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2"/>
  </p:notesMasterIdLst>
  <p:handoutMasterIdLst>
    <p:handoutMasterId r:id="rId13"/>
  </p:handoutMasterIdLst>
  <p:sldIdLst>
    <p:sldId id="485" r:id="rId2"/>
    <p:sldId id="502" r:id="rId3"/>
    <p:sldId id="510" r:id="rId4"/>
    <p:sldId id="511" r:id="rId5"/>
    <p:sldId id="513" r:id="rId6"/>
    <p:sldId id="514" r:id="rId7"/>
    <p:sldId id="503" r:id="rId8"/>
    <p:sldId id="515" r:id="rId9"/>
    <p:sldId id="516" r:id="rId10"/>
    <p:sldId id="517" r:id="rId11"/>
  </p:sldIdLst>
  <p:sldSz cx="9144000" cy="6858000" type="screen4x3"/>
  <p:notesSz cx="6797675" cy="9926638"/>
  <p:defaultTextStyle>
    <a:defPPr>
      <a:defRPr lang="en-US"/>
    </a:defPPr>
    <a:lvl1pPr algn="l" rtl="0" eaLnBrk="0" fontAlgn="base" hangingPunct="0">
      <a:spcBef>
        <a:spcPct val="0"/>
      </a:spcBef>
      <a:spcAft>
        <a:spcPct val="0"/>
      </a:spcAft>
      <a:defRPr b="1" kern="1200">
        <a:solidFill>
          <a:schemeClr val="tx1"/>
        </a:solidFill>
        <a:latin typeface="Arial" charset="0"/>
        <a:ea typeface="+mn-ea"/>
        <a:cs typeface="+mn-cs"/>
      </a:defRPr>
    </a:lvl1pPr>
    <a:lvl2pPr marL="457200" algn="l" rtl="0" eaLnBrk="0" fontAlgn="base" hangingPunct="0">
      <a:spcBef>
        <a:spcPct val="0"/>
      </a:spcBef>
      <a:spcAft>
        <a:spcPct val="0"/>
      </a:spcAft>
      <a:defRPr b="1" kern="1200">
        <a:solidFill>
          <a:schemeClr val="tx1"/>
        </a:solidFill>
        <a:latin typeface="Arial" charset="0"/>
        <a:ea typeface="+mn-ea"/>
        <a:cs typeface="+mn-cs"/>
      </a:defRPr>
    </a:lvl2pPr>
    <a:lvl3pPr marL="914400" algn="l" rtl="0" eaLnBrk="0" fontAlgn="base" hangingPunct="0">
      <a:spcBef>
        <a:spcPct val="0"/>
      </a:spcBef>
      <a:spcAft>
        <a:spcPct val="0"/>
      </a:spcAft>
      <a:defRPr b="1" kern="1200">
        <a:solidFill>
          <a:schemeClr val="tx1"/>
        </a:solidFill>
        <a:latin typeface="Arial" charset="0"/>
        <a:ea typeface="+mn-ea"/>
        <a:cs typeface="+mn-cs"/>
      </a:defRPr>
    </a:lvl3pPr>
    <a:lvl4pPr marL="1371600" algn="l" rtl="0" eaLnBrk="0" fontAlgn="base" hangingPunct="0">
      <a:spcBef>
        <a:spcPct val="0"/>
      </a:spcBef>
      <a:spcAft>
        <a:spcPct val="0"/>
      </a:spcAft>
      <a:defRPr b="1" kern="1200">
        <a:solidFill>
          <a:schemeClr val="tx1"/>
        </a:solidFill>
        <a:latin typeface="Arial" charset="0"/>
        <a:ea typeface="+mn-ea"/>
        <a:cs typeface="+mn-cs"/>
      </a:defRPr>
    </a:lvl4pPr>
    <a:lvl5pPr marL="1828800" algn="l" rtl="0" eaLnBrk="0" fontAlgn="base" hangingPunct="0">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AE00"/>
    <a:srgbClr val="FFCC99"/>
    <a:srgbClr val="FFFF66"/>
    <a:srgbClr val="DA6048"/>
    <a:srgbClr val="007400"/>
    <a:srgbClr val="CC0066"/>
    <a:srgbClr val="CEDE8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71" autoAdjust="0"/>
    <p:restoredTop sz="94660"/>
  </p:normalViewPr>
  <p:slideViewPr>
    <p:cSldViewPr>
      <p:cViewPr varScale="1">
        <p:scale>
          <a:sx n="127" d="100"/>
          <a:sy n="127" d="100"/>
        </p:scale>
        <p:origin x="-31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944813" cy="495300"/>
          </a:xfrm>
          <a:prstGeom prst="rect">
            <a:avLst/>
          </a:prstGeom>
          <a:noFill/>
          <a:ln w="12700">
            <a:noFill/>
            <a:miter lim="800000"/>
            <a:headEnd type="none" w="sm" len="sm"/>
            <a:tailEnd type="none" w="sm" len="sm"/>
          </a:ln>
          <a:effectLst/>
        </p:spPr>
        <p:txBody>
          <a:bodyPr vert="horz" wrap="square" lIns="92177" tIns="46087" rIns="92177" bIns="46087" numCol="1" anchor="t" anchorCtr="0" compatLnSpc="1">
            <a:prstTxWarp prst="textNoShape">
              <a:avLst/>
            </a:prstTxWarp>
          </a:bodyPr>
          <a:lstStyle>
            <a:lvl1pPr defTabSz="922338">
              <a:defRPr sz="1200"/>
            </a:lvl1pPr>
          </a:lstStyle>
          <a:p>
            <a:pPr>
              <a:defRPr/>
            </a:pPr>
            <a:endParaRPr lang="en-US"/>
          </a:p>
        </p:txBody>
      </p:sp>
      <p:sp>
        <p:nvSpPr>
          <p:cNvPr id="28675" name="Rectangle 3"/>
          <p:cNvSpPr>
            <a:spLocks noGrp="1" noChangeArrowheads="1"/>
          </p:cNvSpPr>
          <p:nvPr>
            <p:ph type="dt" sz="quarter" idx="1"/>
          </p:nvPr>
        </p:nvSpPr>
        <p:spPr bwMode="auto">
          <a:xfrm>
            <a:off x="3852863" y="0"/>
            <a:ext cx="2944812" cy="495300"/>
          </a:xfrm>
          <a:prstGeom prst="rect">
            <a:avLst/>
          </a:prstGeom>
          <a:noFill/>
          <a:ln w="12700">
            <a:noFill/>
            <a:miter lim="800000"/>
            <a:headEnd type="none" w="sm" len="sm"/>
            <a:tailEnd type="none" w="sm" len="sm"/>
          </a:ln>
          <a:effectLst/>
        </p:spPr>
        <p:txBody>
          <a:bodyPr vert="horz" wrap="square" lIns="92177" tIns="46087" rIns="92177" bIns="46087" numCol="1" anchor="t" anchorCtr="0" compatLnSpc="1">
            <a:prstTxWarp prst="textNoShape">
              <a:avLst/>
            </a:prstTxWarp>
          </a:bodyPr>
          <a:lstStyle>
            <a:lvl1pPr algn="r" defTabSz="922338">
              <a:defRPr sz="1200"/>
            </a:lvl1pPr>
          </a:lstStyle>
          <a:p>
            <a:pPr>
              <a:defRPr/>
            </a:pPr>
            <a:endParaRPr lang="en-US"/>
          </a:p>
        </p:txBody>
      </p:sp>
      <p:sp>
        <p:nvSpPr>
          <p:cNvPr id="28676" name="Rectangle 4"/>
          <p:cNvSpPr>
            <a:spLocks noGrp="1" noChangeArrowheads="1"/>
          </p:cNvSpPr>
          <p:nvPr>
            <p:ph type="ftr" sz="quarter" idx="2"/>
          </p:nvPr>
        </p:nvSpPr>
        <p:spPr bwMode="auto">
          <a:xfrm>
            <a:off x="0" y="9431338"/>
            <a:ext cx="2944813" cy="495300"/>
          </a:xfrm>
          <a:prstGeom prst="rect">
            <a:avLst/>
          </a:prstGeom>
          <a:noFill/>
          <a:ln w="12700">
            <a:noFill/>
            <a:miter lim="800000"/>
            <a:headEnd type="none" w="sm" len="sm"/>
            <a:tailEnd type="none" w="sm" len="sm"/>
          </a:ln>
          <a:effectLst/>
        </p:spPr>
        <p:txBody>
          <a:bodyPr vert="horz" wrap="square" lIns="92177" tIns="46087" rIns="92177" bIns="46087" numCol="1" anchor="b" anchorCtr="0" compatLnSpc="1">
            <a:prstTxWarp prst="textNoShape">
              <a:avLst/>
            </a:prstTxWarp>
          </a:bodyPr>
          <a:lstStyle>
            <a:lvl1pPr defTabSz="922338">
              <a:defRPr sz="1200"/>
            </a:lvl1pPr>
          </a:lstStyle>
          <a:p>
            <a:pPr>
              <a:defRPr/>
            </a:pPr>
            <a:endParaRPr lang="en-US"/>
          </a:p>
        </p:txBody>
      </p:sp>
      <p:sp>
        <p:nvSpPr>
          <p:cNvPr id="28677" name="Rectangle 5"/>
          <p:cNvSpPr>
            <a:spLocks noGrp="1" noChangeArrowheads="1"/>
          </p:cNvSpPr>
          <p:nvPr>
            <p:ph type="sldNum" sz="quarter" idx="3"/>
          </p:nvPr>
        </p:nvSpPr>
        <p:spPr bwMode="auto">
          <a:xfrm>
            <a:off x="3852863" y="9431338"/>
            <a:ext cx="2944812" cy="495300"/>
          </a:xfrm>
          <a:prstGeom prst="rect">
            <a:avLst/>
          </a:prstGeom>
          <a:noFill/>
          <a:ln w="12700">
            <a:noFill/>
            <a:miter lim="800000"/>
            <a:headEnd type="none" w="sm" len="sm"/>
            <a:tailEnd type="none" w="sm" len="sm"/>
          </a:ln>
          <a:effectLst/>
        </p:spPr>
        <p:txBody>
          <a:bodyPr vert="horz" wrap="square" lIns="92177" tIns="46087" rIns="92177" bIns="46087" numCol="1" anchor="b" anchorCtr="0" compatLnSpc="1">
            <a:prstTxWarp prst="textNoShape">
              <a:avLst/>
            </a:prstTxWarp>
          </a:bodyPr>
          <a:lstStyle>
            <a:lvl1pPr algn="r" defTabSz="922338">
              <a:defRPr sz="1200"/>
            </a:lvl1pPr>
          </a:lstStyle>
          <a:p>
            <a:pPr>
              <a:defRPr/>
            </a:pPr>
            <a:fld id="{072E9337-E49D-477A-8425-5BD82D9F179A}"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a:noFill/>
          <a:ln w="12700">
            <a:solidFill>
              <a:prstClr val="black"/>
            </a:solidFill>
          </a:ln>
        </p:spPr>
      </p:sp>
      <p:sp>
        <p:nvSpPr>
          <p:cNvPr id="3" name="Notes Placeholder 2"/>
          <p:cNvSpPr>
            <a:spLocks noGrp="1"/>
          </p:cNvSpPr>
          <p:nvPr>
            <p:ph type="body" idx="1"/>
          </p:nvPr>
        </p:nvSpPr>
        <p:spPr>
          <a:xfrm>
            <a:off x="679450" y="4714875"/>
            <a:ext cx="5438775" cy="4467225"/>
          </a:xfrm>
          <a:prstGeom prst="rect">
            <a:avLst/>
          </a:prstGeom>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a:noFill/>
          <a:ln w="12700">
            <a:solidFill>
              <a:prstClr val="black"/>
            </a:solidFill>
          </a:ln>
        </p:spPr>
      </p:sp>
      <p:sp>
        <p:nvSpPr>
          <p:cNvPr id="3" name="Notes Placeholder 2"/>
          <p:cNvSpPr>
            <a:spLocks noGrp="1"/>
          </p:cNvSpPr>
          <p:nvPr>
            <p:ph type="body" idx="1"/>
          </p:nvPr>
        </p:nvSpPr>
        <p:spPr>
          <a:xfrm>
            <a:off x="679450" y="4714875"/>
            <a:ext cx="5438775" cy="4467225"/>
          </a:xfrm>
          <a:prstGeom prst="rect">
            <a:avLst/>
          </a:prstGeom>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a:noFill/>
          <a:ln w="12700">
            <a:solidFill>
              <a:prstClr val="black"/>
            </a:solidFill>
          </a:ln>
        </p:spPr>
      </p:sp>
      <p:sp>
        <p:nvSpPr>
          <p:cNvPr id="3" name="Notes Placeholder 2"/>
          <p:cNvSpPr>
            <a:spLocks noGrp="1"/>
          </p:cNvSpPr>
          <p:nvPr>
            <p:ph type="body" idx="1"/>
          </p:nvPr>
        </p:nvSpPr>
        <p:spPr>
          <a:xfrm>
            <a:off x="679450" y="4714875"/>
            <a:ext cx="5438775" cy="4467225"/>
          </a:xfrm>
          <a:prstGeom prst="rect">
            <a:avLst/>
          </a:prstGeom>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a:noFill/>
          <a:ln w="12700">
            <a:solidFill>
              <a:prstClr val="black"/>
            </a:solidFill>
          </a:ln>
        </p:spPr>
      </p:sp>
      <p:sp>
        <p:nvSpPr>
          <p:cNvPr id="3" name="Notes Placeholder 2"/>
          <p:cNvSpPr>
            <a:spLocks noGrp="1"/>
          </p:cNvSpPr>
          <p:nvPr>
            <p:ph type="body" idx="1"/>
          </p:nvPr>
        </p:nvSpPr>
        <p:spPr>
          <a:xfrm>
            <a:off x="679450" y="4714875"/>
            <a:ext cx="5438775" cy="4467225"/>
          </a:xfrm>
          <a:prstGeom prst="rect">
            <a:avLst/>
          </a:prstGeom>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a:noFill/>
          <a:ln w="12700">
            <a:solidFill>
              <a:prstClr val="black"/>
            </a:solidFill>
          </a:ln>
        </p:spPr>
      </p:sp>
      <p:sp>
        <p:nvSpPr>
          <p:cNvPr id="3" name="Notes Placeholder 2"/>
          <p:cNvSpPr>
            <a:spLocks noGrp="1"/>
          </p:cNvSpPr>
          <p:nvPr>
            <p:ph type="body" idx="1"/>
          </p:nvPr>
        </p:nvSpPr>
        <p:spPr>
          <a:xfrm>
            <a:off x="679450" y="4714875"/>
            <a:ext cx="5438775" cy="4467225"/>
          </a:xfrm>
          <a:prstGeom prst="rect">
            <a:avLst/>
          </a:prstGeom>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a:noFill/>
          <a:ln w="12700">
            <a:solidFill>
              <a:prstClr val="black"/>
            </a:solidFill>
          </a:ln>
        </p:spPr>
      </p:sp>
      <p:sp>
        <p:nvSpPr>
          <p:cNvPr id="3" name="Notes Placeholder 2"/>
          <p:cNvSpPr>
            <a:spLocks noGrp="1"/>
          </p:cNvSpPr>
          <p:nvPr>
            <p:ph type="body" idx="1"/>
          </p:nvPr>
        </p:nvSpPr>
        <p:spPr>
          <a:xfrm>
            <a:off x="679450" y="4714875"/>
            <a:ext cx="5438775" cy="4467225"/>
          </a:xfrm>
          <a:prstGeom prst="rect">
            <a:avLst/>
          </a:prstGeom>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a:noFill/>
          <a:ln w="12700">
            <a:solidFill>
              <a:prstClr val="black"/>
            </a:solidFill>
          </a:ln>
        </p:spPr>
      </p:sp>
      <p:sp>
        <p:nvSpPr>
          <p:cNvPr id="3" name="Notes Placeholder 2"/>
          <p:cNvSpPr>
            <a:spLocks noGrp="1"/>
          </p:cNvSpPr>
          <p:nvPr>
            <p:ph type="body" idx="1"/>
          </p:nvPr>
        </p:nvSpPr>
        <p:spPr>
          <a:xfrm>
            <a:off x="679450" y="4714875"/>
            <a:ext cx="5438775" cy="4467225"/>
          </a:xfrm>
          <a:prstGeom prst="rect">
            <a:avLst/>
          </a:prstGeom>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a:noFill/>
          <a:ln w="12700">
            <a:solidFill>
              <a:prstClr val="black"/>
            </a:solidFill>
          </a:ln>
        </p:spPr>
      </p:sp>
      <p:sp>
        <p:nvSpPr>
          <p:cNvPr id="3" name="Notes Placeholder 2"/>
          <p:cNvSpPr>
            <a:spLocks noGrp="1"/>
          </p:cNvSpPr>
          <p:nvPr>
            <p:ph type="body" idx="1"/>
          </p:nvPr>
        </p:nvSpPr>
        <p:spPr>
          <a:xfrm>
            <a:off x="679450" y="4714875"/>
            <a:ext cx="5438775" cy="4467225"/>
          </a:xfrm>
          <a:prstGeom prst="rect">
            <a:avLst/>
          </a:prstGeom>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a:noFill/>
          <a:ln w="12700">
            <a:solidFill>
              <a:prstClr val="black"/>
            </a:solidFill>
          </a:ln>
        </p:spPr>
      </p:sp>
      <p:sp>
        <p:nvSpPr>
          <p:cNvPr id="3" name="Notes Placeholder 2"/>
          <p:cNvSpPr>
            <a:spLocks noGrp="1"/>
          </p:cNvSpPr>
          <p:nvPr>
            <p:ph type="body" idx="1"/>
          </p:nvPr>
        </p:nvSpPr>
        <p:spPr>
          <a:xfrm>
            <a:off x="679450" y="4714875"/>
            <a:ext cx="5438775" cy="4467225"/>
          </a:xfrm>
          <a:prstGeom prst="rect">
            <a:avLst/>
          </a:prstGeom>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a:noFill/>
          <a:ln w="12700">
            <a:solidFill>
              <a:prstClr val="black"/>
            </a:solidFill>
          </a:ln>
        </p:spPr>
      </p:sp>
      <p:sp>
        <p:nvSpPr>
          <p:cNvPr id="3" name="Notes Placeholder 2"/>
          <p:cNvSpPr>
            <a:spLocks noGrp="1"/>
          </p:cNvSpPr>
          <p:nvPr>
            <p:ph type="body" idx="1"/>
          </p:nvPr>
        </p:nvSpPr>
        <p:spPr>
          <a:xfrm>
            <a:off x="679450" y="4714875"/>
            <a:ext cx="5438775" cy="4467225"/>
          </a:xfrm>
          <a:prstGeom prst="rect">
            <a:avLst/>
          </a:prstGeom>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7"/>
          <p:cNvGrpSpPr>
            <a:grpSpLocks/>
          </p:cNvGrpSpPr>
          <p:nvPr/>
        </p:nvGrpSpPr>
        <p:grpSpPr bwMode="auto">
          <a:xfrm>
            <a:off x="8305800" y="6400800"/>
            <a:ext cx="650875" cy="225425"/>
            <a:chOff x="4861" y="4030"/>
            <a:chExt cx="410" cy="142"/>
          </a:xfrm>
        </p:grpSpPr>
        <p:sp>
          <p:nvSpPr>
            <p:cNvPr id="5" name="Freeform 4"/>
            <p:cNvSpPr>
              <a:spLocks/>
            </p:cNvSpPr>
            <p:nvPr/>
          </p:nvSpPr>
          <p:spPr bwMode="auto">
            <a:xfrm>
              <a:off x="4880" y="4036"/>
              <a:ext cx="136" cy="133"/>
            </a:xfrm>
            <a:custGeom>
              <a:avLst/>
              <a:gdLst/>
              <a:ahLst/>
              <a:cxnLst>
                <a:cxn ang="0">
                  <a:pos x="433" y="535"/>
                </a:cxn>
                <a:cxn ang="0">
                  <a:pos x="329" y="535"/>
                </a:cxn>
                <a:cxn ang="0">
                  <a:pos x="181" y="175"/>
                </a:cxn>
                <a:cxn ang="0">
                  <a:pos x="103" y="535"/>
                </a:cxn>
                <a:cxn ang="0">
                  <a:pos x="0" y="535"/>
                </a:cxn>
                <a:cxn ang="0">
                  <a:pos x="115" y="0"/>
                </a:cxn>
                <a:cxn ang="0">
                  <a:pos x="216" y="0"/>
                </a:cxn>
                <a:cxn ang="0">
                  <a:pos x="365" y="359"/>
                </a:cxn>
                <a:cxn ang="0">
                  <a:pos x="440" y="0"/>
                </a:cxn>
                <a:cxn ang="0">
                  <a:pos x="545" y="0"/>
                </a:cxn>
                <a:cxn ang="0">
                  <a:pos x="433" y="535"/>
                </a:cxn>
              </a:cxnLst>
              <a:rect l="0" t="0" r="r" b="b"/>
              <a:pathLst>
                <a:path w="545" h="535">
                  <a:moveTo>
                    <a:pt x="433" y="535"/>
                  </a:moveTo>
                  <a:lnTo>
                    <a:pt x="329" y="535"/>
                  </a:lnTo>
                  <a:lnTo>
                    <a:pt x="181" y="175"/>
                  </a:lnTo>
                  <a:lnTo>
                    <a:pt x="103" y="535"/>
                  </a:lnTo>
                  <a:lnTo>
                    <a:pt x="0" y="535"/>
                  </a:lnTo>
                  <a:lnTo>
                    <a:pt x="115" y="0"/>
                  </a:lnTo>
                  <a:lnTo>
                    <a:pt x="216" y="0"/>
                  </a:lnTo>
                  <a:lnTo>
                    <a:pt x="365" y="359"/>
                  </a:lnTo>
                  <a:lnTo>
                    <a:pt x="440" y="0"/>
                  </a:lnTo>
                  <a:lnTo>
                    <a:pt x="545" y="0"/>
                  </a:lnTo>
                  <a:lnTo>
                    <a:pt x="433" y="535"/>
                  </a:lnTo>
                  <a:close/>
                </a:path>
              </a:pathLst>
            </a:custGeom>
            <a:solidFill>
              <a:srgbClr val="000000"/>
            </a:solidFill>
            <a:ln w="9525">
              <a:noFill/>
              <a:round/>
              <a:headEnd/>
              <a:tailEnd/>
            </a:ln>
          </p:spPr>
          <p:txBody>
            <a:bodyPr/>
            <a:lstStyle/>
            <a:p>
              <a:pPr>
                <a:defRPr/>
              </a:pPr>
              <a:endParaRPr lang="en-US"/>
            </a:p>
          </p:txBody>
        </p:sp>
        <p:sp>
          <p:nvSpPr>
            <p:cNvPr id="6" name="Freeform 5"/>
            <p:cNvSpPr>
              <a:spLocks noEditPoints="1"/>
            </p:cNvSpPr>
            <p:nvPr/>
          </p:nvSpPr>
          <p:spPr bwMode="auto">
            <a:xfrm>
              <a:off x="5016" y="4036"/>
              <a:ext cx="54" cy="133"/>
            </a:xfrm>
            <a:custGeom>
              <a:avLst/>
              <a:gdLst/>
              <a:ahLst/>
              <a:cxnLst>
                <a:cxn ang="0">
                  <a:pos x="114" y="0"/>
                </a:cxn>
                <a:cxn ang="0">
                  <a:pos x="219" y="0"/>
                </a:cxn>
                <a:cxn ang="0">
                  <a:pos x="200" y="94"/>
                </a:cxn>
                <a:cxn ang="0">
                  <a:pos x="93" y="94"/>
                </a:cxn>
                <a:cxn ang="0">
                  <a:pos x="114" y="0"/>
                </a:cxn>
                <a:cxn ang="0">
                  <a:pos x="81" y="148"/>
                </a:cxn>
                <a:cxn ang="0">
                  <a:pos x="189" y="148"/>
                </a:cxn>
                <a:cxn ang="0">
                  <a:pos x="104" y="535"/>
                </a:cxn>
                <a:cxn ang="0">
                  <a:pos x="0" y="535"/>
                </a:cxn>
                <a:cxn ang="0">
                  <a:pos x="81" y="148"/>
                </a:cxn>
              </a:cxnLst>
              <a:rect l="0" t="0" r="r" b="b"/>
              <a:pathLst>
                <a:path w="219" h="535">
                  <a:moveTo>
                    <a:pt x="114" y="0"/>
                  </a:moveTo>
                  <a:lnTo>
                    <a:pt x="219" y="0"/>
                  </a:lnTo>
                  <a:lnTo>
                    <a:pt x="200" y="94"/>
                  </a:lnTo>
                  <a:lnTo>
                    <a:pt x="93" y="94"/>
                  </a:lnTo>
                  <a:lnTo>
                    <a:pt x="114" y="0"/>
                  </a:lnTo>
                  <a:close/>
                  <a:moveTo>
                    <a:pt x="81" y="148"/>
                  </a:moveTo>
                  <a:lnTo>
                    <a:pt x="189" y="148"/>
                  </a:lnTo>
                  <a:lnTo>
                    <a:pt x="104" y="535"/>
                  </a:lnTo>
                  <a:lnTo>
                    <a:pt x="0" y="535"/>
                  </a:lnTo>
                  <a:lnTo>
                    <a:pt x="81" y="148"/>
                  </a:lnTo>
                  <a:close/>
                </a:path>
              </a:pathLst>
            </a:custGeom>
            <a:solidFill>
              <a:srgbClr val="000000"/>
            </a:solidFill>
            <a:ln w="9525">
              <a:noFill/>
              <a:round/>
              <a:headEnd/>
              <a:tailEnd/>
            </a:ln>
          </p:spPr>
          <p:txBody>
            <a:bodyPr/>
            <a:lstStyle/>
            <a:p>
              <a:pPr>
                <a:defRPr/>
              </a:pPr>
              <a:endParaRPr lang="en-US"/>
            </a:p>
          </p:txBody>
        </p:sp>
        <p:sp>
          <p:nvSpPr>
            <p:cNvPr id="7" name="Freeform 6"/>
            <p:cNvSpPr>
              <a:spLocks/>
            </p:cNvSpPr>
            <p:nvPr/>
          </p:nvSpPr>
          <p:spPr bwMode="auto">
            <a:xfrm>
              <a:off x="5073" y="4070"/>
              <a:ext cx="95" cy="102"/>
            </a:xfrm>
            <a:custGeom>
              <a:avLst/>
              <a:gdLst/>
              <a:ahLst/>
              <a:cxnLst>
                <a:cxn ang="0">
                  <a:pos x="348" y="283"/>
                </a:cxn>
                <a:cxn ang="0">
                  <a:pos x="323" y="327"/>
                </a:cxn>
                <a:cxn ang="0">
                  <a:pos x="290" y="360"/>
                </a:cxn>
                <a:cxn ang="0">
                  <a:pos x="252" y="385"/>
                </a:cxn>
                <a:cxn ang="0">
                  <a:pos x="209" y="401"/>
                </a:cxn>
                <a:cxn ang="0">
                  <a:pos x="161" y="405"/>
                </a:cxn>
                <a:cxn ang="0">
                  <a:pos x="110" y="399"/>
                </a:cxn>
                <a:cxn ang="0">
                  <a:pos x="67" y="381"/>
                </a:cxn>
                <a:cxn ang="0">
                  <a:pos x="33" y="351"/>
                </a:cxn>
                <a:cxn ang="0">
                  <a:pos x="10" y="310"/>
                </a:cxn>
                <a:cxn ang="0">
                  <a:pos x="1" y="258"/>
                </a:cxn>
                <a:cxn ang="0">
                  <a:pos x="1" y="208"/>
                </a:cxn>
                <a:cxn ang="0">
                  <a:pos x="10" y="163"/>
                </a:cxn>
                <a:cxn ang="0">
                  <a:pos x="25" y="121"/>
                </a:cxn>
                <a:cxn ang="0">
                  <a:pos x="49" y="82"/>
                </a:cxn>
                <a:cxn ang="0">
                  <a:pos x="81" y="49"/>
                </a:cxn>
                <a:cxn ang="0">
                  <a:pos x="120" y="25"/>
                </a:cxn>
                <a:cxn ang="0">
                  <a:pos x="162" y="8"/>
                </a:cxn>
                <a:cxn ang="0">
                  <a:pos x="209" y="0"/>
                </a:cxn>
                <a:cxn ang="0">
                  <a:pos x="258" y="2"/>
                </a:cxn>
                <a:cxn ang="0">
                  <a:pos x="300" y="14"/>
                </a:cxn>
                <a:cxn ang="0">
                  <a:pos x="335" y="36"/>
                </a:cxn>
                <a:cxn ang="0">
                  <a:pos x="361" y="66"/>
                </a:cxn>
                <a:cxn ang="0">
                  <a:pos x="377" y="102"/>
                </a:cxn>
                <a:cxn ang="0">
                  <a:pos x="282" y="141"/>
                </a:cxn>
                <a:cxn ang="0">
                  <a:pos x="277" y="120"/>
                </a:cxn>
                <a:cxn ang="0">
                  <a:pos x="269" y="102"/>
                </a:cxn>
                <a:cxn ang="0">
                  <a:pos x="257" y="90"/>
                </a:cxn>
                <a:cxn ang="0">
                  <a:pos x="241" y="82"/>
                </a:cxn>
                <a:cxn ang="0">
                  <a:pos x="223" y="79"/>
                </a:cxn>
                <a:cxn ang="0">
                  <a:pos x="202" y="80"/>
                </a:cxn>
                <a:cxn ang="0">
                  <a:pos x="180" y="87"/>
                </a:cxn>
                <a:cxn ang="0">
                  <a:pos x="159" y="101"/>
                </a:cxn>
                <a:cxn ang="0">
                  <a:pos x="141" y="121"/>
                </a:cxn>
                <a:cxn ang="0">
                  <a:pos x="126" y="147"/>
                </a:cxn>
                <a:cxn ang="0">
                  <a:pos x="114" y="179"/>
                </a:cxn>
                <a:cxn ang="0">
                  <a:pos x="109" y="211"/>
                </a:cxn>
                <a:cxn ang="0">
                  <a:pos x="105" y="242"/>
                </a:cxn>
                <a:cxn ang="0">
                  <a:pos x="106" y="269"/>
                </a:cxn>
                <a:cxn ang="0">
                  <a:pos x="111" y="289"/>
                </a:cxn>
                <a:cxn ang="0">
                  <a:pos x="120" y="304"/>
                </a:cxn>
                <a:cxn ang="0">
                  <a:pos x="135" y="315"/>
                </a:cxn>
                <a:cxn ang="0">
                  <a:pos x="150" y="321"/>
                </a:cxn>
                <a:cxn ang="0">
                  <a:pos x="170" y="322"/>
                </a:cxn>
                <a:cxn ang="0">
                  <a:pos x="189" y="318"/>
                </a:cxn>
                <a:cxn ang="0">
                  <a:pos x="207" y="310"/>
                </a:cxn>
                <a:cxn ang="0">
                  <a:pos x="223" y="296"/>
                </a:cxn>
                <a:cxn ang="0">
                  <a:pos x="239" y="275"/>
                </a:cxn>
                <a:cxn ang="0">
                  <a:pos x="251" y="250"/>
                </a:cxn>
              </a:cxnLst>
              <a:rect l="0" t="0" r="r" b="b"/>
              <a:pathLst>
                <a:path w="383" h="405">
                  <a:moveTo>
                    <a:pt x="251" y="250"/>
                  </a:moveTo>
                  <a:lnTo>
                    <a:pt x="355" y="267"/>
                  </a:lnTo>
                  <a:lnTo>
                    <a:pt x="348" y="283"/>
                  </a:lnTo>
                  <a:lnTo>
                    <a:pt x="341" y="298"/>
                  </a:lnTo>
                  <a:lnTo>
                    <a:pt x="331" y="313"/>
                  </a:lnTo>
                  <a:lnTo>
                    <a:pt x="323" y="327"/>
                  </a:lnTo>
                  <a:lnTo>
                    <a:pt x="312" y="338"/>
                  </a:lnTo>
                  <a:lnTo>
                    <a:pt x="301" y="350"/>
                  </a:lnTo>
                  <a:lnTo>
                    <a:pt x="290" y="360"/>
                  </a:lnTo>
                  <a:lnTo>
                    <a:pt x="277" y="369"/>
                  </a:lnTo>
                  <a:lnTo>
                    <a:pt x="265" y="377"/>
                  </a:lnTo>
                  <a:lnTo>
                    <a:pt x="252" y="385"/>
                  </a:lnTo>
                  <a:lnTo>
                    <a:pt x="238" y="391"/>
                  </a:lnTo>
                  <a:lnTo>
                    <a:pt x="223" y="396"/>
                  </a:lnTo>
                  <a:lnTo>
                    <a:pt x="209" y="401"/>
                  </a:lnTo>
                  <a:lnTo>
                    <a:pt x="193" y="403"/>
                  </a:lnTo>
                  <a:lnTo>
                    <a:pt x="177" y="405"/>
                  </a:lnTo>
                  <a:lnTo>
                    <a:pt x="161" y="405"/>
                  </a:lnTo>
                  <a:lnTo>
                    <a:pt x="143" y="404"/>
                  </a:lnTo>
                  <a:lnTo>
                    <a:pt x="125" y="403"/>
                  </a:lnTo>
                  <a:lnTo>
                    <a:pt x="110" y="399"/>
                  </a:lnTo>
                  <a:lnTo>
                    <a:pt x="94" y="395"/>
                  </a:lnTo>
                  <a:lnTo>
                    <a:pt x="80" y="388"/>
                  </a:lnTo>
                  <a:lnTo>
                    <a:pt x="67" y="381"/>
                  </a:lnTo>
                  <a:lnTo>
                    <a:pt x="55" y="372"/>
                  </a:lnTo>
                  <a:lnTo>
                    <a:pt x="43" y="363"/>
                  </a:lnTo>
                  <a:lnTo>
                    <a:pt x="33" y="351"/>
                  </a:lnTo>
                  <a:lnTo>
                    <a:pt x="25" y="338"/>
                  </a:lnTo>
                  <a:lnTo>
                    <a:pt x="18" y="324"/>
                  </a:lnTo>
                  <a:lnTo>
                    <a:pt x="10" y="310"/>
                  </a:lnTo>
                  <a:lnTo>
                    <a:pt x="6" y="294"/>
                  </a:lnTo>
                  <a:lnTo>
                    <a:pt x="2" y="276"/>
                  </a:lnTo>
                  <a:lnTo>
                    <a:pt x="1" y="258"/>
                  </a:lnTo>
                  <a:lnTo>
                    <a:pt x="0" y="240"/>
                  </a:lnTo>
                  <a:lnTo>
                    <a:pt x="0" y="224"/>
                  </a:lnTo>
                  <a:lnTo>
                    <a:pt x="1" y="208"/>
                  </a:lnTo>
                  <a:lnTo>
                    <a:pt x="3" y="193"/>
                  </a:lnTo>
                  <a:lnTo>
                    <a:pt x="7" y="177"/>
                  </a:lnTo>
                  <a:lnTo>
                    <a:pt x="10" y="163"/>
                  </a:lnTo>
                  <a:lnTo>
                    <a:pt x="14" y="148"/>
                  </a:lnTo>
                  <a:lnTo>
                    <a:pt x="19" y="134"/>
                  </a:lnTo>
                  <a:lnTo>
                    <a:pt x="25" y="121"/>
                  </a:lnTo>
                  <a:lnTo>
                    <a:pt x="32" y="107"/>
                  </a:lnTo>
                  <a:lnTo>
                    <a:pt x="40" y="94"/>
                  </a:lnTo>
                  <a:lnTo>
                    <a:pt x="49" y="82"/>
                  </a:lnTo>
                  <a:lnTo>
                    <a:pt x="59" y="70"/>
                  </a:lnTo>
                  <a:lnTo>
                    <a:pt x="70" y="60"/>
                  </a:lnTo>
                  <a:lnTo>
                    <a:pt x="81" y="49"/>
                  </a:lnTo>
                  <a:lnTo>
                    <a:pt x="94" y="40"/>
                  </a:lnTo>
                  <a:lnTo>
                    <a:pt x="107" y="32"/>
                  </a:lnTo>
                  <a:lnTo>
                    <a:pt x="120" y="25"/>
                  </a:lnTo>
                  <a:lnTo>
                    <a:pt x="134" y="19"/>
                  </a:lnTo>
                  <a:lnTo>
                    <a:pt x="148" y="13"/>
                  </a:lnTo>
                  <a:lnTo>
                    <a:pt x="162" y="8"/>
                  </a:lnTo>
                  <a:lnTo>
                    <a:pt x="178" y="5"/>
                  </a:lnTo>
                  <a:lnTo>
                    <a:pt x="193" y="2"/>
                  </a:lnTo>
                  <a:lnTo>
                    <a:pt x="209" y="0"/>
                  </a:lnTo>
                  <a:lnTo>
                    <a:pt x="226" y="0"/>
                  </a:lnTo>
                  <a:lnTo>
                    <a:pt x="243" y="0"/>
                  </a:lnTo>
                  <a:lnTo>
                    <a:pt x="258" y="2"/>
                  </a:lnTo>
                  <a:lnTo>
                    <a:pt x="272" y="5"/>
                  </a:lnTo>
                  <a:lnTo>
                    <a:pt x="287" y="9"/>
                  </a:lnTo>
                  <a:lnTo>
                    <a:pt x="300" y="14"/>
                  </a:lnTo>
                  <a:lnTo>
                    <a:pt x="312" y="20"/>
                  </a:lnTo>
                  <a:lnTo>
                    <a:pt x="324" y="28"/>
                  </a:lnTo>
                  <a:lnTo>
                    <a:pt x="335" y="36"/>
                  </a:lnTo>
                  <a:lnTo>
                    <a:pt x="344" y="46"/>
                  </a:lnTo>
                  <a:lnTo>
                    <a:pt x="353" y="55"/>
                  </a:lnTo>
                  <a:lnTo>
                    <a:pt x="361" y="66"/>
                  </a:lnTo>
                  <a:lnTo>
                    <a:pt x="367" y="78"/>
                  </a:lnTo>
                  <a:lnTo>
                    <a:pt x="373" y="89"/>
                  </a:lnTo>
                  <a:lnTo>
                    <a:pt x="377" y="102"/>
                  </a:lnTo>
                  <a:lnTo>
                    <a:pt x="380" y="116"/>
                  </a:lnTo>
                  <a:lnTo>
                    <a:pt x="383" y="130"/>
                  </a:lnTo>
                  <a:lnTo>
                    <a:pt x="282" y="141"/>
                  </a:lnTo>
                  <a:lnTo>
                    <a:pt x="281" y="134"/>
                  </a:lnTo>
                  <a:lnTo>
                    <a:pt x="280" y="127"/>
                  </a:lnTo>
                  <a:lnTo>
                    <a:pt x="277" y="120"/>
                  </a:lnTo>
                  <a:lnTo>
                    <a:pt x="275" y="114"/>
                  </a:lnTo>
                  <a:lnTo>
                    <a:pt x="271" y="108"/>
                  </a:lnTo>
                  <a:lnTo>
                    <a:pt x="269" y="102"/>
                  </a:lnTo>
                  <a:lnTo>
                    <a:pt x="265" y="97"/>
                  </a:lnTo>
                  <a:lnTo>
                    <a:pt x="262" y="94"/>
                  </a:lnTo>
                  <a:lnTo>
                    <a:pt x="257" y="90"/>
                  </a:lnTo>
                  <a:lnTo>
                    <a:pt x="252" y="87"/>
                  </a:lnTo>
                  <a:lnTo>
                    <a:pt x="247" y="85"/>
                  </a:lnTo>
                  <a:lnTo>
                    <a:pt x="241" y="82"/>
                  </a:lnTo>
                  <a:lnTo>
                    <a:pt x="235" y="81"/>
                  </a:lnTo>
                  <a:lnTo>
                    <a:pt x="229" y="80"/>
                  </a:lnTo>
                  <a:lnTo>
                    <a:pt x="223" y="79"/>
                  </a:lnTo>
                  <a:lnTo>
                    <a:pt x="216" y="79"/>
                  </a:lnTo>
                  <a:lnTo>
                    <a:pt x="209" y="79"/>
                  </a:lnTo>
                  <a:lnTo>
                    <a:pt x="202" y="80"/>
                  </a:lnTo>
                  <a:lnTo>
                    <a:pt x="195" y="81"/>
                  </a:lnTo>
                  <a:lnTo>
                    <a:pt x="187" y="83"/>
                  </a:lnTo>
                  <a:lnTo>
                    <a:pt x="180" y="87"/>
                  </a:lnTo>
                  <a:lnTo>
                    <a:pt x="173" y="90"/>
                  </a:lnTo>
                  <a:lnTo>
                    <a:pt x="166" y="95"/>
                  </a:lnTo>
                  <a:lnTo>
                    <a:pt x="159" y="101"/>
                  </a:lnTo>
                  <a:lnTo>
                    <a:pt x="153" y="107"/>
                  </a:lnTo>
                  <a:lnTo>
                    <a:pt x="146" y="114"/>
                  </a:lnTo>
                  <a:lnTo>
                    <a:pt x="141" y="121"/>
                  </a:lnTo>
                  <a:lnTo>
                    <a:pt x="135" y="129"/>
                  </a:lnTo>
                  <a:lnTo>
                    <a:pt x="130" y="137"/>
                  </a:lnTo>
                  <a:lnTo>
                    <a:pt x="126" y="147"/>
                  </a:lnTo>
                  <a:lnTo>
                    <a:pt x="122" y="157"/>
                  </a:lnTo>
                  <a:lnTo>
                    <a:pt x="118" y="168"/>
                  </a:lnTo>
                  <a:lnTo>
                    <a:pt x="114" y="179"/>
                  </a:lnTo>
                  <a:lnTo>
                    <a:pt x="112" y="190"/>
                  </a:lnTo>
                  <a:lnTo>
                    <a:pt x="110" y="201"/>
                  </a:lnTo>
                  <a:lnTo>
                    <a:pt x="109" y="211"/>
                  </a:lnTo>
                  <a:lnTo>
                    <a:pt x="106" y="222"/>
                  </a:lnTo>
                  <a:lnTo>
                    <a:pt x="106" y="233"/>
                  </a:lnTo>
                  <a:lnTo>
                    <a:pt x="105" y="242"/>
                  </a:lnTo>
                  <a:lnTo>
                    <a:pt x="105" y="253"/>
                  </a:lnTo>
                  <a:lnTo>
                    <a:pt x="105" y="261"/>
                  </a:lnTo>
                  <a:lnTo>
                    <a:pt x="106" y="269"/>
                  </a:lnTo>
                  <a:lnTo>
                    <a:pt x="107" y="276"/>
                  </a:lnTo>
                  <a:lnTo>
                    <a:pt x="110" y="283"/>
                  </a:lnTo>
                  <a:lnTo>
                    <a:pt x="111" y="289"/>
                  </a:lnTo>
                  <a:lnTo>
                    <a:pt x="114" y="295"/>
                  </a:lnTo>
                  <a:lnTo>
                    <a:pt x="117" y="300"/>
                  </a:lnTo>
                  <a:lnTo>
                    <a:pt x="120" y="304"/>
                  </a:lnTo>
                  <a:lnTo>
                    <a:pt x="125" y="309"/>
                  </a:lnTo>
                  <a:lnTo>
                    <a:pt x="130" y="313"/>
                  </a:lnTo>
                  <a:lnTo>
                    <a:pt x="135" y="315"/>
                  </a:lnTo>
                  <a:lnTo>
                    <a:pt x="140" y="317"/>
                  </a:lnTo>
                  <a:lnTo>
                    <a:pt x="146" y="320"/>
                  </a:lnTo>
                  <a:lnTo>
                    <a:pt x="150" y="321"/>
                  </a:lnTo>
                  <a:lnTo>
                    <a:pt x="158" y="322"/>
                  </a:lnTo>
                  <a:lnTo>
                    <a:pt x="164" y="322"/>
                  </a:lnTo>
                  <a:lnTo>
                    <a:pt x="170" y="322"/>
                  </a:lnTo>
                  <a:lnTo>
                    <a:pt x="177" y="321"/>
                  </a:lnTo>
                  <a:lnTo>
                    <a:pt x="183" y="321"/>
                  </a:lnTo>
                  <a:lnTo>
                    <a:pt x="189" y="318"/>
                  </a:lnTo>
                  <a:lnTo>
                    <a:pt x="195" y="317"/>
                  </a:lnTo>
                  <a:lnTo>
                    <a:pt x="201" y="314"/>
                  </a:lnTo>
                  <a:lnTo>
                    <a:pt x="207" y="310"/>
                  </a:lnTo>
                  <a:lnTo>
                    <a:pt x="211" y="307"/>
                  </a:lnTo>
                  <a:lnTo>
                    <a:pt x="217" y="302"/>
                  </a:lnTo>
                  <a:lnTo>
                    <a:pt x="223" y="296"/>
                  </a:lnTo>
                  <a:lnTo>
                    <a:pt x="228" y="289"/>
                  </a:lnTo>
                  <a:lnTo>
                    <a:pt x="234" y="282"/>
                  </a:lnTo>
                  <a:lnTo>
                    <a:pt x="239" y="275"/>
                  </a:lnTo>
                  <a:lnTo>
                    <a:pt x="243" y="267"/>
                  </a:lnTo>
                  <a:lnTo>
                    <a:pt x="247" y="258"/>
                  </a:lnTo>
                  <a:lnTo>
                    <a:pt x="251" y="250"/>
                  </a:lnTo>
                  <a:close/>
                </a:path>
              </a:pathLst>
            </a:custGeom>
            <a:solidFill>
              <a:srgbClr val="000000"/>
            </a:solidFill>
            <a:ln w="9525">
              <a:noFill/>
              <a:round/>
              <a:headEnd/>
              <a:tailEnd/>
            </a:ln>
          </p:spPr>
          <p:txBody>
            <a:bodyPr/>
            <a:lstStyle/>
            <a:p>
              <a:pPr>
                <a:defRPr/>
              </a:pPr>
              <a:endParaRPr lang="en-US"/>
            </a:p>
          </p:txBody>
        </p:sp>
        <p:sp>
          <p:nvSpPr>
            <p:cNvPr id="8" name="Freeform 7"/>
            <p:cNvSpPr>
              <a:spLocks noEditPoints="1"/>
            </p:cNvSpPr>
            <p:nvPr/>
          </p:nvSpPr>
          <p:spPr bwMode="auto">
            <a:xfrm>
              <a:off x="5177" y="4070"/>
              <a:ext cx="94" cy="102"/>
            </a:xfrm>
            <a:custGeom>
              <a:avLst/>
              <a:gdLst/>
              <a:ahLst/>
              <a:cxnLst>
                <a:cxn ang="0">
                  <a:pos x="106" y="239"/>
                </a:cxn>
                <a:cxn ang="0">
                  <a:pos x="103" y="247"/>
                </a:cxn>
                <a:cxn ang="0">
                  <a:pos x="106" y="273"/>
                </a:cxn>
                <a:cxn ang="0">
                  <a:pos x="115" y="294"/>
                </a:cxn>
                <a:cxn ang="0">
                  <a:pos x="130" y="313"/>
                </a:cxn>
                <a:cxn ang="0">
                  <a:pos x="150" y="324"/>
                </a:cxn>
                <a:cxn ang="0">
                  <a:pos x="173" y="331"/>
                </a:cxn>
                <a:cxn ang="0">
                  <a:pos x="205" y="328"/>
                </a:cxn>
                <a:cxn ang="0">
                  <a:pos x="236" y="309"/>
                </a:cxn>
                <a:cxn ang="0">
                  <a:pos x="262" y="275"/>
                </a:cxn>
                <a:cxn ang="0">
                  <a:pos x="343" y="318"/>
                </a:cxn>
                <a:cxn ang="0">
                  <a:pos x="314" y="352"/>
                </a:cxn>
                <a:cxn ang="0">
                  <a:pos x="283" y="378"/>
                </a:cxn>
                <a:cxn ang="0">
                  <a:pos x="247" y="395"/>
                </a:cxn>
                <a:cxn ang="0">
                  <a:pos x="209" y="404"/>
                </a:cxn>
                <a:cxn ang="0">
                  <a:pos x="162" y="404"/>
                </a:cxn>
                <a:cxn ang="0">
                  <a:pos x="108" y="394"/>
                </a:cxn>
                <a:cxn ang="0">
                  <a:pos x="64" y="368"/>
                </a:cxn>
                <a:cxn ang="0">
                  <a:pos x="29" y="329"/>
                </a:cxn>
                <a:cxn ang="0">
                  <a:pos x="8" y="282"/>
                </a:cxn>
                <a:cxn ang="0">
                  <a:pos x="0" y="226"/>
                </a:cxn>
                <a:cxn ang="0">
                  <a:pos x="6" y="168"/>
                </a:cxn>
                <a:cxn ang="0">
                  <a:pos x="27" y="116"/>
                </a:cxn>
                <a:cxn ang="0">
                  <a:pos x="61" y="63"/>
                </a:cxn>
                <a:cxn ang="0">
                  <a:pos x="120" y="20"/>
                </a:cxn>
                <a:cxn ang="0">
                  <a:pos x="192" y="1"/>
                </a:cxn>
                <a:cxn ang="0">
                  <a:pos x="253" y="2"/>
                </a:cxn>
                <a:cxn ang="0">
                  <a:pos x="297" y="16"/>
                </a:cxn>
                <a:cxn ang="0">
                  <a:pos x="333" y="45"/>
                </a:cxn>
                <a:cxn ang="0">
                  <a:pos x="359" y="83"/>
                </a:cxn>
                <a:cxn ang="0">
                  <a:pos x="374" y="132"/>
                </a:cxn>
                <a:cxn ang="0">
                  <a:pos x="376" y="177"/>
                </a:cxn>
                <a:cxn ang="0">
                  <a:pos x="375" y="204"/>
                </a:cxn>
                <a:cxn ang="0">
                  <a:pos x="371" y="228"/>
                </a:cxn>
                <a:cxn ang="0">
                  <a:pos x="280" y="173"/>
                </a:cxn>
                <a:cxn ang="0">
                  <a:pos x="280" y="163"/>
                </a:cxn>
                <a:cxn ang="0">
                  <a:pos x="279" y="140"/>
                </a:cxn>
                <a:cxn ang="0">
                  <a:pos x="273" y="115"/>
                </a:cxn>
                <a:cxn ang="0">
                  <a:pos x="260" y="96"/>
                </a:cxn>
                <a:cxn ang="0">
                  <a:pos x="245" y="83"/>
                </a:cxn>
                <a:cxn ang="0">
                  <a:pos x="224" y="75"/>
                </a:cxn>
                <a:cxn ang="0">
                  <a:pos x="200" y="74"/>
                </a:cxn>
                <a:cxn ang="0">
                  <a:pos x="178" y="81"/>
                </a:cxn>
                <a:cxn ang="0">
                  <a:pos x="156" y="93"/>
                </a:cxn>
                <a:cxn ang="0">
                  <a:pos x="138" y="113"/>
                </a:cxn>
                <a:cxn ang="0">
                  <a:pos x="124" y="140"/>
                </a:cxn>
                <a:cxn ang="0">
                  <a:pos x="114" y="173"/>
                </a:cxn>
              </a:cxnLst>
              <a:rect l="0" t="0" r="r" b="b"/>
              <a:pathLst>
                <a:path w="376" h="405">
                  <a:moveTo>
                    <a:pt x="370" y="235"/>
                  </a:moveTo>
                  <a:lnTo>
                    <a:pt x="106" y="235"/>
                  </a:lnTo>
                  <a:lnTo>
                    <a:pt x="106" y="239"/>
                  </a:lnTo>
                  <a:lnTo>
                    <a:pt x="105" y="242"/>
                  </a:lnTo>
                  <a:lnTo>
                    <a:pt x="103" y="244"/>
                  </a:lnTo>
                  <a:lnTo>
                    <a:pt x="103" y="247"/>
                  </a:lnTo>
                  <a:lnTo>
                    <a:pt x="103" y="256"/>
                  </a:lnTo>
                  <a:lnTo>
                    <a:pt x="105" y="264"/>
                  </a:lnTo>
                  <a:lnTo>
                    <a:pt x="106" y="273"/>
                  </a:lnTo>
                  <a:lnTo>
                    <a:pt x="108" y="280"/>
                  </a:lnTo>
                  <a:lnTo>
                    <a:pt x="112" y="288"/>
                  </a:lnTo>
                  <a:lnTo>
                    <a:pt x="115" y="294"/>
                  </a:lnTo>
                  <a:lnTo>
                    <a:pt x="119" y="301"/>
                  </a:lnTo>
                  <a:lnTo>
                    <a:pt x="124" y="307"/>
                  </a:lnTo>
                  <a:lnTo>
                    <a:pt x="130" y="313"/>
                  </a:lnTo>
                  <a:lnTo>
                    <a:pt x="136" y="317"/>
                  </a:lnTo>
                  <a:lnTo>
                    <a:pt x="143" y="321"/>
                  </a:lnTo>
                  <a:lnTo>
                    <a:pt x="150" y="324"/>
                  </a:lnTo>
                  <a:lnTo>
                    <a:pt x="157" y="328"/>
                  </a:lnTo>
                  <a:lnTo>
                    <a:pt x="164" y="330"/>
                  </a:lnTo>
                  <a:lnTo>
                    <a:pt x="173" y="331"/>
                  </a:lnTo>
                  <a:lnTo>
                    <a:pt x="181" y="331"/>
                  </a:lnTo>
                  <a:lnTo>
                    <a:pt x="193" y="330"/>
                  </a:lnTo>
                  <a:lnTo>
                    <a:pt x="205" y="328"/>
                  </a:lnTo>
                  <a:lnTo>
                    <a:pt x="216" y="323"/>
                  </a:lnTo>
                  <a:lnTo>
                    <a:pt x="227" y="317"/>
                  </a:lnTo>
                  <a:lnTo>
                    <a:pt x="236" y="309"/>
                  </a:lnTo>
                  <a:lnTo>
                    <a:pt x="246" y="300"/>
                  </a:lnTo>
                  <a:lnTo>
                    <a:pt x="254" y="288"/>
                  </a:lnTo>
                  <a:lnTo>
                    <a:pt x="262" y="275"/>
                  </a:lnTo>
                  <a:lnTo>
                    <a:pt x="358" y="291"/>
                  </a:lnTo>
                  <a:lnTo>
                    <a:pt x="350" y="305"/>
                  </a:lnTo>
                  <a:lnTo>
                    <a:pt x="343" y="318"/>
                  </a:lnTo>
                  <a:lnTo>
                    <a:pt x="333" y="330"/>
                  </a:lnTo>
                  <a:lnTo>
                    <a:pt x="325" y="342"/>
                  </a:lnTo>
                  <a:lnTo>
                    <a:pt x="314" y="352"/>
                  </a:lnTo>
                  <a:lnTo>
                    <a:pt x="304" y="362"/>
                  </a:lnTo>
                  <a:lnTo>
                    <a:pt x="294" y="370"/>
                  </a:lnTo>
                  <a:lnTo>
                    <a:pt x="283" y="378"/>
                  </a:lnTo>
                  <a:lnTo>
                    <a:pt x="272" y="384"/>
                  </a:lnTo>
                  <a:lnTo>
                    <a:pt x="260" y="390"/>
                  </a:lnTo>
                  <a:lnTo>
                    <a:pt x="247" y="395"/>
                  </a:lnTo>
                  <a:lnTo>
                    <a:pt x="235" y="398"/>
                  </a:lnTo>
                  <a:lnTo>
                    <a:pt x="222" y="402"/>
                  </a:lnTo>
                  <a:lnTo>
                    <a:pt x="209" y="404"/>
                  </a:lnTo>
                  <a:lnTo>
                    <a:pt x="194" y="405"/>
                  </a:lnTo>
                  <a:lnTo>
                    <a:pt x="181" y="405"/>
                  </a:lnTo>
                  <a:lnTo>
                    <a:pt x="162" y="404"/>
                  </a:lnTo>
                  <a:lnTo>
                    <a:pt x="143" y="403"/>
                  </a:lnTo>
                  <a:lnTo>
                    <a:pt x="125" y="398"/>
                  </a:lnTo>
                  <a:lnTo>
                    <a:pt x="108" y="394"/>
                  </a:lnTo>
                  <a:lnTo>
                    <a:pt x="93" y="387"/>
                  </a:lnTo>
                  <a:lnTo>
                    <a:pt x="77" y="378"/>
                  </a:lnTo>
                  <a:lnTo>
                    <a:pt x="64" y="368"/>
                  </a:lnTo>
                  <a:lnTo>
                    <a:pt x="51" y="356"/>
                  </a:lnTo>
                  <a:lnTo>
                    <a:pt x="39" y="343"/>
                  </a:lnTo>
                  <a:lnTo>
                    <a:pt x="29" y="329"/>
                  </a:lnTo>
                  <a:lnTo>
                    <a:pt x="21" y="314"/>
                  </a:lnTo>
                  <a:lnTo>
                    <a:pt x="14" y="298"/>
                  </a:lnTo>
                  <a:lnTo>
                    <a:pt x="8" y="282"/>
                  </a:lnTo>
                  <a:lnTo>
                    <a:pt x="4" y="264"/>
                  </a:lnTo>
                  <a:lnTo>
                    <a:pt x="2" y="246"/>
                  </a:lnTo>
                  <a:lnTo>
                    <a:pt x="0" y="226"/>
                  </a:lnTo>
                  <a:lnTo>
                    <a:pt x="2" y="206"/>
                  </a:lnTo>
                  <a:lnTo>
                    <a:pt x="3" y="187"/>
                  </a:lnTo>
                  <a:lnTo>
                    <a:pt x="6" y="168"/>
                  </a:lnTo>
                  <a:lnTo>
                    <a:pt x="12" y="150"/>
                  </a:lnTo>
                  <a:lnTo>
                    <a:pt x="18" y="133"/>
                  </a:lnTo>
                  <a:lnTo>
                    <a:pt x="27" y="116"/>
                  </a:lnTo>
                  <a:lnTo>
                    <a:pt x="35" y="100"/>
                  </a:lnTo>
                  <a:lnTo>
                    <a:pt x="46" y="83"/>
                  </a:lnTo>
                  <a:lnTo>
                    <a:pt x="61" y="63"/>
                  </a:lnTo>
                  <a:lnTo>
                    <a:pt x="79" y="47"/>
                  </a:lnTo>
                  <a:lnTo>
                    <a:pt x="99" y="32"/>
                  </a:lnTo>
                  <a:lnTo>
                    <a:pt x="120" y="20"/>
                  </a:lnTo>
                  <a:lnTo>
                    <a:pt x="142" y="12"/>
                  </a:lnTo>
                  <a:lnTo>
                    <a:pt x="167" y="5"/>
                  </a:lnTo>
                  <a:lnTo>
                    <a:pt x="192" y="1"/>
                  </a:lnTo>
                  <a:lnTo>
                    <a:pt x="219" y="0"/>
                  </a:lnTo>
                  <a:lnTo>
                    <a:pt x="237" y="1"/>
                  </a:lnTo>
                  <a:lnTo>
                    <a:pt x="253" y="2"/>
                  </a:lnTo>
                  <a:lnTo>
                    <a:pt x="270" y="6"/>
                  </a:lnTo>
                  <a:lnTo>
                    <a:pt x="284" y="11"/>
                  </a:lnTo>
                  <a:lnTo>
                    <a:pt x="297" y="16"/>
                  </a:lnTo>
                  <a:lnTo>
                    <a:pt x="310" y="25"/>
                  </a:lnTo>
                  <a:lnTo>
                    <a:pt x="322" y="34"/>
                  </a:lnTo>
                  <a:lnTo>
                    <a:pt x="333" y="45"/>
                  </a:lnTo>
                  <a:lnTo>
                    <a:pt x="344" y="56"/>
                  </a:lnTo>
                  <a:lnTo>
                    <a:pt x="352" y="69"/>
                  </a:lnTo>
                  <a:lnTo>
                    <a:pt x="359" y="83"/>
                  </a:lnTo>
                  <a:lnTo>
                    <a:pt x="365" y="97"/>
                  </a:lnTo>
                  <a:lnTo>
                    <a:pt x="370" y="114"/>
                  </a:lnTo>
                  <a:lnTo>
                    <a:pt x="374" y="132"/>
                  </a:lnTo>
                  <a:lnTo>
                    <a:pt x="375" y="149"/>
                  </a:lnTo>
                  <a:lnTo>
                    <a:pt x="376" y="168"/>
                  </a:lnTo>
                  <a:lnTo>
                    <a:pt x="376" y="177"/>
                  </a:lnTo>
                  <a:lnTo>
                    <a:pt x="376" y="187"/>
                  </a:lnTo>
                  <a:lnTo>
                    <a:pt x="375" y="195"/>
                  </a:lnTo>
                  <a:lnTo>
                    <a:pt x="375" y="204"/>
                  </a:lnTo>
                  <a:lnTo>
                    <a:pt x="374" y="213"/>
                  </a:lnTo>
                  <a:lnTo>
                    <a:pt x="373" y="221"/>
                  </a:lnTo>
                  <a:lnTo>
                    <a:pt x="371" y="228"/>
                  </a:lnTo>
                  <a:lnTo>
                    <a:pt x="370" y="235"/>
                  </a:lnTo>
                  <a:lnTo>
                    <a:pt x="370" y="235"/>
                  </a:lnTo>
                  <a:close/>
                  <a:moveTo>
                    <a:pt x="280" y="173"/>
                  </a:moveTo>
                  <a:lnTo>
                    <a:pt x="280" y="169"/>
                  </a:lnTo>
                  <a:lnTo>
                    <a:pt x="280" y="166"/>
                  </a:lnTo>
                  <a:lnTo>
                    <a:pt x="280" y="163"/>
                  </a:lnTo>
                  <a:lnTo>
                    <a:pt x="280" y="161"/>
                  </a:lnTo>
                  <a:lnTo>
                    <a:pt x="280" y="150"/>
                  </a:lnTo>
                  <a:lnTo>
                    <a:pt x="279" y="140"/>
                  </a:lnTo>
                  <a:lnTo>
                    <a:pt x="278" y="132"/>
                  </a:lnTo>
                  <a:lnTo>
                    <a:pt x="276" y="122"/>
                  </a:lnTo>
                  <a:lnTo>
                    <a:pt x="273" y="115"/>
                  </a:lnTo>
                  <a:lnTo>
                    <a:pt x="270" y="108"/>
                  </a:lnTo>
                  <a:lnTo>
                    <a:pt x="265" y="101"/>
                  </a:lnTo>
                  <a:lnTo>
                    <a:pt x="260" y="96"/>
                  </a:lnTo>
                  <a:lnTo>
                    <a:pt x="255" y="92"/>
                  </a:lnTo>
                  <a:lnTo>
                    <a:pt x="251" y="87"/>
                  </a:lnTo>
                  <a:lnTo>
                    <a:pt x="245" y="83"/>
                  </a:lnTo>
                  <a:lnTo>
                    <a:pt x="239" y="80"/>
                  </a:lnTo>
                  <a:lnTo>
                    <a:pt x="231" y="78"/>
                  </a:lnTo>
                  <a:lnTo>
                    <a:pt x="224" y="75"/>
                  </a:lnTo>
                  <a:lnTo>
                    <a:pt x="216" y="74"/>
                  </a:lnTo>
                  <a:lnTo>
                    <a:pt x="207" y="74"/>
                  </a:lnTo>
                  <a:lnTo>
                    <a:pt x="200" y="74"/>
                  </a:lnTo>
                  <a:lnTo>
                    <a:pt x="192" y="75"/>
                  </a:lnTo>
                  <a:lnTo>
                    <a:pt x="185" y="78"/>
                  </a:lnTo>
                  <a:lnTo>
                    <a:pt x="178" y="81"/>
                  </a:lnTo>
                  <a:lnTo>
                    <a:pt x="170" y="85"/>
                  </a:lnTo>
                  <a:lnTo>
                    <a:pt x="163" y="88"/>
                  </a:lnTo>
                  <a:lnTo>
                    <a:pt x="156" y="93"/>
                  </a:lnTo>
                  <a:lnTo>
                    <a:pt x="149" y="99"/>
                  </a:lnTo>
                  <a:lnTo>
                    <a:pt x="143" y="106"/>
                  </a:lnTo>
                  <a:lnTo>
                    <a:pt x="138" y="113"/>
                  </a:lnTo>
                  <a:lnTo>
                    <a:pt x="132" y="121"/>
                  </a:lnTo>
                  <a:lnTo>
                    <a:pt x="127" y="130"/>
                  </a:lnTo>
                  <a:lnTo>
                    <a:pt x="124" y="140"/>
                  </a:lnTo>
                  <a:lnTo>
                    <a:pt x="119" y="150"/>
                  </a:lnTo>
                  <a:lnTo>
                    <a:pt x="116" y="161"/>
                  </a:lnTo>
                  <a:lnTo>
                    <a:pt x="114" y="173"/>
                  </a:lnTo>
                  <a:lnTo>
                    <a:pt x="280" y="173"/>
                  </a:lnTo>
                  <a:close/>
                </a:path>
              </a:pathLst>
            </a:custGeom>
            <a:solidFill>
              <a:srgbClr val="000000"/>
            </a:solidFill>
            <a:ln w="9525">
              <a:noFill/>
              <a:round/>
              <a:headEnd/>
              <a:tailEnd/>
            </a:ln>
          </p:spPr>
          <p:txBody>
            <a:bodyPr/>
            <a:lstStyle/>
            <a:p>
              <a:pPr>
                <a:defRPr/>
              </a:pPr>
              <a:endParaRPr lang="en-US"/>
            </a:p>
          </p:txBody>
        </p:sp>
        <p:sp>
          <p:nvSpPr>
            <p:cNvPr id="9" name="Freeform 8"/>
            <p:cNvSpPr>
              <a:spLocks/>
            </p:cNvSpPr>
            <p:nvPr/>
          </p:nvSpPr>
          <p:spPr bwMode="auto">
            <a:xfrm>
              <a:off x="4861" y="4030"/>
              <a:ext cx="136" cy="134"/>
            </a:xfrm>
            <a:custGeom>
              <a:avLst/>
              <a:gdLst/>
              <a:ahLst/>
              <a:cxnLst>
                <a:cxn ang="0">
                  <a:pos x="434" y="535"/>
                </a:cxn>
                <a:cxn ang="0">
                  <a:pos x="330" y="535"/>
                </a:cxn>
                <a:cxn ang="0">
                  <a:pos x="181" y="175"/>
                </a:cxn>
                <a:cxn ang="0">
                  <a:pos x="103" y="535"/>
                </a:cxn>
                <a:cxn ang="0">
                  <a:pos x="0" y="535"/>
                </a:cxn>
                <a:cxn ang="0">
                  <a:pos x="115" y="0"/>
                </a:cxn>
                <a:cxn ang="0">
                  <a:pos x="217" y="0"/>
                </a:cxn>
                <a:cxn ang="0">
                  <a:pos x="365" y="358"/>
                </a:cxn>
                <a:cxn ang="0">
                  <a:pos x="441" y="0"/>
                </a:cxn>
                <a:cxn ang="0">
                  <a:pos x="546" y="0"/>
                </a:cxn>
                <a:cxn ang="0">
                  <a:pos x="434" y="535"/>
                </a:cxn>
              </a:cxnLst>
              <a:rect l="0" t="0" r="r" b="b"/>
              <a:pathLst>
                <a:path w="546" h="535">
                  <a:moveTo>
                    <a:pt x="434" y="535"/>
                  </a:moveTo>
                  <a:lnTo>
                    <a:pt x="330" y="535"/>
                  </a:lnTo>
                  <a:lnTo>
                    <a:pt x="181" y="175"/>
                  </a:lnTo>
                  <a:lnTo>
                    <a:pt x="103" y="535"/>
                  </a:lnTo>
                  <a:lnTo>
                    <a:pt x="0" y="535"/>
                  </a:lnTo>
                  <a:lnTo>
                    <a:pt x="115" y="0"/>
                  </a:lnTo>
                  <a:lnTo>
                    <a:pt x="217" y="0"/>
                  </a:lnTo>
                  <a:lnTo>
                    <a:pt x="365" y="358"/>
                  </a:lnTo>
                  <a:lnTo>
                    <a:pt x="441" y="0"/>
                  </a:lnTo>
                  <a:lnTo>
                    <a:pt x="546" y="0"/>
                  </a:lnTo>
                  <a:lnTo>
                    <a:pt x="434" y="535"/>
                  </a:lnTo>
                  <a:close/>
                </a:path>
              </a:pathLst>
            </a:custGeom>
            <a:solidFill>
              <a:srgbClr val="999999"/>
            </a:solidFill>
            <a:ln w="9525">
              <a:noFill/>
              <a:round/>
              <a:headEnd/>
              <a:tailEnd/>
            </a:ln>
          </p:spPr>
          <p:txBody>
            <a:bodyPr/>
            <a:lstStyle/>
            <a:p>
              <a:pPr>
                <a:defRPr/>
              </a:pPr>
              <a:endParaRPr lang="en-US"/>
            </a:p>
          </p:txBody>
        </p:sp>
        <p:sp>
          <p:nvSpPr>
            <p:cNvPr id="10" name="Freeform 9"/>
            <p:cNvSpPr>
              <a:spLocks noEditPoints="1"/>
            </p:cNvSpPr>
            <p:nvPr/>
          </p:nvSpPr>
          <p:spPr bwMode="auto">
            <a:xfrm>
              <a:off x="4997" y="4030"/>
              <a:ext cx="54" cy="134"/>
            </a:xfrm>
            <a:custGeom>
              <a:avLst/>
              <a:gdLst/>
              <a:ahLst/>
              <a:cxnLst>
                <a:cxn ang="0">
                  <a:pos x="113" y="0"/>
                </a:cxn>
                <a:cxn ang="0">
                  <a:pos x="219" y="0"/>
                </a:cxn>
                <a:cxn ang="0">
                  <a:pos x="200" y="94"/>
                </a:cxn>
                <a:cxn ang="0">
                  <a:pos x="93" y="94"/>
                </a:cxn>
                <a:cxn ang="0">
                  <a:pos x="113" y="0"/>
                </a:cxn>
                <a:cxn ang="0">
                  <a:pos x="81" y="148"/>
                </a:cxn>
                <a:cxn ang="0">
                  <a:pos x="189" y="148"/>
                </a:cxn>
                <a:cxn ang="0">
                  <a:pos x="104" y="535"/>
                </a:cxn>
                <a:cxn ang="0">
                  <a:pos x="0" y="535"/>
                </a:cxn>
                <a:cxn ang="0">
                  <a:pos x="81" y="148"/>
                </a:cxn>
              </a:cxnLst>
              <a:rect l="0" t="0" r="r" b="b"/>
              <a:pathLst>
                <a:path w="219" h="535">
                  <a:moveTo>
                    <a:pt x="113" y="0"/>
                  </a:moveTo>
                  <a:lnTo>
                    <a:pt x="219" y="0"/>
                  </a:lnTo>
                  <a:lnTo>
                    <a:pt x="200" y="94"/>
                  </a:lnTo>
                  <a:lnTo>
                    <a:pt x="93" y="94"/>
                  </a:lnTo>
                  <a:lnTo>
                    <a:pt x="113" y="0"/>
                  </a:lnTo>
                  <a:close/>
                  <a:moveTo>
                    <a:pt x="81" y="148"/>
                  </a:moveTo>
                  <a:lnTo>
                    <a:pt x="189" y="148"/>
                  </a:lnTo>
                  <a:lnTo>
                    <a:pt x="104" y="535"/>
                  </a:lnTo>
                  <a:lnTo>
                    <a:pt x="0" y="535"/>
                  </a:lnTo>
                  <a:lnTo>
                    <a:pt x="81" y="148"/>
                  </a:lnTo>
                  <a:close/>
                </a:path>
              </a:pathLst>
            </a:custGeom>
            <a:solidFill>
              <a:srgbClr val="999999"/>
            </a:solidFill>
            <a:ln w="9525">
              <a:noFill/>
              <a:round/>
              <a:headEnd/>
              <a:tailEnd/>
            </a:ln>
          </p:spPr>
          <p:txBody>
            <a:bodyPr/>
            <a:lstStyle/>
            <a:p>
              <a:pPr>
                <a:defRPr/>
              </a:pPr>
              <a:endParaRPr lang="en-US"/>
            </a:p>
          </p:txBody>
        </p:sp>
        <p:sp>
          <p:nvSpPr>
            <p:cNvPr id="11" name="Freeform 10"/>
            <p:cNvSpPr>
              <a:spLocks/>
            </p:cNvSpPr>
            <p:nvPr/>
          </p:nvSpPr>
          <p:spPr bwMode="auto">
            <a:xfrm>
              <a:off x="5054" y="4065"/>
              <a:ext cx="96" cy="101"/>
            </a:xfrm>
            <a:custGeom>
              <a:avLst/>
              <a:gdLst/>
              <a:ahLst/>
              <a:cxnLst>
                <a:cxn ang="0">
                  <a:pos x="348" y="283"/>
                </a:cxn>
                <a:cxn ang="0">
                  <a:pos x="323" y="326"/>
                </a:cxn>
                <a:cxn ang="0">
                  <a:pos x="291" y="359"/>
                </a:cxn>
                <a:cxn ang="0">
                  <a:pos x="253" y="385"/>
                </a:cxn>
                <a:cxn ang="0">
                  <a:pos x="210" y="400"/>
                </a:cxn>
                <a:cxn ang="0">
                  <a:pos x="162" y="405"/>
                </a:cxn>
                <a:cxn ang="0">
                  <a:pos x="110" y="399"/>
                </a:cxn>
                <a:cxn ang="0">
                  <a:pos x="67" y="380"/>
                </a:cxn>
                <a:cxn ang="0">
                  <a:pos x="34" y="351"/>
                </a:cxn>
                <a:cxn ang="0">
                  <a:pos x="11" y="310"/>
                </a:cxn>
                <a:cxn ang="0">
                  <a:pos x="1" y="258"/>
                </a:cxn>
                <a:cxn ang="0">
                  <a:pos x="1" y="208"/>
                </a:cxn>
                <a:cxn ang="0">
                  <a:pos x="11" y="163"/>
                </a:cxn>
                <a:cxn ang="0">
                  <a:pos x="25" y="121"/>
                </a:cxn>
                <a:cxn ang="0">
                  <a:pos x="49" y="82"/>
                </a:cxn>
                <a:cxn ang="0">
                  <a:pos x="82" y="49"/>
                </a:cxn>
                <a:cxn ang="0">
                  <a:pos x="121" y="24"/>
                </a:cxn>
                <a:cxn ang="0">
                  <a:pos x="163" y="8"/>
                </a:cxn>
                <a:cxn ang="0">
                  <a:pos x="210" y="0"/>
                </a:cxn>
                <a:cxn ang="0">
                  <a:pos x="259" y="2"/>
                </a:cxn>
                <a:cxn ang="0">
                  <a:pos x="301" y="14"/>
                </a:cxn>
                <a:cxn ang="0">
                  <a:pos x="335" y="36"/>
                </a:cxn>
                <a:cxn ang="0">
                  <a:pos x="362" y="65"/>
                </a:cxn>
                <a:cxn ang="0">
                  <a:pos x="377" y="102"/>
                </a:cxn>
                <a:cxn ang="0">
                  <a:pos x="283" y="141"/>
                </a:cxn>
                <a:cxn ang="0">
                  <a:pos x="278" y="119"/>
                </a:cxn>
                <a:cxn ang="0">
                  <a:pos x="269" y="102"/>
                </a:cxn>
                <a:cxn ang="0">
                  <a:pos x="257" y="90"/>
                </a:cxn>
                <a:cxn ang="0">
                  <a:pos x="242" y="82"/>
                </a:cxn>
                <a:cxn ang="0">
                  <a:pos x="224" y="78"/>
                </a:cxn>
                <a:cxn ang="0">
                  <a:pos x="202" y="80"/>
                </a:cxn>
                <a:cxn ang="0">
                  <a:pos x="181" y="87"/>
                </a:cxn>
                <a:cxn ang="0">
                  <a:pos x="159" y="101"/>
                </a:cxn>
                <a:cxn ang="0">
                  <a:pos x="141" y="121"/>
                </a:cxn>
                <a:cxn ang="0">
                  <a:pos x="127" y="147"/>
                </a:cxn>
                <a:cxn ang="0">
                  <a:pos x="115" y="178"/>
                </a:cxn>
                <a:cxn ang="0">
                  <a:pos x="109" y="211"/>
                </a:cxn>
                <a:cxn ang="0">
                  <a:pos x="106" y="242"/>
                </a:cxn>
                <a:cxn ang="0">
                  <a:pos x="107" y="269"/>
                </a:cxn>
                <a:cxn ang="0">
                  <a:pos x="112" y="289"/>
                </a:cxn>
                <a:cxn ang="0">
                  <a:pos x="121" y="304"/>
                </a:cxn>
                <a:cxn ang="0">
                  <a:pos x="135" y="315"/>
                </a:cxn>
                <a:cxn ang="0">
                  <a:pos x="151" y="320"/>
                </a:cxn>
                <a:cxn ang="0">
                  <a:pos x="170" y="322"/>
                </a:cxn>
                <a:cxn ang="0">
                  <a:pos x="189" y="318"/>
                </a:cxn>
                <a:cxn ang="0">
                  <a:pos x="207" y="310"/>
                </a:cxn>
                <a:cxn ang="0">
                  <a:pos x="224" y="296"/>
                </a:cxn>
                <a:cxn ang="0">
                  <a:pos x="240" y="275"/>
                </a:cxn>
                <a:cxn ang="0">
                  <a:pos x="252" y="250"/>
                </a:cxn>
              </a:cxnLst>
              <a:rect l="0" t="0" r="r" b="b"/>
              <a:pathLst>
                <a:path w="383" h="405">
                  <a:moveTo>
                    <a:pt x="252" y="250"/>
                  </a:moveTo>
                  <a:lnTo>
                    <a:pt x="356" y="266"/>
                  </a:lnTo>
                  <a:lnTo>
                    <a:pt x="348" y="283"/>
                  </a:lnTo>
                  <a:lnTo>
                    <a:pt x="341" y="298"/>
                  </a:lnTo>
                  <a:lnTo>
                    <a:pt x="332" y="312"/>
                  </a:lnTo>
                  <a:lnTo>
                    <a:pt x="323" y="326"/>
                  </a:lnTo>
                  <a:lnTo>
                    <a:pt x="313" y="338"/>
                  </a:lnTo>
                  <a:lnTo>
                    <a:pt x="302" y="350"/>
                  </a:lnTo>
                  <a:lnTo>
                    <a:pt x="291" y="359"/>
                  </a:lnTo>
                  <a:lnTo>
                    <a:pt x="278" y="369"/>
                  </a:lnTo>
                  <a:lnTo>
                    <a:pt x="266" y="377"/>
                  </a:lnTo>
                  <a:lnTo>
                    <a:pt x="253" y="385"/>
                  </a:lnTo>
                  <a:lnTo>
                    <a:pt x="238" y="391"/>
                  </a:lnTo>
                  <a:lnTo>
                    <a:pt x="224" y="396"/>
                  </a:lnTo>
                  <a:lnTo>
                    <a:pt x="210" y="400"/>
                  </a:lnTo>
                  <a:lnTo>
                    <a:pt x="194" y="403"/>
                  </a:lnTo>
                  <a:lnTo>
                    <a:pt x="177" y="405"/>
                  </a:lnTo>
                  <a:lnTo>
                    <a:pt x="162" y="405"/>
                  </a:lnTo>
                  <a:lnTo>
                    <a:pt x="144" y="404"/>
                  </a:lnTo>
                  <a:lnTo>
                    <a:pt x="126" y="403"/>
                  </a:lnTo>
                  <a:lnTo>
                    <a:pt x="110" y="399"/>
                  </a:lnTo>
                  <a:lnTo>
                    <a:pt x="95" y="394"/>
                  </a:lnTo>
                  <a:lnTo>
                    <a:pt x="80" y="387"/>
                  </a:lnTo>
                  <a:lnTo>
                    <a:pt x="67" y="380"/>
                  </a:lnTo>
                  <a:lnTo>
                    <a:pt x="55" y="372"/>
                  </a:lnTo>
                  <a:lnTo>
                    <a:pt x="43" y="363"/>
                  </a:lnTo>
                  <a:lnTo>
                    <a:pt x="34" y="351"/>
                  </a:lnTo>
                  <a:lnTo>
                    <a:pt x="25" y="338"/>
                  </a:lnTo>
                  <a:lnTo>
                    <a:pt x="18" y="324"/>
                  </a:lnTo>
                  <a:lnTo>
                    <a:pt x="11" y="310"/>
                  </a:lnTo>
                  <a:lnTo>
                    <a:pt x="6" y="293"/>
                  </a:lnTo>
                  <a:lnTo>
                    <a:pt x="3" y="276"/>
                  </a:lnTo>
                  <a:lnTo>
                    <a:pt x="1" y="258"/>
                  </a:lnTo>
                  <a:lnTo>
                    <a:pt x="0" y="239"/>
                  </a:lnTo>
                  <a:lnTo>
                    <a:pt x="0" y="224"/>
                  </a:lnTo>
                  <a:lnTo>
                    <a:pt x="1" y="208"/>
                  </a:lnTo>
                  <a:lnTo>
                    <a:pt x="4" y="192"/>
                  </a:lnTo>
                  <a:lnTo>
                    <a:pt x="7" y="177"/>
                  </a:lnTo>
                  <a:lnTo>
                    <a:pt x="11" y="163"/>
                  </a:lnTo>
                  <a:lnTo>
                    <a:pt x="15" y="148"/>
                  </a:lnTo>
                  <a:lnTo>
                    <a:pt x="19" y="134"/>
                  </a:lnTo>
                  <a:lnTo>
                    <a:pt x="25" y="121"/>
                  </a:lnTo>
                  <a:lnTo>
                    <a:pt x="33" y="107"/>
                  </a:lnTo>
                  <a:lnTo>
                    <a:pt x="41" y="94"/>
                  </a:lnTo>
                  <a:lnTo>
                    <a:pt x="49" y="82"/>
                  </a:lnTo>
                  <a:lnTo>
                    <a:pt x="60" y="70"/>
                  </a:lnTo>
                  <a:lnTo>
                    <a:pt x="71" y="60"/>
                  </a:lnTo>
                  <a:lnTo>
                    <a:pt x="82" y="49"/>
                  </a:lnTo>
                  <a:lnTo>
                    <a:pt x="95" y="40"/>
                  </a:lnTo>
                  <a:lnTo>
                    <a:pt x="108" y="31"/>
                  </a:lnTo>
                  <a:lnTo>
                    <a:pt x="121" y="24"/>
                  </a:lnTo>
                  <a:lnTo>
                    <a:pt x="134" y="18"/>
                  </a:lnTo>
                  <a:lnTo>
                    <a:pt x="149" y="13"/>
                  </a:lnTo>
                  <a:lnTo>
                    <a:pt x="163" y="8"/>
                  </a:lnTo>
                  <a:lnTo>
                    <a:pt x="179" y="4"/>
                  </a:lnTo>
                  <a:lnTo>
                    <a:pt x="194" y="2"/>
                  </a:lnTo>
                  <a:lnTo>
                    <a:pt x="210" y="0"/>
                  </a:lnTo>
                  <a:lnTo>
                    <a:pt x="226" y="0"/>
                  </a:lnTo>
                  <a:lnTo>
                    <a:pt x="243" y="0"/>
                  </a:lnTo>
                  <a:lnTo>
                    <a:pt x="259" y="2"/>
                  </a:lnTo>
                  <a:lnTo>
                    <a:pt x="273" y="4"/>
                  </a:lnTo>
                  <a:lnTo>
                    <a:pt x="287" y="9"/>
                  </a:lnTo>
                  <a:lnTo>
                    <a:pt x="301" y="14"/>
                  </a:lnTo>
                  <a:lnTo>
                    <a:pt x="313" y="20"/>
                  </a:lnTo>
                  <a:lnTo>
                    <a:pt x="325" y="28"/>
                  </a:lnTo>
                  <a:lnTo>
                    <a:pt x="335" y="36"/>
                  </a:lnTo>
                  <a:lnTo>
                    <a:pt x="345" y="45"/>
                  </a:lnTo>
                  <a:lnTo>
                    <a:pt x="353" y="55"/>
                  </a:lnTo>
                  <a:lnTo>
                    <a:pt x="362" y="65"/>
                  </a:lnTo>
                  <a:lnTo>
                    <a:pt x="368" y="77"/>
                  </a:lnTo>
                  <a:lnTo>
                    <a:pt x="374" y="89"/>
                  </a:lnTo>
                  <a:lnTo>
                    <a:pt x="377" y="102"/>
                  </a:lnTo>
                  <a:lnTo>
                    <a:pt x="381" y="116"/>
                  </a:lnTo>
                  <a:lnTo>
                    <a:pt x="383" y="130"/>
                  </a:lnTo>
                  <a:lnTo>
                    <a:pt x="283" y="141"/>
                  </a:lnTo>
                  <a:lnTo>
                    <a:pt x="281" y="134"/>
                  </a:lnTo>
                  <a:lnTo>
                    <a:pt x="280" y="127"/>
                  </a:lnTo>
                  <a:lnTo>
                    <a:pt x="278" y="119"/>
                  </a:lnTo>
                  <a:lnTo>
                    <a:pt x="275" y="114"/>
                  </a:lnTo>
                  <a:lnTo>
                    <a:pt x="272" y="108"/>
                  </a:lnTo>
                  <a:lnTo>
                    <a:pt x="269" y="102"/>
                  </a:lnTo>
                  <a:lnTo>
                    <a:pt x="266" y="97"/>
                  </a:lnTo>
                  <a:lnTo>
                    <a:pt x="262" y="94"/>
                  </a:lnTo>
                  <a:lnTo>
                    <a:pt x="257" y="90"/>
                  </a:lnTo>
                  <a:lnTo>
                    <a:pt x="253" y="87"/>
                  </a:lnTo>
                  <a:lnTo>
                    <a:pt x="248" y="84"/>
                  </a:lnTo>
                  <a:lnTo>
                    <a:pt x="242" y="82"/>
                  </a:lnTo>
                  <a:lnTo>
                    <a:pt x="236" y="81"/>
                  </a:lnTo>
                  <a:lnTo>
                    <a:pt x="230" y="80"/>
                  </a:lnTo>
                  <a:lnTo>
                    <a:pt x="224" y="78"/>
                  </a:lnTo>
                  <a:lnTo>
                    <a:pt x="217" y="78"/>
                  </a:lnTo>
                  <a:lnTo>
                    <a:pt x="210" y="78"/>
                  </a:lnTo>
                  <a:lnTo>
                    <a:pt x="202" y="80"/>
                  </a:lnTo>
                  <a:lnTo>
                    <a:pt x="195" y="81"/>
                  </a:lnTo>
                  <a:lnTo>
                    <a:pt x="188" y="83"/>
                  </a:lnTo>
                  <a:lnTo>
                    <a:pt x="181" y="87"/>
                  </a:lnTo>
                  <a:lnTo>
                    <a:pt x="174" y="90"/>
                  </a:lnTo>
                  <a:lnTo>
                    <a:pt x="167" y="95"/>
                  </a:lnTo>
                  <a:lnTo>
                    <a:pt x="159" y="101"/>
                  </a:lnTo>
                  <a:lnTo>
                    <a:pt x="153" y="107"/>
                  </a:lnTo>
                  <a:lnTo>
                    <a:pt x="146" y="114"/>
                  </a:lnTo>
                  <a:lnTo>
                    <a:pt x="141" y="121"/>
                  </a:lnTo>
                  <a:lnTo>
                    <a:pt x="135" y="129"/>
                  </a:lnTo>
                  <a:lnTo>
                    <a:pt x="131" y="137"/>
                  </a:lnTo>
                  <a:lnTo>
                    <a:pt x="127" y="147"/>
                  </a:lnTo>
                  <a:lnTo>
                    <a:pt x="122" y="157"/>
                  </a:lnTo>
                  <a:lnTo>
                    <a:pt x="119" y="168"/>
                  </a:lnTo>
                  <a:lnTo>
                    <a:pt x="115" y="178"/>
                  </a:lnTo>
                  <a:lnTo>
                    <a:pt x="113" y="190"/>
                  </a:lnTo>
                  <a:lnTo>
                    <a:pt x="110" y="201"/>
                  </a:lnTo>
                  <a:lnTo>
                    <a:pt x="109" y="211"/>
                  </a:lnTo>
                  <a:lnTo>
                    <a:pt x="107" y="222"/>
                  </a:lnTo>
                  <a:lnTo>
                    <a:pt x="107" y="232"/>
                  </a:lnTo>
                  <a:lnTo>
                    <a:pt x="106" y="242"/>
                  </a:lnTo>
                  <a:lnTo>
                    <a:pt x="106" y="252"/>
                  </a:lnTo>
                  <a:lnTo>
                    <a:pt x="106" y="261"/>
                  </a:lnTo>
                  <a:lnTo>
                    <a:pt x="107" y="269"/>
                  </a:lnTo>
                  <a:lnTo>
                    <a:pt x="108" y="276"/>
                  </a:lnTo>
                  <a:lnTo>
                    <a:pt x="110" y="283"/>
                  </a:lnTo>
                  <a:lnTo>
                    <a:pt x="112" y="289"/>
                  </a:lnTo>
                  <a:lnTo>
                    <a:pt x="115" y="295"/>
                  </a:lnTo>
                  <a:lnTo>
                    <a:pt x="118" y="299"/>
                  </a:lnTo>
                  <a:lnTo>
                    <a:pt x="121" y="304"/>
                  </a:lnTo>
                  <a:lnTo>
                    <a:pt x="126" y="309"/>
                  </a:lnTo>
                  <a:lnTo>
                    <a:pt x="131" y="312"/>
                  </a:lnTo>
                  <a:lnTo>
                    <a:pt x="135" y="315"/>
                  </a:lnTo>
                  <a:lnTo>
                    <a:pt x="140" y="317"/>
                  </a:lnTo>
                  <a:lnTo>
                    <a:pt x="146" y="319"/>
                  </a:lnTo>
                  <a:lnTo>
                    <a:pt x="151" y="320"/>
                  </a:lnTo>
                  <a:lnTo>
                    <a:pt x="158" y="322"/>
                  </a:lnTo>
                  <a:lnTo>
                    <a:pt x="164" y="322"/>
                  </a:lnTo>
                  <a:lnTo>
                    <a:pt x="170" y="322"/>
                  </a:lnTo>
                  <a:lnTo>
                    <a:pt x="177" y="320"/>
                  </a:lnTo>
                  <a:lnTo>
                    <a:pt x="183" y="320"/>
                  </a:lnTo>
                  <a:lnTo>
                    <a:pt x="189" y="318"/>
                  </a:lnTo>
                  <a:lnTo>
                    <a:pt x="195" y="317"/>
                  </a:lnTo>
                  <a:lnTo>
                    <a:pt x="201" y="313"/>
                  </a:lnTo>
                  <a:lnTo>
                    <a:pt x="207" y="310"/>
                  </a:lnTo>
                  <a:lnTo>
                    <a:pt x="212" y="306"/>
                  </a:lnTo>
                  <a:lnTo>
                    <a:pt x="218" y="302"/>
                  </a:lnTo>
                  <a:lnTo>
                    <a:pt x="224" y="296"/>
                  </a:lnTo>
                  <a:lnTo>
                    <a:pt x="229" y="289"/>
                  </a:lnTo>
                  <a:lnTo>
                    <a:pt x="235" y="282"/>
                  </a:lnTo>
                  <a:lnTo>
                    <a:pt x="240" y="275"/>
                  </a:lnTo>
                  <a:lnTo>
                    <a:pt x="243" y="266"/>
                  </a:lnTo>
                  <a:lnTo>
                    <a:pt x="248" y="258"/>
                  </a:lnTo>
                  <a:lnTo>
                    <a:pt x="252" y="250"/>
                  </a:lnTo>
                  <a:close/>
                </a:path>
              </a:pathLst>
            </a:custGeom>
            <a:solidFill>
              <a:srgbClr val="999999"/>
            </a:solidFill>
            <a:ln w="9525">
              <a:noFill/>
              <a:round/>
              <a:headEnd/>
              <a:tailEnd/>
            </a:ln>
          </p:spPr>
          <p:txBody>
            <a:bodyPr/>
            <a:lstStyle/>
            <a:p>
              <a:pPr>
                <a:defRPr/>
              </a:pPr>
              <a:endParaRPr lang="en-US"/>
            </a:p>
          </p:txBody>
        </p:sp>
        <p:sp>
          <p:nvSpPr>
            <p:cNvPr id="12" name="Freeform 11"/>
            <p:cNvSpPr>
              <a:spLocks noEditPoints="1"/>
            </p:cNvSpPr>
            <p:nvPr/>
          </p:nvSpPr>
          <p:spPr bwMode="auto">
            <a:xfrm>
              <a:off x="5159" y="4065"/>
              <a:ext cx="93" cy="101"/>
            </a:xfrm>
            <a:custGeom>
              <a:avLst/>
              <a:gdLst/>
              <a:ahLst/>
              <a:cxnLst>
                <a:cxn ang="0">
                  <a:pos x="105" y="238"/>
                </a:cxn>
                <a:cxn ang="0">
                  <a:pos x="103" y="246"/>
                </a:cxn>
                <a:cxn ang="0">
                  <a:pos x="105" y="272"/>
                </a:cxn>
                <a:cxn ang="0">
                  <a:pos x="115" y="293"/>
                </a:cxn>
                <a:cxn ang="0">
                  <a:pos x="129" y="312"/>
                </a:cxn>
                <a:cxn ang="0">
                  <a:pos x="150" y="324"/>
                </a:cxn>
                <a:cxn ang="0">
                  <a:pos x="172" y="331"/>
                </a:cxn>
                <a:cxn ang="0">
                  <a:pos x="205" y="327"/>
                </a:cxn>
                <a:cxn ang="0">
                  <a:pos x="236" y="309"/>
                </a:cxn>
                <a:cxn ang="0">
                  <a:pos x="262" y="275"/>
                </a:cxn>
                <a:cxn ang="0">
                  <a:pos x="342" y="318"/>
                </a:cxn>
                <a:cxn ang="0">
                  <a:pos x="314" y="352"/>
                </a:cxn>
                <a:cxn ang="0">
                  <a:pos x="282" y="378"/>
                </a:cxn>
                <a:cxn ang="0">
                  <a:pos x="247" y="394"/>
                </a:cxn>
                <a:cxn ang="0">
                  <a:pos x="208" y="404"/>
                </a:cxn>
                <a:cxn ang="0">
                  <a:pos x="162" y="404"/>
                </a:cxn>
                <a:cxn ang="0">
                  <a:pos x="108" y="393"/>
                </a:cxn>
                <a:cxn ang="0">
                  <a:pos x="63" y="367"/>
                </a:cxn>
                <a:cxn ang="0">
                  <a:pos x="29" y="329"/>
                </a:cxn>
                <a:cxn ang="0">
                  <a:pos x="7" y="282"/>
                </a:cxn>
                <a:cxn ang="0">
                  <a:pos x="0" y="225"/>
                </a:cxn>
                <a:cxn ang="0">
                  <a:pos x="6" y="168"/>
                </a:cxn>
                <a:cxn ang="0">
                  <a:pos x="26" y="116"/>
                </a:cxn>
                <a:cxn ang="0">
                  <a:pos x="61" y="63"/>
                </a:cxn>
                <a:cxn ang="0">
                  <a:pos x="120" y="20"/>
                </a:cxn>
                <a:cxn ang="0">
                  <a:pos x="191" y="1"/>
                </a:cxn>
                <a:cxn ang="0">
                  <a:pos x="253" y="2"/>
                </a:cxn>
                <a:cxn ang="0">
                  <a:pos x="297" y="16"/>
                </a:cxn>
                <a:cxn ang="0">
                  <a:pos x="333" y="44"/>
                </a:cxn>
                <a:cxn ang="0">
                  <a:pos x="359" y="83"/>
                </a:cxn>
                <a:cxn ang="0">
                  <a:pos x="373" y="131"/>
                </a:cxn>
                <a:cxn ang="0">
                  <a:pos x="376" y="177"/>
                </a:cxn>
                <a:cxn ang="0">
                  <a:pos x="375" y="204"/>
                </a:cxn>
                <a:cxn ang="0">
                  <a:pos x="371" y="228"/>
                </a:cxn>
                <a:cxn ang="0">
                  <a:pos x="280" y="172"/>
                </a:cxn>
                <a:cxn ang="0">
                  <a:pos x="280" y="163"/>
                </a:cxn>
                <a:cxn ang="0">
                  <a:pos x="279" y="139"/>
                </a:cxn>
                <a:cxn ang="0">
                  <a:pos x="273" y="115"/>
                </a:cxn>
                <a:cxn ang="0">
                  <a:pos x="260" y="96"/>
                </a:cxn>
                <a:cxn ang="0">
                  <a:pos x="244" y="83"/>
                </a:cxn>
                <a:cxn ang="0">
                  <a:pos x="224" y="75"/>
                </a:cxn>
                <a:cxn ang="0">
                  <a:pos x="200" y="74"/>
                </a:cxn>
                <a:cxn ang="0">
                  <a:pos x="177" y="81"/>
                </a:cxn>
                <a:cxn ang="0">
                  <a:pos x="156" y="92"/>
                </a:cxn>
                <a:cxn ang="0">
                  <a:pos x="138" y="112"/>
                </a:cxn>
                <a:cxn ang="0">
                  <a:pos x="123" y="139"/>
                </a:cxn>
                <a:cxn ang="0">
                  <a:pos x="114" y="172"/>
                </a:cxn>
              </a:cxnLst>
              <a:rect l="0" t="0" r="r" b="b"/>
              <a:pathLst>
                <a:path w="376" h="405">
                  <a:moveTo>
                    <a:pt x="370" y="235"/>
                  </a:moveTo>
                  <a:lnTo>
                    <a:pt x="105" y="235"/>
                  </a:lnTo>
                  <a:lnTo>
                    <a:pt x="105" y="238"/>
                  </a:lnTo>
                  <a:lnTo>
                    <a:pt x="104" y="242"/>
                  </a:lnTo>
                  <a:lnTo>
                    <a:pt x="103" y="244"/>
                  </a:lnTo>
                  <a:lnTo>
                    <a:pt x="103" y="246"/>
                  </a:lnTo>
                  <a:lnTo>
                    <a:pt x="103" y="256"/>
                  </a:lnTo>
                  <a:lnTo>
                    <a:pt x="104" y="264"/>
                  </a:lnTo>
                  <a:lnTo>
                    <a:pt x="105" y="272"/>
                  </a:lnTo>
                  <a:lnTo>
                    <a:pt x="108" y="279"/>
                  </a:lnTo>
                  <a:lnTo>
                    <a:pt x="111" y="288"/>
                  </a:lnTo>
                  <a:lnTo>
                    <a:pt x="115" y="293"/>
                  </a:lnTo>
                  <a:lnTo>
                    <a:pt x="118" y="300"/>
                  </a:lnTo>
                  <a:lnTo>
                    <a:pt x="123" y="306"/>
                  </a:lnTo>
                  <a:lnTo>
                    <a:pt x="129" y="312"/>
                  </a:lnTo>
                  <a:lnTo>
                    <a:pt x="135" y="317"/>
                  </a:lnTo>
                  <a:lnTo>
                    <a:pt x="142" y="320"/>
                  </a:lnTo>
                  <a:lnTo>
                    <a:pt x="150" y="324"/>
                  </a:lnTo>
                  <a:lnTo>
                    <a:pt x="157" y="327"/>
                  </a:lnTo>
                  <a:lnTo>
                    <a:pt x="164" y="330"/>
                  </a:lnTo>
                  <a:lnTo>
                    <a:pt x="172" y="331"/>
                  </a:lnTo>
                  <a:lnTo>
                    <a:pt x="181" y="331"/>
                  </a:lnTo>
                  <a:lnTo>
                    <a:pt x="193" y="330"/>
                  </a:lnTo>
                  <a:lnTo>
                    <a:pt x="205" y="327"/>
                  </a:lnTo>
                  <a:lnTo>
                    <a:pt x="215" y="323"/>
                  </a:lnTo>
                  <a:lnTo>
                    <a:pt x="226" y="317"/>
                  </a:lnTo>
                  <a:lnTo>
                    <a:pt x="236" y="309"/>
                  </a:lnTo>
                  <a:lnTo>
                    <a:pt x="245" y="299"/>
                  </a:lnTo>
                  <a:lnTo>
                    <a:pt x="254" y="288"/>
                  </a:lnTo>
                  <a:lnTo>
                    <a:pt x="262" y="275"/>
                  </a:lnTo>
                  <a:lnTo>
                    <a:pt x="358" y="291"/>
                  </a:lnTo>
                  <a:lnTo>
                    <a:pt x="349" y="305"/>
                  </a:lnTo>
                  <a:lnTo>
                    <a:pt x="342" y="318"/>
                  </a:lnTo>
                  <a:lnTo>
                    <a:pt x="333" y="330"/>
                  </a:lnTo>
                  <a:lnTo>
                    <a:pt x="324" y="342"/>
                  </a:lnTo>
                  <a:lnTo>
                    <a:pt x="314" y="352"/>
                  </a:lnTo>
                  <a:lnTo>
                    <a:pt x="304" y="362"/>
                  </a:lnTo>
                  <a:lnTo>
                    <a:pt x="293" y="370"/>
                  </a:lnTo>
                  <a:lnTo>
                    <a:pt x="282" y="378"/>
                  </a:lnTo>
                  <a:lnTo>
                    <a:pt x="272" y="384"/>
                  </a:lnTo>
                  <a:lnTo>
                    <a:pt x="260" y="390"/>
                  </a:lnTo>
                  <a:lnTo>
                    <a:pt x="247" y="394"/>
                  </a:lnTo>
                  <a:lnTo>
                    <a:pt x="235" y="398"/>
                  </a:lnTo>
                  <a:lnTo>
                    <a:pt x="221" y="402"/>
                  </a:lnTo>
                  <a:lnTo>
                    <a:pt x="208" y="404"/>
                  </a:lnTo>
                  <a:lnTo>
                    <a:pt x="194" y="405"/>
                  </a:lnTo>
                  <a:lnTo>
                    <a:pt x="181" y="405"/>
                  </a:lnTo>
                  <a:lnTo>
                    <a:pt x="162" y="404"/>
                  </a:lnTo>
                  <a:lnTo>
                    <a:pt x="142" y="403"/>
                  </a:lnTo>
                  <a:lnTo>
                    <a:pt x="124" y="398"/>
                  </a:lnTo>
                  <a:lnTo>
                    <a:pt x="108" y="393"/>
                  </a:lnTo>
                  <a:lnTo>
                    <a:pt x="92" y="386"/>
                  </a:lnTo>
                  <a:lnTo>
                    <a:pt x="77" y="378"/>
                  </a:lnTo>
                  <a:lnTo>
                    <a:pt x="63" y="367"/>
                  </a:lnTo>
                  <a:lnTo>
                    <a:pt x="50" y="356"/>
                  </a:lnTo>
                  <a:lnTo>
                    <a:pt x="38" y="343"/>
                  </a:lnTo>
                  <a:lnTo>
                    <a:pt x="29" y="329"/>
                  </a:lnTo>
                  <a:lnTo>
                    <a:pt x="20" y="313"/>
                  </a:lnTo>
                  <a:lnTo>
                    <a:pt x="13" y="298"/>
                  </a:lnTo>
                  <a:lnTo>
                    <a:pt x="7" y="282"/>
                  </a:lnTo>
                  <a:lnTo>
                    <a:pt x="4" y="264"/>
                  </a:lnTo>
                  <a:lnTo>
                    <a:pt x="1" y="245"/>
                  </a:lnTo>
                  <a:lnTo>
                    <a:pt x="0" y="225"/>
                  </a:lnTo>
                  <a:lnTo>
                    <a:pt x="1" y="205"/>
                  </a:lnTo>
                  <a:lnTo>
                    <a:pt x="2" y="186"/>
                  </a:lnTo>
                  <a:lnTo>
                    <a:pt x="6" y="168"/>
                  </a:lnTo>
                  <a:lnTo>
                    <a:pt x="12" y="150"/>
                  </a:lnTo>
                  <a:lnTo>
                    <a:pt x="18" y="132"/>
                  </a:lnTo>
                  <a:lnTo>
                    <a:pt x="26" y="116"/>
                  </a:lnTo>
                  <a:lnTo>
                    <a:pt x="35" y="100"/>
                  </a:lnTo>
                  <a:lnTo>
                    <a:pt x="46" y="83"/>
                  </a:lnTo>
                  <a:lnTo>
                    <a:pt x="61" y="63"/>
                  </a:lnTo>
                  <a:lnTo>
                    <a:pt x="79" y="47"/>
                  </a:lnTo>
                  <a:lnTo>
                    <a:pt x="98" y="31"/>
                  </a:lnTo>
                  <a:lnTo>
                    <a:pt x="120" y="20"/>
                  </a:lnTo>
                  <a:lnTo>
                    <a:pt x="141" y="11"/>
                  </a:lnTo>
                  <a:lnTo>
                    <a:pt x="166" y="4"/>
                  </a:lnTo>
                  <a:lnTo>
                    <a:pt x="191" y="1"/>
                  </a:lnTo>
                  <a:lnTo>
                    <a:pt x="219" y="0"/>
                  </a:lnTo>
                  <a:lnTo>
                    <a:pt x="237" y="1"/>
                  </a:lnTo>
                  <a:lnTo>
                    <a:pt x="253" y="2"/>
                  </a:lnTo>
                  <a:lnTo>
                    <a:pt x="269" y="6"/>
                  </a:lnTo>
                  <a:lnTo>
                    <a:pt x="284" y="10"/>
                  </a:lnTo>
                  <a:lnTo>
                    <a:pt x="297" y="16"/>
                  </a:lnTo>
                  <a:lnTo>
                    <a:pt x="310" y="24"/>
                  </a:lnTo>
                  <a:lnTo>
                    <a:pt x="322" y="34"/>
                  </a:lnTo>
                  <a:lnTo>
                    <a:pt x="333" y="44"/>
                  </a:lnTo>
                  <a:lnTo>
                    <a:pt x="343" y="56"/>
                  </a:lnTo>
                  <a:lnTo>
                    <a:pt x="352" y="69"/>
                  </a:lnTo>
                  <a:lnTo>
                    <a:pt x="359" y="83"/>
                  </a:lnTo>
                  <a:lnTo>
                    <a:pt x="365" y="97"/>
                  </a:lnTo>
                  <a:lnTo>
                    <a:pt x="370" y="114"/>
                  </a:lnTo>
                  <a:lnTo>
                    <a:pt x="373" y="131"/>
                  </a:lnTo>
                  <a:lnTo>
                    <a:pt x="375" y="149"/>
                  </a:lnTo>
                  <a:lnTo>
                    <a:pt x="376" y="168"/>
                  </a:lnTo>
                  <a:lnTo>
                    <a:pt x="376" y="177"/>
                  </a:lnTo>
                  <a:lnTo>
                    <a:pt x="376" y="186"/>
                  </a:lnTo>
                  <a:lnTo>
                    <a:pt x="375" y="195"/>
                  </a:lnTo>
                  <a:lnTo>
                    <a:pt x="375" y="204"/>
                  </a:lnTo>
                  <a:lnTo>
                    <a:pt x="373" y="212"/>
                  </a:lnTo>
                  <a:lnTo>
                    <a:pt x="372" y="221"/>
                  </a:lnTo>
                  <a:lnTo>
                    <a:pt x="371" y="228"/>
                  </a:lnTo>
                  <a:lnTo>
                    <a:pt x="370" y="235"/>
                  </a:lnTo>
                  <a:lnTo>
                    <a:pt x="370" y="235"/>
                  </a:lnTo>
                  <a:close/>
                  <a:moveTo>
                    <a:pt x="280" y="172"/>
                  </a:moveTo>
                  <a:lnTo>
                    <a:pt x="280" y="169"/>
                  </a:lnTo>
                  <a:lnTo>
                    <a:pt x="280" y="165"/>
                  </a:lnTo>
                  <a:lnTo>
                    <a:pt x="280" y="163"/>
                  </a:lnTo>
                  <a:lnTo>
                    <a:pt x="280" y="161"/>
                  </a:lnTo>
                  <a:lnTo>
                    <a:pt x="280" y="150"/>
                  </a:lnTo>
                  <a:lnTo>
                    <a:pt x="279" y="139"/>
                  </a:lnTo>
                  <a:lnTo>
                    <a:pt x="278" y="131"/>
                  </a:lnTo>
                  <a:lnTo>
                    <a:pt x="275" y="122"/>
                  </a:lnTo>
                  <a:lnTo>
                    <a:pt x="273" y="115"/>
                  </a:lnTo>
                  <a:lnTo>
                    <a:pt x="269" y="108"/>
                  </a:lnTo>
                  <a:lnTo>
                    <a:pt x="264" y="101"/>
                  </a:lnTo>
                  <a:lnTo>
                    <a:pt x="260" y="96"/>
                  </a:lnTo>
                  <a:lnTo>
                    <a:pt x="255" y="91"/>
                  </a:lnTo>
                  <a:lnTo>
                    <a:pt x="250" y="87"/>
                  </a:lnTo>
                  <a:lnTo>
                    <a:pt x="244" y="83"/>
                  </a:lnTo>
                  <a:lnTo>
                    <a:pt x="238" y="80"/>
                  </a:lnTo>
                  <a:lnTo>
                    <a:pt x="231" y="77"/>
                  </a:lnTo>
                  <a:lnTo>
                    <a:pt x="224" y="75"/>
                  </a:lnTo>
                  <a:lnTo>
                    <a:pt x="215" y="74"/>
                  </a:lnTo>
                  <a:lnTo>
                    <a:pt x="207" y="74"/>
                  </a:lnTo>
                  <a:lnTo>
                    <a:pt x="200" y="74"/>
                  </a:lnTo>
                  <a:lnTo>
                    <a:pt x="191" y="75"/>
                  </a:lnTo>
                  <a:lnTo>
                    <a:pt x="184" y="77"/>
                  </a:lnTo>
                  <a:lnTo>
                    <a:pt x="177" y="81"/>
                  </a:lnTo>
                  <a:lnTo>
                    <a:pt x="170" y="84"/>
                  </a:lnTo>
                  <a:lnTo>
                    <a:pt x="163" y="88"/>
                  </a:lnTo>
                  <a:lnTo>
                    <a:pt x="156" y="92"/>
                  </a:lnTo>
                  <a:lnTo>
                    <a:pt x="148" y="98"/>
                  </a:lnTo>
                  <a:lnTo>
                    <a:pt x="142" y="105"/>
                  </a:lnTo>
                  <a:lnTo>
                    <a:pt x="138" y="112"/>
                  </a:lnTo>
                  <a:lnTo>
                    <a:pt x="132" y="121"/>
                  </a:lnTo>
                  <a:lnTo>
                    <a:pt x="127" y="130"/>
                  </a:lnTo>
                  <a:lnTo>
                    <a:pt x="123" y="139"/>
                  </a:lnTo>
                  <a:lnTo>
                    <a:pt x="118" y="150"/>
                  </a:lnTo>
                  <a:lnTo>
                    <a:pt x="116" y="161"/>
                  </a:lnTo>
                  <a:lnTo>
                    <a:pt x="114" y="172"/>
                  </a:lnTo>
                  <a:lnTo>
                    <a:pt x="280" y="172"/>
                  </a:lnTo>
                  <a:close/>
                </a:path>
              </a:pathLst>
            </a:custGeom>
            <a:solidFill>
              <a:srgbClr val="999999"/>
            </a:solidFill>
            <a:ln w="9525">
              <a:noFill/>
              <a:round/>
              <a:headEnd/>
              <a:tailEnd/>
            </a:ln>
          </p:spPr>
          <p:txBody>
            <a:bodyPr/>
            <a:lstStyle/>
            <a:p>
              <a:pPr>
                <a:defRPr/>
              </a:pPr>
              <a:endParaRPr lang="en-US"/>
            </a:p>
          </p:txBody>
        </p:sp>
        <p:sp>
          <p:nvSpPr>
            <p:cNvPr id="13" name="Freeform 12"/>
            <p:cNvSpPr>
              <a:spLocks/>
            </p:cNvSpPr>
            <p:nvPr/>
          </p:nvSpPr>
          <p:spPr bwMode="auto">
            <a:xfrm>
              <a:off x="4861" y="4030"/>
              <a:ext cx="136" cy="134"/>
            </a:xfrm>
            <a:custGeom>
              <a:avLst/>
              <a:gdLst/>
              <a:ahLst/>
              <a:cxnLst>
                <a:cxn ang="0">
                  <a:pos x="434" y="535"/>
                </a:cxn>
                <a:cxn ang="0">
                  <a:pos x="330" y="535"/>
                </a:cxn>
                <a:cxn ang="0">
                  <a:pos x="181" y="175"/>
                </a:cxn>
                <a:cxn ang="0">
                  <a:pos x="103" y="535"/>
                </a:cxn>
                <a:cxn ang="0">
                  <a:pos x="0" y="535"/>
                </a:cxn>
                <a:cxn ang="0">
                  <a:pos x="115" y="0"/>
                </a:cxn>
                <a:cxn ang="0">
                  <a:pos x="217" y="0"/>
                </a:cxn>
                <a:cxn ang="0">
                  <a:pos x="365" y="358"/>
                </a:cxn>
                <a:cxn ang="0">
                  <a:pos x="441" y="0"/>
                </a:cxn>
                <a:cxn ang="0">
                  <a:pos x="546" y="0"/>
                </a:cxn>
                <a:cxn ang="0">
                  <a:pos x="434" y="535"/>
                </a:cxn>
              </a:cxnLst>
              <a:rect l="0" t="0" r="r" b="b"/>
              <a:pathLst>
                <a:path w="546" h="535">
                  <a:moveTo>
                    <a:pt x="434" y="535"/>
                  </a:moveTo>
                  <a:lnTo>
                    <a:pt x="330" y="535"/>
                  </a:lnTo>
                  <a:lnTo>
                    <a:pt x="181" y="175"/>
                  </a:lnTo>
                  <a:lnTo>
                    <a:pt x="103" y="535"/>
                  </a:lnTo>
                  <a:lnTo>
                    <a:pt x="0" y="535"/>
                  </a:lnTo>
                  <a:lnTo>
                    <a:pt x="115" y="0"/>
                  </a:lnTo>
                  <a:lnTo>
                    <a:pt x="217" y="0"/>
                  </a:lnTo>
                  <a:lnTo>
                    <a:pt x="365" y="358"/>
                  </a:lnTo>
                  <a:lnTo>
                    <a:pt x="441" y="0"/>
                  </a:lnTo>
                  <a:lnTo>
                    <a:pt x="546" y="0"/>
                  </a:lnTo>
                  <a:lnTo>
                    <a:pt x="434" y="535"/>
                  </a:lnTo>
                </a:path>
              </a:pathLst>
            </a:custGeom>
            <a:noFill/>
            <a:ln w="0">
              <a:solidFill>
                <a:srgbClr val="000000"/>
              </a:solidFill>
              <a:prstDash val="solid"/>
              <a:round/>
              <a:headEnd/>
              <a:tailEnd/>
            </a:ln>
          </p:spPr>
          <p:txBody>
            <a:bodyPr/>
            <a:lstStyle/>
            <a:p>
              <a:pPr>
                <a:defRPr/>
              </a:pPr>
              <a:endParaRPr lang="en-US"/>
            </a:p>
          </p:txBody>
        </p:sp>
        <p:sp>
          <p:nvSpPr>
            <p:cNvPr id="14" name="Freeform 13"/>
            <p:cNvSpPr>
              <a:spLocks/>
            </p:cNvSpPr>
            <p:nvPr/>
          </p:nvSpPr>
          <p:spPr bwMode="auto">
            <a:xfrm>
              <a:off x="5020" y="4030"/>
              <a:ext cx="31" cy="23"/>
            </a:xfrm>
            <a:custGeom>
              <a:avLst/>
              <a:gdLst/>
              <a:ahLst/>
              <a:cxnLst>
                <a:cxn ang="0">
                  <a:pos x="20" y="0"/>
                </a:cxn>
                <a:cxn ang="0">
                  <a:pos x="126" y="0"/>
                </a:cxn>
                <a:cxn ang="0">
                  <a:pos x="107" y="94"/>
                </a:cxn>
                <a:cxn ang="0">
                  <a:pos x="0" y="94"/>
                </a:cxn>
                <a:cxn ang="0">
                  <a:pos x="20" y="0"/>
                </a:cxn>
              </a:cxnLst>
              <a:rect l="0" t="0" r="r" b="b"/>
              <a:pathLst>
                <a:path w="126" h="94">
                  <a:moveTo>
                    <a:pt x="20" y="0"/>
                  </a:moveTo>
                  <a:lnTo>
                    <a:pt x="126" y="0"/>
                  </a:lnTo>
                  <a:lnTo>
                    <a:pt x="107" y="94"/>
                  </a:lnTo>
                  <a:lnTo>
                    <a:pt x="0" y="94"/>
                  </a:lnTo>
                  <a:lnTo>
                    <a:pt x="20" y="0"/>
                  </a:lnTo>
                </a:path>
              </a:pathLst>
            </a:custGeom>
            <a:noFill/>
            <a:ln w="0">
              <a:solidFill>
                <a:srgbClr val="000000"/>
              </a:solidFill>
              <a:prstDash val="solid"/>
              <a:round/>
              <a:headEnd/>
              <a:tailEnd/>
            </a:ln>
          </p:spPr>
          <p:txBody>
            <a:bodyPr/>
            <a:lstStyle/>
            <a:p>
              <a:pPr>
                <a:defRPr/>
              </a:pPr>
              <a:endParaRPr lang="en-US"/>
            </a:p>
          </p:txBody>
        </p:sp>
        <p:sp>
          <p:nvSpPr>
            <p:cNvPr id="15" name="Freeform 14"/>
            <p:cNvSpPr>
              <a:spLocks/>
            </p:cNvSpPr>
            <p:nvPr/>
          </p:nvSpPr>
          <p:spPr bwMode="auto">
            <a:xfrm>
              <a:off x="4997" y="4067"/>
              <a:ext cx="47" cy="97"/>
            </a:xfrm>
            <a:custGeom>
              <a:avLst/>
              <a:gdLst/>
              <a:ahLst/>
              <a:cxnLst>
                <a:cxn ang="0">
                  <a:pos x="81" y="0"/>
                </a:cxn>
                <a:cxn ang="0">
                  <a:pos x="189" y="0"/>
                </a:cxn>
                <a:cxn ang="0">
                  <a:pos x="104" y="387"/>
                </a:cxn>
                <a:cxn ang="0">
                  <a:pos x="0" y="387"/>
                </a:cxn>
                <a:cxn ang="0">
                  <a:pos x="81" y="0"/>
                </a:cxn>
              </a:cxnLst>
              <a:rect l="0" t="0" r="r" b="b"/>
              <a:pathLst>
                <a:path w="189" h="387">
                  <a:moveTo>
                    <a:pt x="81" y="0"/>
                  </a:moveTo>
                  <a:lnTo>
                    <a:pt x="189" y="0"/>
                  </a:lnTo>
                  <a:lnTo>
                    <a:pt x="104" y="387"/>
                  </a:lnTo>
                  <a:lnTo>
                    <a:pt x="0" y="387"/>
                  </a:lnTo>
                  <a:lnTo>
                    <a:pt x="81" y="0"/>
                  </a:lnTo>
                </a:path>
              </a:pathLst>
            </a:custGeom>
            <a:noFill/>
            <a:ln w="0">
              <a:solidFill>
                <a:srgbClr val="000000"/>
              </a:solidFill>
              <a:prstDash val="solid"/>
              <a:round/>
              <a:headEnd/>
              <a:tailEnd/>
            </a:ln>
          </p:spPr>
          <p:txBody>
            <a:bodyPr/>
            <a:lstStyle/>
            <a:p>
              <a:pPr>
                <a:defRPr/>
              </a:pPr>
              <a:endParaRPr lang="en-US"/>
            </a:p>
          </p:txBody>
        </p:sp>
        <p:sp>
          <p:nvSpPr>
            <p:cNvPr id="16" name="Freeform 15"/>
            <p:cNvSpPr>
              <a:spLocks/>
            </p:cNvSpPr>
            <p:nvPr/>
          </p:nvSpPr>
          <p:spPr bwMode="auto">
            <a:xfrm>
              <a:off x="5054" y="4065"/>
              <a:ext cx="96" cy="101"/>
            </a:xfrm>
            <a:custGeom>
              <a:avLst/>
              <a:gdLst/>
              <a:ahLst/>
              <a:cxnLst>
                <a:cxn ang="0">
                  <a:pos x="356" y="266"/>
                </a:cxn>
                <a:cxn ang="0">
                  <a:pos x="332" y="312"/>
                </a:cxn>
                <a:cxn ang="0">
                  <a:pos x="302" y="350"/>
                </a:cxn>
                <a:cxn ang="0">
                  <a:pos x="278" y="369"/>
                </a:cxn>
                <a:cxn ang="0">
                  <a:pos x="238" y="391"/>
                </a:cxn>
                <a:cxn ang="0">
                  <a:pos x="194" y="403"/>
                </a:cxn>
                <a:cxn ang="0">
                  <a:pos x="162" y="405"/>
                </a:cxn>
                <a:cxn ang="0">
                  <a:pos x="110" y="399"/>
                </a:cxn>
                <a:cxn ang="0">
                  <a:pos x="67" y="380"/>
                </a:cxn>
                <a:cxn ang="0">
                  <a:pos x="43" y="363"/>
                </a:cxn>
                <a:cxn ang="0">
                  <a:pos x="18" y="324"/>
                </a:cxn>
                <a:cxn ang="0">
                  <a:pos x="3" y="276"/>
                </a:cxn>
                <a:cxn ang="0">
                  <a:pos x="0" y="239"/>
                </a:cxn>
                <a:cxn ang="0">
                  <a:pos x="4" y="192"/>
                </a:cxn>
                <a:cxn ang="0">
                  <a:pos x="15" y="148"/>
                </a:cxn>
                <a:cxn ang="0">
                  <a:pos x="25" y="121"/>
                </a:cxn>
                <a:cxn ang="0">
                  <a:pos x="49" y="82"/>
                </a:cxn>
                <a:cxn ang="0">
                  <a:pos x="82" y="49"/>
                </a:cxn>
                <a:cxn ang="0">
                  <a:pos x="108" y="31"/>
                </a:cxn>
                <a:cxn ang="0">
                  <a:pos x="149" y="13"/>
                </a:cxn>
                <a:cxn ang="0">
                  <a:pos x="194" y="2"/>
                </a:cxn>
                <a:cxn ang="0">
                  <a:pos x="226" y="0"/>
                </a:cxn>
                <a:cxn ang="0">
                  <a:pos x="273" y="4"/>
                </a:cxn>
                <a:cxn ang="0">
                  <a:pos x="313" y="20"/>
                </a:cxn>
                <a:cxn ang="0">
                  <a:pos x="335" y="36"/>
                </a:cxn>
                <a:cxn ang="0">
                  <a:pos x="362" y="65"/>
                </a:cxn>
                <a:cxn ang="0">
                  <a:pos x="377" y="102"/>
                </a:cxn>
                <a:cxn ang="0">
                  <a:pos x="283" y="141"/>
                </a:cxn>
                <a:cxn ang="0">
                  <a:pos x="280" y="127"/>
                </a:cxn>
                <a:cxn ang="0">
                  <a:pos x="272" y="108"/>
                </a:cxn>
                <a:cxn ang="0">
                  <a:pos x="262" y="94"/>
                </a:cxn>
                <a:cxn ang="0">
                  <a:pos x="253" y="87"/>
                </a:cxn>
                <a:cxn ang="0">
                  <a:pos x="236" y="81"/>
                </a:cxn>
                <a:cxn ang="0">
                  <a:pos x="217" y="78"/>
                </a:cxn>
                <a:cxn ang="0">
                  <a:pos x="202" y="80"/>
                </a:cxn>
                <a:cxn ang="0">
                  <a:pos x="181" y="87"/>
                </a:cxn>
                <a:cxn ang="0">
                  <a:pos x="159" y="101"/>
                </a:cxn>
                <a:cxn ang="0">
                  <a:pos x="146" y="114"/>
                </a:cxn>
                <a:cxn ang="0">
                  <a:pos x="131" y="137"/>
                </a:cxn>
                <a:cxn ang="0">
                  <a:pos x="119" y="168"/>
                </a:cxn>
                <a:cxn ang="0">
                  <a:pos x="113" y="190"/>
                </a:cxn>
                <a:cxn ang="0">
                  <a:pos x="107" y="222"/>
                </a:cxn>
                <a:cxn ang="0">
                  <a:pos x="106" y="252"/>
                </a:cxn>
                <a:cxn ang="0">
                  <a:pos x="107" y="269"/>
                </a:cxn>
                <a:cxn ang="0">
                  <a:pos x="112" y="289"/>
                </a:cxn>
                <a:cxn ang="0">
                  <a:pos x="121" y="304"/>
                </a:cxn>
                <a:cxn ang="0">
                  <a:pos x="131" y="312"/>
                </a:cxn>
                <a:cxn ang="0">
                  <a:pos x="146" y="319"/>
                </a:cxn>
                <a:cxn ang="0">
                  <a:pos x="164" y="322"/>
                </a:cxn>
                <a:cxn ang="0">
                  <a:pos x="177" y="320"/>
                </a:cxn>
                <a:cxn ang="0">
                  <a:pos x="195" y="317"/>
                </a:cxn>
                <a:cxn ang="0">
                  <a:pos x="212" y="306"/>
                </a:cxn>
                <a:cxn ang="0">
                  <a:pos x="224" y="296"/>
                </a:cxn>
                <a:cxn ang="0">
                  <a:pos x="240" y="275"/>
                </a:cxn>
                <a:cxn ang="0">
                  <a:pos x="252" y="250"/>
                </a:cxn>
              </a:cxnLst>
              <a:rect l="0" t="0" r="r" b="b"/>
              <a:pathLst>
                <a:path w="383" h="405">
                  <a:moveTo>
                    <a:pt x="252" y="250"/>
                  </a:moveTo>
                  <a:lnTo>
                    <a:pt x="356" y="266"/>
                  </a:lnTo>
                  <a:lnTo>
                    <a:pt x="356" y="266"/>
                  </a:lnTo>
                  <a:lnTo>
                    <a:pt x="348" y="283"/>
                  </a:lnTo>
                  <a:lnTo>
                    <a:pt x="341" y="298"/>
                  </a:lnTo>
                  <a:lnTo>
                    <a:pt x="332" y="312"/>
                  </a:lnTo>
                  <a:lnTo>
                    <a:pt x="323" y="326"/>
                  </a:lnTo>
                  <a:lnTo>
                    <a:pt x="313" y="338"/>
                  </a:lnTo>
                  <a:lnTo>
                    <a:pt x="302" y="350"/>
                  </a:lnTo>
                  <a:lnTo>
                    <a:pt x="291" y="359"/>
                  </a:lnTo>
                  <a:lnTo>
                    <a:pt x="278" y="369"/>
                  </a:lnTo>
                  <a:lnTo>
                    <a:pt x="278" y="369"/>
                  </a:lnTo>
                  <a:lnTo>
                    <a:pt x="266" y="377"/>
                  </a:lnTo>
                  <a:lnTo>
                    <a:pt x="253" y="385"/>
                  </a:lnTo>
                  <a:lnTo>
                    <a:pt x="238" y="391"/>
                  </a:lnTo>
                  <a:lnTo>
                    <a:pt x="224" y="396"/>
                  </a:lnTo>
                  <a:lnTo>
                    <a:pt x="210" y="400"/>
                  </a:lnTo>
                  <a:lnTo>
                    <a:pt x="194" y="403"/>
                  </a:lnTo>
                  <a:lnTo>
                    <a:pt x="177" y="405"/>
                  </a:lnTo>
                  <a:lnTo>
                    <a:pt x="162" y="405"/>
                  </a:lnTo>
                  <a:lnTo>
                    <a:pt x="162" y="405"/>
                  </a:lnTo>
                  <a:lnTo>
                    <a:pt x="144" y="404"/>
                  </a:lnTo>
                  <a:lnTo>
                    <a:pt x="126" y="403"/>
                  </a:lnTo>
                  <a:lnTo>
                    <a:pt x="110" y="399"/>
                  </a:lnTo>
                  <a:lnTo>
                    <a:pt x="95" y="394"/>
                  </a:lnTo>
                  <a:lnTo>
                    <a:pt x="80" y="387"/>
                  </a:lnTo>
                  <a:lnTo>
                    <a:pt x="67" y="380"/>
                  </a:lnTo>
                  <a:lnTo>
                    <a:pt x="55" y="372"/>
                  </a:lnTo>
                  <a:lnTo>
                    <a:pt x="43" y="363"/>
                  </a:lnTo>
                  <a:lnTo>
                    <a:pt x="43" y="363"/>
                  </a:lnTo>
                  <a:lnTo>
                    <a:pt x="34" y="351"/>
                  </a:lnTo>
                  <a:lnTo>
                    <a:pt x="25" y="338"/>
                  </a:lnTo>
                  <a:lnTo>
                    <a:pt x="18" y="324"/>
                  </a:lnTo>
                  <a:lnTo>
                    <a:pt x="11" y="310"/>
                  </a:lnTo>
                  <a:lnTo>
                    <a:pt x="6" y="293"/>
                  </a:lnTo>
                  <a:lnTo>
                    <a:pt x="3" y="276"/>
                  </a:lnTo>
                  <a:lnTo>
                    <a:pt x="1" y="258"/>
                  </a:lnTo>
                  <a:lnTo>
                    <a:pt x="0" y="239"/>
                  </a:lnTo>
                  <a:lnTo>
                    <a:pt x="0" y="239"/>
                  </a:lnTo>
                  <a:lnTo>
                    <a:pt x="0" y="224"/>
                  </a:lnTo>
                  <a:lnTo>
                    <a:pt x="1" y="208"/>
                  </a:lnTo>
                  <a:lnTo>
                    <a:pt x="4" y="192"/>
                  </a:lnTo>
                  <a:lnTo>
                    <a:pt x="7" y="177"/>
                  </a:lnTo>
                  <a:lnTo>
                    <a:pt x="11" y="163"/>
                  </a:lnTo>
                  <a:lnTo>
                    <a:pt x="15" y="148"/>
                  </a:lnTo>
                  <a:lnTo>
                    <a:pt x="19" y="134"/>
                  </a:lnTo>
                  <a:lnTo>
                    <a:pt x="25" y="121"/>
                  </a:lnTo>
                  <a:lnTo>
                    <a:pt x="25" y="121"/>
                  </a:lnTo>
                  <a:lnTo>
                    <a:pt x="33" y="107"/>
                  </a:lnTo>
                  <a:lnTo>
                    <a:pt x="41" y="94"/>
                  </a:lnTo>
                  <a:lnTo>
                    <a:pt x="49" y="82"/>
                  </a:lnTo>
                  <a:lnTo>
                    <a:pt x="60" y="70"/>
                  </a:lnTo>
                  <a:lnTo>
                    <a:pt x="71" y="60"/>
                  </a:lnTo>
                  <a:lnTo>
                    <a:pt x="82" y="49"/>
                  </a:lnTo>
                  <a:lnTo>
                    <a:pt x="95" y="40"/>
                  </a:lnTo>
                  <a:lnTo>
                    <a:pt x="108" y="31"/>
                  </a:lnTo>
                  <a:lnTo>
                    <a:pt x="108" y="31"/>
                  </a:lnTo>
                  <a:lnTo>
                    <a:pt x="121" y="24"/>
                  </a:lnTo>
                  <a:lnTo>
                    <a:pt x="134" y="18"/>
                  </a:lnTo>
                  <a:lnTo>
                    <a:pt x="149" y="13"/>
                  </a:lnTo>
                  <a:lnTo>
                    <a:pt x="163" y="8"/>
                  </a:lnTo>
                  <a:lnTo>
                    <a:pt x="179" y="4"/>
                  </a:lnTo>
                  <a:lnTo>
                    <a:pt x="194" y="2"/>
                  </a:lnTo>
                  <a:lnTo>
                    <a:pt x="210" y="0"/>
                  </a:lnTo>
                  <a:lnTo>
                    <a:pt x="226" y="0"/>
                  </a:lnTo>
                  <a:lnTo>
                    <a:pt x="226" y="0"/>
                  </a:lnTo>
                  <a:lnTo>
                    <a:pt x="243" y="0"/>
                  </a:lnTo>
                  <a:lnTo>
                    <a:pt x="259" y="2"/>
                  </a:lnTo>
                  <a:lnTo>
                    <a:pt x="273" y="4"/>
                  </a:lnTo>
                  <a:lnTo>
                    <a:pt x="287" y="9"/>
                  </a:lnTo>
                  <a:lnTo>
                    <a:pt x="301" y="14"/>
                  </a:lnTo>
                  <a:lnTo>
                    <a:pt x="313" y="20"/>
                  </a:lnTo>
                  <a:lnTo>
                    <a:pt x="325" y="28"/>
                  </a:lnTo>
                  <a:lnTo>
                    <a:pt x="335" y="36"/>
                  </a:lnTo>
                  <a:lnTo>
                    <a:pt x="335" y="36"/>
                  </a:lnTo>
                  <a:lnTo>
                    <a:pt x="345" y="45"/>
                  </a:lnTo>
                  <a:lnTo>
                    <a:pt x="353" y="55"/>
                  </a:lnTo>
                  <a:lnTo>
                    <a:pt x="362" y="65"/>
                  </a:lnTo>
                  <a:lnTo>
                    <a:pt x="368" y="77"/>
                  </a:lnTo>
                  <a:lnTo>
                    <a:pt x="374" y="89"/>
                  </a:lnTo>
                  <a:lnTo>
                    <a:pt x="377" y="102"/>
                  </a:lnTo>
                  <a:lnTo>
                    <a:pt x="381" y="116"/>
                  </a:lnTo>
                  <a:lnTo>
                    <a:pt x="383" y="130"/>
                  </a:lnTo>
                  <a:lnTo>
                    <a:pt x="283" y="141"/>
                  </a:lnTo>
                  <a:lnTo>
                    <a:pt x="283" y="141"/>
                  </a:lnTo>
                  <a:lnTo>
                    <a:pt x="281" y="134"/>
                  </a:lnTo>
                  <a:lnTo>
                    <a:pt x="280" y="127"/>
                  </a:lnTo>
                  <a:lnTo>
                    <a:pt x="278" y="119"/>
                  </a:lnTo>
                  <a:lnTo>
                    <a:pt x="275" y="114"/>
                  </a:lnTo>
                  <a:lnTo>
                    <a:pt x="272" y="108"/>
                  </a:lnTo>
                  <a:lnTo>
                    <a:pt x="269" y="102"/>
                  </a:lnTo>
                  <a:lnTo>
                    <a:pt x="266" y="97"/>
                  </a:lnTo>
                  <a:lnTo>
                    <a:pt x="262" y="94"/>
                  </a:lnTo>
                  <a:lnTo>
                    <a:pt x="262" y="94"/>
                  </a:lnTo>
                  <a:lnTo>
                    <a:pt x="257" y="90"/>
                  </a:lnTo>
                  <a:lnTo>
                    <a:pt x="253" y="87"/>
                  </a:lnTo>
                  <a:lnTo>
                    <a:pt x="248" y="84"/>
                  </a:lnTo>
                  <a:lnTo>
                    <a:pt x="242" y="82"/>
                  </a:lnTo>
                  <a:lnTo>
                    <a:pt x="236" y="81"/>
                  </a:lnTo>
                  <a:lnTo>
                    <a:pt x="230" y="80"/>
                  </a:lnTo>
                  <a:lnTo>
                    <a:pt x="224" y="78"/>
                  </a:lnTo>
                  <a:lnTo>
                    <a:pt x="217" y="78"/>
                  </a:lnTo>
                  <a:lnTo>
                    <a:pt x="217" y="78"/>
                  </a:lnTo>
                  <a:lnTo>
                    <a:pt x="210" y="78"/>
                  </a:lnTo>
                  <a:lnTo>
                    <a:pt x="202" y="80"/>
                  </a:lnTo>
                  <a:lnTo>
                    <a:pt x="195" y="81"/>
                  </a:lnTo>
                  <a:lnTo>
                    <a:pt x="188" y="83"/>
                  </a:lnTo>
                  <a:lnTo>
                    <a:pt x="181" y="87"/>
                  </a:lnTo>
                  <a:lnTo>
                    <a:pt x="174" y="90"/>
                  </a:lnTo>
                  <a:lnTo>
                    <a:pt x="167" y="95"/>
                  </a:lnTo>
                  <a:lnTo>
                    <a:pt x="159" y="101"/>
                  </a:lnTo>
                  <a:lnTo>
                    <a:pt x="159" y="101"/>
                  </a:lnTo>
                  <a:lnTo>
                    <a:pt x="153" y="107"/>
                  </a:lnTo>
                  <a:lnTo>
                    <a:pt x="146" y="114"/>
                  </a:lnTo>
                  <a:lnTo>
                    <a:pt x="141" y="121"/>
                  </a:lnTo>
                  <a:lnTo>
                    <a:pt x="135" y="129"/>
                  </a:lnTo>
                  <a:lnTo>
                    <a:pt x="131" y="137"/>
                  </a:lnTo>
                  <a:lnTo>
                    <a:pt x="127" y="147"/>
                  </a:lnTo>
                  <a:lnTo>
                    <a:pt x="122" y="157"/>
                  </a:lnTo>
                  <a:lnTo>
                    <a:pt x="119" y="168"/>
                  </a:lnTo>
                  <a:lnTo>
                    <a:pt x="119" y="168"/>
                  </a:lnTo>
                  <a:lnTo>
                    <a:pt x="115" y="178"/>
                  </a:lnTo>
                  <a:lnTo>
                    <a:pt x="113" y="190"/>
                  </a:lnTo>
                  <a:lnTo>
                    <a:pt x="110" y="201"/>
                  </a:lnTo>
                  <a:lnTo>
                    <a:pt x="109" y="211"/>
                  </a:lnTo>
                  <a:lnTo>
                    <a:pt x="107" y="222"/>
                  </a:lnTo>
                  <a:lnTo>
                    <a:pt x="107" y="232"/>
                  </a:lnTo>
                  <a:lnTo>
                    <a:pt x="106" y="242"/>
                  </a:lnTo>
                  <a:lnTo>
                    <a:pt x="106" y="252"/>
                  </a:lnTo>
                  <a:lnTo>
                    <a:pt x="106" y="252"/>
                  </a:lnTo>
                  <a:lnTo>
                    <a:pt x="106" y="261"/>
                  </a:lnTo>
                  <a:lnTo>
                    <a:pt x="107" y="269"/>
                  </a:lnTo>
                  <a:lnTo>
                    <a:pt x="108" y="276"/>
                  </a:lnTo>
                  <a:lnTo>
                    <a:pt x="110" y="283"/>
                  </a:lnTo>
                  <a:lnTo>
                    <a:pt x="112" y="289"/>
                  </a:lnTo>
                  <a:lnTo>
                    <a:pt x="115" y="295"/>
                  </a:lnTo>
                  <a:lnTo>
                    <a:pt x="118" y="299"/>
                  </a:lnTo>
                  <a:lnTo>
                    <a:pt x="121" y="304"/>
                  </a:lnTo>
                  <a:lnTo>
                    <a:pt x="121" y="304"/>
                  </a:lnTo>
                  <a:lnTo>
                    <a:pt x="126" y="309"/>
                  </a:lnTo>
                  <a:lnTo>
                    <a:pt x="131" y="312"/>
                  </a:lnTo>
                  <a:lnTo>
                    <a:pt x="135" y="315"/>
                  </a:lnTo>
                  <a:lnTo>
                    <a:pt x="140" y="317"/>
                  </a:lnTo>
                  <a:lnTo>
                    <a:pt x="146" y="319"/>
                  </a:lnTo>
                  <a:lnTo>
                    <a:pt x="151" y="320"/>
                  </a:lnTo>
                  <a:lnTo>
                    <a:pt x="158" y="322"/>
                  </a:lnTo>
                  <a:lnTo>
                    <a:pt x="164" y="322"/>
                  </a:lnTo>
                  <a:lnTo>
                    <a:pt x="164" y="322"/>
                  </a:lnTo>
                  <a:lnTo>
                    <a:pt x="170" y="322"/>
                  </a:lnTo>
                  <a:lnTo>
                    <a:pt x="177" y="320"/>
                  </a:lnTo>
                  <a:lnTo>
                    <a:pt x="183" y="320"/>
                  </a:lnTo>
                  <a:lnTo>
                    <a:pt x="189" y="318"/>
                  </a:lnTo>
                  <a:lnTo>
                    <a:pt x="195" y="317"/>
                  </a:lnTo>
                  <a:lnTo>
                    <a:pt x="201" y="313"/>
                  </a:lnTo>
                  <a:lnTo>
                    <a:pt x="207" y="310"/>
                  </a:lnTo>
                  <a:lnTo>
                    <a:pt x="212" y="306"/>
                  </a:lnTo>
                  <a:lnTo>
                    <a:pt x="212" y="306"/>
                  </a:lnTo>
                  <a:lnTo>
                    <a:pt x="218" y="302"/>
                  </a:lnTo>
                  <a:lnTo>
                    <a:pt x="224" y="296"/>
                  </a:lnTo>
                  <a:lnTo>
                    <a:pt x="229" y="289"/>
                  </a:lnTo>
                  <a:lnTo>
                    <a:pt x="235" y="282"/>
                  </a:lnTo>
                  <a:lnTo>
                    <a:pt x="240" y="275"/>
                  </a:lnTo>
                  <a:lnTo>
                    <a:pt x="243" y="266"/>
                  </a:lnTo>
                  <a:lnTo>
                    <a:pt x="248" y="258"/>
                  </a:lnTo>
                  <a:lnTo>
                    <a:pt x="252" y="250"/>
                  </a:lnTo>
                </a:path>
              </a:pathLst>
            </a:custGeom>
            <a:noFill/>
            <a:ln w="0">
              <a:solidFill>
                <a:srgbClr val="000000"/>
              </a:solidFill>
              <a:prstDash val="solid"/>
              <a:round/>
              <a:headEnd/>
              <a:tailEnd/>
            </a:ln>
          </p:spPr>
          <p:txBody>
            <a:bodyPr/>
            <a:lstStyle/>
            <a:p>
              <a:pPr>
                <a:defRPr/>
              </a:pPr>
              <a:endParaRPr lang="en-US"/>
            </a:p>
          </p:txBody>
        </p:sp>
        <p:sp>
          <p:nvSpPr>
            <p:cNvPr id="17" name="Freeform 16"/>
            <p:cNvSpPr>
              <a:spLocks/>
            </p:cNvSpPr>
            <p:nvPr/>
          </p:nvSpPr>
          <p:spPr bwMode="auto">
            <a:xfrm>
              <a:off x="5159" y="4065"/>
              <a:ext cx="93" cy="101"/>
            </a:xfrm>
            <a:custGeom>
              <a:avLst/>
              <a:gdLst/>
              <a:ahLst/>
              <a:cxnLst>
                <a:cxn ang="0">
                  <a:pos x="105" y="235"/>
                </a:cxn>
                <a:cxn ang="0">
                  <a:pos x="105" y="238"/>
                </a:cxn>
                <a:cxn ang="0">
                  <a:pos x="103" y="244"/>
                </a:cxn>
                <a:cxn ang="0">
                  <a:pos x="103" y="246"/>
                </a:cxn>
                <a:cxn ang="0">
                  <a:pos x="104" y="264"/>
                </a:cxn>
                <a:cxn ang="0">
                  <a:pos x="108" y="279"/>
                </a:cxn>
                <a:cxn ang="0">
                  <a:pos x="115" y="293"/>
                </a:cxn>
                <a:cxn ang="0">
                  <a:pos x="123" y="306"/>
                </a:cxn>
                <a:cxn ang="0">
                  <a:pos x="129" y="312"/>
                </a:cxn>
                <a:cxn ang="0">
                  <a:pos x="142" y="320"/>
                </a:cxn>
                <a:cxn ang="0">
                  <a:pos x="157" y="327"/>
                </a:cxn>
                <a:cxn ang="0">
                  <a:pos x="172" y="331"/>
                </a:cxn>
                <a:cxn ang="0">
                  <a:pos x="181" y="331"/>
                </a:cxn>
                <a:cxn ang="0">
                  <a:pos x="205" y="327"/>
                </a:cxn>
                <a:cxn ang="0">
                  <a:pos x="226" y="317"/>
                </a:cxn>
                <a:cxn ang="0">
                  <a:pos x="245" y="299"/>
                </a:cxn>
                <a:cxn ang="0">
                  <a:pos x="262" y="275"/>
                </a:cxn>
                <a:cxn ang="0">
                  <a:pos x="358" y="291"/>
                </a:cxn>
                <a:cxn ang="0">
                  <a:pos x="342" y="318"/>
                </a:cxn>
                <a:cxn ang="0">
                  <a:pos x="324" y="342"/>
                </a:cxn>
                <a:cxn ang="0">
                  <a:pos x="304" y="362"/>
                </a:cxn>
                <a:cxn ang="0">
                  <a:pos x="282" y="378"/>
                </a:cxn>
                <a:cxn ang="0">
                  <a:pos x="272" y="384"/>
                </a:cxn>
                <a:cxn ang="0">
                  <a:pos x="247" y="394"/>
                </a:cxn>
                <a:cxn ang="0">
                  <a:pos x="221" y="402"/>
                </a:cxn>
                <a:cxn ang="0">
                  <a:pos x="194" y="405"/>
                </a:cxn>
                <a:cxn ang="0">
                  <a:pos x="181" y="405"/>
                </a:cxn>
                <a:cxn ang="0">
                  <a:pos x="142" y="403"/>
                </a:cxn>
                <a:cxn ang="0">
                  <a:pos x="108" y="393"/>
                </a:cxn>
                <a:cxn ang="0">
                  <a:pos x="77" y="378"/>
                </a:cxn>
                <a:cxn ang="0">
                  <a:pos x="50" y="356"/>
                </a:cxn>
                <a:cxn ang="0">
                  <a:pos x="38" y="343"/>
                </a:cxn>
                <a:cxn ang="0">
                  <a:pos x="20" y="313"/>
                </a:cxn>
                <a:cxn ang="0">
                  <a:pos x="7" y="282"/>
                </a:cxn>
                <a:cxn ang="0">
                  <a:pos x="1" y="245"/>
                </a:cxn>
                <a:cxn ang="0">
                  <a:pos x="0" y="225"/>
                </a:cxn>
                <a:cxn ang="0">
                  <a:pos x="2" y="186"/>
                </a:cxn>
                <a:cxn ang="0">
                  <a:pos x="12" y="150"/>
                </a:cxn>
                <a:cxn ang="0">
                  <a:pos x="26" y="116"/>
                </a:cxn>
                <a:cxn ang="0">
                  <a:pos x="46" y="83"/>
                </a:cxn>
                <a:cxn ang="0">
                  <a:pos x="61" y="63"/>
                </a:cxn>
                <a:cxn ang="0">
                  <a:pos x="98" y="31"/>
                </a:cxn>
                <a:cxn ang="0">
                  <a:pos x="141" y="11"/>
                </a:cxn>
                <a:cxn ang="0">
                  <a:pos x="191" y="1"/>
                </a:cxn>
                <a:cxn ang="0">
                  <a:pos x="219" y="0"/>
                </a:cxn>
                <a:cxn ang="0">
                  <a:pos x="253" y="2"/>
                </a:cxn>
                <a:cxn ang="0">
                  <a:pos x="284" y="10"/>
                </a:cxn>
                <a:cxn ang="0">
                  <a:pos x="310" y="24"/>
                </a:cxn>
                <a:cxn ang="0">
                  <a:pos x="333" y="44"/>
                </a:cxn>
                <a:cxn ang="0">
                  <a:pos x="343" y="56"/>
                </a:cxn>
                <a:cxn ang="0">
                  <a:pos x="359" y="83"/>
                </a:cxn>
                <a:cxn ang="0">
                  <a:pos x="370" y="114"/>
                </a:cxn>
                <a:cxn ang="0">
                  <a:pos x="375" y="149"/>
                </a:cxn>
                <a:cxn ang="0">
                  <a:pos x="376" y="168"/>
                </a:cxn>
                <a:cxn ang="0">
                  <a:pos x="376" y="186"/>
                </a:cxn>
                <a:cxn ang="0">
                  <a:pos x="375" y="204"/>
                </a:cxn>
                <a:cxn ang="0">
                  <a:pos x="372" y="221"/>
                </a:cxn>
                <a:cxn ang="0">
                  <a:pos x="370" y="235"/>
                </a:cxn>
              </a:cxnLst>
              <a:rect l="0" t="0" r="r" b="b"/>
              <a:pathLst>
                <a:path w="376" h="405">
                  <a:moveTo>
                    <a:pt x="370" y="235"/>
                  </a:moveTo>
                  <a:lnTo>
                    <a:pt x="105" y="235"/>
                  </a:lnTo>
                  <a:lnTo>
                    <a:pt x="105" y="235"/>
                  </a:lnTo>
                  <a:lnTo>
                    <a:pt x="105" y="238"/>
                  </a:lnTo>
                  <a:lnTo>
                    <a:pt x="104" y="242"/>
                  </a:lnTo>
                  <a:lnTo>
                    <a:pt x="103" y="244"/>
                  </a:lnTo>
                  <a:lnTo>
                    <a:pt x="103" y="246"/>
                  </a:lnTo>
                  <a:lnTo>
                    <a:pt x="103" y="246"/>
                  </a:lnTo>
                  <a:lnTo>
                    <a:pt x="103" y="256"/>
                  </a:lnTo>
                  <a:lnTo>
                    <a:pt x="104" y="264"/>
                  </a:lnTo>
                  <a:lnTo>
                    <a:pt x="105" y="272"/>
                  </a:lnTo>
                  <a:lnTo>
                    <a:pt x="108" y="279"/>
                  </a:lnTo>
                  <a:lnTo>
                    <a:pt x="111" y="288"/>
                  </a:lnTo>
                  <a:lnTo>
                    <a:pt x="115" y="293"/>
                  </a:lnTo>
                  <a:lnTo>
                    <a:pt x="118" y="300"/>
                  </a:lnTo>
                  <a:lnTo>
                    <a:pt x="123" y="306"/>
                  </a:lnTo>
                  <a:lnTo>
                    <a:pt x="123" y="306"/>
                  </a:lnTo>
                  <a:lnTo>
                    <a:pt x="129" y="312"/>
                  </a:lnTo>
                  <a:lnTo>
                    <a:pt x="135" y="317"/>
                  </a:lnTo>
                  <a:lnTo>
                    <a:pt x="142" y="320"/>
                  </a:lnTo>
                  <a:lnTo>
                    <a:pt x="150" y="324"/>
                  </a:lnTo>
                  <a:lnTo>
                    <a:pt x="157" y="327"/>
                  </a:lnTo>
                  <a:lnTo>
                    <a:pt x="164" y="330"/>
                  </a:lnTo>
                  <a:lnTo>
                    <a:pt x="172" y="331"/>
                  </a:lnTo>
                  <a:lnTo>
                    <a:pt x="181" y="331"/>
                  </a:lnTo>
                  <a:lnTo>
                    <a:pt x="181" y="331"/>
                  </a:lnTo>
                  <a:lnTo>
                    <a:pt x="193" y="330"/>
                  </a:lnTo>
                  <a:lnTo>
                    <a:pt x="205" y="327"/>
                  </a:lnTo>
                  <a:lnTo>
                    <a:pt x="215" y="323"/>
                  </a:lnTo>
                  <a:lnTo>
                    <a:pt x="226" y="317"/>
                  </a:lnTo>
                  <a:lnTo>
                    <a:pt x="236" y="309"/>
                  </a:lnTo>
                  <a:lnTo>
                    <a:pt x="245" y="299"/>
                  </a:lnTo>
                  <a:lnTo>
                    <a:pt x="254" y="288"/>
                  </a:lnTo>
                  <a:lnTo>
                    <a:pt x="262" y="275"/>
                  </a:lnTo>
                  <a:lnTo>
                    <a:pt x="358" y="291"/>
                  </a:lnTo>
                  <a:lnTo>
                    <a:pt x="358" y="291"/>
                  </a:lnTo>
                  <a:lnTo>
                    <a:pt x="349" y="305"/>
                  </a:lnTo>
                  <a:lnTo>
                    <a:pt x="342" y="318"/>
                  </a:lnTo>
                  <a:lnTo>
                    <a:pt x="333" y="330"/>
                  </a:lnTo>
                  <a:lnTo>
                    <a:pt x="324" y="342"/>
                  </a:lnTo>
                  <a:lnTo>
                    <a:pt x="314" y="352"/>
                  </a:lnTo>
                  <a:lnTo>
                    <a:pt x="304" y="362"/>
                  </a:lnTo>
                  <a:lnTo>
                    <a:pt x="293" y="370"/>
                  </a:lnTo>
                  <a:lnTo>
                    <a:pt x="282" y="378"/>
                  </a:lnTo>
                  <a:lnTo>
                    <a:pt x="282" y="378"/>
                  </a:lnTo>
                  <a:lnTo>
                    <a:pt x="272" y="384"/>
                  </a:lnTo>
                  <a:lnTo>
                    <a:pt x="260" y="390"/>
                  </a:lnTo>
                  <a:lnTo>
                    <a:pt x="247" y="394"/>
                  </a:lnTo>
                  <a:lnTo>
                    <a:pt x="235" y="398"/>
                  </a:lnTo>
                  <a:lnTo>
                    <a:pt x="221" y="402"/>
                  </a:lnTo>
                  <a:lnTo>
                    <a:pt x="208" y="404"/>
                  </a:lnTo>
                  <a:lnTo>
                    <a:pt x="194" y="405"/>
                  </a:lnTo>
                  <a:lnTo>
                    <a:pt x="181" y="405"/>
                  </a:lnTo>
                  <a:lnTo>
                    <a:pt x="181" y="405"/>
                  </a:lnTo>
                  <a:lnTo>
                    <a:pt x="162" y="404"/>
                  </a:lnTo>
                  <a:lnTo>
                    <a:pt x="142" y="403"/>
                  </a:lnTo>
                  <a:lnTo>
                    <a:pt x="124" y="398"/>
                  </a:lnTo>
                  <a:lnTo>
                    <a:pt x="108" y="393"/>
                  </a:lnTo>
                  <a:lnTo>
                    <a:pt x="92" y="386"/>
                  </a:lnTo>
                  <a:lnTo>
                    <a:pt x="77" y="378"/>
                  </a:lnTo>
                  <a:lnTo>
                    <a:pt x="63" y="367"/>
                  </a:lnTo>
                  <a:lnTo>
                    <a:pt x="50" y="356"/>
                  </a:lnTo>
                  <a:lnTo>
                    <a:pt x="50" y="356"/>
                  </a:lnTo>
                  <a:lnTo>
                    <a:pt x="38" y="343"/>
                  </a:lnTo>
                  <a:lnTo>
                    <a:pt x="29" y="329"/>
                  </a:lnTo>
                  <a:lnTo>
                    <a:pt x="20" y="313"/>
                  </a:lnTo>
                  <a:lnTo>
                    <a:pt x="13" y="298"/>
                  </a:lnTo>
                  <a:lnTo>
                    <a:pt x="7" y="282"/>
                  </a:lnTo>
                  <a:lnTo>
                    <a:pt x="4" y="264"/>
                  </a:lnTo>
                  <a:lnTo>
                    <a:pt x="1" y="245"/>
                  </a:lnTo>
                  <a:lnTo>
                    <a:pt x="0" y="225"/>
                  </a:lnTo>
                  <a:lnTo>
                    <a:pt x="0" y="225"/>
                  </a:lnTo>
                  <a:lnTo>
                    <a:pt x="1" y="205"/>
                  </a:lnTo>
                  <a:lnTo>
                    <a:pt x="2" y="186"/>
                  </a:lnTo>
                  <a:lnTo>
                    <a:pt x="6" y="168"/>
                  </a:lnTo>
                  <a:lnTo>
                    <a:pt x="12" y="150"/>
                  </a:lnTo>
                  <a:lnTo>
                    <a:pt x="18" y="132"/>
                  </a:lnTo>
                  <a:lnTo>
                    <a:pt x="26" y="116"/>
                  </a:lnTo>
                  <a:lnTo>
                    <a:pt x="35" y="100"/>
                  </a:lnTo>
                  <a:lnTo>
                    <a:pt x="46" y="83"/>
                  </a:lnTo>
                  <a:lnTo>
                    <a:pt x="46" y="83"/>
                  </a:lnTo>
                  <a:lnTo>
                    <a:pt x="61" y="63"/>
                  </a:lnTo>
                  <a:lnTo>
                    <a:pt x="79" y="47"/>
                  </a:lnTo>
                  <a:lnTo>
                    <a:pt x="98" y="31"/>
                  </a:lnTo>
                  <a:lnTo>
                    <a:pt x="120" y="20"/>
                  </a:lnTo>
                  <a:lnTo>
                    <a:pt x="141" y="11"/>
                  </a:lnTo>
                  <a:lnTo>
                    <a:pt x="166" y="4"/>
                  </a:lnTo>
                  <a:lnTo>
                    <a:pt x="191" y="1"/>
                  </a:lnTo>
                  <a:lnTo>
                    <a:pt x="219" y="0"/>
                  </a:lnTo>
                  <a:lnTo>
                    <a:pt x="219" y="0"/>
                  </a:lnTo>
                  <a:lnTo>
                    <a:pt x="237" y="1"/>
                  </a:lnTo>
                  <a:lnTo>
                    <a:pt x="253" y="2"/>
                  </a:lnTo>
                  <a:lnTo>
                    <a:pt x="269" y="6"/>
                  </a:lnTo>
                  <a:lnTo>
                    <a:pt x="284" y="10"/>
                  </a:lnTo>
                  <a:lnTo>
                    <a:pt x="297" y="16"/>
                  </a:lnTo>
                  <a:lnTo>
                    <a:pt x="310" y="24"/>
                  </a:lnTo>
                  <a:lnTo>
                    <a:pt x="322" y="34"/>
                  </a:lnTo>
                  <a:lnTo>
                    <a:pt x="333" y="44"/>
                  </a:lnTo>
                  <a:lnTo>
                    <a:pt x="333" y="44"/>
                  </a:lnTo>
                  <a:lnTo>
                    <a:pt x="343" y="56"/>
                  </a:lnTo>
                  <a:lnTo>
                    <a:pt x="352" y="69"/>
                  </a:lnTo>
                  <a:lnTo>
                    <a:pt x="359" y="83"/>
                  </a:lnTo>
                  <a:lnTo>
                    <a:pt x="365" y="97"/>
                  </a:lnTo>
                  <a:lnTo>
                    <a:pt x="370" y="114"/>
                  </a:lnTo>
                  <a:lnTo>
                    <a:pt x="373" y="131"/>
                  </a:lnTo>
                  <a:lnTo>
                    <a:pt x="375" y="149"/>
                  </a:lnTo>
                  <a:lnTo>
                    <a:pt x="376" y="168"/>
                  </a:lnTo>
                  <a:lnTo>
                    <a:pt x="376" y="168"/>
                  </a:lnTo>
                  <a:lnTo>
                    <a:pt x="376" y="177"/>
                  </a:lnTo>
                  <a:lnTo>
                    <a:pt x="376" y="186"/>
                  </a:lnTo>
                  <a:lnTo>
                    <a:pt x="375" y="195"/>
                  </a:lnTo>
                  <a:lnTo>
                    <a:pt x="375" y="204"/>
                  </a:lnTo>
                  <a:lnTo>
                    <a:pt x="373" y="212"/>
                  </a:lnTo>
                  <a:lnTo>
                    <a:pt x="372" y="221"/>
                  </a:lnTo>
                  <a:lnTo>
                    <a:pt x="371" y="228"/>
                  </a:lnTo>
                  <a:lnTo>
                    <a:pt x="370" y="235"/>
                  </a:lnTo>
                  <a:lnTo>
                    <a:pt x="370" y="235"/>
                  </a:lnTo>
                </a:path>
              </a:pathLst>
            </a:custGeom>
            <a:noFill/>
            <a:ln w="0">
              <a:solidFill>
                <a:srgbClr val="000000"/>
              </a:solidFill>
              <a:prstDash val="solid"/>
              <a:round/>
              <a:headEnd/>
              <a:tailEnd/>
            </a:ln>
          </p:spPr>
          <p:txBody>
            <a:bodyPr/>
            <a:lstStyle/>
            <a:p>
              <a:pPr>
                <a:defRPr/>
              </a:pPr>
              <a:endParaRPr lang="en-US"/>
            </a:p>
          </p:txBody>
        </p:sp>
        <p:sp>
          <p:nvSpPr>
            <p:cNvPr id="18" name="Freeform 17"/>
            <p:cNvSpPr>
              <a:spLocks/>
            </p:cNvSpPr>
            <p:nvPr/>
          </p:nvSpPr>
          <p:spPr bwMode="auto">
            <a:xfrm>
              <a:off x="5187" y="4083"/>
              <a:ext cx="42" cy="25"/>
            </a:xfrm>
            <a:custGeom>
              <a:avLst/>
              <a:gdLst/>
              <a:ahLst/>
              <a:cxnLst>
                <a:cxn ang="0">
                  <a:pos x="166" y="98"/>
                </a:cxn>
                <a:cxn ang="0">
                  <a:pos x="166" y="98"/>
                </a:cxn>
                <a:cxn ang="0">
                  <a:pos x="166" y="95"/>
                </a:cxn>
                <a:cxn ang="0">
                  <a:pos x="166" y="91"/>
                </a:cxn>
                <a:cxn ang="0">
                  <a:pos x="166" y="89"/>
                </a:cxn>
                <a:cxn ang="0">
                  <a:pos x="166" y="87"/>
                </a:cxn>
                <a:cxn ang="0">
                  <a:pos x="166" y="87"/>
                </a:cxn>
                <a:cxn ang="0">
                  <a:pos x="166" y="76"/>
                </a:cxn>
                <a:cxn ang="0">
                  <a:pos x="165" y="65"/>
                </a:cxn>
                <a:cxn ang="0">
                  <a:pos x="164" y="57"/>
                </a:cxn>
                <a:cxn ang="0">
                  <a:pos x="161" y="48"/>
                </a:cxn>
                <a:cxn ang="0">
                  <a:pos x="159" y="41"/>
                </a:cxn>
                <a:cxn ang="0">
                  <a:pos x="155" y="34"/>
                </a:cxn>
                <a:cxn ang="0">
                  <a:pos x="150" y="27"/>
                </a:cxn>
                <a:cxn ang="0">
                  <a:pos x="146" y="22"/>
                </a:cxn>
                <a:cxn ang="0">
                  <a:pos x="146" y="22"/>
                </a:cxn>
                <a:cxn ang="0">
                  <a:pos x="141" y="17"/>
                </a:cxn>
                <a:cxn ang="0">
                  <a:pos x="136" y="13"/>
                </a:cxn>
                <a:cxn ang="0">
                  <a:pos x="130" y="9"/>
                </a:cxn>
                <a:cxn ang="0">
                  <a:pos x="124" y="6"/>
                </a:cxn>
                <a:cxn ang="0">
                  <a:pos x="117" y="3"/>
                </a:cxn>
                <a:cxn ang="0">
                  <a:pos x="110" y="1"/>
                </a:cxn>
                <a:cxn ang="0">
                  <a:pos x="101" y="0"/>
                </a:cxn>
                <a:cxn ang="0">
                  <a:pos x="93" y="0"/>
                </a:cxn>
                <a:cxn ang="0">
                  <a:pos x="93" y="0"/>
                </a:cxn>
                <a:cxn ang="0">
                  <a:pos x="86" y="0"/>
                </a:cxn>
                <a:cxn ang="0">
                  <a:pos x="77" y="1"/>
                </a:cxn>
                <a:cxn ang="0">
                  <a:pos x="70" y="3"/>
                </a:cxn>
                <a:cxn ang="0">
                  <a:pos x="63" y="7"/>
                </a:cxn>
                <a:cxn ang="0">
                  <a:pos x="56" y="10"/>
                </a:cxn>
                <a:cxn ang="0">
                  <a:pos x="49" y="14"/>
                </a:cxn>
                <a:cxn ang="0">
                  <a:pos x="42" y="18"/>
                </a:cxn>
                <a:cxn ang="0">
                  <a:pos x="34" y="24"/>
                </a:cxn>
                <a:cxn ang="0">
                  <a:pos x="34" y="24"/>
                </a:cxn>
                <a:cxn ang="0">
                  <a:pos x="28" y="31"/>
                </a:cxn>
                <a:cxn ang="0">
                  <a:pos x="24" y="38"/>
                </a:cxn>
                <a:cxn ang="0">
                  <a:pos x="18" y="47"/>
                </a:cxn>
                <a:cxn ang="0">
                  <a:pos x="13" y="56"/>
                </a:cxn>
                <a:cxn ang="0">
                  <a:pos x="9" y="65"/>
                </a:cxn>
                <a:cxn ang="0">
                  <a:pos x="4" y="76"/>
                </a:cxn>
                <a:cxn ang="0">
                  <a:pos x="2" y="87"/>
                </a:cxn>
                <a:cxn ang="0">
                  <a:pos x="0" y="98"/>
                </a:cxn>
                <a:cxn ang="0">
                  <a:pos x="166" y="98"/>
                </a:cxn>
              </a:cxnLst>
              <a:rect l="0" t="0" r="r" b="b"/>
              <a:pathLst>
                <a:path w="166" h="98">
                  <a:moveTo>
                    <a:pt x="166" y="98"/>
                  </a:moveTo>
                  <a:lnTo>
                    <a:pt x="166" y="98"/>
                  </a:lnTo>
                  <a:lnTo>
                    <a:pt x="166" y="95"/>
                  </a:lnTo>
                  <a:lnTo>
                    <a:pt x="166" y="91"/>
                  </a:lnTo>
                  <a:lnTo>
                    <a:pt x="166" y="89"/>
                  </a:lnTo>
                  <a:lnTo>
                    <a:pt x="166" y="87"/>
                  </a:lnTo>
                  <a:lnTo>
                    <a:pt x="166" y="87"/>
                  </a:lnTo>
                  <a:lnTo>
                    <a:pt x="166" y="76"/>
                  </a:lnTo>
                  <a:lnTo>
                    <a:pt x="165" y="65"/>
                  </a:lnTo>
                  <a:lnTo>
                    <a:pt x="164" y="57"/>
                  </a:lnTo>
                  <a:lnTo>
                    <a:pt x="161" y="48"/>
                  </a:lnTo>
                  <a:lnTo>
                    <a:pt x="159" y="41"/>
                  </a:lnTo>
                  <a:lnTo>
                    <a:pt x="155" y="34"/>
                  </a:lnTo>
                  <a:lnTo>
                    <a:pt x="150" y="27"/>
                  </a:lnTo>
                  <a:lnTo>
                    <a:pt x="146" y="22"/>
                  </a:lnTo>
                  <a:lnTo>
                    <a:pt x="146" y="22"/>
                  </a:lnTo>
                  <a:lnTo>
                    <a:pt x="141" y="17"/>
                  </a:lnTo>
                  <a:lnTo>
                    <a:pt x="136" y="13"/>
                  </a:lnTo>
                  <a:lnTo>
                    <a:pt x="130" y="9"/>
                  </a:lnTo>
                  <a:lnTo>
                    <a:pt x="124" y="6"/>
                  </a:lnTo>
                  <a:lnTo>
                    <a:pt x="117" y="3"/>
                  </a:lnTo>
                  <a:lnTo>
                    <a:pt x="110" y="1"/>
                  </a:lnTo>
                  <a:lnTo>
                    <a:pt x="101" y="0"/>
                  </a:lnTo>
                  <a:lnTo>
                    <a:pt x="93" y="0"/>
                  </a:lnTo>
                  <a:lnTo>
                    <a:pt x="93" y="0"/>
                  </a:lnTo>
                  <a:lnTo>
                    <a:pt x="86" y="0"/>
                  </a:lnTo>
                  <a:lnTo>
                    <a:pt x="77" y="1"/>
                  </a:lnTo>
                  <a:lnTo>
                    <a:pt x="70" y="3"/>
                  </a:lnTo>
                  <a:lnTo>
                    <a:pt x="63" y="7"/>
                  </a:lnTo>
                  <a:lnTo>
                    <a:pt x="56" y="10"/>
                  </a:lnTo>
                  <a:lnTo>
                    <a:pt x="49" y="14"/>
                  </a:lnTo>
                  <a:lnTo>
                    <a:pt x="42" y="18"/>
                  </a:lnTo>
                  <a:lnTo>
                    <a:pt x="34" y="24"/>
                  </a:lnTo>
                  <a:lnTo>
                    <a:pt x="34" y="24"/>
                  </a:lnTo>
                  <a:lnTo>
                    <a:pt x="28" y="31"/>
                  </a:lnTo>
                  <a:lnTo>
                    <a:pt x="24" y="38"/>
                  </a:lnTo>
                  <a:lnTo>
                    <a:pt x="18" y="47"/>
                  </a:lnTo>
                  <a:lnTo>
                    <a:pt x="13" y="56"/>
                  </a:lnTo>
                  <a:lnTo>
                    <a:pt x="9" y="65"/>
                  </a:lnTo>
                  <a:lnTo>
                    <a:pt x="4" y="76"/>
                  </a:lnTo>
                  <a:lnTo>
                    <a:pt x="2" y="87"/>
                  </a:lnTo>
                  <a:lnTo>
                    <a:pt x="0" y="98"/>
                  </a:lnTo>
                  <a:lnTo>
                    <a:pt x="166" y="98"/>
                  </a:lnTo>
                </a:path>
              </a:pathLst>
            </a:custGeom>
            <a:noFill/>
            <a:ln w="0">
              <a:solidFill>
                <a:srgbClr val="000000"/>
              </a:solidFill>
              <a:prstDash val="solid"/>
              <a:round/>
              <a:headEnd/>
              <a:tailEnd/>
            </a:ln>
          </p:spPr>
          <p:txBody>
            <a:bodyPr/>
            <a:lstStyle/>
            <a:p>
              <a:pPr>
                <a:defRPr/>
              </a:pPr>
              <a:endParaRPr lang="en-US"/>
            </a:p>
          </p:txBody>
        </p:sp>
      </p:grpSp>
      <p:pic>
        <p:nvPicPr>
          <p:cNvPr id="19" name="Picture 22"/>
          <p:cNvPicPr>
            <a:picLocks noChangeArrowheads="1"/>
          </p:cNvPicPr>
          <p:nvPr/>
        </p:nvPicPr>
        <p:blipFill>
          <a:blip r:embed="rId2" cstate="print"/>
          <a:srcRect/>
          <a:stretch>
            <a:fillRect/>
          </a:stretch>
        </p:blipFill>
        <p:spPr bwMode="auto">
          <a:xfrm>
            <a:off x="457200" y="2362200"/>
            <a:ext cx="1066800" cy="1066800"/>
          </a:xfrm>
          <a:prstGeom prst="rect">
            <a:avLst/>
          </a:prstGeom>
          <a:noFill/>
          <a:ln w="9525">
            <a:noFill/>
            <a:miter lim="800000"/>
            <a:headEnd/>
            <a:tailEnd/>
          </a:ln>
        </p:spPr>
      </p:pic>
      <p:sp>
        <p:nvSpPr>
          <p:cNvPr id="4101" name="Rectangle 5"/>
          <p:cNvSpPr>
            <a:spLocks noGrp="1" noChangeArrowheads="1"/>
          </p:cNvSpPr>
          <p:nvPr>
            <p:ph type="ctrTitle"/>
          </p:nvPr>
        </p:nvSpPr>
        <p:spPr>
          <a:xfrm>
            <a:off x="1676400" y="2286000"/>
            <a:ext cx="7162800" cy="1143000"/>
          </a:xfrm>
        </p:spPr>
        <p:txBody>
          <a:bodyPr/>
          <a:lstStyle>
            <a:lvl1pPr>
              <a:defRPr/>
            </a:lvl1pPr>
          </a:lstStyle>
          <a:p>
            <a:r>
              <a:rPr lang="en-US"/>
              <a:t>Click to edit Master title style</a:t>
            </a:r>
          </a:p>
        </p:txBody>
      </p:sp>
      <p:sp>
        <p:nvSpPr>
          <p:cNvPr id="4102" name="Rectangle 6"/>
          <p:cNvSpPr>
            <a:spLocks noGrp="1" noChangeArrowheads="1"/>
          </p:cNvSpPr>
          <p:nvPr>
            <p:ph type="subTitle" idx="1"/>
          </p:nvPr>
        </p:nvSpPr>
        <p:spPr>
          <a:xfrm>
            <a:off x="20574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20" name="Rectangle 2"/>
          <p:cNvSpPr>
            <a:spLocks noGrp="1" noChangeArrowheads="1"/>
          </p:cNvSpPr>
          <p:nvPr>
            <p:ph type="dt" sz="half" idx="10"/>
          </p:nvPr>
        </p:nvSpPr>
        <p:spPr/>
        <p:txBody>
          <a:bodyPr/>
          <a:lstStyle>
            <a:lvl1pPr>
              <a:defRPr/>
            </a:lvl1pPr>
          </a:lstStyle>
          <a:p>
            <a:pPr>
              <a:defRPr/>
            </a:pPr>
            <a:endParaRPr lang="en-US"/>
          </a:p>
        </p:txBody>
      </p:sp>
      <p:sp>
        <p:nvSpPr>
          <p:cNvPr id="21" name="Rectangle 3"/>
          <p:cNvSpPr>
            <a:spLocks noGrp="1" noChangeArrowheads="1"/>
          </p:cNvSpPr>
          <p:nvPr>
            <p:ph type="ftr" sz="quarter" idx="11"/>
          </p:nvPr>
        </p:nvSpPr>
        <p:spPr>
          <a:xfrm>
            <a:off x="3124200" y="6248400"/>
            <a:ext cx="2895600" cy="457200"/>
          </a:xfrm>
        </p:spPr>
        <p:txBody>
          <a:bodyPr/>
          <a:lstStyle>
            <a:lvl1pPr algn="ctr">
              <a:defRPr sz="1400"/>
            </a:lvl1pPr>
          </a:lstStyle>
          <a:p>
            <a:pPr>
              <a:defRPr/>
            </a:pPr>
            <a:endParaRPr lang="en-US"/>
          </a:p>
        </p:txBody>
      </p:sp>
      <p:sp>
        <p:nvSpPr>
          <p:cNvPr id="22" name="Rectangle 4"/>
          <p:cNvSpPr>
            <a:spLocks noGrp="1" noChangeArrowheads="1"/>
          </p:cNvSpPr>
          <p:nvPr>
            <p:ph type="sldNum" sz="quarter" idx="12"/>
          </p:nvPr>
        </p:nvSpPr>
        <p:spPr/>
        <p:txBody>
          <a:bodyPr/>
          <a:lstStyle>
            <a:lvl1pPr>
              <a:defRPr/>
            </a:lvl1pPr>
          </a:lstStyle>
          <a:p>
            <a:pPr>
              <a:defRPr/>
            </a:pPr>
            <a:fld id="{33F717EC-CE6D-4697-9819-248F9A7AF16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ftr" sz="quarter" idx="11"/>
          </p:nvPr>
        </p:nvSpPr>
        <p:spPr>
          <a:ln/>
        </p:spPr>
        <p:txBody>
          <a:bodyPr/>
          <a:lstStyle>
            <a:lvl1pPr>
              <a:defRPr/>
            </a:lvl1pPr>
          </a:lstStyle>
          <a:p>
            <a:pPr>
              <a:defRPr/>
            </a:pPr>
            <a:r>
              <a:rPr lang="en-US"/>
              <a:t>A. Verweij, TE-MPE. 24 Feb 2009, QPS Review</a:t>
            </a:r>
          </a:p>
        </p:txBody>
      </p:sp>
      <p:sp>
        <p:nvSpPr>
          <p:cNvPr id="6" name="Rectangle 4"/>
          <p:cNvSpPr>
            <a:spLocks noGrp="1" noChangeArrowheads="1"/>
          </p:cNvSpPr>
          <p:nvPr>
            <p:ph type="sldNum" sz="quarter" idx="12"/>
          </p:nvPr>
        </p:nvSpPr>
        <p:spPr>
          <a:ln/>
        </p:spPr>
        <p:txBody>
          <a:bodyPr/>
          <a:lstStyle>
            <a:lvl1pPr>
              <a:defRPr/>
            </a:lvl1pPr>
          </a:lstStyle>
          <a:p>
            <a:pPr>
              <a:defRPr/>
            </a:pPr>
            <a:fld id="{BBD784BB-0EDD-4B75-80E6-7E5B91DC450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533400"/>
            <a:ext cx="1790700" cy="5638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90600" y="533400"/>
            <a:ext cx="52197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ftr" sz="quarter" idx="11"/>
          </p:nvPr>
        </p:nvSpPr>
        <p:spPr>
          <a:ln/>
        </p:spPr>
        <p:txBody>
          <a:bodyPr/>
          <a:lstStyle>
            <a:lvl1pPr>
              <a:defRPr/>
            </a:lvl1pPr>
          </a:lstStyle>
          <a:p>
            <a:pPr>
              <a:defRPr/>
            </a:pPr>
            <a:r>
              <a:rPr lang="en-US"/>
              <a:t>A. Verweij, TE-MPE. 24 Feb 2009, QPS Review</a:t>
            </a:r>
          </a:p>
        </p:txBody>
      </p:sp>
      <p:sp>
        <p:nvSpPr>
          <p:cNvPr id="6" name="Rectangle 4"/>
          <p:cNvSpPr>
            <a:spLocks noGrp="1" noChangeArrowheads="1"/>
          </p:cNvSpPr>
          <p:nvPr>
            <p:ph type="sldNum" sz="quarter" idx="12"/>
          </p:nvPr>
        </p:nvSpPr>
        <p:spPr>
          <a:ln/>
        </p:spPr>
        <p:txBody>
          <a:bodyPr/>
          <a:lstStyle>
            <a:lvl1pPr>
              <a:defRPr/>
            </a:lvl1pPr>
          </a:lstStyle>
          <a:p>
            <a:pPr>
              <a:defRPr/>
            </a:pPr>
            <a:fld id="{0E8783DE-E7D5-4F71-99E4-82E70713C138}"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990600" y="533400"/>
            <a:ext cx="7162800" cy="5638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Rectangle 2"/>
          <p:cNvSpPr>
            <a:spLocks noGrp="1" noChangeArrowheads="1"/>
          </p:cNvSpPr>
          <p:nvPr>
            <p:ph type="dt" sz="half" idx="10"/>
          </p:nvPr>
        </p:nvSpPr>
        <p:spPr/>
        <p:txBody>
          <a:bodyPr/>
          <a:lstStyle>
            <a:lvl1pPr>
              <a:defRPr/>
            </a:lvl1pPr>
          </a:lstStyle>
          <a:p>
            <a:pPr>
              <a:defRPr/>
            </a:pPr>
            <a:endParaRPr lang="en-US"/>
          </a:p>
        </p:txBody>
      </p:sp>
      <p:sp>
        <p:nvSpPr>
          <p:cNvPr id="4" name="Rectangle 3"/>
          <p:cNvSpPr>
            <a:spLocks noGrp="1" noChangeArrowheads="1"/>
          </p:cNvSpPr>
          <p:nvPr>
            <p:ph type="ftr" sz="quarter" idx="11"/>
          </p:nvPr>
        </p:nvSpPr>
        <p:spPr/>
        <p:txBody>
          <a:bodyPr/>
          <a:lstStyle>
            <a:lvl1pPr>
              <a:defRPr/>
            </a:lvl1pPr>
          </a:lstStyle>
          <a:p>
            <a:pPr>
              <a:defRPr/>
            </a:pPr>
            <a:r>
              <a:rPr lang="en-US"/>
              <a:t>A. Verweij, TE-MPE. 29 July 2009, MP3 meeting</a:t>
            </a:r>
          </a:p>
        </p:txBody>
      </p:sp>
      <p:sp>
        <p:nvSpPr>
          <p:cNvPr id="5" name="Rectangle 4"/>
          <p:cNvSpPr>
            <a:spLocks noGrp="1" noChangeArrowheads="1"/>
          </p:cNvSpPr>
          <p:nvPr>
            <p:ph type="sldNum" sz="quarter" idx="12"/>
          </p:nvPr>
        </p:nvSpPr>
        <p:spPr/>
        <p:txBody>
          <a:bodyPr/>
          <a:lstStyle>
            <a:lvl1pPr>
              <a:defRPr/>
            </a:lvl1pPr>
          </a:lstStyle>
          <a:p>
            <a:pPr>
              <a:defRPr/>
            </a:pPr>
            <a:fld id="{975F01BF-E7D9-4C0E-B797-928EFBADD54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ftr" sz="quarter" idx="11"/>
          </p:nvPr>
        </p:nvSpPr>
        <p:spPr>
          <a:ln/>
        </p:spPr>
        <p:txBody>
          <a:bodyPr/>
          <a:lstStyle>
            <a:lvl1pPr>
              <a:defRPr/>
            </a:lvl1pPr>
          </a:lstStyle>
          <a:p>
            <a:pPr>
              <a:defRPr/>
            </a:pPr>
            <a:r>
              <a:rPr lang="en-US" dirty="0" smtClean="0"/>
              <a:t>A. Verweij, TE-MPE. 5 Oct 2010, TE-TM</a:t>
            </a:r>
            <a:endParaRPr lang="en-US" dirty="0"/>
          </a:p>
        </p:txBody>
      </p:sp>
      <p:sp>
        <p:nvSpPr>
          <p:cNvPr id="6" name="Rectangle 4"/>
          <p:cNvSpPr>
            <a:spLocks noGrp="1" noChangeArrowheads="1"/>
          </p:cNvSpPr>
          <p:nvPr>
            <p:ph type="sldNum" sz="quarter" idx="12"/>
          </p:nvPr>
        </p:nvSpPr>
        <p:spPr>
          <a:ln/>
        </p:spPr>
        <p:txBody>
          <a:bodyPr/>
          <a:lstStyle>
            <a:lvl1pPr>
              <a:defRPr/>
            </a:lvl1pPr>
          </a:lstStyle>
          <a:p>
            <a:pPr>
              <a:defRPr/>
            </a:pPr>
            <a:fld id="{F96EB199-9A5F-43B4-B6F4-548FABC6C7E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ftr" sz="quarter" idx="11"/>
          </p:nvPr>
        </p:nvSpPr>
        <p:spPr>
          <a:ln/>
        </p:spPr>
        <p:txBody>
          <a:bodyPr/>
          <a:lstStyle>
            <a:lvl1pPr>
              <a:defRPr/>
            </a:lvl1pPr>
          </a:lstStyle>
          <a:p>
            <a:pPr>
              <a:defRPr/>
            </a:pPr>
            <a:r>
              <a:rPr lang="en-US"/>
              <a:t>A. Verweij, TE-MPE. 24 Feb 2009, QPS Review</a:t>
            </a:r>
          </a:p>
        </p:txBody>
      </p:sp>
      <p:sp>
        <p:nvSpPr>
          <p:cNvPr id="6" name="Rectangle 4"/>
          <p:cNvSpPr>
            <a:spLocks noGrp="1" noChangeArrowheads="1"/>
          </p:cNvSpPr>
          <p:nvPr>
            <p:ph type="sldNum" sz="quarter" idx="12"/>
          </p:nvPr>
        </p:nvSpPr>
        <p:spPr>
          <a:ln/>
        </p:spPr>
        <p:txBody>
          <a:bodyPr/>
          <a:lstStyle>
            <a:lvl1pPr>
              <a:defRPr/>
            </a:lvl1pPr>
          </a:lstStyle>
          <a:p>
            <a:pPr>
              <a:defRPr/>
            </a:pPr>
            <a:fld id="{15E474C1-6F63-4FF3-9463-DFB769764CD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90600" y="2057400"/>
            <a:ext cx="3505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057400"/>
            <a:ext cx="3505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ftr" sz="quarter" idx="11"/>
          </p:nvPr>
        </p:nvSpPr>
        <p:spPr>
          <a:ln/>
        </p:spPr>
        <p:txBody>
          <a:bodyPr/>
          <a:lstStyle>
            <a:lvl1pPr>
              <a:defRPr/>
            </a:lvl1pPr>
          </a:lstStyle>
          <a:p>
            <a:pPr>
              <a:defRPr/>
            </a:pPr>
            <a:r>
              <a:rPr lang="en-US"/>
              <a:t>A. Verweij, TE-MPE. 24 Feb 2009, QPS Review</a:t>
            </a:r>
          </a:p>
        </p:txBody>
      </p:sp>
      <p:sp>
        <p:nvSpPr>
          <p:cNvPr id="7" name="Rectangle 4"/>
          <p:cNvSpPr>
            <a:spLocks noGrp="1" noChangeArrowheads="1"/>
          </p:cNvSpPr>
          <p:nvPr>
            <p:ph type="sldNum" sz="quarter" idx="12"/>
          </p:nvPr>
        </p:nvSpPr>
        <p:spPr>
          <a:ln/>
        </p:spPr>
        <p:txBody>
          <a:bodyPr/>
          <a:lstStyle>
            <a:lvl1pPr>
              <a:defRPr/>
            </a:lvl1pPr>
          </a:lstStyle>
          <a:p>
            <a:pPr>
              <a:defRPr/>
            </a:pPr>
            <a:fld id="{583E47FF-9DBA-4A2E-BCC7-ABDEB78C544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a:ln/>
        </p:spPr>
        <p:txBody>
          <a:bodyPr/>
          <a:lstStyle>
            <a:lvl1pPr>
              <a:defRPr/>
            </a:lvl1pPr>
          </a:lstStyle>
          <a:p>
            <a:pPr>
              <a:defRPr/>
            </a:pPr>
            <a:endParaRPr lang="en-US"/>
          </a:p>
        </p:txBody>
      </p:sp>
      <p:sp>
        <p:nvSpPr>
          <p:cNvPr id="8" name="Rectangle 3"/>
          <p:cNvSpPr>
            <a:spLocks noGrp="1" noChangeArrowheads="1"/>
          </p:cNvSpPr>
          <p:nvPr>
            <p:ph type="ftr" sz="quarter" idx="11"/>
          </p:nvPr>
        </p:nvSpPr>
        <p:spPr>
          <a:ln/>
        </p:spPr>
        <p:txBody>
          <a:bodyPr/>
          <a:lstStyle>
            <a:lvl1pPr>
              <a:defRPr/>
            </a:lvl1pPr>
          </a:lstStyle>
          <a:p>
            <a:pPr>
              <a:defRPr/>
            </a:pPr>
            <a:r>
              <a:rPr lang="en-US"/>
              <a:t>A. Verweij, TE-MPE. 24 Feb 2009, QPS Review</a:t>
            </a:r>
          </a:p>
        </p:txBody>
      </p:sp>
      <p:sp>
        <p:nvSpPr>
          <p:cNvPr id="9" name="Rectangle 4"/>
          <p:cNvSpPr>
            <a:spLocks noGrp="1" noChangeArrowheads="1"/>
          </p:cNvSpPr>
          <p:nvPr>
            <p:ph type="sldNum" sz="quarter" idx="12"/>
          </p:nvPr>
        </p:nvSpPr>
        <p:spPr>
          <a:ln/>
        </p:spPr>
        <p:txBody>
          <a:bodyPr/>
          <a:lstStyle>
            <a:lvl1pPr>
              <a:defRPr/>
            </a:lvl1pPr>
          </a:lstStyle>
          <a:p>
            <a:pPr>
              <a:defRPr/>
            </a:pPr>
            <a:fld id="{A9BCFAA5-247D-478F-AB9D-0F8F3B8B0B6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a:ln/>
        </p:spPr>
        <p:txBody>
          <a:bodyPr/>
          <a:lstStyle>
            <a:lvl1pPr>
              <a:defRPr/>
            </a:lvl1pPr>
          </a:lstStyle>
          <a:p>
            <a:pPr>
              <a:defRPr/>
            </a:pPr>
            <a:endParaRPr lang="en-US"/>
          </a:p>
        </p:txBody>
      </p:sp>
      <p:sp>
        <p:nvSpPr>
          <p:cNvPr id="4" name="Rectangle 3"/>
          <p:cNvSpPr>
            <a:spLocks noGrp="1" noChangeArrowheads="1"/>
          </p:cNvSpPr>
          <p:nvPr>
            <p:ph type="ftr" sz="quarter" idx="11"/>
          </p:nvPr>
        </p:nvSpPr>
        <p:spPr>
          <a:ln/>
        </p:spPr>
        <p:txBody>
          <a:bodyPr/>
          <a:lstStyle>
            <a:lvl1pPr>
              <a:defRPr/>
            </a:lvl1pPr>
          </a:lstStyle>
          <a:p>
            <a:pPr>
              <a:defRPr/>
            </a:pPr>
            <a:r>
              <a:rPr lang="en-US"/>
              <a:t>A. Verweij, TE-MPE. 24 Feb 2009, QPS Review</a:t>
            </a:r>
          </a:p>
        </p:txBody>
      </p:sp>
      <p:sp>
        <p:nvSpPr>
          <p:cNvPr id="5" name="Rectangle 4"/>
          <p:cNvSpPr>
            <a:spLocks noGrp="1" noChangeArrowheads="1"/>
          </p:cNvSpPr>
          <p:nvPr>
            <p:ph type="sldNum" sz="quarter" idx="12"/>
          </p:nvPr>
        </p:nvSpPr>
        <p:spPr>
          <a:ln/>
        </p:spPr>
        <p:txBody>
          <a:bodyPr/>
          <a:lstStyle>
            <a:lvl1pPr>
              <a:defRPr/>
            </a:lvl1pPr>
          </a:lstStyle>
          <a:p>
            <a:pPr>
              <a:defRPr/>
            </a:pPr>
            <a:fld id="{97165DE1-ADA6-485E-9B04-A6E11E35866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p>
        </p:txBody>
      </p:sp>
      <p:sp>
        <p:nvSpPr>
          <p:cNvPr id="3" name="Rectangle 3"/>
          <p:cNvSpPr>
            <a:spLocks noGrp="1" noChangeArrowheads="1"/>
          </p:cNvSpPr>
          <p:nvPr>
            <p:ph type="ftr" sz="quarter" idx="11"/>
          </p:nvPr>
        </p:nvSpPr>
        <p:spPr>
          <a:ln/>
        </p:spPr>
        <p:txBody>
          <a:bodyPr/>
          <a:lstStyle>
            <a:lvl1pPr>
              <a:defRPr/>
            </a:lvl1pPr>
          </a:lstStyle>
          <a:p>
            <a:pPr>
              <a:defRPr/>
            </a:pPr>
            <a:r>
              <a:rPr lang="en-US"/>
              <a:t>A. Verweij, TE-MPE. 24 Feb 2009, QPS Review</a:t>
            </a:r>
          </a:p>
        </p:txBody>
      </p:sp>
      <p:sp>
        <p:nvSpPr>
          <p:cNvPr id="4" name="Rectangle 4"/>
          <p:cNvSpPr>
            <a:spLocks noGrp="1" noChangeArrowheads="1"/>
          </p:cNvSpPr>
          <p:nvPr>
            <p:ph type="sldNum" sz="quarter" idx="12"/>
          </p:nvPr>
        </p:nvSpPr>
        <p:spPr>
          <a:ln/>
        </p:spPr>
        <p:txBody>
          <a:bodyPr/>
          <a:lstStyle>
            <a:lvl1pPr>
              <a:defRPr/>
            </a:lvl1pPr>
          </a:lstStyle>
          <a:p>
            <a:pPr>
              <a:defRPr/>
            </a:pPr>
            <a:fld id="{5DF9F67B-2119-4F23-9556-94BBFFA1A01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ftr" sz="quarter" idx="11"/>
          </p:nvPr>
        </p:nvSpPr>
        <p:spPr>
          <a:ln/>
        </p:spPr>
        <p:txBody>
          <a:bodyPr/>
          <a:lstStyle>
            <a:lvl1pPr>
              <a:defRPr/>
            </a:lvl1pPr>
          </a:lstStyle>
          <a:p>
            <a:pPr>
              <a:defRPr/>
            </a:pPr>
            <a:r>
              <a:rPr lang="en-US"/>
              <a:t>A. Verweij, TE-MPE. 24 Feb 2009, QPS Review</a:t>
            </a:r>
          </a:p>
        </p:txBody>
      </p:sp>
      <p:sp>
        <p:nvSpPr>
          <p:cNvPr id="7" name="Rectangle 4"/>
          <p:cNvSpPr>
            <a:spLocks noGrp="1" noChangeArrowheads="1"/>
          </p:cNvSpPr>
          <p:nvPr>
            <p:ph type="sldNum" sz="quarter" idx="12"/>
          </p:nvPr>
        </p:nvSpPr>
        <p:spPr>
          <a:ln/>
        </p:spPr>
        <p:txBody>
          <a:bodyPr/>
          <a:lstStyle>
            <a:lvl1pPr>
              <a:defRPr/>
            </a:lvl1pPr>
          </a:lstStyle>
          <a:p>
            <a:pPr>
              <a:defRPr/>
            </a:pPr>
            <a:fld id="{7CBE2936-ACF8-4BF3-98D6-2F6B90FDC44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ftr" sz="quarter" idx="11"/>
          </p:nvPr>
        </p:nvSpPr>
        <p:spPr>
          <a:ln/>
        </p:spPr>
        <p:txBody>
          <a:bodyPr/>
          <a:lstStyle>
            <a:lvl1pPr>
              <a:defRPr/>
            </a:lvl1pPr>
          </a:lstStyle>
          <a:p>
            <a:pPr>
              <a:defRPr/>
            </a:pPr>
            <a:r>
              <a:rPr lang="en-US"/>
              <a:t>A. Verweij, TE-MPE. 24 Feb 2009, QPS Review</a:t>
            </a:r>
          </a:p>
        </p:txBody>
      </p:sp>
      <p:sp>
        <p:nvSpPr>
          <p:cNvPr id="7" name="Rectangle 4"/>
          <p:cNvSpPr>
            <a:spLocks noGrp="1" noChangeArrowheads="1"/>
          </p:cNvSpPr>
          <p:nvPr>
            <p:ph type="sldNum" sz="quarter" idx="12"/>
          </p:nvPr>
        </p:nvSpPr>
        <p:spPr>
          <a:ln/>
        </p:spPr>
        <p:txBody>
          <a:bodyPr/>
          <a:lstStyle>
            <a:lvl1pPr>
              <a:defRPr/>
            </a:lvl1pPr>
          </a:lstStyle>
          <a:p>
            <a:pPr>
              <a:defRPr/>
            </a:pPr>
            <a:fld id="{6467F4A5-2B49-494E-A8EE-782DEE2D788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b="0">
                <a:latin typeface="Times New Roman" pitchFamily="18" charset="0"/>
              </a:defRPr>
            </a:lvl1pPr>
          </a:lstStyle>
          <a:p>
            <a:pPr>
              <a:defRPr/>
            </a:pPr>
            <a:endParaRPr lang="en-US"/>
          </a:p>
        </p:txBody>
      </p:sp>
      <p:sp>
        <p:nvSpPr>
          <p:cNvPr id="1027" name="Rectangle 3"/>
          <p:cNvSpPr>
            <a:spLocks noGrp="1" noChangeArrowheads="1"/>
          </p:cNvSpPr>
          <p:nvPr>
            <p:ph type="ftr" sz="quarter" idx="3"/>
          </p:nvPr>
        </p:nvSpPr>
        <p:spPr bwMode="auto">
          <a:xfrm>
            <a:off x="3200400" y="6400800"/>
            <a:ext cx="2743200" cy="3048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000" b="0">
                <a:latin typeface="Times New Roman" pitchFamily="18" charset="0"/>
              </a:defRPr>
            </a:lvl1pPr>
          </a:lstStyle>
          <a:p>
            <a:pPr>
              <a:defRPr/>
            </a:pPr>
            <a:r>
              <a:rPr lang="en-US"/>
              <a:t>A. Verweij, TE-MPE. 24 Feb 2009, QPS Review</a:t>
            </a:r>
          </a:p>
        </p:txBody>
      </p:sp>
      <p:sp>
        <p:nvSpPr>
          <p:cNvPr id="1028" name="Rectangle 4"/>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b="0">
                <a:latin typeface="Times New Roman" pitchFamily="18" charset="0"/>
              </a:defRPr>
            </a:lvl1pPr>
          </a:lstStyle>
          <a:p>
            <a:pPr>
              <a:defRPr/>
            </a:pPr>
            <a:fld id="{373A6996-B522-4871-BBB0-CE3C58FB653C}" type="slidenum">
              <a:rPr lang="en-US"/>
              <a:pPr>
                <a:defRPr/>
              </a:pPr>
              <a:t>‹#›</a:t>
            </a:fld>
            <a:endParaRPr lang="en-US"/>
          </a:p>
        </p:txBody>
      </p:sp>
      <p:sp>
        <p:nvSpPr>
          <p:cNvPr id="1029" name="Rectangle 5"/>
          <p:cNvSpPr>
            <a:spLocks noGrp="1" noChangeArrowheads="1"/>
          </p:cNvSpPr>
          <p:nvPr>
            <p:ph type="title"/>
          </p:nvPr>
        </p:nvSpPr>
        <p:spPr bwMode="auto">
          <a:xfrm>
            <a:off x="2209800" y="533400"/>
            <a:ext cx="5943600" cy="10668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Slide Title</a:t>
            </a:r>
          </a:p>
        </p:txBody>
      </p:sp>
      <p:sp>
        <p:nvSpPr>
          <p:cNvPr id="1030" name="Rectangle 6"/>
          <p:cNvSpPr>
            <a:spLocks noGrp="1" noChangeArrowheads="1"/>
          </p:cNvSpPr>
          <p:nvPr>
            <p:ph type="body" idx="1"/>
          </p:nvPr>
        </p:nvSpPr>
        <p:spPr bwMode="auto">
          <a:xfrm>
            <a:off x="990600" y="2057400"/>
            <a:ext cx="71628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Body Text</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31" name="Picture 8"/>
          <p:cNvPicPr>
            <a:picLocks noChangeArrowheads="1"/>
          </p:cNvPicPr>
          <p:nvPr/>
        </p:nvPicPr>
        <p:blipFill>
          <a:blip r:embed="rId14" cstate="print"/>
          <a:srcRect/>
          <a:stretch>
            <a:fillRect/>
          </a:stretch>
        </p:blipFill>
        <p:spPr bwMode="auto">
          <a:xfrm>
            <a:off x="152400" y="152400"/>
            <a:ext cx="685800" cy="6858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83"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 id="2147483784" r:id="rId12"/>
  </p:sldLayoutIdLst>
  <p:hf sldNum="0" hdr="0" dt="0"/>
  <p:txStyles>
    <p:titleStyle>
      <a:lvl1pPr algn="ctr" rtl="0" eaLnBrk="0" fontAlgn="base" hangingPunct="0">
        <a:lnSpc>
          <a:spcPct val="90000"/>
        </a:lnSpc>
        <a:spcBef>
          <a:spcPct val="0"/>
        </a:spcBef>
        <a:spcAft>
          <a:spcPct val="0"/>
        </a:spcAft>
        <a:defRPr sz="3600" b="1">
          <a:solidFill>
            <a:srgbClr val="FF0000"/>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3600" b="1">
          <a:solidFill>
            <a:srgbClr val="FF0000"/>
          </a:solidFill>
          <a:effectLst>
            <a:outerShdw blurRad="38100" dist="38100" dir="2700000" algn="tl">
              <a:srgbClr val="000000"/>
            </a:outerShdw>
          </a:effectLst>
          <a:latin typeface="Arial" charset="0"/>
        </a:defRPr>
      </a:lvl2pPr>
      <a:lvl3pPr algn="ctr" rtl="0" eaLnBrk="0" fontAlgn="base" hangingPunct="0">
        <a:lnSpc>
          <a:spcPct val="90000"/>
        </a:lnSpc>
        <a:spcBef>
          <a:spcPct val="0"/>
        </a:spcBef>
        <a:spcAft>
          <a:spcPct val="0"/>
        </a:spcAft>
        <a:defRPr sz="3600" b="1">
          <a:solidFill>
            <a:srgbClr val="FF0000"/>
          </a:solidFill>
          <a:effectLst>
            <a:outerShdw blurRad="38100" dist="38100" dir="2700000" algn="tl">
              <a:srgbClr val="000000"/>
            </a:outerShdw>
          </a:effectLst>
          <a:latin typeface="Arial" charset="0"/>
        </a:defRPr>
      </a:lvl3pPr>
      <a:lvl4pPr algn="ctr" rtl="0" eaLnBrk="0" fontAlgn="base" hangingPunct="0">
        <a:lnSpc>
          <a:spcPct val="90000"/>
        </a:lnSpc>
        <a:spcBef>
          <a:spcPct val="0"/>
        </a:spcBef>
        <a:spcAft>
          <a:spcPct val="0"/>
        </a:spcAft>
        <a:defRPr sz="3600" b="1">
          <a:solidFill>
            <a:srgbClr val="FF0000"/>
          </a:solidFill>
          <a:effectLst>
            <a:outerShdw blurRad="38100" dist="38100" dir="2700000" algn="tl">
              <a:srgbClr val="000000"/>
            </a:outerShdw>
          </a:effectLst>
          <a:latin typeface="Arial" charset="0"/>
        </a:defRPr>
      </a:lvl4pPr>
      <a:lvl5pPr algn="ctr" rtl="0" eaLnBrk="0" fontAlgn="base" hangingPunct="0">
        <a:lnSpc>
          <a:spcPct val="90000"/>
        </a:lnSpc>
        <a:spcBef>
          <a:spcPct val="0"/>
        </a:spcBef>
        <a:spcAft>
          <a:spcPct val="0"/>
        </a:spcAft>
        <a:defRPr sz="3600" b="1">
          <a:solidFill>
            <a:srgbClr val="FF0000"/>
          </a:solidFill>
          <a:effectLst>
            <a:outerShdw blurRad="38100" dist="38100" dir="2700000" algn="tl">
              <a:srgbClr val="000000"/>
            </a:outerShdw>
          </a:effectLst>
          <a:latin typeface="Arial" charset="0"/>
        </a:defRPr>
      </a:lvl5pPr>
      <a:lvl6pPr marL="457200" algn="ctr" rtl="0" eaLnBrk="0" fontAlgn="base" hangingPunct="0">
        <a:lnSpc>
          <a:spcPct val="90000"/>
        </a:lnSpc>
        <a:spcBef>
          <a:spcPct val="0"/>
        </a:spcBef>
        <a:spcAft>
          <a:spcPct val="0"/>
        </a:spcAft>
        <a:defRPr sz="3600" b="1">
          <a:solidFill>
            <a:srgbClr val="FF0000"/>
          </a:solidFill>
          <a:effectLst>
            <a:outerShdw blurRad="38100" dist="38100" dir="2700000" algn="tl">
              <a:srgbClr val="000000"/>
            </a:outerShdw>
          </a:effectLst>
          <a:latin typeface="Arial" charset="0"/>
        </a:defRPr>
      </a:lvl6pPr>
      <a:lvl7pPr marL="914400" algn="ctr" rtl="0" eaLnBrk="0" fontAlgn="base" hangingPunct="0">
        <a:lnSpc>
          <a:spcPct val="90000"/>
        </a:lnSpc>
        <a:spcBef>
          <a:spcPct val="0"/>
        </a:spcBef>
        <a:spcAft>
          <a:spcPct val="0"/>
        </a:spcAft>
        <a:defRPr sz="3600" b="1">
          <a:solidFill>
            <a:srgbClr val="FF0000"/>
          </a:solidFill>
          <a:effectLst>
            <a:outerShdw blurRad="38100" dist="38100" dir="2700000" algn="tl">
              <a:srgbClr val="000000"/>
            </a:outerShdw>
          </a:effectLst>
          <a:latin typeface="Arial" charset="0"/>
        </a:defRPr>
      </a:lvl7pPr>
      <a:lvl8pPr marL="1371600" algn="ctr" rtl="0" eaLnBrk="0" fontAlgn="base" hangingPunct="0">
        <a:lnSpc>
          <a:spcPct val="90000"/>
        </a:lnSpc>
        <a:spcBef>
          <a:spcPct val="0"/>
        </a:spcBef>
        <a:spcAft>
          <a:spcPct val="0"/>
        </a:spcAft>
        <a:defRPr sz="3600" b="1">
          <a:solidFill>
            <a:srgbClr val="FF0000"/>
          </a:solidFill>
          <a:effectLst>
            <a:outerShdw blurRad="38100" dist="38100" dir="2700000" algn="tl">
              <a:srgbClr val="000000"/>
            </a:outerShdw>
          </a:effectLst>
          <a:latin typeface="Arial" charset="0"/>
        </a:defRPr>
      </a:lvl8pPr>
      <a:lvl9pPr marL="1828800" algn="ctr" rtl="0" eaLnBrk="0" fontAlgn="base" hangingPunct="0">
        <a:lnSpc>
          <a:spcPct val="90000"/>
        </a:lnSpc>
        <a:spcBef>
          <a:spcPct val="0"/>
        </a:spcBef>
        <a:spcAft>
          <a:spcPct val="0"/>
        </a:spcAft>
        <a:defRPr sz="3600" b="1">
          <a:solidFill>
            <a:srgbClr val="FF0000"/>
          </a:solidFill>
          <a:effectLst>
            <a:outerShdw blurRad="38100" dist="38100" dir="2700000" algn="tl">
              <a:srgbClr val="000000"/>
            </a:outerShdw>
          </a:effectLst>
          <a:latin typeface="Arial" charset="0"/>
        </a:defRPr>
      </a:lvl9pPr>
    </p:titleStyle>
    <p:bodyStyle>
      <a:lvl1pPr marL="571500" indent="-571500" algn="l" rtl="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effectLst>
            <a:outerShdw blurRad="38100" dist="38100" dir="2700000" algn="tl">
              <a:srgbClr val="000000"/>
            </a:outerShdw>
          </a:effectLst>
          <a:latin typeface="+mn-lt"/>
          <a:ea typeface="+mn-ea"/>
          <a:cs typeface="+mn-cs"/>
        </a:defRPr>
      </a:lvl1pPr>
      <a:lvl2pPr marL="1047750" indent="-285750" algn="l" rtl="0" eaLnBrk="0" fontAlgn="base" hangingPunct="0">
        <a:lnSpc>
          <a:spcPct val="90000"/>
        </a:lnSpc>
        <a:spcBef>
          <a:spcPct val="30000"/>
        </a:spcBef>
        <a:spcAft>
          <a:spcPct val="0"/>
        </a:spcAft>
        <a:buClr>
          <a:schemeClr val="hlink"/>
        </a:buClr>
        <a:buSzPct val="70000"/>
        <a:buFont typeface="Wingdings" pitchFamily="2" charset="2"/>
        <a:buChar char="n"/>
        <a:defRPr b="1">
          <a:solidFill>
            <a:schemeClr val="tx1"/>
          </a:solidFill>
          <a:latin typeface="+mn-lt"/>
        </a:defRPr>
      </a:lvl2pPr>
      <a:lvl3pPr marL="1562100" indent="-228600"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924050" indent="-171450" algn="l" rtl="0" eaLnBrk="0" fontAlgn="base" hangingPunct="0">
        <a:lnSpc>
          <a:spcPct val="90000"/>
        </a:lnSpc>
        <a:spcBef>
          <a:spcPct val="30000"/>
        </a:spcBef>
        <a:spcAft>
          <a:spcPct val="0"/>
        </a:spcAft>
        <a:buClr>
          <a:schemeClr val="hlink"/>
        </a:buClr>
        <a:buSzPct val="100000"/>
        <a:buFont typeface="Wingdings" pitchFamily="2" charset="2"/>
        <a:buChar char="u"/>
        <a:defRPr sz="1400" b="1">
          <a:solidFill>
            <a:srgbClr val="0000FF"/>
          </a:solidFill>
          <a:latin typeface="+mn-lt"/>
        </a:defRPr>
      </a:lvl4pPr>
      <a:lvl5pPr marL="2286000" indent="-171450" algn="l" rtl="0" eaLnBrk="0" fontAlgn="base" hangingPunct="0">
        <a:lnSpc>
          <a:spcPct val="90000"/>
        </a:lnSpc>
        <a:spcBef>
          <a:spcPct val="30000"/>
        </a:spcBef>
        <a:spcAft>
          <a:spcPct val="0"/>
        </a:spcAft>
        <a:defRPr sz="1400" b="1">
          <a:solidFill>
            <a:srgbClr val="0000FF"/>
          </a:solidFill>
          <a:latin typeface="+mn-lt"/>
        </a:defRPr>
      </a:lvl5pPr>
      <a:lvl6pPr marL="2743200" indent="-171450" algn="l" rtl="0" eaLnBrk="0" fontAlgn="base" hangingPunct="0">
        <a:lnSpc>
          <a:spcPct val="90000"/>
        </a:lnSpc>
        <a:spcBef>
          <a:spcPct val="30000"/>
        </a:spcBef>
        <a:spcAft>
          <a:spcPct val="0"/>
        </a:spcAft>
        <a:defRPr sz="1400" b="1">
          <a:solidFill>
            <a:srgbClr val="0000FF"/>
          </a:solidFill>
          <a:latin typeface="+mn-lt"/>
        </a:defRPr>
      </a:lvl6pPr>
      <a:lvl7pPr marL="3200400" indent="-171450" algn="l" rtl="0" eaLnBrk="0" fontAlgn="base" hangingPunct="0">
        <a:lnSpc>
          <a:spcPct val="90000"/>
        </a:lnSpc>
        <a:spcBef>
          <a:spcPct val="30000"/>
        </a:spcBef>
        <a:spcAft>
          <a:spcPct val="0"/>
        </a:spcAft>
        <a:defRPr sz="1400" b="1">
          <a:solidFill>
            <a:srgbClr val="0000FF"/>
          </a:solidFill>
          <a:latin typeface="+mn-lt"/>
        </a:defRPr>
      </a:lvl7pPr>
      <a:lvl8pPr marL="3657600" indent="-171450" algn="l" rtl="0" eaLnBrk="0" fontAlgn="base" hangingPunct="0">
        <a:lnSpc>
          <a:spcPct val="90000"/>
        </a:lnSpc>
        <a:spcBef>
          <a:spcPct val="30000"/>
        </a:spcBef>
        <a:spcAft>
          <a:spcPct val="0"/>
        </a:spcAft>
        <a:defRPr sz="1400" b="1">
          <a:solidFill>
            <a:srgbClr val="0000FF"/>
          </a:solidFill>
          <a:latin typeface="+mn-lt"/>
        </a:defRPr>
      </a:lvl8pPr>
      <a:lvl9pPr marL="4114800" indent="-171450"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5400" y="1447800"/>
            <a:ext cx="6553200" cy="3447098"/>
          </a:xfrm>
          <a:prstGeom prst="rect">
            <a:avLst/>
          </a:prstGeom>
          <a:noFill/>
        </p:spPr>
        <p:txBody>
          <a:bodyPr wrap="square" rtlCol="0">
            <a:spAutoFit/>
          </a:bodyPr>
          <a:lstStyle/>
          <a:p>
            <a:pPr algn="ctr"/>
            <a:r>
              <a:rPr lang="en-US" sz="2800" dirty="0" smtClean="0">
                <a:solidFill>
                  <a:schemeClr val="accent1">
                    <a:lumMod val="75000"/>
                  </a:schemeClr>
                </a:solidFill>
              </a:rPr>
              <a:t>Tools for the calculation &amp; simulation of electro-thermal behavior of magnets and circuits </a:t>
            </a:r>
          </a:p>
          <a:p>
            <a:pPr algn="ctr"/>
            <a:endParaRPr lang="en-US" sz="2800" dirty="0" smtClean="0">
              <a:solidFill>
                <a:schemeClr val="accent1">
                  <a:lumMod val="75000"/>
                </a:schemeClr>
              </a:solidFill>
            </a:endParaRPr>
          </a:p>
          <a:p>
            <a:pPr algn="ctr"/>
            <a:r>
              <a:rPr lang="en-US" sz="2800" dirty="0" smtClean="0">
                <a:solidFill>
                  <a:schemeClr val="accent1">
                    <a:lumMod val="75000"/>
                  </a:schemeClr>
                </a:solidFill>
              </a:rPr>
              <a:t>Status and plans</a:t>
            </a:r>
            <a:endParaRPr lang="en-US" sz="2400" dirty="0" smtClean="0">
              <a:solidFill>
                <a:schemeClr val="accent1">
                  <a:lumMod val="75000"/>
                </a:schemeClr>
              </a:solidFill>
              <a:latin typeface="Times New Roman" pitchFamily="18" charset="0"/>
              <a:cs typeface="Times New Roman" pitchFamily="18" charset="0"/>
            </a:endParaRPr>
          </a:p>
          <a:p>
            <a:pPr algn="ctr"/>
            <a:endParaRPr lang="en-US" sz="3200" dirty="0" smtClean="0">
              <a:latin typeface="Times New Roman" pitchFamily="18" charset="0"/>
              <a:cs typeface="Times New Roman" pitchFamily="18" charset="0"/>
            </a:endParaRPr>
          </a:p>
          <a:p>
            <a:pPr algn="ctr"/>
            <a:endParaRPr lang="en-US" sz="3200" dirty="0" smtClean="0">
              <a:latin typeface="Times New Roman" pitchFamily="18" charset="0"/>
              <a:cs typeface="Times New Roman" pitchFamily="18" charset="0"/>
            </a:endParaRPr>
          </a:p>
          <a:p>
            <a:pPr algn="ctr"/>
            <a:r>
              <a:rPr lang="en-US" sz="1400" dirty="0" smtClean="0">
                <a:latin typeface="Times New Roman" pitchFamily="18" charset="0"/>
                <a:cs typeface="Times New Roman" pitchFamily="18" charset="0"/>
              </a:rPr>
              <a:t>Arjan Verweij, TE-MPE, 14 Dec 2010</a:t>
            </a:r>
            <a:endParaRPr lang="en-US" sz="1400" dirty="0">
              <a:latin typeface="Times New Roman" pitchFamily="18" charset="0"/>
              <a:cs typeface="Times New Roman" pitchFamily="18" charset="0"/>
            </a:endParaRPr>
          </a:p>
        </p:txBody>
      </p:sp>
      <p:sp>
        <p:nvSpPr>
          <p:cNvPr id="5" name="Footer Placeholder 4"/>
          <p:cNvSpPr>
            <a:spLocks noGrp="1"/>
          </p:cNvSpPr>
          <p:nvPr>
            <p:ph type="ftr" sz="quarter" idx="11"/>
          </p:nvPr>
        </p:nvSpPr>
        <p:spPr>
          <a:xfrm>
            <a:off x="3200400" y="6400800"/>
            <a:ext cx="2895600" cy="304800"/>
          </a:xfrm>
          <a:noFill/>
        </p:spPr>
        <p:txBody>
          <a:bodyPr/>
          <a:lstStyle/>
          <a:p>
            <a:r>
              <a:rPr lang="en-US" dirty="0" smtClean="0"/>
              <a:t>A. Verweij, 30 Nov 2010, TE-MPE meeting</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4724400" y="304801"/>
            <a:ext cx="3810000" cy="400110"/>
          </a:xfrm>
          <a:prstGeom prst="rect">
            <a:avLst/>
          </a:prstGeom>
          <a:noFill/>
        </p:spPr>
        <p:txBody>
          <a:bodyPr wrap="square" rtlCol="0">
            <a:spAutoFit/>
          </a:bodyPr>
          <a:lstStyle/>
          <a:p>
            <a:pPr algn="r"/>
            <a:r>
              <a:rPr lang="en-US" sz="2000" dirty="0" smtClean="0">
                <a:solidFill>
                  <a:schemeClr val="accent1">
                    <a:lumMod val="75000"/>
                  </a:schemeClr>
                </a:solidFill>
              </a:rPr>
              <a:t>Plans</a:t>
            </a:r>
            <a:endParaRPr lang="en-US" sz="2000" dirty="0">
              <a:solidFill>
                <a:schemeClr val="accent1">
                  <a:lumMod val="75000"/>
                </a:schemeClr>
              </a:solidFill>
            </a:endParaRPr>
          </a:p>
        </p:txBody>
      </p:sp>
      <p:sp>
        <p:nvSpPr>
          <p:cNvPr id="6" name="Footer Placeholder 4"/>
          <p:cNvSpPr>
            <a:spLocks noGrp="1"/>
          </p:cNvSpPr>
          <p:nvPr>
            <p:ph type="ftr" sz="quarter" idx="11"/>
          </p:nvPr>
        </p:nvSpPr>
        <p:spPr>
          <a:xfrm>
            <a:off x="3200400" y="6400800"/>
            <a:ext cx="2895600" cy="304800"/>
          </a:xfrm>
          <a:noFill/>
        </p:spPr>
        <p:txBody>
          <a:bodyPr/>
          <a:lstStyle/>
          <a:p>
            <a:r>
              <a:rPr lang="en-US" dirty="0" smtClean="0"/>
              <a:t>A. Verweij, 30 Nov 2010, TE-MPE meeting</a:t>
            </a:r>
          </a:p>
        </p:txBody>
      </p:sp>
      <p:sp>
        <p:nvSpPr>
          <p:cNvPr id="8" name="TextBox 7"/>
          <p:cNvSpPr txBox="1"/>
          <p:nvPr/>
        </p:nvSpPr>
        <p:spPr>
          <a:xfrm>
            <a:off x="457200" y="1066800"/>
            <a:ext cx="8305800" cy="4401205"/>
          </a:xfrm>
          <a:prstGeom prst="rect">
            <a:avLst/>
          </a:prstGeom>
          <a:noFill/>
        </p:spPr>
        <p:txBody>
          <a:bodyPr wrap="square" rtlCol="0">
            <a:spAutoFit/>
          </a:bodyPr>
          <a:lstStyle/>
          <a:p>
            <a:pPr marL="342900" indent="-342900">
              <a:lnSpc>
                <a:spcPts val="2600"/>
              </a:lnSpc>
              <a:spcBef>
                <a:spcPts val="2400"/>
              </a:spcBef>
            </a:pPr>
            <a:r>
              <a:rPr lang="en-US" dirty="0" smtClean="0">
                <a:latin typeface="Times New Roman" pitchFamily="18" charset="0"/>
                <a:cs typeface="Times New Roman" pitchFamily="18" charset="0"/>
              </a:rPr>
              <a:t>QP3</a:t>
            </a:r>
          </a:p>
          <a:p>
            <a:pPr>
              <a:lnSpc>
                <a:spcPts val="2600"/>
              </a:lnSpc>
              <a:spcBef>
                <a:spcPts val="300"/>
              </a:spcBef>
              <a:buFontTx/>
              <a:buChar char="-"/>
            </a:pPr>
            <a:r>
              <a:rPr lang="en-US" b="0" dirty="0" smtClean="0">
                <a:latin typeface="Times New Roman" pitchFamily="18" charset="0"/>
                <a:cs typeface="Times New Roman" pitchFamily="18" charset="0"/>
              </a:rPr>
              <a:t> Needs continuous support because each problem has unique features.</a:t>
            </a:r>
          </a:p>
          <a:p>
            <a:pPr>
              <a:lnSpc>
                <a:spcPts val="2600"/>
              </a:lnSpc>
              <a:spcBef>
                <a:spcPts val="300"/>
              </a:spcBef>
              <a:buFontTx/>
              <a:buChar char="-"/>
            </a:pPr>
            <a:r>
              <a:rPr lang="en-US" b="0" dirty="0" smtClean="0">
                <a:latin typeface="Times New Roman" pitchFamily="18" charset="0"/>
                <a:cs typeface="Times New Roman" pitchFamily="18" charset="0"/>
              </a:rPr>
              <a:t> Calculate updated BLM thresholds for several magnets for various beam loss distributions and pulse durations between 10 </a:t>
            </a:r>
            <a:r>
              <a:rPr lang="en-US" b="0" dirty="0" smtClean="0">
                <a:latin typeface="Symbol" pitchFamily="18" charset="2"/>
                <a:cs typeface="Times New Roman" pitchFamily="18" charset="0"/>
              </a:rPr>
              <a:t>m</a:t>
            </a:r>
            <a:r>
              <a:rPr lang="en-US" b="0" dirty="0" smtClean="0">
                <a:latin typeface="Times New Roman" pitchFamily="18" charset="0"/>
                <a:cs typeface="Times New Roman" pitchFamily="18" charset="0"/>
              </a:rPr>
              <a:t>s and 100 s.</a:t>
            </a:r>
          </a:p>
          <a:p>
            <a:pPr>
              <a:lnSpc>
                <a:spcPts val="2600"/>
              </a:lnSpc>
              <a:spcBef>
                <a:spcPts val="300"/>
              </a:spcBef>
              <a:buFontTx/>
              <a:buChar char="-"/>
            </a:pPr>
            <a:r>
              <a:rPr lang="en-US" b="0" dirty="0" smtClean="0">
                <a:latin typeface="Times New Roman" pitchFamily="18" charset="0"/>
                <a:cs typeface="Times New Roman" pitchFamily="18" charset="0"/>
              </a:rPr>
              <a:t> Make graphical interface for output</a:t>
            </a:r>
          </a:p>
          <a:p>
            <a:pPr>
              <a:lnSpc>
                <a:spcPts val="2600"/>
              </a:lnSpc>
              <a:spcBef>
                <a:spcPts val="300"/>
              </a:spcBef>
              <a:buFontTx/>
              <a:buChar char="-"/>
            </a:pPr>
            <a:r>
              <a:rPr lang="en-US" b="0" dirty="0" smtClean="0">
                <a:latin typeface="Times New Roman" pitchFamily="18" charset="0"/>
                <a:cs typeface="Times New Roman" pitchFamily="18" charset="0"/>
              </a:rPr>
              <a:t> Write user manual</a:t>
            </a:r>
          </a:p>
          <a:p>
            <a:pPr>
              <a:lnSpc>
                <a:spcPts val="2600"/>
              </a:lnSpc>
              <a:spcBef>
                <a:spcPts val="300"/>
              </a:spcBef>
              <a:buFontTx/>
              <a:buChar char="-"/>
            </a:pPr>
            <a:r>
              <a:rPr lang="en-US" b="0" dirty="0" smtClean="0">
                <a:latin typeface="Times New Roman" pitchFamily="18" charset="0"/>
                <a:cs typeface="Times New Roman" pitchFamily="18" charset="0"/>
              </a:rPr>
              <a:t> Supplement the ‘</a:t>
            </a:r>
            <a:r>
              <a:rPr lang="en-US" b="0" dirty="0" err="1" smtClean="0">
                <a:latin typeface="Times New Roman" pitchFamily="18" charset="0"/>
                <a:cs typeface="Times New Roman" pitchFamily="18" charset="0"/>
              </a:rPr>
              <a:t>PSpice</a:t>
            </a:r>
            <a:r>
              <a:rPr lang="en-US" b="0" dirty="0" smtClean="0">
                <a:latin typeface="Times New Roman" pitchFamily="18" charset="0"/>
                <a:cs typeface="Times New Roman" pitchFamily="18" charset="0"/>
              </a:rPr>
              <a:t> documentation per circuit’ with additional quench and protection info (</a:t>
            </a:r>
            <a:r>
              <a:rPr lang="en-US" b="0" dirty="0" err="1" smtClean="0">
                <a:latin typeface="Times New Roman" pitchFamily="18" charset="0"/>
                <a:cs typeface="Times New Roman" pitchFamily="18" charset="0"/>
              </a:rPr>
              <a:t>T</a:t>
            </a:r>
            <a:r>
              <a:rPr lang="en-US" b="0" baseline="-25000" dirty="0" err="1" smtClean="0">
                <a:latin typeface="Times New Roman" pitchFamily="18" charset="0"/>
                <a:cs typeface="Times New Roman" pitchFamily="18" charset="0"/>
              </a:rPr>
              <a:t>hot</a:t>
            </a:r>
            <a:r>
              <a:rPr lang="en-US" b="0" dirty="0" smtClean="0">
                <a:latin typeface="Times New Roman" pitchFamily="18" charset="0"/>
                <a:cs typeface="Times New Roman" pitchFamily="18" charset="0"/>
              </a:rPr>
              <a:t> vs. </a:t>
            </a:r>
            <a:r>
              <a:rPr lang="en-US" b="0" dirty="0" err="1" smtClean="0">
                <a:latin typeface="Times New Roman" pitchFamily="18" charset="0"/>
                <a:cs typeface="Times New Roman" pitchFamily="18" charset="0"/>
              </a:rPr>
              <a:t>MIIts</a:t>
            </a:r>
            <a:r>
              <a:rPr lang="en-US" b="0" dirty="0" smtClean="0">
                <a:latin typeface="Times New Roman" pitchFamily="18" charset="0"/>
                <a:cs typeface="Times New Roman" pitchFamily="18" charset="0"/>
              </a:rPr>
              <a:t> curves for different parts of all circuits, V(t) slope at the start of a quench, …).</a:t>
            </a:r>
          </a:p>
          <a:p>
            <a:pPr>
              <a:lnSpc>
                <a:spcPts val="2600"/>
              </a:lnSpc>
              <a:spcBef>
                <a:spcPts val="300"/>
              </a:spcBef>
              <a:buFontTx/>
              <a:buChar char="-"/>
            </a:pPr>
            <a:r>
              <a:rPr lang="en-US" b="0" dirty="0" smtClean="0">
                <a:latin typeface="Times New Roman" pitchFamily="18" charset="0"/>
                <a:cs typeface="Times New Roman" pitchFamily="18" charset="0"/>
              </a:rPr>
              <a:t> Needs additional boost if thermal amplifier test is pursued.</a:t>
            </a:r>
          </a:p>
          <a:p>
            <a:pPr>
              <a:lnSpc>
                <a:spcPts val="2600"/>
              </a:lnSpc>
              <a:spcBef>
                <a:spcPts val="300"/>
              </a:spcBef>
            </a:pPr>
            <a:r>
              <a:rPr lang="en-US" b="0" dirty="0" smtClean="0">
                <a:solidFill>
                  <a:schemeClr val="accent1">
                    <a:lumMod val="75000"/>
                  </a:schemeClr>
                </a:solidFill>
                <a:latin typeface="Times New Roman" pitchFamily="18" charset="0"/>
                <a:cs typeface="Times New Roman" pitchFamily="18" charset="0"/>
              </a:rPr>
              <a:t>Requires 1-2 persons for next 2 years</a:t>
            </a:r>
          </a:p>
          <a:p>
            <a:pPr>
              <a:lnSpc>
                <a:spcPts val="2600"/>
              </a:lnSpc>
              <a:spcBef>
                <a:spcPts val="300"/>
              </a:spcBef>
            </a:pPr>
            <a:endParaRPr lang="en-US" b="0" dirty="0" smtClean="0">
              <a:solidFill>
                <a:schemeClr val="accent1">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62000" y="4267200"/>
            <a:ext cx="3352800" cy="1656864"/>
          </a:xfrm>
          <a:prstGeom prst="rect">
            <a:avLst/>
          </a:prstGeom>
          <a:noFill/>
        </p:spPr>
        <p:txBody>
          <a:bodyPr wrap="square" rtlCol="0">
            <a:spAutoFit/>
          </a:bodyPr>
          <a:lstStyle/>
          <a:p>
            <a:pPr>
              <a:lnSpc>
                <a:spcPts val="2600"/>
              </a:lnSpc>
              <a:spcBef>
                <a:spcPts val="2400"/>
              </a:spcBef>
            </a:pPr>
            <a:r>
              <a:rPr lang="en-US" b="0" u="sng" dirty="0" smtClean="0">
                <a:latin typeface="Times New Roman" pitchFamily="18" charset="0"/>
                <a:cs typeface="Times New Roman" pitchFamily="18" charset="0"/>
              </a:rPr>
              <a:t>Developed/managed by me:</a:t>
            </a:r>
          </a:p>
          <a:p>
            <a:pPr>
              <a:lnSpc>
                <a:spcPts val="2600"/>
              </a:lnSpc>
              <a:spcBef>
                <a:spcPts val="600"/>
              </a:spcBef>
            </a:pPr>
            <a:r>
              <a:rPr lang="en-US" b="0" dirty="0" smtClean="0">
                <a:latin typeface="Times New Roman" pitchFamily="18" charset="0"/>
                <a:cs typeface="Times New Roman" pitchFamily="18" charset="0"/>
              </a:rPr>
              <a:t>	CUDI &amp; DSB</a:t>
            </a:r>
          </a:p>
          <a:p>
            <a:pPr>
              <a:lnSpc>
                <a:spcPts val="2600"/>
              </a:lnSpc>
              <a:spcBef>
                <a:spcPts val="600"/>
              </a:spcBef>
            </a:pPr>
            <a:r>
              <a:rPr lang="en-US" b="0" dirty="0" smtClean="0">
                <a:latin typeface="Times New Roman" pitchFamily="18" charset="0"/>
                <a:cs typeface="Times New Roman" pitchFamily="18" charset="0"/>
              </a:rPr>
              <a:t>	QP3</a:t>
            </a:r>
          </a:p>
          <a:p>
            <a:pPr>
              <a:lnSpc>
                <a:spcPts val="2600"/>
              </a:lnSpc>
              <a:spcBef>
                <a:spcPts val="600"/>
              </a:spcBef>
            </a:pPr>
            <a:r>
              <a:rPr lang="en-US" b="0" dirty="0" smtClean="0">
                <a:latin typeface="Times New Roman" pitchFamily="18" charset="0"/>
                <a:cs typeface="Times New Roman" pitchFamily="18" charset="0"/>
              </a:rPr>
              <a:t>	…</a:t>
            </a:r>
          </a:p>
        </p:txBody>
      </p:sp>
      <p:sp>
        <p:nvSpPr>
          <p:cNvPr id="6" name="Footer Placeholder 4"/>
          <p:cNvSpPr>
            <a:spLocks noGrp="1"/>
          </p:cNvSpPr>
          <p:nvPr>
            <p:ph type="ftr" sz="quarter" idx="11"/>
          </p:nvPr>
        </p:nvSpPr>
        <p:spPr>
          <a:xfrm>
            <a:off x="3200400" y="6400800"/>
            <a:ext cx="2895600" cy="304800"/>
          </a:xfrm>
          <a:noFill/>
        </p:spPr>
        <p:txBody>
          <a:bodyPr/>
          <a:lstStyle/>
          <a:p>
            <a:r>
              <a:rPr lang="en-US" dirty="0" smtClean="0"/>
              <a:t>A. Verweij, 30 Nov 2010, TE-MPE meeting</a:t>
            </a:r>
          </a:p>
        </p:txBody>
      </p:sp>
      <p:sp>
        <p:nvSpPr>
          <p:cNvPr id="4" name="TextBox 3"/>
          <p:cNvSpPr txBox="1"/>
          <p:nvPr/>
        </p:nvSpPr>
        <p:spPr>
          <a:xfrm>
            <a:off x="4724400" y="304801"/>
            <a:ext cx="3810000" cy="400110"/>
          </a:xfrm>
          <a:prstGeom prst="rect">
            <a:avLst/>
          </a:prstGeom>
          <a:noFill/>
        </p:spPr>
        <p:txBody>
          <a:bodyPr wrap="square" rtlCol="0">
            <a:spAutoFit/>
          </a:bodyPr>
          <a:lstStyle/>
          <a:p>
            <a:pPr algn="r"/>
            <a:r>
              <a:rPr lang="en-US" sz="2000" dirty="0" smtClean="0">
                <a:solidFill>
                  <a:schemeClr val="accent1">
                    <a:lumMod val="75000"/>
                  </a:schemeClr>
                </a:solidFill>
              </a:rPr>
              <a:t>Tools</a:t>
            </a:r>
            <a:endParaRPr lang="en-US" sz="2000" dirty="0">
              <a:solidFill>
                <a:schemeClr val="accent1">
                  <a:lumMod val="75000"/>
                </a:schemeClr>
              </a:solidFill>
            </a:endParaRPr>
          </a:p>
        </p:txBody>
      </p:sp>
      <p:sp>
        <p:nvSpPr>
          <p:cNvPr id="8" name="TextBox 7"/>
          <p:cNvSpPr txBox="1"/>
          <p:nvPr/>
        </p:nvSpPr>
        <p:spPr>
          <a:xfrm>
            <a:off x="5029200" y="1143000"/>
            <a:ext cx="3200400" cy="2477601"/>
          </a:xfrm>
          <a:prstGeom prst="rect">
            <a:avLst/>
          </a:prstGeom>
          <a:noFill/>
        </p:spPr>
        <p:txBody>
          <a:bodyPr wrap="square" rtlCol="0">
            <a:spAutoFit/>
          </a:bodyPr>
          <a:lstStyle/>
          <a:p>
            <a:pPr>
              <a:lnSpc>
                <a:spcPts val="2600"/>
              </a:lnSpc>
              <a:spcBef>
                <a:spcPts val="2400"/>
              </a:spcBef>
            </a:pPr>
            <a:r>
              <a:rPr lang="en-US" b="0" u="sng" dirty="0" smtClean="0">
                <a:latin typeface="Times New Roman" pitchFamily="18" charset="0"/>
                <a:cs typeface="Times New Roman" pitchFamily="18" charset="0"/>
              </a:rPr>
              <a:t>Commercial packages:</a:t>
            </a:r>
          </a:p>
          <a:p>
            <a:pPr>
              <a:lnSpc>
                <a:spcPts val="2600"/>
              </a:lnSpc>
              <a:spcBef>
                <a:spcPts val="600"/>
              </a:spcBef>
            </a:pPr>
            <a:r>
              <a:rPr lang="en-US" b="0" dirty="0" smtClean="0">
                <a:latin typeface="Times New Roman" pitchFamily="18" charset="0"/>
                <a:cs typeface="Times New Roman" pitchFamily="18" charset="0"/>
              </a:rPr>
              <a:t>	</a:t>
            </a:r>
            <a:r>
              <a:rPr lang="en-US" b="0" dirty="0" err="1" smtClean="0">
                <a:latin typeface="Times New Roman" pitchFamily="18" charset="0"/>
                <a:cs typeface="Times New Roman" pitchFamily="18" charset="0"/>
              </a:rPr>
              <a:t>PSpice</a:t>
            </a:r>
            <a:endParaRPr lang="en-US" b="0" dirty="0" smtClean="0">
              <a:latin typeface="Times New Roman" pitchFamily="18" charset="0"/>
              <a:cs typeface="Times New Roman" pitchFamily="18" charset="0"/>
            </a:endParaRPr>
          </a:p>
          <a:p>
            <a:pPr>
              <a:lnSpc>
                <a:spcPts val="2600"/>
              </a:lnSpc>
              <a:spcBef>
                <a:spcPts val="600"/>
              </a:spcBef>
            </a:pPr>
            <a:r>
              <a:rPr lang="en-US" b="0" dirty="0" smtClean="0">
                <a:latin typeface="Times New Roman" pitchFamily="18" charset="0"/>
                <a:cs typeface="Times New Roman" pitchFamily="18" charset="0"/>
              </a:rPr>
              <a:t>	</a:t>
            </a:r>
            <a:r>
              <a:rPr lang="en-US" b="0" dirty="0" err="1" smtClean="0">
                <a:latin typeface="Times New Roman" pitchFamily="18" charset="0"/>
                <a:cs typeface="Times New Roman" pitchFamily="18" charset="0"/>
              </a:rPr>
              <a:t>Comsol</a:t>
            </a:r>
            <a:endParaRPr lang="en-US" b="0" dirty="0" smtClean="0">
              <a:latin typeface="Times New Roman" pitchFamily="18" charset="0"/>
              <a:cs typeface="Times New Roman" pitchFamily="18" charset="0"/>
            </a:endParaRPr>
          </a:p>
          <a:p>
            <a:pPr>
              <a:lnSpc>
                <a:spcPts val="2600"/>
              </a:lnSpc>
              <a:spcBef>
                <a:spcPts val="600"/>
              </a:spcBef>
            </a:pPr>
            <a:r>
              <a:rPr lang="en-US" b="0" dirty="0" smtClean="0">
                <a:latin typeface="Times New Roman" pitchFamily="18" charset="0"/>
                <a:cs typeface="Times New Roman" pitchFamily="18" charset="0"/>
              </a:rPr>
              <a:t>	</a:t>
            </a:r>
            <a:r>
              <a:rPr lang="en-US" b="0" dirty="0" err="1" smtClean="0">
                <a:latin typeface="Times New Roman" pitchFamily="18" charset="0"/>
                <a:cs typeface="Times New Roman" pitchFamily="18" charset="0"/>
              </a:rPr>
              <a:t>Ansys</a:t>
            </a:r>
            <a:endParaRPr lang="en-US" b="0" dirty="0" smtClean="0">
              <a:latin typeface="Times New Roman" pitchFamily="18" charset="0"/>
              <a:cs typeface="Times New Roman" pitchFamily="18" charset="0"/>
            </a:endParaRPr>
          </a:p>
          <a:p>
            <a:pPr>
              <a:lnSpc>
                <a:spcPts val="2600"/>
              </a:lnSpc>
              <a:spcBef>
                <a:spcPts val="600"/>
              </a:spcBef>
            </a:pPr>
            <a:r>
              <a:rPr lang="en-US" b="0" dirty="0" smtClean="0">
                <a:latin typeface="Times New Roman" pitchFamily="18" charset="0"/>
                <a:cs typeface="Times New Roman" pitchFamily="18" charset="0"/>
              </a:rPr>
              <a:t>	</a:t>
            </a:r>
            <a:r>
              <a:rPr lang="en-US" b="0" dirty="0" err="1" smtClean="0">
                <a:latin typeface="Times New Roman" pitchFamily="18" charset="0"/>
                <a:cs typeface="Times New Roman" pitchFamily="18" charset="0"/>
              </a:rPr>
              <a:t>Simulink</a:t>
            </a:r>
            <a:endParaRPr lang="en-US" b="0" dirty="0" smtClean="0">
              <a:latin typeface="Times New Roman" pitchFamily="18" charset="0"/>
              <a:cs typeface="Times New Roman" pitchFamily="18" charset="0"/>
            </a:endParaRPr>
          </a:p>
          <a:p>
            <a:pPr>
              <a:lnSpc>
                <a:spcPts val="2600"/>
              </a:lnSpc>
              <a:spcBef>
                <a:spcPts val="600"/>
              </a:spcBef>
            </a:pPr>
            <a:r>
              <a:rPr lang="en-US" b="0" dirty="0" smtClean="0">
                <a:latin typeface="Times New Roman" pitchFamily="18" charset="0"/>
                <a:cs typeface="Times New Roman" pitchFamily="18" charset="0"/>
              </a:rPr>
              <a:t>	….</a:t>
            </a:r>
          </a:p>
        </p:txBody>
      </p:sp>
      <p:sp>
        <p:nvSpPr>
          <p:cNvPr id="10" name="TextBox 9"/>
          <p:cNvSpPr txBox="1"/>
          <p:nvPr/>
        </p:nvSpPr>
        <p:spPr>
          <a:xfrm>
            <a:off x="762000" y="1143000"/>
            <a:ext cx="3352800" cy="1656864"/>
          </a:xfrm>
          <a:prstGeom prst="rect">
            <a:avLst/>
          </a:prstGeom>
          <a:noFill/>
        </p:spPr>
        <p:txBody>
          <a:bodyPr wrap="square" rtlCol="0">
            <a:spAutoFit/>
          </a:bodyPr>
          <a:lstStyle/>
          <a:p>
            <a:pPr>
              <a:lnSpc>
                <a:spcPts val="2600"/>
              </a:lnSpc>
              <a:spcBef>
                <a:spcPts val="2400"/>
              </a:spcBef>
            </a:pPr>
            <a:r>
              <a:rPr lang="en-US" b="0" u="sng" dirty="0" smtClean="0">
                <a:latin typeface="Times New Roman" pitchFamily="18" charset="0"/>
                <a:cs typeface="Times New Roman" pitchFamily="18" charset="0"/>
              </a:rPr>
              <a:t>Used in the past:</a:t>
            </a:r>
          </a:p>
          <a:p>
            <a:pPr>
              <a:lnSpc>
                <a:spcPts val="2600"/>
              </a:lnSpc>
              <a:spcBef>
                <a:spcPts val="600"/>
              </a:spcBef>
            </a:pPr>
            <a:r>
              <a:rPr lang="en-US" b="0" dirty="0" smtClean="0">
                <a:latin typeface="Times New Roman" pitchFamily="18" charset="0"/>
                <a:cs typeface="Times New Roman" pitchFamily="18" charset="0"/>
              </a:rPr>
              <a:t>	SABER</a:t>
            </a:r>
            <a:r>
              <a:rPr lang="en-US" b="0" baseline="30000" dirty="0" smtClean="0">
                <a:latin typeface="Times New Roman" pitchFamily="18" charset="0"/>
                <a:cs typeface="Times New Roman" pitchFamily="18" charset="0"/>
              </a:rPr>
              <a:t>TM</a:t>
            </a:r>
            <a:r>
              <a:rPr lang="en-US" b="0" dirty="0" smtClean="0">
                <a:latin typeface="Times New Roman" pitchFamily="18" charset="0"/>
                <a:cs typeface="Times New Roman" pitchFamily="18" charset="0"/>
              </a:rPr>
              <a:t>/QUABER</a:t>
            </a:r>
          </a:p>
          <a:p>
            <a:pPr>
              <a:lnSpc>
                <a:spcPts val="2600"/>
              </a:lnSpc>
              <a:spcBef>
                <a:spcPts val="600"/>
              </a:spcBef>
            </a:pPr>
            <a:r>
              <a:rPr lang="en-US" b="0" dirty="0" smtClean="0">
                <a:latin typeface="Times New Roman" pitchFamily="18" charset="0"/>
                <a:cs typeface="Times New Roman" pitchFamily="18" charset="0"/>
              </a:rPr>
              <a:t>	SPQR</a:t>
            </a:r>
          </a:p>
          <a:p>
            <a:pPr>
              <a:lnSpc>
                <a:spcPts val="2600"/>
              </a:lnSpc>
              <a:spcBef>
                <a:spcPts val="600"/>
              </a:spcBef>
            </a:pPr>
            <a:r>
              <a:rPr lang="en-US" b="0" dirty="0" smtClean="0">
                <a:latin typeface="Times New Roman" pitchFamily="18" charset="0"/>
                <a:cs typeface="Times New Roman" pitchFamily="18" charset="0"/>
              </a:rPr>
              <a:t>	…</a:t>
            </a:r>
          </a:p>
        </p:txBody>
      </p:sp>
      <p:sp>
        <p:nvSpPr>
          <p:cNvPr id="11" name="TextBox 10"/>
          <p:cNvSpPr txBox="1"/>
          <p:nvPr/>
        </p:nvSpPr>
        <p:spPr>
          <a:xfrm>
            <a:off x="5105400" y="4267200"/>
            <a:ext cx="3352800" cy="1656864"/>
          </a:xfrm>
          <a:prstGeom prst="rect">
            <a:avLst/>
          </a:prstGeom>
          <a:noFill/>
        </p:spPr>
        <p:txBody>
          <a:bodyPr wrap="square" rtlCol="0">
            <a:spAutoFit/>
          </a:bodyPr>
          <a:lstStyle/>
          <a:p>
            <a:pPr>
              <a:lnSpc>
                <a:spcPts val="2600"/>
              </a:lnSpc>
              <a:spcBef>
                <a:spcPts val="2400"/>
              </a:spcBef>
            </a:pPr>
            <a:r>
              <a:rPr lang="en-US" b="0" u="sng" dirty="0" smtClean="0">
                <a:latin typeface="Times New Roman" pitchFamily="18" charset="0"/>
                <a:cs typeface="Times New Roman" pitchFamily="18" charset="0"/>
              </a:rPr>
              <a:t>Developed/managed within MSC:</a:t>
            </a:r>
          </a:p>
          <a:p>
            <a:pPr>
              <a:lnSpc>
                <a:spcPts val="2600"/>
              </a:lnSpc>
              <a:spcBef>
                <a:spcPts val="600"/>
              </a:spcBef>
            </a:pPr>
            <a:r>
              <a:rPr lang="en-US" b="0" dirty="0" smtClean="0">
                <a:latin typeface="Times New Roman" pitchFamily="18" charset="0"/>
                <a:cs typeface="Times New Roman" pitchFamily="18" charset="0"/>
              </a:rPr>
              <a:t>	THEA</a:t>
            </a:r>
          </a:p>
          <a:p>
            <a:pPr>
              <a:lnSpc>
                <a:spcPts val="2600"/>
              </a:lnSpc>
              <a:spcBef>
                <a:spcPts val="600"/>
              </a:spcBef>
            </a:pPr>
            <a:r>
              <a:rPr lang="en-US" b="0" dirty="0" smtClean="0">
                <a:latin typeface="Times New Roman" pitchFamily="18" charset="0"/>
                <a:cs typeface="Times New Roman" pitchFamily="18" charset="0"/>
              </a:rPr>
              <a:t>	Roxie</a:t>
            </a:r>
          </a:p>
          <a:p>
            <a:pPr>
              <a:lnSpc>
                <a:spcPts val="2600"/>
              </a:lnSpc>
              <a:spcBef>
                <a:spcPts val="600"/>
              </a:spcBef>
            </a:pPr>
            <a:r>
              <a:rPr lang="en-US" b="0" dirty="0" smtClean="0">
                <a:latin typeface="Times New Roman" pitchFamily="18" charset="0"/>
                <a:cs typeface="Times New Roman" pitchFamily="18" charset="0"/>
              </a:rPr>
              <a:t>	…</a:t>
            </a:r>
          </a:p>
        </p:txBody>
      </p:sp>
      <p:sp>
        <p:nvSpPr>
          <p:cNvPr id="12" name="Rounded Rectangle 11"/>
          <p:cNvSpPr/>
          <p:nvPr/>
        </p:nvSpPr>
        <p:spPr bwMode="auto">
          <a:xfrm>
            <a:off x="1676400" y="5105400"/>
            <a:ext cx="1524000" cy="381000"/>
          </a:xfrm>
          <a:prstGeom prst="roundRect">
            <a:avLst/>
          </a:prstGeom>
          <a:solidFill>
            <a:srgbClr val="FFC000">
              <a:alpha val="28000"/>
            </a:srgb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p:txBody>
      </p:sp>
      <p:sp>
        <p:nvSpPr>
          <p:cNvPr id="13" name="Rounded Rectangle 12"/>
          <p:cNvSpPr/>
          <p:nvPr/>
        </p:nvSpPr>
        <p:spPr bwMode="auto">
          <a:xfrm>
            <a:off x="5943600" y="5105400"/>
            <a:ext cx="914400" cy="381000"/>
          </a:xfrm>
          <a:prstGeom prst="roundRect">
            <a:avLst/>
          </a:prstGeom>
          <a:solidFill>
            <a:srgbClr val="FFC000">
              <a:alpha val="28000"/>
            </a:srgb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p:txBody>
      </p:sp>
      <p:sp>
        <p:nvSpPr>
          <p:cNvPr id="14" name="Rounded Rectangle 13"/>
          <p:cNvSpPr/>
          <p:nvPr/>
        </p:nvSpPr>
        <p:spPr bwMode="auto">
          <a:xfrm>
            <a:off x="5562600" y="1524000"/>
            <a:ext cx="1752600" cy="838200"/>
          </a:xfrm>
          <a:prstGeom prst="roundRect">
            <a:avLst/>
          </a:prstGeom>
          <a:solidFill>
            <a:srgbClr val="FFC000">
              <a:alpha val="28000"/>
            </a:srgb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p:txBody>
      </p:sp>
      <p:sp>
        <p:nvSpPr>
          <p:cNvPr id="15" name="TextBox 14"/>
          <p:cNvSpPr txBox="1"/>
          <p:nvPr/>
        </p:nvSpPr>
        <p:spPr>
          <a:xfrm>
            <a:off x="2286000" y="3429000"/>
            <a:ext cx="3236784" cy="369332"/>
          </a:xfrm>
          <a:prstGeom prst="rect">
            <a:avLst/>
          </a:prstGeom>
          <a:solidFill>
            <a:srgbClr val="FFC000">
              <a:alpha val="30000"/>
            </a:srgbClr>
          </a:solidFill>
        </p:spPr>
        <p:txBody>
          <a:bodyPr wrap="none" rtlCol="0">
            <a:spAutoFit/>
          </a:bodyPr>
          <a:lstStyle/>
          <a:p>
            <a:r>
              <a:rPr lang="en-US" dirty="0" smtClean="0"/>
              <a:t>Plan to use in coming years</a:t>
            </a:r>
            <a:endParaRPr lang="en-US" dirty="0"/>
          </a:p>
        </p:txBody>
      </p:sp>
      <p:cxnSp>
        <p:nvCxnSpPr>
          <p:cNvPr id="17" name="Straight Arrow Connector 16"/>
          <p:cNvCxnSpPr>
            <a:stCxn id="15" idx="2"/>
            <a:endCxn id="12" idx="3"/>
          </p:cNvCxnSpPr>
          <p:nvPr/>
        </p:nvCxnSpPr>
        <p:spPr bwMode="auto">
          <a:xfrm rot="5400000">
            <a:off x="2803612" y="4195120"/>
            <a:ext cx="1497568" cy="703992"/>
          </a:xfrm>
          <a:prstGeom prst="straightConnector1">
            <a:avLst/>
          </a:prstGeom>
          <a:solidFill>
            <a:schemeClr val="bg1"/>
          </a:solidFill>
          <a:ln w="12700" cap="flat" cmpd="sng" algn="ctr">
            <a:solidFill>
              <a:schemeClr val="tx1"/>
            </a:solidFill>
            <a:prstDash val="solid"/>
            <a:round/>
            <a:headEnd type="none" w="sm" len="sm"/>
            <a:tailEnd type="arrow"/>
          </a:ln>
          <a:effectLst/>
        </p:spPr>
      </p:cxnSp>
      <p:cxnSp>
        <p:nvCxnSpPr>
          <p:cNvPr id="18" name="Straight Arrow Connector 17"/>
          <p:cNvCxnSpPr>
            <a:stCxn id="15" idx="2"/>
            <a:endCxn id="13" idx="1"/>
          </p:cNvCxnSpPr>
          <p:nvPr/>
        </p:nvCxnSpPr>
        <p:spPr bwMode="auto">
          <a:xfrm rot="16200000" flipH="1">
            <a:off x="4175212" y="3527512"/>
            <a:ext cx="1497568" cy="2039208"/>
          </a:xfrm>
          <a:prstGeom prst="straightConnector1">
            <a:avLst/>
          </a:prstGeom>
          <a:solidFill>
            <a:schemeClr val="bg1"/>
          </a:solidFill>
          <a:ln w="12700" cap="flat" cmpd="sng" algn="ctr">
            <a:solidFill>
              <a:schemeClr val="tx1"/>
            </a:solidFill>
            <a:prstDash val="solid"/>
            <a:round/>
            <a:headEnd type="none" w="sm" len="sm"/>
            <a:tailEnd type="arrow"/>
          </a:ln>
          <a:effectLst/>
        </p:spPr>
      </p:cxnSp>
      <p:cxnSp>
        <p:nvCxnSpPr>
          <p:cNvPr id="19" name="Straight Arrow Connector 18"/>
          <p:cNvCxnSpPr>
            <a:stCxn id="15" idx="0"/>
            <a:endCxn id="14" idx="1"/>
          </p:cNvCxnSpPr>
          <p:nvPr/>
        </p:nvCxnSpPr>
        <p:spPr bwMode="auto">
          <a:xfrm rot="5400000" flipH="1" flipV="1">
            <a:off x="3990546" y="1856946"/>
            <a:ext cx="1485900" cy="1658208"/>
          </a:xfrm>
          <a:prstGeom prst="straightConnector1">
            <a:avLst/>
          </a:prstGeom>
          <a:solidFill>
            <a:schemeClr val="bg1"/>
          </a:solidFill>
          <a:ln w="12700" cap="flat" cmpd="sng" algn="ctr">
            <a:solidFill>
              <a:schemeClr val="tx1"/>
            </a:solidFill>
            <a:prstDash val="solid"/>
            <a:round/>
            <a:headEnd type="none" w="sm" len="sm"/>
            <a:tailEnd type="arrow"/>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checkerboard(across)">
                                      <p:cBhvr>
                                        <p:cTn id="7" dur="500"/>
                                        <p:tgtEl>
                                          <p:spTgt spid="14"/>
                                        </p:tgtEl>
                                      </p:cBhvr>
                                    </p:animEffect>
                                  </p:childTnLst>
                                </p:cTn>
                              </p:par>
                              <p:par>
                                <p:cTn id="8" presetID="5" presetClass="entr" presetSubtype="1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checkerboard(across)">
                                      <p:cBhvr>
                                        <p:cTn id="10" dur="500"/>
                                        <p:tgtEl>
                                          <p:spTgt spid="19"/>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checkerboard(across)">
                                      <p:cBhvr>
                                        <p:cTn id="13" dur="500"/>
                                        <p:tgtEl>
                                          <p:spTgt spid="15"/>
                                        </p:tgtEl>
                                      </p:cBhvr>
                                    </p:animEffect>
                                  </p:childTnLst>
                                </p:cTn>
                              </p:par>
                              <p:par>
                                <p:cTn id="14" presetID="5" presetClass="entr" presetSubtype="10"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checkerboard(across)">
                                      <p:cBhvr>
                                        <p:cTn id="16" dur="500"/>
                                        <p:tgtEl>
                                          <p:spTgt spid="17"/>
                                        </p:tgtEl>
                                      </p:cBhvr>
                                    </p:animEffect>
                                  </p:childTnLst>
                                </p:cTn>
                              </p:par>
                              <p:par>
                                <p:cTn id="17" presetID="5" presetClass="entr" presetSubtype="1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checkerboard(across)">
                                      <p:cBhvr>
                                        <p:cTn id="19" dur="500"/>
                                        <p:tgtEl>
                                          <p:spTgt spid="18"/>
                                        </p:tgtEl>
                                      </p:cBhvr>
                                    </p:animEffect>
                                  </p:childTnLst>
                                </p:cTn>
                              </p:par>
                              <p:par>
                                <p:cTn id="20" presetID="5" presetClass="entr" presetSubtype="1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checkerboard(across)">
                                      <p:cBhvr>
                                        <p:cTn id="22" dur="500"/>
                                        <p:tgtEl>
                                          <p:spTgt spid="12"/>
                                        </p:tgtEl>
                                      </p:cBhvr>
                                    </p:animEffect>
                                  </p:childTnLst>
                                </p:cTn>
                              </p:par>
                              <p:par>
                                <p:cTn id="23" presetID="5" presetClass="entr" presetSubtype="1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checkerboard(across)">
                                      <p:cBhvr>
                                        <p:cTn id="2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71600" y="1219200"/>
            <a:ext cx="6324600" cy="3990836"/>
          </a:xfrm>
          <a:prstGeom prst="rect">
            <a:avLst/>
          </a:prstGeom>
          <a:noFill/>
        </p:spPr>
        <p:txBody>
          <a:bodyPr wrap="square" rtlCol="0">
            <a:spAutoFit/>
          </a:bodyPr>
          <a:lstStyle/>
          <a:p>
            <a:pPr>
              <a:lnSpc>
                <a:spcPts val="2600"/>
              </a:lnSpc>
              <a:spcBef>
                <a:spcPts val="2400"/>
              </a:spcBef>
            </a:pPr>
            <a:r>
              <a:rPr lang="en-US" dirty="0" smtClean="0">
                <a:latin typeface="Times New Roman" pitchFamily="18" charset="0"/>
                <a:cs typeface="Times New Roman" pitchFamily="18" charset="0"/>
              </a:rPr>
              <a:t>Code for the electromagnetic simulation and optimization of accelerator magnets </a:t>
            </a:r>
          </a:p>
          <a:p>
            <a:pPr>
              <a:lnSpc>
                <a:spcPts val="2600"/>
              </a:lnSpc>
              <a:spcBef>
                <a:spcPts val="2400"/>
              </a:spcBef>
              <a:buFontTx/>
              <a:buChar char="-"/>
            </a:pPr>
            <a:r>
              <a:rPr lang="en-US" b="0" dirty="0" smtClean="0">
                <a:latin typeface="Times New Roman" pitchFamily="18" charset="0"/>
                <a:cs typeface="Times New Roman" pitchFamily="18" charset="0"/>
              </a:rPr>
              <a:t> Useful for us for field maps and quench analysis of coils (</a:t>
            </a:r>
            <a:r>
              <a:rPr lang="en-US" b="0" dirty="0" err="1" smtClean="0">
                <a:latin typeface="Times New Roman" pitchFamily="18" charset="0"/>
                <a:cs typeface="Times New Roman" pitchFamily="18" charset="0"/>
              </a:rPr>
              <a:t>MIIts</a:t>
            </a:r>
            <a:r>
              <a:rPr lang="en-US" b="0" dirty="0" smtClean="0">
                <a:latin typeface="Times New Roman" pitchFamily="18" charset="0"/>
                <a:cs typeface="Times New Roman" pitchFamily="18" charset="0"/>
              </a:rPr>
              <a:t>, temperature distribution, thresholds, effect of heaters).</a:t>
            </a:r>
          </a:p>
          <a:p>
            <a:pPr>
              <a:lnSpc>
                <a:spcPts val="2600"/>
              </a:lnSpc>
              <a:spcBef>
                <a:spcPts val="2400"/>
              </a:spcBef>
              <a:buFontTx/>
              <a:buChar char="-"/>
            </a:pPr>
            <a:r>
              <a:rPr lang="en-US" b="0" dirty="0" smtClean="0">
                <a:latin typeface="Times New Roman" pitchFamily="18" charset="0"/>
                <a:cs typeface="Times New Roman" pitchFamily="18" charset="0"/>
              </a:rPr>
              <a:t> Models for all LHC magnets are available (except D1 and D2).</a:t>
            </a:r>
          </a:p>
          <a:p>
            <a:pPr>
              <a:lnSpc>
                <a:spcPts val="2600"/>
              </a:lnSpc>
              <a:spcBef>
                <a:spcPts val="2400"/>
              </a:spcBef>
              <a:buFontTx/>
              <a:buChar char="-"/>
            </a:pPr>
            <a:r>
              <a:rPr lang="en-US" b="0" dirty="0" smtClean="0">
                <a:latin typeface="Times New Roman" pitchFamily="18" charset="0"/>
                <a:cs typeface="Times New Roman" pitchFamily="18" charset="0"/>
              </a:rPr>
              <a:t> Output used as input in QP3/ </a:t>
            </a:r>
            <a:r>
              <a:rPr lang="en-US" b="0" dirty="0" err="1" smtClean="0">
                <a:latin typeface="Times New Roman" pitchFamily="18" charset="0"/>
                <a:cs typeface="Times New Roman" pitchFamily="18" charset="0"/>
              </a:rPr>
              <a:t>PSpice</a:t>
            </a:r>
            <a:r>
              <a:rPr lang="en-US" b="0" dirty="0" smtClean="0">
                <a:latin typeface="Times New Roman" pitchFamily="18" charset="0"/>
                <a:cs typeface="Times New Roman" pitchFamily="18" charset="0"/>
              </a:rPr>
              <a:t>/ </a:t>
            </a:r>
            <a:r>
              <a:rPr lang="en-US" b="0" dirty="0" err="1" smtClean="0">
                <a:latin typeface="Times New Roman" pitchFamily="18" charset="0"/>
                <a:cs typeface="Times New Roman" pitchFamily="18" charset="0"/>
              </a:rPr>
              <a:t>Comsol</a:t>
            </a:r>
            <a:r>
              <a:rPr lang="en-US" b="0" dirty="0" smtClean="0">
                <a:latin typeface="Times New Roman" pitchFamily="18" charset="0"/>
                <a:cs typeface="Times New Roman" pitchFamily="18" charset="0"/>
              </a:rPr>
              <a:t>.</a:t>
            </a:r>
          </a:p>
          <a:p>
            <a:pPr>
              <a:lnSpc>
                <a:spcPts val="2600"/>
              </a:lnSpc>
              <a:spcBef>
                <a:spcPts val="2400"/>
              </a:spcBef>
              <a:buFontTx/>
              <a:buChar char="-"/>
            </a:pPr>
            <a:r>
              <a:rPr lang="en-US" b="0" dirty="0" smtClean="0">
                <a:latin typeface="Times New Roman" pitchFamily="18" charset="0"/>
                <a:cs typeface="Times New Roman" pitchFamily="18" charset="0"/>
              </a:rPr>
              <a:t> We never run the program ourselves, but the Roxie guru’s are always willing to help us.</a:t>
            </a:r>
          </a:p>
        </p:txBody>
      </p:sp>
      <p:sp>
        <p:nvSpPr>
          <p:cNvPr id="6" name="Footer Placeholder 4"/>
          <p:cNvSpPr>
            <a:spLocks noGrp="1"/>
          </p:cNvSpPr>
          <p:nvPr>
            <p:ph type="ftr" sz="quarter" idx="11"/>
          </p:nvPr>
        </p:nvSpPr>
        <p:spPr>
          <a:xfrm>
            <a:off x="3200400" y="6400800"/>
            <a:ext cx="2895600" cy="304800"/>
          </a:xfrm>
          <a:noFill/>
        </p:spPr>
        <p:txBody>
          <a:bodyPr/>
          <a:lstStyle/>
          <a:p>
            <a:r>
              <a:rPr lang="en-US" dirty="0" smtClean="0"/>
              <a:t>A. Verweij, 30 Nov 2010, TE-MPE meeting</a:t>
            </a:r>
          </a:p>
        </p:txBody>
      </p:sp>
      <p:sp>
        <p:nvSpPr>
          <p:cNvPr id="4" name="TextBox 3"/>
          <p:cNvSpPr txBox="1"/>
          <p:nvPr/>
        </p:nvSpPr>
        <p:spPr>
          <a:xfrm>
            <a:off x="4724400" y="304801"/>
            <a:ext cx="3810000" cy="400110"/>
          </a:xfrm>
          <a:prstGeom prst="rect">
            <a:avLst/>
          </a:prstGeom>
          <a:noFill/>
        </p:spPr>
        <p:txBody>
          <a:bodyPr wrap="square" rtlCol="0">
            <a:spAutoFit/>
          </a:bodyPr>
          <a:lstStyle/>
          <a:p>
            <a:pPr algn="r"/>
            <a:r>
              <a:rPr lang="en-US" sz="2000" dirty="0" smtClean="0">
                <a:solidFill>
                  <a:schemeClr val="accent1">
                    <a:lumMod val="75000"/>
                  </a:schemeClr>
                </a:solidFill>
              </a:rPr>
              <a:t>ROXIE</a:t>
            </a:r>
            <a:endParaRPr lang="en-US" sz="2000" dirty="0">
              <a:solidFill>
                <a:schemeClr val="accent1">
                  <a:lumMod val="75000"/>
                </a:schemeClr>
              </a:solidFill>
            </a:endParaRPr>
          </a:p>
        </p:txBody>
      </p:sp>
      <p:sp>
        <p:nvSpPr>
          <p:cNvPr id="7" name="Rounded Rectangle 6"/>
          <p:cNvSpPr/>
          <p:nvPr/>
        </p:nvSpPr>
        <p:spPr bwMode="auto">
          <a:xfrm>
            <a:off x="1219200" y="1295400"/>
            <a:ext cx="6400800" cy="609600"/>
          </a:xfrm>
          <a:prstGeom prst="roundRect">
            <a:avLst/>
          </a:prstGeom>
          <a:solidFill>
            <a:srgbClr val="FFFF00">
              <a:alpha val="23000"/>
            </a:srgb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990600"/>
            <a:ext cx="8001000" cy="5016758"/>
          </a:xfrm>
          <a:prstGeom prst="rect">
            <a:avLst/>
          </a:prstGeom>
          <a:noFill/>
        </p:spPr>
        <p:txBody>
          <a:bodyPr wrap="square" rtlCol="0">
            <a:spAutoFit/>
          </a:bodyPr>
          <a:lstStyle/>
          <a:p>
            <a:pPr>
              <a:lnSpc>
                <a:spcPts val="2600"/>
              </a:lnSpc>
              <a:spcBef>
                <a:spcPts val="2400"/>
              </a:spcBef>
            </a:pPr>
            <a:r>
              <a:rPr lang="en-US" dirty="0" smtClean="0">
                <a:latin typeface="Times New Roman" pitchFamily="18" charset="0"/>
                <a:cs typeface="Times New Roman" pitchFamily="18" charset="0"/>
              </a:rPr>
              <a:t>Code for the simulation of the electro-thermal behavior of (super)conductors</a:t>
            </a:r>
          </a:p>
          <a:p>
            <a:pPr>
              <a:lnSpc>
                <a:spcPts val="2600"/>
              </a:lnSpc>
              <a:spcBef>
                <a:spcPts val="2400"/>
              </a:spcBef>
              <a:buFontTx/>
              <a:buChar char="-"/>
            </a:pPr>
            <a:r>
              <a:rPr lang="en-US" b="0" dirty="0" smtClean="0">
                <a:latin typeface="Times New Roman" pitchFamily="18" charset="0"/>
                <a:cs typeface="Times New Roman" pitchFamily="18" charset="0"/>
              </a:rPr>
              <a:t> In principle 1D, but some 2D features included (transverse cooling, shunts)</a:t>
            </a:r>
          </a:p>
          <a:p>
            <a:pPr>
              <a:lnSpc>
                <a:spcPts val="2600"/>
              </a:lnSpc>
              <a:spcBef>
                <a:spcPts val="2400"/>
              </a:spcBef>
              <a:buFontTx/>
              <a:buChar char="-"/>
            </a:pPr>
            <a:r>
              <a:rPr lang="en-US" b="0" dirty="0" smtClean="0">
                <a:latin typeface="Times New Roman" pitchFamily="18" charset="0"/>
                <a:cs typeface="Times New Roman" pitchFamily="18" charset="0"/>
              </a:rPr>
              <a:t> Useful for us for simulating: </a:t>
            </a:r>
          </a:p>
          <a:p>
            <a:pPr lvl="1">
              <a:lnSpc>
                <a:spcPts val="2600"/>
              </a:lnSpc>
              <a:spcBef>
                <a:spcPts val="0"/>
              </a:spcBef>
              <a:buFont typeface="Arial" pitchFamily="34" charset="0"/>
              <a:buChar char="•"/>
            </a:pPr>
            <a:r>
              <a:rPr lang="en-US" b="0" dirty="0" smtClean="0">
                <a:latin typeface="Times New Roman" pitchFamily="18" charset="0"/>
                <a:cs typeface="Times New Roman" pitchFamily="18" charset="0"/>
              </a:rPr>
              <a:t> longitudinal and turn-to-turn propagation</a:t>
            </a:r>
          </a:p>
          <a:p>
            <a:pPr lvl="1">
              <a:lnSpc>
                <a:spcPts val="2600"/>
              </a:lnSpc>
              <a:spcBef>
                <a:spcPts val="0"/>
              </a:spcBef>
              <a:buFont typeface="Arial" pitchFamily="34" charset="0"/>
              <a:buChar char="•"/>
            </a:pPr>
            <a:r>
              <a:rPr lang="en-US" b="0" dirty="0" smtClean="0">
                <a:latin typeface="Times New Roman" pitchFamily="18" charset="0"/>
                <a:cs typeface="Times New Roman" pitchFamily="18" charset="0"/>
              </a:rPr>
              <a:t> quench behavior (e.g.: 13 kA interconnects with/without shunts, including SM18 and FRESCA tests and  safe operating current for the LHC)</a:t>
            </a:r>
          </a:p>
          <a:p>
            <a:pPr lvl="1">
              <a:lnSpc>
                <a:spcPts val="2600"/>
              </a:lnSpc>
              <a:spcBef>
                <a:spcPts val="0"/>
              </a:spcBef>
              <a:buFont typeface="Arial" pitchFamily="34" charset="0"/>
              <a:buChar char="•"/>
            </a:pPr>
            <a:r>
              <a:rPr lang="en-US" b="0" dirty="0" smtClean="0">
                <a:latin typeface="Times New Roman" pitchFamily="18" charset="0"/>
                <a:cs typeface="Times New Roman" pitchFamily="18" charset="0"/>
              </a:rPr>
              <a:t> modifications of QPS thresholds</a:t>
            </a:r>
          </a:p>
          <a:p>
            <a:pPr lvl="1">
              <a:lnSpc>
                <a:spcPts val="2600"/>
              </a:lnSpc>
              <a:spcBef>
                <a:spcPts val="0"/>
              </a:spcBef>
              <a:buFont typeface="Arial" pitchFamily="34" charset="0"/>
              <a:buChar char="•"/>
            </a:pPr>
            <a:r>
              <a:rPr lang="en-US" b="0" dirty="0" smtClean="0">
                <a:latin typeface="Times New Roman" pitchFamily="18" charset="0"/>
                <a:cs typeface="Times New Roman" pitchFamily="18" charset="0"/>
              </a:rPr>
              <a:t> initial V(t) curve during quench (</a:t>
            </a:r>
            <a:r>
              <a:rPr lang="en-US" b="0" dirty="0" smtClean="0">
                <a:latin typeface="Times New Roman" pitchFamily="18" charset="0"/>
                <a:cs typeface="Times New Roman" pitchFamily="18" charset="0"/>
                <a:sym typeface="Symbol"/>
              </a:rPr>
              <a:t> rough estimate of </a:t>
            </a:r>
            <a:r>
              <a:rPr lang="en-US" b="0" dirty="0" smtClean="0">
                <a:latin typeface="Times New Roman" pitchFamily="18" charset="0"/>
                <a:cs typeface="Times New Roman" pitchFamily="18" charset="0"/>
              </a:rPr>
              <a:t>quench </a:t>
            </a:r>
            <a:r>
              <a:rPr lang="en-US" b="0" dirty="0" err="1" smtClean="0">
                <a:latin typeface="Times New Roman" pitchFamily="18" charset="0"/>
                <a:cs typeface="Times New Roman" pitchFamily="18" charset="0"/>
              </a:rPr>
              <a:t>localisation</a:t>
            </a:r>
            <a:r>
              <a:rPr lang="en-US" b="0" dirty="0" smtClean="0">
                <a:latin typeface="Times New Roman" pitchFamily="18" charset="0"/>
                <a:cs typeface="Times New Roman" pitchFamily="18" charset="0"/>
              </a:rPr>
              <a:t>)</a:t>
            </a:r>
          </a:p>
          <a:p>
            <a:pPr lvl="1">
              <a:lnSpc>
                <a:spcPts val="2600"/>
              </a:lnSpc>
              <a:spcBef>
                <a:spcPts val="0"/>
              </a:spcBef>
              <a:buFont typeface="Arial" pitchFamily="34" charset="0"/>
              <a:buChar char="•"/>
            </a:pPr>
            <a:r>
              <a:rPr lang="en-US" b="0" dirty="0" smtClean="0">
                <a:latin typeface="Times New Roman" pitchFamily="18" charset="0"/>
                <a:cs typeface="Times New Roman" pitchFamily="18" charset="0"/>
              </a:rPr>
              <a:t> BLM thresholds </a:t>
            </a:r>
          </a:p>
          <a:p>
            <a:pPr lvl="1">
              <a:lnSpc>
                <a:spcPts val="2600"/>
              </a:lnSpc>
              <a:spcBef>
                <a:spcPts val="0"/>
              </a:spcBef>
              <a:buFont typeface="Arial" pitchFamily="34" charset="0"/>
              <a:buChar char="•"/>
            </a:pPr>
            <a:r>
              <a:rPr lang="en-US" b="0" dirty="0" smtClean="0">
                <a:latin typeface="Times New Roman" pitchFamily="18" charset="0"/>
                <a:cs typeface="Times New Roman" pitchFamily="18" charset="0"/>
              </a:rPr>
              <a:t> thermal amplifier</a:t>
            </a:r>
          </a:p>
          <a:p>
            <a:pPr>
              <a:lnSpc>
                <a:spcPts val="2600"/>
              </a:lnSpc>
              <a:spcBef>
                <a:spcPts val="2400"/>
              </a:spcBef>
            </a:pPr>
            <a:r>
              <a:rPr lang="en-US" b="0" dirty="0" smtClean="0">
                <a:latin typeface="Times New Roman" pitchFamily="18" charset="0"/>
                <a:cs typeface="Times New Roman" pitchFamily="18" charset="0"/>
              </a:rPr>
              <a:t>- User-friendly input, but no user manual yet, and output is not graphical (just </a:t>
            </a:r>
            <a:r>
              <a:rPr lang="en-US" b="0" dirty="0" err="1" smtClean="0">
                <a:latin typeface="Times New Roman" pitchFamily="18" charset="0"/>
                <a:cs typeface="Times New Roman" pitchFamily="18" charset="0"/>
              </a:rPr>
              <a:t>csv</a:t>
            </a:r>
            <a:r>
              <a:rPr lang="en-US" b="0" dirty="0" smtClean="0">
                <a:latin typeface="Times New Roman" pitchFamily="18" charset="0"/>
                <a:cs typeface="Times New Roman" pitchFamily="18" charset="0"/>
              </a:rPr>
              <a:t>-type files).</a:t>
            </a:r>
          </a:p>
        </p:txBody>
      </p:sp>
      <p:sp>
        <p:nvSpPr>
          <p:cNvPr id="6" name="Footer Placeholder 4"/>
          <p:cNvSpPr>
            <a:spLocks noGrp="1"/>
          </p:cNvSpPr>
          <p:nvPr>
            <p:ph type="ftr" sz="quarter" idx="11"/>
          </p:nvPr>
        </p:nvSpPr>
        <p:spPr>
          <a:xfrm>
            <a:off x="3200400" y="6400800"/>
            <a:ext cx="2895600" cy="304800"/>
          </a:xfrm>
          <a:noFill/>
        </p:spPr>
        <p:txBody>
          <a:bodyPr/>
          <a:lstStyle/>
          <a:p>
            <a:r>
              <a:rPr lang="en-US" dirty="0" smtClean="0"/>
              <a:t>A. Verweij, 30 Nov 2010, TE-MPE meeting</a:t>
            </a:r>
          </a:p>
        </p:txBody>
      </p:sp>
      <p:sp>
        <p:nvSpPr>
          <p:cNvPr id="4" name="TextBox 3"/>
          <p:cNvSpPr txBox="1"/>
          <p:nvPr/>
        </p:nvSpPr>
        <p:spPr>
          <a:xfrm>
            <a:off x="4724400" y="304801"/>
            <a:ext cx="3810000" cy="400110"/>
          </a:xfrm>
          <a:prstGeom prst="rect">
            <a:avLst/>
          </a:prstGeom>
          <a:noFill/>
        </p:spPr>
        <p:txBody>
          <a:bodyPr wrap="square" rtlCol="0">
            <a:spAutoFit/>
          </a:bodyPr>
          <a:lstStyle/>
          <a:p>
            <a:pPr algn="r"/>
            <a:r>
              <a:rPr lang="en-US" sz="2000" dirty="0" smtClean="0">
                <a:solidFill>
                  <a:schemeClr val="accent1">
                    <a:lumMod val="75000"/>
                  </a:schemeClr>
                </a:solidFill>
              </a:rPr>
              <a:t>QP3</a:t>
            </a:r>
            <a:endParaRPr lang="en-US" sz="2000" dirty="0">
              <a:solidFill>
                <a:schemeClr val="accent1">
                  <a:lumMod val="75000"/>
                </a:schemeClr>
              </a:solidFill>
            </a:endParaRPr>
          </a:p>
        </p:txBody>
      </p:sp>
      <p:sp>
        <p:nvSpPr>
          <p:cNvPr id="7" name="Rounded Rectangle 6"/>
          <p:cNvSpPr/>
          <p:nvPr/>
        </p:nvSpPr>
        <p:spPr bwMode="auto">
          <a:xfrm>
            <a:off x="609600" y="990600"/>
            <a:ext cx="7772400" cy="457200"/>
          </a:xfrm>
          <a:prstGeom prst="roundRect">
            <a:avLst/>
          </a:prstGeom>
          <a:solidFill>
            <a:srgbClr val="FFFF00">
              <a:alpha val="23000"/>
            </a:srgb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66800" y="1447800"/>
            <a:ext cx="6858000" cy="2785378"/>
          </a:xfrm>
          <a:prstGeom prst="rect">
            <a:avLst/>
          </a:prstGeom>
          <a:noFill/>
        </p:spPr>
        <p:txBody>
          <a:bodyPr wrap="square" rtlCol="0">
            <a:spAutoFit/>
          </a:bodyPr>
          <a:lstStyle/>
          <a:p>
            <a:pPr>
              <a:lnSpc>
                <a:spcPts val="2600"/>
              </a:lnSpc>
              <a:spcBef>
                <a:spcPts val="2400"/>
              </a:spcBef>
            </a:pPr>
            <a:r>
              <a:rPr lang="en-US" dirty="0" smtClean="0">
                <a:latin typeface="Times New Roman" pitchFamily="18" charset="0"/>
                <a:cs typeface="Times New Roman" pitchFamily="18" charset="0"/>
              </a:rPr>
              <a:t>Electrical modeling of entire circuits, including PC, leads, ground, magnets, switches, etc.</a:t>
            </a:r>
          </a:p>
          <a:p>
            <a:pPr>
              <a:lnSpc>
                <a:spcPts val="2600"/>
              </a:lnSpc>
              <a:spcBef>
                <a:spcPts val="1800"/>
              </a:spcBef>
              <a:buFontTx/>
              <a:buChar char="-"/>
            </a:pPr>
            <a:r>
              <a:rPr lang="en-US" b="0" dirty="0" smtClean="0">
                <a:latin typeface="Times New Roman" pitchFamily="18" charset="0"/>
                <a:cs typeface="Times New Roman" pitchFamily="18" charset="0"/>
              </a:rPr>
              <a:t> Some effective thermal modeling can be included (e.g. resistive built-up of a quenching magnet) but needs input from other programs.</a:t>
            </a:r>
          </a:p>
          <a:p>
            <a:pPr>
              <a:lnSpc>
                <a:spcPts val="2600"/>
              </a:lnSpc>
              <a:spcBef>
                <a:spcPts val="1800"/>
              </a:spcBef>
              <a:buFontTx/>
              <a:buChar char="-"/>
            </a:pPr>
            <a:r>
              <a:rPr lang="en-US" b="0" dirty="0" smtClean="0">
                <a:latin typeface="Times New Roman" pitchFamily="18" charset="0"/>
                <a:cs typeface="Times New Roman" pitchFamily="18" charset="0"/>
              </a:rPr>
              <a:t> Available at CERN (</a:t>
            </a:r>
            <a:r>
              <a:rPr lang="en-US" b="0" dirty="0" err="1" smtClean="0">
                <a:latin typeface="Times New Roman" pitchFamily="18" charset="0"/>
                <a:cs typeface="Times New Roman" pitchFamily="18" charset="0"/>
              </a:rPr>
              <a:t>CMF→Cadence</a:t>
            </a:r>
            <a:r>
              <a:rPr lang="en-US" b="0" dirty="0" smtClean="0">
                <a:latin typeface="Times New Roman" pitchFamily="18" charset="0"/>
                <a:cs typeface="Times New Roman" pitchFamily="18" charset="0"/>
              </a:rPr>
              <a:t>).</a:t>
            </a:r>
          </a:p>
          <a:p>
            <a:pPr>
              <a:lnSpc>
                <a:spcPts val="2600"/>
              </a:lnSpc>
              <a:spcBef>
                <a:spcPts val="1800"/>
              </a:spcBef>
              <a:buFontTx/>
              <a:buChar char="-"/>
            </a:pPr>
            <a:r>
              <a:rPr lang="en-US" b="0" dirty="0" smtClean="0">
                <a:latin typeface="Times New Roman" pitchFamily="18" charset="0"/>
                <a:cs typeface="Times New Roman" pitchFamily="18" charset="0"/>
              </a:rPr>
              <a:t> RB, RQ, and RQ4 models are (almost) ready.</a:t>
            </a:r>
          </a:p>
        </p:txBody>
      </p:sp>
      <p:sp>
        <p:nvSpPr>
          <p:cNvPr id="6" name="Footer Placeholder 4"/>
          <p:cNvSpPr>
            <a:spLocks noGrp="1"/>
          </p:cNvSpPr>
          <p:nvPr>
            <p:ph type="ftr" sz="quarter" idx="11"/>
          </p:nvPr>
        </p:nvSpPr>
        <p:spPr>
          <a:xfrm>
            <a:off x="3200400" y="6400800"/>
            <a:ext cx="2895600" cy="304800"/>
          </a:xfrm>
          <a:noFill/>
        </p:spPr>
        <p:txBody>
          <a:bodyPr/>
          <a:lstStyle/>
          <a:p>
            <a:r>
              <a:rPr lang="en-US" dirty="0" smtClean="0"/>
              <a:t>A. Verweij, 30 Nov 2010, TE-MPE meeting</a:t>
            </a:r>
          </a:p>
        </p:txBody>
      </p:sp>
      <p:sp>
        <p:nvSpPr>
          <p:cNvPr id="4" name="TextBox 3"/>
          <p:cNvSpPr txBox="1"/>
          <p:nvPr/>
        </p:nvSpPr>
        <p:spPr>
          <a:xfrm>
            <a:off x="4724400" y="304801"/>
            <a:ext cx="3810000" cy="400110"/>
          </a:xfrm>
          <a:prstGeom prst="rect">
            <a:avLst/>
          </a:prstGeom>
          <a:noFill/>
        </p:spPr>
        <p:txBody>
          <a:bodyPr wrap="square" rtlCol="0">
            <a:spAutoFit/>
          </a:bodyPr>
          <a:lstStyle/>
          <a:p>
            <a:pPr algn="r"/>
            <a:r>
              <a:rPr lang="en-US" sz="2000" dirty="0" err="1" smtClean="0">
                <a:solidFill>
                  <a:schemeClr val="accent1">
                    <a:lumMod val="75000"/>
                  </a:schemeClr>
                </a:solidFill>
              </a:rPr>
              <a:t>PSpice</a:t>
            </a:r>
            <a:endParaRPr lang="en-US" sz="2000" dirty="0">
              <a:solidFill>
                <a:schemeClr val="accent1">
                  <a:lumMod val="75000"/>
                </a:schemeClr>
              </a:solidFill>
            </a:endParaRPr>
          </a:p>
        </p:txBody>
      </p:sp>
      <p:sp>
        <p:nvSpPr>
          <p:cNvPr id="7" name="Rounded Rectangle 6"/>
          <p:cNvSpPr/>
          <p:nvPr/>
        </p:nvSpPr>
        <p:spPr bwMode="auto">
          <a:xfrm>
            <a:off x="990600" y="1447800"/>
            <a:ext cx="6705600" cy="762000"/>
          </a:xfrm>
          <a:prstGeom prst="roundRect">
            <a:avLst/>
          </a:prstGeom>
          <a:solidFill>
            <a:srgbClr val="FFFF00">
              <a:alpha val="23000"/>
            </a:srgb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95400" y="1447800"/>
            <a:ext cx="6705600" cy="3349635"/>
          </a:xfrm>
          <a:prstGeom prst="rect">
            <a:avLst/>
          </a:prstGeom>
          <a:noFill/>
        </p:spPr>
        <p:txBody>
          <a:bodyPr wrap="square" rtlCol="0">
            <a:spAutoFit/>
          </a:bodyPr>
          <a:lstStyle/>
          <a:p>
            <a:pPr>
              <a:lnSpc>
                <a:spcPts val="2600"/>
              </a:lnSpc>
              <a:spcBef>
                <a:spcPts val="2400"/>
              </a:spcBef>
            </a:pPr>
            <a:r>
              <a:rPr lang="en-US" dirty="0" err="1" smtClean="0">
                <a:latin typeface="Times New Roman" pitchFamily="18" charset="0"/>
                <a:cs typeface="Times New Roman" pitchFamily="18" charset="0"/>
              </a:rPr>
              <a:t>Multiphysics</a:t>
            </a:r>
            <a:r>
              <a:rPr lang="en-US" dirty="0" smtClean="0">
                <a:latin typeface="Times New Roman" pitchFamily="18" charset="0"/>
                <a:cs typeface="Times New Roman" pitchFamily="18" charset="0"/>
              </a:rPr>
              <a:t> modeling and engineering simulation software</a:t>
            </a:r>
          </a:p>
          <a:p>
            <a:pPr>
              <a:lnSpc>
                <a:spcPts val="2600"/>
              </a:lnSpc>
              <a:spcBef>
                <a:spcPts val="2400"/>
              </a:spcBef>
            </a:pPr>
            <a:r>
              <a:rPr lang="en-US" b="0" dirty="0" smtClean="0">
                <a:latin typeface="Times New Roman" pitchFamily="18" charset="0"/>
                <a:cs typeface="Times New Roman" pitchFamily="18" charset="0"/>
              </a:rPr>
              <a:t>- Interesting for us for the thermo-electrical modeling of specific parts of circuits, that require a 3-D approach, such as the shunt on the 13 kA joints, the bolted ‘half-moon’ connection to the diode, ‘praying hands’ 6 kA joints etc.</a:t>
            </a:r>
          </a:p>
          <a:p>
            <a:pPr>
              <a:lnSpc>
                <a:spcPts val="2600"/>
              </a:lnSpc>
              <a:spcBef>
                <a:spcPts val="2400"/>
              </a:spcBef>
              <a:buFontTx/>
              <a:buChar char="-"/>
            </a:pPr>
            <a:r>
              <a:rPr lang="en-US" b="0" dirty="0" smtClean="0">
                <a:latin typeface="Times New Roman" pitchFamily="18" charset="0"/>
                <a:cs typeface="Times New Roman" pitchFamily="18" charset="0"/>
              </a:rPr>
              <a:t> License available in MCS group.</a:t>
            </a:r>
          </a:p>
          <a:p>
            <a:pPr>
              <a:lnSpc>
                <a:spcPts val="2600"/>
              </a:lnSpc>
              <a:spcBef>
                <a:spcPts val="2400"/>
              </a:spcBef>
              <a:buFontTx/>
              <a:buChar char="-"/>
            </a:pPr>
            <a:r>
              <a:rPr lang="en-US" b="0" dirty="0" smtClean="0">
                <a:latin typeface="Times New Roman" pitchFamily="18" charset="0"/>
                <a:cs typeface="Times New Roman" pitchFamily="18" charset="0"/>
              </a:rPr>
              <a:t> Preliminary model of 13 kA joint is ready.</a:t>
            </a:r>
          </a:p>
        </p:txBody>
      </p:sp>
      <p:sp>
        <p:nvSpPr>
          <p:cNvPr id="6" name="Footer Placeholder 4"/>
          <p:cNvSpPr>
            <a:spLocks noGrp="1"/>
          </p:cNvSpPr>
          <p:nvPr>
            <p:ph type="ftr" sz="quarter" idx="11"/>
          </p:nvPr>
        </p:nvSpPr>
        <p:spPr>
          <a:xfrm>
            <a:off x="3200400" y="6400800"/>
            <a:ext cx="2895600" cy="304800"/>
          </a:xfrm>
          <a:noFill/>
        </p:spPr>
        <p:txBody>
          <a:bodyPr/>
          <a:lstStyle/>
          <a:p>
            <a:r>
              <a:rPr lang="en-US" dirty="0" smtClean="0"/>
              <a:t>A. Verweij, 30 Nov 2010, TE-MPE meeting</a:t>
            </a:r>
          </a:p>
        </p:txBody>
      </p:sp>
      <p:sp>
        <p:nvSpPr>
          <p:cNvPr id="4" name="TextBox 3"/>
          <p:cNvSpPr txBox="1"/>
          <p:nvPr/>
        </p:nvSpPr>
        <p:spPr>
          <a:xfrm>
            <a:off x="4724400" y="304801"/>
            <a:ext cx="3810000" cy="400110"/>
          </a:xfrm>
          <a:prstGeom prst="rect">
            <a:avLst/>
          </a:prstGeom>
          <a:noFill/>
        </p:spPr>
        <p:txBody>
          <a:bodyPr wrap="square" rtlCol="0">
            <a:spAutoFit/>
          </a:bodyPr>
          <a:lstStyle/>
          <a:p>
            <a:pPr algn="r"/>
            <a:r>
              <a:rPr lang="en-US" sz="2000" dirty="0" err="1" smtClean="0">
                <a:solidFill>
                  <a:schemeClr val="accent1">
                    <a:lumMod val="75000"/>
                  </a:schemeClr>
                </a:solidFill>
              </a:rPr>
              <a:t>Comsol</a:t>
            </a:r>
            <a:endParaRPr lang="en-US" sz="2000" dirty="0">
              <a:solidFill>
                <a:schemeClr val="accent1">
                  <a:lumMod val="75000"/>
                </a:schemeClr>
              </a:solidFill>
            </a:endParaRPr>
          </a:p>
        </p:txBody>
      </p:sp>
      <p:sp>
        <p:nvSpPr>
          <p:cNvPr id="7" name="Rounded Rectangle 6"/>
          <p:cNvSpPr/>
          <p:nvPr/>
        </p:nvSpPr>
        <p:spPr bwMode="auto">
          <a:xfrm>
            <a:off x="1219200" y="1371600"/>
            <a:ext cx="6096000" cy="533400"/>
          </a:xfrm>
          <a:prstGeom prst="roundRect">
            <a:avLst/>
          </a:prstGeom>
          <a:solidFill>
            <a:srgbClr val="FFFF00">
              <a:alpha val="23000"/>
            </a:srgb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4724400" y="304801"/>
            <a:ext cx="3810000" cy="400110"/>
          </a:xfrm>
          <a:prstGeom prst="rect">
            <a:avLst/>
          </a:prstGeom>
          <a:noFill/>
        </p:spPr>
        <p:txBody>
          <a:bodyPr wrap="square" rtlCol="0">
            <a:spAutoFit/>
          </a:bodyPr>
          <a:lstStyle/>
          <a:p>
            <a:pPr algn="r"/>
            <a:r>
              <a:rPr lang="en-US" sz="2000" dirty="0" smtClean="0">
                <a:solidFill>
                  <a:schemeClr val="accent1">
                    <a:lumMod val="75000"/>
                  </a:schemeClr>
                </a:solidFill>
              </a:rPr>
              <a:t>Some remarks</a:t>
            </a:r>
            <a:endParaRPr lang="en-US" sz="2000" dirty="0">
              <a:solidFill>
                <a:schemeClr val="accent1">
                  <a:lumMod val="75000"/>
                </a:schemeClr>
              </a:solidFill>
            </a:endParaRPr>
          </a:p>
        </p:txBody>
      </p:sp>
      <p:sp>
        <p:nvSpPr>
          <p:cNvPr id="5" name="TextBox 4"/>
          <p:cNvSpPr txBox="1"/>
          <p:nvPr/>
        </p:nvSpPr>
        <p:spPr>
          <a:xfrm>
            <a:off x="533400" y="1219200"/>
            <a:ext cx="8153400" cy="4349909"/>
          </a:xfrm>
          <a:prstGeom prst="rect">
            <a:avLst/>
          </a:prstGeom>
          <a:noFill/>
        </p:spPr>
        <p:txBody>
          <a:bodyPr wrap="square" rtlCol="0">
            <a:spAutoFit/>
          </a:bodyPr>
          <a:lstStyle/>
          <a:p>
            <a:pPr marL="342900" indent="-342900">
              <a:lnSpc>
                <a:spcPts val="2600"/>
              </a:lnSpc>
              <a:spcBef>
                <a:spcPts val="2400"/>
              </a:spcBef>
            </a:pPr>
            <a:r>
              <a:rPr lang="en-US" b="0" dirty="0" smtClean="0">
                <a:latin typeface="Times New Roman" pitchFamily="18" charset="0"/>
                <a:cs typeface="Times New Roman" pitchFamily="18" charset="0"/>
              </a:rPr>
              <a:t>Main problem (and hence uncertainty) is often that we do not know the exact input parameters (material properties, geometry and insulation, heat transfer, phase transitions, R, C, local heating, …). The devil is in the details!!</a:t>
            </a:r>
          </a:p>
          <a:p>
            <a:pPr marL="342900" indent="-342900">
              <a:lnSpc>
                <a:spcPts val="2600"/>
              </a:lnSpc>
              <a:spcBef>
                <a:spcPts val="2400"/>
              </a:spcBef>
            </a:pPr>
            <a:r>
              <a:rPr lang="en-US" b="0" dirty="0" smtClean="0">
                <a:latin typeface="Times New Roman" pitchFamily="18" charset="0"/>
                <a:cs typeface="Times New Roman" pitchFamily="18" charset="0"/>
              </a:rPr>
              <a:t>Model validation is important, but is often only possible on the ‘standard’ case. </a:t>
            </a:r>
          </a:p>
          <a:p>
            <a:pPr marL="342900" indent="-342900">
              <a:lnSpc>
                <a:spcPts val="2600"/>
              </a:lnSpc>
              <a:spcBef>
                <a:spcPts val="2400"/>
              </a:spcBef>
            </a:pPr>
            <a:r>
              <a:rPr lang="en-US" b="0" dirty="0" smtClean="0">
                <a:latin typeface="Times New Roman" pitchFamily="18" charset="0"/>
                <a:cs typeface="Times New Roman" pitchFamily="18" charset="0"/>
              </a:rPr>
              <a:t>Adiabatic conditions are easier to simulate and usually sufficient for design &amp; protection issues. Including helium cooling is however necessary to understand reality.</a:t>
            </a:r>
          </a:p>
          <a:p>
            <a:pPr marL="342900" indent="-342900">
              <a:lnSpc>
                <a:spcPts val="2600"/>
              </a:lnSpc>
              <a:spcBef>
                <a:spcPts val="2400"/>
              </a:spcBef>
            </a:pPr>
            <a:r>
              <a:rPr lang="en-US" b="0" dirty="0" smtClean="0">
                <a:latin typeface="Times New Roman" pitchFamily="18" charset="0"/>
                <a:cs typeface="Times New Roman" pitchFamily="18" charset="0"/>
              </a:rPr>
              <a:t>A recurrent problem is the transfer of codes once the author/user leaves CERN. Better documentation could help, as well as using only a small number of well-known commercial tools.</a:t>
            </a:r>
          </a:p>
        </p:txBody>
      </p:sp>
      <p:sp>
        <p:nvSpPr>
          <p:cNvPr id="6" name="Footer Placeholder 4"/>
          <p:cNvSpPr>
            <a:spLocks noGrp="1"/>
          </p:cNvSpPr>
          <p:nvPr>
            <p:ph type="ftr" sz="quarter" idx="11"/>
          </p:nvPr>
        </p:nvSpPr>
        <p:spPr>
          <a:xfrm>
            <a:off x="3200400" y="6400800"/>
            <a:ext cx="2895600" cy="304800"/>
          </a:xfrm>
          <a:noFill/>
        </p:spPr>
        <p:txBody>
          <a:bodyPr/>
          <a:lstStyle/>
          <a:p>
            <a:r>
              <a:rPr lang="en-US" dirty="0" smtClean="0"/>
              <a:t>A. Verweij, 30 Nov 2010, TE-MPE meeting</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4724400" y="304801"/>
            <a:ext cx="3810000" cy="400110"/>
          </a:xfrm>
          <a:prstGeom prst="rect">
            <a:avLst/>
          </a:prstGeom>
          <a:noFill/>
        </p:spPr>
        <p:txBody>
          <a:bodyPr wrap="square" rtlCol="0">
            <a:spAutoFit/>
          </a:bodyPr>
          <a:lstStyle/>
          <a:p>
            <a:pPr algn="r"/>
            <a:r>
              <a:rPr lang="en-US" sz="2000" dirty="0" smtClean="0">
                <a:solidFill>
                  <a:schemeClr val="accent1">
                    <a:lumMod val="75000"/>
                  </a:schemeClr>
                </a:solidFill>
              </a:rPr>
              <a:t>Towards 7 </a:t>
            </a:r>
            <a:r>
              <a:rPr lang="en-US" sz="2000" dirty="0" err="1" smtClean="0">
                <a:solidFill>
                  <a:schemeClr val="accent1">
                    <a:lumMod val="75000"/>
                  </a:schemeClr>
                </a:solidFill>
              </a:rPr>
              <a:t>TeV</a:t>
            </a:r>
            <a:endParaRPr lang="en-US" sz="2000" dirty="0">
              <a:solidFill>
                <a:schemeClr val="accent1">
                  <a:lumMod val="75000"/>
                </a:schemeClr>
              </a:solidFill>
            </a:endParaRPr>
          </a:p>
        </p:txBody>
      </p:sp>
      <p:sp>
        <p:nvSpPr>
          <p:cNvPr id="5" name="TextBox 4"/>
          <p:cNvSpPr txBox="1"/>
          <p:nvPr/>
        </p:nvSpPr>
        <p:spPr>
          <a:xfrm>
            <a:off x="457200" y="990600"/>
            <a:ext cx="8305800" cy="396519"/>
          </a:xfrm>
          <a:prstGeom prst="rect">
            <a:avLst/>
          </a:prstGeom>
          <a:noFill/>
        </p:spPr>
        <p:txBody>
          <a:bodyPr wrap="square" rtlCol="0">
            <a:spAutoFit/>
          </a:bodyPr>
          <a:lstStyle/>
          <a:p>
            <a:pPr marL="342900" indent="-342900">
              <a:lnSpc>
                <a:spcPts val="2600"/>
              </a:lnSpc>
              <a:spcBef>
                <a:spcPts val="2400"/>
              </a:spcBef>
            </a:pPr>
            <a:r>
              <a:rPr lang="en-US" b="0" dirty="0" smtClean="0">
                <a:latin typeface="Times New Roman" pitchFamily="18" charset="0"/>
                <a:cs typeface="Times New Roman" pitchFamily="18" charset="0"/>
              </a:rPr>
              <a:t>Towards 6-7 </a:t>
            </a:r>
            <a:r>
              <a:rPr lang="en-US" b="0" dirty="0" err="1" smtClean="0">
                <a:latin typeface="Times New Roman" pitchFamily="18" charset="0"/>
                <a:cs typeface="Times New Roman" pitchFamily="18" charset="0"/>
              </a:rPr>
              <a:t>TeV</a:t>
            </a:r>
            <a:r>
              <a:rPr lang="en-US" b="0" dirty="0" smtClean="0">
                <a:latin typeface="Times New Roman" pitchFamily="18" charset="0"/>
                <a:cs typeface="Times New Roman" pitchFamily="18" charset="0"/>
              </a:rPr>
              <a:t> electro-thermal transients will become much more important:</a:t>
            </a:r>
          </a:p>
        </p:txBody>
      </p:sp>
      <p:sp>
        <p:nvSpPr>
          <p:cNvPr id="6" name="Footer Placeholder 4"/>
          <p:cNvSpPr>
            <a:spLocks noGrp="1"/>
          </p:cNvSpPr>
          <p:nvPr>
            <p:ph type="ftr" sz="quarter" idx="11"/>
          </p:nvPr>
        </p:nvSpPr>
        <p:spPr>
          <a:xfrm>
            <a:off x="3200400" y="6400800"/>
            <a:ext cx="2895600" cy="304800"/>
          </a:xfrm>
          <a:noFill/>
        </p:spPr>
        <p:txBody>
          <a:bodyPr/>
          <a:lstStyle/>
          <a:p>
            <a:r>
              <a:rPr lang="en-US" dirty="0" smtClean="0"/>
              <a:t>A. Verweij, 30 Nov 2010, TE-MPE meeting</a:t>
            </a:r>
          </a:p>
        </p:txBody>
      </p:sp>
      <p:sp>
        <p:nvSpPr>
          <p:cNvPr id="9" name="TextBox 8"/>
          <p:cNvSpPr txBox="1"/>
          <p:nvPr/>
        </p:nvSpPr>
        <p:spPr>
          <a:xfrm>
            <a:off x="457200" y="2209800"/>
            <a:ext cx="3200400" cy="1759456"/>
          </a:xfrm>
          <a:prstGeom prst="rect">
            <a:avLst/>
          </a:prstGeom>
          <a:noFill/>
        </p:spPr>
        <p:txBody>
          <a:bodyPr wrap="square" rtlCol="0">
            <a:spAutoFit/>
          </a:bodyPr>
          <a:lstStyle/>
          <a:p>
            <a:pPr marL="342900" indent="-342900">
              <a:lnSpc>
                <a:spcPts val="2600"/>
              </a:lnSpc>
              <a:spcBef>
                <a:spcPts val="0"/>
              </a:spcBef>
              <a:buFontTx/>
              <a:buChar char="-"/>
            </a:pPr>
            <a:r>
              <a:rPr lang="en-US" b="0" dirty="0" smtClean="0">
                <a:latin typeface="Times New Roman" pitchFamily="18" charset="0"/>
                <a:cs typeface="Times New Roman" pitchFamily="18" charset="0"/>
              </a:rPr>
              <a:t>Currents </a:t>
            </a:r>
            <a:r>
              <a:rPr lang="en-US" dirty="0" smtClean="0">
                <a:solidFill>
                  <a:srgbClr val="FF0000"/>
                </a:solidFill>
                <a:latin typeface="Times New Roman" pitchFamily="18" charset="0"/>
                <a:cs typeface="Times New Roman" pitchFamily="18" charset="0"/>
                <a:sym typeface="Symbol"/>
              </a:rPr>
              <a:t></a:t>
            </a:r>
          </a:p>
          <a:p>
            <a:pPr marL="342900" indent="-342900">
              <a:lnSpc>
                <a:spcPts val="2600"/>
              </a:lnSpc>
              <a:spcBef>
                <a:spcPts val="0"/>
              </a:spcBef>
              <a:buFontTx/>
              <a:buChar char="-"/>
            </a:pPr>
            <a:r>
              <a:rPr lang="en-US" b="0" dirty="0" smtClean="0">
                <a:latin typeface="Times New Roman" pitchFamily="18" charset="0"/>
                <a:cs typeface="Times New Roman" pitchFamily="18" charset="0"/>
                <a:sym typeface="Symbol"/>
              </a:rPr>
              <a:t>Voltages </a:t>
            </a:r>
            <a:r>
              <a:rPr lang="en-US" dirty="0" smtClean="0">
                <a:solidFill>
                  <a:srgbClr val="FF0000"/>
                </a:solidFill>
                <a:latin typeface="Times New Roman" pitchFamily="18" charset="0"/>
                <a:cs typeface="Times New Roman" pitchFamily="18" charset="0"/>
                <a:sym typeface="Symbol"/>
              </a:rPr>
              <a:t></a:t>
            </a:r>
            <a:endParaRPr lang="en-US" dirty="0" smtClean="0">
              <a:solidFill>
                <a:srgbClr val="FF0000"/>
              </a:solidFill>
              <a:latin typeface="Times New Roman" pitchFamily="18" charset="0"/>
              <a:cs typeface="Times New Roman" pitchFamily="18" charset="0"/>
            </a:endParaRPr>
          </a:p>
          <a:p>
            <a:pPr marL="342900" indent="-342900">
              <a:lnSpc>
                <a:spcPts val="2600"/>
              </a:lnSpc>
              <a:spcBef>
                <a:spcPts val="0"/>
              </a:spcBef>
              <a:buFontTx/>
              <a:buChar char="-"/>
            </a:pPr>
            <a:r>
              <a:rPr lang="en-US" b="0" dirty="0" smtClean="0">
                <a:latin typeface="Times New Roman" pitchFamily="18" charset="0"/>
                <a:cs typeface="Times New Roman" pitchFamily="18" charset="0"/>
              </a:rPr>
              <a:t>Ramp rates during FPA’s </a:t>
            </a:r>
            <a:r>
              <a:rPr lang="en-US" dirty="0" smtClean="0">
                <a:solidFill>
                  <a:srgbClr val="FF0000"/>
                </a:solidFill>
                <a:latin typeface="Times New Roman" pitchFamily="18" charset="0"/>
                <a:cs typeface="Times New Roman" pitchFamily="18" charset="0"/>
                <a:sym typeface="Symbol"/>
              </a:rPr>
              <a:t></a:t>
            </a:r>
            <a:endParaRPr lang="en-US" b="0" dirty="0" smtClean="0">
              <a:solidFill>
                <a:srgbClr val="FF0000"/>
              </a:solidFill>
              <a:latin typeface="Times New Roman" pitchFamily="18" charset="0"/>
              <a:cs typeface="Times New Roman" pitchFamily="18" charset="0"/>
            </a:endParaRPr>
          </a:p>
          <a:p>
            <a:pPr marL="342900" indent="-342900">
              <a:lnSpc>
                <a:spcPts val="2600"/>
              </a:lnSpc>
              <a:spcBef>
                <a:spcPts val="0"/>
              </a:spcBef>
              <a:buFontTx/>
              <a:buChar char="-"/>
            </a:pPr>
            <a:r>
              <a:rPr lang="en-US" b="0" dirty="0" smtClean="0">
                <a:latin typeface="Times New Roman" pitchFamily="18" charset="0"/>
                <a:cs typeface="Times New Roman" pitchFamily="18" charset="0"/>
                <a:sym typeface="Symbol"/>
              </a:rPr>
              <a:t>Radiation levels </a:t>
            </a:r>
            <a:r>
              <a:rPr lang="en-US" dirty="0" smtClean="0">
                <a:solidFill>
                  <a:srgbClr val="FF0000"/>
                </a:solidFill>
                <a:latin typeface="Times New Roman" pitchFamily="18" charset="0"/>
                <a:cs typeface="Times New Roman" pitchFamily="18" charset="0"/>
                <a:sym typeface="Symbol"/>
              </a:rPr>
              <a:t></a:t>
            </a:r>
            <a:endParaRPr lang="en-US" dirty="0" smtClean="0">
              <a:solidFill>
                <a:srgbClr val="FF0000"/>
              </a:solidFill>
              <a:latin typeface="Times New Roman" pitchFamily="18" charset="0"/>
              <a:cs typeface="Times New Roman" pitchFamily="18" charset="0"/>
            </a:endParaRPr>
          </a:p>
          <a:p>
            <a:pPr marL="342900" indent="-342900">
              <a:lnSpc>
                <a:spcPts val="2600"/>
              </a:lnSpc>
              <a:spcBef>
                <a:spcPts val="0"/>
              </a:spcBef>
              <a:buFontTx/>
              <a:buChar char="-"/>
            </a:pPr>
            <a:r>
              <a:rPr lang="en-US" b="0" dirty="0" smtClean="0">
                <a:latin typeface="Times New Roman" pitchFamily="18" charset="0"/>
                <a:cs typeface="Times New Roman" pitchFamily="18" charset="0"/>
              </a:rPr>
              <a:t>Quench margins </a:t>
            </a:r>
            <a:r>
              <a:rPr lang="en-US" dirty="0" smtClean="0">
                <a:solidFill>
                  <a:srgbClr val="FF0000"/>
                </a:solidFill>
                <a:latin typeface="Times New Roman" pitchFamily="18" charset="0"/>
                <a:cs typeface="Times New Roman" pitchFamily="18" charset="0"/>
                <a:sym typeface="Symbol"/>
              </a:rPr>
              <a:t></a:t>
            </a:r>
            <a:endParaRPr lang="en-US" dirty="0" smtClean="0">
              <a:solidFill>
                <a:srgbClr val="FF0000"/>
              </a:solidFill>
              <a:latin typeface="Times New Roman" pitchFamily="18" charset="0"/>
              <a:cs typeface="Times New Roman" pitchFamily="18" charset="0"/>
            </a:endParaRPr>
          </a:p>
        </p:txBody>
      </p:sp>
      <p:sp>
        <p:nvSpPr>
          <p:cNvPr id="10" name="TextBox 9"/>
          <p:cNvSpPr txBox="1"/>
          <p:nvPr/>
        </p:nvSpPr>
        <p:spPr>
          <a:xfrm>
            <a:off x="5029200" y="1707446"/>
            <a:ext cx="3657600" cy="3093154"/>
          </a:xfrm>
          <a:prstGeom prst="rect">
            <a:avLst/>
          </a:prstGeom>
          <a:noFill/>
        </p:spPr>
        <p:txBody>
          <a:bodyPr wrap="square" rtlCol="0">
            <a:spAutoFit/>
          </a:bodyPr>
          <a:lstStyle/>
          <a:p>
            <a:pPr marL="342900" indent="-342900">
              <a:lnSpc>
                <a:spcPts val="2600"/>
              </a:lnSpc>
              <a:spcBef>
                <a:spcPts val="0"/>
              </a:spcBef>
              <a:buFontTx/>
              <a:buChar char="-"/>
            </a:pPr>
            <a:r>
              <a:rPr lang="en-US" b="0" dirty="0" smtClean="0">
                <a:latin typeface="Times New Roman" pitchFamily="18" charset="0"/>
                <a:cs typeface="Times New Roman" pitchFamily="18" charset="0"/>
              </a:rPr>
              <a:t>Conductor movements</a:t>
            </a:r>
            <a:r>
              <a:rPr lang="en-US" b="0" dirty="0" smtClean="0">
                <a:latin typeface="Times New Roman" pitchFamily="18" charset="0"/>
                <a:cs typeface="Times New Roman" pitchFamily="18" charset="0"/>
                <a:sym typeface="Symbol"/>
              </a:rPr>
              <a:t> </a:t>
            </a:r>
            <a:r>
              <a:rPr lang="en-US" dirty="0" smtClean="0">
                <a:solidFill>
                  <a:srgbClr val="FF0000"/>
                </a:solidFill>
                <a:latin typeface="Times New Roman" pitchFamily="18" charset="0"/>
                <a:cs typeface="Times New Roman" pitchFamily="18" charset="0"/>
                <a:sym typeface="Symbol"/>
              </a:rPr>
              <a:t></a:t>
            </a:r>
            <a:r>
              <a:rPr lang="en-US" b="0" dirty="0" smtClean="0">
                <a:latin typeface="Times New Roman" pitchFamily="18" charset="0"/>
                <a:cs typeface="Times New Roman" pitchFamily="18" charset="0"/>
              </a:rPr>
              <a:t> </a:t>
            </a:r>
          </a:p>
          <a:p>
            <a:pPr marL="342900" indent="-342900">
              <a:lnSpc>
                <a:spcPts val="2600"/>
              </a:lnSpc>
              <a:spcBef>
                <a:spcPts val="0"/>
              </a:spcBef>
              <a:buFontTx/>
              <a:buChar char="-"/>
            </a:pPr>
            <a:r>
              <a:rPr lang="en-US" b="0" dirty="0" smtClean="0">
                <a:latin typeface="Times New Roman" pitchFamily="18" charset="0"/>
                <a:cs typeface="Times New Roman" pitchFamily="18" charset="0"/>
              </a:rPr>
              <a:t>Local heat dissipations</a:t>
            </a:r>
            <a:r>
              <a:rPr lang="en-US" b="0" dirty="0" smtClean="0">
                <a:latin typeface="Times New Roman" pitchFamily="18" charset="0"/>
                <a:cs typeface="Times New Roman" pitchFamily="18" charset="0"/>
                <a:sym typeface="Symbol"/>
              </a:rPr>
              <a:t> </a:t>
            </a:r>
            <a:r>
              <a:rPr lang="en-US" dirty="0" smtClean="0">
                <a:solidFill>
                  <a:srgbClr val="FF0000"/>
                </a:solidFill>
                <a:latin typeface="Times New Roman" pitchFamily="18" charset="0"/>
                <a:cs typeface="Times New Roman" pitchFamily="18" charset="0"/>
                <a:sym typeface="Symbol"/>
              </a:rPr>
              <a:t></a:t>
            </a:r>
            <a:endParaRPr lang="en-US" b="0" dirty="0" smtClean="0">
              <a:latin typeface="Times New Roman" pitchFamily="18" charset="0"/>
              <a:cs typeface="Times New Roman" pitchFamily="18" charset="0"/>
            </a:endParaRPr>
          </a:p>
          <a:p>
            <a:pPr marL="342900" indent="-342900">
              <a:lnSpc>
                <a:spcPts val="2600"/>
              </a:lnSpc>
              <a:spcBef>
                <a:spcPts val="0"/>
              </a:spcBef>
              <a:buFontTx/>
              <a:buChar char="-"/>
            </a:pPr>
            <a:r>
              <a:rPr lang="en-US" b="0" dirty="0" smtClean="0">
                <a:latin typeface="Times New Roman" pitchFamily="18" charset="0"/>
                <a:cs typeface="Times New Roman" pitchFamily="18" charset="0"/>
              </a:rPr>
              <a:t>Quenches and trips </a:t>
            </a:r>
            <a:r>
              <a:rPr lang="en-US" b="0" dirty="0" smtClean="0">
                <a:latin typeface="Times New Roman" pitchFamily="18" charset="0"/>
                <a:cs typeface="Times New Roman" pitchFamily="18" charset="0"/>
                <a:sym typeface="Symbol"/>
              </a:rPr>
              <a:t> </a:t>
            </a:r>
            <a:r>
              <a:rPr lang="en-US" dirty="0" smtClean="0">
                <a:solidFill>
                  <a:srgbClr val="FF0000"/>
                </a:solidFill>
                <a:latin typeface="Times New Roman" pitchFamily="18" charset="0"/>
                <a:cs typeface="Times New Roman" pitchFamily="18" charset="0"/>
                <a:sym typeface="Symbol"/>
              </a:rPr>
              <a:t></a:t>
            </a:r>
            <a:endParaRPr lang="en-US" b="0" dirty="0" smtClean="0">
              <a:latin typeface="Times New Roman" pitchFamily="18" charset="0"/>
              <a:cs typeface="Times New Roman" pitchFamily="18" charset="0"/>
            </a:endParaRPr>
          </a:p>
          <a:p>
            <a:pPr marL="342900" indent="-342900">
              <a:lnSpc>
                <a:spcPts val="2600"/>
              </a:lnSpc>
              <a:spcBef>
                <a:spcPts val="0"/>
              </a:spcBef>
              <a:buFontTx/>
              <a:buChar char="-"/>
            </a:pPr>
            <a:r>
              <a:rPr lang="en-US" b="0" dirty="0" smtClean="0">
                <a:latin typeface="Times New Roman" pitchFamily="18" charset="0"/>
                <a:cs typeface="Times New Roman" pitchFamily="18" charset="0"/>
              </a:rPr>
              <a:t>Quench propagation </a:t>
            </a:r>
            <a:r>
              <a:rPr lang="en-US" b="0" dirty="0" smtClean="0">
                <a:latin typeface="Times New Roman" pitchFamily="18" charset="0"/>
                <a:cs typeface="Times New Roman" pitchFamily="18" charset="0"/>
                <a:sym typeface="Symbol"/>
              </a:rPr>
              <a:t> </a:t>
            </a:r>
            <a:r>
              <a:rPr lang="en-US" dirty="0" smtClean="0">
                <a:solidFill>
                  <a:srgbClr val="FF0000"/>
                </a:solidFill>
                <a:latin typeface="Times New Roman" pitchFamily="18" charset="0"/>
                <a:cs typeface="Times New Roman" pitchFamily="18" charset="0"/>
                <a:sym typeface="Symbol"/>
              </a:rPr>
              <a:t></a:t>
            </a:r>
            <a:endParaRPr lang="en-US" b="0" dirty="0" smtClean="0">
              <a:latin typeface="Times New Roman" pitchFamily="18" charset="0"/>
              <a:cs typeface="Times New Roman" pitchFamily="18" charset="0"/>
            </a:endParaRPr>
          </a:p>
          <a:p>
            <a:pPr marL="342900" indent="-342900">
              <a:lnSpc>
                <a:spcPts val="2600"/>
              </a:lnSpc>
              <a:spcBef>
                <a:spcPts val="0"/>
              </a:spcBef>
              <a:buFontTx/>
              <a:buChar char="-"/>
            </a:pPr>
            <a:r>
              <a:rPr lang="en-US" b="0" dirty="0" smtClean="0">
                <a:latin typeface="Times New Roman" pitchFamily="18" charset="0"/>
                <a:cs typeface="Times New Roman" pitchFamily="18" charset="0"/>
              </a:rPr>
              <a:t>Temperature and pressure excursions after a quench </a:t>
            </a:r>
            <a:r>
              <a:rPr lang="en-US" b="0" dirty="0" smtClean="0">
                <a:latin typeface="Times New Roman" pitchFamily="18" charset="0"/>
                <a:cs typeface="Times New Roman" pitchFamily="18" charset="0"/>
                <a:sym typeface="Symbol"/>
              </a:rPr>
              <a:t> </a:t>
            </a:r>
            <a:r>
              <a:rPr lang="en-US" dirty="0" smtClean="0">
                <a:solidFill>
                  <a:srgbClr val="FF0000"/>
                </a:solidFill>
                <a:latin typeface="Times New Roman" pitchFamily="18" charset="0"/>
                <a:cs typeface="Times New Roman" pitchFamily="18" charset="0"/>
                <a:sym typeface="Symbol"/>
              </a:rPr>
              <a:t></a:t>
            </a:r>
            <a:endParaRPr lang="en-US" b="0" dirty="0" smtClean="0">
              <a:latin typeface="Times New Roman" pitchFamily="18" charset="0"/>
              <a:cs typeface="Times New Roman" pitchFamily="18" charset="0"/>
            </a:endParaRPr>
          </a:p>
          <a:p>
            <a:pPr marL="342900" indent="-342900">
              <a:lnSpc>
                <a:spcPts val="2600"/>
              </a:lnSpc>
              <a:spcBef>
                <a:spcPts val="0"/>
              </a:spcBef>
              <a:buFontTx/>
              <a:buChar char="-"/>
            </a:pPr>
            <a:r>
              <a:rPr lang="en-US" b="0" dirty="0" smtClean="0">
                <a:latin typeface="Times New Roman" pitchFamily="18" charset="0"/>
                <a:cs typeface="Times New Roman" pitchFamily="18" charset="0"/>
              </a:rPr>
              <a:t>Cross-talk between circuits </a:t>
            </a:r>
            <a:r>
              <a:rPr lang="en-US" b="0" dirty="0" smtClean="0">
                <a:latin typeface="Times New Roman" pitchFamily="18" charset="0"/>
                <a:cs typeface="Times New Roman" pitchFamily="18" charset="0"/>
                <a:sym typeface="Symbol"/>
              </a:rPr>
              <a:t> </a:t>
            </a:r>
            <a:r>
              <a:rPr lang="en-US" dirty="0" smtClean="0">
                <a:solidFill>
                  <a:srgbClr val="FF0000"/>
                </a:solidFill>
                <a:latin typeface="Times New Roman" pitchFamily="18" charset="0"/>
                <a:cs typeface="Times New Roman" pitchFamily="18" charset="0"/>
                <a:sym typeface="Symbol"/>
              </a:rPr>
              <a:t></a:t>
            </a:r>
            <a:endParaRPr lang="en-US" b="0" dirty="0" smtClean="0">
              <a:latin typeface="Times New Roman" pitchFamily="18" charset="0"/>
              <a:cs typeface="Times New Roman" pitchFamily="18" charset="0"/>
            </a:endParaRPr>
          </a:p>
          <a:p>
            <a:pPr marL="342900" indent="-342900">
              <a:lnSpc>
                <a:spcPts val="2600"/>
              </a:lnSpc>
              <a:spcBef>
                <a:spcPts val="0"/>
              </a:spcBef>
              <a:buFontTx/>
              <a:buChar char="-"/>
            </a:pPr>
            <a:r>
              <a:rPr lang="en-US" b="0" dirty="0" smtClean="0">
                <a:latin typeface="Times New Roman" pitchFamily="18" charset="0"/>
                <a:cs typeface="Times New Roman" pitchFamily="18" charset="0"/>
              </a:rPr>
              <a:t>Collective quenching </a:t>
            </a:r>
            <a:r>
              <a:rPr lang="en-US" b="0" dirty="0" smtClean="0">
                <a:latin typeface="Times New Roman" pitchFamily="18" charset="0"/>
                <a:cs typeface="Times New Roman" pitchFamily="18" charset="0"/>
                <a:sym typeface="Symbol"/>
              </a:rPr>
              <a:t> </a:t>
            </a:r>
            <a:r>
              <a:rPr lang="en-US" dirty="0" smtClean="0">
                <a:solidFill>
                  <a:srgbClr val="FF0000"/>
                </a:solidFill>
                <a:latin typeface="Times New Roman" pitchFamily="18" charset="0"/>
                <a:cs typeface="Times New Roman" pitchFamily="18" charset="0"/>
                <a:sym typeface="Symbol"/>
              </a:rPr>
              <a:t></a:t>
            </a:r>
            <a:endParaRPr lang="en-US" b="0" dirty="0" smtClean="0">
              <a:latin typeface="Times New Roman" pitchFamily="18" charset="0"/>
              <a:cs typeface="Times New Roman" pitchFamily="18" charset="0"/>
            </a:endParaRPr>
          </a:p>
          <a:p>
            <a:pPr marL="342900" indent="-342900">
              <a:lnSpc>
                <a:spcPts val="2600"/>
              </a:lnSpc>
              <a:spcBef>
                <a:spcPts val="0"/>
              </a:spcBef>
              <a:buFontTx/>
              <a:buChar char="-"/>
            </a:pPr>
            <a:r>
              <a:rPr lang="en-US" b="0" dirty="0" smtClean="0">
                <a:latin typeface="Times New Roman" pitchFamily="18" charset="0"/>
                <a:cs typeface="Times New Roman" pitchFamily="18" charset="0"/>
              </a:rPr>
              <a:t>Risk of short-circuits </a:t>
            </a:r>
            <a:r>
              <a:rPr lang="en-US" b="0" dirty="0" smtClean="0">
                <a:latin typeface="Times New Roman" pitchFamily="18" charset="0"/>
                <a:cs typeface="Times New Roman" pitchFamily="18" charset="0"/>
                <a:sym typeface="Symbol"/>
              </a:rPr>
              <a:t> </a:t>
            </a:r>
            <a:r>
              <a:rPr lang="en-US" dirty="0" smtClean="0">
                <a:solidFill>
                  <a:srgbClr val="FF0000"/>
                </a:solidFill>
                <a:latin typeface="Times New Roman" pitchFamily="18" charset="0"/>
                <a:cs typeface="Times New Roman" pitchFamily="18" charset="0"/>
                <a:sym typeface="Symbol"/>
              </a:rPr>
              <a:t></a:t>
            </a:r>
            <a:endParaRPr lang="en-US" b="0" dirty="0" smtClean="0">
              <a:latin typeface="Times New Roman" pitchFamily="18" charset="0"/>
              <a:cs typeface="Times New Roman" pitchFamily="18" charset="0"/>
            </a:endParaRPr>
          </a:p>
        </p:txBody>
      </p:sp>
      <p:sp>
        <p:nvSpPr>
          <p:cNvPr id="7" name="TextBox 6"/>
          <p:cNvSpPr txBox="1"/>
          <p:nvPr/>
        </p:nvSpPr>
        <p:spPr>
          <a:xfrm>
            <a:off x="914400" y="5181600"/>
            <a:ext cx="7361952" cy="369332"/>
          </a:xfrm>
          <a:prstGeom prst="rect">
            <a:avLst/>
          </a:prstGeom>
          <a:solidFill>
            <a:srgbClr val="FFFF00"/>
          </a:solidFill>
        </p:spPr>
        <p:txBody>
          <a:bodyPr wrap="none" rtlCol="0">
            <a:spAutoFit/>
          </a:bodyPr>
          <a:lstStyle/>
          <a:p>
            <a:r>
              <a:rPr lang="en-US" dirty="0" smtClean="0"/>
              <a:t>We should have the tools ready to understand these future events</a:t>
            </a:r>
            <a:endParaRPr lang="en-US" dirty="0"/>
          </a:p>
        </p:txBody>
      </p:sp>
      <p:sp>
        <p:nvSpPr>
          <p:cNvPr id="8" name="Right Arrow 7"/>
          <p:cNvSpPr/>
          <p:nvPr/>
        </p:nvSpPr>
        <p:spPr bwMode="auto">
          <a:xfrm>
            <a:off x="3822192" y="2819400"/>
            <a:ext cx="978408" cy="484632"/>
          </a:xfrm>
          <a:prstGeom prst="rightArrow">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checkerboard(across)">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7"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4724400" y="304801"/>
            <a:ext cx="3810000" cy="400110"/>
          </a:xfrm>
          <a:prstGeom prst="rect">
            <a:avLst/>
          </a:prstGeom>
          <a:noFill/>
        </p:spPr>
        <p:txBody>
          <a:bodyPr wrap="square" rtlCol="0">
            <a:spAutoFit/>
          </a:bodyPr>
          <a:lstStyle/>
          <a:p>
            <a:pPr algn="r"/>
            <a:r>
              <a:rPr lang="en-US" sz="2000" dirty="0" smtClean="0">
                <a:solidFill>
                  <a:schemeClr val="accent1">
                    <a:lumMod val="75000"/>
                  </a:schemeClr>
                </a:solidFill>
              </a:rPr>
              <a:t>Plans</a:t>
            </a:r>
            <a:endParaRPr lang="en-US" sz="2000" dirty="0">
              <a:solidFill>
                <a:schemeClr val="accent1">
                  <a:lumMod val="75000"/>
                </a:schemeClr>
              </a:solidFill>
            </a:endParaRPr>
          </a:p>
        </p:txBody>
      </p:sp>
      <p:sp>
        <p:nvSpPr>
          <p:cNvPr id="6" name="Footer Placeholder 4"/>
          <p:cNvSpPr>
            <a:spLocks noGrp="1"/>
          </p:cNvSpPr>
          <p:nvPr>
            <p:ph type="ftr" sz="quarter" idx="11"/>
          </p:nvPr>
        </p:nvSpPr>
        <p:spPr>
          <a:xfrm>
            <a:off x="3200400" y="6400800"/>
            <a:ext cx="2895600" cy="304800"/>
          </a:xfrm>
          <a:noFill/>
        </p:spPr>
        <p:txBody>
          <a:bodyPr/>
          <a:lstStyle/>
          <a:p>
            <a:r>
              <a:rPr lang="en-US" dirty="0" smtClean="0"/>
              <a:t>A. Verweij, 30 Nov 2010, TE-MPE meeting</a:t>
            </a:r>
          </a:p>
        </p:txBody>
      </p:sp>
      <p:sp>
        <p:nvSpPr>
          <p:cNvPr id="8" name="TextBox 7"/>
          <p:cNvSpPr txBox="1"/>
          <p:nvPr/>
        </p:nvSpPr>
        <p:spPr>
          <a:xfrm>
            <a:off x="457200" y="914400"/>
            <a:ext cx="8305800" cy="2811026"/>
          </a:xfrm>
          <a:prstGeom prst="rect">
            <a:avLst/>
          </a:prstGeom>
          <a:noFill/>
        </p:spPr>
        <p:txBody>
          <a:bodyPr wrap="square" rtlCol="0">
            <a:spAutoFit/>
          </a:bodyPr>
          <a:lstStyle/>
          <a:p>
            <a:pPr>
              <a:lnSpc>
                <a:spcPts val="2600"/>
              </a:lnSpc>
              <a:spcBef>
                <a:spcPts val="2400"/>
              </a:spcBef>
            </a:pPr>
            <a:r>
              <a:rPr lang="en-US" dirty="0" err="1" smtClean="0">
                <a:latin typeface="Times New Roman" pitchFamily="18" charset="0"/>
                <a:cs typeface="Times New Roman" pitchFamily="18" charset="0"/>
              </a:rPr>
              <a:t>PSpice</a:t>
            </a:r>
            <a:endParaRPr lang="en-US" dirty="0" smtClean="0">
              <a:latin typeface="Times New Roman" pitchFamily="18" charset="0"/>
              <a:cs typeface="Times New Roman" pitchFamily="18" charset="0"/>
            </a:endParaRPr>
          </a:p>
          <a:p>
            <a:pPr marL="342900" indent="-342900">
              <a:lnSpc>
                <a:spcPts val="2600"/>
              </a:lnSpc>
              <a:spcBef>
                <a:spcPts val="600"/>
              </a:spcBef>
              <a:buAutoNum type="arabicParenR"/>
            </a:pPr>
            <a:r>
              <a:rPr lang="en-US" b="0" dirty="0" smtClean="0">
                <a:latin typeface="Times New Roman" pitchFamily="18" charset="0"/>
                <a:cs typeface="Times New Roman" pitchFamily="18" charset="0"/>
              </a:rPr>
              <a:t>Model all different circuits in the LHC and document (to ensure use in the future).</a:t>
            </a:r>
          </a:p>
          <a:p>
            <a:pPr marL="342900" indent="-342900">
              <a:lnSpc>
                <a:spcPts val="2600"/>
              </a:lnSpc>
              <a:spcBef>
                <a:spcPts val="600"/>
              </a:spcBef>
              <a:buAutoNum type="arabicParenR"/>
            </a:pPr>
            <a:r>
              <a:rPr lang="en-US" b="0" dirty="0" smtClean="0">
                <a:latin typeface="Times New Roman" pitchFamily="18" charset="0"/>
                <a:cs typeface="Times New Roman" pitchFamily="18" charset="0"/>
              </a:rPr>
              <a:t>Validate (as much as possible) using available PM data. </a:t>
            </a:r>
          </a:p>
          <a:p>
            <a:pPr marL="342900" indent="-342900">
              <a:lnSpc>
                <a:spcPts val="2600"/>
              </a:lnSpc>
              <a:spcBef>
                <a:spcPts val="600"/>
              </a:spcBef>
              <a:buAutoNum type="arabicParenR"/>
            </a:pPr>
            <a:r>
              <a:rPr lang="en-US" b="0" dirty="0" smtClean="0">
                <a:latin typeface="Times New Roman" pitchFamily="18" charset="0"/>
                <a:cs typeface="Times New Roman" pitchFamily="18" charset="0"/>
              </a:rPr>
              <a:t>To be used in case of non-understood events in the machine, but also to estimate possible error scenario’s (short circuit, …). </a:t>
            </a:r>
          </a:p>
          <a:p>
            <a:pPr marL="342900" indent="-342900">
              <a:lnSpc>
                <a:spcPts val="2600"/>
              </a:lnSpc>
              <a:spcBef>
                <a:spcPts val="600"/>
              </a:spcBef>
            </a:pPr>
            <a:r>
              <a:rPr lang="en-US" b="0" dirty="0" smtClean="0">
                <a:solidFill>
                  <a:schemeClr val="accent1">
                    <a:lumMod val="75000"/>
                  </a:schemeClr>
                </a:solidFill>
                <a:latin typeface="Times New Roman" pitchFamily="18" charset="0"/>
                <a:cs typeface="Times New Roman" pitchFamily="18" charset="0"/>
              </a:rPr>
              <a:t>Requires about 2 persons for next 2 years</a:t>
            </a:r>
          </a:p>
          <a:p>
            <a:pPr marL="342900" indent="-342900">
              <a:lnSpc>
                <a:spcPts val="2600"/>
              </a:lnSpc>
              <a:spcBef>
                <a:spcPts val="600"/>
              </a:spcBef>
            </a:pPr>
            <a:r>
              <a:rPr lang="en-US" i="1" dirty="0" err="1" smtClean="0">
                <a:latin typeface="Times New Roman" pitchFamily="18" charset="0"/>
                <a:cs typeface="Times New Roman" pitchFamily="18" charset="0"/>
              </a:rPr>
              <a:t>Tbd</a:t>
            </a:r>
            <a:r>
              <a:rPr lang="en-US" i="1" dirty="0" smtClean="0">
                <a:latin typeface="Times New Roman" pitchFamily="18" charset="0"/>
                <a:cs typeface="Times New Roman" pitchFamily="18" charset="0"/>
              </a:rPr>
              <a:t>: Does it make sense to re-animate the previously used Saber/</a:t>
            </a:r>
            <a:r>
              <a:rPr lang="en-US" i="1" dirty="0" err="1" smtClean="0">
                <a:latin typeface="Times New Roman" pitchFamily="18" charset="0"/>
                <a:cs typeface="Times New Roman" pitchFamily="18" charset="0"/>
              </a:rPr>
              <a:t>Quaber</a:t>
            </a:r>
            <a:r>
              <a:rPr lang="en-US" i="1" dirty="0" smtClean="0">
                <a:latin typeface="Times New Roman" pitchFamily="18" charset="0"/>
                <a:cs typeface="Times New Roman" pitchFamily="18" charset="0"/>
              </a:rPr>
              <a:t>?</a:t>
            </a:r>
          </a:p>
        </p:txBody>
      </p:sp>
      <p:sp>
        <p:nvSpPr>
          <p:cNvPr id="5" name="TextBox 4"/>
          <p:cNvSpPr txBox="1"/>
          <p:nvPr/>
        </p:nvSpPr>
        <p:spPr>
          <a:xfrm>
            <a:off x="457200" y="3962400"/>
            <a:ext cx="8305800" cy="2246769"/>
          </a:xfrm>
          <a:prstGeom prst="rect">
            <a:avLst/>
          </a:prstGeom>
          <a:noFill/>
        </p:spPr>
        <p:txBody>
          <a:bodyPr wrap="square" rtlCol="0">
            <a:spAutoFit/>
          </a:bodyPr>
          <a:lstStyle/>
          <a:p>
            <a:pPr>
              <a:lnSpc>
                <a:spcPts val="2600"/>
              </a:lnSpc>
              <a:spcBef>
                <a:spcPts val="3600"/>
              </a:spcBef>
            </a:pPr>
            <a:r>
              <a:rPr lang="en-US" dirty="0" err="1" smtClean="0">
                <a:latin typeface="Times New Roman" pitchFamily="18" charset="0"/>
                <a:cs typeface="Times New Roman" pitchFamily="18" charset="0"/>
              </a:rPr>
              <a:t>Comsol</a:t>
            </a:r>
            <a:r>
              <a:rPr lang="en-US" dirty="0" smtClean="0">
                <a:latin typeface="Times New Roman" pitchFamily="18" charset="0"/>
                <a:cs typeface="Times New Roman" pitchFamily="18" charset="0"/>
              </a:rPr>
              <a:t>:</a:t>
            </a:r>
          </a:p>
          <a:p>
            <a:pPr>
              <a:lnSpc>
                <a:spcPts val="2600"/>
              </a:lnSpc>
              <a:spcBef>
                <a:spcPts val="600"/>
              </a:spcBef>
            </a:pPr>
            <a:r>
              <a:rPr lang="en-US" b="0" dirty="0" smtClean="0">
                <a:latin typeface="Times New Roman" pitchFamily="18" charset="0"/>
                <a:cs typeface="Times New Roman" pitchFamily="18" charset="0"/>
              </a:rPr>
              <a:t>Technical student foreseen for 1/3/2011-1/3/2012. </a:t>
            </a:r>
            <a:r>
              <a:rPr lang="en-US" b="0" dirty="0" err="1" smtClean="0">
                <a:latin typeface="Times New Roman" pitchFamily="18" charset="0"/>
                <a:cs typeface="Times New Roman" pitchFamily="18" charset="0"/>
              </a:rPr>
              <a:t>Finalising</a:t>
            </a:r>
            <a:r>
              <a:rPr lang="en-US" b="0" dirty="0" smtClean="0">
                <a:latin typeface="Times New Roman" pitchFamily="18" charset="0"/>
                <a:cs typeface="Times New Roman" pitchFamily="18" charset="0"/>
              </a:rPr>
              <a:t> 13 kA shunted joint will require a few months. Rest of the time for new singularities (pointed out by Splice Task Force or others).</a:t>
            </a:r>
          </a:p>
          <a:p>
            <a:pPr>
              <a:lnSpc>
                <a:spcPts val="2600"/>
              </a:lnSpc>
              <a:spcBef>
                <a:spcPts val="600"/>
              </a:spcBef>
            </a:pPr>
            <a:r>
              <a:rPr lang="en-US" i="1" dirty="0" err="1" smtClean="0">
                <a:latin typeface="Times New Roman" pitchFamily="18" charset="0"/>
                <a:cs typeface="Times New Roman" pitchFamily="18" charset="0"/>
              </a:rPr>
              <a:t>Tbd</a:t>
            </a:r>
            <a:r>
              <a:rPr lang="en-US" i="1" dirty="0" smtClean="0">
                <a:latin typeface="Times New Roman" pitchFamily="18" charset="0"/>
                <a:cs typeface="Times New Roman" pitchFamily="18" charset="0"/>
              </a:rPr>
              <a:t>: Should we try to model the thermal behavior of a quenching magnet in a </a:t>
            </a:r>
            <a:r>
              <a:rPr lang="en-US" i="1" dirty="0" err="1" smtClean="0">
                <a:latin typeface="Times New Roman" pitchFamily="18" charset="0"/>
                <a:cs typeface="Times New Roman" pitchFamily="18" charset="0"/>
              </a:rPr>
              <a:t>cryocell</a:t>
            </a:r>
            <a:r>
              <a:rPr lang="en-US" i="1" dirty="0" smtClean="0">
                <a:latin typeface="Times New Roman" pitchFamily="18" charset="0"/>
                <a:cs typeface="Times New Roman" pitchFamily="18" charset="0"/>
              </a:rPr>
              <a:t> environment (or leave it to CRG)? </a:t>
            </a:r>
            <a:endParaRPr lang="en-US" i="1" dirty="0" smtClean="0">
              <a:solidFill>
                <a:schemeClr val="accent1">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Paper Presentation 1">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Paper Presentation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1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1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1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1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1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Z:\P32\MSO97PRO\Template\CERN\Paper Presentation 1.pot</Template>
  <TotalTime>66600</TotalTime>
  <Words>915</Words>
  <Application>Microsoft Office PowerPoint</Application>
  <PresentationFormat>On-screen Show (4:3)</PresentationFormat>
  <Paragraphs>103</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Paper Presentation 1</vt:lpstr>
      <vt:lpstr>Slide 1</vt:lpstr>
      <vt:lpstr>Slide 2</vt:lpstr>
      <vt:lpstr>Slide 3</vt:lpstr>
      <vt:lpstr>Slide 4</vt:lpstr>
      <vt:lpstr>Slide 5</vt:lpstr>
      <vt:lpstr>Slide 6</vt:lpstr>
      <vt:lpstr>Slide 7</vt:lpstr>
      <vt:lpstr>Slide 8</vt:lpstr>
      <vt:lpstr>Slide 9</vt:lpstr>
      <vt:lpstr>Slide 10</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Alstom: 01B</dc:title>
  <dc:creator>verweij</dc:creator>
  <cp:lastModifiedBy>verweij</cp:lastModifiedBy>
  <cp:revision>1134</cp:revision>
  <cp:lastPrinted>2002-02-08T13:32:06Z</cp:lastPrinted>
  <dcterms:created xsi:type="dcterms:W3CDTF">2002-02-04T10:43:09Z</dcterms:created>
  <dcterms:modified xsi:type="dcterms:W3CDTF">2010-12-13T16:22:51Z</dcterms:modified>
</cp:coreProperties>
</file>