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7" r:id="rId2"/>
    <p:sldId id="298" r:id="rId3"/>
    <p:sldId id="300" r:id="rId4"/>
    <p:sldId id="301" r:id="rId5"/>
    <p:sldId id="303" r:id="rId6"/>
    <p:sldId id="305" r:id="rId7"/>
    <p:sldId id="306" r:id="rId8"/>
    <p:sldId id="307" r:id="rId9"/>
    <p:sldId id="308" r:id="rId10"/>
    <p:sldId id="309" r:id="rId11"/>
    <p:sldId id="311" r:id="rId12"/>
    <p:sldId id="312" r:id="rId13"/>
    <p:sldId id="310" r:id="rId14"/>
    <p:sldId id="313" r:id="rId15"/>
    <p:sldId id="314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3" autoAdjust="0"/>
    <p:restoredTop sz="94472" autoAdjust="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4E0A0-A884-4854-B1E3-40E5EC53C26E}" type="datetimeFigureOut">
              <a:rPr lang="fr-FR" smtClean="0"/>
              <a:pPr/>
              <a:t>10/12/2010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DC95E-8C2D-42CE-8114-CD29843B7C12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95EE8-C426-4F9A-A5E8-BB48425C5209}" type="datetimeFigureOut">
              <a:rPr lang="fr-FR" smtClean="0"/>
              <a:pPr/>
              <a:t>10/12/2010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36A8-1527-4CDB-9B02-792F349C542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1AD31A-6B88-4AE3-BB48-165E5027A492}" type="slidenum">
              <a:rPr lang="en-US"/>
              <a:pPr/>
              <a:t>14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570CA9-41FA-4299-83AA-1D8255613472}" type="slidenum">
              <a:rPr lang="en-US"/>
              <a:pPr/>
              <a:t>15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sdu.ictp.it/openaccess/img/cern_logo.gif&amp;imgrefurl=http://sdu.ictp.it/openaccess/&amp;usg=__BDLbhgsPt6hk-dZWDgUDRjmXIKI=&amp;h=400&amp;w=400&amp;sz=8&amp;hl=en&amp;start=1&amp;tbnid=J2wtlm3dZDECFM:&amp;tbnh=124&amp;tbnw=124&amp;prev=/images?q=CERN+logo&amp;hl=en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www.uscms.org/LPC/logos/CMS_logo_col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1231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tbn1.google.com/images?q=tbn:J2wtlm3dZDECFM:http://sdu.ictp.it/openaccess/img/cern_logo.gif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900" y="0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31013" y="61658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C831D-538A-4EF2-9273-A6399CC093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D56AB1-8372-47DD-84C5-D23DF8612663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rgbClr val="99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655" name="Picture 7" descr="banner-ble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slow">
    <p:wipe dir="r"/>
  </p:transition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11" Type="http://schemas.openxmlformats.org/officeDocument/2006/relationships/image" Target="../media/image38.jpeg"/><Relationship Id="rId5" Type="http://schemas.openxmlformats.org/officeDocument/2006/relationships/image" Target="../media/image32.png"/><Relationship Id="rId10" Type="http://schemas.openxmlformats.org/officeDocument/2006/relationships/image" Target="../media/image37.jpeg"/><Relationship Id="rId4" Type="http://schemas.openxmlformats.org/officeDocument/2006/relationships/image" Target="../media/image31.pn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wmf"/><Relationship Id="rId7" Type="http://schemas.openxmlformats.org/officeDocument/2006/relationships/image" Target="../media/image46.png"/><Relationship Id="rId12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11" Type="http://schemas.openxmlformats.org/officeDocument/2006/relationships/image" Target="../media/image50.png"/><Relationship Id="rId5" Type="http://schemas.openxmlformats.org/officeDocument/2006/relationships/image" Target="../media/image44.jpeg"/><Relationship Id="rId15" Type="http://schemas.openxmlformats.org/officeDocument/2006/relationships/image" Target="../media/image54.wmf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Relationship Id="rId14" Type="http://schemas.openxmlformats.org/officeDocument/2006/relationships/image" Target="../media/image5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v1.jpg"/>
          <p:cNvPicPr>
            <a:picLocks noChangeAspect="1"/>
          </p:cNvPicPr>
          <p:nvPr/>
        </p:nvPicPr>
        <p:blipFill>
          <a:blip r:embed="rId2" cstate="print">
            <a:lum bright="-27000" contrast="-26000"/>
          </a:blip>
          <a:stretch>
            <a:fillRect/>
          </a:stretch>
        </p:blipFill>
        <p:spPr>
          <a:xfrm>
            <a:off x="251520" y="116632"/>
            <a:ext cx="8640960" cy="636864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MPGD principle ( Micro Pattern Gas Detector)</a:t>
            </a:r>
          </a:p>
          <a:p>
            <a:pPr lvl="1"/>
            <a:r>
              <a:rPr lang="en-US" sz="2000" b="1" dirty="0" smtClean="0"/>
              <a:t>GEM </a:t>
            </a:r>
          </a:p>
          <a:p>
            <a:pPr lvl="1"/>
            <a:r>
              <a:rPr lang="en-US" sz="2000" b="1" dirty="0" err="1" smtClean="0"/>
              <a:t>Micromegas</a:t>
            </a:r>
            <a:endParaRPr lang="en-US" sz="2000" b="1" dirty="0" smtClean="0"/>
          </a:p>
          <a:p>
            <a:r>
              <a:rPr lang="en-US" sz="2400" b="1" dirty="0" smtClean="0"/>
              <a:t>Large detector projects</a:t>
            </a:r>
          </a:p>
          <a:p>
            <a:pPr lvl="1"/>
            <a:r>
              <a:rPr lang="en-US" sz="2000" b="1" dirty="0" smtClean="0"/>
              <a:t>CMS</a:t>
            </a:r>
          </a:p>
          <a:p>
            <a:pPr lvl="1"/>
            <a:r>
              <a:rPr lang="en-US" sz="2000" b="1" dirty="0" smtClean="0"/>
              <a:t>Atlas</a:t>
            </a:r>
          </a:p>
          <a:p>
            <a:r>
              <a:rPr lang="en-US" sz="2400" b="1" dirty="0" smtClean="0"/>
              <a:t>Timing/equipment/ man power</a:t>
            </a:r>
            <a:endParaRPr lang="en-US" sz="2400" b="1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Rui De Oliveira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457200" y="5848350"/>
          <a:ext cx="7848600" cy="933450"/>
        </p:xfrm>
        <a:graphic>
          <a:graphicData uri="http://schemas.openxmlformats.org/presentationml/2006/ole">
            <p:oleObj spid="_x0000_s1026" name="Document" r:id="rId3" imgW="6635880" imgH="603360" progId="Word.Document.8">
              <p:embed/>
            </p:oleObj>
          </a:graphicData>
        </a:graphic>
      </p:graphicFrame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2362200" y="5848350"/>
            <a:ext cx="533400" cy="704850"/>
          </a:xfrm>
          <a:prstGeom prst="rect">
            <a:avLst/>
          </a:prstGeom>
          <a:solidFill>
            <a:srgbClr val="FF000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28" name="Rectangle 10"/>
          <p:cNvSpPr>
            <a:spLocks noChangeArrowheads="1"/>
          </p:cNvSpPr>
          <p:nvPr/>
        </p:nvSpPr>
        <p:spPr bwMode="auto">
          <a:xfrm>
            <a:off x="3886200" y="5848350"/>
            <a:ext cx="457200" cy="70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3886200" y="5848350"/>
            <a:ext cx="533400" cy="704850"/>
          </a:xfrm>
          <a:prstGeom prst="rect">
            <a:avLst/>
          </a:prstGeom>
          <a:solidFill>
            <a:srgbClr val="FF000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30" name="Rectangle 12"/>
          <p:cNvSpPr>
            <a:spLocks noChangeArrowheads="1"/>
          </p:cNvSpPr>
          <p:nvPr/>
        </p:nvSpPr>
        <p:spPr bwMode="auto">
          <a:xfrm>
            <a:off x="5410200" y="5848350"/>
            <a:ext cx="533400" cy="704850"/>
          </a:xfrm>
          <a:prstGeom prst="rect">
            <a:avLst/>
          </a:prstGeom>
          <a:solidFill>
            <a:srgbClr val="FF000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6934200" y="5848350"/>
            <a:ext cx="1447800" cy="704850"/>
          </a:xfrm>
          <a:prstGeom prst="rect">
            <a:avLst/>
          </a:prstGeom>
          <a:solidFill>
            <a:srgbClr val="FF0000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32" name="Rectangle 15"/>
          <p:cNvSpPr>
            <a:spLocks noChangeArrowheads="1"/>
          </p:cNvSpPr>
          <p:nvPr/>
        </p:nvSpPr>
        <p:spPr bwMode="auto">
          <a:xfrm>
            <a:off x="6477000" y="4876800"/>
            <a:ext cx="12192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8608" name="Text Box 16"/>
          <p:cNvSpPr txBox="1">
            <a:spLocks noChangeArrowheads="1"/>
          </p:cNvSpPr>
          <p:nvPr/>
        </p:nvSpPr>
        <p:spPr bwMode="auto">
          <a:xfrm>
            <a:off x="381000" y="5715000"/>
            <a:ext cx="1236663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STAGED</a:t>
            </a:r>
          </a:p>
        </p:txBody>
      </p:sp>
      <p:sp>
        <p:nvSpPr>
          <p:cNvPr id="1034" name="Line 17"/>
          <p:cNvSpPr>
            <a:spLocks noChangeShapeType="1"/>
          </p:cNvSpPr>
          <p:nvPr/>
        </p:nvSpPr>
        <p:spPr bwMode="auto">
          <a:xfrm>
            <a:off x="1600200" y="6019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10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835025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533400" y="3429000"/>
            <a:ext cx="914400" cy="53340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191000" y="4038600"/>
            <a:ext cx="914400" cy="68580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819400" y="3429000"/>
            <a:ext cx="914400" cy="91440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47800" y="3429000"/>
            <a:ext cx="914400" cy="68580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676400" y="76200"/>
            <a:ext cx="4559261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Initial RE system –tailored to budget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400" y="990600"/>
            <a:ext cx="914400" cy="2362200"/>
          </a:xfrm>
          <a:prstGeom prst="rect">
            <a:avLst/>
          </a:prstGeom>
          <a:solidFill>
            <a:schemeClr val="accent6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2" name="Text Box 9"/>
          <p:cNvSpPr txBox="1">
            <a:spLocks noChangeArrowheads="1"/>
          </p:cNvSpPr>
          <p:nvPr/>
        </p:nvSpPr>
        <p:spPr bwMode="auto">
          <a:xfrm>
            <a:off x="7262813" y="1524000"/>
            <a:ext cx="1881187" cy="10064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Helvetica" pitchFamily="34" charset="0"/>
              </a:rPr>
              <a:t>Reduced RE system</a:t>
            </a:r>
          </a:p>
          <a:p>
            <a:r>
              <a:rPr lang="en-US" sz="2000">
                <a:solidFill>
                  <a:srgbClr val="FFFF00"/>
                </a:solidFill>
                <a:latin typeface="Helvetica" pitchFamily="34" charset="0"/>
              </a:rPr>
              <a:t>|</a:t>
            </a: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h</a:t>
            </a:r>
            <a:r>
              <a:rPr lang="en-US" sz="2000">
                <a:solidFill>
                  <a:srgbClr val="FFFF00"/>
                </a:solidFill>
                <a:latin typeface="Helvetica" pitchFamily="34" charset="0"/>
              </a:rPr>
              <a:t>| &lt; 1.6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10800000">
            <a:off x="457200" y="4876800"/>
            <a:ext cx="7620000" cy="7620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" name="TextBox 21"/>
          <p:cNvSpPr txBox="1">
            <a:spLocks noChangeArrowheads="1"/>
          </p:cNvSpPr>
          <p:nvPr/>
        </p:nvSpPr>
        <p:spPr bwMode="auto">
          <a:xfrm>
            <a:off x="5334000" y="5257800"/>
            <a:ext cx="714375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Symbol" pitchFamily="18" charset="2"/>
              </a:rPr>
              <a:t>h</a:t>
            </a:r>
            <a:r>
              <a:rPr lang="en-US" sz="1600" b="1"/>
              <a:t>=2.4</a:t>
            </a:r>
            <a:endParaRPr lang="en-US" b="1"/>
          </a:p>
        </p:txBody>
      </p:sp>
      <p:sp>
        <p:nvSpPr>
          <p:cNvPr id="1045" name="TextBox 5"/>
          <p:cNvSpPr txBox="1">
            <a:spLocks noChangeArrowheads="1"/>
          </p:cNvSpPr>
          <p:nvPr/>
        </p:nvSpPr>
        <p:spPr bwMode="auto">
          <a:xfrm>
            <a:off x="0" y="4724400"/>
            <a:ext cx="836613" cy="369888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Symbol" pitchFamily="18" charset="2"/>
              </a:rPr>
              <a:t>h</a:t>
            </a:r>
            <a:r>
              <a:rPr lang="en-US">
                <a:solidFill>
                  <a:srgbClr val="FFFF00"/>
                </a:solidFill>
              </a:rPr>
              <a:t>  2.4 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0CF4F-24E1-4297-BB1F-4807D50AA37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219200"/>
          <a:ext cx="7914456" cy="53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73"/>
                <a:gridCol w="1917978"/>
                <a:gridCol w="2275407"/>
                <a:gridCol w="2572198"/>
              </a:tblGrid>
              <a:tr h="9037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RPC Region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Rates Hz/cm</a:t>
                      </a:r>
                      <a:r>
                        <a:rPr lang="en-US" sz="1400" baseline="30000" dirty="0" smtClean="0"/>
                        <a:t>2   </a:t>
                      </a:r>
                      <a:r>
                        <a:rPr lang="en-US" sz="1400" dirty="0" smtClean="0"/>
                        <a:t> LHC  (10</a:t>
                      </a:r>
                      <a:r>
                        <a:rPr lang="en-US" sz="1400" baseline="30000" dirty="0" smtClean="0"/>
                        <a:t>34 </a:t>
                      </a:r>
                      <a:r>
                        <a:rPr lang="en-US" sz="1400" dirty="0" smtClean="0"/>
                        <a:t>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/s)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Luminosity LHC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30000" dirty="0" smtClean="0"/>
                    </a:p>
                    <a:p>
                      <a:r>
                        <a:rPr lang="en-US" sz="2000" baseline="30000" dirty="0" smtClean="0"/>
                        <a:t>2.3 x LHC</a:t>
                      </a:r>
                      <a:endParaRPr 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(10</a:t>
                      </a:r>
                      <a:r>
                        <a:rPr lang="en-US" sz="1400" baseline="30000" dirty="0" smtClean="0"/>
                        <a:t>35</a:t>
                      </a:r>
                      <a:r>
                        <a:rPr lang="en-US" sz="1400" dirty="0" smtClean="0"/>
                        <a:t>cm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US" sz="1400" dirty="0" smtClean="0"/>
                        <a:t>/s) Phase II SLHC</a:t>
                      </a:r>
                    </a:p>
                    <a:p>
                      <a:r>
                        <a:rPr lang="en-US" sz="1400" dirty="0" smtClean="0"/>
                        <a:t>?? </a:t>
                      </a:r>
                      <a:endParaRPr lang="en-US" sz="1400" baseline="30000" dirty="0"/>
                    </a:p>
                  </a:txBody>
                  <a:tcPr/>
                </a:tc>
              </a:tr>
              <a:tr h="2984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30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 100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kHz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tbc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baseline="30000" dirty="0"/>
                    </a:p>
                  </a:txBody>
                  <a:tcPr/>
                </a:tc>
              </a:tr>
              <a:tr h="74617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 1, 2, 3,4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>
                          <a:latin typeface="Symbol" pitchFamily="18" charset="2"/>
                        </a:rPr>
                        <a:t>h &lt; 1.6</a:t>
                      </a:r>
                      <a:endParaRPr 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 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kHz (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</a:rPr>
                        <a:t>tbc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938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Expected Charge in 10 years</a:t>
                      </a:r>
                      <a:endParaRPr 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0.05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0.15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</a:tr>
              <a:tr h="74617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  1,2,3,4  </a:t>
                      </a:r>
                      <a:r>
                        <a:rPr lang="en-US" sz="1400" b="1" dirty="0" smtClean="0">
                          <a:latin typeface="Symbol" pitchFamily="18" charset="2"/>
                        </a:rPr>
                        <a:t>h &gt;</a:t>
                      </a:r>
                      <a:r>
                        <a:rPr lang="en-US" sz="1400" b="1" baseline="0" dirty="0" smtClean="0">
                          <a:latin typeface="Symbol" pitchFamily="18" charset="2"/>
                        </a:rPr>
                        <a:t> </a:t>
                      </a:r>
                      <a:r>
                        <a:rPr lang="en-US" sz="1400" b="1" dirty="0" smtClean="0">
                          <a:latin typeface="Symbol" pitchFamily="18" charset="2"/>
                        </a:rPr>
                        <a:t>1.6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500Hz ~ kHz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Few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kHz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Few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 10s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 kHz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177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Expected Charge in 10 years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(0.05-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1400" dirty="0" smtClean="0"/>
                        <a:t>)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r>
                        <a:rPr lang="en-US" sz="1400" baseline="0" dirty="0" smtClean="0"/>
                        <a:t> 10s</a:t>
                      </a:r>
                      <a:r>
                        <a:rPr lang="en-US" sz="1400" dirty="0" smtClean="0"/>
                        <a:t> C/cm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28800" y="228600"/>
            <a:ext cx="5983560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Estimated Particle rates in Forward CMS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E89EAE-B948-4858-AE4F-185774729C72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609600" y="2438400"/>
            <a:ext cx="3241675" cy="3719513"/>
            <a:chOff x="254" y="817"/>
            <a:chExt cx="2042" cy="2343"/>
          </a:xfrm>
        </p:grpSpPr>
        <p:sp>
          <p:nvSpPr>
            <p:cNvPr id="57365" name="Text Box 21"/>
            <p:cNvSpPr txBox="1">
              <a:spLocks noChangeArrowheads="1"/>
            </p:cNvSpPr>
            <p:nvPr/>
          </p:nvSpPr>
          <p:spPr bwMode="auto">
            <a:xfrm>
              <a:off x="677" y="817"/>
              <a:ext cx="10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Detector Design</a:t>
              </a:r>
            </a:p>
          </p:txBody>
        </p:sp>
        <p:sp>
          <p:nvSpPr>
            <p:cNvPr id="57366" name="Text Box 22"/>
            <p:cNvSpPr txBox="1">
              <a:spLocks noChangeArrowheads="1"/>
            </p:cNvSpPr>
            <p:nvPr/>
          </p:nvSpPr>
          <p:spPr bwMode="auto">
            <a:xfrm>
              <a:off x="490" y="1497"/>
              <a:ext cx="1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Component Production</a:t>
              </a:r>
            </a:p>
          </p:txBody>
        </p:sp>
        <p:sp>
          <p:nvSpPr>
            <p:cNvPr id="57367" name="Text Box 23"/>
            <p:cNvSpPr txBox="1">
              <a:spLocks noChangeArrowheads="1"/>
            </p:cNvSpPr>
            <p:nvPr/>
          </p:nvSpPr>
          <p:spPr bwMode="auto">
            <a:xfrm>
              <a:off x="254" y="2120"/>
              <a:ext cx="204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Component Quality</a:t>
              </a:r>
            </a:p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Control</a:t>
              </a:r>
            </a:p>
          </p:txBody>
        </p:sp>
        <p:sp>
          <p:nvSpPr>
            <p:cNvPr id="57368" name="Text Box 24"/>
            <p:cNvSpPr txBox="1">
              <a:spLocks noChangeArrowheads="1"/>
            </p:cNvSpPr>
            <p:nvPr/>
          </p:nvSpPr>
          <p:spPr bwMode="auto">
            <a:xfrm>
              <a:off x="643" y="2948"/>
              <a:ext cx="11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Detector Assembly</a:t>
              </a:r>
            </a:p>
          </p:txBody>
        </p:sp>
      </p:grp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2209800" y="304800"/>
            <a:ext cx="4832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1" charset="0"/>
              </a:rPr>
              <a:t>GEM Detectors at CERN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572000" y="2133600"/>
            <a:ext cx="4108450" cy="4416425"/>
            <a:chOff x="2658" y="708"/>
            <a:chExt cx="2588" cy="2782"/>
          </a:xfrm>
        </p:grpSpPr>
        <p:pic>
          <p:nvPicPr>
            <p:cNvPr id="57347" name="Picture 3" descr="final00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4" y="720"/>
              <a:ext cx="692" cy="687"/>
            </a:xfrm>
            <a:prstGeom prst="rect">
              <a:avLst/>
            </a:prstGeom>
            <a:noFill/>
          </p:spPr>
        </p:pic>
        <p:pic>
          <p:nvPicPr>
            <p:cNvPr id="57348" name="Picture 4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35" y="708"/>
              <a:ext cx="903" cy="678"/>
            </a:xfrm>
            <a:prstGeom prst="rect">
              <a:avLst/>
            </a:prstGeom>
            <a:noFill/>
          </p:spPr>
        </p:pic>
        <p:pic>
          <p:nvPicPr>
            <p:cNvPr id="57349" name="Picture 5" descr="gem stretche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76" y="1427"/>
              <a:ext cx="817" cy="614"/>
            </a:xfrm>
            <a:prstGeom prst="rect">
              <a:avLst/>
            </a:prstGeom>
            <a:noFill/>
          </p:spPr>
        </p:pic>
        <p:pic>
          <p:nvPicPr>
            <p:cNvPr id="57350" name="Picture 6" descr="10gf2h001_ma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58" y="2066"/>
              <a:ext cx="899" cy="756"/>
            </a:xfrm>
            <a:prstGeom prst="rect">
              <a:avLst/>
            </a:prstGeom>
            <a:noFill/>
          </p:spPr>
        </p:pic>
        <p:pic>
          <p:nvPicPr>
            <p:cNvPr id="57351" name="Picture 7" descr="probe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36" y="2105"/>
              <a:ext cx="513" cy="684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rgbClr val="FF6600"/>
              </a:solidFill>
              <a:miter lim="800000"/>
              <a:headEnd/>
              <a:tailEnd/>
            </a:ln>
          </p:spPr>
        </p:pic>
        <p:pic>
          <p:nvPicPr>
            <p:cNvPr id="57352" name="Picture 8" descr="gravure_gem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98" y="1427"/>
              <a:ext cx="856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7353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15" y="1427"/>
              <a:ext cx="831" cy="624"/>
            </a:xfrm>
            <a:prstGeom prst="rect">
              <a:avLst/>
            </a:prstGeom>
            <a:noFill/>
          </p:spPr>
        </p:pic>
        <p:pic>
          <p:nvPicPr>
            <p:cNvPr id="57354" name="Picture 10"/>
            <p:cNvPicPr>
              <a:picLocks noChangeAspect="1" noChangeArrowheads="1"/>
            </p:cNvPicPr>
            <p:nvPr/>
          </p:nvPicPr>
          <p:blipFill>
            <a:blip r:embed="rId10" cstate="print"/>
            <a:srcRect l="9171"/>
            <a:stretch>
              <a:fillRect/>
            </a:stretch>
          </p:blipFill>
          <p:spPr bwMode="auto">
            <a:xfrm>
              <a:off x="4374" y="2105"/>
              <a:ext cx="864" cy="634"/>
            </a:xfrm>
            <a:prstGeom prst="rect">
              <a:avLst/>
            </a:prstGeom>
            <a:noFill/>
          </p:spPr>
        </p:pic>
        <p:pic>
          <p:nvPicPr>
            <p:cNvPr id="57355" name="Picture 11" descr="ucleaner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688" y="2880"/>
              <a:ext cx="792" cy="595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57356" name="Picture 12" descr="Glue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96" y="2832"/>
              <a:ext cx="488" cy="658"/>
            </a:xfrm>
            <a:prstGeom prst="rect">
              <a:avLst/>
            </a:prstGeom>
            <a:noFill/>
          </p:spPr>
        </p:pic>
        <p:pic>
          <p:nvPicPr>
            <p:cNvPr id="57357" name="Picture 13" descr="DSCN745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374" y="2824"/>
              <a:ext cx="868" cy="651"/>
            </a:xfrm>
            <a:prstGeom prst="rect">
              <a:avLst/>
            </a:prstGeom>
            <a:noFill/>
          </p:spPr>
        </p:pic>
        <p:pic>
          <p:nvPicPr>
            <p:cNvPr id="57364" name="Picture 20" descr="EDA-01246-V1_pcb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688" y="720"/>
              <a:ext cx="726" cy="642"/>
            </a:xfrm>
            <a:prstGeom prst="rect">
              <a:avLst/>
            </a:prstGeom>
            <a:noFill/>
          </p:spPr>
        </p:pic>
      </p:grpSp>
      <p:sp>
        <p:nvSpPr>
          <p:cNvPr id="57376" name="Text Box 32"/>
          <p:cNvSpPr txBox="1">
            <a:spLocks noChangeArrowheads="1"/>
          </p:cNvSpPr>
          <p:nvPr/>
        </p:nvSpPr>
        <p:spPr bwMode="auto">
          <a:xfrm>
            <a:off x="685800" y="1219200"/>
            <a:ext cx="792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Helvetica" pitchFamily="1" charset="0"/>
              </a:rPr>
              <a:t>CERN is involved in all aspects of GEM detectors design, production and applications.</a:t>
            </a:r>
          </a:p>
        </p:txBody>
      </p:sp>
    </p:spTree>
  </p:cSld>
  <p:clrMapOvr>
    <a:masterClrMapping/>
  </p:clrMapOvr>
  <p:transition spd="slow" advClick="0" advTm="20000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057400" y="304800"/>
            <a:ext cx="4832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1" charset="0"/>
              </a:rPr>
              <a:t>GEM Detectors at CERN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85800" y="1524000"/>
            <a:ext cx="2562225" cy="4451350"/>
            <a:chOff x="432" y="960"/>
            <a:chExt cx="1614" cy="2804"/>
          </a:xfrm>
        </p:grpSpPr>
        <p:sp>
          <p:nvSpPr>
            <p:cNvPr id="56323" name="Text Box 3"/>
            <p:cNvSpPr txBox="1">
              <a:spLocks noChangeArrowheads="1"/>
            </p:cNvSpPr>
            <p:nvPr/>
          </p:nvSpPr>
          <p:spPr bwMode="auto">
            <a:xfrm>
              <a:off x="576" y="1680"/>
              <a:ext cx="12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Readout Electronics</a:t>
              </a:r>
            </a:p>
          </p:txBody>
        </p:sp>
        <p:sp>
          <p:nvSpPr>
            <p:cNvPr id="56324" name="Text Box 4"/>
            <p:cNvSpPr txBox="1">
              <a:spLocks noChangeArrowheads="1"/>
            </p:cNvSpPr>
            <p:nvPr/>
          </p:nvSpPr>
          <p:spPr bwMode="auto">
            <a:xfrm>
              <a:off x="576" y="2640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Detector Simulations</a:t>
              </a:r>
            </a:p>
          </p:txBody>
        </p:sp>
        <p:sp>
          <p:nvSpPr>
            <p:cNvPr id="56325" name="Text Box 5"/>
            <p:cNvSpPr txBox="1">
              <a:spLocks noChangeArrowheads="1"/>
            </p:cNvSpPr>
            <p:nvPr/>
          </p:nvSpPr>
          <p:spPr bwMode="auto">
            <a:xfrm>
              <a:off x="432" y="3552"/>
              <a:ext cx="16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Technology Dissemination</a:t>
              </a:r>
            </a:p>
          </p:txBody>
        </p:sp>
        <p:sp>
          <p:nvSpPr>
            <p:cNvPr id="56346" name="Text Box 26"/>
            <p:cNvSpPr txBox="1">
              <a:spLocks noChangeArrowheads="1"/>
            </p:cNvSpPr>
            <p:nvPr/>
          </p:nvSpPr>
          <p:spPr bwMode="auto">
            <a:xfrm>
              <a:off x="720" y="960"/>
              <a:ext cx="8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Helvetica" pitchFamily="1" charset="0"/>
                </a:rPr>
                <a:t>Detector Test</a:t>
              </a: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343400" y="1141413"/>
            <a:ext cx="4418013" cy="5327650"/>
            <a:chOff x="2736" y="719"/>
            <a:chExt cx="2783" cy="3356"/>
          </a:xfrm>
        </p:grpSpPr>
        <p:pic>
          <p:nvPicPr>
            <p:cNvPr id="563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4" y="1488"/>
              <a:ext cx="816" cy="70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grpSp>
          <p:nvGrpSpPr>
            <p:cNvPr id="4" name="Group 7"/>
            <p:cNvGrpSpPr>
              <a:grpSpLocks noChangeAspect="1"/>
            </p:cNvGrpSpPr>
            <p:nvPr/>
          </p:nvGrpSpPr>
          <p:grpSpPr bwMode="auto">
            <a:xfrm>
              <a:off x="3744" y="1440"/>
              <a:ext cx="1008" cy="825"/>
              <a:chOff x="4176" y="768"/>
              <a:chExt cx="1439" cy="1177"/>
            </a:xfrm>
          </p:grpSpPr>
          <p:pic>
            <p:nvPicPr>
              <p:cNvPr id="56328" name="Picture 8" descr="APV_test_card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176" y="768"/>
                <a:ext cx="1439" cy="1129"/>
              </a:xfrm>
              <a:prstGeom prst="rect">
                <a:avLst/>
              </a:prstGeom>
              <a:noFill/>
            </p:spPr>
          </p:pic>
          <p:sp>
            <p:nvSpPr>
              <p:cNvPr id="56329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4273" y="1698"/>
                <a:ext cx="166" cy="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endParaRPr lang="en-US" sz="1200" b="1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56330" name="Picture 10" descr="P101016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96" y="1440"/>
              <a:ext cx="543" cy="726"/>
            </a:xfrm>
            <a:prstGeom prst="rect">
              <a:avLst/>
            </a:prstGeom>
            <a:noFill/>
          </p:spPr>
        </p:pic>
        <p:pic>
          <p:nvPicPr>
            <p:cNvPr id="56332" name="Picture 12" descr="IMG_012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88" y="3312"/>
              <a:ext cx="907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3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11" y="2305"/>
              <a:ext cx="908" cy="822"/>
            </a:xfrm>
            <a:prstGeom prst="rect">
              <a:avLst/>
            </a:prstGeom>
            <a:noFill/>
          </p:spPr>
        </p:pic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648" y="2352"/>
              <a:ext cx="862" cy="817"/>
              <a:chOff x="288" y="2180"/>
              <a:chExt cx="1756" cy="1756"/>
            </a:xfrm>
          </p:grpSpPr>
          <p:pic>
            <p:nvPicPr>
              <p:cNvPr id="56335" name="Picture 15" descr="Cluster_NDistr"/>
              <p:cNvPicPr>
                <a:picLocks noChangeAspect="1" noChangeArrowheads="1"/>
              </p:cNvPicPr>
              <p:nvPr/>
            </p:nvPicPr>
            <p:blipFill>
              <a:blip r:embed="rId8" cstate="print">
                <a:lum bright="-80000" contrast="100000"/>
              </a:blip>
              <a:srcRect/>
              <a:stretch>
                <a:fillRect/>
              </a:stretch>
            </p:blipFill>
            <p:spPr bwMode="auto">
              <a:xfrm>
                <a:off x="288" y="2180"/>
                <a:ext cx="1756" cy="1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36" name="Text Box 16"/>
              <p:cNvSpPr txBox="1">
                <a:spLocks noChangeArrowheads="1"/>
              </p:cNvSpPr>
              <p:nvPr/>
            </p:nvSpPr>
            <p:spPr bwMode="auto">
              <a:xfrm>
                <a:off x="911" y="2401"/>
                <a:ext cx="913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1"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en-GB" sz="1000" b="1">
                  <a:latin typeface="Arial Unicode MS" pitchFamily="34" charset="-128"/>
                </a:endParaRPr>
              </a:p>
            </p:txBody>
          </p:sp>
          <p:sp>
            <p:nvSpPr>
              <p:cNvPr id="56337" name="Text Box 17"/>
              <p:cNvSpPr txBox="1">
                <a:spLocks noChangeArrowheads="1"/>
              </p:cNvSpPr>
              <p:nvPr/>
            </p:nvSpPr>
            <p:spPr bwMode="auto">
              <a:xfrm>
                <a:off x="818" y="2784"/>
                <a:ext cx="1006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1"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en-GB" sz="1000" b="1">
                  <a:latin typeface="Arial Unicode MS" pitchFamily="34" charset="-128"/>
                </a:endParaRPr>
              </a:p>
            </p:txBody>
          </p:sp>
        </p:grpSp>
        <p:pic>
          <p:nvPicPr>
            <p:cNvPr id="56339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736" y="3312"/>
              <a:ext cx="1088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6342" name="Picture 22" descr="patent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48" y="3168"/>
              <a:ext cx="649" cy="907"/>
            </a:xfrm>
            <a:prstGeom prst="rect">
              <a:avLst/>
            </a:prstGeom>
            <a:noFill/>
          </p:spPr>
        </p:pic>
        <p:pic>
          <p:nvPicPr>
            <p:cNvPr id="56344" name="Picture 24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784" y="2304"/>
              <a:ext cx="720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6347" name="Picture 27" descr="TOTEM_GEM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802" y="719"/>
              <a:ext cx="796" cy="732"/>
            </a:xfrm>
            <a:prstGeom prst="rect">
              <a:avLst/>
            </a:prstGeom>
            <a:noFill/>
          </p:spPr>
        </p:pic>
        <p:grpSp>
          <p:nvGrpSpPr>
            <p:cNvPr id="6" name="Group 28"/>
            <p:cNvGrpSpPr>
              <a:grpSpLocks noChangeAspect="1"/>
            </p:cNvGrpSpPr>
            <p:nvPr/>
          </p:nvGrpSpPr>
          <p:grpSpPr bwMode="auto">
            <a:xfrm>
              <a:off x="4608" y="720"/>
              <a:ext cx="838" cy="672"/>
              <a:chOff x="1728" y="288"/>
              <a:chExt cx="3648" cy="3085"/>
            </a:xfrm>
          </p:grpSpPr>
          <p:pic>
            <p:nvPicPr>
              <p:cNvPr id="56349" name="Picture 2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728" y="288"/>
                <a:ext cx="3648" cy="3085"/>
              </a:xfrm>
              <a:prstGeom prst="rect">
                <a:avLst/>
              </a:prstGeom>
              <a:noFill/>
            </p:spPr>
          </p:pic>
          <p:pic>
            <p:nvPicPr>
              <p:cNvPr id="56350" name="Picture 3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256" y="336"/>
                <a:ext cx="1370" cy="943"/>
              </a:xfrm>
              <a:prstGeom prst="rect">
                <a:avLst/>
              </a:prstGeom>
              <a:noFill/>
            </p:spPr>
          </p:pic>
          <p:pic>
            <p:nvPicPr>
              <p:cNvPr id="56351" name="Picture 31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504" y="1887"/>
                <a:ext cx="1440" cy="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56352" name="Picture 32" descr="beam_01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696" y="720"/>
              <a:ext cx="864" cy="64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20000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8229600" cy="1143000"/>
          </a:xfrm>
        </p:spPr>
        <p:txBody>
          <a:bodyPr/>
          <a:lstStyle/>
          <a:p>
            <a:r>
              <a:rPr lang="en-US" dirty="0" smtClean="0"/>
              <a:t>GEM detector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492875"/>
            <a:ext cx="2133600" cy="365125"/>
          </a:xfrm>
        </p:spPr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5" descr="cyl_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361711" cy="2232248"/>
          </a:xfrm>
          <a:prstGeom prst="rect">
            <a:avLst/>
          </a:prstGeom>
          <a:noFill/>
        </p:spPr>
      </p:pic>
      <p:pic>
        <p:nvPicPr>
          <p:cNvPr id="8" name="Picture 11" descr="triple_g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3450652" cy="2016224"/>
          </a:xfrm>
          <a:prstGeom prst="rect">
            <a:avLst/>
          </a:prstGeom>
          <a:noFill/>
        </p:spPr>
      </p:pic>
      <p:pic>
        <p:nvPicPr>
          <p:cNvPr id="9" name="Picture 6" descr="DSCN74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05064"/>
            <a:ext cx="2400267" cy="1800200"/>
          </a:xfrm>
          <a:prstGeom prst="rect">
            <a:avLst/>
          </a:prstGeom>
          <a:noFill/>
        </p:spPr>
      </p:pic>
      <p:grpSp>
        <p:nvGrpSpPr>
          <p:cNvPr id="30" name="Group 29"/>
          <p:cNvGrpSpPr/>
          <p:nvPr/>
        </p:nvGrpSpPr>
        <p:grpSpPr>
          <a:xfrm>
            <a:off x="611560" y="4005064"/>
            <a:ext cx="2376264" cy="1584176"/>
            <a:chOff x="6948264" y="1556792"/>
            <a:chExt cx="1960034" cy="1148834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48264" y="1556792"/>
              <a:ext cx="1938730" cy="245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48264" y="1988840"/>
              <a:ext cx="1960034" cy="245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48264" y="2466137"/>
              <a:ext cx="1952933" cy="239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4869160"/>
            <a:ext cx="2160240" cy="161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3356992"/>
            <a:ext cx="1796673" cy="1371321"/>
          </a:xfrm>
          <a:prstGeom prst="rect">
            <a:avLst/>
          </a:prstGeom>
          <a:noFill/>
        </p:spPr>
      </p:pic>
      <p:pic>
        <p:nvPicPr>
          <p:cNvPr id="29" name="Picture 28" descr="DSCN254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6200000">
            <a:off x="3731908" y="1388773"/>
            <a:ext cx="2112235" cy="1584176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rot="5400000">
            <a:off x="4247964" y="2888940"/>
            <a:ext cx="1008112" cy="21602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3815916" y="4473116"/>
            <a:ext cx="1152128" cy="7920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5576" y="400506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Row material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5576" y="4653136"/>
            <a:ext cx="1154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Copper etch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5576" y="5301208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/>
                </a:solidFill>
              </a:rPr>
              <a:t>Kapton</a:t>
            </a:r>
            <a:r>
              <a:rPr lang="en-US" sz="1200" b="1" dirty="0" smtClean="0">
                <a:solidFill>
                  <a:schemeClr val="bg1"/>
                </a:solidFill>
              </a:rPr>
              <a:t> etch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5940152" y="5877272"/>
            <a:ext cx="2895600" cy="365125"/>
          </a:xfrm>
          <a:noFill/>
        </p:spPr>
        <p:txBody>
          <a:bodyPr/>
          <a:lstStyle/>
          <a:p>
            <a:r>
              <a:rPr lang="en-CA" sz="2000" dirty="0" err="1" smtClean="0"/>
              <a:t>Micromegas</a:t>
            </a:r>
            <a:r>
              <a:rPr lang="en-CA" sz="2000" dirty="0" smtClean="0"/>
              <a:t> principle</a:t>
            </a:r>
            <a:endParaRPr lang="en-CA" sz="2000" dirty="0" smtClean="0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990600" y="3294064"/>
            <a:ext cx="6096000" cy="2300287"/>
            <a:chOff x="174" y="598"/>
            <a:chExt cx="853" cy="322"/>
          </a:xfrm>
        </p:grpSpPr>
        <p:sp>
          <p:nvSpPr>
            <p:cNvPr id="35966" name="Freeform 3"/>
            <p:cNvSpPr>
              <a:spLocks noChangeAspect="1"/>
            </p:cNvSpPr>
            <p:nvPr/>
          </p:nvSpPr>
          <p:spPr bwMode="auto">
            <a:xfrm>
              <a:off x="174" y="599"/>
              <a:ext cx="852" cy="254"/>
            </a:xfrm>
            <a:custGeom>
              <a:avLst/>
              <a:gdLst>
                <a:gd name="T0" fmla="*/ 0 w 841"/>
                <a:gd name="T1" fmla="*/ 254 h 254"/>
                <a:gd name="T2" fmla="*/ 225 w 841"/>
                <a:gd name="T3" fmla="*/ 0 h 254"/>
                <a:gd name="T4" fmla="*/ 885 w 841"/>
                <a:gd name="T5" fmla="*/ 0 h 254"/>
                <a:gd name="T6" fmla="*/ 662 w 841"/>
                <a:gd name="T7" fmla="*/ 254 h 254"/>
                <a:gd name="T8" fmla="*/ 0 w 841"/>
                <a:gd name="T9" fmla="*/ 254 h 2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1"/>
                <a:gd name="T16" fmla="*/ 0 h 254"/>
                <a:gd name="T17" fmla="*/ 841 w 841"/>
                <a:gd name="T18" fmla="*/ 254 h 2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1" h="254">
                  <a:moveTo>
                    <a:pt x="0" y="254"/>
                  </a:moveTo>
                  <a:lnTo>
                    <a:pt x="213" y="0"/>
                  </a:lnTo>
                  <a:lnTo>
                    <a:pt x="841" y="0"/>
                  </a:lnTo>
                  <a:lnTo>
                    <a:pt x="629" y="254"/>
                  </a:lnTo>
                  <a:lnTo>
                    <a:pt x="0" y="254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7" name="Freeform 4"/>
            <p:cNvSpPr>
              <a:spLocks noChangeAspect="1"/>
            </p:cNvSpPr>
            <p:nvPr/>
          </p:nvSpPr>
          <p:spPr bwMode="auto">
            <a:xfrm>
              <a:off x="812" y="598"/>
              <a:ext cx="215" cy="322"/>
            </a:xfrm>
            <a:custGeom>
              <a:avLst/>
              <a:gdLst>
                <a:gd name="T0" fmla="*/ 0 w 214"/>
                <a:gd name="T1" fmla="*/ 325 h 321"/>
                <a:gd name="T2" fmla="*/ 0 w 214"/>
                <a:gd name="T3" fmla="*/ 258 h 321"/>
                <a:gd name="T4" fmla="*/ 218 w 214"/>
                <a:gd name="T5" fmla="*/ 0 h 321"/>
                <a:gd name="T6" fmla="*/ 218 w 214"/>
                <a:gd name="T7" fmla="*/ 70 h 321"/>
                <a:gd name="T8" fmla="*/ 0 w 214"/>
                <a:gd name="T9" fmla="*/ 325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321"/>
                <a:gd name="T17" fmla="*/ 214 w 214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321">
                  <a:moveTo>
                    <a:pt x="0" y="321"/>
                  </a:moveTo>
                  <a:lnTo>
                    <a:pt x="0" y="254"/>
                  </a:lnTo>
                  <a:lnTo>
                    <a:pt x="214" y="0"/>
                  </a:lnTo>
                  <a:lnTo>
                    <a:pt x="214" y="70"/>
                  </a:lnTo>
                  <a:lnTo>
                    <a:pt x="0" y="321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8" name="Rectangle 5"/>
            <p:cNvSpPr>
              <a:spLocks noChangeAspect="1" noChangeArrowheads="1"/>
            </p:cNvSpPr>
            <p:nvPr/>
          </p:nvSpPr>
          <p:spPr bwMode="auto">
            <a:xfrm>
              <a:off x="175" y="853"/>
              <a:ext cx="637" cy="66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8438" name="Freeform 6"/>
          <p:cNvSpPr>
            <a:spLocks noChangeAspect="1"/>
          </p:cNvSpPr>
          <p:nvPr/>
        </p:nvSpPr>
        <p:spPr bwMode="auto">
          <a:xfrm>
            <a:off x="990600" y="93663"/>
            <a:ext cx="6096000" cy="1833562"/>
          </a:xfrm>
          <a:custGeom>
            <a:avLst/>
            <a:gdLst>
              <a:gd name="T0" fmla="*/ 2147483647 w 862"/>
              <a:gd name="T1" fmla="*/ 0 h 257"/>
              <a:gd name="T2" fmla="*/ 2147483647 w 862"/>
              <a:gd name="T3" fmla="*/ 0 h 257"/>
              <a:gd name="T4" fmla="*/ 2147483647 w 862"/>
              <a:gd name="T5" fmla="*/ 2147483647 h 257"/>
              <a:gd name="T6" fmla="*/ 0 w 862"/>
              <a:gd name="T7" fmla="*/ 2147483647 h 257"/>
              <a:gd name="T8" fmla="*/ 2147483647 w 862"/>
              <a:gd name="T9" fmla="*/ 0 h 2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2"/>
              <a:gd name="T16" fmla="*/ 0 h 257"/>
              <a:gd name="T17" fmla="*/ 862 w 862"/>
              <a:gd name="T18" fmla="*/ 257 h 2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2" h="257">
                <a:moveTo>
                  <a:pt x="218" y="0"/>
                </a:moveTo>
                <a:lnTo>
                  <a:pt x="862" y="0"/>
                </a:lnTo>
                <a:lnTo>
                  <a:pt x="640" y="257"/>
                </a:lnTo>
                <a:lnTo>
                  <a:pt x="0" y="257"/>
                </a:lnTo>
                <a:lnTo>
                  <a:pt x="218" y="0"/>
                </a:lnTo>
                <a:close/>
              </a:path>
            </a:pathLst>
          </a:custGeom>
          <a:solidFill>
            <a:srgbClr val="CC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505200" y="6218239"/>
            <a:ext cx="1701312" cy="369887"/>
          </a:xfrm>
          <a:custGeom>
            <a:avLst/>
            <a:gdLst>
              <a:gd name="T0" fmla="*/ 0 w 1072"/>
              <a:gd name="T1" fmla="*/ 2147483647 h 483"/>
              <a:gd name="T2" fmla="*/ 2147483647 w 1072"/>
              <a:gd name="T3" fmla="*/ 2147483647 h 483"/>
              <a:gd name="T4" fmla="*/ 2147483647 w 1072"/>
              <a:gd name="T5" fmla="*/ 2147483647 h 483"/>
              <a:gd name="T6" fmla="*/ 2147483647 w 1072"/>
              <a:gd name="T7" fmla="*/ 2147483647 h 483"/>
              <a:gd name="T8" fmla="*/ 2147483647 w 1072"/>
              <a:gd name="T9" fmla="*/ 2147483647 h 483"/>
              <a:gd name="T10" fmla="*/ 2147483647 w 1072"/>
              <a:gd name="T11" fmla="*/ 2147483647 h 483"/>
              <a:gd name="T12" fmla="*/ 2147483647 w 1072"/>
              <a:gd name="T13" fmla="*/ 2147483647 h 483"/>
              <a:gd name="T14" fmla="*/ 2147483647 w 1072"/>
              <a:gd name="T15" fmla="*/ 2147483647 h 483"/>
              <a:gd name="T16" fmla="*/ 2147483647 w 1072"/>
              <a:gd name="T17" fmla="*/ 2147483647 h 483"/>
              <a:gd name="T18" fmla="*/ 2147483647 w 1072"/>
              <a:gd name="T19" fmla="*/ 2147483647 h 483"/>
              <a:gd name="T20" fmla="*/ 2147483647 w 1072"/>
              <a:gd name="T21" fmla="*/ 2147483647 h 4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72"/>
              <a:gd name="T34" fmla="*/ 0 h 483"/>
              <a:gd name="T35" fmla="*/ 1072 w 1072"/>
              <a:gd name="T36" fmla="*/ 483 h 4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72" h="483">
                <a:moveTo>
                  <a:pt x="0" y="3"/>
                </a:moveTo>
                <a:cubicBezTo>
                  <a:pt x="20" y="4"/>
                  <a:pt x="87" y="0"/>
                  <a:pt x="118" y="7"/>
                </a:cubicBezTo>
                <a:cubicBezTo>
                  <a:pt x="149" y="14"/>
                  <a:pt x="172" y="11"/>
                  <a:pt x="186" y="48"/>
                </a:cubicBezTo>
                <a:cubicBezTo>
                  <a:pt x="200" y="85"/>
                  <a:pt x="199" y="165"/>
                  <a:pt x="205" y="232"/>
                </a:cubicBezTo>
                <a:cubicBezTo>
                  <a:pt x="211" y="299"/>
                  <a:pt x="216" y="413"/>
                  <a:pt x="224" y="448"/>
                </a:cubicBezTo>
                <a:cubicBezTo>
                  <a:pt x="232" y="483"/>
                  <a:pt x="240" y="482"/>
                  <a:pt x="256" y="442"/>
                </a:cubicBezTo>
                <a:cubicBezTo>
                  <a:pt x="272" y="402"/>
                  <a:pt x="274" y="252"/>
                  <a:pt x="322" y="208"/>
                </a:cubicBezTo>
                <a:cubicBezTo>
                  <a:pt x="370" y="164"/>
                  <a:pt x="480" y="186"/>
                  <a:pt x="544" y="178"/>
                </a:cubicBezTo>
                <a:cubicBezTo>
                  <a:pt x="608" y="170"/>
                  <a:pt x="666" y="183"/>
                  <a:pt x="709" y="160"/>
                </a:cubicBezTo>
                <a:cubicBezTo>
                  <a:pt x="752" y="137"/>
                  <a:pt x="742" y="60"/>
                  <a:pt x="802" y="37"/>
                </a:cubicBezTo>
                <a:cubicBezTo>
                  <a:pt x="862" y="14"/>
                  <a:pt x="1016" y="23"/>
                  <a:pt x="1072" y="19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3" name="Group 8"/>
          <p:cNvGrpSpPr>
            <a:grpSpLocks noChangeAspect="1"/>
          </p:cNvGrpSpPr>
          <p:nvPr/>
        </p:nvGrpSpPr>
        <p:grpSpPr bwMode="auto">
          <a:xfrm>
            <a:off x="1079989" y="3324226"/>
            <a:ext cx="5902569" cy="1751013"/>
            <a:chOff x="813" y="685"/>
            <a:chExt cx="826" cy="245"/>
          </a:xfrm>
        </p:grpSpPr>
        <p:sp>
          <p:nvSpPr>
            <p:cNvPr id="35949" name="Freeform 9"/>
            <p:cNvSpPr>
              <a:spLocks noChangeAspect="1"/>
            </p:cNvSpPr>
            <p:nvPr/>
          </p:nvSpPr>
          <p:spPr bwMode="auto">
            <a:xfrm>
              <a:off x="813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0" name="Freeform 10"/>
            <p:cNvSpPr>
              <a:spLocks noChangeAspect="1"/>
            </p:cNvSpPr>
            <p:nvPr/>
          </p:nvSpPr>
          <p:spPr bwMode="auto">
            <a:xfrm>
              <a:off x="850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1" name="Freeform 11"/>
            <p:cNvSpPr>
              <a:spLocks noChangeAspect="1"/>
            </p:cNvSpPr>
            <p:nvPr/>
          </p:nvSpPr>
          <p:spPr bwMode="auto">
            <a:xfrm>
              <a:off x="886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2" name="Freeform 12"/>
            <p:cNvSpPr>
              <a:spLocks noChangeAspect="1"/>
            </p:cNvSpPr>
            <p:nvPr/>
          </p:nvSpPr>
          <p:spPr bwMode="auto">
            <a:xfrm>
              <a:off x="921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3" name="Freeform 13"/>
            <p:cNvSpPr>
              <a:spLocks noChangeAspect="1"/>
            </p:cNvSpPr>
            <p:nvPr/>
          </p:nvSpPr>
          <p:spPr bwMode="auto">
            <a:xfrm>
              <a:off x="957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4" name="Freeform 14"/>
            <p:cNvSpPr>
              <a:spLocks noChangeAspect="1"/>
            </p:cNvSpPr>
            <p:nvPr/>
          </p:nvSpPr>
          <p:spPr bwMode="auto">
            <a:xfrm>
              <a:off x="1031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5" name="Freeform 15"/>
            <p:cNvSpPr>
              <a:spLocks noChangeAspect="1"/>
            </p:cNvSpPr>
            <p:nvPr/>
          </p:nvSpPr>
          <p:spPr bwMode="auto">
            <a:xfrm>
              <a:off x="1069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6" name="Freeform 16"/>
            <p:cNvSpPr>
              <a:spLocks noChangeAspect="1"/>
            </p:cNvSpPr>
            <p:nvPr/>
          </p:nvSpPr>
          <p:spPr bwMode="auto">
            <a:xfrm>
              <a:off x="994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7" name="Freeform 17"/>
            <p:cNvSpPr>
              <a:spLocks noChangeAspect="1"/>
            </p:cNvSpPr>
            <p:nvPr/>
          </p:nvSpPr>
          <p:spPr bwMode="auto">
            <a:xfrm>
              <a:off x="1106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8" name="Freeform 18"/>
            <p:cNvSpPr>
              <a:spLocks noChangeAspect="1"/>
            </p:cNvSpPr>
            <p:nvPr/>
          </p:nvSpPr>
          <p:spPr bwMode="auto">
            <a:xfrm>
              <a:off x="1143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59" name="Freeform 19"/>
            <p:cNvSpPr>
              <a:spLocks noChangeAspect="1"/>
            </p:cNvSpPr>
            <p:nvPr/>
          </p:nvSpPr>
          <p:spPr bwMode="auto">
            <a:xfrm>
              <a:off x="1181" y="685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0" name="Freeform 20"/>
            <p:cNvSpPr>
              <a:spLocks noChangeAspect="1"/>
            </p:cNvSpPr>
            <p:nvPr/>
          </p:nvSpPr>
          <p:spPr bwMode="auto">
            <a:xfrm>
              <a:off x="1218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1" name="Freeform 21"/>
            <p:cNvSpPr>
              <a:spLocks noChangeAspect="1"/>
            </p:cNvSpPr>
            <p:nvPr/>
          </p:nvSpPr>
          <p:spPr bwMode="auto">
            <a:xfrm>
              <a:off x="1256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2" name="Freeform 22"/>
            <p:cNvSpPr>
              <a:spLocks noChangeAspect="1"/>
            </p:cNvSpPr>
            <p:nvPr/>
          </p:nvSpPr>
          <p:spPr bwMode="auto">
            <a:xfrm>
              <a:off x="1295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3" name="Freeform 23"/>
            <p:cNvSpPr>
              <a:spLocks noChangeAspect="1"/>
            </p:cNvSpPr>
            <p:nvPr/>
          </p:nvSpPr>
          <p:spPr bwMode="auto">
            <a:xfrm>
              <a:off x="1332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4" name="Freeform 24"/>
            <p:cNvSpPr>
              <a:spLocks noChangeAspect="1"/>
            </p:cNvSpPr>
            <p:nvPr/>
          </p:nvSpPr>
          <p:spPr bwMode="auto">
            <a:xfrm>
              <a:off x="1370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65" name="Freeform 25"/>
            <p:cNvSpPr>
              <a:spLocks noChangeAspect="1"/>
            </p:cNvSpPr>
            <p:nvPr/>
          </p:nvSpPr>
          <p:spPr bwMode="auto">
            <a:xfrm>
              <a:off x="1408" y="686"/>
              <a:ext cx="231" cy="244"/>
            </a:xfrm>
            <a:custGeom>
              <a:avLst/>
              <a:gdLst>
                <a:gd name="T0" fmla="*/ 0 w 231"/>
                <a:gd name="T1" fmla="*/ 244 h 244"/>
                <a:gd name="T2" fmla="*/ 204 w 231"/>
                <a:gd name="T3" fmla="*/ 0 h 244"/>
                <a:gd name="T4" fmla="*/ 231 w 231"/>
                <a:gd name="T5" fmla="*/ 0 h 244"/>
                <a:gd name="T6" fmla="*/ 30 w 231"/>
                <a:gd name="T7" fmla="*/ 244 h 244"/>
                <a:gd name="T8" fmla="*/ 0 w 231"/>
                <a:gd name="T9" fmla="*/ 244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1"/>
                <a:gd name="T16" fmla="*/ 0 h 244"/>
                <a:gd name="T17" fmla="*/ 231 w 231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1" h="244">
                  <a:moveTo>
                    <a:pt x="0" y="244"/>
                  </a:moveTo>
                  <a:lnTo>
                    <a:pt x="204" y="0"/>
                  </a:lnTo>
                  <a:lnTo>
                    <a:pt x="231" y="0"/>
                  </a:lnTo>
                  <a:lnTo>
                    <a:pt x="3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4495800" y="4437064"/>
            <a:ext cx="395654" cy="530225"/>
            <a:chOff x="648" y="740"/>
            <a:chExt cx="55" cy="74"/>
          </a:xfrm>
        </p:grpSpPr>
        <p:sp>
          <p:nvSpPr>
            <p:cNvPr id="35945" name="AutoShape 27"/>
            <p:cNvSpPr>
              <a:spLocks noChangeAspect="1" noChangeArrowheads="1"/>
            </p:cNvSpPr>
            <p:nvPr/>
          </p:nvSpPr>
          <p:spPr bwMode="auto">
            <a:xfrm>
              <a:off x="660" y="740"/>
              <a:ext cx="30" cy="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6" name="AutoShape 28"/>
            <p:cNvSpPr>
              <a:spLocks noChangeAspect="1" noChangeArrowheads="1"/>
            </p:cNvSpPr>
            <p:nvPr/>
          </p:nvSpPr>
          <p:spPr bwMode="auto">
            <a:xfrm>
              <a:off x="673" y="745"/>
              <a:ext cx="30" cy="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7" name="AutoShape 29"/>
            <p:cNvSpPr>
              <a:spLocks noChangeAspect="1" noChangeArrowheads="1"/>
            </p:cNvSpPr>
            <p:nvPr/>
          </p:nvSpPr>
          <p:spPr bwMode="auto">
            <a:xfrm>
              <a:off x="648" y="756"/>
              <a:ext cx="30" cy="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8" name="AutoShape 30"/>
            <p:cNvSpPr>
              <a:spLocks noChangeAspect="1" noChangeArrowheads="1"/>
            </p:cNvSpPr>
            <p:nvPr/>
          </p:nvSpPr>
          <p:spPr bwMode="auto">
            <a:xfrm>
              <a:off x="669" y="768"/>
              <a:ext cx="30" cy="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1295400" y="3065464"/>
            <a:ext cx="5530362" cy="1965325"/>
            <a:chOff x="850" y="1860"/>
            <a:chExt cx="3484" cy="1238"/>
          </a:xfrm>
        </p:grpSpPr>
        <p:sp>
          <p:nvSpPr>
            <p:cNvPr id="35936" name="AutoShape 32"/>
            <p:cNvSpPr>
              <a:spLocks noChangeAspect="1" noChangeArrowheads="1"/>
            </p:cNvSpPr>
            <p:nvPr/>
          </p:nvSpPr>
          <p:spPr bwMode="auto">
            <a:xfrm>
              <a:off x="3672" y="2378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37" name="AutoShape 33"/>
            <p:cNvSpPr>
              <a:spLocks noChangeAspect="1" noChangeArrowheads="1"/>
            </p:cNvSpPr>
            <p:nvPr/>
          </p:nvSpPr>
          <p:spPr bwMode="auto">
            <a:xfrm>
              <a:off x="2398" y="2373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38" name="AutoShape 34"/>
            <p:cNvSpPr>
              <a:spLocks noChangeAspect="1" noChangeArrowheads="1"/>
            </p:cNvSpPr>
            <p:nvPr/>
          </p:nvSpPr>
          <p:spPr bwMode="auto">
            <a:xfrm>
              <a:off x="1300" y="2369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39" name="AutoShape 35"/>
            <p:cNvSpPr>
              <a:spLocks noChangeAspect="1" noChangeArrowheads="1"/>
            </p:cNvSpPr>
            <p:nvPr/>
          </p:nvSpPr>
          <p:spPr bwMode="auto">
            <a:xfrm>
              <a:off x="2844" y="1869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0" name="AutoShape 36"/>
            <p:cNvSpPr>
              <a:spLocks noChangeAspect="1" noChangeArrowheads="1"/>
            </p:cNvSpPr>
            <p:nvPr/>
          </p:nvSpPr>
          <p:spPr bwMode="auto">
            <a:xfrm>
              <a:off x="4122" y="1860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1" name="AutoShape 37"/>
            <p:cNvSpPr>
              <a:spLocks noChangeAspect="1" noChangeArrowheads="1"/>
            </p:cNvSpPr>
            <p:nvPr/>
          </p:nvSpPr>
          <p:spPr bwMode="auto">
            <a:xfrm>
              <a:off x="1651" y="1869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2" name="AutoShape 38"/>
            <p:cNvSpPr>
              <a:spLocks noChangeAspect="1" noChangeArrowheads="1"/>
            </p:cNvSpPr>
            <p:nvPr/>
          </p:nvSpPr>
          <p:spPr bwMode="auto">
            <a:xfrm>
              <a:off x="2016" y="2845"/>
              <a:ext cx="211" cy="252"/>
            </a:xfrm>
            <a:prstGeom prst="can">
              <a:avLst>
                <a:gd name="adj" fmla="val 29858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3" name="AutoShape 39"/>
            <p:cNvSpPr>
              <a:spLocks noChangeAspect="1" noChangeArrowheads="1"/>
            </p:cNvSpPr>
            <p:nvPr/>
          </p:nvSpPr>
          <p:spPr bwMode="auto">
            <a:xfrm>
              <a:off x="3276" y="2841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944" name="AutoShape 40"/>
            <p:cNvSpPr>
              <a:spLocks noChangeAspect="1" noChangeArrowheads="1"/>
            </p:cNvSpPr>
            <p:nvPr/>
          </p:nvSpPr>
          <p:spPr bwMode="auto">
            <a:xfrm>
              <a:off x="850" y="2846"/>
              <a:ext cx="212" cy="252"/>
            </a:xfrm>
            <a:prstGeom prst="can">
              <a:avLst>
                <a:gd name="adj" fmla="val 29717"/>
              </a:avLst>
            </a:prstGeom>
            <a:gradFill rotWithShape="0">
              <a:gsLst>
                <a:gs pos="0">
                  <a:srgbClr val="CCFFCC"/>
                </a:gs>
                <a:gs pos="100000">
                  <a:srgbClr val="5E765E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6" name="Group 41"/>
          <p:cNvGrpSpPr>
            <a:grpSpLocks noChangeAspect="1"/>
          </p:cNvGrpSpPr>
          <p:nvPr/>
        </p:nvGrpSpPr>
        <p:grpSpPr bwMode="auto">
          <a:xfrm>
            <a:off x="990600" y="2921001"/>
            <a:ext cx="6090138" cy="1812925"/>
            <a:chOff x="39" y="29"/>
            <a:chExt cx="834" cy="248"/>
          </a:xfrm>
        </p:grpSpPr>
        <p:grpSp>
          <p:nvGrpSpPr>
            <p:cNvPr id="7" name="Group 42"/>
            <p:cNvGrpSpPr>
              <a:grpSpLocks noChangeAspect="1"/>
            </p:cNvGrpSpPr>
            <p:nvPr/>
          </p:nvGrpSpPr>
          <p:grpSpPr bwMode="auto">
            <a:xfrm>
              <a:off x="143" y="29"/>
              <a:ext cx="420" cy="125"/>
              <a:chOff x="15" y="129"/>
              <a:chExt cx="838" cy="219"/>
            </a:xfrm>
          </p:grpSpPr>
          <p:sp>
            <p:nvSpPr>
              <p:cNvPr id="35765" name="AutoShape 43"/>
              <p:cNvSpPr>
                <a:spLocks noChangeAspect="1" noChangeArrowheads="1"/>
              </p:cNvSpPr>
              <p:nvPr/>
            </p:nvSpPr>
            <p:spPr bwMode="auto">
              <a:xfrm>
                <a:off x="15" y="129"/>
                <a:ext cx="838" cy="219"/>
              </a:xfrm>
              <a:prstGeom prst="parallelogram">
                <a:avLst>
                  <a:gd name="adj" fmla="val 95662"/>
                </a:avLst>
              </a:prstGeom>
              <a:solidFill>
                <a:srgbClr val="00800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8" name="Group 44"/>
              <p:cNvGrpSpPr>
                <a:grpSpLocks noChangeAspect="1"/>
              </p:cNvGrpSpPr>
              <p:nvPr/>
            </p:nvGrpSpPr>
            <p:grpSpPr bwMode="auto">
              <a:xfrm>
                <a:off x="26" y="133"/>
                <a:ext cx="816" cy="212"/>
                <a:chOff x="26" y="133"/>
                <a:chExt cx="816" cy="212"/>
              </a:xfrm>
            </p:grpSpPr>
            <p:grpSp>
              <p:nvGrpSpPr>
                <p:cNvPr id="9" name="Group 45"/>
                <p:cNvGrpSpPr>
                  <a:grpSpLocks noChangeAspect="1"/>
                </p:cNvGrpSpPr>
                <p:nvPr/>
              </p:nvGrpSpPr>
              <p:grpSpPr bwMode="auto">
                <a:xfrm>
                  <a:off x="35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924" name="AutoShap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5" name="AutoShap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6" name="AutoShape 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7" name="AutoShape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8" name="AutoShape 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9" name="AutoShape 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0" name="AutoShape 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1" name="AutoShap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2" name="AutoShap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3" name="AutoShap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4" name="AutoShap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35" name="AutoShape 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0" name="Group 58"/>
                <p:cNvGrpSpPr>
                  <a:grpSpLocks noChangeAspect="1"/>
                </p:cNvGrpSpPr>
                <p:nvPr/>
              </p:nvGrpSpPr>
              <p:grpSpPr bwMode="auto">
                <a:xfrm>
                  <a:off x="40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912" name="AutoShape 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3" name="AutoShape 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4" name="AutoShape 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5" name="AutoShape 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6" name="AutoShape 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7" name="AutoShap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8" name="AutoShape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9" name="AutoShape 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0" name="AutoShap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1" name="AutoShap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2" name="AutoShap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23" name="AutoShap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1" name="Group 71"/>
                <p:cNvGrpSpPr>
                  <a:grpSpLocks noChangeAspect="1"/>
                </p:cNvGrpSpPr>
                <p:nvPr/>
              </p:nvGrpSpPr>
              <p:grpSpPr bwMode="auto">
                <a:xfrm>
                  <a:off x="2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900" name="AutoShap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1" name="AutoShap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2" name="AutoShap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3" name="AutoShap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4" name="AutoShap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5" name="AutoShap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6" name="AutoShap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7" name="AutoShap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8" name="AutoShap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09" name="AutoShap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0" name="AutoShap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911" name="AutoShap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2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72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888" name="AutoShap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9" name="AutoShap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0" name="AutoShap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1" name="AutoShap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2" name="AutoShap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3" name="AutoShap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4" name="AutoShap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5" name="AutoShap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6" name="AutoShap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7" name="AutoShap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8" name="AutoShap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99" name="AutoShap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3" name="Group 97"/>
                <p:cNvGrpSpPr>
                  <a:grpSpLocks noChangeAspect="1"/>
                </p:cNvGrpSpPr>
                <p:nvPr/>
              </p:nvGrpSpPr>
              <p:grpSpPr bwMode="auto">
                <a:xfrm>
                  <a:off x="11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876" name="AutoShap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7" name="AutoShap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8" name="AutoShap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9" name="AutoShap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0" name="AutoShap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1" name="AutoShap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2" name="AutoShap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3" name="AutoShap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4" name="AutoShap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5" name="AutoShap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6" name="AutoShap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87" name="AutoShap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" name="Group 110"/>
                <p:cNvGrpSpPr>
                  <a:grpSpLocks noChangeAspect="1"/>
                </p:cNvGrpSpPr>
                <p:nvPr/>
              </p:nvGrpSpPr>
              <p:grpSpPr bwMode="auto">
                <a:xfrm>
                  <a:off x="166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864" name="AutoShap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5" name="AutoShap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6" name="AutoShap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7" name="AutoShap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8" name="AutoShap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9" name="AutoShap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0" name="AutoShap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1" name="AutoShap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2" name="AutoShap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3" name="AutoShap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4" name="AutoShap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75" name="AutoShap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" name="Group 123"/>
                <p:cNvGrpSpPr>
                  <a:grpSpLocks noChangeAspect="1"/>
                </p:cNvGrpSpPr>
                <p:nvPr/>
              </p:nvGrpSpPr>
              <p:grpSpPr bwMode="auto">
                <a:xfrm>
                  <a:off x="21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852" name="AutoShap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3" name="AutoShap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4" name="AutoShap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5" name="AutoShap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6" name="AutoShap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7" name="AutoShap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8" name="AutoShap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9" name="AutoShap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0" name="AutoShap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1" name="AutoShape 1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2" name="AutoShape 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63" name="AutoShape 1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" name="Group 136"/>
                <p:cNvGrpSpPr>
                  <a:grpSpLocks noChangeAspect="1"/>
                </p:cNvGrpSpPr>
                <p:nvPr/>
              </p:nvGrpSpPr>
              <p:grpSpPr bwMode="auto">
                <a:xfrm>
                  <a:off x="263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840" name="AutoShap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1" name="AutoShap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2" name="AutoShap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3" name="AutoShap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4" name="AutoShap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5" name="AutoShap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6" name="AutoShape 1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7" name="AutoShape 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8" name="AutoShape 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49" name="AutoShap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0" name="AutoShap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51" name="AutoShap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7" name="Group 149"/>
                <p:cNvGrpSpPr>
                  <a:grpSpLocks noChangeAspect="1"/>
                </p:cNvGrpSpPr>
                <p:nvPr/>
              </p:nvGrpSpPr>
              <p:grpSpPr bwMode="auto">
                <a:xfrm>
                  <a:off x="31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828" name="AutoShap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9" name="AutoShap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0" name="AutoShap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1" name="AutoShape 1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2" name="AutoShap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3" name="AutoShape 1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4" name="AutoShape 1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5" name="AutoShape 1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6" name="AutoShape 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7" name="AutoShape 1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8" name="AutoShape 1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39" name="AutoShape 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" name="Group 162"/>
                <p:cNvGrpSpPr>
                  <a:grpSpLocks noChangeAspect="1"/>
                </p:cNvGrpSpPr>
                <p:nvPr/>
              </p:nvGrpSpPr>
              <p:grpSpPr bwMode="auto">
                <a:xfrm>
                  <a:off x="45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816" name="AutoShape 1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7" name="AutoShape 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8" name="AutoShape 1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9" name="AutoShape 1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0" name="AutoShape 1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1" name="AutoShape 1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2" name="AutoShape 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3" name="AutoShape 1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4" name="AutoShape 1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5" name="AutoShape 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6" name="AutoShape 1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27" name="AutoShape 1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9" name="Group 175"/>
                <p:cNvGrpSpPr>
                  <a:grpSpLocks noChangeAspect="1"/>
                </p:cNvGrpSpPr>
                <p:nvPr/>
              </p:nvGrpSpPr>
              <p:grpSpPr bwMode="auto">
                <a:xfrm>
                  <a:off x="50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804" name="AutoShape 1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5" name="AutoShape 1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6" name="AutoShape 1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7" name="AutoShape 1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8" name="AutoShape 1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9" name="AutoShape 1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0" name="AutoShape 1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1" name="AutoShape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2" name="AutoShape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3" name="AutoShape 1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4" name="AutoShape 1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15" name="AutoShape 1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0" name="Group 188"/>
                <p:cNvGrpSpPr>
                  <a:grpSpLocks noChangeAspect="1"/>
                </p:cNvGrpSpPr>
                <p:nvPr/>
              </p:nvGrpSpPr>
              <p:grpSpPr bwMode="auto">
                <a:xfrm>
                  <a:off x="548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792" name="AutoShape 1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3" name="AutoShape 1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4" name="AutoShape 1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5" name="AutoShape 1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6" name="AutoShap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7" name="AutoShape 1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8" name="AutoShape 1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9" name="AutoShape 1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0" name="AutoShape 1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1" name="AutoShape 1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2" name="AutoShape 1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803" name="AutoShape 2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1" name="Group 201"/>
                <p:cNvGrpSpPr>
                  <a:grpSpLocks noChangeAspect="1"/>
                </p:cNvGrpSpPr>
                <p:nvPr/>
              </p:nvGrpSpPr>
              <p:grpSpPr bwMode="auto">
                <a:xfrm>
                  <a:off x="595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780" name="AutoShape 2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1" name="AutoShape 2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2" name="AutoShape 2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3" name="AutoShape 2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4" name="AutoShape 2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5" name="AutoShape 2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6" name="AutoShape 2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7" name="AutoShape 2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8" name="AutoShape 2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89" name="AutoShape 2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0" name="AutoShape 2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91" name="AutoShape 2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22" name="Group 214"/>
            <p:cNvGrpSpPr>
              <a:grpSpLocks noChangeAspect="1"/>
            </p:cNvGrpSpPr>
            <p:nvPr/>
          </p:nvGrpSpPr>
          <p:grpSpPr bwMode="auto">
            <a:xfrm>
              <a:off x="39" y="152"/>
              <a:ext cx="420" cy="125"/>
              <a:chOff x="15" y="129"/>
              <a:chExt cx="838" cy="219"/>
            </a:xfrm>
          </p:grpSpPr>
          <p:sp>
            <p:nvSpPr>
              <p:cNvPr id="35594" name="AutoShape 215"/>
              <p:cNvSpPr>
                <a:spLocks noChangeAspect="1" noChangeArrowheads="1"/>
              </p:cNvSpPr>
              <p:nvPr/>
            </p:nvSpPr>
            <p:spPr bwMode="auto">
              <a:xfrm>
                <a:off x="15" y="129"/>
                <a:ext cx="838" cy="219"/>
              </a:xfrm>
              <a:prstGeom prst="parallelogram">
                <a:avLst>
                  <a:gd name="adj" fmla="val 95662"/>
                </a:avLst>
              </a:prstGeom>
              <a:solidFill>
                <a:srgbClr val="00800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23" name="Group 216"/>
              <p:cNvGrpSpPr>
                <a:grpSpLocks noChangeAspect="1"/>
              </p:cNvGrpSpPr>
              <p:nvPr/>
            </p:nvGrpSpPr>
            <p:grpSpPr bwMode="auto">
              <a:xfrm>
                <a:off x="26" y="133"/>
                <a:ext cx="816" cy="212"/>
                <a:chOff x="26" y="133"/>
                <a:chExt cx="816" cy="212"/>
              </a:xfrm>
            </p:grpSpPr>
            <p:grpSp>
              <p:nvGrpSpPr>
                <p:cNvPr id="24" name="Group 217"/>
                <p:cNvGrpSpPr>
                  <a:grpSpLocks noChangeAspect="1"/>
                </p:cNvGrpSpPr>
                <p:nvPr/>
              </p:nvGrpSpPr>
              <p:grpSpPr bwMode="auto">
                <a:xfrm>
                  <a:off x="35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753" name="AutoShape 2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4" name="AutoShape 2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5" name="AutoShape 2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6" name="AutoShape 2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7" name="AutoShape 2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8" name="AutoShape 2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9" name="AutoShape 2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60" name="AutoShape 2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61" name="AutoShape 2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62" name="AutoShape 2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63" name="AutoShape 2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64" name="AutoShape 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5" name="Group 230"/>
                <p:cNvGrpSpPr>
                  <a:grpSpLocks noChangeAspect="1"/>
                </p:cNvGrpSpPr>
                <p:nvPr/>
              </p:nvGrpSpPr>
              <p:grpSpPr bwMode="auto">
                <a:xfrm>
                  <a:off x="40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741" name="AutoShape 2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2" name="AutoShape 2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3" name="AutoShape 2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4" name="AutoShape 2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5" name="AutoShape 2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6" name="AutoShape 2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7" name="AutoShape 2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8" name="AutoShape 2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9" name="AutoShape 2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0" name="AutoShape 2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1" name="AutoShape 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52" name="AutoShape 2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6" name="Group 243"/>
                <p:cNvGrpSpPr>
                  <a:grpSpLocks noChangeAspect="1"/>
                </p:cNvGrpSpPr>
                <p:nvPr/>
              </p:nvGrpSpPr>
              <p:grpSpPr bwMode="auto">
                <a:xfrm>
                  <a:off x="2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729" name="AutoShape 2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0" name="AutoShape 2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1" name="AutoShape 2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2" name="AutoShape 2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3" name="AutoShape 2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4" name="AutoShape 2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5" name="AutoShape 2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6" name="AutoShape 2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7" name="AutoShape 2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8" name="AutoShape 2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39" name="AutoShape 2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40" name="AutoShape 2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7" name="Group 256"/>
                <p:cNvGrpSpPr>
                  <a:grpSpLocks noChangeAspect="1"/>
                </p:cNvGrpSpPr>
                <p:nvPr/>
              </p:nvGrpSpPr>
              <p:grpSpPr bwMode="auto">
                <a:xfrm>
                  <a:off x="72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717" name="AutoShape 2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8" name="AutoShape 2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9" name="AutoShape 2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0" name="AutoShape 2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1" name="AutoShape 2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2" name="AutoShape 2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3" name="AutoShape 2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4" name="AutoShape 2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5" name="AutoShape 2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6" name="AutoShape 2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7" name="AutoShape 2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28" name="AutoShape 2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8" name="Group 269"/>
                <p:cNvGrpSpPr>
                  <a:grpSpLocks noChangeAspect="1"/>
                </p:cNvGrpSpPr>
                <p:nvPr/>
              </p:nvGrpSpPr>
              <p:grpSpPr bwMode="auto">
                <a:xfrm>
                  <a:off x="11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705" name="AutoShape 2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6" name="AutoShape 2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7" name="AutoShape 2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8" name="AutoShape 2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9" name="AutoShape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0" name="AutoShape 2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1" name="AutoShape 2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2" name="AutoShape 2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3" name="AutoShape 2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4" name="AutoShap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5" name="AutoShape 2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16" name="AutoShap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9" name="Group 282"/>
                <p:cNvGrpSpPr>
                  <a:grpSpLocks noChangeAspect="1"/>
                </p:cNvGrpSpPr>
                <p:nvPr/>
              </p:nvGrpSpPr>
              <p:grpSpPr bwMode="auto">
                <a:xfrm>
                  <a:off x="166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693" name="AutoShape 2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4" name="AutoShape 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5" name="AutoShape 2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6" name="AutoShape 2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7" name="AutoShape 2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8" name="AutoShape 2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9" name="AutoShape 2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0" name="AutoShape 2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1" name="AutoShape 2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2" name="AutoShape 2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3" name="AutoShape 2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704" name="AutoShape 2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0" name="Group 295"/>
                <p:cNvGrpSpPr>
                  <a:grpSpLocks noChangeAspect="1"/>
                </p:cNvGrpSpPr>
                <p:nvPr/>
              </p:nvGrpSpPr>
              <p:grpSpPr bwMode="auto">
                <a:xfrm>
                  <a:off x="21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681" name="AutoShape 2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2" name="AutoShape 2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3" name="AutoShape 2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4" name="AutoShape 2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5" name="AutoShape 3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6" name="AutoShape 3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7" name="AutoShape 3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8" name="AutoShape 3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9" name="AutoShape 3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0" name="AutoShape 3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1" name="AutoShape 3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92" name="AutoShape 3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1" name="Group 308"/>
                <p:cNvGrpSpPr>
                  <a:grpSpLocks noChangeAspect="1"/>
                </p:cNvGrpSpPr>
                <p:nvPr/>
              </p:nvGrpSpPr>
              <p:grpSpPr bwMode="auto">
                <a:xfrm>
                  <a:off x="263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669" name="AutoShape 3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0" name="AutoShape 3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1" name="AutoShape 3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2" name="AutoShape 3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3" name="AutoShape 3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4" name="AutoShape 3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5" name="AutoShape 3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6" name="AutoShape 3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7" name="AutoShape 3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8" name="AutoShape 3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79" name="AutoShape 3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80" name="AutoShape 3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24" name="Group 321"/>
                <p:cNvGrpSpPr>
                  <a:grpSpLocks noChangeAspect="1"/>
                </p:cNvGrpSpPr>
                <p:nvPr/>
              </p:nvGrpSpPr>
              <p:grpSpPr bwMode="auto">
                <a:xfrm>
                  <a:off x="31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657" name="AutoShape 3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8" name="AutoShape 3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9" name="AutoShape 3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0" name="AutoShape 3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1" name="AutoShape 3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2" name="AutoShape 3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3" name="AutoShape 3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4" name="AutoShape 3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5" name="AutoShape 3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6" name="AutoShape 3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7" name="AutoShape 3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68" name="AutoShape 3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25" name="Group 334"/>
                <p:cNvGrpSpPr>
                  <a:grpSpLocks noChangeAspect="1"/>
                </p:cNvGrpSpPr>
                <p:nvPr/>
              </p:nvGrpSpPr>
              <p:grpSpPr bwMode="auto">
                <a:xfrm>
                  <a:off x="45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645" name="AutoShape 3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6" name="AutoShape 3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7" name="AutoShape 3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8" name="AutoShape 3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9" name="AutoShape 3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0" name="AutoShape 3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1" name="AutoShape 3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2" name="AutoShape 3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3" name="AutoShape 3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4" name="AutoShape 3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5" name="AutoShape 3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56" name="AutoShape 3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26" name="Group 347"/>
                <p:cNvGrpSpPr>
                  <a:grpSpLocks noChangeAspect="1"/>
                </p:cNvGrpSpPr>
                <p:nvPr/>
              </p:nvGrpSpPr>
              <p:grpSpPr bwMode="auto">
                <a:xfrm>
                  <a:off x="50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633" name="AutoShape 3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4" name="AutoShape 3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5" name="AutoShape 3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6" name="AutoShape 3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7" name="AutoShape 3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8" name="AutoShape 3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9" name="AutoShape 3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0" name="AutoShape 3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1" name="AutoShape 3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2" name="AutoShape 3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3" name="AutoShape 3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44" name="AutoShape 3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27" name="Group 360"/>
                <p:cNvGrpSpPr>
                  <a:grpSpLocks noChangeAspect="1"/>
                </p:cNvGrpSpPr>
                <p:nvPr/>
              </p:nvGrpSpPr>
              <p:grpSpPr bwMode="auto">
                <a:xfrm>
                  <a:off x="548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621" name="AutoShape 3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2" name="AutoShape 3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3" name="AutoShape 3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4" name="AutoShape 3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5" name="AutoShape 3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6" name="AutoShape 3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7" name="AutoShape 3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8" name="AutoShape 3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9" name="AutoShape 3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0" name="AutoShape 3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1" name="AutoShape 3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32" name="AutoShape 3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28" name="Group 373"/>
                <p:cNvGrpSpPr>
                  <a:grpSpLocks noChangeAspect="1"/>
                </p:cNvGrpSpPr>
                <p:nvPr/>
              </p:nvGrpSpPr>
              <p:grpSpPr bwMode="auto">
                <a:xfrm>
                  <a:off x="595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609" name="AutoShape 3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0" name="AutoShape 3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1" name="AutoShape 3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2" name="AutoShape 3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3" name="AutoShape 3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4" name="AutoShape 3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5" name="AutoShape 3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6" name="AutoShape 3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7" name="AutoShape 3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8" name="AutoShape 3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19" name="AutoShape 3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620" name="AutoShape 3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35429" name="Group 386"/>
            <p:cNvGrpSpPr>
              <a:grpSpLocks noChangeAspect="1"/>
            </p:cNvGrpSpPr>
            <p:nvPr/>
          </p:nvGrpSpPr>
          <p:grpSpPr bwMode="auto">
            <a:xfrm>
              <a:off x="347" y="152"/>
              <a:ext cx="420" cy="125"/>
              <a:chOff x="15" y="129"/>
              <a:chExt cx="838" cy="219"/>
            </a:xfrm>
          </p:grpSpPr>
          <p:sp>
            <p:nvSpPr>
              <p:cNvPr id="35423" name="AutoShape 387"/>
              <p:cNvSpPr>
                <a:spLocks noChangeAspect="1" noChangeArrowheads="1"/>
              </p:cNvSpPr>
              <p:nvPr/>
            </p:nvSpPr>
            <p:spPr bwMode="auto">
              <a:xfrm>
                <a:off x="15" y="129"/>
                <a:ext cx="838" cy="219"/>
              </a:xfrm>
              <a:prstGeom prst="parallelogram">
                <a:avLst>
                  <a:gd name="adj" fmla="val 95662"/>
                </a:avLst>
              </a:prstGeom>
              <a:solidFill>
                <a:srgbClr val="00800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35430" name="Group 388"/>
              <p:cNvGrpSpPr>
                <a:grpSpLocks noChangeAspect="1"/>
              </p:cNvGrpSpPr>
              <p:nvPr/>
            </p:nvGrpSpPr>
            <p:grpSpPr bwMode="auto">
              <a:xfrm>
                <a:off x="26" y="133"/>
                <a:ext cx="816" cy="212"/>
                <a:chOff x="26" y="133"/>
                <a:chExt cx="816" cy="212"/>
              </a:xfrm>
            </p:grpSpPr>
            <p:grpSp>
              <p:nvGrpSpPr>
                <p:cNvPr id="35431" name="Group 389"/>
                <p:cNvGrpSpPr>
                  <a:grpSpLocks noChangeAspect="1"/>
                </p:cNvGrpSpPr>
                <p:nvPr/>
              </p:nvGrpSpPr>
              <p:grpSpPr bwMode="auto">
                <a:xfrm>
                  <a:off x="35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582" name="AutoShape 3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3" name="AutoShape 3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4" name="AutoShape 3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5" name="AutoShape 3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6" name="AutoShape 3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7" name="AutoShape 3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8" name="AutoShape 3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9" name="AutoShape 3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90" name="AutoShape 3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91" name="AutoShape 3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92" name="AutoShape 4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93" name="AutoShap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2" name="Group 402"/>
                <p:cNvGrpSpPr>
                  <a:grpSpLocks noChangeAspect="1"/>
                </p:cNvGrpSpPr>
                <p:nvPr/>
              </p:nvGrpSpPr>
              <p:grpSpPr bwMode="auto">
                <a:xfrm>
                  <a:off x="40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570" name="AutoShape 4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1" name="AutoShape 4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2" name="AutoShape 4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3" name="AutoShape 4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4" name="AutoShape 4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5" name="AutoShape 4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6" name="AutoShape 4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7" name="AutoShape 4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8" name="AutoShape 4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79" name="AutoShape 4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0" name="AutoShape 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81" name="AutoShape 4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3" name="Group 415"/>
                <p:cNvGrpSpPr>
                  <a:grpSpLocks noChangeAspect="1"/>
                </p:cNvGrpSpPr>
                <p:nvPr/>
              </p:nvGrpSpPr>
              <p:grpSpPr bwMode="auto">
                <a:xfrm>
                  <a:off x="2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558" name="AutoShape 4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9" name="AutoShape 4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0" name="AutoShape 4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1" name="AutoShape 4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2" name="AutoShape 4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3" name="AutoShape 4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4" name="AutoShape 4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5" name="AutoShape 4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6" name="AutoShape 4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7" name="AutoShape 4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8" name="AutoShape 4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69" name="AutoShape 4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4" name="Group 428"/>
                <p:cNvGrpSpPr>
                  <a:grpSpLocks noChangeAspect="1"/>
                </p:cNvGrpSpPr>
                <p:nvPr/>
              </p:nvGrpSpPr>
              <p:grpSpPr bwMode="auto">
                <a:xfrm>
                  <a:off x="72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546" name="AutoShape 4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7" name="AutoShape 4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8" name="AutoShape 4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9" name="AutoShape 4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0" name="AutoShape 4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1" name="AutoShape 4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2" name="AutoShape 4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3" name="AutoShape 4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4" name="AutoShape 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5" name="AutoShape 4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6" name="AutoShape 4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57" name="AutoShape 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5" name="Group 441"/>
                <p:cNvGrpSpPr>
                  <a:grpSpLocks noChangeAspect="1"/>
                </p:cNvGrpSpPr>
                <p:nvPr/>
              </p:nvGrpSpPr>
              <p:grpSpPr bwMode="auto">
                <a:xfrm>
                  <a:off x="11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534" name="AutoShape 4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5" name="AutoShape 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6" name="AutoShape 4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7" name="AutoShape 4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8" name="AutoShape 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9" name="AutoShape 4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0" name="AutoShape 4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1" name="AutoShape 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2" name="AutoShape 4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3" name="AutoShape 4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4" name="AutoShape 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45" name="AutoShape 4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6" name="Group 454"/>
                <p:cNvGrpSpPr>
                  <a:grpSpLocks noChangeAspect="1"/>
                </p:cNvGrpSpPr>
                <p:nvPr/>
              </p:nvGrpSpPr>
              <p:grpSpPr bwMode="auto">
                <a:xfrm>
                  <a:off x="166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522" name="AutoShape 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3" name="AutoShape 4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4" name="AutoShape 4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5" name="AutoShape 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6" name="AutoShape 4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7" name="AutoShape 4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8" name="AutoShape 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9" name="AutoShape 4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0" name="AutoShape 4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1" name="AutoShape 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2" name="AutoShape 4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33" name="AutoShape 4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35437" name="Group 467"/>
                <p:cNvGrpSpPr>
                  <a:grpSpLocks noChangeAspect="1"/>
                </p:cNvGrpSpPr>
                <p:nvPr/>
              </p:nvGrpSpPr>
              <p:grpSpPr bwMode="auto">
                <a:xfrm>
                  <a:off x="21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510" name="AutoShape 4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1" name="AutoShape 4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2" name="AutoShape 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3" name="AutoShape 4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4" name="AutoShape 4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5" name="AutoShape 4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6" name="AutoShape 4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7" name="AutoShape 4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8" name="AutoShape 4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19" name="AutoShape 4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0" name="AutoShape 4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21" name="AutoShape 4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2" name="Group 480"/>
                <p:cNvGrpSpPr>
                  <a:grpSpLocks noChangeAspect="1"/>
                </p:cNvGrpSpPr>
                <p:nvPr/>
              </p:nvGrpSpPr>
              <p:grpSpPr bwMode="auto">
                <a:xfrm>
                  <a:off x="263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498" name="AutoShape 4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9" name="AutoShape 4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0" name="AutoShape 4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1" name="AutoShape 4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2" name="AutoShape 4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3" name="AutoShape 4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4" name="AutoShape 4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5" name="AutoShape 4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6" name="AutoShape 4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7" name="AutoShape 4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8" name="AutoShape 4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509" name="AutoShape 4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3" name="Group 493"/>
                <p:cNvGrpSpPr>
                  <a:grpSpLocks noChangeAspect="1"/>
                </p:cNvGrpSpPr>
                <p:nvPr/>
              </p:nvGrpSpPr>
              <p:grpSpPr bwMode="auto">
                <a:xfrm>
                  <a:off x="31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486" name="AutoShape 4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7" name="AutoShape 4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8" name="AutoShape 4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9" name="AutoShape 4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0" name="AutoShape 4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1" name="AutoShape 4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2" name="AutoShape 5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3" name="AutoShape 5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4" name="AutoShape 5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5" name="AutoShape 5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6" name="AutoShape 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97" name="AutoShape 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4" name="Group 506"/>
                <p:cNvGrpSpPr>
                  <a:grpSpLocks noChangeAspect="1"/>
                </p:cNvGrpSpPr>
                <p:nvPr/>
              </p:nvGrpSpPr>
              <p:grpSpPr bwMode="auto">
                <a:xfrm>
                  <a:off x="45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474" name="AutoShape 5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5" name="AutoShape 5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6" name="AutoShape 5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7" name="AutoShape 5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8" name="AutoShape 5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9" name="AutoShape 5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0" name="AutoShape 5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1" name="AutoShape 5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2" name="AutoShape 5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3" name="AutoShape 5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4" name="AutoShape 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85" name="AutoShape 5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5" name="Group 519"/>
                <p:cNvGrpSpPr>
                  <a:grpSpLocks noChangeAspect="1"/>
                </p:cNvGrpSpPr>
                <p:nvPr/>
              </p:nvGrpSpPr>
              <p:grpSpPr bwMode="auto">
                <a:xfrm>
                  <a:off x="50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462" name="AutoShape 5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3" name="AutoShape 5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4" name="AutoShape 5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5" name="AutoShape 5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6" name="AutoShape 5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7" name="AutoShape 5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8" name="AutoShape 5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9" name="AutoShape 5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0" name="AutoShape 5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1" name="AutoShape 5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2" name="AutoShape 5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73" name="AutoShape 5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6" name="Group 532"/>
                <p:cNvGrpSpPr>
                  <a:grpSpLocks noChangeAspect="1"/>
                </p:cNvGrpSpPr>
                <p:nvPr/>
              </p:nvGrpSpPr>
              <p:grpSpPr bwMode="auto">
                <a:xfrm>
                  <a:off x="548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450" name="AutoShape 5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1" name="AutoShape 5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2" name="AutoShape 5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3" name="AutoShape 5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4" name="AutoShape 5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5" name="AutoShape 5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6" name="AutoShape 5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7" name="AutoShape 5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8" name="AutoShape 5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59" name="AutoShape 5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0" name="AutoShape 5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61" name="AutoShape 5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37" name="Group 545"/>
                <p:cNvGrpSpPr>
                  <a:grpSpLocks noChangeAspect="1"/>
                </p:cNvGrpSpPr>
                <p:nvPr/>
              </p:nvGrpSpPr>
              <p:grpSpPr bwMode="auto">
                <a:xfrm>
                  <a:off x="595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438" name="AutoShape 5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39" name="AutoShape 5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0" name="AutoShape 5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1" name="AutoShape 5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2" name="AutoShape 5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3" name="AutoShape 5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4" name="AutoShape 5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5" name="AutoShape 5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6" name="AutoShape 5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7" name="AutoShape 5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8" name="AutoShape 5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49" name="AutoShape 5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8440" name="Group 558"/>
            <p:cNvGrpSpPr>
              <a:grpSpLocks noChangeAspect="1"/>
            </p:cNvGrpSpPr>
            <p:nvPr/>
          </p:nvGrpSpPr>
          <p:grpSpPr bwMode="auto">
            <a:xfrm>
              <a:off x="453" y="29"/>
              <a:ext cx="420" cy="125"/>
              <a:chOff x="15" y="129"/>
              <a:chExt cx="838" cy="219"/>
            </a:xfrm>
          </p:grpSpPr>
          <p:sp>
            <p:nvSpPr>
              <p:cNvPr id="35252" name="AutoShape 559"/>
              <p:cNvSpPr>
                <a:spLocks noChangeAspect="1" noChangeArrowheads="1"/>
              </p:cNvSpPr>
              <p:nvPr/>
            </p:nvSpPr>
            <p:spPr bwMode="auto">
              <a:xfrm>
                <a:off x="15" y="129"/>
                <a:ext cx="838" cy="219"/>
              </a:xfrm>
              <a:prstGeom prst="parallelogram">
                <a:avLst>
                  <a:gd name="adj" fmla="val 95662"/>
                </a:avLst>
              </a:prstGeom>
              <a:solidFill>
                <a:srgbClr val="00800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18441" name="Group 560"/>
              <p:cNvGrpSpPr>
                <a:grpSpLocks noChangeAspect="1"/>
              </p:cNvGrpSpPr>
              <p:nvPr/>
            </p:nvGrpSpPr>
            <p:grpSpPr bwMode="auto">
              <a:xfrm>
                <a:off x="26" y="133"/>
                <a:ext cx="816" cy="212"/>
                <a:chOff x="26" y="133"/>
                <a:chExt cx="816" cy="212"/>
              </a:xfrm>
            </p:grpSpPr>
            <p:grpSp>
              <p:nvGrpSpPr>
                <p:cNvPr id="18442" name="Group 561"/>
                <p:cNvGrpSpPr>
                  <a:grpSpLocks noChangeAspect="1"/>
                </p:cNvGrpSpPr>
                <p:nvPr/>
              </p:nvGrpSpPr>
              <p:grpSpPr bwMode="auto">
                <a:xfrm>
                  <a:off x="35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411" name="AutoShape 5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2" name="AutoShape 5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3" name="AutoShape 5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4" name="AutoShape 5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5" name="AutoShape 5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6" name="AutoShape 5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7" name="AutoShape 5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8" name="AutoShape 5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9" name="AutoShape 5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20" name="AutoShape 5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21" name="AutoShape 5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22" name="AutoShape 5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3" name="Group 574"/>
                <p:cNvGrpSpPr>
                  <a:grpSpLocks noChangeAspect="1"/>
                </p:cNvGrpSpPr>
                <p:nvPr/>
              </p:nvGrpSpPr>
              <p:grpSpPr bwMode="auto">
                <a:xfrm>
                  <a:off x="40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99" name="AutoShape 5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0" name="AutoShape 5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1" name="AutoShape 5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2" name="AutoShape 5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3" name="AutoShape 5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4" name="AutoShape 5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5" name="AutoShape 5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6" name="AutoShape 5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7" name="AutoShape 5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8" name="AutoShape 5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09" name="AutoShape 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410" name="AutoShape 5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4" name="Group 587"/>
                <p:cNvGrpSpPr>
                  <a:grpSpLocks noChangeAspect="1"/>
                </p:cNvGrpSpPr>
                <p:nvPr/>
              </p:nvGrpSpPr>
              <p:grpSpPr bwMode="auto">
                <a:xfrm>
                  <a:off x="26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87" name="AutoShape 5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8" name="AutoShape 5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9" name="AutoShape 5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0" name="AutoShape 5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1" name="AutoShape 5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2" name="AutoShape 5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3" name="AutoShape 5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4" name="AutoShape 5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5" name="AutoShape 5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6" name="AutoShape 5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7" name="AutoShape 5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98" name="AutoShape 5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5" name="Group 600"/>
                <p:cNvGrpSpPr>
                  <a:grpSpLocks noChangeAspect="1"/>
                </p:cNvGrpSpPr>
                <p:nvPr/>
              </p:nvGrpSpPr>
              <p:grpSpPr bwMode="auto">
                <a:xfrm>
                  <a:off x="72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75" name="AutoShape 6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6" name="AutoShape 6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7" name="AutoShape 6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8" name="AutoShape 6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9" name="AutoShape 6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0" name="AutoShape 6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1" name="AutoShape 6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2" name="AutoShape 6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3" name="AutoShape 6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4" name="AutoShape 6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5" name="AutoShape 6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86" name="AutoShape 6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6" name="Group 613"/>
                <p:cNvGrpSpPr>
                  <a:grpSpLocks noChangeAspect="1"/>
                </p:cNvGrpSpPr>
                <p:nvPr/>
              </p:nvGrpSpPr>
              <p:grpSpPr bwMode="auto">
                <a:xfrm>
                  <a:off x="119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63" name="AutoShape 6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4" name="AutoShape 6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5" name="AutoShape 6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6" name="AutoShape 6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7" name="AutoShape 6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8" name="AutoShape 6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9" name="AutoShape 6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0" name="AutoShape 6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1" name="AutoShape 6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2" name="AutoShape 6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3" name="AutoShape 6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74" name="AutoShape 6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7" name="Group 626"/>
                <p:cNvGrpSpPr>
                  <a:grpSpLocks noChangeAspect="1"/>
                </p:cNvGrpSpPr>
                <p:nvPr/>
              </p:nvGrpSpPr>
              <p:grpSpPr bwMode="auto">
                <a:xfrm>
                  <a:off x="166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351" name="AutoShape 6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2" name="AutoShape 6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3" name="AutoShape 6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4" name="AutoShape 6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5" name="AutoShape 6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6" name="AutoShape 6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7" name="AutoShape 6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8" name="AutoShape 6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9" name="AutoShape 6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0" name="AutoShape 6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1" name="AutoShape 6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62" name="AutoShape 6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8" name="Group 639"/>
                <p:cNvGrpSpPr>
                  <a:grpSpLocks noChangeAspect="1"/>
                </p:cNvGrpSpPr>
                <p:nvPr/>
              </p:nvGrpSpPr>
              <p:grpSpPr bwMode="auto">
                <a:xfrm>
                  <a:off x="21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339" name="AutoShape 6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0" name="AutoShape 6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1" name="AutoShape 6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2" name="AutoShape 6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3" name="AutoShape 6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4" name="AutoShape 6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5" name="AutoShape 6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6" name="AutoShape 6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7" name="AutoShape 6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8" name="AutoShape 6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49" name="AutoShape 6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50" name="AutoShape 6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49" name="Group 652"/>
                <p:cNvGrpSpPr>
                  <a:grpSpLocks noChangeAspect="1"/>
                </p:cNvGrpSpPr>
                <p:nvPr/>
              </p:nvGrpSpPr>
              <p:grpSpPr bwMode="auto">
                <a:xfrm>
                  <a:off x="263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27" name="AutoShape 6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8" name="AutoShape 6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9" name="AutoShape 6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0" name="AutoShape 6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1" name="AutoShape 65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2" name="AutoShape 6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3" name="AutoShape 65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4" name="AutoShape 66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5" name="AutoShape 6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6" name="AutoShape 66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7" name="AutoShape 66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38" name="AutoShape 6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50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31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315" name="AutoShape 6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6" name="AutoShape 6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7" name="AutoShape 6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8" name="AutoShape 6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9" name="AutoShape 6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0" name="AutoShape 6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1" name="AutoShape 6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2" name="AutoShape 6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3" name="AutoShape 6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4" name="AutoShape 6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5" name="AutoShape 6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26" name="AutoShape 6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51" name="Group 678"/>
                <p:cNvGrpSpPr>
                  <a:grpSpLocks noChangeAspect="1"/>
                </p:cNvGrpSpPr>
                <p:nvPr/>
              </p:nvGrpSpPr>
              <p:grpSpPr bwMode="auto">
                <a:xfrm>
                  <a:off x="453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303" name="AutoShape 6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4" name="AutoShape 6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5" name="AutoShape 6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6" name="AutoShape 6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7" name="AutoShape 6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8" name="AutoShape 6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9" name="AutoShape 6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0" name="AutoShape 6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1" name="AutoShape 6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2" name="AutoShape 6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3" name="AutoShape 6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14" name="AutoShape 6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52" name="Group 691"/>
                <p:cNvGrpSpPr>
                  <a:grpSpLocks noChangeAspect="1"/>
                </p:cNvGrpSpPr>
                <p:nvPr/>
              </p:nvGrpSpPr>
              <p:grpSpPr bwMode="auto">
                <a:xfrm>
                  <a:off x="501" y="133"/>
                  <a:ext cx="247" cy="211"/>
                  <a:chOff x="360" y="133"/>
                  <a:chExt cx="247" cy="211"/>
                </a:xfrm>
              </p:grpSpPr>
              <p:sp>
                <p:nvSpPr>
                  <p:cNvPr id="35291" name="AutoShape 6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2" name="AutoShape 6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3" name="AutoShape 6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4" name="AutoShape 6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5" name="AutoShape 6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6" name="AutoShape 6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7" name="AutoShape 6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8" name="AutoShape 6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9" name="AutoShape 7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0" name="AutoShape 7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1" name="AutoShape 7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302" name="AutoShape 7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53" name="Group 704"/>
                <p:cNvGrpSpPr>
                  <a:grpSpLocks noChangeAspect="1"/>
                </p:cNvGrpSpPr>
                <p:nvPr/>
              </p:nvGrpSpPr>
              <p:grpSpPr bwMode="auto">
                <a:xfrm>
                  <a:off x="548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279" name="AutoShape 7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0" name="AutoShape 7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1" name="AutoShape 7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2" name="AutoShape 7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3" name="AutoShape 7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4" name="AutoShape 7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5" name="AutoShape 7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6" name="AutoShape 7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7" name="AutoShape 7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8" name="AutoShape 7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89" name="AutoShape 7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90" name="AutoShape 7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454" name="Group 717"/>
                <p:cNvGrpSpPr>
                  <a:grpSpLocks noChangeAspect="1"/>
                </p:cNvGrpSpPr>
                <p:nvPr/>
              </p:nvGrpSpPr>
              <p:grpSpPr bwMode="auto">
                <a:xfrm>
                  <a:off x="595" y="134"/>
                  <a:ext cx="247" cy="211"/>
                  <a:chOff x="360" y="133"/>
                  <a:chExt cx="247" cy="211"/>
                </a:xfrm>
              </p:grpSpPr>
              <p:sp>
                <p:nvSpPr>
                  <p:cNvPr id="35267" name="AutoShape 7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6" y="222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68" name="AutoShape 7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" y="20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69" name="AutoShape 7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" y="186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0" name="AutoShape 7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9" y="16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1" name="AutoShape 7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4" y="13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2" name="AutoShape 7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36" y="150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3" name="AutoShape 7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0" y="331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4" name="AutoShape 7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7" y="313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5" name="AutoShape 7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5" y="294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6" name="AutoShape 7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3" y="275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7" name="AutoShape 7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0" y="239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35278" name="AutoShape 7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258"/>
                    <a:ext cx="53" cy="13"/>
                  </a:xfrm>
                  <a:prstGeom prst="parallelogram">
                    <a:avLst>
                      <a:gd name="adj" fmla="val 101923"/>
                    </a:avLst>
                  </a:prstGeom>
                  <a:solidFill>
                    <a:srgbClr val="FFFFFF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18455" name="Group 730"/>
          <p:cNvGrpSpPr>
            <a:grpSpLocks/>
          </p:cNvGrpSpPr>
          <p:nvPr/>
        </p:nvGrpSpPr>
        <p:grpSpPr bwMode="auto">
          <a:xfrm>
            <a:off x="4576397" y="1922463"/>
            <a:ext cx="152400" cy="2362200"/>
            <a:chOff x="4944" y="1584"/>
            <a:chExt cx="96" cy="1488"/>
          </a:xfrm>
        </p:grpSpPr>
        <p:sp>
          <p:nvSpPr>
            <p:cNvPr id="35237" name="Oval 731"/>
            <p:cNvSpPr>
              <a:spLocks noChangeArrowheads="1"/>
            </p:cNvSpPr>
            <p:nvPr/>
          </p:nvSpPr>
          <p:spPr bwMode="auto">
            <a:xfrm>
              <a:off x="4944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38" name="Oval 732"/>
            <p:cNvSpPr>
              <a:spLocks noChangeArrowheads="1"/>
            </p:cNvSpPr>
            <p:nvPr/>
          </p:nvSpPr>
          <p:spPr bwMode="auto">
            <a:xfrm>
              <a:off x="4992" y="192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39" name="Oval 733"/>
            <p:cNvSpPr>
              <a:spLocks noChangeArrowheads="1"/>
            </p:cNvSpPr>
            <p:nvPr/>
          </p:nvSpPr>
          <p:spPr bwMode="auto">
            <a:xfrm>
              <a:off x="49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0" name="Oval 734"/>
            <p:cNvSpPr>
              <a:spLocks noChangeArrowheads="1"/>
            </p:cNvSpPr>
            <p:nvPr/>
          </p:nvSpPr>
          <p:spPr bwMode="auto">
            <a:xfrm>
              <a:off x="4992" y="216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1" name="Oval 735"/>
            <p:cNvSpPr>
              <a:spLocks noChangeArrowheads="1"/>
            </p:cNvSpPr>
            <p:nvPr/>
          </p:nvSpPr>
          <p:spPr bwMode="auto">
            <a:xfrm>
              <a:off x="4944" y="1728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2" name="Oval 736"/>
            <p:cNvSpPr>
              <a:spLocks noChangeArrowheads="1"/>
            </p:cNvSpPr>
            <p:nvPr/>
          </p:nvSpPr>
          <p:spPr bwMode="auto">
            <a:xfrm>
              <a:off x="4944" y="206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3" name="Oval 737"/>
            <p:cNvSpPr>
              <a:spLocks noChangeArrowheads="1"/>
            </p:cNvSpPr>
            <p:nvPr/>
          </p:nvSpPr>
          <p:spPr bwMode="auto">
            <a:xfrm>
              <a:off x="4992" y="2448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4" name="Oval 738"/>
            <p:cNvSpPr>
              <a:spLocks noChangeArrowheads="1"/>
            </p:cNvSpPr>
            <p:nvPr/>
          </p:nvSpPr>
          <p:spPr bwMode="auto">
            <a:xfrm>
              <a:off x="4944" y="264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5" name="Oval 739"/>
            <p:cNvSpPr>
              <a:spLocks noChangeArrowheads="1"/>
            </p:cNvSpPr>
            <p:nvPr/>
          </p:nvSpPr>
          <p:spPr bwMode="auto">
            <a:xfrm>
              <a:off x="4992" y="27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6" name="Oval 740"/>
            <p:cNvSpPr>
              <a:spLocks noChangeArrowheads="1"/>
            </p:cNvSpPr>
            <p:nvPr/>
          </p:nvSpPr>
          <p:spPr bwMode="auto">
            <a:xfrm>
              <a:off x="4992" y="288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5247" name="Oval 741"/>
            <p:cNvSpPr>
              <a:spLocks noChangeArrowheads="1"/>
            </p:cNvSpPr>
            <p:nvPr/>
          </p:nvSpPr>
          <p:spPr bwMode="auto">
            <a:xfrm>
              <a:off x="4944" y="30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8456" name="Group 742"/>
          <p:cNvGrpSpPr>
            <a:grpSpLocks/>
          </p:cNvGrpSpPr>
          <p:nvPr/>
        </p:nvGrpSpPr>
        <p:grpSpPr bwMode="auto">
          <a:xfrm>
            <a:off x="4648200" y="474664"/>
            <a:ext cx="14654" cy="5570537"/>
            <a:chOff x="5232" y="288"/>
            <a:chExt cx="9" cy="3509"/>
          </a:xfrm>
        </p:grpSpPr>
        <p:grpSp>
          <p:nvGrpSpPr>
            <p:cNvPr id="18457" name="Group 743"/>
            <p:cNvGrpSpPr>
              <a:grpSpLocks/>
            </p:cNvGrpSpPr>
            <p:nvPr/>
          </p:nvGrpSpPr>
          <p:grpSpPr bwMode="auto">
            <a:xfrm>
              <a:off x="5232" y="288"/>
              <a:ext cx="9" cy="3178"/>
              <a:chOff x="4896" y="384"/>
              <a:chExt cx="9" cy="3178"/>
            </a:xfrm>
          </p:grpSpPr>
          <p:sp>
            <p:nvSpPr>
              <p:cNvPr id="35233" name="Line 744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896" y="384"/>
                <a:ext cx="5" cy="49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34" name="Line 745"/>
              <p:cNvSpPr>
                <a:spLocks noChangeAspect="1" noChangeShapeType="1"/>
              </p:cNvSpPr>
              <p:nvPr/>
            </p:nvSpPr>
            <p:spPr bwMode="auto">
              <a:xfrm>
                <a:off x="4901" y="864"/>
                <a:ext cx="0" cy="47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35" name="Line 746"/>
              <p:cNvSpPr>
                <a:spLocks noChangeAspect="1" noChangeShapeType="1"/>
              </p:cNvSpPr>
              <p:nvPr/>
            </p:nvSpPr>
            <p:spPr bwMode="auto">
              <a:xfrm>
                <a:off x="4896" y="1370"/>
                <a:ext cx="9" cy="1594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36" name="Line 747"/>
              <p:cNvSpPr>
                <a:spLocks noChangeAspect="1" noChangeShapeType="1"/>
              </p:cNvSpPr>
              <p:nvPr/>
            </p:nvSpPr>
            <p:spPr bwMode="auto">
              <a:xfrm>
                <a:off x="4905" y="2955"/>
                <a:ext cx="0" cy="607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232" name="Line 748"/>
            <p:cNvSpPr>
              <a:spLocks noChangeAspect="1" noChangeShapeType="1"/>
            </p:cNvSpPr>
            <p:nvPr/>
          </p:nvSpPr>
          <p:spPr bwMode="auto">
            <a:xfrm>
              <a:off x="5232" y="3504"/>
              <a:ext cx="0" cy="29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58" name="Group 749"/>
          <p:cNvGrpSpPr>
            <a:grpSpLocks noChangeAspect="1"/>
          </p:cNvGrpSpPr>
          <p:nvPr/>
        </p:nvGrpSpPr>
        <p:grpSpPr bwMode="auto">
          <a:xfrm rot="10800000">
            <a:off x="4516315" y="1998664"/>
            <a:ext cx="252046" cy="2632075"/>
            <a:chOff x="1049" y="395"/>
            <a:chExt cx="35" cy="150"/>
          </a:xfrm>
        </p:grpSpPr>
        <p:grpSp>
          <p:nvGrpSpPr>
            <p:cNvPr id="18459" name="Group 750"/>
            <p:cNvGrpSpPr>
              <a:grpSpLocks noChangeAspect="1"/>
            </p:cNvGrpSpPr>
            <p:nvPr/>
          </p:nvGrpSpPr>
          <p:grpSpPr bwMode="auto">
            <a:xfrm>
              <a:off x="1056" y="395"/>
              <a:ext cx="20" cy="88"/>
              <a:chOff x="188" y="187"/>
              <a:chExt cx="20" cy="88"/>
            </a:xfrm>
          </p:grpSpPr>
          <p:sp>
            <p:nvSpPr>
              <p:cNvPr id="35031" name="Line 751"/>
              <p:cNvSpPr>
                <a:spLocks noChangeAspect="1" noChangeShapeType="1"/>
              </p:cNvSpPr>
              <p:nvPr/>
            </p:nvSpPr>
            <p:spPr bwMode="auto">
              <a:xfrm flipV="1">
                <a:off x="196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2" name="Line 75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3" name="Line 753"/>
              <p:cNvSpPr>
                <a:spLocks noChangeAspect="1" noChangeShapeType="1"/>
              </p:cNvSpPr>
              <p:nvPr/>
            </p:nvSpPr>
            <p:spPr bwMode="auto">
              <a:xfrm flipV="1">
                <a:off x="193" y="20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4" name="Line 75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197"/>
                <a:ext cx="6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5" name="Line 755"/>
              <p:cNvSpPr>
                <a:spLocks noChangeAspect="1" noChangeShapeType="1"/>
              </p:cNvSpPr>
              <p:nvPr/>
            </p:nvSpPr>
            <p:spPr bwMode="auto">
              <a:xfrm flipV="1">
                <a:off x="189" y="19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6" name="Line 756"/>
              <p:cNvSpPr>
                <a:spLocks noChangeAspect="1" noChangeShapeType="1"/>
              </p:cNvSpPr>
              <p:nvPr/>
            </p:nvSpPr>
            <p:spPr bwMode="auto">
              <a:xfrm flipV="1">
                <a:off x="190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7" name="Line 757"/>
              <p:cNvSpPr>
                <a:spLocks noChangeAspect="1" noChangeShapeType="1"/>
              </p:cNvSpPr>
              <p:nvPr/>
            </p:nvSpPr>
            <p:spPr bwMode="auto">
              <a:xfrm>
                <a:off x="191" y="187"/>
                <a:ext cx="7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8" name="Line 758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9" name="Line 759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0" name="Line 760"/>
              <p:cNvSpPr>
                <a:spLocks noChangeAspect="1" noChangeShapeType="1"/>
              </p:cNvSpPr>
              <p:nvPr/>
            </p:nvSpPr>
            <p:spPr bwMode="auto">
              <a:xfrm flipV="1">
                <a:off x="202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1" name="Line 76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0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2" name="Line 762"/>
              <p:cNvSpPr>
                <a:spLocks noChangeAspect="1" noChangeShapeType="1"/>
              </p:cNvSpPr>
              <p:nvPr/>
            </p:nvSpPr>
            <p:spPr bwMode="auto">
              <a:xfrm flipV="1">
                <a:off x="200" y="20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3" name="Line 763"/>
              <p:cNvSpPr>
                <a:spLocks noChangeAspect="1" noChangeShapeType="1"/>
              </p:cNvSpPr>
              <p:nvPr/>
            </p:nvSpPr>
            <p:spPr bwMode="auto">
              <a:xfrm flipV="1">
                <a:off x="202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4" name="Line 764"/>
              <p:cNvSpPr>
                <a:spLocks noChangeAspect="1" noChangeShapeType="1"/>
              </p:cNvSpPr>
              <p:nvPr/>
            </p:nvSpPr>
            <p:spPr bwMode="auto">
              <a:xfrm flipV="1">
                <a:off x="203" y="19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5" name="Line 765"/>
              <p:cNvSpPr>
                <a:spLocks noChangeAspect="1" noChangeShapeType="1"/>
              </p:cNvSpPr>
              <p:nvPr/>
            </p:nvSpPr>
            <p:spPr bwMode="auto">
              <a:xfrm flipV="1">
                <a:off x="203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6" name="Line 766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5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7" name="Line 767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8" name="Line 768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9" name="Line 76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16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0" name="Line 770"/>
              <p:cNvSpPr>
                <a:spLocks noChangeAspect="1" noChangeShapeType="1"/>
              </p:cNvSpPr>
              <p:nvPr/>
            </p:nvSpPr>
            <p:spPr bwMode="auto">
              <a:xfrm flipV="1">
                <a:off x="197" y="209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1" name="Line 771"/>
              <p:cNvSpPr>
                <a:spLocks noChangeAspect="1" noChangeShapeType="1"/>
              </p:cNvSpPr>
              <p:nvPr/>
            </p:nvSpPr>
            <p:spPr bwMode="auto">
              <a:xfrm flipV="1">
                <a:off x="202" y="20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2" name="Line 77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1" y="197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3" name="Line 773"/>
              <p:cNvSpPr>
                <a:spLocks noChangeAspect="1" noChangeShapeType="1"/>
              </p:cNvSpPr>
              <p:nvPr/>
            </p:nvSpPr>
            <p:spPr bwMode="auto">
              <a:xfrm flipV="1">
                <a:off x="201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4" name="Line 774"/>
              <p:cNvSpPr>
                <a:spLocks noChangeAspect="1" noChangeShapeType="1"/>
              </p:cNvSpPr>
              <p:nvPr/>
            </p:nvSpPr>
            <p:spPr bwMode="auto">
              <a:xfrm flipV="1">
                <a:off x="203" y="187"/>
                <a:ext cx="3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5" name="Line 775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8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6" name="Line 776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7" name="Line 77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2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8" name="Line 778"/>
              <p:cNvSpPr>
                <a:spLocks noChangeAspect="1" noChangeShapeType="1"/>
              </p:cNvSpPr>
              <p:nvPr/>
            </p:nvSpPr>
            <p:spPr bwMode="auto">
              <a:xfrm flipV="1">
                <a:off x="196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9" name="Line 779"/>
              <p:cNvSpPr>
                <a:spLocks noChangeAspect="1" noChangeShapeType="1"/>
              </p:cNvSpPr>
              <p:nvPr/>
            </p:nvSpPr>
            <p:spPr bwMode="auto">
              <a:xfrm flipV="1">
                <a:off x="196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0" name="Line 78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0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1" name="Line 781"/>
              <p:cNvSpPr>
                <a:spLocks noChangeAspect="1" noChangeShapeType="1"/>
              </p:cNvSpPr>
              <p:nvPr/>
            </p:nvSpPr>
            <p:spPr bwMode="auto">
              <a:xfrm flipV="1">
                <a:off x="197" y="197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2" name="Line 78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190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3" name="Line 783"/>
              <p:cNvSpPr>
                <a:spLocks noChangeAspect="1" noChangeShapeType="1"/>
              </p:cNvSpPr>
              <p:nvPr/>
            </p:nvSpPr>
            <p:spPr bwMode="auto">
              <a:xfrm flipV="1">
                <a:off x="197" y="187"/>
                <a:ext cx="2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4" name="Line 784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5" name="Line 785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6" name="Line 786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7" name="Line 78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16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8" name="Line 788"/>
              <p:cNvSpPr>
                <a:spLocks noChangeAspect="1" noChangeShapeType="1"/>
              </p:cNvSpPr>
              <p:nvPr/>
            </p:nvSpPr>
            <p:spPr bwMode="auto">
              <a:xfrm flipV="1">
                <a:off x="194" y="20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9" name="Line 78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0" y="203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0" name="Line 790"/>
              <p:cNvSpPr>
                <a:spLocks noChangeAspect="1" noChangeShapeType="1"/>
              </p:cNvSpPr>
              <p:nvPr/>
            </p:nvSpPr>
            <p:spPr bwMode="auto">
              <a:xfrm flipV="1">
                <a:off x="190" y="197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1" name="Line 79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190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2" name="Line 79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8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3" name="Line 793"/>
              <p:cNvSpPr>
                <a:spLocks noChangeAspect="1" noChangeShapeType="1"/>
              </p:cNvSpPr>
              <p:nvPr/>
            </p:nvSpPr>
            <p:spPr bwMode="auto">
              <a:xfrm>
                <a:off x="188" y="187"/>
                <a:ext cx="10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4" name="Line 794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5" name="Line 795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6" name="Line 79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7" name="Line 797"/>
              <p:cNvSpPr>
                <a:spLocks noChangeAspect="1" noChangeShapeType="1"/>
              </p:cNvSpPr>
              <p:nvPr/>
            </p:nvSpPr>
            <p:spPr bwMode="auto">
              <a:xfrm flipV="1">
                <a:off x="199" y="209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8" name="Line 798"/>
              <p:cNvSpPr>
                <a:spLocks noChangeAspect="1" noChangeShapeType="1"/>
              </p:cNvSpPr>
              <p:nvPr/>
            </p:nvSpPr>
            <p:spPr bwMode="auto">
              <a:xfrm flipV="1">
                <a:off x="203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9" name="Line 79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2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0" name="Line 800"/>
              <p:cNvSpPr>
                <a:spLocks noChangeAspect="1" noChangeShapeType="1"/>
              </p:cNvSpPr>
              <p:nvPr/>
            </p:nvSpPr>
            <p:spPr bwMode="auto">
              <a:xfrm flipV="1">
                <a:off x="202" y="190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1" name="Line 801"/>
              <p:cNvSpPr>
                <a:spLocks noChangeAspect="1" noChangeShapeType="1"/>
              </p:cNvSpPr>
              <p:nvPr/>
            </p:nvSpPr>
            <p:spPr bwMode="auto">
              <a:xfrm flipV="1">
                <a:off x="206" y="187"/>
                <a:ext cx="2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2" name="Line 802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10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3" name="Line 803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4" name="Line 804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5" name="Line 805"/>
              <p:cNvSpPr>
                <a:spLocks noChangeAspect="1" noChangeShapeType="1"/>
              </p:cNvSpPr>
              <p:nvPr/>
            </p:nvSpPr>
            <p:spPr bwMode="auto">
              <a:xfrm flipV="1">
                <a:off x="199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6" name="Line 806"/>
              <p:cNvSpPr>
                <a:spLocks noChangeAspect="1" noChangeShapeType="1"/>
              </p:cNvSpPr>
              <p:nvPr/>
            </p:nvSpPr>
            <p:spPr bwMode="auto">
              <a:xfrm flipV="1">
                <a:off x="200" y="209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7" name="Line 807"/>
              <p:cNvSpPr>
                <a:spLocks noChangeAspect="1" noChangeShapeType="1"/>
              </p:cNvSpPr>
              <p:nvPr/>
            </p:nvSpPr>
            <p:spPr bwMode="auto">
              <a:xfrm flipV="1">
                <a:off x="202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8" name="Line 80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197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9" name="Line 809"/>
              <p:cNvSpPr>
                <a:spLocks noChangeAspect="1" noChangeShapeType="1"/>
              </p:cNvSpPr>
              <p:nvPr/>
            </p:nvSpPr>
            <p:spPr bwMode="auto">
              <a:xfrm flipV="1">
                <a:off x="198" y="19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0" name="Line 810"/>
              <p:cNvSpPr>
                <a:spLocks noChangeAspect="1" noChangeShapeType="1"/>
              </p:cNvSpPr>
              <p:nvPr/>
            </p:nvSpPr>
            <p:spPr bwMode="auto">
              <a:xfrm flipV="1">
                <a:off x="199" y="187"/>
                <a:ext cx="4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1" name="Line 811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5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2" name="Line 812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3" name="Line 813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4" name="Line 8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5" name="Line 8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09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6" name="Line 816"/>
              <p:cNvSpPr>
                <a:spLocks noChangeAspect="1" noChangeShapeType="1"/>
              </p:cNvSpPr>
              <p:nvPr/>
            </p:nvSpPr>
            <p:spPr bwMode="auto">
              <a:xfrm flipV="1">
                <a:off x="193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7" name="Line 81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1" y="19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8" name="Line 818"/>
              <p:cNvSpPr>
                <a:spLocks noChangeAspect="1" noChangeShapeType="1"/>
              </p:cNvSpPr>
              <p:nvPr/>
            </p:nvSpPr>
            <p:spPr bwMode="auto">
              <a:xfrm flipV="1">
                <a:off x="191" y="190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9" name="Line 81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1" y="187"/>
                <a:ext cx="5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0" name="Line 820"/>
              <p:cNvSpPr>
                <a:spLocks noChangeAspect="1" noChangeShapeType="1"/>
              </p:cNvSpPr>
              <p:nvPr/>
            </p:nvSpPr>
            <p:spPr bwMode="auto">
              <a:xfrm>
                <a:off x="191" y="187"/>
                <a:ext cx="7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1" name="Line 821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2" name="Line 822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3" name="Line 82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1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4" name="Line 824"/>
              <p:cNvSpPr>
                <a:spLocks noChangeAspect="1" noChangeShapeType="1"/>
              </p:cNvSpPr>
              <p:nvPr/>
            </p:nvSpPr>
            <p:spPr bwMode="auto">
              <a:xfrm flipV="1">
                <a:off x="196" y="20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5" name="Line 825"/>
              <p:cNvSpPr>
                <a:spLocks noChangeAspect="1" noChangeShapeType="1"/>
              </p:cNvSpPr>
              <p:nvPr/>
            </p:nvSpPr>
            <p:spPr bwMode="auto">
              <a:xfrm flipV="1">
                <a:off x="196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6" name="Line 8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9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7" name="Line 827"/>
              <p:cNvSpPr>
                <a:spLocks noChangeAspect="1" noChangeShapeType="1"/>
              </p:cNvSpPr>
              <p:nvPr/>
            </p:nvSpPr>
            <p:spPr bwMode="auto">
              <a:xfrm flipV="1">
                <a:off x="194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8" name="Line 82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187"/>
                <a:ext cx="3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9" name="Line 829"/>
              <p:cNvSpPr>
                <a:spLocks noChangeAspect="1" noChangeShapeType="1"/>
              </p:cNvSpPr>
              <p:nvPr/>
            </p:nvSpPr>
            <p:spPr bwMode="auto">
              <a:xfrm>
                <a:off x="193" y="187"/>
                <a:ext cx="5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0" name="Line 830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1" name="Line 83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2" name="Line 832"/>
              <p:cNvSpPr>
                <a:spLocks noChangeAspect="1" noChangeShapeType="1"/>
              </p:cNvSpPr>
              <p:nvPr/>
            </p:nvSpPr>
            <p:spPr bwMode="auto">
              <a:xfrm flipV="1">
                <a:off x="197" y="21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3" name="Line 833"/>
              <p:cNvSpPr>
                <a:spLocks noChangeAspect="1" noChangeShapeType="1"/>
              </p:cNvSpPr>
              <p:nvPr/>
            </p:nvSpPr>
            <p:spPr bwMode="auto">
              <a:xfrm flipV="1">
                <a:off x="199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4" name="Line 8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0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5" name="Line 83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19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6" name="Line 836"/>
              <p:cNvSpPr>
                <a:spLocks noChangeAspect="1" noChangeShapeType="1"/>
              </p:cNvSpPr>
              <p:nvPr/>
            </p:nvSpPr>
            <p:spPr bwMode="auto">
              <a:xfrm flipV="1">
                <a:off x="197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7" name="Line 83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8" name="Line 838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9" name="Line 839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0" name="Line 840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1" name="Line 84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2" name="Line 84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3" name="Line 843"/>
              <p:cNvSpPr>
                <a:spLocks noChangeAspect="1" noChangeShapeType="1"/>
              </p:cNvSpPr>
              <p:nvPr/>
            </p:nvSpPr>
            <p:spPr bwMode="auto">
              <a:xfrm flipV="1">
                <a:off x="196" y="20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4" name="Line 84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19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5" name="Line 84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6" name="Line 846"/>
              <p:cNvSpPr>
                <a:spLocks noChangeAspect="1" noChangeShapeType="1"/>
              </p:cNvSpPr>
              <p:nvPr/>
            </p:nvSpPr>
            <p:spPr bwMode="auto">
              <a:xfrm flipV="1">
                <a:off x="194" y="187"/>
                <a:ext cx="2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7" name="Line 847"/>
              <p:cNvSpPr>
                <a:spLocks noChangeAspect="1" noChangeShapeType="1"/>
              </p:cNvSpPr>
              <p:nvPr/>
            </p:nvSpPr>
            <p:spPr bwMode="auto">
              <a:xfrm>
                <a:off x="196" y="187"/>
                <a:ext cx="2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8" name="Line 848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9" name="Line 849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0" name="Line 850"/>
              <p:cNvSpPr>
                <a:spLocks noChangeAspect="1" noChangeShapeType="1"/>
              </p:cNvSpPr>
              <p:nvPr/>
            </p:nvSpPr>
            <p:spPr bwMode="auto">
              <a:xfrm flipV="1">
                <a:off x="198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1" name="Line 85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09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2" name="Line 852"/>
              <p:cNvSpPr>
                <a:spLocks noChangeAspect="1" noChangeShapeType="1"/>
              </p:cNvSpPr>
              <p:nvPr/>
            </p:nvSpPr>
            <p:spPr bwMode="auto">
              <a:xfrm flipV="1">
                <a:off x="194" y="20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3" name="Line 853"/>
              <p:cNvSpPr>
                <a:spLocks noChangeAspect="1" noChangeShapeType="1"/>
              </p:cNvSpPr>
              <p:nvPr/>
            </p:nvSpPr>
            <p:spPr bwMode="auto">
              <a:xfrm flipV="1">
                <a:off x="196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4" name="Line 854"/>
              <p:cNvSpPr>
                <a:spLocks noChangeAspect="1" noChangeShapeType="1"/>
              </p:cNvSpPr>
              <p:nvPr/>
            </p:nvSpPr>
            <p:spPr bwMode="auto">
              <a:xfrm flipV="1">
                <a:off x="197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5" name="Line 855"/>
              <p:cNvSpPr>
                <a:spLocks noChangeAspect="1" noChangeShapeType="1"/>
              </p:cNvSpPr>
              <p:nvPr/>
            </p:nvSpPr>
            <p:spPr bwMode="auto">
              <a:xfrm flipV="1">
                <a:off x="199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6" name="Line 856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7" name="Line 857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8" name="Line 858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9" name="Line 859"/>
              <p:cNvSpPr>
                <a:spLocks noChangeAspect="1" noChangeShapeType="1"/>
              </p:cNvSpPr>
              <p:nvPr/>
            </p:nvSpPr>
            <p:spPr bwMode="auto">
              <a:xfrm flipV="1">
                <a:off x="199" y="21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0" name="Line 86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0" y="20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1" name="Line 861"/>
              <p:cNvSpPr>
                <a:spLocks noChangeAspect="1" noChangeShapeType="1"/>
              </p:cNvSpPr>
              <p:nvPr/>
            </p:nvSpPr>
            <p:spPr bwMode="auto">
              <a:xfrm flipV="1">
                <a:off x="200" y="203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2" name="Line 86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197"/>
                <a:ext cx="8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3" name="Line 863"/>
              <p:cNvSpPr>
                <a:spLocks noChangeAspect="1" noChangeShapeType="1"/>
              </p:cNvSpPr>
              <p:nvPr/>
            </p:nvSpPr>
            <p:spPr bwMode="auto">
              <a:xfrm flipV="1">
                <a:off x="196" y="190"/>
                <a:ext cx="7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4" name="Line 86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1" y="187"/>
                <a:ext cx="2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5" name="Line 865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3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6" name="Line 866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7" name="Line 867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8" name="Line 868"/>
              <p:cNvSpPr>
                <a:spLocks noChangeAspect="1" noChangeShapeType="1"/>
              </p:cNvSpPr>
              <p:nvPr/>
            </p:nvSpPr>
            <p:spPr bwMode="auto">
              <a:xfrm flipV="1">
                <a:off x="198" y="216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9" name="Line 869"/>
              <p:cNvSpPr>
                <a:spLocks noChangeAspect="1" noChangeShapeType="1"/>
              </p:cNvSpPr>
              <p:nvPr/>
            </p:nvSpPr>
            <p:spPr bwMode="auto">
              <a:xfrm flipV="1">
                <a:off x="201" y="209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0" name="Line 87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0" y="203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1" name="Line 871"/>
              <p:cNvSpPr>
                <a:spLocks noChangeAspect="1" noChangeShapeType="1"/>
              </p:cNvSpPr>
              <p:nvPr/>
            </p:nvSpPr>
            <p:spPr bwMode="auto">
              <a:xfrm flipV="1">
                <a:off x="200" y="197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2" name="Line 872"/>
              <p:cNvSpPr>
                <a:spLocks noChangeAspect="1" noChangeShapeType="1"/>
              </p:cNvSpPr>
              <p:nvPr/>
            </p:nvSpPr>
            <p:spPr bwMode="auto">
              <a:xfrm flipV="1">
                <a:off x="203" y="190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3" name="Line 873"/>
              <p:cNvSpPr>
                <a:spLocks noChangeAspect="1" noChangeShapeType="1"/>
              </p:cNvSpPr>
              <p:nvPr/>
            </p:nvSpPr>
            <p:spPr bwMode="auto">
              <a:xfrm flipV="1">
                <a:off x="207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4" name="Line 874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5" name="Line 875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6" name="Line 87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7" name="Line 877"/>
              <p:cNvSpPr>
                <a:spLocks noChangeAspect="1" noChangeShapeType="1"/>
              </p:cNvSpPr>
              <p:nvPr/>
            </p:nvSpPr>
            <p:spPr bwMode="auto">
              <a:xfrm flipV="1">
                <a:off x="197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8" name="Line 878"/>
              <p:cNvSpPr>
                <a:spLocks noChangeAspect="1" noChangeShapeType="1"/>
              </p:cNvSpPr>
              <p:nvPr/>
            </p:nvSpPr>
            <p:spPr bwMode="auto">
              <a:xfrm flipV="1">
                <a:off x="197" y="209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9" name="Line 879"/>
              <p:cNvSpPr>
                <a:spLocks noChangeAspect="1" noChangeShapeType="1"/>
              </p:cNvSpPr>
              <p:nvPr/>
            </p:nvSpPr>
            <p:spPr bwMode="auto">
              <a:xfrm flipV="1">
                <a:off x="199" y="203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0" name="Line 88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197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1" name="Line 881"/>
              <p:cNvSpPr>
                <a:spLocks noChangeAspect="1" noChangeShapeType="1"/>
              </p:cNvSpPr>
              <p:nvPr/>
            </p:nvSpPr>
            <p:spPr bwMode="auto">
              <a:xfrm flipV="1">
                <a:off x="198" y="190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2" name="Line 882"/>
              <p:cNvSpPr>
                <a:spLocks noChangeAspect="1" noChangeShapeType="1"/>
              </p:cNvSpPr>
              <p:nvPr/>
            </p:nvSpPr>
            <p:spPr bwMode="auto">
              <a:xfrm flipV="1">
                <a:off x="201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3" name="Line 883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3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4" name="Line 884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5" name="Line 885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6" name="Line 886"/>
              <p:cNvSpPr>
                <a:spLocks noChangeAspect="1" noChangeShapeType="1"/>
              </p:cNvSpPr>
              <p:nvPr/>
            </p:nvSpPr>
            <p:spPr bwMode="auto">
              <a:xfrm flipV="1">
                <a:off x="198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7" name="Line 88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09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8" name="Line 888"/>
              <p:cNvSpPr>
                <a:spLocks noChangeAspect="1" noChangeShapeType="1"/>
              </p:cNvSpPr>
              <p:nvPr/>
            </p:nvSpPr>
            <p:spPr bwMode="auto">
              <a:xfrm flipV="1">
                <a:off x="196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9" name="Line 88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0" name="Line 89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1" name="Line 891"/>
              <p:cNvSpPr>
                <a:spLocks noChangeAspect="1" noChangeShapeType="1"/>
              </p:cNvSpPr>
              <p:nvPr/>
            </p:nvSpPr>
            <p:spPr bwMode="auto">
              <a:xfrm flipV="1">
                <a:off x="193" y="187"/>
                <a:ext cx="3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2" name="Line 892"/>
              <p:cNvSpPr>
                <a:spLocks noChangeAspect="1" noChangeShapeType="1"/>
              </p:cNvSpPr>
              <p:nvPr/>
            </p:nvSpPr>
            <p:spPr bwMode="auto">
              <a:xfrm>
                <a:off x="196" y="187"/>
                <a:ext cx="2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3" name="Line 893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4" name="Line 89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2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5" name="Line 89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16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6" name="Line 896"/>
              <p:cNvSpPr>
                <a:spLocks noChangeAspect="1" noChangeShapeType="1"/>
              </p:cNvSpPr>
              <p:nvPr/>
            </p:nvSpPr>
            <p:spPr bwMode="auto">
              <a:xfrm flipV="1">
                <a:off x="193" y="20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7" name="Line 89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0" y="203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8" name="Line 898"/>
              <p:cNvSpPr>
                <a:spLocks noChangeAspect="1" noChangeShapeType="1"/>
              </p:cNvSpPr>
              <p:nvPr/>
            </p:nvSpPr>
            <p:spPr bwMode="auto">
              <a:xfrm flipV="1">
                <a:off x="190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9" name="Line 89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0" y="19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0" name="Line 90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1" name="Line 901"/>
              <p:cNvSpPr>
                <a:spLocks noChangeAspect="1" noChangeShapeType="1"/>
              </p:cNvSpPr>
              <p:nvPr/>
            </p:nvSpPr>
            <p:spPr bwMode="auto">
              <a:xfrm>
                <a:off x="189" y="187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2" name="Line 902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3" name="Line 90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2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4" name="Line 904"/>
              <p:cNvSpPr>
                <a:spLocks noChangeAspect="1" noChangeShapeType="1"/>
              </p:cNvSpPr>
              <p:nvPr/>
            </p:nvSpPr>
            <p:spPr bwMode="auto">
              <a:xfrm flipV="1">
                <a:off x="196" y="21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5" name="Line 90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20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6" name="Line 906"/>
              <p:cNvSpPr>
                <a:spLocks noChangeAspect="1" noChangeShapeType="1"/>
              </p:cNvSpPr>
              <p:nvPr/>
            </p:nvSpPr>
            <p:spPr bwMode="auto">
              <a:xfrm flipV="1">
                <a:off x="195" y="203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7" name="Line 90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197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8" name="Line 908"/>
              <p:cNvSpPr>
                <a:spLocks noChangeAspect="1" noChangeShapeType="1"/>
              </p:cNvSpPr>
              <p:nvPr/>
            </p:nvSpPr>
            <p:spPr bwMode="auto">
              <a:xfrm flipV="1">
                <a:off x="196" y="19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9" name="Line 90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87"/>
                <a:ext cx="3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0" name="Line 910"/>
              <p:cNvSpPr>
                <a:spLocks noChangeAspect="1" noChangeShapeType="1"/>
              </p:cNvSpPr>
              <p:nvPr/>
            </p:nvSpPr>
            <p:spPr bwMode="auto">
              <a:xfrm>
                <a:off x="194" y="187"/>
                <a:ext cx="4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1" name="Line 911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2" name="Line 912"/>
              <p:cNvSpPr>
                <a:spLocks noChangeAspect="1" noChangeShapeType="1"/>
              </p:cNvSpPr>
              <p:nvPr/>
            </p:nvSpPr>
            <p:spPr bwMode="auto">
              <a:xfrm flipV="1">
                <a:off x="198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3" name="Line 9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16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4" name="Line 914"/>
              <p:cNvSpPr>
                <a:spLocks noChangeAspect="1" noChangeShapeType="1"/>
              </p:cNvSpPr>
              <p:nvPr/>
            </p:nvSpPr>
            <p:spPr bwMode="auto">
              <a:xfrm flipV="1">
                <a:off x="196" y="209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5" name="Line 9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6" name="Line 916"/>
              <p:cNvSpPr>
                <a:spLocks noChangeAspect="1" noChangeShapeType="1"/>
              </p:cNvSpPr>
              <p:nvPr/>
            </p:nvSpPr>
            <p:spPr bwMode="auto">
              <a:xfrm flipV="1">
                <a:off x="199" y="19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7" name="Line 917"/>
              <p:cNvSpPr>
                <a:spLocks noChangeAspect="1" noChangeShapeType="1"/>
              </p:cNvSpPr>
              <p:nvPr/>
            </p:nvSpPr>
            <p:spPr bwMode="auto">
              <a:xfrm flipV="1">
                <a:off x="199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8" name="Line 91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0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9" name="Line 919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2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0" name="Line 920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1" name="Line 92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2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2" name="Line 92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16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3" name="Line 923"/>
              <p:cNvSpPr>
                <a:spLocks noChangeAspect="1" noChangeShapeType="1"/>
              </p:cNvSpPr>
              <p:nvPr/>
            </p:nvSpPr>
            <p:spPr bwMode="auto">
              <a:xfrm flipV="1">
                <a:off x="194" y="20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4" name="Line 924"/>
              <p:cNvSpPr>
                <a:spLocks noChangeAspect="1" noChangeShapeType="1"/>
              </p:cNvSpPr>
              <p:nvPr/>
            </p:nvSpPr>
            <p:spPr bwMode="auto">
              <a:xfrm flipV="1">
                <a:off x="197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5" name="Line 92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197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6" name="Line 926"/>
              <p:cNvSpPr>
                <a:spLocks noChangeAspect="1" noChangeShapeType="1"/>
              </p:cNvSpPr>
              <p:nvPr/>
            </p:nvSpPr>
            <p:spPr bwMode="auto">
              <a:xfrm flipV="1">
                <a:off x="193" y="190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7" name="Line 92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87"/>
                <a:ext cx="1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8" name="Line 928"/>
              <p:cNvSpPr>
                <a:spLocks noChangeAspect="1" noChangeShapeType="1"/>
              </p:cNvSpPr>
              <p:nvPr/>
            </p:nvSpPr>
            <p:spPr bwMode="auto">
              <a:xfrm>
                <a:off x="194" y="187"/>
                <a:ext cx="4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9" name="Line 929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4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0" name="Line 93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22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1" name="Line 931"/>
              <p:cNvSpPr>
                <a:spLocks noChangeAspect="1" noChangeShapeType="1"/>
              </p:cNvSpPr>
              <p:nvPr/>
            </p:nvSpPr>
            <p:spPr bwMode="auto">
              <a:xfrm flipV="1">
                <a:off x="194" y="216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2" name="Line 932"/>
              <p:cNvSpPr>
                <a:spLocks noChangeAspect="1" noChangeShapeType="1"/>
              </p:cNvSpPr>
              <p:nvPr/>
            </p:nvSpPr>
            <p:spPr bwMode="auto">
              <a:xfrm flipV="1">
                <a:off x="198" y="209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3" name="Line 933"/>
              <p:cNvSpPr>
                <a:spLocks noChangeAspect="1" noChangeShapeType="1"/>
              </p:cNvSpPr>
              <p:nvPr/>
            </p:nvSpPr>
            <p:spPr bwMode="auto">
              <a:xfrm flipV="1">
                <a:off x="200" y="20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4" name="Line 9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197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5" name="Line 935"/>
              <p:cNvSpPr>
                <a:spLocks noChangeAspect="1" noChangeShapeType="1"/>
              </p:cNvSpPr>
              <p:nvPr/>
            </p:nvSpPr>
            <p:spPr bwMode="auto">
              <a:xfrm flipV="1">
                <a:off x="197" y="190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6" name="Line 93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187"/>
                <a:ext cx="3" cy="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7" name="Line 937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8" name="Line 938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88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9" name="Line 93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6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0" name="Line 940"/>
              <p:cNvSpPr>
                <a:spLocks noChangeAspect="1" noChangeShapeType="1"/>
              </p:cNvSpPr>
              <p:nvPr/>
            </p:nvSpPr>
            <p:spPr bwMode="auto">
              <a:xfrm flipV="1">
                <a:off x="197" y="26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1" name="Line 94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56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2" name="Line 942"/>
              <p:cNvSpPr>
                <a:spLocks noChangeAspect="1" noChangeShapeType="1"/>
              </p:cNvSpPr>
              <p:nvPr/>
            </p:nvSpPr>
            <p:spPr bwMode="auto">
              <a:xfrm flipV="1">
                <a:off x="196" y="250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3" name="Line 943"/>
              <p:cNvSpPr>
                <a:spLocks noChangeAspect="1" noChangeShapeType="1"/>
              </p:cNvSpPr>
              <p:nvPr/>
            </p:nvSpPr>
            <p:spPr bwMode="auto">
              <a:xfrm flipV="1">
                <a:off x="198" y="244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4" name="Line 944"/>
              <p:cNvSpPr>
                <a:spLocks noChangeAspect="1" noChangeShapeType="1"/>
              </p:cNvSpPr>
              <p:nvPr/>
            </p:nvSpPr>
            <p:spPr bwMode="auto">
              <a:xfrm flipV="1">
                <a:off x="199" y="237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5" name="Line 94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231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6" name="Line 946"/>
              <p:cNvSpPr>
                <a:spLocks noChangeAspect="1" noChangeShapeType="1"/>
              </p:cNvSpPr>
              <p:nvPr/>
            </p:nvSpPr>
            <p:spPr bwMode="auto">
              <a:xfrm flipV="1">
                <a:off x="195" y="225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7" name="Line 94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18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8" name="Line 948"/>
              <p:cNvSpPr>
                <a:spLocks noChangeAspect="1" noChangeShapeType="1"/>
              </p:cNvSpPr>
              <p:nvPr/>
            </p:nvSpPr>
            <p:spPr bwMode="auto">
              <a:xfrm flipV="1">
                <a:off x="197" y="212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9" name="Line 94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0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30" name="Line 95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199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60" name="Group 951"/>
            <p:cNvGrpSpPr>
              <a:grpSpLocks noChangeAspect="1"/>
            </p:cNvGrpSpPr>
            <p:nvPr/>
          </p:nvGrpSpPr>
          <p:grpSpPr bwMode="auto">
            <a:xfrm>
              <a:off x="1049" y="396"/>
              <a:ext cx="35" cy="149"/>
              <a:chOff x="182" y="187"/>
              <a:chExt cx="35" cy="149"/>
            </a:xfrm>
          </p:grpSpPr>
          <p:sp>
            <p:nvSpPr>
              <p:cNvPr id="34831" name="Line 952"/>
              <p:cNvSpPr>
                <a:spLocks noChangeAspect="1" noChangeShapeType="1"/>
              </p:cNvSpPr>
              <p:nvPr/>
            </p:nvSpPr>
            <p:spPr bwMode="auto">
              <a:xfrm flipV="1">
                <a:off x="196" y="19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2" name="Line 95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1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3" name="Line 954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4" name="Line 955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88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5" name="Line 956"/>
              <p:cNvSpPr>
                <a:spLocks noChangeAspect="1" noChangeShapeType="1"/>
              </p:cNvSpPr>
              <p:nvPr/>
            </p:nvSpPr>
            <p:spPr bwMode="auto">
              <a:xfrm flipV="1">
                <a:off x="198" y="26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6" name="Line 95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6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7" name="Line 95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256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8" name="Line 95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50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9" name="Line 96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244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0" name="Line 961"/>
              <p:cNvSpPr>
                <a:spLocks noChangeAspect="1" noChangeShapeType="1"/>
              </p:cNvSpPr>
              <p:nvPr/>
            </p:nvSpPr>
            <p:spPr bwMode="auto">
              <a:xfrm flipV="1">
                <a:off x="189" y="237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1" name="Line 962"/>
              <p:cNvSpPr>
                <a:spLocks noChangeAspect="1" noChangeShapeType="1"/>
              </p:cNvSpPr>
              <p:nvPr/>
            </p:nvSpPr>
            <p:spPr bwMode="auto">
              <a:xfrm flipV="1">
                <a:off x="189" y="231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2" name="Line 96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8" y="225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3" name="Line 96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5" y="218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4" name="Line 965"/>
              <p:cNvSpPr>
                <a:spLocks noChangeAspect="1" noChangeShapeType="1"/>
              </p:cNvSpPr>
              <p:nvPr/>
            </p:nvSpPr>
            <p:spPr bwMode="auto">
              <a:xfrm flipV="1">
                <a:off x="185" y="212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5" name="Line 96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5" y="206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6" name="Line 967"/>
              <p:cNvSpPr>
                <a:spLocks noChangeAspect="1" noChangeShapeType="1"/>
              </p:cNvSpPr>
              <p:nvPr/>
            </p:nvSpPr>
            <p:spPr bwMode="auto">
              <a:xfrm flipV="1">
                <a:off x="185" y="19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7" name="Line 96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3" y="19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8" name="Line 96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2" y="1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9" name="Line 970"/>
              <p:cNvSpPr>
                <a:spLocks noChangeAspect="1" noChangeShapeType="1"/>
              </p:cNvSpPr>
              <p:nvPr/>
            </p:nvSpPr>
            <p:spPr bwMode="auto">
              <a:xfrm>
                <a:off x="182" y="187"/>
                <a:ext cx="16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0" name="Line 971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88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1" name="Line 972"/>
              <p:cNvSpPr>
                <a:spLocks noChangeAspect="1" noChangeShapeType="1"/>
              </p:cNvSpPr>
              <p:nvPr/>
            </p:nvSpPr>
            <p:spPr bwMode="auto">
              <a:xfrm flipV="1">
                <a:off x="198" y="269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2" name="Line 97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26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3" name="Line 97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56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4" name="Line 975"/>
              <p:cNvSpPr>
                <a:spLocks noChangeAspect="1" noChangeShapeType="1"/>
              </p:cNvSpPr>
              <p:nvPr/>
            </p:nvSpPr>
            <p:spPr bwMode="auto">
              <a:xfrm flipV="1">
                <a:off x="197" y="250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5" name="Line 97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44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6" name="Line 977"/>
              <p:cNvSpPr>
                <a:spLocks noChangeAspect="1" noChangeShapeType="1"/>
              </p:cNvSpPr>
              <p:nvPr/>
            </p:nvSpPr>
            <p:spPr bwMode="auto">
              <a:xfrm flipV="1">
                <a:off x="196" y="237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7" name="Line 97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31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8" name="Line 97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25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9" name="Line 980"/>
              <p:cNvSpPr>
                <a:spLocks noChangeAspect="1" noChangeShapeType="1"/>
              </p:cNvSpPr>
              <p:nvPr/>
            </p:nvSpPr>
            <p:spPr bwMode="auto">
              <a:xfrm flipV="1">
                <a:off x="196" y="218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0" name="Line 98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12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1" name="Line 982"/>
              <p:cNvSpPr>
                <a:spLocks noChangeAspect="1" noChangeShapeType="1"/>
              </p:cNvSpPr>
              <p:nvPr/>
            </p:nvSpPr>
            <p:spPr bwMode="auto">
              <a:xfrm flipV="1">
                <a:off x="194" y="20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2" name="Line 98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19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3" name="Line 98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9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4" name="Line 985"/>
              <p:cNvSpPr>
                <a:spLocks noChangeAspect="1" noChangeShapeType="1"/>
              </p:cNvSpPr>
              <p:nvPr/>
            </p:nvSpPr>
            <p:spPr bwMode="auto">
              <a:xfrm flipV="1">
                <a:off x="194" y="1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5" name="Line 986"/>
              <p:cNvSpPr>
                <a:spLocks noChangeAspect="1" noChangeShapeType="1"/>
              </p:cNvSpPr>
              <p:nvPr/>
            </p:nvSpPr>
            <p:spPr bwMode="auto">
              <a:xfrm>
                <a:off x="194" y="187"/>
                <a:ext cx="4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6" name="Line 987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88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7" name="Line 98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6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8" name="Line 98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63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9" name="Line 990"/>
              <p:cNvSpPr>
                <a:spLocks noChangeAspect="1" noChangeShapeType="1"/>
              </p:cNvSpPr>
              <p:nvPr/>
            </p:nvSpPr>
            <p:spPr bwMode="auto">
              <a:xfrm flipV="1">
                <a:off x="193" y="256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0" name="Line 99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50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1" name="Line 992"/>
              <p:cNvSpPr>
                <a:spLocks noChangeAspect="1" noChangeShapeType="1"/>
              </p:cNvSpPr>
              <p:nvPr/>
            </p:nvSpPr>
            <p:spPr bwMode="auto">
              <a:xfrm flipV="1">
                <a:off x="196" y="244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2" name="Line 99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37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3" name="Line 99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31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4" name="Line 995"/>
              <p:cNvSpPr>
                <a:spLocks noChangeAspect="1" noChangeShapeType="1"/>
              </p:cNvSpPr>
              <p:nvPr/>
            </p:nvSpPr>
            <p:spPr bwMode="auto">
              <a:xfrm flipV="1">
                <a:off x="196" y="225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5" name="Line 99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18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6" name="Line 99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2" y="21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7" name="Line 998"/>
              <p:cNvSpPr>
                <a:spLocks noChangeAspect="1" noChangeShapeType="1"/>
              </p:cNvSpPr>
              <p:nvPr/>
            </p:nvSpPr>
            <p:spPr bwMode="auto">
              <a:xfrm flipV="1">
                <a:off x="192" y="206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8" name="Line 99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1" y="199"/>
                <a:ext cx="6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9" name="Line 1000"/>
              <p:cNvSpPr>
                <a:spLocks noChangeAspect="1" noChangeShapeType="1"/>
              </p:cNvSpPr>
              <p:nvPr/>
            </p:nvSpPr>
            <p:spPr bwMode="auto">
              <a:xfrm flipV="1">
                <a:off x="191" y="19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0" name="Line 1001"/>
              <p:cNvSpPr>
                <a:spLocks noChangeAspect="1" noChangeShapeType="1"/>
              </p:cNvSpPr>
              <p:nvPr/>
            </p:nvSpPr>
            <p:spPr bwMode="auto">
              <a:xfrm flipV="1">
                <a:off x="194" y="1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1" name="Line 1002"/>
              <p:cNvSpPr>
                <a:spLocks noChangeAspect="1" noChangeShapeType="1"/>
              </p:cNvSpPr>
              <p:nvPr/>
            </p:nvSpPr>
            <p:spPr bwMode="auto">
              <a:xfrm>
                <a:off x="195" y="187"/>
                <a:ext cx="3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2" name="Line 1003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88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3" name="Line 100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69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4" name="Line 100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6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5" name="Line 1006"/>
              <p:cNvSpPr>
                <a:spLocks noChangeAspect="1" noChangeShapeType="1"/>
              </p:cNvSpPr>
              <p:nvPr/>
            </p:nvSpPr>
            <p:spPr bwMode="auto">
              <a:xfrm flipV="1">
                <a:off x="194" y="256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6" name="Line 100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50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7" name="Line 1008"/>
              <p:cNvSpPr>
                <a:spLocks noChangeAspect="1" noChangeShapeType="1"/>
              </p:cNvSpPr>
              <p:nvPr/>
            </p:nvSpPr>
            <p:spPr bwMode="auto">
              <a:xfrm flipV="1">
                <a:off x="197" y="244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8" name="Line 100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37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9" name="Line 1010"/>
              <p:cNvSpPr>
                <a:spLocks noChangeAspect="1" noChangeShapeType="1"/>
              </p:cNvSpPr>
              <p:nvPr/>
            </p:nvSpPr>
            <p:spPr bwMode="auto">
              <a:xfrm flipV="1">
                <a:off x="193" y="231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0" name="Line 1011"/>
              <p:cNvSpPr>
                <a:spLocks noChangeAspect="1" noChangeShapeType="1"/>
              </p:cNvSpPr>
              <p:nvPr/>
            </p:nvSpPr>
            <p:spPr bwMode="auto">
              <a:xfrm flipV="1">
                <a:off x="193" y="225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1" name="Line 1012"/>
              <p:cNvSpPr>
                <a:spLocks noChangeAspect="1" noChangeShapeType="1"/>
              </p:cNvSpPr>
              <p:nvPr/>
            </p:nvSpPr>
            <p:spPr bwMode="auto">
              <a:xfrm flipV="1">
                <a:off x="194" y="218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2" name="Line 10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1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3" name="Line 10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06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4" name="Line 1015"/>
              <p:cNvSpPr>
                <a:spLocks noChangeAspect="1" noChangeShapeType="1"/>
              </p:cNvSpPr>
              <p:nvPr/>
            </p:nvSpPr>
            <p:spPr bwMode="auto">
              <a:xfrm flipV="1">
                <a:off x="194" y="19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5" name="Line 1016"/>
              <p:cNvSpPr>
                <a:spLocks noChangeAspect="1" noChangeShapeType="1"/>
              </p:cNvSpPr>
              <p:nvPr/>
            </p:nvSpPr>
            <p:spPr bwMode="auto">
              <a:xfrm flipV="1">
                <a:off x="194" y="19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6" name="Line 101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7" name="Line 1018"/>
              <p:cNvSpPr>
                <a:spLocks noChangeAspect="1" noChangeShapeType="1"/>
              </p:cNvSpPr>
              <p:nvPr/>
            </p:nvSpPr>
            <p:spPr bwMode="auto">
              <a:xfrm>
                <a:off x="194" y="187"/>
                <a:ext cx="4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8" name="Line 1019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2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9" name="Line 10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305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0" name="Line 1021"/>
              <p:cNvSpPr>
                <a:spLocks noChangeAspect="1" noChangeShapeType="1"/>
              </p:cNvSpPr>
              <p:nvPr/>
            </p:nvSpPr>
            <p:spPr bwMode="auto">
              <a:xfrm flipV="1">
                <a:off x="195" y="299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1" name="Line 1022"/>
              <p:cNvSpPr>
                <a:spLocks noChangeAspect="1" noChangeShapeType="1"/>
              </p:cNvSpPr>
              <p:nvPr/>
            </p:nvSpPr>
            <p:spPr bwMode="auto">
              <a:xfrm flipV="1">
                <a:off x="198" y="29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2" name="Line 102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3" name="Line 102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80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4" name="Line 1025"/>
              <p:cNvSpPr>
                <a:spLocks noChangeAspect="1" noChangeShapeType="1"/>
              </p:cNvSpPr>
              <p:nvPr/>
            </p:nvSpPr>
            <p:spPr bwMode="auto">
              <a:xfrm flipV="1">
                <a:off x="196" y="274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5" name="Line 10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268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6" name="Line 1027"/>
              <p:cNvSpPr>
                <a:spLocks noChangeAspect="1" noChangeShapeType="1"/>
              </p:cNvSpPr>
              <p:nvPr/>
            </p:nvSpPr>
            <p:spPr bwMode="auto">
              <a:xfrm flipV="1">
                <a:off x="198" y="261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7" name="Line 102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255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8" name="Line 10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49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9" name="Line 1030"/>
              <p:cNvSpPr>
                <a:spLocks noChangeAspect="1" noChangeShapeType="1"/>
              </p:cNvSpPr>
              <p:nvPr/>
            </p:nvSpPr>
            <p:spPr bwMode="auto">
              <a:xfrm flipV="1">
                <a:off x="196" y="242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0" name="Line 1031"/>
              <p:cNvSpPr>
                <a:spLocks noChangeAspect="1" noChangeShapeType="1"/>
              </p:cNvSpPr>
              <p:nvPr/>
            </p:nvSpPr>
            <p:spPr bwMode="auto">
              <a:xfrm flipV="1">
                <a:off x="200" y="23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1" name="Line 103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230"/>
                <a:ext cx="6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2" name="Line 1033"/>
              <p:cNvSpPr>
                <a:spLocks noChangeAspect="1" noChangeShapeType="1"/>
              </p:cNvSpPr>
              <p:nvPr/>
            </p:nvSpPr>
            <p:spPr bwMode="auto">
              <a:xfrm flipV="1">
                <a:off x="195" y="223"/>
                <a:ext cx="6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3" name="Line 10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17"/>
                <a:ext cx="7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4" name="Line 1035"/>
              <p:cNvSpPr>
                <a:spLocks noChangeAspect="1" noChangeShapeType="1"/>
              </p:cNvSpPr>
              <p:nvPr/>
            </p:nvSpPr>
            <p:spPr bwMode="auto">
              <a:xfrm flipV="1">
                <a:off x="194" y="211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5" name="Line 103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04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6" name="Line 103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198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7" name="Line 1038"/>
              <p:cNvSpPr>
                <a:spLocks noChangeAspect="1" noChangeShapeType="1"/>
              </p:cNvSpPr>
              <p:nvPr/>
            </p:nvSpPr>
            <p:spPr bwMode="auto">
              <a:xfrm flipV="1">
                <a:off x="194" y="192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8" name="Line 1039"/>
              <p:cNvSpPr>
                <a:spLocks noChangeAspect="1" noChangeShapeType="1"/>
              </p:cNvSpPr>
              <p:nvPr/>
            </p:nvSpPr>
            <p:spPr bwMode="auto">
              <a:xfrm flipV="1">
                <a:off x="197" y="187"/>
                <a:ext cx="1" cy="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9" name="Line 1040"/>
              <p:cNvSpPr>
                <a:spLocks noChangeAspect="1" noChangeShapeType="1"/>
              </p:cNvSpPr>
              <p:nvPr/>
            </p:nvSpPr>
            <p:spPr bwMode="auto">
              <a:xfrm>
                <a:off x="197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0" name="Line 1041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2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1" name="Line 1042"/>
              <p:cNvSpPr>
                <a:spLocks noChangeAspect="1" noChangeShapeType="1"/>
              </p:cNvSpPr>
              <p:nvPr/>
            </p:nvSpPr>
            <p:spPr bwMode="auto">
              <a:xfrm flipV="1">
                <a:off x="198" y="305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2" name="Line 104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99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3" name="Line 104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9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4" name="Line 1045"/>
              <p:cNvSpPr>
                <a:spLocks noChangeAspect="1" noChangeShapeType="1"/>
              </p:cNvSpPr>
              <p:nvPr/>
            </p:nvSpPr>
            <p:spPr bwMode="auto">
              <a:xfrm flipV="1">
                <a:off x="196" y="287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5" name="Line 1046"/>
              <p:cNvSpPr>
                <a:spLocks noChangeAspect="1" noChangeShapeType="1"/>
              </p:cNvSpPr>
              <p:nvPr/>
            </p:nvSpPr>
            <p:spPr bwMode="auto">
              <a:xfrm flipV="1">
                <a:off x="199" y="280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6" name="Line 104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274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7" name="Line 1048"/>
              <p:cNvSpPr>
                <a:spLocks noChangeAspect="1" noChangeShapeType="1"/>
              </p:cNvSpPr>
              <p:nvPr/>
            </p:nvSpPr>
            <p:spPr bwMode="auto">
              <a:xfrm flipV="1">
                <a:off x="198" y="268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8" name="Line 1049"/>
              <p:cNvSpPr>
                <a:spLocks noChangeAspect="1" noChangeShapeType="1"/>
              </p:cNvSpPr>
              <p:nvPr/>
            </p:nvSpPr>
            <p:spPr bwMode="auto">
              <a:xfrm flipV="1">
                <a:off x="198" y="261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9" name="Line 105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8" y="255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0" name="Line 1051"/>
              <p:cNvSpPr>
                <a:spLocks noChangeAspect="1" noChangeShapeType="1"/>
              </p:cNvSpPr>
              <p:nvPr/>
            </p:nvSpPr>
            <p:spPr bwMode="auto">
              <a:xfrm flipV="1">
                <a:off x="198" y="24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1" name="Line 1052"/>
              <p:cNvSpPr>
                <a:spLocks noChangeAspect="1" noChangeShapeType="1"/>
              </p:cNvSpPr>
              <p:nvPr/>
            </p:nvSpPr>
            <p:spPr bwMode="auto">
              <a:xfrm flipV="1">
                <a:off x="198" y="242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2" name="Line 105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36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3" name="Line 1054"/>
              <p:cNvSpPr>
                <a:spLocks noChangeAspect="1" noChangeShapeType="1"/>
              </p:cNvSpPr>
              <p:nvPr/>
            </p:nvSpPr>
            <p:spPr bwMode="auto">
              <a:xfrm flipV="1">
                <a:off x="197" y="230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4" name="Line 105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23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5" name="Line 1056"/>
              <p:cNvSpPr>
                <a:spLocks noChangeAspect="1" noChangeShapeType="1"/>
              </p:cNvSpPr>
              <p:nvPr/>
            </p:nvSpPr>
            <p:spPr bwMode="auto">
              <a:xfrm flipV="1">
                <a:off x="196" y="21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6" name="Line 1057"/>
              <p:cNvSpPr>
                <a:spLocks noChangeAspect="1" noChangeShapeType="1"/>
              </p:cNvSpPr>
              <p:nvPr/>
            </p:nvSpPr>
            <p:spPr bwMode="auto">
              <a:xfrm flipV="1">
                <a:off x="197" y="211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7" name="Line 105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04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8" name="Line 105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198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9" name="Line 1060"/>
              <p:cNvSpPr>
                <a:spLocks noChangeAspect="1" noChangeShapeType="1"/>
              </p:cNvSpPr>
              <p:nvPr/>
            </p:nvSpPr>
            <p:spPr bwMode="auto">
              <a:xfrm flipV="1">
                <a:off x="197" y="19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0" name="Line 106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187"/>
                <a:ext cx="2" cy="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1" name="Line 1062"/>
              <p:cNvSpPr>
                <a:spLocks noChangeAspect="1" noChangeShapeType="1"/>
              </p:cNvSpPr>
              <p:nvPr/>
            </p:nvSpPr>
            <p:spPr bwMode="auto">
              <a:xfrm>
                <a:off x="197" y="187"/>
                <a:ext cx="1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2" name="Line 1063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2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3" name="Line 106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305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4" name="Line 1065"/>
              <p:cNvSpPr>
                <a:spLocks noChangeAspect="1" noChangeShapeType="1"/>
              </p:cNvSpPr>
              <p:nvPr/>
            </p:nvSpPr>
            <p:spPr bwMode="auto">
              <a:xfrm flipV="1">
                <a:off x="194" y="299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5" name="Line 106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7" y="29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6" name="Line 106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7" name="Line 1068"/>
              <p:cNvSpPr>
                <a:spLocks noChangeAspect="1" noChangeShapeType="1"/>
              </p:cNvSpPr>
              <p:nvPr/>
            </p:nvSpPr>
            <p:spPr bwMode="auto">
              <a:xfrm flipV="1">
                <a:off x="196" y="280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8" name="Line 106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1" y="274"/>
                <a:ext cx="9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9" name="Line 1070"/>
              <p:cNvSpPr>
                <a:spLocks noChangeAspect="1" noChangeShapeType="1"/>
              </p:cNvSpPr>
              <p:nvPr/>
            </p:nvSpPr>
            <p:spPr bwMode="auto">
              <a:xfrm flipV="1">
                <a:off x="191" y="268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0" name="Line 107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2" y="261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1" name="Line 1072"/>
              <p:cNvSpPr>
                <a:spLocks noChangeAspect="1" noChangeShapeType="1"/>
              </p:cNvSpPr>
              <p:nvPr/>
            </p:nvSpPr>
            <p:spPr bwMode="auto">
              <a:xfrm flipV="1">
                <a:off x="192" y="255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2" name="Line 1073"/>
              <p:cNvSpPr>
                <a:spLocks noChangeAspect="1" noChangeShapeType="1"/>
              </p:cNvSpPr>
              <p:nvPr/>
            </p:nvSpPr>
            <p:spPr bwMode="auto">
              <a:xfrm flipV="1">
                <a:off x="194" y="24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3" name="Line 107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42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4" name="Line 107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3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5" name="Line 107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0" y="230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6" name="Line 1077"/>
              <p:cNvSpPr>
                <a:spLocks noChangeAspect="1" noChangeShapeType="1"/>
              </p:cNvSpPr>
              <p:nvPr/>
            </p:nvSpPr>
            <p:spPr bwMode="auto">
              <a:xfrm flipV="1">
                <a:off x="190" y="223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7" name="Line 107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21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8" name="Line 107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8" y="211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9" name="Line 1080"/>
              <p:cNvSpPr>
                <a:spLocks noChangeAspect="1" noChangeShapeType="1"/>
              </p:cNvSpPr>
              <p:nvPr/>
            </p:nvSpPr>
            <p:spPr bwMode="auto">
              <a:xfrm flipV="1">
                <a:off x="188" y="204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0" name="Line 108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7" y="198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1" name="Line 1082"/>
              <p:cNvSpPr>
                <a:spLocks noChangeAspect="1" noChangeShapeType="1"/>
              </p:cNvSpPr>
              <p:nvPr/>
            </p:nvSpPr>
            <p:spPr bwMode="auto">
              <a:xfrm flipV="1">
                <a:off x="187" y="192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2" name="Line 108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187"/>
                <a:ext cx="3" cy="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3" name="Line 1084"/>
              <p:cNvSpPr>
                <a:spLocks noChangeAspect="1" noChangeShapeType="1"/>
              </p:cNvSpPr>
              <p:nvPr/>
            </p:nvSpPr>
            <p:spPr bwMode="auto">
              <a:xfrm>
                <a:off x="189" y="187"/>
                <a:ext cx="9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4" name="Line 1085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2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5" name="Line 1086"/>
              <p:cNvSpPr>
                <a:spLocks noChangeAspect="1" noChangeShapeType="1"/>
              </p:cNvSpPr>
              <p:nvPr/>
            </p:nvSpPr>
            <p:spPr bwMode="auto">
              <a:xfrm flipV="1">
                <a:off x="198" y="305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6" name="Line 108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9" y="299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7" name="Line 1088"/>
              <p:cNvSpPr>
                <a:spLocks noChangeAspect="1" noChangeShapeType="1"/>
              </p:cNvSpPr>
              <p:nvPr/>
            </p:nvSpPr>
            <p:spPr bwMode="auto">
              <a:xfrm flipV="1">
                <a:off x="199" y="293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8" name="Line 108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1" y="28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9" name="Line 1090"/>
              <p:cNvSpPr>
                <a:spLocks noChangeAspect="1" noChangeShapeType="1"/>
              </p:cNvSpPr>
              <p:nvPr/>
            </p:nvSpPr>
            <p:spPr bwMode="auto">
              <a:xfrm flipV="1">
                <a:off x="201" y="280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0" name="Line 109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3" y="274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1" name="Line 1092"/>
              <p:cNvSpPr>
                <a:spLocks noChangeAspect="1" noChangeShapeType="1"/>
              </p:cNvSpPr>
              <p:nvPr/>
            </p:nvSpPr>
            <p:spPr bwMode="auto">
              <a:xfrm flipV="1">
                <a:off x="203" y="268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2" name="Line 109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3" y="261"/>
                <a:ext cx="4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3" name="Line 1094"/>
              <p:cNvSpPr>
                <a:spLocks noChangeAspect="1" noChangeShapeType="1"/>
              </p:cNvSpPr>
              <p:nvPr/>
            </p:nvSpPr>
            <p:spPr bwMode="auto">
              <a:xfrm flipV="1">
                <a:off x="203" y="255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4" name="Line 1095"/>
              <p:cNvSpPr>
                <a:spLocks noChangeAspect="1" noChangeShapeType="1"/>
              </p:cNvSpPr>
              <p:nvPr/>
            </p:nvSpPr>
            <p:spPr bwMode="auto">
              <a:xfrm flipV="1">
                <a:off x="204" y="249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5" name="Line 1096"/>
              <p:cNvSpPr>
                <a:spLocks noChangeAspect="1" noChangeShapeType="1"/>
              </p:cNvSpPr>
              <p:nvPr/>
            </p:nvSpPr>
            <p:spPr bwMode="auto">
              <a:xfrm flipV="1">
                <a:off x="207" y="242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6" name="Line 109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6" y="23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7" name="Line 1098"/>
              <p:cNvSpPr>
                <a:spLocks noChangeAspect="1" noChangeShapeType="1"/>
              </p:cNvSpPr>
              <p:nvPr/>
            </p:nvSpPr>
            <p:spPr bwMode="auto">
              <a:xfrm flipV="1">
                <a:off x="206" y="230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8" name="Line 1099"/>
              <p:cNvSpPr>
                <a:spLocks noChangeAspect="1" noChangeShapeType="1"/>
              </p:cNvSpPr>
              <p:nvPr/>
            </p:nvSpPr>
            <p:spPr bwMode="auto">
              <a:xfrm flipV="1">
                <a:off x="210" y="223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9" name="Line 110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8" y="217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0" name="Line 1101"/>
              <p:cNvSpPr>
                <a:spLocks noChangeAspect="1" noChangeShapeType="1"/>
              </p:cNvSpPr>
              <p:nvPr/>
            </p:nvSpPr>
            <p:spPr bwMode="auto">
              <a:xfrm flipV="1">
                <a:off x="208" y="211"/>
                <a:ext cx="6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1" name="Line 110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09" y="204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2" name="Line 1103"/>
              <p:cNvSpPr>
                <a:spLocks noChangeAspect="1" noChangeShapeType="1"/>
              </p:cNvSpPr>
              <p:nvPr/>
            </p:nvSpPr>
            <p:spPr bwMode="auto">
              <a:xfrm flipV="1">
                <a:off x="209" y="198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3" name="Line 1104"/>
              <p:cNvSpPr>
                <a:spLocks noChangeAspect="1" noChangeShapeType="1"/>
              </p:cNvSpPr>
              <p:nvPr/>
            </p:nvSpPr>
            <p:spPr bwMode="auto">
              <a:xfrm flipV="1">
                <a:off x="213" y="192"/>
                <a:ext cx="4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4" name="Line 110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14" y="187"/>
                <a:ext cx="3" cy="5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5" name="Line 1106"/>
              <p:cNvSpPr>
                <a:spLocks noChangeAspect="1" noChangeShapeType="1"/>
              </p:cNvSpPr>
              <p:nvPr/>
            </p:nvSpPr>
            <p:spPr bwMode="auto">
              <a:xfrm flipH="1">
                <a:off x="198" y="187"/>
                <a:ext cx="16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6" name="Line 1107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49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7" name="Line 1108"/>
              <p:cNvSpPr>
                <a:spLocks noChangeAspect="1" noChangeShapeType="1"/>
              </p:cNvSpPr>
              <p:nvPr/>
            </p:nvSpPr>
            <p:spPr bwMode="auto">
              <a:xfrm flipV="1">
                <a:off x="198" y="330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8" name="Line 110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324"/>
                <a:ext cx="5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9" name="Line 1110"/>
              <p:cNvSpPr>
                <a:spLocks noChangeAspect="1" noChangeShapeType="1"/>
              </p:cNvSpPr>
              <p:nvPr/>
            </p:nvSpPr>
            <p:spPr bwMode="auto">
              <a:xfrm flipV="1">
                <a:off x="196" y="317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0" name="Line 111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311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1" name="Line 111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305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2" name="Line 11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2" y="298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3" name="Line 1114"/>
              <p:cNvSpPr>
                <a:spLocks noChangeAspect="1" noChangeShapeType="1"/>
              </p:cNvSpPr>
              <p:nvPr/>
            </p:nvSpPr>
            <p:spPr bwMode="auto">
              <a:xfrm flipV="1">
                <a:off x="192" y="29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4" name="Line 1115"/>
              <p:cNvSpPr>
                <a:spLocks noChangeAspect="1" noChangeShapeType="1"/>
              </p:cNvSpPr>
              <p:nvPr/>
            </p:nvSpPr>
            <p:spPr bwMode="auto">
              <a:xfrm flipV="1">
                <a:off x="193" y="28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5" name="Line 1116"/>
              <p:cNvSpPr>
                <a:spLocks noChangeAspect="1" noChangeShapeType="1"/>
              </p:cNvSpPr>
              <p:nvPr/>
            </p:nvSpPr>
            <p:spPr bwMode="auto">
              <a:xfrm flipV="1">
                <a:off x="193" y="279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6" name="Line 1117"/>
              <p:cNvSpPr>
                <a:spLocks noChangeAspect="1" noChangeShapeType="1"/>
              </p:cNvSpPr>
              <p:nvPr/>
            </p:nvSpPr>
            <p:spPr bwMode="auto">
              <a:xfrm flipV="1">
                <a:off x="193" y="273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7" name="Line 1118"/>
              <p:cNvSpPr>
                <a:spLocks noChangeAspect="1" noChangeShapeType="1"/>
              </p:cNvSpPr>
              <p:nvPr/>
            </p:nvSpPr>
            <p:spPr bwMode="auto">
              <a:xfrm flipV="1">
                <a:off x="193" y="26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8" name="Line 1119"/>
              <p:cNvSpPr>
                <a:spLocks noChangeAspect="1" noChangeShapeType="1"/>
              </p:cNvSpPr>
              <p:nvPr/>
            </p:nvSpPr>
            <p:spPr bwMode="auto">
              <a:xfrm flipV="1">
                <a:off x="193" y="261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9" name="Line 11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9" y="254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0" name="Line 1121"/>
              <p:cNvSpPr>
                <a:spLocks noChangeAspect="1" noChangeShapeType="1"/>
              </p:cNvSpPr>
              <p:nvPr/>
            </p:nvSpPr>
            <p:spPr bwMode="auto">
              <a:xfrm flipV="1">
                <a:off x="189" y="248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1" name="Line 1122"/>
              <p:cNvSpPr>
                <a:spLocks noChangeAspect="1" noChangeShapeType="1"/>
              </p:cNvSpPr>
              <p:nvPr/>
            </p:nvSpPr>
            <p:spPr bwMode="auto">
              <a:xfrm flipV="1">
                <a:off x="191" y="242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2" name="Line 112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7" y="235"/>
                <a:ext cx="6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3" name="Line 1124"/>
              <p:cNvSpPr>
                <a:spLocks noChangeAspect="1" noChangeShapeType="1"/>
              </p:cNvSpPr>
              <p:nvPr/>
            </p:nvSpPr>
            <p:spPr bwMode="auto">
              <a:xfrm flipV="1">
                <a:off x="187" y="229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4" name="Line 112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8" y="22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5" name="Line 11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5" y="216"/>
                <a:ext cx="3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6" name="Line 1127"/>
              <p:cNvSpPr>
                <a:spLocks noChangeAspect="1" noChangeShapeType="1"/>
              </p:cNvSpPr>
              <p:nvPr/>
            </p:nvSpPr>
            <p:spPr bwMode="auto">
              <a:xfrm flipV="1">
                <a:off x="185" y="210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7" name="Line 112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4" y="204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8" name="Line 1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3" y="197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9" name="Line 1130"/>
              <p:cNvSpPr>
                <a:spLocks noChangeAspect="1" noChangeShapeType="1"/>
              </p:cNvSpPr>
              <p:nvPr/>
            </p:nvSpPr>
            <p:spPr bwMode="auto">
              <a:xfrm flipV="1">
                <a:off x="183" y="191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0" name="Line 113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84" y="187"/>
                <a:ext cx="2" cy="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1" name="Line 1132"/>
              <p:cNvSpPr>
                <a:spLocks noChangeAspect="1" noChangeShapeType="1"/>
              </p:cNvSpPr>
              <p:nvPr/>
            </p:nvSpPr>
            <p:spPr bwMode="auto">
              <a:xfrm>
                <a:off x="184" y="187"/>
                <a:ext cx="14" cy="1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2" name="Line 1133"/>
              <p:cNvSpPr>
                <a:spLocks noChangeAspect="1" noChangeShapeType="1"/>
              </p:cNvSpPr>
              <p:nvPr/>
            </p:nvSpPr>
            <p:spPr bwMode="auto">
              <a:xfrm>
                <a:off x="198" y="187"/>
                <a:ext cx="1" cy="13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3" name="Line 113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5" y="314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4" name="Line 1135"/>
              <p:cNvSpPr>
                <a:spLocks noChangeAspect="1" noChangeShapeType="1"/>
              </p:cNvSpPr>
              <p:nvPr/>
            </p:nvSpPr>
            <p:spPr bwMode="auto">
              <a:xfrm flipV="1">
                <a:off x="195" y="308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5" name="Line 113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301"/>
                <a:ext cx="2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6" name="Line 1137"/>
              <p:cNvSpPr>
                <a:spLocks noChangeAspect="1" noChangeShapeType="1"/>
              </p:cNvSpPr>
              <p:nvPr/>
            </p:nvSpPr>
            <p:spPr bwMode="auto">
              <a:xfrm flipV="1">
                <a:off x="196" y="295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7" name="Line 1138"/>
              <p:cNvSpPr>
                <a:spLocks noChangeAspect="1" noChangeShapeType="1"/>
              </p:cNvSpPr>
              <p:nvPr/>
            </p:nvSpPr>
            <p:spPr bwMode="auto">
              <a:xfrm flipV="1">
                <a:off x="197" y="289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8" name="Line 113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82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9" name="Line 1140"/>
              <p:cNvSpPr>
                <a:spLocks noChangeAspect="1" noChangeShapeType="1"/>
              </p:cNvSpPr>
              <p:nvPr/>
            </p:nvSpPr>
            <p:spPr bwMode="auto">
              <a:xfrm flipV="1">
                <a:off x="193" y="276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0" name="Line 1141"/>
              <p:cNvSpPr>
                <a:spLocks noChangeAspect="1" noChangeShapeType="1"/>
              </p:cNvSpPr>
              <p:nvPr/>
            </p:nvSpPr>
            <p:spPr bwMode="auto">
              <a:xfrm flipV="1">
                <a:off x="194" y="270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1" name="Line 1142"/>
              <p:cNvSpPr>
                <a:spLocks noChangeAspect="1" noChangeShapeType="1"/>
              </p:cNvSpPr>
              <p:nvPr/>
            </p:nvSpPr>
            <p:spPr bwMode="auto">
              <a:xfrm flipV="1">
                <a:off x="197" y="263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2" name="Line 114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6" y="257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3" name="Line 1144"/>
              <p:cNvSpPr>
                <a:spLocks noChangeAspect="1" noChangeShapeType="1"/>
              </p:cNvSpPr>
              <p:nvPr/>
            </p:nvSpPr>
            <p:spPr bwMode="auto">
              <a:xfrm flipV="1">
                <a:off x="196" y="251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4" name="Line 1145"/>
              <p:cNvSpPr>
                <a:spLocks noChangeAspect="1" noChangeShapeType="1"/>
              </p:cNvSpPr>
              <p:nvPr/>
            </p:nvSpPr>
            <p:spPr bwMode="auto">
              <a:xfrm flipV="1">
                <a:off x="196" y="244"/>
                <a:ext cx="1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5" name="Line 1146"/>
              <p:cNvSpPr>
                <a:spLocks noChangeAspect="1" noChangeShapeType="1"/>
              </p:cNvSpPr>
              <p:nvPr/>
            </p:nvSpPr>
            <p:spPr bwMode="auto">
              <a:xfrm flipV="1">
                <a:off x="196" y="238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6" name="Line 1147"/>
              <p:cNvSpPr>
                <a:spLocks noChangeAspect="1" noChangeShapeType="1"/>
              </p:cNvSpPr>
              <p:nvPr/>
            </p:nvSpPr>
            <p:spPr bwMode="auto">
              <a:xfrm flipV="1">
                <a:off x="197" y="232"/>
                <a:ext cx="1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7" name="Line 114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3" y="225"/>
                <a:ext cx="5" cy="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8" name="Line 1149"/>
              <p:cNvSpPr>
                <a:spLocks noChangeAspect="1" noChangeShapeType="1"/>
              </p:cNvSpPr>
              <p:nvPr/>
            </p:nvSpPr>
            <p:spPr bwMode="auto">
              <a:xfrm flipV="1">
                <a:off x="193" y="219"/>
                <a:ext cx="3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9" name="Line 115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94" y="213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0" name="Line 1151"/>
              <p:cNvSpPr>
                <a:spLocks noChangeAspect="1" noChangeShapeType="1"/>
              </p:cNvSpPr>
              <p:nvPr/>
            </p:nvSpPr>
            <p:spPr bwMode="auto">
              <a:xfrm flipV="1">
                <a:off x="194" y="207"/>
                <a:ext cx="2" cy="6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54" name="Date Placeholder 11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1155" name="Slide Number Placeholder 11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46" name="Group 45"/>
          <p:cNvGrpSpPr/>
          <p:nvPr/>
        </p:nvGrpSpPr>
        <p:grpSpPr>
          <a:xfrm>
            <a:off x="323528" y="2564904"/>
            <a:ext cx="2448272" cy="2448272"/>
            <a:chOff x="1248047" y="1484784"/>
            <a:chExt cx="2069794" cy="2103164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259632" y="1484784"/>
              <a:ext cx="2058209" cy="25638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smtClean="0">
                  <a:solidFill>
                    <a:schemeClr val="bg1"/>
                  </a:solidFill>
                </a:rPr>
                <a:t>PCB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248047" y="1988840"/>
              <a:ext cx="2058209" cy="21365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>
                  <a:solidFill>
                    <a:schemeClr val="bg1"/>
                  </a:solidFill>
                </a:rPr>
                <a:t>lamination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248047" y="1964158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248047" y="1921426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248047" y="2434202"/>
              <a:ext cx="2058209" cy="21365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>
                  <a:solidFill>
                    <a:schemeClr val="bg1"/>
                  </a:solidFill>
                </a:rPr>
                <a:t>M</a:t>
              </a:r>
              <a:r>
                <a:rPr lang="fr-FR" sz="1400" b="0" dirty="0" err="1" smtClean="0">
                  <a:solidFill>
                    <a:schemeClr val="bg1"/>
                  </a:solidFill>
                </a:rPr>
                <a:t>esh</a:t>
              </a:r>
              <a:r>
                <a:rPr lang="fr-FR" sz="1400" b="0" dirty="0" smtClean="0">
                  <a:solidFill>
                    <a:schemeClr val="bg1"/>
                  </a:solidFill>
                </a:rPr>
                <a:t> </a:t>
              </a:r>
              <a:r>
                <a:rPr lang="fr-FR" sz="1400" b="0" dirty="0" err="1" smtClean="0">
                  <a:solidFill>
                    <a:schemeClr val="bg1"/>
                  </a:solidFill>
                </a:rPr>
                <a:t>deposit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248047" y="2391471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248047" y="2348739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1259632" y="2348879"/>
              <a:ext cx="2016224" cy="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251161" y="2904247"/>
              <a:ext cx="2058209" cy="21365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b="0" dirty="0" err="1" smtClean="0">
                  <a:solidFill>
                    <a:schemeClr val="bg1"/>
                  </a:solidFill>
                </a:rPr>
                <a:t>lamination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251161" y="2861515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251161" y="2818784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254275" y="2776053"/>
              <a:ext cx="2055095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1251161" y="2818784"/>
              <a:ext cx="205820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1251161" y="3374291"/>
              <a:ext cx="2055095" cy="21365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b="0" dirty="0" err="1" smtClean="0">
                  <a:solidFill>
                    <a:schemeClr val="bg1"/>
                  </a:solidFill>
                </a:rPr>
                <a:t>development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251161" y="3246097"/>
              <a:ext cx="245989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075836" y="3246097"/>
              <a:ext cx="230420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699545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982899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2266253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9607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832961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288526" y="3288828"/>
              <a:ext cx="201772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2" cstate="print"/>
          <a:srcRect l="14285"/>
          <a:stretch>
            <a:fillRect/>
          </a:stretch>
        </p:blipFill>
        <p:spPr bwMode="auto">
          <a:xfrm>
            <a:off x="3203848" y="980728"/>
            <a:ext cx="2448272" cy="2035976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653136"/>
            <a:ext cx="2336304" cy="175106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068960"/>
            <a:ext cx="1080120" cy="147958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51" name="Picture 15" descr="DSCN18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396885"/>
            <a:ext cx="15121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1" descr="DSCN22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6360797" y="632091"/>
            <a:ext cx="1823006" cy="1512168"/>
          </a:xfrm>
          <a:prstGeom prst="rect">
            <a:avLst/>
          </a:prstGeom>
        </p:spPr>
      </p:pic>
      <p:sp>
        <p:nvSpPr>
          <p:cNvPr id="53" name="Footer Placeholder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55" name="Picture 54" descr="DSCN226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509120"/>
            <a:ext cx="2545088" cy="1908816"/>
          </a:xfrm>
          <a:prstGeom prst="rect">
            <a:avLst/>
          </a:prstGeom>
        </p:spPr>
      </p:pic>
      <p:cxnSp>
        <p:nvCxnSpPr>
          <p:cNvPr id="56" name="Straight Arrow Connector 55"/>
          <p:cNvCxnSpPr/>
          <p:nvPr/>
        </p:nvCxnSpPr>
        <p:spPr>
          <a:xfrm rot="5400000">
            <a:off x="3887924" y="2528900"/>
            <a:ext cx="1008112" cy="21602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6200000" flipH="1">
            <a:off x="4463988" y="4689140"/>
            <a:ext cx="936104" cy="2880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le 1"/>
          <p:cNvSpPr txBox="1">
            <a:spLocks/>
          </p:cNvSpPr>
          <p:nvPr/>
        </p:nvSpPr>
        <p:spPr>
          <a:xfrm>
            <a:off x="179512" y="188640"/>
            <a:ext cx="4258816" cy="77809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Micromegas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60"/>
          <p:cNvSpPr>
            <a:spLocks noChangeShapeType="1"/>
          </p:cNvSpPr>
          <p:nvPr/>
        </p:nvSpPr>
        <p:spPr bwMode="auto">
          <a:xfrm>
            <a:off x="179388" y="620713"/>
            <a:ext cx="0" cy="0"/>
          </a:xfrm>
          <a:prstGeom prst="line">
            <a:avLst/>
          </a:prstGeom>
          <a:noFill/>
          <a:ln w="76200">
            <a:pattFill prst="pct30">
              <a:fgClr>
                <a:srgbClr val="A3A9FB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anchor="ctr"/>
          <a:lstStyle/>
          <a:p>
            <a:endParaRPr lang="en-GB"/>
          </a:p>
        </p:txBody>
      </p:sp>
      <p:pic>
        <p:nvPicPr>
          <p:cNvPr id="15363" name="Picture 35" descr="rpc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6774" y="3356992"/>
            <a:ext cx="4501026" cy="312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7" descr="RE11_20020925_R14-Mod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7971">
            <a:off x="5650100" y="712137"/>
            <a:ext cx="124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ME+uxc55_cr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4067944" cy="461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0800000" flipV="1">
            <a:off x="1547664" y="2590800"/>
            <a:ext cx="4014936" cy="23503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EEB60-8CE1-4D96-857A-5127E4605C1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419056" cy="778098"/>
          </a:xfrm>
        </p:spPr>
        <p:txBody>
          <a:bodyPr/>
          <a:lstStyle/>
          <a:p>
            <a:r>
              <a:rPr lang="en-US" dirty="0" smtClean="0"/>
              <a:t>CMS RE1-1 project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134076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 x 0.5m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876256" y="4797152"/>
            <a:ext cx="432048" cy="2880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7510028" y="4667436"/>
            <a:ext cx="469776" cy="2971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7798060" y="4595428"/>
            <a:ext cx="469776" cy="2971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8014084" y="4523420"/>
            <a:ext cx="469776" cy="2971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6667040" y="2348880"/>
            <a:ext cx="2321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MPGD Vs RPC</a:t>
            </a:r>
          </a:p>
          <a:p>
            <a:r>
              <a:rPr lang="en-US" dirty="0" smtClean="0"/>
              <a:t>Faster</a:t>
            </a:r>
          </a:p>
          <a:p>
            <a:r>
              <a:rPr lang="en-US" dirty="0" smtClean="0"/>
              <a:t>Radiation hardness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Atlas CSC replacement project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 descr="a03fig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212506" cy="3521566"/>
          </a:xfrm>
          <a:prstGeom prst="rect">
            <a:avLst/>
          </a:prstGeom>
        </p:spPr>
      </p:pic>
      <p:pic>
        <p:nvPicPr>
          <p:cNvPr id="8" name="Picture 7" descr="_12A0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340768"/>
            <a:ext cx="2736304" cy="2120499"/>
          </a:xfrm>
          <a:prstGeom prst="rect">
            <a:avLst/>
          </a:prstGeom>
        </p:spPr>
      </p:pic>
      <p:pic>
        <p:nvPicPr>
          <p:cNvPr id="9" name="Picture 14" descr="DSC_4214_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085184"/>
            <a:ext cx="80309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Full-size_MM-sketch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717032"/>
            <a:ext cx="3528392" cy="264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2843808" y="1772816"/>
            <a:ext cx="3456384" cy="9361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5256076" y="2816932"/>
            <a:ext cx="1800200" cy="2880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699792" y="4365104"/>
            <a:ext cx="3168352" cy="15121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5576" y="56612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1.1m x 600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2010 </a:t>
            </a:r>
            <a:r>
              <a:rPr lang="en-US" dirty="0" smtClean="0">
                <a:sym typeface="Wingdings" pitchFamily="2" charset="2"/>
              </a:rPr>
              <a:t> 2 prototypes OK</a:t>
            </a:r>
            <a:endParaRPr lang="en-US" dirty="0" smtClean="0"/>
          </a:p>
          <a:p>
            <a:pPr lvl="1"/>
            <a:r>
              <a:rPr lang="en-US" dirty="0" smtClean="0"/>
              <a:t>2011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build 2 new prototype for </a:t>
            </a:r>
            <a:r>
              <a:rPr lang="en-US" dirty="0" smtClean="0">
                <a:sym typeface="Wingdings" pitchFamily="2" charset="2"/>
              </a:rPr>
              <a:t>test beams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2012 large production of 80 detectors at CERN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2013 large volume production with industry</a:t>
            </a:r>
          </a:p>
          <a:p>
            <a:r>
              <a:rPr lang="en-US" dirty="0" smtClean="0">
                <a:sym typeface="Wingdings" pitchFamily="2" charset="2"/>
              </a:rPr>
              <a:t>Atlas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2010 prototype Normal Bulk OK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2011 build large protected Bulk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2012 install few detectors in ATLAS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Start large volume production with industry (100pieces)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Rui De Oliveira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Investment of 785 </a:t>
            </a:r>
            <a:r>
              <a:rPr lang="en-US" sz="2400" dirty="0" err="1" smtClean="0"/>
              <a:t>KChf</a:t>
            </a:r>
            <a:r>
              <a:rPr lang="en-US" sz="2400" dirty="0" smtClean="0"/>
              <a:t> 2010-2011</a:t>
            </a:r>
          </a:p>
          <a:p>
            <a:pPr lvl="1"/>
            <a:r>
              <a:rPr lang="en-US" sz="2000" dirty="0" smtClean="0"/>
              <a:t>Large developing machine  (DR)</a:t>
            </a:r>
          </a:p>
          <a:p>
            <a:pPr lvl="1"/>
            <a:r>
              <a:rPr lang="en-US" sz="2000" dirty="0" smtClean="0"/>
              <a:t>Large copper etching machine (DR)</a:t>
            </a:r>
          </a:p>
          <a:p>
            <a:pPr lvl="1"/>
            <a:r>
              <a:rPr lang="en-US" sz="2000" dirty="0" smtClean="0"/>
              <a:t>Large stripping machine (DR)</a:t>
            </a:r>
          </a:p>
          <a:p>
            <a:pPr lvl="1"/>
            <a:r>
              <a:rPr lang="en-US" sz="2000" dirty="0" smtClean="0"/>
              <a:t>Large laminator (ordered)</a:t>
            </a:r>
          </a:p>
          <a:p>
            <a:pPr lvl="1"/>
            <a:r>
              <a:rPr lang="en-US" sz="2000" dirty="0" smtClean="0"/>
              <a:t>Large dryer (ordered)</a:t>
            </a:r>
          </a:p>
          <a:p>
            <a:pPr lvl="1"/>
            <a:r>
              <a:rPr lang="en-US" sz="2000" dirty="0" smtClean="0"/>
              <a:t>Large oven (ordered)</a:t>
            </a:r>
          </a:p>
          <a:p>
            <a:pPr lvl="1"/>
            <a:r>
              <a:rPr lang="en-US" sz="2000" dirty="0" smtClean="0"/>
              <a:t>Large exposure machine(OK)</a:t>
            </a:r>
          </a:p>
          <a:p>
            <a:pPr lvl="1"/>
            <a:r>
              <a:rPr lang="en-US" sz="2000" dirty="0" smtClean="0"/>
              <a:t>Continuous </a:t>
            </a:r>
            <a:r>
              <a:rPr lang="en-US" sz="2000" dirty="0" err="1" smtClean="0"/>
              <a:t>Kapton</a:t>
            </a:r>
            <a:r>
              <a:rPr lang="en-US" sz="2000" dirty="0" smtClean="0"/>
              <a:t> etching machine(ordered)</a:t>
            </a:r>
          </a:p>
          <a:p>
            <a:pPr lvl="1"/>
            <a:r>
              <a:rPr lang="en-US" sz="2000" dirty="0" smtClean="0"/>
              <a:t>Electro-chemical copper etching line(study)</a:t>
            </a:r>
          </a:p>
          <a:p>
            <a:r>
              <a:rPr lang="en-US" sz="2400" dirty="0" smtClean="0"/>
              <a:t>All the machine should be running by mid 2011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 power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problem for 2011</a:t>
            </a:r>
          </a:p>
          <a:p>
            <a:pPr lvl="1"/>
            <a:r>
              <a:rPr lang="en-US" sz="2000" dirty="0" smtClean="0"/>
              <a:t>1 staff + 1FSU affected to CMS project</a:t>
            </a:r>
          </a:p>
          <a:p>
            <a:pPr lvl="1"/>
            <a:r>
              <a:rPr lang="en-US" sz="2000" dirty="0" smtClean="0"/>
              <a:t>1 staff + 1fellow affected to Atlas project</a:t>
            </a:r>
          </a:p>
          <a:p>
            <a:r>
              <a:rPr lang="en-US" sz="2400" dirty="0" smtClean="0"/>
              <a:t>2012</a:t>
            </a:r>
          </a:p>
          <a:p>
            <a:pPr lvl="1"/>
            <a:r>
              <a:rPr lang="en-US" sz="2000" dirty="0" smtClean="0"/>
              <a:t>CMS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2 FSU for large production (100 detectors)</a:t>
            </a:r>
          </a:p>
          <a:p>
            <a:pPr lvl="2"/>
            <a:r>
              <a:rPr lang="en-US" sz="1800" dirty="0" smtClean="0"/>
              <a:t>+1 staff for technology transfer with industry</a:t>
            </a:r>
          </a:p>
          <a:p>
            <a:pPr lvl="1"/>
            <a:r>
              <a:rPr lang="en-US" sz="2000" dirty="0" smtClean="0"/>
              <a:t>Atlas</a:t>
            </a:r>
            <a:r>
              <a:rPr lang="en-US" sz="2000" dirty="0" smtClean="0">
                <a:sym typeface="Wingdings" pitchFamily="2" charset="2"/>
              </a:rPr>
              <a:t> 1 staff affected to technology transfer with industry</a:t>
            </a:r>
          </a:p>
          <a:p>
            <a:r>
              <a:rPr lang="en-US" sz="2400" dirty="0" smtClean="0">
                <a:sym typeface="Wingdings" pitchFamily="2" charset="2"/>
              </a:rPr>
              <a:t>2013</a:t>
            </a:r>
          </a:p>
          <a:p>
            <a:pPr lvl="1"/>
            <a:r>
              <a:rPr lang="en-US" sz="2000" dirty="0" err="1" smtClean="0">
                <a:sym typeface="Wingdings" pitchFamily="2" charset="2"/>
              </a:rPr>
              <a:t>CMS+Atlas</a:t>
            </a:r>
            <a:r>
              <a:rPr lang="en-US" sz="2000" dirty="0" smtClean="0">
                <a:sym typeface="Wingdings" pitchFamily="2" charset="2"/>
              </a:rPr>
              <a:t>  2 staff to follow the subcontracted productions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5001</TotalTime>
  <Words>456</Words>
  <Application>Microsoft Office PowerPoint</Application>
  <PresentationFormat>On-screen Show (4:3)</PresentationFormat>
  <Paragraphs>144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Apex</vt:lpstr>
      <vt:lpstr>Document</vt:lpstr>
      <vt:lpstr>Summary</vt:lpstr>
      <vt:lpstr>GEM detector principle</vt:lpstr>
      <vt:lpstr>Slide 3</vt:lpstr>
      <vt:lpstr>Slide 4</vt:lpstr>
      <vt:lpstr>CMS RE1-1 project</vt:lpstr>
      <vt:lpstr>Atlas CSC replacement project </vt:lpstr>
      <vt:lpstr>Timing</vt:lpstr>
      <vt:lpstr>Equipment</vt:lpstr>
      <vt:lpstr>Man power </vt:lpstr>
      <vt:lpstr>Thank you  Questions?</vt:lpstr>
      <vt:lpstr>Back up slides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Crete</dc:title>
  <dc:creator>mon pc</dc:creator>
  <cp:lastModifiedBy>rdeolive</cp:lastModifiedBy>
  <cp:revision>484</cp:revision>
  <dcterms:created xsi:type="dcterms:W3CDTF">2009-06-02T13:39:05Z</dcterms:created>
  <dcterms:modified xsi:type="dcterms:W3CDTF">2010-12-10T11:06:42Z</dcterms:modified>
</cp:coreProperties>
</file>