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67" r:id="rId2"/>
    <p:sldId id="287" r:id="rId3"/>
    <p:sldId id="283" r:id="rId4"/>
    <p:sldId id="286" r:id="rId5"/>
    <p:sldId id="291" r:id="rId6"/>
    <p:sldId id="289" r:id="rId7"/>
    <p:sldId id="288" r:id="rId8"/>
    <p:sldId id="290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5DFFF"/>
    <a:srgbClr val="FFB87D"/>
    <a:srgbClr val="9AFCA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99955BB-6FB5-4A4D-AD2C-267E682BDB48}" type="datetime1">
              <a:rPr lang="en-US" smtClean="0"/>
              <a:pPr>
                <a:defRPr/>
              </a:pPr>
              <a:t>12/10/2010</a:t>
            </a:fld>
            <a:endParaRPr lang="en-GB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GB" smtClean="0"/>
              <a:t>Raphaël Berberat</a:t>
            </a:r>
            <a:endParaRPr lang="en-GB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D631040-5E8C-4D1E-AEB0-4526575876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A6A2687D-DC14-4E25-8341-B8FA5477CAC9}" type="datetime1">
              <a:rPr lang="en-US" smtClean="0"/>
              <a:pPr>
                <a:defRPr/>
              </a:pPr>
              <a:t>12/10/2010</a:t>
            </a:fld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46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Raphaël Berberat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DE3DC8-884B-45FF-8B2F-E7A7F48B78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EC534-74DD-4917-AEC0-FCD844C78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DCF02-F1B9-482A-BB30-B7F67D9AE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9DFD7-FEDD-4FE3-93AA-A87D93F7F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7CFD0-1D15-4E24-B99C-83D8D761E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821E0-E235-4F0D-9084-1F6B519CDA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3D58-C975-4E02-BE64-737C32E5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71381-48F4-4977-A35A-6B3539C1A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D02D7-4818-412E-950E-274E83677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FFAB2-08D3-4A93-88C2-327BB63B0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3BBB7-C9FD-4736-8919-628526A08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1B917-64D4-4380-A172-CA284F7BE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ChangeArrowheads="1"/>
          </p:cNvSpPr>
          <p:nvPr userDrawn="1"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36625"/>
            <a:ext cx="8839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fdafdsafasd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4AE3E77-DA2C-4D21-9B48-AB3FB2DC8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 userDrawn="1"/>
        </p:nvSpPr>
        <p:spPr bwMode="auto">
          <a:xfrm>
            <a:off x="0" y="7747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175" name="Line 7"/>
          <p:cNvSpPr>
            <a:spLocks noChangeShapeType="1"/>
          </p:cNvSpPr>
          <p:nvPr userDrawn="1"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/>
          <a:lstStyle/>
          <a:p>
            <a:r>
              <a:rPr lang="en-US" dirty="0" smtClean="0"/>
              <a:t>MPE Workshop </a:t>
            </a:r>
            <a:br>
              <a:rPr lang="en-US" dirty="0" smtClean="0"/>
            </a:br>
            <a:r>
              <a:rPr lang="en-US" dirty="0" smtClean="0"/>
              <a:t>14/12/2010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2915816" y="3501008"/>
            <a:ext cx="2951162" cy="406400"/>
          </a:xfrm>
        </p:spPr>
        <p:txBody>
          <a:bodyPr/>
          <a:lstStyle/>
          <a:p>
            <a:r>
              <a:rPr lang="fr-CH" dirty="0" smtClean="0"/>
              <a:t>Building 107-</a:t>
            </a:r>
            <a:r>
              <a:rPr lang="en-US" dirty="0" smtClean="0"/>
              <a:t> project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/>
          <a:srcRect l="34158" t="36000" r="6979" b="39224"/>
          <a:stretch>
            <a:fillRect/>
          </a:stretch>
        </p:blipFill>
        <p:spPr bwMode="auto">
          <a:xfrm>
            <a:off x="2123728" y="3933056"/>
            <a:ext cx="46799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1</a:t>
            </a:fld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107-project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7128792" cy="548159"/>
          </a:xfrm>
        </p:spPr>
        <p:txBody>
          <a:bodyPr/>
          <a:lstStyle/>
          <a:p>
            <a:pPr>
              <a:buNone/>
            </a:pPr>
            <a:r>
              <a:rPr lang="fr-CH" sz="2800" dirty="0" smtClean="0"/>
              <a:t>TE-MPE-EM: structure &amp; organisation</a:t>
            </a:r>
            <a:endParaRPr lang="en-US" sz="28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899592" y="2204864"/>
            <a:ext cx="7488832" cy="4104456"/>
            <a:chOff x="899592" y="2204864"/>
            <a:chExt cx="7488832" cy="4104456"/>
          </a:xfrm>
        </p:grpSpPr>
        <p:sp>
          <p:nvSpPr>
            <p:cNvPr id="4" name="Line 2"/>
            <p:cNvSpPr>
              <a:spLocks noChangeShapeType="1"/>
            </p:cNvSpPr>
            <p:nvPr/>
          </p:nvSpPr>
          <p:spPr bwMode="auto">
            <a:xfrm>
              <a:off x="5724128" y="2780928"/>
              <a:ext cx="549639" cy="0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5708934" y="2550502"/>
              <a:ext cx="549639" cy="0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triangle" w="med" len="med"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4609656" y="3103524"/>
              <a:ext cx="0" cy="622149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 flipV="1">
              <a:off x="2204985" y="4693460"/>
              <a:ext cx="0" cy="553021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987419" y="4624332"/>
              <a:ext cx="0" cy="622149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 flipV="1">
              <a:off x="4815770" y="4693460"/>
              <a:ext cx="0" cy="553021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4598205" y="4624332"/>
              <a:ext cx="0" cy="622149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 flipV="1">
              <a:off x="7495261" y="4693460"/>
              <a:ext cx="0" cy="553021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7277696" y="4624332"/>
              <a:ext cx="0" cy="622149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579082" y="5246481"/>
              <a:ext cx="2126989" cy="1061398"/>
            </a:xfrm>
            <a:prstGeom prst="rect">
              <a:avLst/>
            </a:prstGeom>
            <a:solidFill>
              <a:srgbClr val="85DF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en-GB" sz="2000" b="1" dirty="0" smtClean="0">
                  <a:solidFill>
                    <a:srgbClr val="000000"/>
                  </a:solidFill>
                </a:rPr>
                <a:t>PCB Manufacturing Workshop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899592" y="5246481"/>
              <a:ext cx="2126989" cy="1061398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anchor="ctr" anchorCtr="1"/>
            <a:lstStyle/>
            <a:p>
              <a:pPr>
                <a:spcBef>
                  <a:spcPct val="30000"/>
                </a:spcBef>
                <a:buClr>
                  <a:schemeClr val="tx2"/>
                </a:buClr>
                <a:buSzPct val="100000"/>
              </a:pPr>
              <a:r>
                <a:rPr lang="en-GB" sz="2000" b="1" dirty="0">
                  <a:solidFill>
                    <a:schemeClr val="bg1"/>
                  </a:solidFill>
                </a:rPr>
                <a:t>Industry</a:t>
              </a:r>
            </a:p>
          </p:txBody>
        </p:sp>
        <p:sp>
          <p:nvSpPr>
            <p:cNvPr id="15" name="Rectangle 22"/>
            <p:cNvSpPr txBox="1">
              <a:spLocks noChangeArrowheads="1"/>
            </p:cNvSpPr>
            <p:nvPr/>
          </p:nvSpPr>
          <p:spPr bwMode="auto">
            <a:xfrm>
              <a:off x="6258573" y="2204865"/>
              <a:ext cx="2129851" cy="1062838"/>
            </a:xfrm>
            <a:prstGeom prst="rect">
              <a:avLst/>
            </a:prstGeom>
            <a:solidFill>
              <a:srgbClr val="FFB87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ctr" defTabSz="914400" rtl="0" eaLnBrk="0" fontAlgn="base" latinLnBrk="0" hangingPunct="0">
                <a:lnSpc>
                  <a:spcPct val="105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endParaRPr>
            </a:p>
            <a:p>
              <a:pPr marL="342900" marR="0" lvl="0" indent="-342900" algn="ctr" defTabSz="914400" rtl="0" eaLnBrk="0" fontAlgn="base" latinLnBrk="0" hangingPunct="0">
                <a:lnSpc>
                  <a:spcPct val="105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-128"/>
                  <a:cs typeface="ＭＳ Ｐゴシック" charset="-128"/>
                </a:rPr>
                <a:t>Design Office</a:t>
              </a:r>
              <a:b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ＭＳ Ｐゴシック" charset="-128"/>
                  <a:cs typeface="ＭＳ Ｐゴシック" charset="-128"/>
                </a:rPr>
              </a:b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>
              <a:off x="3647787" y="4831715"/>
              <a:ext cx="549639" cy="414766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prstDash val="sysDot"/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" name="AutoShape 21"/>
            <p:cNvSpPr>
              <a:spLocks noChangeArrowheads="1"/>
            </p:cNvSpPr>
            <p:nvPr/>
          </p:nvSpPr>
          <p:spPr bwMode="auto">
            <a:xfrm>
              <a:off x="899592" y="3725673"/>
              <a:ext cx="7488832" cy="967787"/>
            </a:xfrm>
            <a:prstGeom prst="flowChartProcess">
              <a:avLst/>
            </a:prstGeom>
            <a:solidFill>
              <a:srgbClr val="FFB87D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en-GB" sz="2400" b="1" dirty="0">
                  <a:solidFill>
                    <a:srgbClr val="000000"/>
                  </a:solidFill>
                </a:rPr>
                <a:t>Subcontracting</a:t>
              </a:r>
              <a:br>
                <a:rPr lang="en-GB" sz="2400" b="1" dirty="0">
                  <a:solidFill>
                    <a:srgbClr val="000000"/>
                  </a:solidFill>
                </a:rPr>
              </a:br>
              <a:r>
                <a:rPr lang="en-GB" sz="2000" b="1" dirty="0">
                  <a:solidFill>
                    <a:srgbClr val="000000"/>
                  </a:solidFill>
                </a:rPr>
                <a:t>ordering, collecting components, tracking</a:t>
              </a:r>
              <a:endParaRPr lang="en-GB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6258573" y="5246482"/>
              <a:ext cx="2129851" cy="1062838"/>
            </a:xfrm>
            <a:prstGeom prst="rect">
              <a:avLst/>
            </a:prstGeom>
            <a:solidFill>
              <a:srgbClr val="FFB87D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endParaRPr lang="en-GB" sz="200" b="1" dirty="0" smtClean="0">
                <a:solidFill>
                  <a:srgbClr val="000000"/>
                </a:solidFill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en-GB" sz="2000" b="1" dirty="0" smtClean="0">
                  <a:solidFill>
                    <a:srgbClr val="000000"/>
                  </a:solidFill>
                </a:rPr>
                <a:t>Assembly Workshop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6395983" y="4831715"/>
              <a:ext cx="549639" cy="414766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prstDash val="sysDot"/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 flipV="1">
              <a:off x="4820663" y="3241779"/>
              <a:ext cx="6558" cy="472485"/>
            </a:xfrm>
            <a:prstGeom prst="line">
              <a:avLst/>
            </a:prstGeom>
            <a:noFill/>
            <a:ln w="76200" cap="sq">
              <a:solidFill>
                <a:srgbClr val="7030A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" name="AutoShape 26"/>
            <p:cNvSpPr>
              <a:spLocks noChangeArrowheads="1"/>
            </p:cNvSpPr>
            <p:nvPr/>
          </p:nvSpPr>
          <p:spPr bwMode="auto">
            <a:xfrm>
              <a:off x="899592" y="2204864"/>
              <a:ext cx="4809342" cy="1036915"/>
            </a:xfrm>
            <a:prstGeom prst="flowChartProcess">
              <a:avLst/>
            </a:prstGeom>
            <a:solidFill>
              <a:srgbClr val="FFB87D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en-GB" sz="2400" b="1" dirty="0">
                  <a:solidFill>
                    <a:srgbClr val="000000"/>
                  </a:solidFill>
                </a:rPr>
                <a:t>Planning Office</a:t>
              </a:r>
            </a:p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en-GB" sz="2000" b="1" dirty="0">
                  <a:solidFill>
                    <a:srgbClr val="000000"/>
                  </a:solidFill>
                </a:rPr>
                <a:t>technological and commercial choices</a:t>
              </a:r>
              <a:br>
                <a:rPr lang="en-GB" sz="2000" b="1" dirty="0">
                  <a:solidFill>
                    <a:srgbClr val="000000"/>
                  </a:solidFill>
                </a:rPr>
              </a:br>
              <a:r>
                <a:rPr lang="en-GB" sz="2000" b="1" dirty="0" smtClean="0">
                  <a:solidFill>
                    <a:srgbClr val="000000"/>
                  </a:solidFill>
                </a:rPr>
                <a:t>invoicing    			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11560" y="1628800"/>
            <a:ext cx="78488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Section Leader: Fabio Formenti	</a:t>
            </a:r>
            <a:r>
              <a:rPr lang="fr-CH" sz="1600" kern="0" dirty="0">
                <a:latin typeface="+mn-lt"/>
                <a:cs typeface="ＭＳ Ｐゴシック" charset="-128"/>
              </a:rPr>
              <a:t>	</a:t>
            </a: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	</a:t>
            </a:r>
            <a:r>
              <a:rPr lang="fr-CH" sz="1600" kern="0" dirty="0" err="1" smtClean="0">
                <a:latin typeface="+mn-lt"/>
                <a:cs typeface="ＭＳ Ｐゴシック" charset="-128"/>
              </a:rPr>
              <a:t>Number</a:t>
            </a:r>
            <a:r>
              <a:rPr lang="fr-CH" sz="1600" kern="0" dirty="0" smtClean="0">
                <a:latin typeface="+mn-lt"/>
                <a:cs typeface="ＭＳ Ｐゴシック" charset="-128"/>
              </a:rPr>
              <a:t> of </a:t>
            </a:r>
            <a:r>
              <a:rPr lang="fr-CH" sz="1600" kern="0" dirty="0" err="1" smtClean="0">
                <a:latin typeface="+mn-lt"/>
                <a:cs typeface="ＭＳ Ｐゴシック" charset="-128"/>
              </a:rPr>
              <a:t>workers</a:t>
            </a:r>
            <a:r>
              <a:rPr lang="fr-CH" sz="1600" kern="0" dirty="0" smtClean="0">
                <a:latin typeface="+mn-lt"/>
                <a:cs typeface="ＭＳ Ｐゴシック" charset="-128"/>
              </a:rPr>
              <a:t>: 41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2</a:t>
            </a:fld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Building 107-project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539552" y="908720"/>
            <a:ext cx="36724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fr-CH" sz="2800" dirty="0" smtClean="0"/>
              <a:t>A new building - </a:t>
            </a:r>
            <a:r>
              <a:rPr lang="fr-CH" sz="2800" dirty="0" err="1" smtClean="0"/>
              <a:t>why</a:t>
            </a:r>
            <a:r>
              <a:rPr lang="fr-CH" sz="2800" dirty="0" smtClean="0"/>
              <a:t>?</a:t>
            </a:r>
            <a:endParaRPr lang="en-US" sz="2800" dirty="0">
              <a:latin typeface="Calibri" pitchFamily="34" charset="0"/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/>
          <a:srcRect l="15068" t="21077" r="41229" b="13231"/>
          <a:stretch>
            <a:fillRect/>
          </a:stretch>
        </p:blipFill>
        <p:spPr bwMode="auto">
          <a:xfrm>
            <a:off x="4139952" y="1124744"/>
            <a:ext cx="46799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1412776"/>
            <a:ext cx="33843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1600" dirty="0" smtClean="0"/>
              <a:t>DG </a:t>
            </a:r>
            <a:r>
              <a:rPr lang="fr-CH" sz="1600" dirty="0" err="1" smtClean="0"/>
              <a:t>stated</a:t>
            </a:r>
            <a:r>
              <a:rPr lang="fr-CH" sz="1600" dirty="0" smtClean="0"/>
              <a:t> </a:t>
            </a:r>
            <a:r>
              <a:rPr lang="fr-CH" sz="1600" dirty="0" err="1" smtClean="0"/>
              <a:t>that</a:t>
            </a:r>
            <a:r>
              <a:rPr lang="fr-CH" sz="1600" dirty="0" smtClean="0"/>
              <a:t>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project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a </a:t>
            </a:r>
            <a:r>
              <a:rPr lang="fr-CH" sz="1600" dirty="0" err="1" smtClean="0"/>
              <a:t>priority</a:t>
            </a:r>
            <a:r>
              <a:rPr lang="fr-CH" sz="1600" dirty="0" smtClean="0"/>
              <a:t> for CERN</a:t>
            </a:r>
          </a:p>
          <a:p>
            <a:pPr>
              <a:buFont typeface="Arial" pitchFamily="34" charset="0"/>
              <a:buChar char="•"/>
            </a:pPr>
            <a:endParaRPr lang="fr-CH" sz="4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Conformity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</a:t>
            </a:r>
            <a:r>
              <a:rPr lang="fr-CH" sz="1600" dirty="0" err="1" smtClean="0"/>
              <a:t>current</a:t>
            </a:r>
            <a:r>
              <a:rPr lang="fr-CH" sz="1600" dirty="0" smtClean="0"/>
              <a:t> </a:t>
            </a:r>
            <a:r>
              <a:rPr lang="fr-CH" sz="1600" dirty="0" err="1" smtClean="0"/>
              <a:t>regulation</a:t>
            </a:r>
            <a:endParaRPr lang="fr-CH" sz="1600" dirty="0" smtClean="0"/>
          </a:p>
          <a:p>
            <a:endParaRPr lang="fr-CH" sz="4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Need</a:t>
            </a:r>
            <a:r>
              <a:rPr lang="fr-CH" sz="1600" dirty="0" smtClean="0"/>
              <a:t> more </a:t>
            </a:r>
            <a:r>
              <a:rPr lang="fr-CH" sz="1600" dirty="0" err="1" smtClean="0"/>
              <a:t>space</a:t>
            </a:r>
            <a:r>
              <a:rPr lang="fr-CH" sz="1600" dirty="0" smtClean="0"/>
              <a:t> for new </a:t>
            </a:r>
            <a:r>
              <a:rPr lang="fr-CH" sz="1600" dirty="0" err="1" smtClean="0"/>
              <a:t>physics</a:t>
            </a:r>
            <a:r>
              <a:rPr lang="fr-CH" sz="1600" dirty="0" smtClean="0"/>
              <a:t> </a:t>
            </a:r>
            <a:r>
              <a:rPr lang="fr-CH" sz="1600" dirty="0" err="1" smtClean="0"/>
              <a:t>development</a:t>
            </a:r>
            <a:r>
              <a:rPr lang="fr-CH" sz="1600" dirty="0" smtClean="0"/>
              <a:t> and for the new machines </a:t>
            </a:r>
            <a:r>
              <a:rPr lang="fr-CH" sz="1600" dirty="0" err="1" smtClean="0"/>
              <a:t>dedicated</a:t>
            </a:r>
            <a:r>
              <a:rPr lang="fr-CH" sz="1600" dirty="0" smtClean="0"/>
              <a:t> to </a:t>
            </a:r>
            <a:r>
              <a:rPr lang="fr-CH" sz="1600" dirty="0" err="1" smtClean="0"/>
              <a:t>these</a:t>
            </a:r>
            <a:r>
              <a:rPr lang="fr-CH" sz="1600" dirty="0" smtClean="0"/>
              <a:t> </a:t>
            </a:r>
            <a:r>
              <a:rPr lang="fr-CH" sz="1600" dirty="0" err="1" smtClean="0"/>
              <a:t>products</a:t>
            </a:r>
            <a:r>
              <a:rPr lang="fr-CH" sz="1600" dirty="0" smtClean="0"/>
              <a:t> (MPGD)</a:t>
            </a:r>
          </a:p>
          <a:p>
            <a:endParaRPr lang="fr-CH" sz="4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Safety</a:t>
            </a:r>
            <a:r>
              <a:rPr lang="fr-CH" sz="1600" dirty="0" smtClean="0"/>
              <a:t> for environnement and </a:t>
            </a:r>
            <a:r>
              <a:rPr lang="fr-CH" sz="1600" dirty="0" err="1" smtClean="0"/>
              <a:t>personel</a:t>
            </a:r>
            <a:endParaRPr lang="fr-CH" sz="1600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4149080"/>
            <a:ext cx="3889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fr-CH" sz="2800" dirty="0" err="1" smtClean="0"/>
              <a:t>Who</a:t>
            </a:r>
            <a:r>
              <a:rPr lang="fr-CH" sz="2800" dirty="0" smtClean="0"/>
              <a:t>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concerned</a:t>
            </a:r>
            <a:r>
              <a:rPr lang="fr-CH" sz="2800" dirty="0" smtClean="0"/>
              <a:t>?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653136"/>
            <a:ext cx="38164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1600" b="1" dirty="0" smtClean="0"/>
              <a:t>TE-VSC-SCC</a:t>
            </a:r>
            <a:r>
              <a:rPr lang="fr-CH" dirty="0" smtClean="0"/>
              <a:t> </a:t>
            </a:r>
            <a:r>
              <a:rPr lang="fr-CH" sz="1200" dirty="0" smtClean="0"/>
              <a:t>(Surface, </a:t>
            </a:r>
            <a:r>
              <a:rPr lang="fr-CH" sz="1200" dirty="0" err="1" smtClean="0"/>
              <a:t>chemistry</a:t>
            </a:r>
            <a:r>
              <a:rPr lang="fr-CH" sz="1200" dirty="0" smtClean="0"/>
              <a:t> &amp; </a:t>
            </a:r>
            <a:r>
              <a:rPr lang="fr-CH" sz="1200" dirty="0" err="1" smtClean="0"/>
              <a:t>coating</a:t>
            </a:r>
            <a:r>
              <a:rPr lang="fr-CH" sz="1200" dirty="0" smtClean="0"/>
              <a:t>)</a:t>
            </a:r>
            <a:endParaRPr lang="fr-CH" sz="1200" dirty="0"/>
          </a:p>
          <a:p>
            <a:pPr>
              <a:buFont typeface="Arial" pitchFamily="34" charset="0"/>
              <a:buChar char="•"/>
            </a:pPr>
            <a:r>
              <a:rPr lang="fr-CH" sz="1600" b="1" dirty="0" smtClean="0"/>
              <a:t>TE-MPE-EM</a:t>
            </a:r>
            <a:r>
              <a:rPr lang="fr-CH" dirty="0" smtClean="0"/>
              <a:t> </a:t>
            </a:r>
            <a:r>
              <a:rPr lang="fr-CH" sz="1200" dirty="0" smtClean="0"/>
              <a:t>(</a:t>
            </a:r>
            <a:r>
              <a:rPr lang="fr-CH" sz="1200" dirty="0" err="1" smtClean="0"/>
              <a:t>Electronic</a:t>
            </a:r>
            <a:r>
              <a:rPr lang="fr-CH" sz="1200" dirty="0" smtClean="0"/>
              <a:t> modules)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smtClean="0"/>
              <a:t>Design &amp; planning office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smtClean="0"/>
              <a:t>PCB </a:t>
            </a:r>
            <a:r>
              <a:rPr lang="fr-CH" sz="1400" dirty="0" err="1" smtClean="0"/>
              <a:t>manufacturing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r>
              <a:rPr lang="fr-CH" sz="1400" dirty="0" smtClean="0"/>
              <a:t>Assembly </a:t>
            </a:r>
            <a:r>
              <a:rPr lang="fr-CH" sz="1400" dirty="0" err="1" smtClean="0"/>
              <a:t>WorkShop</a:t>
            </a:r>
            <a:endParaRPr lang="fr-CH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3</a:t>
            </a:fld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587727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Opportunity</a:t>
            </a:r>
            <a:r>
              <a:rPr lang="fr-CH" sz="1400" dirty="0" smtClean="0"/>
              <a:t> for EM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grouped</a:t>
            </a:r>
            <a:r>
              <a:rPr lang="fr-CH" sz="1400" dirty="0" smtClean="0"/>
              <a:t> in one building</a:t>
            </a:r>
            <a:endParaRPr lang="en-US" sz="1400" dirty="0"/>
          </a:p>
        </p:txBody>
      </p:sp>
      <p:sp>
        <p:nvSpPr>
          <p:cNvPr id="11" name="Right Arrow 10"/>
          <p:cNvSpPr/>
          <p:nvPr/>
        </p:nvSpPr>
        <p:spPr>
          <a:xfrm>
            <a:off x="1115616" y="6021288"/>
            <a:ext cx="504056" cy="288032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chemeClr val="accent2"/>
                </a:solidFill>
              </a:rPr>
              <a:t>Building 107-project</a:t>
            </a:r>
            <a:endParaRPr lang="en-US" sz="2800" kern="0" dirty="0">
              <a:solidFill>
                <a:schemeClr val="accent2"/>
              </a:solidFill>
              <a:latin typeface="+mj-lt"/>
              <a:cs typeface="ＭＳ Ｐゴシック" charset="-128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1560" y="908720"/>
            <a:ext cx="5544616" cy="5481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TE-MPE-EM: </a:t>
            </a:r>
            <a:r>
              <a:rPr kumimoji="0" lang="fr-CH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proposed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layout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CH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1/2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4</a:t>
            </a:fld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79512" y="2132856"/>
            <a:ext cx="8712968" cy="2592437"/>
            <a:chOff x="179512" y="2132856"/>
            <a:chExt cx="8712968" cy="2592437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2"/>
            <a:srcRect l="3365" t="72015" r="1442" b="7616"/>
            <a:stretch>
              <a:fillRect/>
            </a:stretch>
          </p:blipFill>
          <p:spPr bwMode="auto">
            <a:xfrm>
              <a:off x="179512" y="3140968"/>
              <a:ext cx="8569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Left-Right Arrow 26"/>
            <p:cNvSpPr/>
            <p:nvPr/>
          </p:nvSpPr>
          <p:spPr bwMode="auto">
            <a:xfrm>
              <a:off x="395412" y="2924944"/>
              <a:ext cx="3313113" cy="215900"/>
            </a:xfrm>
            <a:prstGeom prst="leftRightArrow">
              <a:avLst/>
            </a:prstGeom>
            <a:solidFill>
              <a:srgbClr val="9AFCAA"/>
            </a:solidFill>
            <a:ln>
              <a:solidFill>
                <a:srgbClr val="FFFF00">
                  <a:alpha val="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Left-Right Arrow 27"/>
            <p:cNvSpPr/>
            <p:nvPr/>
          </p:nvSpPr>
          <p:spPr bwMode="auto">
            <a:xfrm>
              <a:off x="3779962" y="2924944"/>
              <a:ext cx="3384550" cy="215900"/>
            </a:xfrm>
            <a:prstGeom prst="leftRightArrow">
              <a:avLst/>
            </a:prstGeom>
            <a:solidFill>
              <a:srgbClr val="85DFFF"/>
            </a:solidFill>
            <a:ln>
              <a:solidFill>
                <a:srgbClr val="FFFF00">
                  <a:alpha val="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Left-Right Arrow 28"/>
            <p:cNvSpPr/>
            <p:nvPr/>
          </p:nvSpPr>
          <p:spPr bwMode="auto">
            <a:xfrm>
              <a:off x="7164288" y="3284984"/>
              <a:ext cx="792163" cy="215900"/>
            </a:xfrm>
            <a:prstGeom prst="leftRightArrow">
              <a:avLst/>
            </a:prstGeom>
            <a:solidFill>
              <a:srgbClr val="FFB87D"/>
            </a:solidFill>
            <a:ln>
              <a:solidFill>
                <a:srgbClr val="FFFF00">
                  <a:alpha val="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59632" y="263691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TE-VSC-SCC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20072" y="2132856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TE-MPE-EM</a:t>
              </a:r>
              <a:endParaRPr lang="en-US" dirty="0"/>
            </a:p>
          </p:txBody>
        </p:sp>
        <p:sp>
          <p:nvSpPr>
            <p:cNvPr id="32" name="Left-Right Arrow 31"/>
            <p:cNvSpPr/>
            <p:nvPr/>
          </p:nvSpPr>
          <p:spPr>
            <a:xfrm>
              <a:off x="3779912" y="2420888"/>
              <a:ext cx="4176464" cy="216024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44008" y="2708920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/>
                <a:t>PCB </a:t>
              </a:r>
              <a:r>
                <a:rPr lang="fr-CH" sz="1400" dirty="0" err="1" smtClean="0"/>
                <a:t>manufacturing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64288" y="2780928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/>
                <a:t>Design office</a:t>
              </a:r>
            </a:p>
            <a:p>
              <a:r>
                <a:rPr lang="fr-CH" sz="1400" dirty="0" smtClean="0"/>
                <a:t>PCB Assembly WS</a:t>
              </a:r>
              <a:endParaRPr lang="en-US" sz="1400" dirty="0"/>
            </a:p>
          </p:txBody>
        </p:sp>
      </p:grp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chemeClr val="accent2"/>
                </a:solidFill>
              </a:rPr>
              <a:t>Building 107-project</a:t>
            </a:r>
            <a:endParaRPr lang="en-US" sz="2800" kern="0" dirty="0">
              <a:solidFill>
                <a:schemeClr val="accent2"/>
              </a:solidFill>
              <a:latin typeface="+mj-lt"/>
              <a:cs typeface="ＭＳ Ｐゴシック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1560" y="908720"/>
            <a:ext cx="5544616" cy="5481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TE-MPE-EM: </a:t>
            </a:r>
            <a:r>
              <a:rPr kumimoji="0" lang="fr-CH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proposed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layout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lang="fr-CH" sz="1400" kern="0" dirty="0" smtClean="0">
                <a:latin typeface="+mn-lt"/>
                <a:cs typeface="ＭＳ Ｐゴシック" charset="-128"/>
              </a:rPr>
              <a:t>2</a:t>
            </a:r>
            <a:r>
              <a:rPr kumimoji="0" lang="fr-CH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/2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6381328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5</a:t>
            </a:fld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940152" y="1484784"/>
            <a:ext cx="2952328" cy="4752528"/>
            <a:chOff x="5508104" y="1484784"/>
            <a:chExt cx="2952328" cy="4752528"/>
          </a:xfrm>
        </p:grpSpPr>
        <p:pic>
          <p:nvPicPr>
            <p:cNvPr id="3" name="Picture 2"/>
            <p:cNvPicPr/>
            <p:nvPr/>
          </p:nvPicPr>
          <p:blipFill>
            <a:blip r:embed="rId2"/>
            <a:srcRect l="48181" t="18599" r="43937" b="18173"/>
            <a:stretch>
              <a:fillRect/>
            </a:stretch>
          </p:blipFill>
          <p:spPr bwMode="auto">
            <a:xfrm>
              <a:off x="7020272" y="1988840"/>
              <a:ext cx="720080" cy="424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3"/>
            <p:cNvPicPr/>
            <p:nvPr/>
          </p:nvPicPr>
          <p:blipFill>
            <a:blip r:embed="rId3" cstate="print"/>
            <a:srcRect l="60494" t="16201" r="30297" b="11677"/>
            <a:stretch>
              <a:fillRect/>
            </a:stretch>
          </p:blipFill>
          <p:spPr bwMode="auto">
            <a:xfrm>
              <a:off x="5796136" y="1988840"/>
              <a:ext cx="720080" cy="424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508104" y="1484784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/>
                <a:t>First </a:t>
              </a:r>
              <a:r>
                <a:rPr lang="fr-CH" sz="1400" dirty="0" err="1" smtClean="0"/>
                <a:t>floor</a:t>
              </a:r>
              <a:r>
                <a:rPr lang="fr-CH" sz="1400" dirty="0" smtClean="0"/>
                <a:t>:</a:t>
              </a:r>
            </a:p>
            <a:p>
              <a:r>
                <a:rPr lang="fr-CH" sz="1400" dirty="0" smtClean="0"/>
                <a:t>Design office</a:t>
              </a:r>
              <a:endParaRPr lang="fr-CH" sz="1400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32240" y="1484784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err="1" smtClean="0"/>
                <a:t>Ground</a:t>
              </a:r>
              <a:r>
                <a:rPr lang="fr-CH" sz="1400" dirty="0" smtClean="0"/>
                <a:t> </a:t>
              </a:r>
              <a:r>
                <a:rPr lang="fr-CH" sz="1400" dirty="0" err="1" smtClean="0"/>
                <a:t>floor</a:t>
              </a:r>
              <a:r>
                <a:rPr lang="fr-CH" sz="1400" dirty="0" smtClean="0"/>
                <a:t>:</a:t>
              </a:r>
            </a:p>
            <a:p>
              <a:r>
                <a:rPr lang="fr-CH" sz="1400" dirty="0" smtClean="0"/>
                <a:t>PCB </a:t>
              </a:r>
              <a:r>
                <a:rPr lang="fr-CH" sz="1400" dirty="0" smtClean="0"/>
                <a:t>Assembly </a:t>
              </a:r>
              <a:r>
                <a:rPr lang="fr-CH" sz="1400" dirty="0" smtClean="0"/>
                <a:t>WS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27584" y="1484784"/>
            <a:ext cx="4032448" cy="4608512"/>
            <a:chOff x="971600" y="1628800"/>
            <a:chExt cx="4032448" cy="4608512"/>
          </a:xfrm>
        </p:grpSpPr>
        <p:pic>
          <p:nvPicPr>
            <p:cNvPr id="2" name="Picture 1"/>
            <p:cNvPicPr/>
            <p:nvPr/>
          </p:nvPicPr>
          <p:blipFill>
            <a:blip r:embed="rId3" cstate="print"/>
            <a:srcRect l="19570" t="16201" r="39369" b="11820"/>
            <a:stretch>
              <a:fillRect/>
            </a:stretch>
          </p:blipFill>
          <p:spPr bwMode="auto">
            <a:xfrm>
              <a:off x="971600" y="1988840"/>
              <a:ext cx="2880320" cy="424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475656" y="1628800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/>
                <a:t>PCB </a:t>
              </a:r>
              <a:r>
                <a:rPr lang="fr-CH" sz="1400" dirty="0" err="1" smtClean="0"/>
                <a:t>manufacturing</a:t>
              </a:r>
              <a:endParaRPr lang="en-US" sz="1400" dirty="0"/>
            </a:p>
          </p:txBody>
        </p:sp>
        <p:sp>
          <p:nvSpPr>
            <p:cNvPr id="13" name="Up-Down Arrow 12"/>
            <p:cNvSpPr/>
            <p:nvPr/>
          </p:nvSpPr>
          <p:spPr>
            <a:xfrm>
              <a:off x="3923928" y="1988840"/>
              <a:ext cx="216024" cy="2088232"/>
            </a:xfrm>
            <a:prstGeom prst="upDownArrow">
              <a:avLst/>
            </a:prstGeom>
            <a:gradFill>
              <a:gsLst>
                <a:gs pos="0">
                  <a:srgbClr val="85DFF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85DFFF">
                  <a:alpha val="0"/>
                </a:srgb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Up-Down Arrow 14"/>
            <p:cNvSpPr/>
            <p:nvPr/>
          </p:nvSpPr>
          <p:spPr>
            <a:xfrm>
              <a:off x="3923928" y="4077072"/>
              <a:ext cx="216024" cy="2160240"/>
            </a:xfrm>
            <a:prstGeom prst="upDownArrow">
              <a:avLst/>
            </a:prstGeom>
            <a:gradFill>
              <a:gsLst>
                <a:gs pos="0">
                  <a:srgbClr val="85DFF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85DFFF">
                  <a:alpha val="0"/>
                </a:srgb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7944" y="2780928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err="1" smtClean="0"/>
                <a:t>Wet</a:t>
              </a:r>
              <a:r>
                <a:rPr lang="fr-CH" sz="1400" dirty="0" smtClean="0"/>
                <a:t> area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9952" y="4941168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400" dirty="0" smtClean="0"/>
                <a:t>Dry area</a:t>
              </a:r>
              <a:endParaRPr lang="en-US" sz="14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9512" y="450912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Clean room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67544" y="5013176"/>
            <a:ext cx="576064" cy="216024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55776" y="609329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Common </a:t>
            </a:r>
            <a:r>
              <a:rPr lang="fr-CH" sz="1400" dirty="0" err="1" smtClean="0"/>
              <a:t>mecanical</a:t>
            </a:r>
            <a:r>
              <a:rPr lang="fr-CH" sz="1400" dirty="0" smtClean="0"/>
              <a:t> WS</a:t>
            </a:r>
            <a:endParaRPr lang="en-US" sz="1400" dirty="0"/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rot="10800000">
            <a:off x="2267744" y="5877273"/>
            <a:ext cx="288032" cy="369913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932040" y="436510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Open </a:t>
            </a:r>
            <a:r>
              <a:rPr lang="fr-CH" sz="1400" dirty="0" err="1" smtClean="0"/>
              <a:t>space</a:t>
            </a:r>
            <a:r>
              <a:rPr lang="fr-CH" sz="1400" dirty="0" smtClean="0"/>
              <a:t> offices</a:t>
            </a:r>
            <a:endParaRPr lang="en-US" sz="1400" dirty="0"/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rot="5400000" flipH="1" flipV="1">
            <a:off x="5886147" y="3735033"/>
            <a:ext cx="288032" cy="97211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508104" y="4869160"/>
            <a:ext cx="936104" cy="432048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chemeClr val="accent2"/>
                </a:solidFill>
              </a:rPr>
              <a:t>Building 107-project</a:t>
            </a:r>
            <a:endParaRPr lang="en-US" sz="2800" kern="0" dirty="0">
              <a:solidFill>
                <a:schemeClr val="accent2"/>
              </a:solidFill>
              <a:latin typeface="+mj-lt"/>
              <a:cs typeface="ＭＳ Ｐゴシック" charset="-12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560" y="908720"/>
            <a:ext cx="6696744" cy="5481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800" kern="0" dirty="0" smtClean="0">
                <a:latin typeface="+mn-lt"/>
                <a:cs typeface="ＭＳ Ｐゴシック" charset="-128"/>
              </a:rPr>
              <a:t>Main </a:t>
            </a:r>
            <a:r>
              <a:rPr lang="fr-CH" sz="2800" kern="0" dirty="0" err="1" smtClean="0">
                <a:latin typeface="+mn-lt"/>
                <a:cs typeface="ＭＳ Ｐゴシック" charset="-128"/>
              </a:rPr>
              <a:t>characteristics</a:t>
            </a:r>
            <a:r>
              <a:rPr lang="fr-CH" sz="2800" kern="0" dirty="0" smtClean="0">
                <a:latin typeface="+mn-lt"/>
                <a:cs typeface="ＭＳ Ｐゴシック" charset="-128"/>
              </a:rPr>
              <a:t> </a:t>
            </a:r>
            <a:r>
              <a:rPr lang="fr-CH" sz="2800" kern="0" noProof="0" dirty="0" smtClean="0">
                <a:latin typeface="+mn-lt"/>
                <a:cs typeface="ＭＳ Ｐゴシック" charset="-128"/>
              </a:rPr>
              <a:t>of the new building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628800"/>
            <a:ext cx="7848872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Civil engineering: 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Total floor Area of the building: 3200m</a:t>
            </a:r>
            <a:r>
              <a:rPr lang="en-US" sz="1400" baseline="30000" dirty="0" smtClean="0"/>
              <a:t>2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Underneath</a:t>
            </a:r>
            <a:r>
              <a:rPr lang="fr-CH" sz="1400" dirty="0" smtClean="0"/>
              <a:t> the </a:t>
            </a:r>
            <a:r>
              <a:rPr lang="fr-CH" sz="1400" dirty="0" err="1" smtClean="0"/>
              <a:t>ground</a:t>
            </a:r>
            <a:r>
              <a:rPr lang="fr-CH" sz="1400" dirty="0" smtClean="0"/>
              <a:t> </a:t>
            </a:r>
            <a:r>
              <a:rPr lang="fr-CH" sz="1400" dirty="0" err="1" smtClean="0"/>
              <a:t>floor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wet</a:t>
            </a:r>
            <a:r>
              <a:rPr lang="fr-CH" sz="1400" dirty="0" smtClean="0"/>
              <a:t> </a:t>
            </a:r>
            <a:r>
              <a:rPr lang="fr-CH" sz="1400" dirty="0" err="1" smtClean="0"/>
              <a:t>processes</a:t>
            </a:r>
            <a:r>
              <a:rPr lang="fr-CH" sz="1400" dirty="0" smtClean="0"/>
              <a:t>, </a:t>
            </a:r>
            <a:r>
              <a:rPr lang="fr-CH" sz="1400" dirty="0" err="1" smtClean="0"/>
              <a:t>collecting</a:t>
            </a:r>
            <a:r>
              <a:rPr lang="fr-CH" sz="1400" dirty="0" smtClean="0"/>
              <a:t> basins for </a:t>
            </a:r>
            <a:r>
              <a:rPr lang="fr-CH" sz="1400" dirty="0" err="1" smtClean="0"/>
              <a:t>retention</a:t>
            </a:r>
            <a:r>
              <a:rPr lang="fr-CH" sz="1400" dirty="0" smtClean="0"/>
              <a:t> </a:t>
            </a:r>
            <a:r>
              <a:rPr lang="fr-CH" sz="1400" dirty="0" err="1" smtClean="0"/>
              <a:t>means</a:t>
            </a:r>
            <a:r>
              <a:rPr lang="fr-CH" sz="1400" dirty="0" smtClean="0"/>
              <a:t> have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installed</a:t>
            </a:r>
            <a:endParaRPr lang="fr-CH" sz="1400" dirty="0" smtClean="0"/>
          </a:p>
          <a:p>
            <a:pPr lvl="2">
              <a:buFont typeface="Arial" pitchFamily="34" charset="0"/>
              <a:buChar char="•"/>
            </a:pPr>
            <a:r>
              <a:rPr lang="fr-CH" sz="1400" dirty="0" smtClean="0"/>
              <a:t>100% of the </a:t>
            </a:r>
            <a:r>
              <a:rPr lang="fr-CH" sz="1400" dirty="0" err="1" smtClean="0"/>
              <a:t>capacity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largest</a:t>
            </a:r>
            <a:r>
              <a:rPr lang="fr-CH" sz="1400" dirty="0" smtClean="0"/>
              <a:t> tank and</a:t>
            </a:r>
          </a:p>
          <a:p>
            <a:pPr lvl="2">
              <a:buFont typeface="Arial" pitchFamily="34" charset="0"/>
              <a:buChar char="•"/>
            </a:pPr>
            <a:r>
              <a:rPr lang="fr-CH" sz="1400" dirty="0" smtClean="0"/>
              <a:t>50% of the total </a:t>
            </a:r>
            <a:r>
              <a:rPr lang="fr-CH" sz="1400" dirty="0" err="1" smtClean="0"/>
              <a:t>capacity</a:t>
            </a:r>
            <a:r>
              <a:rPr lang="fr-CH" sz="1400" dirty="0" smtClean="0"/>
              <a:t> of all </a:t>
            </a:r>
            <a:r>
              <a:rPr lang="fr-CH" sz="1400" dirty="0" err="1" smtClean="0"/>
              <a:t>associated</a:t>
            </a:r>
            <a:r>
              <a:rPr lang="fr-CH" sz="1400" dirty="0" smtClean="0"/>
              <a:t> tanks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Connection to the existing waste water treatment plant (building 676) located approx. 100m from the building 107 site</a:t>
            </a:r>
          </a:p>
          <a:p>
            <a:pPr lvl="1">
              <a:buFont typeface="Arial" pitchFamily="34" charset="0"/>
              <a:buChar char="•"/>
            </a:pPr>
            <a:endParaRPr lang="en-GB" sz="9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Cooling and ventillation infrastructure: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Hazardous air extraction and treatment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Air conditionning and humidity control</a:t>
            </a:r>
          </a:p>
          <a:p>
            <a:pPr lvl="1"/>
            <a:endParaRPr lang="en-GB" sz="900" dirty="0" smtClean="0"/>
          </a:p>
          <a:p>
            <a:pPr lvl="0">
              <a:buFont typeface="Arial" pitchFamily="34" charset="0"/>
              <a:buChar char="•"/>
            </a:pPr>
            <a:r>
              <a:rPr lang="fr-CH" sz="1600" dirty="0" err="1" smtClean="0"/>
              <a:t>Electrical</a:t>
            </a:r>
            <a:r>
              <a:rPr lang="fr-CH" sz="1600" dirty="0" smtClean="0"/>
              <a:t> infrastructure:</a:t>
            </a:r>
            <a:endParaRPr lang="en-US" sz="1600" dirty="0"/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Connection to an existing 18kV sub-station with a new transformer dedicated for the new building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UPS, 48VDC and diesel back-up network</a:t>
            </a:r>
          </a:p>
          <a:p>
            <a:pPr lvl="1"/>
            <a:endParaRPr lang="en-GB" sz="9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Other:</a:t>
            </a:r>
            <a:endParaRPr lang="en-GB" sz="1600" dirty="0"/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Access </a:t>
            </a:r>
            <a:r>
              <a:rPr lang="en-GB" sz="1400" dirty="0" smtClean="0"/>
              <a:t>control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IT Network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Alarms (fire and gas detection)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6</a:t>
            </a:fld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chemeClr val="accent2"/>
                </a:solidFill>
              </a:rPr>
              <a:t>Building 107-project</a:t>
            </a:r>
            <a:endParaRPr lang="en-US" sz="2800" kern="0" dirty="0">
              <a:solidFill>
                <a:schemeClr val="accent2"/>
              </a:solidFill>
              <a:latin typeface="+mj-lt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229200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1200" dirty="0"/>
              <a:t>Phase </a:t>
            </a:r>
            <a:r>
              <a:rPr lang="en-GB" sz="1200" dirty="0" smtClean="0"/>
              <a:t>1:Preliminary design [April - June 2011]</a:t>
            </a:r>
            <a:endParaRPr lang="en-US" sz="1200" dirty="0"/>
          </a:p>
          <a:p>
            <a:pPr lvl="0">
              <a:buFont typeface="Arial" pitchFamily="34" charset="0"/>
              <a:buChar char="•"/>
            </a:pPr>
            <a:r>
              <a:rPr lang="en-GB" sz="1200" dirty="0"/>
              <a:t>Phase </a:t>
            </a:r>
            <a:r>
              <a:rPr lang="en-GB" sz="1200" dirty="0" smtClean="0"/>
              <a:t>2:Tender design [July - October 2011]</a:t>
            </a:r>
            <a:endParaRPr lang="en-US" sz="1200" dirty="0"/>
          </a:p>
          <a:p>
            <a:pPr lvl="0">
              <a:buFont typeface="Arial" pitchFamily="34" charset="0"/>
              <a:buChar char="•"/>
            </a:pPr>
            <a:r>
              <a:rPr lang="en-GB" sz="1200" dirty="0"/>
              <a:t>Phase </a:t>
            </a:r>
            <a:r>
              <a:rPr lang="en-GB" sz="1200" dirty="0" smtClean="0"/>
              <a:t>3:Construction design [November 2011 - March 2012]</a:t>
            </a:r>
            <a:endParaRPr lang="en-US" sz="1200" dirty="0"/>
          </a:p>
          <a:p>
            <a:pPr lvl="0">
              <a:buFont typeface="Arial" pitchFamily="34" charset="0"/>
              <a:buChar char="•"/>
            </a:pPr>
            <a:r>
              <a:rPr lang="en-GB" sz="1200" dirty="0"/>
              <a:t>Phase </a:t>
            </a:r>
            <a:r>
              <a:rPr lang="en-GB" sz="1200" dirty="0" smtClean="0"/>
              <a:t>4:Site </a:t>
            </a:r>
            <a:r>
              <a:rPr lang="en-GB" sz="1200" dirty="0"/>
              <a:t>supervision of the construction </a:t>
            </a:r>
            <a:r>
              <a:rPr lang="en-GB" sz="1200" dirty="0" smtClean="0"/>
              <a:t>works [April 2012- November 2013]</a:t>
            </a:r>
            <a:endParaRPr lang="en-US" sz="1200" dirty="0"/>
          </a:p>
          <a:p>
            <a:pPr lvl="0">
              <a:buFont typeface="Arial" pitchFamily="34" charset="0"/>
              <a:buChar char="•"/>
            </a:pPr>
            <a:r>
              <a:rPr lang="en-GB" sz="1200" dirty="0"/>
              <a:t>Phase </a:t>
            </a:r>
            <a:r>
              <a:rPr lang="en-GB" sz="1200" dirty="0" smtClean="0"/>
              <a:t>5:Defects </a:t>
            </a:r>
            <a:r>
              <a:rPr lang="en-GB" sz="1200" dirty="0"/>
              <a:t>liability </a:t>
            </a:r>
            <a:r>
              <a:rPr lang="en-GB" sz="1200" dirty="0" smtClean="0"/>
              <a:t>period [one year after the end of construction]</a:t>
            </a:r>
            <a:endParaRPr lang="en-US" sz="1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560" y="908720"/>
            <a:ext cx="4536504" cy="5481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800" kern="0" dirty="0" err="1" smtClean="0">
                <a:latin typeface="+mn-lt"/>
                <a:cs typeface="ＭＳ Ｐゴシック" charset="-128"/>
              </a:rPr>
              <a:t>Organization</a:t>
            </a:r>
            <a:r>
              <a:rPr lang="fr-CH" sz="2800" kern="0" dirty="0" smtClean="0">
                <a:latin typeface="+mn-lt"/>
                <a:cs typeface="ＭＳ Ｐゴシック" charset="-128"/>
              </a:rPr>
              <a:t> </a:t>
            </a:r>
            <a:r>
              <a:rPr lang="fr-CH" sz="2800" kern="0" dirty="0" smtClean="0">
                <a:latin typeface="+mn-lt"/>
                <a:cs typeface="ＭＳ Ｐゴシック" charset="-128"/>
              </a:rPr>
              <a:t>and </a:t>
            </a:r>
            <a:r>
              <a:rPr lang="fr-CH" sz="2800" kern="0" dirty="0" smtClean="0">
                <a:latin typeface="+mn-lt"/>
                <a:cs typeface="ＭＳ Ｐゴシック" charset="-128"/>
              </a:rPr>
              <a:t>planning</a:t>
            </a:r>
            <a:endParaRPr kumimoji="0" lang="fr-CH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 l="4265" t="22308" r="2192" b="17222"/>
          <a:stretch>
            <a:fillRect/>
          </a:stretch>
        </p:blipFill>
        <p:spPr bwMode="auto">
          <a:xfrm>
            <a:off x="683568" y="2564904"/>
            <a:ext cx="75608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7</a:t>
            </a:fld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556792"/>
            <a:ext cx="5934638" cy="97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lnSpc>
                <a:spcPct val="105000"/>
              </a:lnSpc>
              <a:spcBef>
                <a:spcPct val="40000"/>
              </a:spcBef>
              <a:defRPr/>
            </a:pPr>
            <a:r>
              <a:rPr lang="en-GB" sz="1600" dirty="0" smtClean="0"/>
              <a:t>Due to the short planning, the project will be split in 2 contracts:</a:t>
            </a:r>
            <a:endParaRPr lang="en-GB" sz="1600" dirty="0" smtClean="0"/>
          </a:p>
          <a:p>
            <a:pPr marL="342900" indent="-342900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GB" sz="1400" dirty="0" smtClean="0"/>
              <a:t>For the design and supervision</a:t>
            </a:r>
          </a:p>
          <a:p>
            <a:pPr marL="342900" lvl="0" indent="-342900" eaLnBrk="0" hangingPunct="0">
              <a:lnSpc>
                <a:spcPct val="105000"/>
              </a:lnSpc>
              <a:spcBef>
                <a:spcPct val="40000"/>
              </a:spcBef>
              <a:buFontTx/>
              <a:buChar char="•"/>
              <a:defRPr/>
            </a:pPr>
            <a:r>
              <a:rPr lang="fr-CH" sz="1400" kern="0" dirty="0" smtClean="0">
                <a:cs typeface="ＭＳ Ｐゴシック" charset="-128"/>
              </a:rPr>
              <a:t>For construction </a:t>
            </a:r>
            <a:r>
              <a:rPr lang="fr-CH" sz="1400" kern="0" dirty="0" err="1" smtClean="0">
                <a:cs typeface="ＭＳ Ｐゴシック" charset="-128"/>
              </a:rPr>
              <a:t>works</a:t>
            </a:r>
            <a:endParaRPr lang="en-US" sz="1400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700088" y="0"/>
            <a:ext cx="8443912" cy="774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800" dirty="0">
                <a:solidFill>
                  <a:schemeClr val="accent2"/>
                </a:solidFill>
              </a:rPr>
              <a:t>Building 107-project</a:t>
            </a:r>
            <a:endParaRPr lang="en-US" sz="2800" kern="0" dirty="0">
              <a:solidFill>
                <a:schemeClr val="accent2"/>
              </a:solidFill>
              <a:latin typeface="+mj-lt"/>
              <a:cs typeface="ＭＳ Ｐゴシック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381329"/>
            <a:ext cx="8820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2"/>
                </a:solidFill>
              </a:rPr>
              <a:t>Raphaël Berberat			        </a:t>
            </a:r>
            <a:r>
              <a:rPr lang="fr-CH" sz="1200" dirty="0" smtClean="0">
                <a:solidFill>
                  <a:schemeClr val="accent2"/>
                </a:solidFill>
              </a:rPr>
              <a:t>14</a:t>
            </a:r>
            <a:r>
              <a:rPr lang="fr-CH" sz="1200" dirty="0" smtClean="0">
                <a:solidFill>
                  <a:schemeClr val="accent2"/>
                </a:solidFill>
              </a:rPr>
              <a:t>.12.2010</a:t>
            </a:r>
            <a:r>
              <a:rPr lang="fr-CH" sz="1200" dirty="0" smtClean="0">
                <a:solidFill>
                  <a:schemeClr val="accent2"/>
                </a:solidFill>
              </a:rPr>
              <a:t>			</a:t>
            </a:r>
            <a:r>
              <a:rPr lang="fr-CH" sz="1200" dirty="0">
                <a:solidFill>
                  <a:schemeClr val="accent2"/>
                </a:solidFill>
              </a:rPr>
              <a:t>	</a:t>
            </a:r>
            <a:fld id="{9737C531-847E-4B82-8A03-6C63D86D0E46}" type="slidenum">
              <a:rPr lang="fr-CH" sz="1200" smtClean="0">
                <a:solidFill>
                  <a:schemeClr val="accent2"/>
                </a:solidFill>
              </a:rPr>
              <a:pPr/>
              <a:t>8</a:t>
            </a:fld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1560" y="908720"/>
            <a:ext cx="3816424" cy="5481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800" kern="0" dirty="0" err="1" smtClean="0">
                <a:latin typeface="+mn-lt"/>
                <a:cs typeface="ＭＳ Ｐゴシック" charset="-128"/>
              </a:rPr>
              <a:t>Summary</a:t>
            </a:r>
            <a:r>
              <a:rPr lang="fr-CH" sz="2800" kern="0" noProof="0" dirty="0" smtClean="0">
                <a:latin typeface="+mn-lt"/>
                <a:cs typeface="ＭＳ Ｐゴシック" charset="-128"/>
              </a:rPr>
              <a:t>:</a:t>
            </a:r>
            <a:endParaRPr kumimoji="0" lang="fr-CH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628800"/>
            <a:ext cx="648072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1600" dirty="0" smtClean="0"/>
              <a:t>A new building to </a:t>
            </a:r>
            <a:r>
              <a:rPr lang="fr-CH" sz="1600" dirty="0" err="1" smtClean="0"/>
              <a:t>be</a:t>
            </a:r>
            <a:r>
              <a:rPr lang="fr-CH" sz="1600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conforming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</a:t>
            </a:r>
            <a:r>
              <a:rPr lang="fr-CH" sz="1400" dirty="0" err="1" smtClean="0"/>
              <a:t>current</a:t>
            </a:r>
            <a:r>
              <a:rPr lang="fr-CH" sz="1400" dirty="0"/>
              <a:t> </a:t>
            </a:r>
            <a:r>
              <a:rPr lang="fr-CH" sz="1400" dirty="0" err="1" smtClean="0"/>
              <a:t>regulation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r>
              <a:rPr lang="fr-CH" sz="1400" dirty="0" smtClean="0"/>
              <a:t>Able to </a:t>
            </a:r>
            <a:r>
              <a:rPr lang="fr-CH" sz="1400" dirty="0" err="1" smtClean="0"/>
              <a:t>build</a:t>
            </a:r>
            <a:r>
              <a:rPr lang="fr-CH" sz="1400" dirty="0" smtClean="0"/>
              <a:t> </a:t>
            </a:r>
            <a:r>
              <a:rPr lang="fr-CH" sz="1400" dirty="0" smtClean="0"/>
              <a:t>new </a:t>
            </a:r>
            <a:r>
              <a:rPr lang="fr-CH" sz="1400" dirty="0" err="1" smtClean="0"/>
              <a:t>physics</a:t>
            </a:r>
            <a:r>
              <a:rPr lang="fr-CH" sz="1400" dirty="0" smtClean="0"/>
              <a:t> </a:t>
            </a:r>
            <a:r>
              <a:rPr lang="fr-CH" sz="1400" dirty="0" err="1" smtClean="0"/>
              <a:t>big</a:t>
            </a:r>
            <a:r>
              <a:rPr lang="fr-CH" sz="1400" dirty="0" smtClean="0"/>
              <a:t> detectors (MPGD, GEM)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Safety</a:t>
            </a:r>
            <a:r>
              <a:rPr lang="fr-CH" sz="1400" dirty="0" smtClean="0"/>
              <a:t> for </a:t>
            </a:r>
            <a:r>
              <a:rPr lang="fr-CH" sz="1400" dirty="0" err="1" smtClean="0"/>
              <a:t>environment</a:t>
            </a:r>
            <a:r>
              <a:rPr lang="fr-CH" sz="1400" dirty="0" smtClean="0"/>
              <a:t> </a:t>
            </a:r>
            <a:r>
              <a:rPr lang="fr-CH" sz="1400" dirty="0" smtClean="0"/>
              <a:t>and </a:t>
            </a:r>
            <a:r>
              <a:rPr lang="fr-CH" sz="1400" dirty="0" err="1" smtClean="0"/>
              <a:t>personel</a:t>
            </a:r>
            <a:endParaRPr lang="fr-CH" sz="1400" dirty="0" smtClean="0"/>
          </a:p>
          <a:p>
            <a:pPr lvl="1"/>
            <a:endParaRPr lang="fr-CH" sz="14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TE-VSC-SCC</a:t>
            </a:r>
            <a:r>
              <a:rPr lang="fr-CH" dirty="0" smtClean="0"/>
              <a:t> </a:t>
            </a:r>
            <a:r>
              <a:rPr lang="fr-CH" sz="1200" dirty="0" smtClean="0"/>
              <a:t>&amp; </a:t>
            </a:r>
            <a:r>
              <a:rPr lang="fr-CH" sz="1600" dirty="0" smtClean="0"/>
              <a:t>TE-MPE-EM </a:t>
            </a:r>
            <a:r>
              <a:rPr lang="fr-CH" sz="1600" dirty="0" smtClean="0"/>
              <a:t>are </a:t>
            </a:r>
            <a:r>
              <a:rPr lang="fr-CH" sz="1600" dirty="0" err="1" smtClean="0"/>
              <a:t>concerned</a:t>
            </a:r>
            <a:endParaRPr lang="fr-CH" sz="1600" dirty="0" smtClean="0"/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Opportunity</a:t>
            </a:r>
            <a:r>
              <a:rPr lang="fr-CH" sz="1400" dirty="0" smtClean="0"/>
              <a:t> for EM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grouped</a:t>
            </a:r>
            <a:r>
              <a:rPr lang="fr-CH" sz="1400" dirty="0" smtClean="0"/>
              <a:t> </a:t>
            </a:r>
            <a:r>
              <a:rPr lang="fr-CH" sz="1400" dirty="0" smtClean="0"/>
              <a:t>in one </a:t>
            </a:r>
            <a:r>
              <a:rPr lang="fr-CH" sz="1400" dirty="0" smtClean="0"/>
              <a:t>building. </a:t>
            </a:r>
            <a:r>
              <a:rPr lang="fr-CH" sz="1400" dirty="0" err="1" smtClean="0"/>
              <a:t>Benefit</a:t>
            </a:r>
            <a:r>
              <a:rPr lang="fr-CH" sz="1400" dirty="0" smtClean="0"/>
              <a:t> for team spirit and for synergies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endParaRPr lang="fr-CH" sz="14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Big</a:t>
            </a:r>
            <a:r>
              <a:rPr lang="fr-CH" sz="1600" dirty="0" smtClean="0"/>
              <a:t> challenges for the new building </a:t>
            </a:r>
            <a:r>
              <a:rPr lang="fr-CH" sz="1600" dirty="0" err="1" smtClean="0"/>
              <a:t>regarding</a:t>
            </a:r>
            <a:r>
              <a:rPr lang="fr-CH" sz="1600" dirty="0" smtClean="0"/>
              <a:t> all the </a:t>
            </a:r>
            <a:r>
              <a:rPr lang="fr-CH" sz="1600" dirty="0" err="1" smtClean="0"/>
              <a:t>processes</a:t>
            </a:r>
            <a:r>
              <a:rPr lang="fr-CH" sz="1600" dirty="0" smtClean="0"/>
              <a:t> </a:t>
            </a:r>
            <a:r>
              <a:rPr lang="fr-CH" sz="1600" dirty="0" err="1" smtClean="0"/>
              <a:t>implemented</a:t>
            </a:r>
            <a:r>
              <a:rPr lang="fr-CH" sz="1600" dirty="0" smtClean="0"/>
              <a:t> on site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Waste</a:t>
            </a:r>
            <a:r>
              <a:rPr lang="fr-CH" sz="1400" dirty="0" smtClean="0"/>
              <a:t> water </a:t>
            </a:r>
            <a:r>
              <a:rPr lang="fr-CH" sz="1400" dirty="0" err="1" smtClean="0"/>
              <a:t>treatment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Cooling</a:t>
            </a:r>
            <a:r>
              <a:rPr lang="fr-CH" sz="1400" dirty="0" smtClean="0"/>
              <a:t> and </a:t>
            </a:r>
            <a:r>
              <a:rPr lang="fr-CH" sz="1400" dirty="0" err="1" smtClean="0"/>
              <a:t>ventillation</a:t>
            </a:r>
            <a:r>
              <a:rPr lang="fr-CH" sz="1400" dirty="0" smtClean="0"/>
              <a:t> </a:t>
            </a:r>
            <a:r>
              <a:rPr lang="fr-CH" sz="1400" dirty="0" err="1" smtClean="0"/>
              <a:t>treatment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r>
              <a:rPr lang="fr-CH" sz="1400" dirty="0" err="1" smtClean="0"/>
              <a:t>Electrical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connection</a:t>
            </a:r>
            <a:r>
              <a:rPr lang="fr-CH" sz="1400" dirty="0" smtClean="0"/>
              <a:t> to the </a:t>
            </a:r>
            <a:r>
              <a:rPr lang="fr-CH" sz="1400" dirty="0" err="1" smtClean="0"/>
              <a:t>sub</a:t>
            </a:r>
            <a:r>
              <a:rPr lang="fr-CH" sz="1400" dirty="0" smtClean="0"/>
              <a:t>-station 18kV </a:t>
            </a:r>
            <a:r>
              <a:rPr lang="fr-CH" sz="1400" dirty="0" err="1" smtClean="0"/>
              <a:t>with</a:t>
            </a:r>
            <a:r>
              <a:rPr lang="fr-CH" sz="1400" dirty="0" smtClean="0"/>
              <a:t> new transformer</a:t>
            </a:r>
          </a:p>
          <a:p>
            <a:pPr lvl="1">
              <a:buFont typeface="Arial" pitchFamily="34" charset="0"/>
              <a:buChar char="•"/>
            </a:pPr>
            <a:endParaRPr lang="fr-CH" sz="1400" dirty="0" smtClean="0"/>
          </a:p>
          <a:p>
            <a:pPr lvl="0">
              <a:buFont typeface="Arial" pitchFamily="34" charset="0"/>
              <a:buChar char="•"/>
            </a:pPr>
            <a:r>
              <a:rPr lang="fr-CH" sz="1600" dirty="0" smtClean="0"/>
              <a:t> Short planning </a:t>
            </a:r>
            <a:r>
              <a:rPr lang="fr-CH" sz="1600" dirty="0" err="1" smtClean="0"/>
              <a:t>from</a:t>
            </a:r>
            <a:r>
              <a:rPr lang="fr-CH" sz="1600" dirty="0" smtClean="0"/>
              <a:t> </a:t>
            </a:r>
            <a:r>
              <a:rPr lang="en-GB" sz="1600" dirty="0" smtClean="0"/>
              <a:t>April 2011 to November </a:t>
            </a:r>
            <a:r>
              <a:rPr lang="en-GB" sz="1600" dirty="0" smtClean="0"/>
              <a:t>2013</a:t>
            </a:r>
          </a:p>
          <a:p>
            <a:pPr lvl="1">
              <a:buFont typeface="Arial" pitchFamily="34" charset="0"/>
              <a:buChar char="•"/>
            </a:pPr>
            <a:r>
              <a:rPr lang="fr-CH" sz="1400" dirty="0" smtClean="0"/>
              <a:t>Project split in 2 </a:t>
            </a:r>
            <a:r>
              <a:rPr lang="fr-CH" sz="1400" dirty="0" err="1" smtClean="0"/>
              <a:t>contracts</a:t>
            </a:r>
            <a:endParaRPr lang="fr-CH" sz="1400" dirty="0" smtClean="0"/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fr-CH" sz="1600" dirty="0" smtClean="0"/>
          </a:p>
          <a:p>
            <a:pPr lvl="1">
              <a:buFont typeface="Arial" pitchFamily="34" charset="0"/>
              <a:buChar char="•"/>
            </a:pPr>
            <a:endParaRPr lang="fr-CH" sz="1600" dirty="0"/>
          </a:p>
          <a:p>
            <a:pPr>
              <a:buFont typeface="Arial" pitchFamily="34" charset="0"/>
              <a:buChar char="•"/>
            </a:pPr>
            <a:endParaRPr lang="fr-CH" sz="1600" dirty="0" smtClean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6285</TotalTime>
  <Words>489</Words>
  <Application>Microsoft Office PowerPoint</Application>
  <PresentationFormat>On-screen Show (4:3)</PresentationFormat>
  <Paragraphs>107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1_Default Design</vt:lpstr>
      <vt:lpstr>MPE Workshop  14/12/2010</vt:lpstr>
      <vt:lpstr>Building 107-project</vt:lpstr>
      <vt:lpstr>Building 107-project</vt:lpstr>
      <vt:lpstr>Slide 4</vt:lpstr>
      <vt:lpstr>Slide 5</vt:lpstr>
      <vt:lpstr>Slide 6</vt:lpstr>
      <vt:lpstr>Slide 7</vt:lpstr>
      <vt:lpstr>Slide 8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</dc:title>
  <dc:subject/>
  <dc:creator>rudi</dc:creator>
  <cp:keywords/>
  <dc:description/>
  <cp:lastModifiedBy>rberbera</cp:lastModifiedBy>
  <cp:revision>153</cp:revision>
  <cp:lastPrinted>2010-11-25T13:31:43Z</cp:lastPrinted>
  <dcterms:created xsi:type="dcterms:W3CDTF">2010-11-28T21:53:38Z</dcterms:created>
  <dcterms:modified xsi:type="dcterms:W3CDTF">2010-12-10T15:10:50Z</dcterms:modified>
  <cp:category/>
</cp:coreProperties>
</file>