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61" r:id="rId3"/>
    <p:sldId id="263" r:id="rId4"/>
    <p:sldId id="264" r:id="rId5"/>
    <p:sldId id="265" r:id="rId6"/>
    <p:sldId id="262" r:id="rId7"/>
    <p:sldId id="268" r:id="rId8"/>
    <p:sldId id="269" r:id="rId9"/>
    <p:sldId id="257" r:id="rId10"/>
    <p:sldId id="266" r:id="rId11"/>
    <p:sldId id="267" r:id="rId12"/>
  </p:sldIdLst>
  <p:sldSz cx="9144000" cy="6858000" type="screen4x3"/>
  <p:notesSz cx="6858000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5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9433F1-AD0E-4112-B946-D336AE2EB547}" type="datetimeFigureOut">
              <a:rPr lang="en-US" smtClean="0"/>
              <a:pPr/>
              <a:t>12/14/2010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20775" y="692150"/>
            <a:ext cx="4616450" cy="3463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87136"/>
            <a:ext cx="5486400" cy="4156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772668"/>
            <a:ext cx="2971800" cy="46180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D16C64-0C8E-4E5E-9C89-DC95FD001FF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6450" cy="3463925"/>
          </a:xfrm>
          <a:ln/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20775" y="692150"/>
            <a:ext cx="4616450" cy="3463925"/>
          </a:xfrm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94ED3-B621-478D-96A7-D1934FBC830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alphaModFix amt="75000"/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>
          <a:xfrm>
            <a:off x="1547664" y="878855"/>
            <a:ext cx="3456384" cy="1470025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MPE Workshop </a:t>
            </a:r>
            <a:b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14/12/2010</a:t>
            </a: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35496" y="3501008"/>
            <a:ext cx="9036496" cy="1296144"/>
          </a:xfrm>
          <a:solidFill>
            <a:schemeClr val="bg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28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28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2800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28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84873" y="4365104"/>
            <a:ext cx="26516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Zinour</a:t>
            </a: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Charifoulline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14/12/2010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000" r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10" name="Group 9"/>
          <p:cNvGrpSpPr/>
          <p:nvPr/>
        </p:nvGrpSpPr>
        <p:grpSpPr>
          <a:xfrm>
            <a:off x="0" y="0"/>
            <a:ext cx="9115138" cy="6858000"/>
            <a:chOff x="0" y="0"/>
            <a:chExt cx="9115138" cy="6858000"/>
          </a:xfrm>
        </p:grpSpPr>
        <p:grpSp>
          <p:nvGrpSpPr>
            <p:cNvPr id="8" name="Group 7"/>
            <p:cNvGrpSpPr/>
            <p:nvPr/>
          </p:nvGrpSpPr>
          <p:grpSpPr>
            <a:xfrm>
              <a:off x="0" y="0"/>
              <a:ext cx="9115138" cy="6858000"/>
              <a:chOff x="0" y="0"/>
              <a:chExt cx="9115138" cy="6858000"/>
            </a:xfrm>
          </p:grpSpPr>
          <p:pic>
            <p:nvPicPr>
              <p:cNvPr id="27651" name="Picture 3" descr="C:\myDoc\boardRelated\zinurPresentation\sm_05.BMP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813" t="5301" b="1060"/>
              <a:stretch>
                <a:fillRect/>
              </a:stretch>
            </p:blipFill>
            <p:spPr bwMode="auto">
              <a:xfrm>
                <a:off x="0" y="0"/>
                <a:ext cx="9115138" cy="6858000"/>
              </a:xfrm>
              <a:prstGeom prst="rect">
                <a:avLst/>
              </a:prstGeom>
              <a:noFill/>
            </p:spPr>
          </p:pic>
          <p:sp>
            <p:nvSpPr>
              <p:cNvPr id="7" name="TextBox 6"/>
              <p:cNvSpPr txBox="1"/>
              <p:nvPr/>
            </p:nvSpPr>
            <p:spPr>
              <a:xfrm>
                <a:off x="1475656" y="1340768"/>
                <a:ext cx="3777252" cy="89255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accent1"/>
                </a:solidFill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3200" b="1" dirty="0" smtClean="0">
                    <a:solidFill>
                      <a:srgbClr val="C00000"/>
                    </a:solidFill>
                  </a:rPr>
                  <a:t>Thanks for attention!</a:t>
                </a:r>
                <a:endParaRPr lang="en-US" sz="3200" i="1" dirty="0" smtClean="0">
                  <a:solidFill>
                    <a:srgbClr val="C00000"/>
                  </a:solidFill>
                </a:endParaRPr>
              </a:p>
              <a:p>
                <a:pPr algn="ctr"/>
                <a:r>
                  <a:rPr lang="en-US" sz="2000" i="1" dirty="0" err="1" smtClean="0">
                    <a:solidFill>
                      <a:srgbClr val="C00000"/>
                    </a:solidFill>
                  </a:rPr>
                  <a:t>Z.Charifoulline</a:t>
                </a:r>
                <a:r>
                  <a:rPr lang="en-US" sz="2000" i="1" dirty="0" smtClean="0">
                    <a:solidFill>
                      <a:srgbClr val="C00000"/>
                    </a:solidFill>
                  </a:rPr>
                  <a:t>, INR RAS</a:t>
                </a:r>
                <a:endParaRPr lang="en-US" sz="2000" i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9" name="TextBox 8"/>
            <p:cNvSpPr txBox="1"/>
            <p:nvPr/>
          </p:nvSpPr>
          <p:spPr>
            <a:xfrm>
              <a:off x="611560" y="3717032"/>
              <a:ext cx="5832648" cy="156966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48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low Solid Italic" pitchFamily="82" charset="0"/>
                </a:rPr>
                <a:t>   Marry Christmas! </a:t>
              </a:r>
            </a:p>
            <a:p>
              <a:r>
                <a:rPr lang="en-US" sz="4800" dirty="0" smtClean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Harlow Solid Italic" pitchFamily="82" charset="0"/>
                </a:rPr>
                <a:t>   Happy New Year! 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07504" y="72008"/>
            <a:ext cx="5256584" cy="404664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79512" y="116632"/>
            <a:ext cx="884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9512" y="620688"/>
            <a:ext cx="8784976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u="sng" dirty="0" smtClean="0">
                <a:solidFill>
                  <a:srgbClr val="C00000"/>
                </a:solidFill>
              </a:rPr>
              <a:t>Splice</a:t>
            </a:r>
            <a:r>
              <a:rPr lang="en-US" sz="1400" b="1" u="sng" dirty="0" smtClean="0"/>
              <a:t> Resistance </a:t>
            </a:r>
            <a:r>
              <a:rPr lang="en-US" sz="1400" b="1" u="sng" dirty="0" smtClean="0">
                <a:solidFill>
                  <a:srgbClr val="C00000"/>
                </a:solidFill>
              </a:rPr>
              <a:t>Monitor</a:t>
            </a:r>
            <a:r>
              <a:rPr lang="en-US" sz="1400" dirty="0" smtClean="0"/>
              <a:t>  application had been developed based on the following input signals:</a:t>
            </a:r>
          </a:p>
          <a:p>
            <a:endParaRPr lang="en-US" sz="1400" b="1" dirty="0" smtClean="0"/>
          </a:p>
          <a:p>
            <a:r>
              <a:rPr lang="en-US" sz="1400" dirty="0" err="1" smtClean="0"/>
              <a:t>nQPS</a:t>
            </a:r>
            <a:r>
              <a:rPr lang="en-US" sz="1400" dirty="0" smtClean="0"/>
              <a:t> RB and RQF/D Splice Data, recorded to </a:t>
            </a:r>
            <a:r>
              <a:rPr lang="en-US" sz="1400" u="sng" dirty="0" err="1" smtClean="0"/>
              <a:t>LoggingDB</a:t>
            </a:r>
            <a:r>
              <a:rPr lang="en-US" sz="1400" dirty="0" smtClean="0"/>
              <a:t> (2048 channels):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b="1" dirty="0" smtClean="0"/>
              <a:t>U_RES(time)</a:t>
            </a:r>
            <a:r>
              <a:rPr lang="en-US" sz="1400" dirty="0" smtClean="0"/>
              <a:t>, voltage drop on Bus Segments, ±12.8mV@24bits(1.5nV), 5Hz, 10s moving average (~50points);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b="1" dirty="0" smtClean="0"/>
              <a:t>U_RES_SPLICE(time), </a:t>
            </a:r>
            <a:r>
              <a:rPr lang="en-US" sz="1400" dirty="0" smtClean="0"/>
              <a:t>decimated version of U_RES(time), every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points;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b="1" dirty="0" smtClean="0"/>
              <a:t>U_MAG(time)</a:t>
            </a:r>
            <a:r>
              <a:rPr lang="en-US" sz="1400" dirty="0" smtClean="0"/>
              <a:t>, voltage drop on Magnets, ±15.9V@24bits(1.9µV), 5Hz, 10s moving average (~50points);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/>
              <a:t> </a:t>
            </a:r>
            <a:r>
              <a:rPr lang="en-US" sz="1400" b="1" dirty="0" smtClean="0"/>
              <a:t>U_MAG_SPLICE(time)</a:t>
            </a:r>
            <a:r>
              <a:rPr lang="en-US" sz="1400" dirty="0" smtClean="0"/>
              <a:t>, decimated version of U_MAG(time), every 10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points;</a:t>
            </a:r>
          </a:p>
          <a:p>
            <a:endParaRPr lang="en-US" sz="1400" dirty="0" smtClean="0"/>
          </a:p>
          <a:p>
            <a:r>
              <a:rPr lang="en-US" sz="1400" dirty="0" smtClean="0"/>
              <a:t>FGC Data, recorded to </a:t>
            </a:r>
            <a:r>
              <a:rPr lang="en-US" sz="1400" u="sng" dirty="0" err="1" smtClean="0"/>
              <a:t>MeasDB</a:t>
            </a:r>
            <a:r>
              <a:rPr lang="en-US" sz="1400" dirty="0" smtClean="0"/>
              <a:t> and </a:t>
            </a:r>
            <a:r>
              <a:rPr lang="en-US" sz="1400" u="sng" dirty="0" err="1" smtClean="0"/>
              <a:t>LoggingDB</a:t>
            </a:r>
            <a:r>
              <a:rPr lang="en-US" sz="1400" u="sng" dirty="0" smtClean="0"/>
              <a:t>,</a:t>
            </a:r>
            <a:r>
              <a:rPr lang="en-US" sz="1400" dirty="0" smtClean="0"/>
              <a:t> 24 channels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/>
              <a:t> I_MEAS(time), main magnet circuits currents, 10Hz@MeasDB or decimated clone in </a:t>
            </a:r>
            <a:r>
              <a:rPr lang="en-US" sz="1400" dirty="0" err="1" smtClean="0"/>
              <a:t>LoggingDB</a:t>
            </a:r>
            <a:r>
              <a:rPr lang="en-US" sz="1400" dirty="0" smtClean="0"/>
              <a:t>;</a:t>
            </a:r>
          </a:p>
          <a:p>
            <a:endParaRPr lang="en-US" sz="1400" dirty="0" smtClean="0"/>
          </a:p>
          <a:p>
            <a:r>
              <a:rPr lang="en-US" sz="1400" dirty="0" smtClean="0"/>
              <a:t>Originally </a:t>
            </a:r>
            <a:r>
              <a:rPr lang="en-US" sz="1400" b="1" u="sng" dirty="0" smtClean="0">
                <a:solidFill>
                  <a:srgbClr val="C00000"/>
                </a:solidFill>
              </a:rPr>
              <a:t>Splice</a:t>
            </a:r>
            <a:r>
              <a:rPr lang="en-US" sz="1400" b="1" u="sng" dirty="0" smtClean="0"/>
              <a:t> Resistance </a:t>
            </a:r>
            <a:r>
              <a:rPr lang="en-US" sz="1400" b="1" u="sng" dirty="0" smtClean="0">
                <a:solidFill>
                  <a:srgbClr val="C00000"/>
                </a:solidFill>
              </a:rPr>
              <a:t>Monitor</a:t>
            </a:r>
            <a:r>
              <a:rPr lang="en-US" sz="1400" dirty="0" smtClean="0"/>
              <a:t> was designed to measure the bus segment splice resistances (main target),</a:t>
            </a:r>
          </a:p>
          <a:p>
            <a:r>
              <a:rPr lang="en-US" sz="1400" dirty="0" smtClean="0"/>
              <a:t>but it had acquired some important additional functionalities (development &amp; commissioning at the same time):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dirty="0" err="1" smtClean="0"/>
              <a:t>nQPS</a:t>
            </a:r>
            <a:r>
              <a:rPr lang="en-US" sz="1400" dirty="0" smtClean="0"/>
              <a:t> (BS&amp;DS) signals monitoring interface – widely used during LHC HWC and start up (cables connections check,</a:t>
            </a:r>
          </a:p>
          <a:p>
            <a:r>
              <a:rPr lang="en-US" sz="1400" dirty="0" smtClean="0"/>
              <a:t>    powering events analysis, …)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compensation coefficients calculation - done by analyzing of U(I)-curves during the ramps;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noise statistics, noisy channels detection;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</a:t>
            </a:r>
            <a:r>
              <a:rPr lang="en-US" sz="1400" u="sng" dirty="0" smtClean="0"/>
              <a:t>bus segment resistance</a:t>
            </a:r>
            <a:r>
              <a:rPr lang="en-US" sz="1400" dirty="0" smtClean="0"/>
              <a:t> calculation – done by a linear fit of U(I)-curves taking into account only plateau points;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linear fit details window;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statistical analysis of a whole powered sector – average splice resistance, excess resistances, statistics, …;</a:t>
            </a:r>
          </a:p>
          <a:p>
            <a:pPr>
              <a:buFont typeface="Wingdings" pitchFamily="2" charset="2"/>
              <a:buChar char="Ø"/>
            </a:pPr>
            <a:r>
              <a:rPr lang="en-US" sz="1400" dirty="0" smtClean="0"/>
              <a:t> magnet resistance calculation (but resistance being evaluated by statistical approach on outputs from many ramps!); </a:t>
            </a:r>
          </a:p>
          <a:p>
            <a:endParaRPr lang="en-US" sz="1400" dirty="0" smtClean="0"/>
          </a:p>
          <a:p>
            <a:r>
              <a:rPr lang="en-US" sz="1400" dirty="0" smtClean="0"/>
              <a:t>Still missing (</a:t>
            </a:r>
            <a:r>
              <a:rPr lang="en-US" sz="1400" dirty="0" smtClean="0">
                <a:sym typeface="Wingdings" pitchFamily="2" charset="2"/>
              </a:rPr>
              <a:t>)</a:t>
            </a:r>
            <a:r>
              <a:rPr lang="en-US" sz="1400" dirty="0" smtClean="0"/>
              <a:t>: user manual, technical report about analysis details, results summary report;</a:t>
            </a:r>
          </a:p>
          <a:p>
            <a:endParaRPr lang="en-US" sz="1400" dirty="0" smtClean="0"/>
          </a:p>
          <a:p>
            <a:r>
              <a:rPr lang="en-US" sz="1400" dirty="0" smtClean="0"/>
              <a:t>Under development: special sophisticated analysis of a single bus segment together with neighbored magnets – might be useful for RRR tests, quench propagation investigations,  … </a:t>
            </a:r>
          </a:p>
          <a:p>
            <a:endParaRPr lang="en-US" sz="1400" dirty="0" smtClean="0"/>
          </a:p>
          <a:p>
            <a:endParaRPr lang="en-US" sz="1400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/>
          <p:cNvSpPr/>
          <p:nvPr/>
        </p:nvSpPr>
        <p:spPr>
          <a:xfrm>
            <a:off x="107504" y="72008"/>
            <a:ext cx="5256584" cy="404664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179512" y="699764"/>
            <a:ext cx="4398386" cy="5740798"/>
            <a:chOff x="179512" y="699764"/>
            <a:chExt cx="4398386" cy="5740798"/>
          </a:xfrm>
        </p:grpSpPr>
        <p:grpSp>
          <p:nvGrpSpPr>
            <p:cNvPr id="5" name="Group 4"/>
            <p:cNvGrpSpPr/>
            <p:nvPr/>
          </p:nvGrpSpPr>
          <p:grpSpPr>
            <a:xfrm>
              <a:off x="179512" y="699764"/>
              <a:ext cx="3443288" cy="5393532"/>
              <a:chOff x="179512" y="548680"/>
              <a:chExt cx="3443288" cy="5393532"/>
            </a:xfrm>
          </p:grpSpPr>
          <p:pic>
            <p:nvPicPr>
              <p:cNvPr id="19459" name="Picture 3" descr="C:\myDoc\boardRelated\zinurPresentation\sm_TE-WS_13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79512" y="548680"/>
                <a:ext cx="3443288" cy="5393532"/>
              </a:xfrm>
              <a:prstGeom prst="rect">
                <a:avLst/>
              </a:prstGeom>
              <a:noFill/>
              <a:ln>
                <a:solidFill>
                  <a:srgbClr val="0070C0"/>
                </a:solidFill>
              </a:ln>
            </p:spPr>
          </p:pic>
          <p:sp>
            <p:nvSpPr>
              <p:cNvPr id="4" name="Oval 3"/>
              <p:cNvSpPr/>
              <p:nvPr/>
            </p:nvSpPr>
            <p:spPr>
              <a:xfrm>
                <a:off x="1403648" y="4725144"/>
                <a:ext cx="2016224" cy="43204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6" name="TextBox 5"/>
            <p:cNvSpPr txBox="1"/>
            <p:nvPr/>
          </p:nvSpPr>
          <p:spPr>
            <a:xfrm>
              <a:off x="323528" y="5517232"/>
              <a:ext cx="4254370" cy="92333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[</a:t>
              </a:r>
              <a:r>
                <a:rPr lang="en-US" dirty="0" err="1" smtClean="0"/>
                <a:t>abcopm</a:t>
              </a:r>
              <a:r>
                <a:rPr lang="en-US" dirty="0" smtClean="0"/>
                <a:t>**]&gt; </a:t>
              </a:r>
              <a:r>
                <a:rPr lang="en-US" dirty="0" err="1" smtClean="0"/>
                <a:t>sm</a:t>
              </a:r>
              <a:r>
                <a:rPr lang="en-US" dirty="0" smtClean="0"/>
                <a:t>            </a:t>
              </a:r>
              <a:r>
                <a:rPr lang="en-US" i="1" dirty="0" smtClean="0">
                  <a:solidFill>
                    <a:schemeClr val="bg1">
                      <a:lumMod val="50000"/>
                    </a:schemeClr>
                  </a:solidFill>
                </a:rPr>
                <a:t>- production version</a:t>
              </a:r>
            </a:p>
            <a:p>
              <a:r>
                <a:rPr lang="en-US" dirty="0" smtClean="0"/>
                <a:t>[</a:t>
              </a:r>
              <a:r>
                <a:rPr lang="en-US" dirty="0" err="1" smtClean="0"/>
                <a:t>abcopm</a:t>
              </a:r>
              <a:r>
                <a:rPr lang="en-US" dirty="0" smtClean="0"/>
                <a:t>**]&gt; </a:t>
              </a:r>
              <a:r>
                <a:rPr lang="en-US" dirty="0" err="1" smtClean="0"/>
                <a:t>sm</a:t>
              </a:r>
              <a:r>
                <a:rPr lang="en-US" dirty="0" smtClean="0"/>
                <a:t> </a:t>
              </a:r>
              <a:r>
                <a:rPr lang="en-US" dirty="0" err="1" smtClean="0"/>
                <a:t>prev</a:t>
              </a:r>
              <a:r>
                <a:rPr lang="en-US" dirty="0" smtClean="0"/>
                <a:t>   </a:t>
              </a:r>
              <a:r>
                <a:rPr lang="en-US" i="1" dirty="0" smtClean="0">
                  <a:solidFill>
                    <a:schemeClr val="bg1">
                      <a:lumMod val="50000"/>
                    </a:schemeClr>
                  </a:solidFill>
                </a:rPr>
                <a:t>- previous version</a:t>
              </a:r>
            </a:p>
            <a:p>
              <a:r>
                <a:rPr lang="en-US" i="1" dirty="0" smtClean="0">
                  <a:solidFill>
                    <a:schemeClr val="bg1">
                      <a:lumMod val="50000"/>
                    </a:schemeClr>
                  </a:solidFill>
                </a:rPr>
                <a:t>“…/user/</a:t>
              </a:r>
              <a:r>
                <a:rPr lang="en-US" i="1" dirty="0" err="1" smtClean="0">
                  <a:solidFill>
                    <a:schemeClr val="bg1">
                      <a:lumMod val="50000"/>
                    </a:schemeClr>
                  </a:solidFill>
                </a:rPr>
                <a:t>pma</a:t>
              </a:r>
              <a:r>
                <a:rPr lang="en-US" i="1" dirty="0" smtClean="0">
                  <a:solidFill>
                    <a:schemeClr val="bg1">
                      <a:lumMod val="50000"/>
                    </a:schemeClr>
                  </a:solidFill>
                </a:rPr>
                <a:t>/PM_app86/</a:t>
              </a:r>
              <a:r>
                <a:rPr lang="en-US" i="1" dirty="0" err="1" smtClean="0">
                  <a:solidFill>
                    <a:schemeClr val="bg1">
                      <a:lumMod val="50000"/>
                    </a:schemeClr>
                  </a:solidFill>
                </a:rPr>
                <a:t>nQPS</a:t>
              </a:r>
              <a:r>
                <a:rPr lang="en-US" i="1" dirty="0" smtClean="0">
                  <a:solidFill>
                    <a:schemeClr val="bg1">
                      <a:lumMod val="50000"/>
                    </a:schemeClr>
                  </a:solidFill>
                </a:rPr>
                <a:t>/prod”</a:t>
              </a:r>
              <a:endParaRPr lang="en-US" dirty="0" smtClean="0"/>
            </a:p>
          </p:txBody>
        </p:sp>
      </p:grpSp>
      <p:pic>
        <p:nvPicPr>
          <p:cNvPr id="19458" name="Picture 2" descr="C:\myDoc\boardRelated\zinurPresentation\sm_TE-WS_01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196752"/>
            <a:ext cx="8701088" cy="4229100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251520" y="1196752"/>
            <a:ext cx="8708231" cy="4229100"/>
            <a:chOff x="251520" y="1196752"/>
            <a:chExt cx="8708231" cy="4229100"/>
          </a:xfrm>
        </p:grpSpPr>
        <p:pic>
          <p:nvPicPr>
            <p:cNvPr id="19460" name="Picture 4" descr="C:\myDoc\boardRelated\zinurPresentation\sm_TE-WS_02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1196752"/>
              <a:ext cx="8708231" cy="4229100"/>
            </a:xfrm>
            <a:prstGeom prst="rect">
              <a:avLst/>
            </a:prstGeom>
            <a:noFill/>
          </p:spPr>
        </p:pic>
        <p:sp>
          <p:nvSpPr>
            <p:cNvPr id="9" name="TextBox 8"/>
            <p:cNvSpPr txBox="1"/>
            <p:nvPr/>
          </p:nvSpPr>
          <p:spPr>
            <a:xfrm>
              <a:off x="3563888" y="3933056"/>
              <a:ext cx="260340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Whole sector signals view</a:t>
              </a:r>
              <a:endParaRPr lang="en-US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251520" y="1484784"/>
              <a:ext cx="1008112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/>
            <p:cNvSpPr/>
            <p:nvPr/>
          </p:nvSpPr>
          <p:spPr>
            <a:xfrm>
              <a:off x="2051720" y="1484784"/>
              <a:ext cx="1008112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5076056" y="1484784"/>
              <a:ext cx="1008112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51520" y="1196752"/>
            <a:ext cx="8715375" cy="4236245"/>
            <a:chOff x="251520" y="1196752"/>
            <a:chExt cx="8715375" cy="4236245"/>
          </a:xfrm>
        </p:grpSpPr>
        <p:pic>
          <p:nvPicPr>
            <p:cNvPr id="19461" name="Picture 5" descr="C:\myDoc\boardRelated\zinurPresentation\sm_TE-WS_08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51520" y="1196752"/>
              <a:ext cx="8715375" cy="4236245"/>
            </a:xfrm>
            <a:prstGeom prst="rect">
              <a:avLst/>
            </a:prstGeom>
            <a:noFill/>
          </p:spPr>
        </p:pic>
        <p:sp>
          <p:nvSpPr>
            <p:cNvPr id="15" name="TextBox 14"/>
            <p:cNvSpPr txBox="1"/>
            <p:nvPr/>
          </p:nvSpPr>
          <p:spPr>
            <a:xfrm>
              <a:off x="4644008" y="3429000"/>
              <a:ext cx="2673296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Compensation coefficients</a:t>
              </a:r>
              <a:endParaRPr lang="en-US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4211960" y="1484784"/>
              <a:ext cx="1080120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0" y="1556792"/>
            <a:ext cx="9015413" cy="3571875"/>
            <a:chOff x="0" y="1556792"/>
            <a:chExt cx="9015413" cy="3571875"/>
          </a:xfrm>
        </p:grpSpPr>
        <p:pic>
          <p:nvPicPr>
            <p:cNvPr id="19463" name="Picture 7" descr="C:\myDoc\boardRelated\zinurPresentation\sm_TE-WS_10.BMP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0" y="1556792"/>
              <a:ext cx="9015413" cy="3571875"/>
            </a:xfrm>
            <a:prstGeom prst="rect">
              <a:avLst/>
            </a:prstGeom>
            <a:noFill/>
          </p:spPr>
        </p:pic>
        <p:sp>
          <p:nvSpPr>
            <p:cNvPr id="20" name="TextBox 19"/>
            <p:cNvSpPr txBox="1"/>
            <p:nvPr/>
          </p:nvSpPr>
          <p:spPr>
            <a:xfrm>
              <a:off x="1547664" y="4509120"/>
              <a:ext cx="1570815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Noise statistics</a:t>
              </a:r>
              <a:endParaRPr lang="en-US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179512" y="116632"/>
            <a:ext cx="884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4" name="Date Placeholder 3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grpSp>
        <p:nvGrpSpPr>
          <p:cNvPr id="57" name="Group 56"/>
          <p:cNvGrpSpPr/>
          <p:nvPr/>
        </p:nvGrpSpPr>
        <p:grpSpPr>
          <a:xfrm>
            <a:off x="251520" y="1196752"/>
            <a:ext cx="8715375" cy="5256584"/>
            <a:chOff x="251520" y="1196752"/>
            <a:chExt cx="8715375" cy="5256584"/>
          </a:xfrm>
        </p:grpSpPr>
        <p:grpSp>
          <p:nvGrpSpPr>
            <p:cNvPr id="26" name="Group 25"/>
            <p:cNvGrpSpPr/>
            <p:nvPr/>
          </p:nvGrpSpPr>
          <p:grpSpPr>
            <a:xfrm>
              <a:off x="251520" y="1196752"/>
              <a:ext cx="8715375" cy="4243388"/>
              <a:chOff x="251520" y="1196752"/>
              <a:chExt cx="8715375" cy="4243388"/>
            </a:xfrm>
          </p:grpSpPr>
          <p:pic>
            <p:nvPicPr>
              <p:cNvPr id="19464" name="Picture 8" descr="C:\myDoc\boardRelated\zinurPresentation\sm_TE-WS_03.BMP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251520" y="1196752"/>
                <a:ext cx="8715375" cy="4243388"/>
              </a:xfrm>
              <a:prstGeom prst="rect">
                <a:avLst/>
              </a:prstGeom>
              <a:noFill/>
            </p:spPr>
          </p:pic>
          <p:sp>
            <p:nvSpPr>
              <p:cNvPr id="18" name="Oval 17"/>
              <p:cNvSpPr/>
              <p:nvPr/>
            </p:nvSpPr>
            <p:spPr>
              <a:xfrm>
                <a:off x="1547664" y="1484784"/>
                <a:ext cx="1008112" cy="36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4211960" y="3212976"/>
                <a:ext cx="288032" cy="288032"/>
              </a:xfrm>
              <a:prstGeom prst="ellipse">
                <a:avLst/>
              </a:prstGeom>
              <a:noFill/>
              <a:ln>
                <a:solidFill>
                  <a:srgbClr val="FFC000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7380312" y="2204864"/>
                <a:ext cx="1008112" cy="360040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026" name="Picture 2" descr="C:\myDoc\boardRelated\zinurPresentation\sm_TE-WS_04.BMP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004048" y="4077072"/>
              <a:ext cx="3326769" cy="2376264"/>
            </a:xfrm>
            <a:prstGeom prst="rect">
              <a:avLst/>
            </a:prstGeom>
            <a:noFill/>
          </p:spPr>
        </p:pic>
        <p:cxnSp>
          <p:nvCxnSpPr>
            <p:cNvPr id="52" name="Straight Arrow Connector 51"/>
            <p:cNvCxnSpPr/>
            <p:nvPr/>
          </p:nvCxnSpPr>
          <p:spPr>
            <a:xfrm>
              <a:off x="4499992" y="3501008"/>
              <a:ext cx="1584176" cy="1440160"/>
            </a:xfrm>
            <a:prstGeom prst="straightConnector1">
              <a:avLst/>
            </a:prstGeom>
            <a:ln w="25400">
              <a:solidFill>
                <a:srgbClr val="FFC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6588224" y="4725144"/>
              <a:ext cx="11439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bg1"/>
                  </a:solidFill>
                </a:rPr>
                <a:t>“steps” noise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58" name="Picture 9" descr="C:\myDoc\boardRelated\zinurPresentation\sm_TE-WS_05.BMP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259632" y="764704"/>
            <a:ext cx="6622256" cy="5086350"/>
          </a:xfrm>
          <a:prstGeom prst="rect">
            <a:avLst/>
          </a:prstGeom>
          <a:noFill/>
        </p:spPr>
      </p:pic>
      <p:grpSp>
        <p:nvGrpSpPr>
          <p:cNvPr id="59" name="Group 58"/>
          <p:cNvGrpSpPr/>
          <p:nvPr/>
        </p:nvGrpSpPr>
        <p:grpSpPr>
          <a:xfrm>
            <a:off x="251520" y="1196752"/>
            <a:ext cx="8715375" cy="4229101"/>
            <a:chOff x="251520" y="1196752"/>
            <a:chExt cx="8715375" cy="4229101"/>
          </a:xfrm>
        </p:grpSpPr>
        <p:pic>
          <p:nvPicPr>
            <p:cNvPr id="60" name="Picture 1" descr="C:\myDoc\boardRelated\zinurPresentation\sm_TE-WS_06.BMP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251520" y="1196752"/>
              <a:ext cx="8715375" cy="4229101"/>
            </a:xfrm>
            <a:prstGeom prst="rect">
              <a:avLst/>
            </a:prstGeom>
            <a:noFill/>
          </p:spPr>
        </p:pic>
        <p:sp>
          <p:nvSpPr>
            <p:cNvPr id="61" name="Oval 60"/>
            <p:cNvSpPr/>
            <p:nvPr/>
          </p:nvSpPr>
          <p:spPr>
            <a:xfrm>
              <a:off x="3419872" y="1412776"/>
              <a:ext cx="1224136" cy="576064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1619672" y="2204864"/>
            <a:ext cx="6068649" cy="3744416"/>
            <a:chOff x="1619672" y="2204864"/>
            <a:chExt cx="6068649" cy="3744416"/>
          </a:xfrm>
        </p:grpSpPr>
        <p:pic>
          <p:nvPicPr>
            <p:cNvPr id="63" name="Picture 2" descr="C:\myDoc\boardRelated\zinurPresentation\sm_TE-WS_07.BMP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2843808" y="2492896"/>
              <a:ext cx="4844513" cy="3456384"/>
            </a:xfrm>
            <a:prstGeom prst="rect">
              <a:avLst/>
            </a:prstGeom>
            <a:noFill/>
          </p:spPr>
        </p:pic>
        <p:sp>
          <p:nvSpPr>
            <p:cNvPr id="64" name="Oval 63"/>
            <p:cNvSpPr/>
            <p:nvPr/>
          </p:nvSpPr>
          <p:spPr>
            <a:xfrm>
              <a:off x="1619672" y="2204864"/>
              <a:ext cx="288032" cy="288032"/>
            </a:xfrm>
            <a:prstGeom prst="ellipse">
              <a:avLst/>
            </a:prstGeom>
            <a:noFill/>
            <a:ln>
              <a:solidFill>
                <a:srgbClr val="FFC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5" name="Straight Arrow Connector 64"/>
            <p:cNvCxnSpPr/>
            <p:nvPr/>
          </p:nvCxnSpPr>
          <p:spPr>
            <a:xfrm rot="10800000">
              <a:off x="5508104" y="4293096"/>
              <a:ext cx="720080" cy="576064"/>
            </a:xfrm>
            <a:prstGeom prst="straightConnector1">
              <a:avLst/>
            </a:prstGeom>
            <a:ln w="31750">
              <a:solidFill>
                <a:srgbClr val="FFC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/>
          <p:cNvGrpSpPr/>
          <p:nvPr/>
        </p:nvGrpSpPr>
        <p:grpSpPr>
          <a:xfrm>
            <a:off x="251520" y="1196752"/>
            <a:ext cx="8708231" cy="4243387"/>
            <a:chOff x="251520" y="1196752"/>
            <a:chExt cx="8708231" cy="4243387"/>
          </a:xfrm>
        </p:grpSpPr>
        <p:pic>
          <p:nvPicPr>
            <p:cNvPr id="67" name="Picture 10" descr="C:\myDoc\boardRelated\zinurPresentation\sm_TE-WS_09.BMP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251520" y="1196752"/>
              <a:ext cx="8708231" cy="4243387"/>
            </a:xfrm>
            <a:prstGeom prst="rect">
              <a:avLst/>
            </a:prstGeom>
            <a:noFill/>
          </p:spPr>
        </p:pic>
        <p:sp>
          <p:nvSpPr>
            <p:cNvPr id="68" name="Oval 67"/>
            <p:cNvSpPr/>
            <p:nvPr/>
          </p:nvSpPr>
          <p:spPr>
            <a:xfrm>
              <a:off x="5580112" y="1484784"/>
              <a:ext cx="1008112" cy="360040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683568" y="2060848"/>
              <a:ext cx="249715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70C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Missing documentation?</a:t>
              </a:r>
              <a:endParaRPr lang="en-US" dirty="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51520" y="1208980"/>
            <a:ext cx="8708231" cy="4236244"/>
            <a:chOff x="251520" y="1208980"/>
            <a:chExt cx="8708231" cy="4236244"/>
          </a:xfrm>
        </p:grpSpPr>
        <p:pic>
          <p:nvPicPr>
            <p:cNvPr id="71" name="Picture 3" descr="C:\myDoc\boardRelated\zinurPresentation\sm_TE-WS_11.BMP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251520" y="1208980"/>
              <a:ext cx="8708231" cy="4236244"/>
            </a:xfrm>
            <a:prstGeom prst="rect">
              <a:avLst/>
            </a:prstGeom>
            <a:noFill/>
          </p:spPr>
        </p:pic>
        <p:sp>
          <p:nvSpPr>
            <p:cNvPr id="72" name="Oval 71"/>
            <p:cNvSpPr/>
            <p:nvPr/>
          </p:nvSpPr>
          <p:spPr>
            <a:xfrm>
              <a:off x="395536" y="4941168"/>
              <a:ext cx="1008112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3" name="Group 72"/>
          <p:cNvGrpSpPr/>
          <p:nvPr/>
        </p:nvGrpSpPr>
        <p:grpSpPr>
          <a:xfrm>
            <a:off x="-36512" y="1268760"/>
            <a:ext cx="9093994" cy="4100513"/>
            <a:chOff x="-36512" y="1268760"/>
            <a:chExt cx="9093994" cy="4100513"/>
          </a:xfrm>
        </p:grpSpPr>
        <p:pic>
          <p:nvPicPr>
            <p:cNvPr id="74" name="Picture 4" descr="C:\myDoc\boardRelated\zinurPresentation\sm_TE-WS_12.BMP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-36512" y="1268760"/>
              <a:ext cx="9093994" cy="4100513"/>
            </a:xfrm>
            <a:prstGeom prst="rect">
              <a:avLst/>
            </a:prstGeom>
            <a:noFill/>
          </p:spPr>
        </p:pic>
        <p:cxnSp>
          <p:nvCxnSpPr>
            <p:cNvPr id="75" name="Straight Connector 74"/>
            <p:cNvCxnSpPr/>
            <p:nvPr/>
          </p:nvCxnSpPr>
          <p:spPr>
            <a:xfrm>
              <a:off x="3995936" y="3212976"/>
              <a:ext cx="2520280" cy="0"/>
            </a:xfrm>
            <a:prstGeom prst="line">
              <a:avLst/>
            </a:prstGeom>
            <a:ln w="254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539552" y="3645024"/>
              <a:ext cx="2520280" cy="0"/>
            </a:xfrm>
            <a:prstGeom prst="line">
              <a:avLst/>
            </a:prstGeom>
            <a:ln w="25400">
              <a:solidFill>
                <a:schemeClr val="bg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51520" y="581578"/>
            <a:ext cx="8568952" cy="2800767"/>
          </a:xfrm>
          <a:prstGeom prst="rect">
            <a:avLst/>
          </a:prstGeom>
          <a:solidFill>
            <a:schemeClr val="bg1">
              <a:lumMod val="85000"/>
            </a:schemeClr>
          </a:solidFill>
          <a:ln w="15875">
            <a:solidFill>
              <a:schemeClr val="accent1">
                <a:shade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Special “</a:t>
            </a:r>
            <a:r>
              <a:rPr lang="en-US" sz="1600" b="1" dirty="0" err="1" smtClean="0"/>
              <a:t>nQPS_batchStart</a:t>
            </a:r>
            <a:r>
              <a:rPr lang="en-US" sz="1600" dirty="0" smtClean="0"/>
              <a:t>” application:</a:t>
            </a:r>
          </a:p>
          <a:p>
            <a:pPr>
              <a:buFontTx/>
              <a:buChar char="-"/>
            </a:pPr>
            <a:r>
              <a:rPr lang="en-US" sz="1600" dirty="0" smtClean="0"/>
              <a:t> detects “good” 3.5TeV ramps (1h@inj &amp; 1h@top);</a:t>
            </a:r>
          </a:p>
          <a:p>
            <a:pPr>
              <a:buFontTx/>
              <a:buChar char="-"/>
            </a:pPr>
            <a:r>
              <a:rPr lang="en-US" sz="1600" dirty="0" smtClean="0"/>
              <a:t> triggers resistance calculations for all sectors in batch mode;</a:t>
            </a:r>
          </a:p>
          <a:p>
            <a:pPr>
              <a:buFontTx/>
              <a:buChar char="-"/>
            </a:pPr>
            <a:r>
              <a:rPr lang="en-US" sz="1600" dirty="0" smtClean="0"/>
              <a:t> save results (</a:t>
            </a:r>
            <a:r>
              <a:rPr lang="en-US" sz="1600" dirty="0" err="1" smtClean="0"/>
              <a:t>ascii</a:t>
            </a:r>
            <a:r>
              <a:rPr lang="en-US" sz="1600" dirty="0" smtClean="0"/>
              <a:t> </a:t>
            </a:r>
            <a:r>
              <a:rPr lang="en-US" sz="1600" dirty="0" err="1" smtClean="0"/>
              <a:t>csv</a:t>
            </a:r>
            <a:r>
              <a:rPr lang="en-US" sz="1600" dirty="0" smtClean="0"/>
              <a:t>-files for the time being);</a:t>
            </a:r>
          </a:p>
          <a:p>
            <a:r>
              <a:rPr lang="en-US" sz="1600" dirty="0" smtClean="0"/>
              <a:t>Status:</a:t>
            </a:r>
          </a:p>
          <a:p>
            <a:r>
              <a:rPr lang="en-US" sz="1600" dirty="0" smtClean="0"/>
              <a:t> - debugged, run 3-4 months on the desktop;</a:t>
            </a:r>
          </a:p>
          <a:p>
            <a:r>
              <a:rPr lang="en-US" sz="1600" dirty="0" smtClean="0"/>
              <a:t> - manual and fully automated modes;</a:t>
            </a:r>
          </a:p>
          <a:p>
            <a:r>
              <a:rPr lang="en-US" sz="1600" dirty="0" smtClean="0"/>
              <a:t> - ready to start in server mode (on “</a:t>
            </a:r>
            <a:r>
              <a:rPr lang="en-US" sz="1600" dirty="0" err="1" smtClean="0"/>
              <a:t>cs-ccr-qpsm</a:t>
            </a:r>
            <a:r>
              <a:rPr lang="en-US" sz="1600" dirty="0" smtClean="0"/>
              <a:t>”, </a:t>
            </a:r>
            <a:r>
              <a:rPr lang="en-US" sz="1600" dirty="0" err="1" smtClean="0"/>
              <a:t>qpsop</a:t>
            </a:r>
            <a:r>
              <a:rPr lang="en-US" sz="1600" dirty="0" smtClean="0"/>
              <a:t>?);</a:t>
            </a:r>
          </a:p>
          <a:p>
            <a:r>
              <a:rPr lang="en-US" sz="1600" dirty="0" smtClean="0"/>
              <a:t> - main target was to collect the </a:t>
            </a:r>
            <a:r>
              <a:rPr lang="en-US" sz="1600" u="sng" dirty="0" smtClean="0"/>
              <a:t>internal magnet splice data</a:t>
            </a:r>
            <a:r>
              <a:rPr lang="en-US" sz="1600" dirty="0" smtClean="0"/>
              <a:t>;</a:t>
            </a:r>
          </a:p>
          <a:p>
            <a:r>
              <a:rPr lang="en-US" sz="1600" dirty="0" smtClean="0"/>
              <a:t>Problem to solve: “step” noise filtering;</a:t>
            </a:r>
          </a:p>
          <a:p>
            <a:endParaRPr lang="en-US" sz="1600" dirty="0" smtClean="0"/>
          </a:p>
        </p:txBody>
      </p:sp>
      <p:pic>
        <p:nvPicPr>
          <p:cNvPr id="12" name="Picture 11" descr="sm_status_100507_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7894" y="3717032"/>
            <a:ext cx="3136106" cy="252174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364088" y="72008"/>
            <a:ext cx="3600400" cy="404664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79512" y="116632"/>
            <a:ext cx="884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796136" y="692696"/>
            <a:ext cx="2880320" cy="2592288"/>
            <a:chOff x="5580112" y="764704"/>
            <a:chExt cx="2880320" cy="2592288"/>
          </a:xfrm>
        </p:grpSpPr>
        <p:grpSp>
          <p:nvGrpSpPr>
            <p:cNvPr id="4" name="Group 3"/>
            <p:cNvGrpSpPr/>
            <p:nvPr/>
          </p:nvGrpSpPr>
          <p:grpSpPr>
            <a:xfrm>
              <a:off x="5796136" y="2060848"/>
              <a:ext cx="2664296" cy="1296144"/>
              <a:chOff x="1403889" y="2852936"/>
              <a:chExt cx="6480479" cy="3365937"/>
            </a:xfrm>
          </p:grpSpPr>
          <p:pic>
            <p:nvPicPr>
              <p:cNvPr id="5" name="Picture 4" descr="sm_status_100919_001.BMP"/>
              <p:cNvPicPr>
                <a:picLocks noChangeAspect="1"/>
              </p:cNvPicPr>
              <p:nvPr/>
            </p:nvPicPr>
            <p:blipFill>
              <a:blip r:embed="rId3" cstate="print"/>
              <a:srcRect l="943" t="2784" r="23583" b="10441"/>
              <a:stretch>
                <a:fillRect/>
              </a:stretch>
            </p:blipFill>
            <p:spPr>
              <a:xfrm>
                <a:off x="1403889" y="2852936"/>
                <a:ext cx="6480479" cy="3365937"/>
              </a:xfrm>
              <a:prstGeom prst="rect">
                <a:avLst/>
              </a:prstGeom>
              <a:ln w="25400">
                <a:solidFill>
                  <a:schemeClr val="accent1"/>
                </a:solidFill>
              </a:ln>
            </p:spPr>
          </p:pic>
          <p:sp>
            <p:nvSpPr>
              <p:cNvPr id="6" name="Left-Right Arrow 5"/>
              <p:cNvSpPr/>
              <p:nvPr/>
            </p:nvSpPr>
            <p:spPr>
              <a:xfrm>
                <a:off x="2123728" y="5088034"/>
                <a:ext cx="5040560" cy="357190"/>
              </a:xfrm>
              <a:prstGeom prst="leftRightArrow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800" b="1" dirty="0" smtClean="0">
                    <a:solidFill>
                      <a:schemeClr val="tx1"/>
                    </a:solidFill>
                  </a:rPr>
                  <a:t>Injection                  ~3 hours                 3.5TeV</a:t>
                </a:r>
                <a:endParaRPr lang="en-US" sz="800" b="1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20482" name="Picture 2" descr="C:\myDoc\boardRelated\zinurPresentation\sm_TE-WS_14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580112" y="764704"/>
              <a:ext cx="2808312" cy="1526627"/>
            </a:xfrm>
            <a:prstGeom prst="rect">
              <a:avLst/>
            </a:prstGeom>
            <a:noFill/>
          </p:spPr>
        </p:pic>
      </p:grpSp>
      <p:pic>
        <p:nvPicPr>
          <p:cNvPr id="20483" name="Picture 3" descr="C:\myDoc\boardRelated\zinurPresentation\sm_TE-WS_01.BM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7984" y="3436213"/>
            <a:ext cx="2808312" cy="1364959"/>
          </a:xfrm>
          <a:prstGeom prst="rect">
            <a:avLst/>
          </a:prstGeom>
          <a:noFill/>
          <a:ln w="15875">
            <a:solidFill>
              <a:srgbClr val="0070C0"/>
            </a:solidFill>
          </a:ln>
        </p:spPr>
      </p:pic>
      <p:sp>
        <p:nvSpPr>
          <p:cNvPr id="11" name="Right Arrow 10"/>
          <p:cNvSpPr/>
          <p:nvPr/>
        </p:nvSpPr>
        <p:spPr>
          <a:xfrm rot="1183421">
            <a:off x="6281943" y="3953347"/>
            <a:ext cx="1714192" cy="489109"/>
          </a:xfrm>
          <a:prstGeom prst="rightArrow">
            <a:avLst/>
          </a:prstGeom>
          <a:solidFill>
            <a:schemeClr val="bg1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Saves resistances</a:t>
            </a:r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644008" y="4293096"/>
            <a:ext cx="1952009" cy="276999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batch mode, no front panels</a:t>
            </a:r>
            <a:endParaRPr lang="en-US" sz="1200" dirty="0"/>
          </a:p>
        </p:txBody>
      </p:sp>
      <p:sp>
        <p:nvSpPr>
          <p:cNvPr id="15" name="Down Arrow 14"/>
          <p:cNvSpPr/>
          <p:nvPr/>
        </p:nvSpPr>
        <p:spPr>
          <a:xfrm rot="2069317">
            <a:off x="5891368" y="1937119"/>
            <a:ext cx="425923" cy="1740251"/>
          </a:xfrm>
          <a:prstGeom prst="downArrow">
            <a:avLst/>
          </a:prstGeom>
          <a:solidFill>
            <a:schemeClr val="bg1"/>
          </a:solidFill>
          <a:ln w="158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wrap="square" rtlCol="0" anchor="ctr">
            <a:noAutofit/>
          </a:bodyPr>
          <a:lstStyle/>
          <a:p>
            <a:pPr algn="ctr"/>
            <a:r>
              <a:rPr lang="en-US" sz="1000" dirty="0" smtClean="0">
                <a:solidFill>
                  <a:schemeClr val="tx1"/>
                </a:solidFill>
              </a:rPr>
              <a:t>Triggers calculations</a:t>
            </a:r>
            <a:endParaRPr lang="en-US" sz="1000" dirty="0">
              <a:solidFill>
                <a:schemeClr val="tx1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07504" y="3068960"/>
            <a:ext cx="5832648" cy="3046988"/>
            <a:chOff x="107504" y="3057347"/>
            <a:chExt cx="5832648" cy="3046988"/>
          </a:xfrm>
        </p:grpSpPr>
        <p:sp>
          <p:nvSpPr>
            <p:cNvPr id="17" name="TextBox 16"/>
            <p:cNvSpPr txBox="1"/>
            <p:nvPr/>
          </p:nvSpPr>
          <p:spPr>
            <a:xfrm>
              <a:off x="107504" y="3057347"/>
              <a:ext cx="4314066" cy="3046988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5875"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Pilot version of </a:t>
              </a:r>
              <a:r>
                <a:rPr lang="en-US" sz="1600" b="1" u="sng" dirty="0" smtClean="0"/>
                <a:t>S</a:t>
              </a:r>
              <a:r>
                <a:rPr lang="en-US" sz="1600" u="sng" dirty="0" smtClean="0"/>
                <a:t>plice </a:t>
              </a:r>
              <a:r>
                <a:rPr lang="en-US" sz="1600" b="1" u="sng" dirty="0" smtClean="0"/>
                <a:t>S</a:t>
              </a:r>
              <a:r>
                <a:rPr lang="en-US" sz="1600" u="sng" dirty="0" smtClean="0"/>
                <a:t>tatistical </a:t>
              </a:r>
              <a:r>
                <a:rPr lang="en-US" sz="1600" b="1" u="sng" dirty="0" smtClean="0"/>
                <a:t>C</a:t>
              </a:r>
              <a:r>
                <a:rPr lang="en-US" sz="1600" u="sng" dirty="0" smtClean="0"/>
                <a:t>ontrol </a:t>
              </a:r>
              <a:r>
                <a:rPr lang="en-US" sz="1600" dirty="0" smtClean="0"/>
                <a:t>package</a:t>
              </a:r>
            </a:p>
            <a:p>
              <a:r>
                <a:rPr lang="en-US" sz="1600" dirty="0" smtClean="0"/>
                <a:t>is included now to the production version of</a:t>
              </a:r>
            </a:p>
            <a:p>
              <a:r>
                <a:rPr lang="en-US" sz="1600" dirty="0" smtClean="0"/>
                <a:t>Splice Monitor.  It allows to: </a:t>
              </a:r>
            </a:p>
            <a:p>
              <a:pPr>
                <a:buFontTx/>
                <a:buChar char="-"/>
              </a:pPr>
              <a:r>
                <a:rPr lang="en-US" sz="1600" dirty="0" smtClean="0"/>
                <a:t> analyze all saved results,</a:t>
              </a:r>
            </a:p>
            <a:p>
              <a:pPr>
                <a:buFontTx/>
                <a:buChar char="-"/>
              </a:pPr>
              <a:r>
                <a:rPr lang="en-US" sz="1600" dirty="0" smtClean="0"/>
                <a:t> check time evolutions,</a:t>
              </a:r>
            </a:p>
            <a:p>
              <a:r>
                <a:rPr lang="en-US" sz="1600" dirty="0" smtClean="0"/>
                <a:t>- create last ramp report, …</a:t>
              </a:r>
            </a:p>
            <a:p>
              <a:r>
                <a:rPr lang="en-US" sz="1600" dirty="0" smtClean="0"/>
                <a:t>Not yet realized:</a:t>
              </a:r>
            </a:p>
            <a:p>
              <a:r>
                <a:rPr lang="en-US" sz="1600" dirty="0" smtClean="0"/>
                <a:t>- user friendly interface (for experts now);</a:t>
              </a:r>
            </a:p>
            <a:p>
              <a:r>
                <a:rPr lang="en-US" sz="1600" dirty="0" smtClean="0"/>
                <a:t>- no criteria to send an alarm/</a:t>
              </a:r>
              <a:r>
                <a:rPr lang="en-US" sz="1600" dirty="0" err="1" smtClean="0"/>
                <a:t>sms</a:t>
              </a:r>
              <a:r>
                <a:rPr lang="en-US" sz="1600" dirty="0" smtClean="0"/>
                <a:t>;</a:t>
              </a:r>
            </a:p>
            <a:p>
              <a:r>
                <a:rPr lang="en-US" sz="1600" dirty="0" smtClean="0"/>
                <a:t>Next step: fix alarms criteria and apply them just</a:t>
              </a:r>
            </a:p>
            <a:p>
              <a:r>
                <a:rPr lang="en-US" sz="1600" dirty="0" smtClean="0"/>
                <a:t>after the new ramp resistances being saved.</a:t>
              </a:r>
            </a:p>
            <a:p>
              <a:r>
                <a:rPr lang="en-US" sz="1600" dirty="0" smtClean="0"/>
                <a:t>It will be not so simple to avoid fake alarms …</a:t>
              </a:r>
              <a:endParaRPr lang="en-US" sz="1600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5508104" y="4005064"/>
              <a:ext cx="432048" cy="360040"/>
            </a:xfrm>
            <a:prstGeom prst="ellipse">
              <a:avLst/>
            </a:prstGeom>
            <a:no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64088" y="72008"/>
            <a:ext cx="3600400" cy="404664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9512" y="116632"/>
            <a:ext cx="884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sm_status_100507_1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07894" y="3717032"/>
            <a:ext cx="3136106" cy="2521744"/>
          </a:xfrm>
          <a:prstGeom prst="rect">
            <a:avLst/>
          </a:prstGeom>
        </p:spPr>
      </p:pic>
      <p:pic>
        <p:nvPicPr>
          <p:cNvPr id="21506" name="Picture 2" descr="C:\myDoc\boardRelated\zinurPresentation\sm_TE-WS_15.BMP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204864"/>
            <a:ext cx="4993481" cy="4100512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>
          <a:xfrm>
            <a:off x="3563888" y="4437112"/>
            <a:ext cx="720080" cy="50405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/>
          <p:cNvCxnSpPr>
            <a:stCxn id="6" idx="6"/>
          </p:cNvCxnSpPr>
          <p:nvPr/>
        </p:nvCxnSpPr>
        <p:spPr>
          <a:xfrm flipV="1">
            <a:off x="4283968" y="4653136"/>
            <a:ext cx="2232248" cy="36004"/>
          </a:xfrm>
          <a:prstGeom prst="straightConnector1">
            <a:avLst/>
          </a:prstGeom>
          <a:ln w="5080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79512" y="620688"/>
            <a:ext cx="8818120" cy="3046988"/>
          </a:xfrm>
          <a:prstGeom prst="rect">
            <a:avLst/>
          </a:prstGeom>
          <a:solidFill>
            <a:schemeClr val="bg1"/>
          </a:solidFill>
          <a:ln w="15875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b="1" dirty="0" smtClean="0"/>
              <a:t>Resistance results storage</a:t>
            </a:r>
            <a:r>
              <a:rPr lang="en-US" sz="1600" dirty="0" smtClean="0"/>
              <a:t>?</a:t>
            </a:r>
          </a:p>
          <a:p>
            <a:r>
              <a:rPr lang="en-US" sz="1600" dirty="0" smtClean="0"/>
              <a:t> - now they are saved  to ASCII </a:t>
            </a:r>
            <a:r>
              <a:rPr lang="en-US" sz="1600" dirty="0" err="1" smtClean="0"/>
              <a:t>csv</a:t>
            </a:r>
            <a:r>
              <a:rPr lang="en-US" sz="1600" dirty="0" smtClean="0"/>
              <a:t>-files;</a:t>
            </a:r>
          </a:p>
          <a:p>
            <a:r>
              <a:rPr lang="en-US" sz="1600" dirty="0" smtClean="0"/>
              <a:t> - it takes already some time to read the data back: about 200 files per circuit already being collected;</a:t>
            </a:r>
          </a:p>
          <a:p>
            <a:r>
              <a:rPr lang="en-US" sz="1600" dirty="0" smtClean="0"/>
              <a:t> - it would be faster to save results in binary format, but it may create other problems;</a:t>
            </a:r>
          </a:p>
          <a:p>
            <a:r>
              <a:rPr lang="en-US" sz="1600" dirty="0" smtClean="0"/>
              <a:t>Best solution -&gt; </a:t>
            </a:r>
            <a:r>
              <a:rPr lang="en-US" sz="1600" b="1" dirty="0" smtClean="0"/>
              <a:t>Oracle </a:t>
            </a:r>
            <a:r>
              <a:rPr lang="en-US" sz="1600" dirty="0" smtClean="0"/>
              <a:t>with properly designed tables containing all information from SM application</a:t>
            </a:r>
          </a:p>
          <a:p>
            <a:r>
              <a:rPr lang="en-US" sz="1600" dirty="0" smtClean="0"/>
              <a:t>and from EXCEL tables collected by Mike.</a:t>
            </a:r>
          </a:p>
          <a:p>
            <a:r>
              <a:rPr lang="en-US" sz="1600" dirty="0" smtClean="0"/>
              <a:t>Advantages:</a:t>
            </a:r>
          </a:p>
          <a:p>
            <a:r>
              <a:rPr lang="en-US" sz="1600" dirty="0" smtClean="0"/>
              <a:t> - centralized data storage with relatively easy access from anywhere;</a:t>
            </a:r>
          </a:p>
          <a:p>
            <a:r>
              <a:rPr lang="en-US" sz="1600" dirty="0" smtClean="0"/>
              <a:t> - automatic data integrity (uniqueness, primary keys, constraints, …);</a:t>
            </a:r>
          </a:p>
          <a:p>
            <a:r>
              <a:rPr lang="en-US" sz="1600" dirty="0" smtClean="0"/>
              <a:t> - possibility to trigger alarms by PL/SQL code integrated with tables; </a:t>
            </a:r>
          </a:p>
          <a:p>
            <a:r>
              <a:rPr lang="en-US" sz="1600" dirty="0" smtClean="0"/>
              <a:t> - plenty of instruments for data selection and user interfaces: SQL/Plus, java, Benthic, </a:t>
            </a:r>
            <a:r>
              <a:rPr lang="en-US" sz="1600" dirty="0" err="1" smtClean="0"/>
              <a:t>ApEx</a:t>
            </a:r>
            <a:r>
              <a:rPr lang="en-US" sz="1600" dirty="0" smtClean="0"/>
              <a:t>, </a:t>
            </a:r>
            <a:r>
              <a:rPr lang="en-US" sz="1600" dirty="0" err="1" smtClean="0"/>
              <a:t>LabView</a:t>
            </a:r>
            <a:r>
              <a:rPr lang="en-US" sz="1600" dirty="0" smtClean="0"/>
              <a:t> … ;</a:t>
            </a:r>
          </a:p>
          <a:p>
            <a:r>
              <a:rPr lang="en-US" sz="1600" dirty="0" smtClean="0"/>
              <a:t>In future it may become quite useful and powerful database for Splice Consolidation task.</a:t>
            </a:r>
            <a:endParaRPr lang="en-US" sz="1600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048370" y="1052736"/>
            <a:ext cx="6908006" cy="5054464"/>
            <a:chOff x="827584" y="773503"/>
            <a:chExt cx="6908006" cy="5054464"/>
          </a:xfrm>
        </p:grpSpPr>
        <p:pic>
          <p:nvPicPr>
            <p:cNvPr id="5" name="Picture 2" descr="V:\tmp_pic\allMainMagSplices_101125_01.BMP"/>
            <p:cNvPicPr>
              <a:picLocks noChangeAspect="1" noChangeArrowheads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827584" y="773503"/>
              <a:ext cx="6908006" cy="5054464"/>
            </a:xfrm>
            <a:prstGeom prst="rect">
              <a:avLst/>
            </a:prstGeom>
            <a:noFill/>
          </p:spPr>
        </p:pic>
        <p:sp>
          <p:nvSpPr>
            <p:cNvPr id="6" name="TextBox 5"/>
            <p:cNvSpPr txBox="1"/>
            <p:nvPr/>
          </p:nvSpPr>
          <p:spPr>
            <a:xfrm>
              <a:off x="2081168" y="2804809"/>
              <a:ext cx="5299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     12                     23                  34                  45                  56                   67                   78                   81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081163" y="5244116"/>
              <a:ext cx="529914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solidFill>
                    <a:schemeClr val="bg1"/>
                  </a:solidFill>
                </a:rPr>
                <a:t>     12                     23                  34                  45                  56                   67                   78                   81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347864" y="980728"/>
              <a:ext cx="4247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Maximum Splice Resistance in a Bus Segments over LHC</a:t>
              </a:r>
            </a:p>
            <a:p>
              <a:pPr algn="r"/>
              <a:r>
                <a:rPr lang="en-US" sz="1400" dirty="0" smtClean="0"/>
                <a:t>25-Nov-2010</a:t>
              </a:r>
              <a:endParaRPr lang="en-US" sz="1400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788024" y="3440033"/>
              <a:ext cx="274190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Main Magnet Resistances over LHC</a:t>
              </a:r>
            </a:p>
            <a:p>
              <a:pPr algn="r"/>
              <a:r>
                <a:rPr lang="en-US" sz="1400" dirty="0" smtClean="0"/>
                <a:t>25-Nov-2010</a:t>
              </a:r>
              <a:endParaRPr lang="en-US" sz="1400" dirty="0"/>
            </a:p>
          </p:txBody>
        </p:sp>
      </p:grpSp>
      <p:pic>
        <p:nvPicPr>
          <p:cNvPr id="18434" name="Picture 2" descr="C:\myDoc\boardRelated\zinurPresentation\spliceReview_111018_0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28190"/>
            <a:ext cx="8953500" cy="6053138"/>
          </a:xfrm>
          <a:prstGeom prst="rect">
            <a:avLst/>
          </a:prstGeom>
          <a:noFill/>
        </p:spPr>
      </p:pic>
      <p:pic>
        <p:nvPicPr>
          <p:cNvPr id="18435" name="Picture 3" descr="C:\myDoc\boardRelated\zinurPresentation\spliceReview_111018_0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496" y="323325"/>
            <a:ext cx="9051926" cy="6211888"/>
          </a:xfrm>
          <a:prstGeom prst="rect">
            <a:avLst/>
          </a:prstGeom>
          <a:noFill/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07504" y="72008"/>
            <a:ext cx="5256584" cy="404664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179512" y="116632"/>
            <a:ext cx="884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51520" y="1052736"/>
            <a:ext cx="7898123" cy="4464844"/>
            <a:chOff x="251520" y="1052736"/>
            <a:chExt cx="7898123" cy="4464844"/>
          </a:xfrm>
        </p:grpSpPr>
        <p:grpSp>
          <p:nvGrpSpPr>
            <p:cNvPr id="14" name="Group 13"/>
            <p:cNvGrpSpPr/>
            <p:nvPr/>
          </p:nvGrpSpPr>
          <p:grpSpPr>
            <a:xfrm>
              <a:off x="251520" y="1052736"/>
              <a:ext cx="7898123" cy="4464844"/>
              <a:chOff x="251520" y="1052736"/>
              <a:chExt cx="7898123" cy="4464844"/>
            </a:xfrm>
          </p:grpSpPr>
          <p:pic>
            <p:nvPicPr>
              <p:cNvPr id="29698" name="Picture 2" descr="C:\myDoc\boardRelated\zinurPresentation\sm_TE-WS_16.BMP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r="21475"/>
              <a:stretch>
                <a:fillRect/>
              </a:stretch>
            </p:blipFill>
            <p:spPr bwMode="auto">
              <a:xfrm>
                <a:off x="251520" y="1052736"/>
                <a:ext cx="7898123" cy="4464844"/>
              </a:xfrm>
              <a:prstGeom prst="rect">
                <a:avLst/>
              </a:prstGeom>
              <a:noFill/>
            </p:spPr>
          </p:pic>
          <p:cxnSp>
            <p:nvCxnSpPr>
              <p:cNvPr id="12" name="Straight Connector 11"/>
              <p:cNvCxnSpPr/>
              <p:nvPr/>
            </p:nvCxnSpPr>
            <p:spPr>
              <a:xfrm flipV="1">
                <a:off x="827584" y="2924944"/>
                <a:ext cx="6696744" cy="360040"/>
              </a:xfrm>
              <a:prstGeom prst="line">
                <a:avLst/>
              </a:prstGeom>
              <a:ln w="25400">
                <a:solidFill>
                  <a:srgbClr val="FFC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TextBox 12"/>
              <p:cNvSpPr txBox="1"/>
              <p:nvPr/>
            </p:nvSpPr>
            <p:spPr>
              <a:xfrm>
                <a:off x="5580112" y="2699628"/>
                <a:ext cx="292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b="1" dirty="0" smtClean="0">
                    <a:solidFill>
                      <a:srgbClr val="FFC000"/>
                    </a:solidFill>
                  </a:rPr>
                  <a:t>?</a:t>
                </a:r>
                <a:endParaRPr lang="en-US" b="1" dirty="0">
                  <a:solidFill>
                    <a:srgbClr val="FFC000"/>
                  </a:solidFill>
                </a:endParaRPr>
              </a:p>
            </p:txBody>
          </p:sp>
        </p:grpSp>
        <p:sp>
          <p:nvSpPr>
            <p:cNvPr id="16" name="Oval 15"/>
            <p:cNvSpPr/>
            <p:nvPr/>
          </p:nvSpPr>
          <p:spPr>
            <a:xfrm>
              <a:off x="3960424" y="1583426"/>
              <a:ext cx="1296144" cy="50405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364088" y="72008"/>
            <a:ext cx="3600400" cy="404664"/>
          </a:xfrm>
          <a:prstGeom prst="rect">
            <a:avLst/>
          </a:prstGeom>
          <a:solidFill>
            <a:srgbClr val="FFFF00"/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79512" y="116632"/>
            <a:ext cx="88450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Analysis of the RB and RQF/D splice data recorded with </a:t>
            </a:r>
            <a:r>
              <a:rPr lang="en-US" sz="16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nQPS</a:t>
            </a:r>
            <a:r>
              <a:rPr lang="en-US" sz="1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 status and plans towards full automation</a:t>
            </a:r>
            <a:r>
              <a:rPr lang="en-US" sz="16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endParaRPr lang="en-US" sz="16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620688"/>
            <a:ext cx="4796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Few examples of “</a:t>
            </a:r>
            <a:r>
              <a:rPr lang="en-US" sz="1600" b="1" dirty="0" smtClean="0"/>
              <a:t>Splice Resistance versus Time</a:t>
            </a:r>
            <a:r>
              <a:rPr lang="en-US" sz="1600" dirty="0" smtClean="0"/>
              <a:t>” plots.</a:t>
            </a:r>
            <a:endParaRPr lang="en-US" sz="1600" dirty="0"/>
          </a:p>
        </p:txBody>
      </p:sp>
      <p:grpSp>
        <p:nvGrpSpPr>
          <p:cNvPr id="25" name="Group 24"/>
          <p:cNvGrpSpPr/>
          <p:nvPr/>
        </p:nvGrpSpPr>
        <p:grpSpPr>
          <a:xfrm>
            <a:off x="641183" y="1556792"/>
            <a:ext cx="7891257" cy="4464843"/>
            <a:chOff x="641183" y="1556792"/>
            <a:chExt cx="7891257" cy="4464843"/>
          </a:xfrm>
        </p:grpSpPr>
        <p:pic>
          <p:nvPicPr>
            <p:cNvPr id="29699" name="Picture 3" descr="C:\myDoc\boardRelated\zinurPresentation\sm_TE-WS_17.BMP"/>
            <p:cNvPicPr>
              <a:picLocks noChangeAspect="1" noChangeArrowheads="1"/>
            </p:cNvPicPr>
            <p:nvPr/>
          </p:nvPicPr>
          <p:blipFill>
            <a:blip r:embed="rId3" cstate="print"/>
            <a:srcRect r="21490"/>
            <a:stretch>
              <a:fillRect/>
            </a:stretch>
          </p:blipFill>
          <p:spPr bwMode="auto">
            <a:xfrm>
              <a:off x="641183" y="1556792"/>
              <a:ext cx="7891257" cy="4464843"/>
            </a:xfrm>
            <a:prstGeom prst="rect">
              <a:avLst/>
            </a:prstGeom>
            <a:noFill/>
          </p:spPr>
        </p:pic>
        <p:cxnSp>
          <p:nvCxnSpPr>
            <p:cNvPr id="19" name="Straight Arrow Connector 18"/>
            <p:cNvCxnSpPr/>
            <p:nvPr/>
          </p:nvCxnSpPr>
          <p:spPr>
            <a:xfrm rot="5400000">
              <a:off x="6372200" y="3645024"/>
              <a:ext cx="288032" cy="1588"/>
            </a:xfrm>
            <a:prstGeom prst="straightConnector1">
              <a:avLst/>
            </a:prstGeom>
            <a:ln w="22225">
              <a:solidFill>
                <a:srgbClr val="FF00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6588224" y="3501008"/>
              <a:ext cx="136511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BS board replaced!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788024" y="3717032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A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2339752" y="3789040"/>
              <a:ext cx="30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B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rot="5400000">
              <a:off x="6589018" y="3068166"/>
              <a:ext cx="288032" cy="1588"/>
            </a:xfrm>
            <a:prstGeom prst="straightConnector1">
              <a:avLst/>
            </a:prstGeom>
            <a:ln w="22225">
              <a:solidFill>
                <a:srgbClr val="FFFF0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TextBox 23"/>
            <p:cNvSpPr txBox="1"/>
            <p:nvPr/>
          </p:nvSpPr>
          <p:spPr>
            <a:xfrm>
              <a:off x="6697318" y="2852936"/>
              <a:ext cx="154709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FF00"/>
                  </a:solidFill>
                </a:rPr>
                <a:t>highest RB bus outlier</a:t>
              </a:r>
              <a:endParaRPr lang="en-US" sz="1200" dirty="0">
                <a:solidFill>
                  <a:srgbClr val="FFFF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51520" y="1858764"/>
            <a:ext cx="7891257" cy="4450556"/>
            <a:chOff x="395536" y="2578844"/>
            <a:chExt cx="7891257" cy="4450556"/>
          </a:xfrm>
        </p:grpSpPr>
        <p:pic>
          <p:nvPicPr>
            <p:cNvPr id="29700" name="Picture 4" descr="C:\myDoc\boardRelated\zinurPresentation\sm_TE-WS_18.BMP"/>
            <p:cNvPicPr>
              <a:picLocks noChangeAspect="1" noChangeArrowheads="1"/>
            </p:cNvPicPr>
            <p:nvPr/>
          </p:nvPicPr>
          <p:blipFill>
            <a:blip r:embed="rId4" cstate="print"/>
            <a:srcRect r="21490"/>
            <a:stretch>
              <a:fillRect/>
            </a:stretch>
          </p:blipFill>
          <p:spPr bwMode="auto">
            <a:xfrm>
              <a:off x="395536" y="2578844"/>
              <a:ext cx="7891257" cy="4450556"/>
            </a:xfrm>
            <a:prstGeom prst="rect">
              <a:avLst/>
            </a:prstGeom>
            <a:noFill/>
          </p:spPr>
        </p:pic>
        <p:sp>
          <p:nvSpPr>
            <p:cNvPr id="26" name="TextBox 25"/>
            <p:cNvSpPr txBox="1"/>
            <p:nvPr/>
          </p:nvSpPr>
          <p:spPr>
            <a:xfrm>
              <a:off x="5868144" y="3573016"/>
              <a:ext cx="206966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bg1"/>
                  </a:solidFill>
                </a:rPr>
                <a:t>Highest outlier in the machine</a:t>
              </a:r>
              <a:endParaRPr lang="en-US" sz="1200" dirty="0">
                <a:solidFill>
                  <a:schemeClr val="bg1"/>
                </a:solidFill>
              </a:endParaRPr>
            </a:p>
          </p:txBody>
        </p:sp>
        <p:sp>
          <p:nvSpPr>
            <p:cNvPr id="27" name="Oval 26"/>
            <p:cNvSpPr/>
            <p:nvPr/>
          </p:nvSpPr>
          <p:spPr>
            <a:xfrm>
              <a:off x="3995936" y="3140968"/>
              <a:ext cx="1512168" cy="432048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51135" y="3645024"/>
            <a:ext cx="8513278" cy="2241540"/>
            <a:chOff x="351135" y="3645024"/>
            <a:chExt cx="8513278" cy="2241540"/>
          </a:xfrm>
        </p:grpSpPr>
        <p:pic>
          <p:nvPicPr>
            <p:cNvPr id="29701" name="Picture 5" descr="C:\myDoc\boardRelated\zinurPresentation\sm_TE-WS_19.BMP"/>
            <p:cNvPicPr>
              <a:picLocks noChangeAspect="1" noChangeArrowheads="1"/>
            </p:cNvPicPr>
            <p:nvPr/>
          </p:nvPicPr>
          <p:blipFill>
            <a:blip r:embed="rId5" cstate="print"/>
            <a:srcRect t="4374" b="57743"/>
            <a:stretch>
              <a:fillRect/>
            </a:stretch>
          </p:blipFill>
          <p:spPr bwMode="auto">
            <a:xfrm>
              <a:off x="351135" y="3645024"/>
              <a:ext cx="7965281" cy="1169057"/>
            </a:xfrm>
            <a:prstGeom prst="rect">
              <a:avLst/>
            </a:prstGeom>
            <a:noFill/>
            <a:ln>
              <a:solidFill>
                <a:schemeClr val="bg1"/>
              </a:solidFill>
            </a:ln>
          </p:spPr>
        </p:pic>
        <p:sp>
          <p:nvSpPr>
            <p:cNvPr id="29" name="TextBox 28"/>
            <p:cNvSpPr txBox="1"/>
            <p:nvPr/>
          </p:nvSpPr>
          <p:spPr>
            <a:xfrm>
              <a:off x="1691680" y="5517232"/>
              <a:ext cx="7172733" cy="369332"/>
            </a:xfrm>
            <a:prstGeom prst="rect">
              <a:avLst/>
            </a:prstGeom>
            <a:solidFill>
              <a:srgbClr val="FFFF00"/>
            </a:solidFill>
            <a:ln w="19050"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Status: Alarms criteria need to be fixed before switching to full automation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8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5496" y="332656"/>
            <a:ext cx="6465094" cy="6336704"/>
            <a:chOff x="251520" y="188640"/>
            <a:chExt cx="6465094" cy="6336704"/>
          </a:xfrm>
        </p:grpSpPr>
        <p:pic>
          <p:nvPicPr>
            <p:cNvPr id="30722" name="Picture 2" descr="C:\myDoc\boardRelated\zinurPresentation\wshop_05.BMP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51520" y="188640"/>
              <a:ext cx="6465094" cy="3350419"/>
            </a:xfrm>
            <a:prstGeom prst="rect">
              <a:avLst/>
            </a:prstGeom>
            <a:noFill/>
          </p:spPr>
        </p:pic>
        <p:pic>
          <p:nvPicPr>
            <p:cNvPr id="30723" name="Picture 3" descr="C:\myDoc\boardRelated\zinurPresentation\wshop_01.BMP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51520" y="3174926"/>
              <a:ext cx="6450806" cy="3350418"/>
            </a:xfrm>
            <a:prstGeom prst="rect">
              <a:avLst/>
            </a:prstGeom>
            <a:noFill/>
          </p:spPr>
        </p:pic>
      </p:grpSp>
      <p:sp>
        <p:nvSpPr>
          <p:cNvPr id="22" name="Rectangle 21"/>
          <p:cNvSpPr/>
          <p:nvPr/>
        </p:nvSpPr>
        <p:spPr>
          <a:xfrm>
            <a:off x="6804248" y="188640"/>
            <a:ext cx="2290050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/>
              <a:t>“Towards 7 </a:t>
            </a:r>
            <a:r>
              <a:rPr lang="en-US" sz="2400" b="1" dirty="0" err="1" smtClean="0"/>
              <a:t>TeV</a:t>
            </a:r>
            <a:r>
              <a:rPr lang="en-US" sz="2400" b="1" dirty="0" smtClean="0"/>
              <a:t>”</a:t>
            </a:r>
            <a:endParaRPr lang="en-US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51520" y="-27384"/>
            <a:ext cx="60249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Few examples of “</a:t>
            </a:r>
            <a:r>
              <a:rPr lang="en-US" sz="1600" b="1" dirty="0" smtClean="0"/>
              <a:t>Compensation Coefficients</a:t>
            </a:r>
            <a:r>
              <a:rPr lang="en-US" sz="1600" dirty="0" smtClean="0"/>
              <a:t>” efficiency (sector 5-6).</a:t>
            </a:r>
            <a:endParaRPr lang="en-US" sz="1600" dirty="0"/>
          </a:p>
        </p:txBody>
      </p:sp>
      <p:grpSp>
        <p:nvGrpSpPr>
          <p:cNvPr id="28" name="Group 27"/>
          <p:cNvGrpSpPr/>
          <p:nvPr/>
        </p:nvGrpSpPr>
        <p:grpSpPr>
          <a:xfrm>
            <a:off x="107504" y="332656"/>
            <a:ext cx="6459232" cy="6325784"/>
            <a:chOff x="251520" y="188640"/>
            <a:chExt cx="6459232" cy="6325784"/>
          </a:xfrm>
        </p:grpSpPr>
        <p:pic>
          <p:nvPicPr>
            <p:cNvPr id="29" name="Picture 4" descr="C:\myDoc\boardRelated\zinurPresentation\wshop_06.BMP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1520" y="188640"/>
              <a:ext cx="6450806" cy="3350419"/>
            </a:xfrm>
            <a:prstGeom prst="rect">
              <a:avLst/>
            </a:prstGeom>
            <a:noFill/>
          </p:spPr>
        </p:pic>
        <p:pic>
          <p:nvPicPr>
            <p:cNvPr id="30" name="Picture 5" descr="C:\myDoc\boardRelated\zinurPresentation\wshop_02.BMP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74233" y="3178292"/>
              <a:ext cx="6436519" cy="3336132"/>
            </a:xfrm>
            <a:prstGeom prst="rect">
              <a:avLst/>
            </a:prstGeom>
            <a:noFill/>
          </p:spPr>
        </p:pic>
      </p:grpSp>
      <p:sp>
        <p:nvSpPr>
          <p:cNvPr id="26" name="TextBox 25"/>
          <p:cNvSpPr txBox="1"/>
          <p:nvPr/>
        </p:nvSpPr>
        <p:spPr>
          <a:xfrm>
            <a:off x="56171" y="3429000"/>
            <a:ext cx="199118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HWC Ramps, 10A/s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35496" y="332656"/>
            <a:ext cx="6450806" cy="6374755"/>
            <a:chOff x="35496" y="332656"/>
            <a:chExt cx="6450806" cy="6374755"/>
          </a:xfrm>
        </p:grpSpPr>
        <p:grpSp>
          <p:nvGrpSpPr>
            <p:cNvPr id="38" name="Group 37"/>
            <p:cNvGrpSpPr/>
            <p:nvPr/>
          </p:nvGrpSpPr>
          <p:grpSpPr>
            <a:xfrm>
              <a:off x="35496" y="332656"/>
              <a:ext cx="6450806" cy="6374755"/>
              <a:chOff x="35496" y="332656"/>
              <a:chExt cx="6450806" cy="6374755"/>
            </a:xfrm>
          </p:grpSpPr>
          <p:grpSp>
            <p:nvGrpSpPr>
              <p:cNvPr id="31" name="Group 30"/>
              <p:cNvGrpSpPr/>
              <p:nvPr/>
            </p:nvGrpSpPr>
            <p:grpSpPr>
              <a:xfrm>
                <a:off x="35496" y="332656"/>
                <a:ext cx="6450806" cy="6374755"/>
                <a:chOff x="251520" y="188640"/>
                <a:chExt cx="6450806" cy="6374755"/>
              </a:xfrm>
            </p:grpSpPr>
            <p:pic>
              <p:nvPicPr>
                <p:cNvPr id="32" name="Picture 6" descr="C:\myDoc\boardRelated\zinurPresentation\wshop_07.BMP"/>
                <p:cNvPicPr>
                  <a:picLocks noChangeAspect="1" noChangeArrowheads="1"/>
                </p:cNvPicPr>
                <p:nvPr/>
              </p:nvPicPr>
              <p:blipFill>
                <a:blip r:embed="rId6" cstate="print"/>
                <a:srcRect/>
                <a:stretch>
                  <a:fillRect/>
                </a:stretch>
              </p:blipFill>
              <p:spPr bwMode="auto">
                <a:xfrm>
                  <a:off x="251520" y="188640"/>
                  <a:ext cx="6450806" cy="3350419"/>
                </a:xfrm>
                <a:prstGeom prst="rect">
                  <a:avLst/>
                </a:prstGeom>
                <a:noFill/>
              </p:spPr>
            </p:pic>
            <p:pic>
              <p:nvPicPr>
                <p:cNvPr id="33" name="Picture 7" descr="C:\myDoc\boardRelated\zinurPresentation\wshop_03.BMP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/>
                <a:stretch>
                  <a:fillRect/>
                </a:stretch>
              </p:blipFill>
              <p:spPr bwMode="auto">
                <a:xfrm>
                  <a:off x="251520" y="3212976"/>
                  <a:ext cx="6443663" cy="3350419"/>
                </a:xfrm>
                <a:prstGeom prst="rect">
                  <a:avLst/>
                </a:prstGeom>
                <a:noFill/>
              </p:spPr>
            </p:pic>
          </p:grpSp>
          <p:sp>
            <p:nvSpPr>
              <p:cNvPr id="37" name="TextBox 36"/>
              <p:cNvSpPr txBox="1"/>
              <p:nvPr/>
            </p:nvSpPr>
            <p:spPr>
              <a:xfrm>
                <a:off x="179512" y="3429000"/>
                <a:ext cx="2245615" cy="3693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Last Pre-Cycling Ramp</a:t>
                </a:r>
                <a:endParaRPr lang="en-US" dirty="0"/>
              </a:p>
            </p:txBody>
          </p:sp>
        </p:grpSp>
        <p:sp>
          <p:nvSpPr>
            <p:cNvPr id="39" name="Oval 38"/>
            <p:cNvSpPr/>
            <p:nvPr/>
          </p:nvSpPr>
          <p:spPr>
            <a:xfrm>
              <a:off x="3707904" y="5301208"/>
              <a:ext cx="936104" cy="792088"/>
            </a:xfrm>
            <a:prstGeom prst="ellipse">
              <a:avLst/>
            </a:prstGeom>
            <a:noFill/>
            <a:ln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1" name="Straight Arrow Connector 40"/>
            <p:cNvCxnSpPr/>
            <p:nvPr/>
          </p:nvCxnSpPr>
          <p:spPr>
            <a:xfrm rot="10800000">
              <a:off x="2627784" y="2420888"/>
              <a:ext cx="648072" cy="504056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/>
          <p:nvPr/>
        </p:nvGrpSpPr>
        <p:grpSpPr>
          <a:xfrm>
            <a:off x="107504" y="332656"/>
            <a:ext cx="6457950" cy="6374755"/>
            <a:chOff x="107504" y="332656"/>
            <a:chExt cx="6457950" cy="6374755"/>
          </a:xfrm>
        </p:grpSpPr>
        <p:grpSp>
          <p:nvGrpSpPr>
            <p:cNvPr id="43" name="Group 42"/>
            <p:cNvGrpSpPr/>
            <p:nvPr/>
          </p:nvGrpSpPr>
          <p:grpSpPr>
            <a:xfrm>
              <a:off x="107504" y="332656"/>
              <a:ext cx="6457950" cy="6374755"/>
              <a:chOff x="251520" y="188640"/>
              <a:chExt cx="6457950" cy="6374755"/>
            </a:xfrm>
          </p:grpSpPr>
          <p:pic>
            <p:nvPicPr>
              <p:cNvPr id="44" name="Picture 43" descr="C:\myDoc\boardRelated\zinurPresentation\wshop_08.BMP"/>
              <p:cNvPicPr>
                <a:picLocks noChangeAspect="1" noChangeArrowheads="1"/>
              </p:cNvPicPr>
              <p:nvPr/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251520" y="188640"/>
                <a:ext cx="6450806" cy="3350419"/>
              </a:xfrm>
              <a:prstGeom prst="rect">
                <a:avLst/>
              </a:prstGeom>
              <a:noFill/>
            </p:spPr>
          </p:pic>
          <p:pic>
            <p:nvPicPr>
              <p:cNvPr id="45" name="Picture 44" descr="C:\myDoc\boardRelated\zinurPresentation\wshop_04.BMP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51520" y="3212976"/>
                <a:ext cx="6457950" cy="3350419"/>
              </a:xfrm>
              <a:prstGeom prst="rect">
                <a:avLst/>
              </a:prstGeom>
              <a:noFill/>
            </p:spPr>
          </p:pic>
        </p:grpSp>
        <p:sp>
          <p:nvSpPr>
            <p:cNvPr id="46" name="TextBox 45"/>
            <p:cNvSpPr txBox="1"/>
            <p:nvPr/>
          </p:nvSpPr>
          <p:spPr>
            <a:xfrm>
              <a:off x="179512" y="3356992"/>
              <a:ext cx="1835118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Last 3.5TeV Ramp</a:t>
              </a:r>
              <a:endParaRPr lang="en-US" dirty="0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16200000" flipV="1">
              <a:off x="3455876" y="2672916"/>
              <a:ext cx="504056" cy="144016"/>
            </a:xfrm>
            <a:prstGeom prst="straightConnector1">
              <a:avLst/>
            </a:prstGeom>
            <a:ln w="31750">
              <a:solidFill>
                <a:srgbClr val="FF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/>
          <p:cNvGrpSpPr/>
          <p:nvPr/>
        </p:nvGrpSpPr>
        <p:grpSpPr>
          <a:xfrm>
            <a:off x="0" y="332656"/>
            <a:ext cx="6480720" cy="6339069"/>
            <a:chOff x="0" y="332656"/>
            <a:chExt cx="6480720" cy="6339069"/>
          </a:xfrm>
        </p:grpSpPr>
        <p:grpSp>
          <p:nvGrpSpPr>
            <p:cNvPr id="50" name="Group 49"/>
            <p:cNvGrpSpPr/>
            <p:nvPr/>
          </p:nvGrpSpPr>
          <p:grpSpPr>
            <a:xfrm>
              <a:off x="0" y="332656"/>
              <a:ext cx="6480720" cy="6339069"/>
              <a:chOff x="251520" y="215214"/>
              <a:chExt cx="6480720" cy="6339069"/>
            </a:xfrm>
          </p:grpSpPr>
          <p:pic>
            <p:nvPicPr>
              <p:cNvPr id="51" name="Picture 11" descr="C:\myDoc\boardRelated\zinurPresentation\wshop_09.BMP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r="10994"/>
              <a:stretch>
                <a:fillRect/>
              </a:stretch>
            </p:blipFill>
            <p:spPr bwMode="auto">
              <a:xfrm>
                <a:off x="251521" y="215214"/>
                <a:ext cx="6480719" cy="3285794"/>
              </a:xfrm>
              <a:prstGeom prst="rect">
                <a:avLst/>
              </a:prstGeom>
              <a:noFill/>
            </p:spPr>
          </p:pic>
          <p:pic>
            <p:nvPicPr>
              <p:cNvPr id="52" name="Picture 12" descr="C:\myDoc\boardRelated\zinurPresentation\wshop_10.BMP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r="11011"/>
              <a:stretch>
                <a:fillRect/>
              </a:stretch>
            </p:blipFill>
            <p:spPr bwMode="auto">
              <a:xfrm>
                <a:off x="251520" y="3429001"/>
                <a:ext cx="6480720" cy="3125282"/>
              </a:xfrm>
              <a:prstGeom prst="rect">
                <a:avLst/>
              </a:prstGeom>
              <a:noFill/>
            </p:spPr>
          </p:pic>
        </p:grpSp>
        <p:cxnSp>
          <p:nvCxnSpPr>
            <p:cNvPr id="54" name="Straight Arrow Connector 53"/>
            <p:cNvCxnSpPr/>
            <p:nvPr/>
          </p:nvCxnSpPr>
          <p:spPr>
            <a:xfrm rot="5400000" flipH="1" flipV="1">
              <a:off x="1223628" y="1160748"/>
              <a:ext cx="432048" cy="360040"/>
            </a:xfrm>
            <a:prstGeom prst="straightConnector1">
              <a:avLst/>
            </a:prstGeom>
            <a:ln w="19050">
              <a:solidFill>
                <a:srgbClr val="FF000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683568" y="1556792"/>
              <a:ext cx="59516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U_RES</a:t>
              </a:r>
              <a:endParaRPr lang="en-US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899592" y="2348880"/>
              <a:ext cx="6861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92D050"/>
                  </a:solidFill>
                </a:rPr>
                <a:t>U_MAG</a:t>
              </a:r>
              <a:endParaRPr lang="en-US" sz="1200" b="1" dirty="0">
                <a:solidFill>
                  <a:srgbClr val="92D050"/>
                </a:solidFill>
              </a:endParaRPr>
            </a:p>
          </p:txBody>
        </p:sp>
        <p:cxnSp>
          <p:nvCxnSpPr>
            <p:cNvPr id="58" name="Straight Arrow Connector 57"/>
            <p:cNvCxnSpPr/>
            <p:nvPr/>
          </p:nvCxnSpPr>
          <p:spPr>
            <a:xfrm>
              <a:off x="1547664" y="2492896"/>
              <a:ext cx="576064" cy="144016"/>
            </a:xfrm>
            <a:prstGeom prst="straightConnector1">
              <a:avLst/>
            </a:prstGeom>
            <a:ln w="19050">
              <a:solidFill>
                <a:srgbClr val="92D050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rot="10800000" flipV="1">
              <a:off x="3851920" y="2348880"/>
              <a:ext cx="648072" cy="36004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/>
            <p:cNvSpPr txBox="1"/>
            <p:nvPr/>
          </p:nvSpPr>
          <p:spPr>
            <a:xfrm>
              <a:off x="4572000" y="2132856"/>
              <a:ext cx="764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weird?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 rot="5400000">
              <a:off x="4967250" y="4256298"/>
              <a:ext cx="648072" cy="1588"/>
            </a:xfrm>
            <a:prstGeom prst="straightConnector1">
              <a:avLst/>
            </a:prstGeom>
            <a:ln w="69850" cmpd="tri">
              <a:solidFill>
                <a:srgbClr val="FF0000"/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Arrow Connector 67"/>
            <p:cNvCxnSpPr/>
            <p:nvPr/>
          </p:nvCxnSpPr>
          <p:spPr>
            <a:xfrm rot="10800000" flipV="1">
              <a:off x="3851921" y="5085183"/>
              <a:ext cx="648072" cy="360040"/>
            </a:xfrm>
            <a:prstGeom prst="straightConnector1">
              <a:avLst/>
            </a:prstGeom>
            <a:ln w="19050">
              <a:solidFill>
                <a:schemeClr val="bg1"/>
              </a:solidFill>
              <a:prstDash val="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TextBox 68"/>
            <p:cNvSpPr txBox="1"/>
            <p:nvPr/>
          </p:nvSpPr>
          <p:spPr>
            <a:xfrm>
              <a:off x="4572001" y="4869159"/>
              <a:ext cx="7640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chemeClr val="bg1"/>
                  </a:solidFill>
                </a:rPr>
                <a:t>weird?</a:t>
              </a:r>
              <a:endParaRPr lang="en-US" sz="1600" b="1" dirty="0">
                <a:solidFill>
                  <a:schemeClr val="bg1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0" y="3284984"/>
              <a:ext cx="1960473" cy="3693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Some special cases</a:t>
              </a:r>
              <a:endParaRPr lang="en-US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211960" y="4077072"/>
              <a:ext cx="98103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32 joints!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217409" y="2492896"/>
            <a:ext cx="3907929" cy="95410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- Compensation coefficients need to be re-tuned,</a:t>
            </a:r>
          </a:p>
          <a:p>
            <a:r>
              <a:rPr lang="en-US" sz="1400" dirty="0" smtClean="0"/>
              <a:t>   especially if we will go back to 300µV thresholds.</a:t>
            </a:r>
          </a:p>
          <a:p>
            <a:r>
              <a:rPr lang="en-US" sz="1400" dirty="0" smtClean="0"/>
              <a:t>- Long quad buses: 32*350p</a:t>
            </a:r>
            <a:r>
              <a:rPr lang="el-GR" sz="1400" dirty="0" smtClean="0"/>
              <a:t>Ω</a:t>
            </a:r>
            <a:r>
              <a:rPr lang="en-US" sz="1400" dirty="0" smtClean="0"/>
              <a:t>*12.5kA =&gt;  140µV!!!</a:t>
            </a:r>
          </a:p>
          <a:p>
            <a:r>
              <a:rPr lang="en-US" sz="1400" dirty="0" smtClean="0"/>
              <a:t>- Some strange cases need to be explained.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5724128" y="2060848"/>
            <a:ext cx="2880320" cy="1728192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 rot="10800000" flipV="1">
            <a:off x="6012160" y="1916832"/>
            <a:ext cx="2664296" cy="187220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652120" y="4005064"/>
            <a:ext cx="3349315" cy="1200329"/>
          </a:xfrm>
          <a:prstGeom prst="rect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But if the Splice Consolidation</a:t>
            </a:r>
          </a:p>
          <a:p>
            <a:r>
              <a:rPr lang="en-US" dirty="0" smtClean="0"/>
              <a:t>will be done before “7 </a:t>
            </a:r>
            <a:r>
              <a:rPr lang="en-US" dirty="0" err="1" smtClean="0"/>
              <a:t>TeV</a:t>
            </a:r>
            <a:r>
              <a:rPr lang="en-US" dirty="0" smtClean="0"/>
              <a:t>”</a:t>
            </a:r>
          </a:p>
          <a:p>
            <a:r>
              <a:rPr lang="en-US" dirty="0" smtClean="0"/>
              <a:t> we don’t need the compensation</a:t>
            </a:r>
          </a:p>
          <a:p>
            <a:r>
              <a:rPr lang="en-US" dirty="0" smtClean="0"/>
              <a:t>a</a:t>
            </a:r>
            <a:r>
              <a:rPr lang="en-US" dirty="0" smtClean="0"/>
              <a:t>nymore!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 idx="4294967295"/>
          </p:nvPr>
        </p:nvSpPr>
        <p:spPr>
          <a:xfrm>
            <a:off x="457200" y="-27384"/>
            <a:ext cx="8229600" cy="1143000"/>
          </a:xfrm>
        </p:spPr>
        <p:txBody>
          <a:bodyPr/>
          <a:lstStyle/>
          <a:p>
            <a:r>
              <a:rPr lang="en-US" dirty="0" smtClean="0"/>
              <a:t>Session on “Towards 7 </a:t>
            </a:r>
            <a:r>
              <a:rPr lang="en-US" dirty="0" err="1" smtClean="0"/>
              <a:t>TeV</a:t>
            </a:r>
            <a:r>
              <a:rPr lang="en-US" dirty="0" smtClean="0"/>
              <a:t>”</a:t>
            </a:r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107504" y="698495"/>
            <a:ext cx="8893175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914400" lvl="1" indent="-457200"/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457200" indent="-457200">
              <a:buFontTx/>
              <a:buAutoNum type="arabicPeriod" startAt="4"/>
            </a:pP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16:45 Analysis of the RB and RQF/D splice data recorded with </a:t>
            </a:r>
            <a:r>
              <a:rPr lang="en-US" b="1" dirty="0" err="1">
                <a:solidFill>
                  <a:schemeClr val="tx2"/>
                </a:solidFill>
                <a:latin typeface="Calibri" pitchFamily="34" charset="0"/>
              </a:rPr>
              <a:t>nQPS</a:t>
            </a:r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 (Z.CH.?)</a:t>
            </a:r>
          </a:p>
          <a:p>
            <a:pPr marL="914400" lvl="1" indent="-457200"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Status of data analysis, are we making use of all recorded data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?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If “</a:t>
            </a:r>
            <a:r>
              <a:rPr lang="en-US" sz="1400" dirty="0" err="1" smtClean="0">
                <a:solidFill>
                  <a:srgbClr val="FF0000"/>
                </a:solidFill>
                <a:latin typeface="Calibri" pitchFamily="34" charset="0"/>
              </a:rPr>
              <a:t>nQPS_batchStart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” is active, every long enough 3.5TeV ramp up will be analyzed, 1h@INJ&amp;1h@TOP.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So it is about 2.5-3.0 hours of a front edge of long ramps, but not all data recorded to </a:t>
            </a:r>
            <a:r>
              <a:rPr lang="en-US" sz="1400" dirty="0" err="1" smtClean="0">
                <a:solidFill>
                  <a:srgbClr val="FF0000"/>
                </a:solidFill>
                <a:latin typeface="Calibri" pitchFamily="34" charset="0"/>
              </a:rPr>
              <a:t>loggingDB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.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How can the analysis and result recording of splice data be automated, eventually triggering warnings in case of substantial increases over time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?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“</a:t>
            </a:r>
            <a:r>
              <a:rPr lang="en-US" sz="1400" dirty="0" err="1" smtClean="0">
                <a:solidFill>
                  <a:srgbClr val="FF0000"/>
                </a:solidFill>
                <a:latin typeface="Calibri" pitchFamily="34" charset="0"/>
              </a:rPr>
              <a:t>nQPS_batchStart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” running on any of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“</a:t>
            </a:r>
            <a:r>
              <a:rPr lang="en-US" sz="1400" dirty="0" err="1" smtClean="0">
                <a:solidFill>
                  <a:srgbClr val="FF0000"/>
                </a:solidFill>
                <a:latin typeface="Calibri" pitchFamily="34" charset="0"/>
              </a:rPr>
              <a:t>abcopm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”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machine will do the job (see above).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But the automatic warning mechanism is not established yet:  “substantial” criteria, what to do with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noisy channels, where to save the growing amount of analysis results (I think as few months of work).</a:t>
            </a:r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Outlook to 7TeV, do we need additional work/analysis to identify out layers</a:t>
            </a: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?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  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Periodic check of known outliers; it will be nice to replace few “insensible” and noisy channels to be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 sure than nothing is hidden behind; </a:t>
            </a:r>
            <a:endParaRPr lang="en-US" sz="1400" strike="sngStrike" dirty="0" smtClean="0">
              <a:solidFill>
                <a:schemeClr val="tx2"/>
              </a:solidFill>
              <a:latin typeface="Calibri" pitchFamily="34" charset="0"/>
            </a:endParaRPr>
          </a:p>
          <a:p>
            <a:pPr marL="914400" lvl="1" indent="-457200">
              <a:buFontTx/>
              <a:buChar char="•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Are the tools adapted to work for 7TeV and with the additional shunts,…?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1400" dirty="0" smtClean="0">
                <a:solidFill>
                  <a:schemeClr val="tx2"/>
                </a:solidFill>
                <a:latin typeface="Calibri" pitchFamily="34" charset="0"/>
              </a:rPr>
              <a:t>     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From machine safety point of view the tools will be adapted for 7TeV after complete automation.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  Will we need “really online” resistance monitoring during ramps? If so, additional work will be required.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  Shunts -&gt; re-measuring all splices at cold, which will be the part of re-commissioning.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  <a:p>
            <a:pPr marL="914400" lvl="1" indent="-457200">
              <a:buFontTx/>
              <a:buChar char="•"/>
            </a:pPr>
            <a:r>
              <a:rPr lang="en-US" sz="1400" dirty="0">
                <a:solidFill>
                  <a:schemeClr val="tx2"/>
                </a:solidFill>
                <a:latin typeface="Calibri" pitchFamily="34" charset="0"/>
              </a:rPr>
              <a:t>Accessibility for non experts, integration into OP software environment, maintenance of software tools, software platform …?   </a:t>
            </a:r>
          </a:p>
          <a:p>
            <a:pPr marL="914400" lvl="1" indent="-457200">
              <a:buFont typeface="Courier New" pitchFamily="49" charset="0"/>
              <a:buChar char="o"/>
            </a:pP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Application Splice Monitor integrated into OP software since November 2009.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 Software platform is </a:t>
            </a:r>
            <a:r>
              <a:rPr lang="en-US" sz="1400" dirty="0" err="1" smtClean="0">
                <a:solidFill>
                  <a:srgbClr val="FF0000"/>
                </a:solidFill>
                <a:latin typeface="Calibri" pitchFamily="34" charset="0"/>
              </a:rPr>
              <a:t>linux</a:t>
            </a:r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, but it can be adapted to windows as well. It needs RADE library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  to query data from logging database. There is a small “How to” in MP3-QPS Repository (thanks to B.A.)</a:t>
            </a:r>
          </a:p>
          <a:p>
            <a:pPr marL="914400" lvl="1" indent="-457200"/>
            <a:r>
              <a:rPr lang="en-US" sz="1400" dirty="0" smtClean="0">
                <a:solidFill>
                  <a:srgbClr val="FF0000"/>
                </a:solidFill>
                <a:latin typeface="Calibri" pitchFamily="34" charset="0"/>
              </a:rPr>
              <a:t>                 Maintenance  …</a:t>
            </a:r>
            <a:endParaRPr lang="en-US" sz="1400" dirty="0">
              <a:solidFill>
                <a:srgbClr val="FF0000"/>
              </a:solidFill>
              <a:latin typeface="Calibri" pitchFamily="34" charset="0"/>
            </a:endParaRPr>
          </a:p>
          <a:p>
            <a:pPr marL="457200" indent="-457200"/>
            <a:endParaRPr lang="en-US" sz="1400" dirty="0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14/12/2010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94ED3-B621-478D-96A7-D1934FBC830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Zinour Charifoulline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1705</TotalTime>
  <Words>1430</Words>
  <Application>Microsoft Office PowerPoint</Application>
  <PresentationFormat>On-screen Show (4:3)</PresentationFormat>
  <Paragraphs>172</Paragraphs>
  <Slides>11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MPE Workshop  14/12/2010</vt:lpstr>
      <vt:lpstr>Slide 2</vt:lpstr>
      <vt:lpstr>Slide 3</vt:lpstr>
      <vt:lpstr>Slide 4</vt:lpstr>
      <vt:lpstr>Slide 5</vt:lpstr>
      <vt:lpstr>Slide 6</vt:lpstr>
      <vt:lpstr>Slide 7</vt:lpstr>
      <vt:lpstr>Slide 8</vt:lpstr>
      <vt:lpstr>Session on “Towards 7 TeV”</vt:lpstr>
      <vt:lpstr>Slide 10</vt:lpstr>
      <vt:lpstr>Slide 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zinur</dc:creator>
  <cp:lastModifiedBy>zinur</cp:lastModifiedBy>
  <cp:revision>287</cp:revision>
  <dcterms:created xsi:type="dcterms:W3CDTF">2010-12-09T19:29:18Z</dcterms:created>
  <dcterms:modified xsi:type="dcterms:W3CDTF">2010-12-14T14:54:46Z</dcterms:modified>
</cp:coreProperties>
</file>