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22"/>
  </p:notesMasterIdLst>
  <p:handoutMasterIdLst>
    <p:handoutMasterId r:id="rId23"/>
  </p:handoutMasterIdLst>
  <p:sldIdLst>
    <p:sldId id="327" r:id="rId2"/>
    <p:sldId id="403" r:id="rId3"/>
    <p:sldId id="380" r:id="rId4"/>
    <p:sldId id="386" r:id="rId5"/>
    <p:sldId id="387" r:id="rId6"/>
    <p:sldId id="381" r:id="rId7"/>
    <p:sldId id="393" r:id="rId8"/>
    <p:sldId id="391" r:id="rId9"/>
    <p:sldId id="392" r:id="rId10"/>
    <p:sldId id="394" r:id="rId11"/>
    <p:sldId id="395" r:id="rId12"/>
    <p:sldId id="363" r:id="rId13"/>
    <p:sldId id="397" r:id="rId14"/>
    <p:sldId id="388" r:id="rId15"/>
    <p:sldId id="398" r:id="rId16"/>
    <p:sldId id="389" r:id="rId17"/>
    <p:sldId id="390" r:id="rId18"/>
    <p:sldId id="399" r:id="rId19"/>
    <p:sldId id="400" r:id="rId20"/>
    <p:sldId id="401" r:id="rId21"/>
  </p:sldIdLst>
  <p:sldSz cx="9144000" cy="6858000" type="screen4x3"/>
  <p:notesSz cx="7315200" cy="9601200"/>
  <p:custShowLst>
    <p:custShow name="Print Show" id="0">
      <p:sldLst/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2F67"/>
    <a:srgbClr val="FFFFCC"/>
    <a:srgbClr val="BF4D00"/>
    <a:srgbClr val="A3F8FF"/>
    <a:srgbClr val="66CCFF"/>
    <a:srgbClr val="0066FF"/>
    <a:srgbClr val="0066CC"/>
    <a:srgbClr val="CC0066"/>
    <a:srgbClr val="6E6E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86" autoAdjust="0"/>
  </p:normalViewPr>
  <p:slideViewPr>
    <p:cSldViewPr>
      <p:cViewPr varScale="1">
        <p:scale>
          <a:sx n="120" d="100"/>
          <a:sy n="120" d="100"/>
        </p:scale>
        <p:origin x="-8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016" y="-10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C60596E-444C-4980-AE82-268BC39FB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799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59300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1860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pPr>
              <a:defRPr/>
            </a:pPr>
            <a:fld id="{467D1085-EB8A-4E03-BAC1-A9F2DE900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5176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/>
              <a:buNone/>
              <a:defRPr/>
            </a:pPr>
            <a:endParaRPr lang="en-US" dirty="0" smtClean="0">
              <a:solidFill>
                <a:schemeClr val="accent6"/>
              </a:solidFill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C22ABA-4F53-4C7D-BDD2-88C0DAD157E6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HiRadMat :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25 aimants à protéger – (41 entrées, Elettas + câbles refroidis + aimants)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2 PLC (BA6 et BA7)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2 unités déportées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Installation 2</a:t>
            </a:r>
            <a:r>
              <a:rPr lang="fr-FR" sz="600" baseline="30000" smtClean="0">
                <a:latin typeface="Arial" pitchFamily="34" charset="0"/>
                <a:ea typeface="ＭＳ Ｐゴシック" charset="-128"/>
              </a:rPr>
              <a:t>ème</a:t>
            </a:r>
            <a:r>
              <a:rPr lang="fr-FR" sz="600" smtClean="0">
                <a:latin typeface="Arial" pitchFamily="34" charset="0"/>
                <a:ea typeface="ＭＳ Ｐゴシック" charset="-128"/>
              </a:rPr>
              <a:t> quinzaine de janvier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Booster :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172 aimants à protéger environ 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4 PLC (1 pour les aimants principaux et 3 pour aimants auxiliaires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53 unités déportées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Installation durant 2011 et durant Xmas 2011/2012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PS Main :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100 aimants à protéger 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1 PLC 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11 unités déportées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Installation non définie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PS auxiliaires :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50 aimants à protéger – (41 entrées, Elettas + câbles refroidis + aimants)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2 PLC 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1 unité déportée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Installation non définie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Linac4 et ligne de transfert :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98 aimants à protéger – (Refroidis à air et à eau)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2 PLC (Linac4 et TL)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6 unités déportées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Installation 2013/2014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Rex-Isolde :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17 aimants à protéger 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1 PLC 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2 unités déportées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Installation non définie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SPS Ring + auxiliaires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900 aimants à protéger environ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9 PLC 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15 unités déportées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Installation AZAP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 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Peut-être faut-il aussi parler du futur ring Elena ?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48 aimants à protéger – (Ring + TL)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1 PLC 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1 unité déportée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fr-FR" sz="600" smtClean="0">
                <a:latin typeface="Arial" pitchFamily="34" charset="0"/>
                <a:ea typeface="ＭＳ Ｐゴシック" charset="-128"/>
              </a:rPr>
              <a:t>Installation non définie</a:t>
            </a:r>
            <a:endParaRPr lang="en-GB" sz="600" smtClean="0">
              <a:latin typeface="Arial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</a:pPr>
            <a:endParaRPr lang="en-GB" sz="600" smtClean="0">
              <a:latin typeface="Arial" pitchFamily="34" charset="0"/>
              <a:ea typeface="ＭＳ Ｐゴシック" charset="-128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8F08D0-E618-450A-8938-86BA286C3B66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>
              <a:defRPr/>
            </a:pPr>
            <a:endParaRPr lang="en-GB" dirty="0">
              <a:cs typeface="+mn-cs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9C8346-F7CA-4A45-AD00-EB41D1D8B8DE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2" Type="http://schemas.openxmlformats.org/officeDocument/2006/relationships/hyperlink" Target="mailto:bruno.puccio@cern.ch" TargetMode="Externa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Aerial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2860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 userDrawn="1"/>
        </p:nvSpPr>
        <p:spPr bwMode="auto">
          <a:xfrm>
            <a:off x="0" y="-22860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>
              <a:latin typeface="Arial" charset="0"/>
              <a:ea typeface="+mn-ea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7048500" cy="1524000"/>
          </a:xfrm>
          <a:prstGeom prst="rect">
            <a:avLst/>
          </a:prstGeom>
          <a:solidFill>
            <a:srgbClr val="062F67">
              <a:alpha val="85097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257300" y="2935069"/>
            <a:ext cx="69723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3600" b="1" dirty="0">
                <a:latin typeface="Calibri" pitchFamily="34" charset="0"/>
                <a:ea typeface="+mn-ea"/>
              </a:rPr>
              <a:t>Machine Interlocks  in the Injectors</a:t>
            </a: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3276600" y="3730625"/>
            <a:ext cx="2667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800">
                <a:latin typeface="Calibri" pitchFamily="34" charset="0"/>
              </a:rPr>
              <a:t>MPE workshop</a:t>
            </a:r>
            <a:endParaRPr lang="en-GB" sz="1800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1493838" y="3730625"/>
            <a:ext cx="1530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800">
                <a:latin typeface="Calibri" pitchFamily="34" charset="0"/>
              </a:rPr>
              <a:t>Bruno PUCCIO</a:t>
            </a:r>
            <a:endParaRPr lang="en-GB" sz="180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61075" y="3730625"/>
            <a:ext cx="1536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800">
                <a:latin typeface="Calibri" pitchFamily="34" charset="0"/>
              </a:rPr>
              <a:t>14</a:t>
            </a:r>
            <a:r>
              <a:rPr lang="en-US" sz="1800" baseline="30000">
                <a:latin typeface="Calibri" pitchFamily="34" charset="0"/>
              </a:rPr>
              <a:t>th</a:t>
            </a:r>
            <a:r>
              <a:rPr lang="en-US" sz="1800">
                <a:latin typeface="Calibri" pitchFamily="34" charset="0"/>
              </a:rPr>
              <a:t> Dec. 2010</a:t>
            </a:r>
            <a:endParaRPr lang="en-GB" sz="1800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7086600" y="6581775"/>
            <a:ext cx="2057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1v0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/>
      <p:bldP spid="7" grpId="0"/>
      <p:bldP spid="8" grpId="0"/>
      <p:bldP spid="9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  <a:ea typeface="+mn-ea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-762000"/>
            <a:ext cx="9144000" cy="762000"/>
          </a:xfrm>
          <a:prstGeom prst="rect">
            <a:avLst/>
          </a:prstGeom>
          <a:solidFill>
            <a:srgbClr val="062F67">
              <a:alpha val="85097"/>
            </a:srgbClr>
          </a:solidFill>
          <a:ln w="19050">
            <a:noFill/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pic>
        <p:nvPicPr>
          <p:cNvPr id="7" name="Picture 1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9375" y="92075"/>
            <a:ext cx="627063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4625" y="160338"/>
            <a:ext cx="49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 userDrawn="1"/>
        </p:nvSpPr>
        <p:spPr>
          <a:xfrm>
            <a:off x="-1270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Machine  Protection Panel  - Internal review - 17-18</a:t>
            </a:r>
            <a:r>
              <a:rPr lang="en-US" sz="1200" baseline="30000">
                <a:solidFill>
                  <a:schemeClr val="bg1"/>
                </a:solidFill>
                <a:latin typeface="Calibri" pitchFamily="34" charset="0"/>
              </a:rPr>
              <a:t>th</a:t>
            </a: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 June 2010</a:t>
            </a: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7E0B1-8498-4C39-9A8A-023A4BD02F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 txBox="1">
            <a:spLocks/>
          </p:cNvSpPr>
          <p:nvPr userDrawn="1"/>
        </p:nvSpPr>
        <p:spPr bwMode="auto">
          <a:xfrm>
            <a:off x="7991475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fld id="{D14D5FFD-74E1-4C14-83DA-5662EFF65180}" type="slidenum">
              <a:rPr lang="en-US" sz="1100">
                <a:solidFill>
                  <a:schemeClr val="bg1"/>
                </a:solidFill>
                <a:latin typeface="Calibri" pitchFamily="34" charset="0"/>
              </a:rPr>
              <a:pPr algn="ctr">
                <a:defRPr/>
              </a:pPr>
              <a:t>‹#›</a:t>
            </a:fld>
            <a:endParaRPr lang="en-US" sz="11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2518D-5E77-4101-A8F2-2ECBCF4E37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6648450"/>
            <a:ext cx="9144000" cy="228600"/>
          </a:xfrm>
          <a:prstGeom prst="rect">
            <a:avLst/>
          </a:prstGeom>
          <a:solidFill>
            <a:srgbClr val="062F67">
              <a:alpha val="85097"/>
            </a:srgbClr>
          </a:solidFill>
          <a:ln w="19050">
            <a:noFill/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Rectangle 34"/>
          <p:cNvSpPr>
            <a:spLocks noChangeArrowheads="1"/>
          </p:cNvSpPr>
          <p:nvPr userDrawn="1"/>
        </p:nvSpPr>
        <p:spPr bwMode="auto">
          <a:xfrm>
            <a:off x="0" y="6661150"/>
            <a:ext cx="33528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rgbClr val="FFFFFF"/>
                </a:solidFill>
                <a:latin typeface="Calibri" pitchFamily="34" charset="0"/>
                <a:hlinkClick r:id="rId2"/>
              </a:rPr>
              <a:t>bruno.puccio@cern.ch</a:t>
            </a:r>
            <a:r>
              <a:rPr lang="en-US" sz="1200">
                <a:solidFill>
                  <a:srgbClr val="FFFFFF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" name="Rectangle 3"/>
          <p:cNvSpPr txBox="1">
            <a:spLocks noChangeArrowheads="1"/>
          </p:cNvSpPr>
          <p:nvPr userDrawn="1"/>
        </p:nvSpPr>
        <p:spPr bwMode="auto">
          <a:xfrm>
            <a:off x="8001000" y="664845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fld id="{53B67F01-9742-4D58-A49A-00C5FB93395D}" type="slidenum">
              <a:rPr lang="en-US" sz="1100">
                <a:solidFill>
                  <a:schemeClr val="bg1"/>
                </a:solidFill>
                <a:latin typeface="Calibri" pitchFamily="34" charset="0"/>
              </a:rPr>
              <a:pPr algn="ctr">
                <a:defRPr/>
              </a:pPr>
              <a:t>‹#›</a:t>
            </a:fld>
            <a:endParaRPr lang="en-US" sz="11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97"/>
            </a:srgbClr>
          </a:solidFill>
          <a:ln w="19050">
            <a:noFill/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1" name="Rectangle 14"/>
          <p:cNvSpPr txBox="1">
            <a:spLocks noChangeArrowheads="1"/>
          </p:cNvSpPr>
          <p:nvPr userDrawn="1"/>
        </p:nvSpPr>
        <p:spPr bwMode="auto">
          <a:xfrm>
            <a:off x="752475" y="0"/>
            <a:ext cx="83820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endParaRPr lang="en-US" sz="3800" smtClean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 userDrawn="1"/>
        </p:nvSpPr>
        <p:spPr bwMode="auto">
          <a:xfrm>
            <a:off x="3200400" y="2895600"/>
            <a:ext cx="2743200" cy="3667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2400" b="1" smtClean="0">
                <a:solidFill>
                  <a:srgbClr val="062F67"/>
                </a:solidFill>
                <a:latin typeface="Calibri" charset="0"/>
              </a:rPr>
              <a:t>Fin</a:t>
            </a:r>
          </a:p>
        </p:txBody>
      </p:sp>
      <p:sp>
        <p:nvSpPr>
          <p:cNvPr id="13" name="Text Box 5"/>
          <p:cNvSpPr txBox="1">
            <a:spLocks noChangeArrowheads="1"/>
          </p:cNvSpPr>
          <p:nvPr userDrawn="1"/>
        </p:nvSpPr>
        <p:spPr bwMode="auto">
          <a:xfrm>
            <a:off x="1828800" y="3581400"/>
            <a:ext cx="5486400" cy="3508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2400" b="1" smtClean="0">
                <a:solidFill>
                  <a:srgbClr val="008000"/>
                </a:solidFill>
                <a:latin typeface="Calibri" charset="0"/>
              </a:rPr>
              <a:t>Thank you for your attention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 animBg="1"/>
      <p:bldP spid="10" grpId="0"/>
      <p:bldP spid="11" grpId="0"/>
      <p:bldP spid="12" grpId="0"/>
      <p:bldP spid="1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A9AC6-C33A-40A9-943C-2BF7F69E4D8B}" type="slidenum">
              <a:rPr lang="en-US"/>
              <a:pPr>
                <a:defRPr/>
              </a:pPr>
              <a:t>‹#›</a:t>
            </a:fld>
            <a:r>
              <a:rPr lang="en-US"/>
              <a:t> of 15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emf"/><Relationship Id="rId8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27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97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28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97"/>
            </a:srgbClr>
          </a:solidFill>
          <a:ln w="19050">
            <a:noFill/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29" name="Picture 1"/>
          <p:cNvPicPr>
            <a:picLocks noChangeAspect="1" noChangeArrowheads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2"/>
          <p:cNvPicPr>
            <a:picLocks noChangeAspect="1" noChangeArrowheads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32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25908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Bruno PUCCIO</a:t>
            </a:r>
          </a:p>
        </p:txBody>
      </p:sp>
      <p:sp>
        <p:nvSpPr>
          <p:cNvPr id="103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AD513D70-4BE6-4511-8D08-304F285F03A1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  <p:sp>
        <p:nvSpPr>
          <p:cNvPr id="1035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“Machine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Interlocks in the Injectors” /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MPE Workshop - </a:t>
            </a: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14</a:t>
            </a:r>
            <a:r>
              <a:rPr lang="en-US" sz="1200" baseline="30000" dirty="0">
                <a:solidFill>
                  <a:schemeClr val="bg1"/>
                </a:solidFill>
                <a:latin typeface="Calibri" pitchFamily="34" charset="0"/>
              </a:rPr>
              <a:t>th</a:t>
            </a: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Dec. 2010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</p:sldLayoutIdLst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ＭＳ Ｐゴシック" charset="0"/>
          <a:cs typeface="ＭＳ Ｐゴシック" charset="0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+mj-lt" charset="0"/>
        <a:defRPr sz="2000">
          <a:solidFill>
            <a:srgbClr val="008000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11.jpeg"/><Relationship Id="rId7" Type="http://schemas.openxmlformats.org/officeDocument/2006/relationships/image" Target="../media/image35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jpeg"/><Relationship Id="rId5" Type="http://schemas.openxmlformats.org/officeDocument/2006/relationships/image" Target="../media/image29.jpeg"/><Relationship Id="rId6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9.jpeg"/><Relationship Id="rId12" Type="http://schemas.openxmlformats.org/officeDocument/2006/relationships/image" Target="../media/image50.jpeg"/><Relationship Id="rId13" Type="http://schemas.openxmlformats.org/officeDocument/2006/relationships/image" Target="../media/image51.jpeg"/><Relationship Id="rId14" Type="http://schemas.openxmlformats.org/officeDocument/2006/relationships/image" Target="../media/image52.jpeg"/><Relationship Id="rId15" Type="http://schemas.openxmlformats.org/officeDocument/2006/relationships/image" Target="../media/image53.jpeg"/><Relationship Id="rId16" Type="http://schemas.openxmlformats.org/officeDocument/2006/relationships/image" Target="../media/image54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0.jpeg"/><Relationship Id="rId3" Type="http://schemas.openxmlformats.org/officeDocument/2006/relationships/image" Target="../media/image41.jpeg"/><Relationship Id="rId4" Type="http://schemas.openxmlformats.org/officeDocument/2006/relationships/image" Target="../media/image42.jpeg"/><Relationship Id="rId5" Type="http://schemas.openxmlformats.org/officeDocument/2006/relationships/image" Target="../media/image43.jpeg"/><Relationship Id="rId6" Type="http://schemas.openxmlformats.org/officeDocument/2006/relationships/image" Target="../media/image44.jpeg"/><Relationship Id="rId7" Type="http://schemas.openxmlformats.org/officeDocument/2006/relationships/image" Target="../media/image45.jpeg"/><Relationship Id="rId8" Type="http://schemas.openxmlformats.org/officeDocument/2006/relationships/image" Target="../media/image46.jpeg"/><Relationship Id="rId9" Type="http://schemas.openxmlformats.org/officeDocument/2006/relationships/image" Target="../media/image47.jpeg"/><Relationship Id="rId10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4" Type="http://schemas.openxmlformats.org/officeDocument/2006/relationships/image" Target="../media/image58.gi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6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8" Type="http://schemas.openxmlformats.org/officeDocument/2006/relationships/image" Target="../media/image12.jpeg"/><Relationship Id="rId9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6" Type="http://schemas.openxmlformats.org/officeDocument/2006/relationships/image" Target="../media/image18.jpeg"/><Relationship Id="rId7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5" Type="http://schemas.openxmlformats.org/officeDocument/2006/relationships/image" Target="../media/image22.jpeg"/><Relationship Id="rId6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534400" cy="762000"/>
          </a:xfrm>
        </p:spPr>
        <p:txBody>
          <a:bodyPr/>
          <a:lstStyle/>
          <a:p>
            <a:pPr algn="l"/>
            <a:r>
              <a:rPr lang="en-US" smtClean="0">
                <a:ea typeface="ＭＳ Ｐゴシック" charset="-128"/>
              </a:rPr>
              <a:t>Straight forward activities?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1447800"/>
          </a:xfrm>
        </p:spPr>
        <p:txBody>
          <a:bodyPr/>
          <a:lstStyle/>
          <a:p>
            <a:pPr>
              <a:buClr>
                <a:schemeClr val="accent4">
                  <a:lumMod val="50000"/>
                </a:schemeClr>
              </a:buClr>
              <a:buSzPct val="75000"/>
              <a:buFont typeface="Wingdings" charset="2"/>
              <a:buChar char="Ø"/>
              <a:defRPr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WIC deployment: </a:t>
            </a:r>
          </a:p>
          <a:p>
            <a:pPr lvl="1">
              <a:buClr>
                <a:schemeClr val="accent4">
                  <a:lumMod val="50000"/>
                </a:schemeClr>
              </a:buClr>
              <a:buFont typeface="Wingdings" charset="2"/>
              <a:buChar char="§"/>
              <a:defRPr/>
            </a:pPr>
            <a:r>
              <a:rPr lang="en-US" sz="1600" dirty="0" smtClean="0">
                <a:solidFill>
                  <a:schemeClr val="accent4">
                    <a:lumMod val="50000"/>
                  </a:schemeClr>
                </a:solidFill>
              </a:rPr>
              <a:t>1 Staff + 1 FSU member: Preparation, Procurement, Test, Installation, &amp; Commissioning</a:t>
            </a:r>
          </a:p>
          <a:p>
            <a:pPr lvl="1">
              <a:buClr>
                <a:schemeClr val="accent4">
                  <a:lumMod val="50000"/>
                </a:schemeClr>
              </a:buClr>
              <a:buFont typeface="Wingdings" charset="2"/>
              <a:buChar char="§"/>
              <a:defRPr/>
            </a:pPr>
            <a:r>
              <a:rPr lang="en-US" sz="1600" b="1" dirty="0" smtClean="0">
                <a:solidFill>
                  <a:srgbClr val="0D0D0D"/>
                </a:solidFill>
              </a:rPr>
              <a:t>Support from EN/ICE (PLC software + PVSS) </a:t>
            </a:r>
          </a:p>
          <a:p>
            <a:pPr lvl="1">
              <a:buClr>
                <a:schemeClr val="accent4">
                  <a:lumMod val="50000"/>
                </a:schemeClr>
              </a:buClr>
              <a:buFont typeface="Wingdings" charset="2"/>
              <a:buChar char="§"/>
              <a:defRPr/>
            </a:pPr>
            <a:r>
              <a:rPr lang="en-US" sz="1600" dirty="0" smtClean="0">
                <a:solidFill>
                  <a:schemeClr val="accent6">
                    <a:lumMod val="95000"/>
                    <a:lumOff val="5000"/>
                  </a:schemeClr>
                </a:solidFill>
              </a:rPr>
              <a:t>Support from BE/CO (Configuration DB)</a:t>
            </a:r>
            <a:endParaRPr lang="en-US" sz="1600" dirty="0">
              <a:solidFill>
                <a:schemeClr val="accent6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B6AE995-6236-4FC5-8E7E-2A892C436243}" type="slidenum">
              <a:rPr lang="en-US" smtClean="0"/>
              <a:pPr/>
              <a:t>10</a:t>
            </a:fld>
            <a:r>
              <a:rPr lang="en-US" dirty="0" smtClean="0"/>
              <a:t> of 11</a:t>
            </a:r>
          </a:p>
        </p:txBody>
      </p:sp>
      <p:sp>
        <p:nvSpPr>
          <p:cNvPr id="14341" name="Content Placeholder 2"/>
          <p:cNvSpPr txBox="1">
            <a:spLocks/>
          </p:cNvSpPr>
          <p:nvPr/>
        </p:nvSpPr>
        <p:spPr bwMode="auto">
          <a:xfrm>
            <a:off x="228600" y="2514600"/>
            <a:ext cx="8686800" cy="1600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  <a:buSzPct val="75000"/>
              <a:buFont typeface="Wingdings" pitchFamily="2" charset="2"/>
              <a:buChar char="Ø"/>
            </a:pP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BIS deployment: </a:t>
            </a:r>
          </a:p>
          <a:p>
            <a:pPr marL="914400" lvl="1" indent="-457200" eaLnBrk="0" hangingPunct="0">
              <a:spcBef>
                <a:spcPct val="20000"/>
              </a:spcBef>
              <a:buClr>
                <a:srgbClr val="6699FF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0000FF"/>
                </a:solidFill>
                <a:latin typeface="Calibri" pitchFamily="34" charset="0"/>
              </a:rPr>
              <a:t>1 Staff + 1 FSU member: Prep., </a:t>
            </a:r>
            <a:r>
              <a:rPr lang="en-US" dirty="0" err="1">
                <a:solidFill>
                  <a:srgbClr val="0000FF"/>
                </a:solidFill>
                <a:latin typeface="Calibri" pitchFamily="34" charset="0"/>
              </a:rPr>
              <a:t>Procurem</a:t>
            </a:r>
            <a:r>
              <a:rPr lang="en-US" dirty="0">
                <a:solidFill>
                  <a:srgbClr val="0000FF"/>
                </a:solidFill>
                <a:latin typeface="Calibri" pitchFamily="34" charset="0"/>
              </a:rPr>
              <a:t>., Test, Installation, &amp; Commissioning</a:t>
            </a:r>
            <a:endParaRPr lang="en-US" sz="2000" dirty="0">
              <a:solidFill>
                <a:srgbClr val="0000FF"/>
              </a:solidFill>
              <a:latin typeface="Calibri" pitchFamily="34" charset="0"/>
            </a:endParaRPr>
          </a:p>
          <a:p>
            <a:pPr marL="914400" lvl="1" indent="-457200" eaLnBrk="0" hangingPunct="0">
              <a:spcBef>
                <a:spcPct val="20000"/>
              </a:spcBef>
              <a:buClr>
                <a:srgbClr val="6699FF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0000FF"/>
                </a:solidFill>
                <a:latin typeface="Calibri" pitchFamily="34" charset="0"/>
              </a:rPr>
              <a:t>1 student (FESA class, SW configuration, DB,…)</a:t>
            </a:r>
          </a:p>
          <a:p>
            <a:pPr marL="914400" lvl="1" indent="-457200" eaLnBrk="0" hangingPunct="0">
              <a:spcBef>
                <a:spcPct val="20000"/>
              </a:spcBef>
              <a:buClr>
                <a:srgbClr val="6699FF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0D0D0D"/>
                </a:solidFill>
                <a:latin typeface="Calibri" pitchFamily="34" charset="0"/>
              </a:rPr>
              <a:t>Support from </a:t>
            </a:r>
            <a:r>
              <a:rPr lang="en-US" dirty="0" smtClean="0">
                <a:solidFill>
                  <a:srgbClr val="0D0D0D"/>
                </a:solidFill>
                <a:latin typeface="Calibri" pitchFamily="34" charset="0"/>
              </a:rPr>
              <a:t>BE/OP </a:t>
            </a:r>
            <a:r>
              <a:rPr lang="en-US" dirty="0">
                <a:solidFill>
                  <a:srgbClr val="0D0D0D"/>
                </a:solidFill>
                <a:latin typeface="Calibri" pitchFamily="34" charset="0"/>
              </a:rPr>
              <a:t>(Java application) </a:t>
            </a:r>
          </a:p>
          <a:p>
            <a:pPr marL="914400" lvl="1" indent="-457200" eaLnBrk="0" hangingPunct="0">
              <a:spcBef>
                <a:spcPct val="20000"/>
              </a:spcBef>
              <a:buClr>
                <a:srgbClr val="6699FF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0D0D0D"/>
                </a:solidFill>
                <a:latin typeface="Calibri" pitchFamily="34" charset="0"/>
              </a:rPr>
              <a:t>Support from BE/CO (Configuration DB)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76200" y="762000"/>
            <a:ext cx="3581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charset="0"/>
              <a:buChar char="●"/>
              <a:defRPr sz="2000">
                <a:solidFill>
                  <a:srgbClr val="062F67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 charset="0"/>
              <a:defRPr sz="2000">
                <a:solidFill>
                  <a:srgbClr val="008000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charset="0"/>
              <a:defRPr sz="2000">
                <a:solidFill>
                  <a:srgbClr val="6666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charset="0"/>
              <a:buChar char="–"/>
              <a:defRPr sz="2000">
                <a:solidFill>
                  <a:srgbClr val="6666FF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charset="0"/>
              <a:buChar char="–"/>
              <a:defRPr sz="2000">
                <a:solidFill>
                  <a:srgbClr val="6666FF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>
              <a:buClr>
                <a:schemeClr val="accent6">
                  <a:lumMod val="95000"/>
                  <a:lumOff val="5000"/>
                </a:schemeClr>
              </a:buClr>
              <a:buFont typeface="Wingdings" charset="2"/>
              <a:buChar char="u"/>
              <a:defRPr/>
            </a:pPr>
            <a:r>
              <a:rPr lang="en-US" sz="2400" dirty="0" smtClean="0">
                <a:solidFill>
                  <a:srgbClr val="0D0D0D"/>
                </a:solidFill>
              </a:rPr>
              <a:t>Enough resources?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4191000"/>
            <a:ext cx="2743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charset="0"/>
              <a:buChar char="●"/>
              <a:defRPr sz="2000">
                <a:solidFill>
                  <a:srgbClr val="062F67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 charset="0"/>
              <a:defRPr sz="2000">
                <a:solidFill>
                  <a:srgbClr val="008000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charset="0"/>
              <a:defRPr sz="2000">
                <a:solidFill>
                  <a:srgbClr val="6666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charset="0"/>
              <a:buChar char="–"/>
              <a:defRPr sz="2000">
                <a:solidFill>
                  <a:srgbClr val="6666FF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charset="0"/>
              <a:buChar char="–"/>
              <a:defRPr sz="2000">
                <a:solidFill>
                  <a:srgbClr val="6666FF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>
              <a:buClr>
                <a:schemeClr val="accent6">
                  <a:lumMod val="95000"/>
                  <a:lumOff val="5000"/>
                </a:schemeClr>
              </a:buClr>
              <a:buFont typeface="Wingdings" charset="2"/>
              <a:buChar char="u"/>
              <a:defRPr/>
            </a:pPr>
            <a:r>
              <a:rPr lang="en-US" sz="2400" dirty="0" smtClean="0">
                <a:solidFill>
                  <a:srgbClr val="0D0D0D"/>
                </a:solidFill>
              </a:rPr>
              <a:t>Technical issues?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28600" y="4648200"/>
            <a:ext cx="5257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charset="0"/>
              <a:buChar char="●"/>
              <a:defRPr sz="2000">
                <a:solidFill>
                  <a:srgbClr val="062F67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 charset="0"/>
              <a:defRPr sz="2000">
                <a:solidFill>
                  <a:srgbClr val="008000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charset="0"/>
              <a:defRPr sz="2000">
                <a:solidFill>
                  <a:srgbClr val="6666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charset="0"/>
              <a:buChar char="–"/>
              <a:defRPr sz="2000">
                <a:solidFill>
                  <a:srgbClr val="6666FF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charset="0"/>
              <a:buChar char="–"/>
              <a:defRPr sz="2000">
                <a:solidFill>
                  <a:srgbClr val="6666FF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>
              <a:buClr>
                <a:schemeClr val="accent4">
                  <a:lumMod val="50000"/>
                </a:schemeClr>
              </a:buClr>
              <a:buSzPct val="75000"/>
              <a:buFont typeface="Wingdings" charset="2"/>
              <a:buChar char="Ø"/>
              <a:defRPr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WIC : </a:t>
            </a:r>
            <a:r>
              <a:rPr lang="en-US" sz="1800" dirty="0" smtClean="0">
                <a:solidFill>
                  <a:schemeClr val="accent4">
                    <a:lumMod val="50000"/>
                  </a:schemeClr>
                </a:solidFill>
              </a:rPr>
              <a:t>compatibility between Siemens items</a:t>
            </a:r>
            <a:endParaRPr lang="en-US" sz="18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28600" y="5029200"/>
            <a:ext cx="8458200" cy="1447800"/>
            <a:chOff x="228600" y="5029200"/>
            <a:chExt cx="8458200" cy="1447800"/>
          </a:xfrm>
        </p:grpSpPr>
        <p:sp>
          <p:nvSpPr>
            <p:cNvPr id="14345" name="Content Placeholder 2"/>
            <p:cNvSpPr txBox="1">
              <a:spLocks/>
            </p:cNvSpPr>
            <p:nvPr/>
          </p:nvSpPr>
          <p:spPr bwMode="auto">
            <a:xfrm>
              <a:off x="228600" y="5029200"/>
              <a:ext cx="5791200" cy="3810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eaLnBrk="0" hangingPunct="0">
                <a:spcBef>
                  <a:spcPct val="20000"/>
                </a:spcBef>
                <a:buClr>
                  <a:srgbClr val="0000FF"/>
                </a:buClr>
                <a:buSzPct val="75000"/>
                <a:buFont typeface="Wingdings" pitchFamily="2" charset="2"/>
                <a:buChar char="Ø"/>
              </a:pPr>
              <a:r>
                <a:rPr lang="en-US" sz="2000" dirty="0">
                  <a:solidFill>
                    <a:srgbClr val="0000FF"/>
                  </a:solidFill>
                  <a:latin typeface="Calibri" pitchFamily="34" charset="0"/>
                </a:rPr>
                <a:t>BIS : </a:t>
              </a:r>
              <a:r>
                <a:rPr lang="en-US" sz="2000" dirty="0" smtClean="0">
                  <a:solidFill>
                    <a:srgbClr val="0000FF"/>
                  </a:solidFill>
                  <a:latin typeface="Calibri" pitchFamily="34" charset="0"/>
                </a:rPr>
                <a:t>future HW </a:t>
              </a:r>
              <a:r>
                <a:rPr lang="en-US" sz="1800" dirty="0" smtClean="0">
                  <a:solidFill>
                    <a:srgbClr val="0000FF"/>
                  </a:solidFill>
                  <a:latin typeface="Calibri" pitchFamily="34" charset="0"/>
                </a:rPr>
                <a:t>no </a:t>
              </a:r>
              <a:r>
                <a:rPr lang="en-US" sz="1800" dirty="0">
                  <a:solidFill>
                    <a:srgbClr val="0000FF"/>
                  </a:solidFill>
                  <a:latin typeface="Calibri" pitchFamily="34" charset="0"/>
                </a:rPr>
                <a:t>longer </a:t>
              </a:r>
              <a:r>
                <a:rPr lang="en-US" altLang="en-US" sz="1800" dirty="0">
                  <a:solidFill>
                    <a:srgbClr val="0000FF"/>
                  </a:solidFill>
                  <a:latin typeface="Calibri" pitchFamily="34" charset="0"/>
                </a:rPr>
                <a:t>“</a:t>
              </a:r>
              <a:r>
                <a:rPr lang="en-US" sz="1800" dirty="0">
                  <a:solidFill>
                    <a:srgbClr val="0000FF"/>
                  </a:solidFill>
                  <a:latin typeface="Calibri" pitchFamily="34" charset="0"/>
                </a:rPr>
                <a:t>identical</a:t>
              </a:r>
              <a:r>
                <a:rPr lang="en-US" altLang="en-US" sz="1800" dirty="0">
                  <a:solidFill>
                    <a:srgbClr val="0000FF"/>
                  </a:solidFill>
                  <a:latin typeface="Calibri" pitchFamily="34" charset="0"/>
                </a:rPr>
                <a:t>”</a:t>
              </a:r>
              <a:r>
                <a:rPr lang="en-US" sz="1800" dirty="0">
                  <a:solidFill>
                    <a:srgbClr val="0000FF"/>
                  </a:solidFill>
                  <a:latin typeface="Calibri" pitchFamily="34" charset="0"/>
                </a:rPr>
                <a:t> to current </a:t>
              </a:r>
              <a:r>
                <a:rPr lang="en-US" sz="1800" dirty="0" smtClean="0">
                  <a:solidFill>
                    <a:srgbClr val="0000FF"/>
                  </a:solidFill>
                  <a:latin typeface="Calibri" pitchFamily="34" charset="0"/>
                </a:rPr>
                <a:t>one?</a:t>
              </a:r>
              <a:endParaRPr lang="en-US" sz="1800" dirty="0">
                <a:solidFill>
                  <a:srgbClr val="0000FF"/>
                </a:solidFill>
                <a:latin typeface="Calibri" pitchFamily="34" charset="0"/>
              </a:endParaRPr>
            </a:p>
            <a:p>
              <a:pPr marL="914400" lvl="1" indent="-457200" eaLnBrk="0" hangingPunct="0">
                <a:spcBef>
                  <a:spcPct val="20000"/>
                </a:spcBef>
                <a:buClr>
                  <a:srgbClr val="0000FF"/>
                </a:buClr>
                <a:buSzPct val="75000"/>
                <a:buFont typeface="Wingdings" pitchFamily="2" charset="2"/>
                <a:buChar char="§"/>
              </a:pPr>
              <a:r>
                <a:rPr lang="en-US" sz="1800" dirty="0">
                  <a:solidFill>
                    <a:srgbClr val="0000FF"/>
                  </a:solidFill>
                  <a:latin typeface="Calibri" pitchFamily="34" charset="0"/>
                </a:rPr>
                <a:t>New VME system (new CPU, new OS, new crate, new Power supply…)</a:t>
              </a:r>
            </a:p>
            <a:p>
              <a:pPr marL="914400" lvl="1" indent="-457200" eaLnBrk="0" hangingPunct="0">
                <a:spcBef>
                  <a:spcPct val="20000"/>
                </a:spcBef>
                <a:buClr>
                  <a:srgbClr val="0000FF"/>
                </a:buClr>
                <a:buSzPct val="75000"/>
                <a:buFont typeface="Wingdings" pitchFamily="2" charset="2"/>
                <a:buChar char="§"/>
              </a:pPr>
              <a:r>
                <a:rPr lang="en-US" sz="1800" dirty="0">
                  <a:solidFill>
                    <a:srgbClr val="0000FF"/>
                  </a:solidFill>
                  <a:latin typeface="Calibri" pitchFamily="34" charset="0"/>
                </a:rPr>
                <a:t>Obsolescence of components</a:t>
              </a:r>
            </a:p>
          </p:txBody>
        </p:sp>
        <p:sp>
          <p:nvSpPr>
            <p:cNvPr id="10" name="Content Placeholder 2"/>
            <p:cNvSpPr txBox="1">
              <a:spLocks/>
            </p:cNvSpPr>
            <p:nvPr/>
          </p:nvSpPr>
          <p:spPr bwMode="auto">
            <a:xfrm>
              <a:off x="6324600" y="5638800"/>
              <a:ext cx="23622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Arial Unicode MS" charset="0"/>
                <a:buChar char="●"/>
                <a:defRPr sz="2000">
                  <a:solidFill>
                    <a:srgbClr val="062F67"/>
                  </a:solidFill>
                  <a:latin typeface="+mn-lt"/>
                  <a:ea typeface="ＭＳ Ｐゴシック" charset="0"/>
                  <a:cs typeface="ＭＳ Ｐゴシック" charset="0"/>
                </a:defRPr>
              </a:lvl1pPr>
              <a:lvl2pPr marL="9144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6699FF"/>
                </a:buClr>
                <a:buFont typeface="+mj-lt" charset="0"/>
                <a:defRPr sz="2000">
                  <a:solidFill>
                    <a:srgbClr val="008000"/>
                  </a:solidFill>
                  <a:latin typeface="+mn-lt"/>
                  <a:ea typeface="ＭＳ Ｐゴシック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6699FF"/>
                </a:buClr>
                <a:buFont typeface="Franklin Gothic Medium" charset="0"/>
                <a:defRPr sz="2000">
                  <a:solidFill>
                    <a:srgbClr val="6666FF"/>
                  </a:solidFill>
                  <a:latin typeface="+mn-lt"/>
                  <a:ea typeface="ＭＳ Ｐゴシック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6699FF"/>
                </a:buClr>
                <a:buFont typeface="Franklin Gothic Medium" charset="0"/>
                <a:buChar char="–"/>
                <a:defRPr sz="2000">
                  <a:solidFill>
                    <a:srgbClr val="6666FF"/>
                  </a:solidFill>
                  <a:latin typeface="+mn-lt"/>
                  <a:ea typeface="ＭＳ Ｐゴシック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6699FF"/>
                </a:buClr>
                <a:buFont typeface="Franklin Gothic Medium" charset="0"/>
                <a:buChar char="–"/>
                <a:defRPr sz="2000">
                  <a:solidFill>
                    <a:srgbClr val="6666FF"/>
                  </a:solidFill>
                  <a:latin typeface="+mn-lt"/>
                  <a:ea typeface="ＭＳ Ｐゴシック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6699FF"/>
                </a:buClr>
                <a:buFont typeface="Franklin Gothic Medium" pitchFamily="34" charset="0"/>
                <a:buChar char="–"/>
                <a:defRPr sz="2000">
                  <a:solidFill>
                    <a:srgbClr val="6666FF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6699FF"/>
                </a:buClr>
                <a:buFont typeface="Franklin Gothic Medium" pitchFamily="34" charset="0"/>
                <a:buChar char="–"/>
                <a:defRPr sz="2000">
                  <a:solidFill>
                    <a:srgbClr val="6666FF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6699FF"/>
                </a:buClr>
                <a:buFont typeface="Franklin Gothic Medium" pitchFamily="34" charset="0"/>
                <a:buChar char="–"/>
                <a:defRPr sz="2000">
                  <a:solidFill>
                    <a:srgbClr val="6666FF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6699FF"/>
                </a:buClr>
                <a:buFont typeface="Franklin Gothic Medium" pitchFamily="34" charset="0"/>
                <a:buChar char="–"/>
                <a:defRPr sz="2000">
                  <a:solidFill>
                    <a:srgbClr val="6666FF"/>
                  </a:solidFill>
                  <a:latin typeface="+mn-lt"/>
                </a:defRPr>
              </a:lvl9pPr>
            </a:lstStyle>
            <a:p>
              <a:pPr marL="0" indent="0">
                <a:buClr>
                  <a:schemeClr val="accent4">
                    <a:lumMod val="50000"/>
                  </a:schemeClr>
                </a:buClr>
                <a:buSzPct val="75000"/>
                <a:buFont typeface="Arial Unicode MS" charset="0"/>
                <a:buNone/>
                <a:defRPr/>
              </a:pPr>
              <a:r>
                <a:rPr lang="en-US" sz="1800" i="1" dirty="0" smtClean="0">
                  <a:solidFill>
                    <a:srgbClr val="0D0D0D"/>
                  </a:solidFill>
                </a:rPr>
                <a:t>see 1</a:t>
              </a:r>
              <a:r>
                <a:rPr lang="en-US" sz="1800" i="1" baseline="30000" dirty="0" smtClean="0">
                  <a:solidFill>
                    <a:srgbClr val="0D0D0D"/>
                  </a:solidFill>
                </a:rPr>
                <a:t>st</a:t>
              </a:r>
              <a:r>
                <a:rPr lang="en-US" sz="1800" i="1" dirty="0" smtClean="0">
                  <a:solidFill>
                    <a:srgbClr val="0D0D0D"/>
                  </a:solidFill>
                </a:rPr>
                <a:t> talk of session#3</a:t>
              </a:r>
              <a:endParaRPr lang="en-US" sz="1800" i="1" dirty="0">
                <a:solidFill>
                  <a:srgbClr val="0D0D0D"/>
                </a:solidFill>
              </a:endParaRPr>
            </a:p>
          </p:txBody>
        </p:sp>
        <p:sp>
          <p:nvSpPr>
            <p:cNvPr id="11" name="Right Brace 10"/>
            <p:cNvSpPr/>
            <p:nvPr/>
          </p:nvSpPr>
          <p:spPr bwMode="auto">
            <a:xfrm>
              <a:off x="5715000" y="5105400"/>
              <a:ext cx="533400" cy="1371600"/>
            </a:xfrm>
            <a:prstGeom prst="rightBrace">
              <a:avLst>
                <a:gd name="adj1" fmla="val 10973"/>
                <a:gd name="adj2" fmla="val 50000"/>
              </a:avLst>
            </a:prstGeom>
            <a:noFill/>
            <a:ln w="28575" cap="flat" cmpd="sng" algn="ctr">
              <a:solidFill>
                <a:schemeClr val="accent6">
                  <a:lumMod val="95000"/>
                  <a:lumOff val="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0" hangingPunct="0">
                <a:defRPr/>
              </a:pPr>
              <a:endParaRPr lang="en-US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mtClean="0">
                <a:ea typeface="ＭＳ Ｐゴシック" charset="-128"/>
              </a:rPr>
              <a:t>“</a:t>
            </a:r>
            <a:r>
              <a:rPr lang="en-US" smtClean="0">
                <a:ea typeface="ＭＳ Ｐゴシック" charset="-128"/>
              </a:rPr>
              <a:t>MI in the injectors</a:t>
            </a:r>
            <a:r>
              <a:rPr lang="en-US" altLang="en-US" smtClean="0">
                <a:ea typeface="ＭＳ Ｐゴシック" charset="-128"/>
              </a:rPr>
              <a:t>”</a:t>
            </a:r>
            <a:r>
              <a:rPr lang="en-US" smtClean="0">
                <a:ea typeface="ＭＳ Ｐゴシック" charset="-128"/>
              </a:rPr>
              <a:t>: Wrap-up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76200" y="4724400"/>
            <a:ext cx="8763000" cy="1371600"/>
          </a:xfrm>
        </p:spPr>
        <p:txBody>
          <a:bodyPr/>
          <a:lstStyle/>
          <a:p>
            <a:pPr>
              <a:buClrTx/>
              <a:buFont typeface="Wingdings" pitchFamily="2" charset="2"/>
              <a:buChar char="q"/>
            </a:pPr>
            <a:r>
              <a:rPr lang="en-US" dirty="0" smtClean="0">
                <a:solidFill>
                  <a:srgbClr val="0D0D0D"/>
                </a:solidFill>
                <a:ea typeface="ＭＳ Ｐゴシック" charset="-128"/>
              </a:rPr>
              <a:t>Resources</a:t>
            </a:r>
          </a:p>
          <a:p>
            <a:pPr lvl="1">
              <a:lnSpc>
                <a:spcPct val="120000"/>
              </a:lnSpc>
              <a:buClrTx/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D0D0D"/>
                </a:solidFill>
                <a:ea typeface="ＭＳ Ｐゴシック" charset="-128"/>
              </a:rPr>
              <a:t>Rely on support from external manpower: FSU, Fellows, Students, EN/ICE group,…</a:t>
            </a:r>
          </a:p>
          <a:p>
            <a:pPr lvl="1">
              <a:lnSpc>
                <a:spcPct val="120000"/>
              </a:lnSpc>
              <a:buClrTx/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D0D0D"/>
                </a:solidFill>
                <a:ea typeface="ＭＳ Ｐゴシック" charset="-128"/>
              </a:rPr>
              <a:t>Minimal level of staffing for the coming deployments (</a:t>
            </a:r>
            <a:r>
              <a:rPr lang="en-US" sz="1600" dirty="0" smtClean="0">
                <a:solidFill>
                  <a:srgbClr val="000000"/>
                </a:solidFill>
                <a:ea typeface="ＭＳ Ｐゴシック" charset="-128"/>
              </a:rPr>
              <a:t>and subsequently the maintenance)</a:t>
            </a:r>
          </a:p>
          <a:p>
            <a:pPr lvl="1">
              <a:lnSpc>
                <a:spcPct val="120000"/>
              </a:lnSpc>
              <a:buClrTx/>
            </a:pPr>
            <a:endParaRPr lang="en-US" sz="800" dirty="0" smtClean="0">
              <a:solidFill>
                <a:srgbClr val="0D0D0D"/>
              </a:solidFill>
              <a:ea typeface="ＭＳ Ｐゴシック" charset="-128"/>
            </a:endParaRPr>
          </a:p>
          <a:p>
            <a:pPr lvl="1">
              <a:lnSpc>
                <a:spcPct val="120000"/>
              </a:lnSpc>
              <a:buClrTx/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D0D0D"/>
                </a:solidFill>
                <a:ea typeface="ＭＳ Ｐゴシック" charset="-128"/>
              </a:rPr>
              <a:t>Not possible to tackle large installations in the near future 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52400" y="914400"/>
            <a:ext cx="86868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charset="0"/>
              <a:buChar char="●"/>
              <a:defRPr sz="2000">
                <a:solidFill>
                  <a:srgbClr val="062F67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 charset="0"/>
              <a:defRPr sz="2000">
                <a:solidFill>
                  <a:srgbClr val="008000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charset="0"/>
              <a:defRPr sz="2000">
                <a:solidFill>
                  <a:srgbClr val="6666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charset="0"/>
              <a:buChar char="–"/>
              <a:defRPr sz="2000">
                <a:solidFill>
                  <a:srgbClr val="6666FF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charset="0"/>
              <a:buChar char="–"/>
              <a:defRPr sz="2000">
                <a:solidFill>
                  <a:srgbClr val="6666FF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>
              <a:buClrTx/>
              <a:buFont typeface="Wingdings" charset="2"/>
              <a:buChar char="q"/>
              <a:defRPr/>
            </a:pPr>
            <a:r>
              <a:rPr lang="en-US" dirty="0" smtClean="0">
                <a:solidFill>
                  <a:schemeClr val="accent6">
                    <a:lumMod val="95000"/>
                    <a:lumOff val="5000"/>
                  </a:schemeClr>
                </a:solidFill>
              </a:rPr>
              <a:t>Few MI systems already present in Injectors complex.</a:t>
            </a:r>
          </a:p>
          <a:p>
            <a:pPr marL="0" indent="0">
              <a:buClrTx/>
              <a:buFont typeface="Arial Unicode MS" charset="0"/>
              <a:buNone/>
              <a:defRPr/>
            </a:pP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6">
                    <a:lumMod val="95000"/>
                    <a:lumOff val="5000"/>
                  </a:schemeClr>
                </a:solidFill>
              </a:rPr>
              <a:t>     But not uniformly installed:</a:t>
            </a:r>
          </a:p>
          <a:p>
            <a:pPr lvl="1">
              <a:buClrTx/>
              <a:buFont typeface="Wingdings" charset="2"/>
              <a:buChar char="§"/>
              <a:defRPr/>
            </a:pPr>
            <a:r>
              <a:rPr lang="en-US" sz="1600" dirty="0" smtClean="0">
                <a:solidFill>
                  <a:srgbClr val="0000FF"/>
                </a:solidFill>
                <a:cs typeface="ＭＳ Ｐゴシック" charset="0"/>
              </a:rPr>
              <a:t>  BIS</a:t>
            </a:r>
            <a:r>
              <a:rPr lang="en-US" sz="1600" dirty="0" smtClean="0">
                <a:solidFill>
                  <a:schemeClr val="accent6">
                    <a:lumMod val="75000"/>
                    <a:lumOff val="25000"/>
                  </a:schemeClr>
                </a:solidFill>
                <a:cs typeface="ＭＳ Ｐゴシック" charset="0"/>
              </a:rPr>
              <a:t> </a:t>
            </a:r>
            <a:r>
              <a:rPr lang="en-US" sz="1600" dirty="0" smtClean="0">
                <a:solidFill>
                  <a:schemeClr val="accent6"/>
                </a:solidFill>
                <a:cs typeface="ＭＳ Ｐゴシック" charset="0"/>
              </a:rPr>
              <a:t>deployed in SPS transfer-lines to LHC &amp; CNGS and in SPS-ring</a:t>
            </a:r>
          </a:p>
          <a:p>
            <a:pPr lvl="1">
              <a:buClrTx/>
              <a:buFont typeface="Wingdings" charset="2"/>
              <a:buChar char="§"/>
              <a:defRPr/>
            </a:pPr>
            <a:r>
              <a:rPr lang="en-US" sz="1600" dirty="0" smtClean="0">
                <a:solidFill>
                  <a:schemeClr val="accent4">
                    <a:lumMod val="50000"/>
                  </a:schemeClr>
                </a:solidFill>
                <a:cs typeface="ＭＳ Ｐゴシック" charset="0"/>
              </a:rPr>
              <a:t>WIC </a:t>
            </a:r>
            <a:r>
              <a:rPr lang="en-US" sz="1600" dirty="0" smtClean="0">
                <a:solidFill>
                  <a:schemeClr val="accent6"/>
                </a:solidFill>
                <a:cs typeface="ＭＳ Ｐゴシック" charset="0"/>
              </a:rPr>
              <a:t>deployed in SPS transfer-lines to LHC &amp; CNGS </a:t>
            </a:r>
            <a:r>
              <a:rPr lang="en-US" sz="1600" dirty="0" smtClean="0">
                <a:solidFill>
                  <a:srgbClr val="FF0000"/>
                </a:solidFill>
                <a:cs typeface="ＭＳ Ｐゴシック" charset="0"/>
              </a:rPr>
              <a:t>(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cs typeface="ＭＳ Ｐゴシック" charset="0"/>
              </a:rPr>
              <a:t>but not in SPS-ring)</a:t>
            </a:r>
            <a:r>
              <a:rPr lang="en-US" sz="1600" dirty="0" smtClean="0">
                <a:solidFill>
                  <a:schemeClr val="accent6"/>
                </a:solidFill>
                <a:cs typeface="ＭＳ Ｐゴシック" charset="0"/>
              </a:rPr>
              <a:t>,</a:t>
            </a:r>
          </a:p>
          <a:p>
            <a:pPr marL="742950" lvl="1" indent="-285750">
              <a:buClrTx/>
              <a:buFont typeface="Wingdings" charset="2"/>
              <a:buChar char="§"/>
              <a:defRPr/>
            </a:pPr>
            <a:r>
              <a:rPr lang="en-US" sz="1600" dirty="0" smtClean="0">
                <a:solidFill>
                  <a:schemeClr val="accent6">
                    <a:lumMod val="95000"/>
                    <a:lumOff val="5000"/>
                  </a:schemeClr>
                </a:solidFill>
                <a:cs typeface="ＭＳ Ｐゴシック" charset="0"/>
              </a:rPr>
              <a:t>                    and also in LINAC3 &amp; LEIR.</a:t>
            </a:r>
            <a:endParaRPr lang="en-US" sz="1600" dirty="0" smtClean="0">
              <a:solidFill>
                <a:schemeClr val="accent2">
                  <a:lumMod val="75000"/>
                </a:schemeClr>
              </a:solidFill>
              <a:cs typeface="ＭＳ Ｐゴシック" charset="0"/>
            </a:endParaRPr>
          </a:p>
          <a:p>
            <a:pPr lvl="1">
              <a:buClrTx/>
              <a:buFont typeface="Wingdings" charset="2"/>
              <a:buChar char="q"/>
              <a:defRPr/>
            </a:pPr>
            <a:endParaRPr lang="en-US" sz="1600" dirty="0">
              <a:solidFill>
                <a:schemeClr val="accent2">
                  <a:lumMod val="75000"/>
                </a:schemeClr>
              </a:solidFill>
              <a:cs typeface="ＭＳ Ｐゴシック" charset="0"/>
            </a:endParaRPr>
          </a:p>
        </p:txBody>
      </p:sp>
      <p:sp>
        <p:nvSpPr>
          <p:cNvPr id="15366" name="Content Placeholder 2"/>
          <p:cNvSpPr txBox="1">
            <a:spLocks/>
          </p:cNvSpPr>
          <p:nvPr/>
        </p:nvSpPr>
        <p:spPr bwMode="auto">
          <a:xfrm>
            <a:off x="152400" y="2667000"/>
            <a:ext cx="86868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000" dirty="0">
                <a:solidFill>
                  <a:srgbClr val="0D0D0D"/>
                </a:solidFill>
                <a:latin typeface="Calibri" pitchFamily="34" charset="0"/>
              </a:rPr>
              <a:t>Next deployments:</a:t>
            </a:r>
          </a:p>
          <a:p>
            <a:pPr marL="914400" lvl="1" indent="-457200" eaLnBrk="0" hangingPunct="0">
              <a:lnSpc>
                <a:spcPct val="120000"/>
              </a:lnSpc>
              <a:spcBef>
                <a:spcPct val="20000"/>
              </a:spcBef>
              <a:buClr>
                <a:srgbClr val="0D0D0D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2011 =&gt;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HiradMat</a:t>
            </a:r>
            <a:r>
              <a:rPr lang="en-US" dirty="0">
                <a:solidFill>
                  <a:srgbClr val="0000FF"/>
                </a:solidFill>
                <a:latin typeface="Calibri" pitchFamily="34" charset="0"/>
              </a:rPr>
              <a:t> ( BIS</a:t>
            </a:r>
            <a:r>
              <a:rPr lang="en-US" dirty="0">
                <a:solidFill>
                  <a:srgbClr val="404040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+ </a:t>
            </a:r>
            <a:r>
              <a:rPr lang="en-US" dirty="0">
                <a:solidFill>
                  <a:srgbClr val="7F3300"/>
                </a:solidFill>
                <a:latin typeface="Calibri" pitchFamily="34" charset="0"/>
              </a:rPr>
              <a:t>WIC )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</a:t>
            </a:r>
            <a:r>
              <a:rPr lang="en-US" dirty="0">
                <a:solidFill>
                  <a:srgbClr val="7F3300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3MeV Test stand </a:t>
            </a:r>
            <a:r>
              <a:rPr lang="en-US" dirty="0">
                <a:solidFill>
                  <a:srgbClr val="0000FF"/>
                </a:solidFill>
                <a:latin typeface="Calibri" pitchFamily="34" charset="0"/>
              </a:rPr>
              <a:t>(BIS)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and </a:t>
            </a:r>
            <a:r>
              <a:rPr lang="en-US" dirty="0">
                <a:solidFill>
                  <a:srgbClr val="404040"/>
                </a:solidFill>
                <a:latin typeface="Calibri" pitchFamily="34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Calibri" pitchFamily="34" charset="0"/>
              </a:rPr>
              <a:t>Booster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alibri" pitchFamily="34" charset="0"/>
              </a:rPr>
              <a:t>( BIS</a:t>
            </a:r>
            <a:r>
              <a:rPr lang="en-US" dirty="0">
                <a:solidFill>
                  <a:srgbClr val="404040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+ </a:t>
            </a:r>
            <a:r>
              <a:rPr lang="en-US" dirty="0">
                <a:solidFill>
                  <a:srgbClr val="7F3300"/>
                </a:solidFill>
                <a:latin typeface="Calibri" pitchFamily="34" charset="0"/>
              </a:rPr>
              <a:t>WIC )</a:t>
            </a:r>
          </a:p>
          <a:p>
            <a:pPr marL="914400" lvl="1" indent="-457200" eaLnBrk="0" hangingPunct="0">
              <a:lnSpc>
                <a:spcPct val="120000"/>
              </a:lnSpc>
              <a:spcBef>
                <a:spcPct val="20000"/>
              </a:spcBef>
              <a:buClr>
                <a:srgbClr val="0D0D0D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Later on: </a:t>
            </a:r>
            <a:r>
              <a:rPr lang="en-US" b="1" dirty="0">
                <a:solidFill>
                  <a:srgbClr val="000000"/>
                </a:solidFill>
                <a:latin typeface="Calibri" pitchFamily="34" charset="0"/>
              </a:rPr>
              <a:t>Linac4 </a:t>
            </a:r>
            <a:r>
              <a:rPr lang="en-US" dirty="0">
                <a:solidFill>
                  <a:srgbClr val="0000FF"/>
                </a:solidFill>
                <a:latin typeface="Calibri" pitchFamily="34" charset="0"/>
              </a:rPr>
              <a:t>( BIS</a:t>
            </a:r>
            <a:r>
              <a:rPr lang="en-US" dirty="0">
                <a:solidFill>
                  <a:srgbClr val="404040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+ </a:t>
            </a:r>
            <a:r>
              <a:rPr lang="en-US" dirty="0">
                <a:solidFill>
                  <a:srgbClr val="7F3300"/>
                </a:solidFill>
                <a:latin typeface="Calibri" pitchFamily="34" charset="0"/>
              </a:rPr>
              <a:t>WIC )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HIE-Isolde </a:t>
            </a:r>
            <a:r>
              <a:rPr lang="en-US" dirty="0">
                <a:solidFill>
                  <a:srgbClr val="7F3300"/>
                </a:solidFill>
                <a:latin typeface="Calibri" pitchFamily="34" charset="0"/>
              </a:rPr>
              <a:t>(</a:t>
            </a:r>
            <a:r>
              <a:rPr lang="en-US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7F3300"/>
                </a:solidFill>
                <a:latin typeface="Calibri" pitchFamily="34" charset="0"/>
              </a:rPr>
              <a:t>WIC + </a:t>
            </a:r>
            <a:r>
              <a:rPr lang="en-US" dirty="0">
                <a:solidFill>
                  <a:srgbClr val="008000"/>
                </a:solidFill>
                <a:latin typeface="Calibri" pitchFamily="34" charset="0"/>
              </a:rPr>
              <a:t>PIC?</a:t>
            </a:r>
            <a:r>
              <a:rPr lang="en-US" dirty="0">
                <a:solidFill>
                  <a:srgbClr val="7F3300"/>
                </a:solidFill>
                <a:latin typeface="Calibri" pitchFamily="34" charset="0"/>
              </a:rPr>
              <a:t>)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Elena ring </a:t>
            </a:r>
            <a:r>
              <a:rPr lang="en-US" dirty="0">
                <a:solidFill>
                  <a:srgbClr val="7F3300"/>
                </a:solidFill>
                <a:latin typeface="Calibri" pitchFamily="34" charset="0"/>
              </a:rPr>
              <a:t>(</a:t>
            </a:r>
            <a:r>
              <a:rPr lang="en-US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7F3300"/>
                </a:solidFill>
                <a:latin typeface="Calibri" pitchFamily="34" charset="0"/>
              </a:rPr>
              <a:t>WIC )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,….</a:t>
            </a:r>
            <a:endParaRPr lang="en-US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6200" y="3886200"/>
            <a:ext cx="8839200" cy="8382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charset="0"/>
              <a:buChar char="●"/>
              <a:defRPr sz="2000">
                <a:solidFill>
                  <a:srgbClr val="062F67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 charset="0"/>
              <a:defRPr sz="2000">
                <a:solidFill>
                  <a:srgbClr val="008000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charset="0"/>
              <a:defRPr sz="2000">
                <a:solidFill>
                  <a:srgbClr val="6666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charset="0"/>
              <a:buChar char="–"/>
              <a:defRPr sz="2000">
                <a:solidFill>
                  <a:srgbClr val="6666FF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charset="0"/>
              <a:buChar char="–"/>
              <a:defRPr sz="2000">
                <a:solidFill>
                  <a:srgbClr val="6666FF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>
              <a:buClrTx/>
              <a:buFont typeface="Wingdings" charset="2"/>
              <a:buChar char="q"/>
              <a:defRPr/>
            </a:pPr>
            <a:r>
              <a:rPr lang="en-US" dirty="0" smtClean="0">
                <a:solidFill>
                  <a:schemeClr val="accent6">
                    <a:lumMod val="95000"/>
                    <a:lumOff val="5000"/>
                  </a:schemeClr>
                </a:solidFill>
              </a:rPr>
              <a:t>Foreseen to be expanded with “copy/paste” LHC solution</a:t>
            </a:r>
          </a:p>
          <a:p>
            <a:pPr lvl="1">
              <a:buClrTx/>
              <a:buFont typeface="Wingdings" charset="2"/>
              <a:buChar char="§"/>
              <a:defRPr/>
            </a:pPr>
            <a:r>
              <a:rPr lang="en-US" sz="1600" dirty="0" smtClean="0">
                <a:solidFill>
                  <a:schemeClr val="accent6">
                    <a:lumMod val="95000"/>
                    <a:lumOff val="5000"/>
                  </a:schemeClr>
                </a:solidFill>
                <a:cs typeface="ＭＳ Ｐゴシック" charset="0"/>
              </a:rPr>
              <a:t>But possible issues with backward compatibility and with components obsolescence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72200" y="5757863"/>
            <a:ext cx="2667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400" i="1" dirty="0">
                <a:solidFill>
                  <a:schemeClr val="accent6">
                    <a:lumMod val="95000"/>
                    <a:lumOff val="5000"/>
                  </a:schemeClr>
                </a:solidFill>
              </a:rPr>
              <a:t>What about “piquet” type?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  <a:noFill/>
        </p:spPr>
        <p:txBody>
          <a:bodyPr/>
          <a:lstStyle/>
          <a:p>
            <a:fld id="{BB6AE995-6236-4FC5-8E7E-2A892C436243}" type="slidenum">
              <a:rPr lang="en-US" smtClean="0"/>
              <a:pPr/>
              <a:t>11</a:t>
            </a:fld>
            <a:r>
              <a:rPr lang="en-US" dirty="0" smtClean="0"/>
              <a:t> of 11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nimBg="1"/>
      <p:bldP spid="15366" grpId="0" animBg="1"/>
      <p:bldP spid="8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ea typeface="ＭＳ Ｐゴシック" charset="-128"/>
              </a:rPr>
              <a:t>Spare </a:t>
            </a:r>
            <a:r>
              <a:rPr lang="en-GB" smtClean="0">
                <a:solidFill>
                  <a:srgbClr val="0070C0"/>
                </a:solidFill>
                <a:ea typeface="ＭＳ Ｐゴシック" charset="-128"/>
              </a:rPr>
              <a:t>slides</a:t>
            </a:r>
            <a:endParaRPr lang="en-GB" smtClean="0">
              <a:ea typeface="ＭＳ Ｐゴシック" charset="-128"/>
            </a:endParaRPr>
          </a:p>
        </p:txBody>
      </p:sp>
      <p:sp>
        <p:nvSpPr>
          <p:cNvPr id="17412" name="Bevel 5"/>
          <p:cNvSpPr>
            <a:spLocks noChangeArrowheads="1"/>
          </p:cNvSpPr>
          <p:nvPr/>
        </p:nvSpPr>
        <p:spPr bwMode="auto">
          <a:xfrm>
            <a:off x="3200400" y="1752600"/>
            <a:ext cx="1447800" cy="762000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GB"/>
          </a:p>
        </p:txBody>
      </p:sp>
      <p:pic>
        <p:nvPicPr>
          <p:cNvPr id="17413" name="Picture 2" descr="C:\Documents and Settings\puccio\Local Settings\Temporary Internet Files\Content.IE5\B6L1PMK7\MC900439236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5000" y="1600200"/>
            <a:ext cx="5105400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mtClean="0">
                <a:ea typeface="ＭＳ Ｐゴシック" charset="-128"/>
              </a:rPr>
              <a:t>WIC Principle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9BA720A-4218-4ECC-97BF-E217061314DB}" type="slidenum">
              <a:rPr lang="en-US" smtClean="0"/>
              <a:pPr/>
              <a:t>14</a:t>
            </a:fld>
            <a:r>
              <a:rPr lang="en-US" dirty="0" smtClean="0"/>
              <a:t> </a:t>
            </a:r>
          </a:p>
        </p:txBody>
      </p:sp>
      <p:sp>
        <p:nvSpPr>
          <p:cNvPr id="19460" name="Rectangle 4"/>
          <p:cNvSpPr txBox="1">
            <a:spLocks noChangeArrowheads="1"/>
          </p:cNvSpPr>
          <p:nvPr/>
        </p:nvSpPr>
        <p:spPr bwMode="auto">
          <a:xfrm>
            <a:off x="-41275" y="1492250"/>
            <a:ext cx="2708275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q"/>
            </a:pPr>
            <a:r>
              <a:rPr lang="en-US" b="1">
                <a:solidFill>
                  <a:srgbClr val="0D0D0D"/>
                </a:solidFill>
              </a:rPr>
              <a:t>based on Safety* PLC</a:t>
            </a:r>
          </a:p>
          <a:p>
            <a:pPr marL="342900" indent="-342900">
              <a:lnSpc>
                <a:spcPts val="1700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q"/>
            </a:pPr>
            <a:r>
              <a:rPr lang="en-US" b="1">
                <a:solidFill>
                  <a:srgbClr val="0D0D0D"/>
                </a:solidFill>
              </a:rPr>
              <a:t>collects inputs from: </a:t>
            </a:r>
          </a:p>
          <a:p>
            <a:pPr marL="342900" indent="-342900">
              <a:lnSpc>
                <a:spcPts val="1700"/>
              </a:lnSpc>
              <a:spcBef>
                <a:spcPct val="50000"/>
              </a:spcBef>
              <a:buClr>
                <a:srgbClr val="013469"/>
              </a:buClr>
              <a:buSzPct val="95000"/>
            </a:pPr>
            <a:r>
              <a:rPr lang="en-US" b="1">
                <a:solidFill>
                  <a:srgbClr val="0D0D0D"/>
                </a:solidFill>
              </a:rPr>
              <a:t>     -  thermo-switches, </a:t>
            </a:r>
          </a:p>
          <a:p>
            <a:pPr marL="342900" indent="-342900">
              <a:lnSpc>
                <a:spcPts val="1700"/>
              </a:lnSpc>
              <a:spcBef>
                <a:spcPct val="50000"/>
              </a:spcBef>
              <a:buClr>
                <a:srgbClr val="013469"/>
              </a:buClr>
              <a:buSzPct val="95000"/>
            </a:pPr>
            <a:r>
              <a:rPr lang="en-US" b="1">
                <a:solidFill>
                  <a:srgbClr val="0D0D0D"/>
                </a:solidFill>
              </a:rPr>
              <a:t>      - flow meters,</a:t>
            </a:r>
          </a:p>
          <a:p>
            <a:pPr marL="342900" indent="-342900">
              <a:lnSpc>
                <a:spcPts val="1700"/>
              </a:lnSpc>
              <a:spcBef>
                <a:spcPct val="50000"/>
              </a:spcBef>
              <a:buClr>
                <a:srgbClr val="013469"/>
              </a:buClr>
              <a:buSzPct val="95000"/>
            </a:pPr>
            <a:r>
              <a:rPr lang="en-US" b="1">
                <a:solidFill>
                  <a:srgbClr val="0D0D0D"/>
                </a:solidFill>
              </a:rPr>
              <a:t>	- red buttons, … </a:t>
            </a:r>
          </a:p>
          <a:p>
            <a:pPr marL="342900" indent="-34290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q"/>
            </a:pPr>
            <a:r>
              <a:rPr lang="en-US" b="1">
                <a:solidFill>
                  <a:srgbClr val="0D0D0D"/>
                </a:solidFill>
              </a:rPr>
              <a:t>gives Power Permit for the corresponding converter</a:t>
            </a:r>
          </a:p>
        </p:txBody>
      </p:sp>
      <p:pic>
        <p:nvPicPr>
          <p:cNvPr id="19461" name="Picture 5" descr="Picture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5800" y="5105400"/>
            <a:ext cx="1057275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101_011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10400" y="3594100"/>
            <a:ext cx="17526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Line 7"/>
          <p:cNvSpPr>
            <a:spLocks noChangeShapeType="1"/>
          </p:cNvSpPr>
          <p:nvPr/>
        </p:nvSpPr>
        <p:spPr bwMode="auto">
          <a:xfrm flipH="1" flipV="1">
            <a:off x="5057775" y="5768975"/>
            <a:ext cx="1588" cy="18415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 flipH="1" flipV="1">
            <a:off x="6167438" y="5768975"/>
            <a:ext cx="1587" cy="18415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 flipH="1" flipV="1">
            <a:off x="3143250" y="5768975"/>
            <a:ext cx="1588" cy="18415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 flipH="1" flipV="1">
            <a:off x="2049463" y="5768975"/>
            <a:ext cx="1587" cy="18415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pSp>
        <p:nvGrpSpPr>
          <p:cNvPr id="19467" name="Group 11"/>
          <p:cNvGrpSpPr>
            <a:grpSpLocks/>
          </p:cNvGrpSpPr>
          <p:nvPr/>
        </p:nvGrpSpPr>
        <p:grpSpPr bwMode="auto">
          <a:xfrm>
            <a:off x="2049463" y="5338763"/>
            <a:ext cx="1093787" cy="430212"/>
            <a:chOff x="860" y="2816"/>
            <a:chExt cx="1924" cy="496"/>
          </a:xfrm>
        </p:grpSpPr>
        <p:sp>
          <p:nvSpPr>
            <p:cNvPr id="19532" name="Line 12"/>
            <p:cNvSpPr>
              <a:spLocks noChangeShapeType="1"/>
            </p:cNvSpPr>
            <p:nvPr/>
          </p:nvSpPr>
          <p:spPr bwMode="auto">
            <a:xfrm flipV="1">
              <a:off x="864" y="3072"/>
              <a:ext cx="0" cy="240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9533" name="Arc 13"/>
            <p:cNvSpPr>
              <a:spLocks/>
            </p:cNvSpPr>
            <p:nvPr/>
          </p:nvSpPr>
          <p:spPr bwMode="auto">
            <a:xfrm rot="16058654" flipV="1">
              <a:off x="921" y="2759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lnTo>
                    <a:pt x="0" y="97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534" name="Arc 14"/>
            <p:cNvSpPr>
              <a:spLocks/>
            </p:cNvSpPr>
            <p:nvPr/>
          </p:nvSpPr>
          <p:spPr bwMode="auto">
            <a:xfrm rot="16058654" flipV="1">
              <a:off x="1308" y="2765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lnTo>
                    <a:pt x="0" y="97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535" name="Arc 15"/>
            <p:cNvSpPr>
              <a:spLocks/>
            </p:cNvSpPr>
            <p:nvPr/>
          </p:nvSpPr>
          <p:spPr bwMode="auto">
            <a:xfrm rot="16058654" flipV="1">
              <a:off x="1689" y="2767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lnTo>
                    <a:pt x="0" y="97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536" name="Arc 16"/>
            <p:cNvSpPr>
              <a:spLocks/>
            </p:cNvSpPr>
            <p:nvPr/>
          </p:nvSpPr>
          <p:spPr bwMode="auto">
            <a:xfrm rot="16058654" flipV="1">
              <a:off x="2072" y="2773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lnTo>
                    <a:pt x="0" y="97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537" name="Arc 17"/>
            <p:cNvSpPr>
              <a:spLocks/>
            </p:cNvSpPr>
            <p:nvPr/>
          </p:nvSpPr>
          <p:spPr bwMode="auto">
            <a:xfrm rot="16058654" flipV="1">
              <a:off x="2456" y="2755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lnTo>
                    <a:pt x="0" y="97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538" name="Line 18"/>
            <p:cNvSpPr>
              <a:spLocks noChangeShapeType="1"/>
            </p:cNvSpPr>
            <p:nvPr/>
          </p:nvSpPr>
          <p:spPr bwMode="auto">
            <a:xfrm flipV="1">
              <a:off x="2784" y="3072"/>
              <a:ext cx="0" cy="240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9468" name="Line 19"/>
          <p:cNvSpPr>
            <a:spLocks noChangeShapeType="1"/>
          </p:cNvSpPr>
          <p:nvPr/>
        </p:nvSpPr>
        <p:spPr bwMode="auto">
          <a:xfrm flipV="1">
            <a:off x="1490663" y="5953125"/>
            <a:ext cx="395287" cy="1588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69" name="Line 20"/>
          <p:cNvSpPr>
            <a:spLocks noChangeShapeType="1"/>
          </p:cNvSpPr>
          <p:nvPr/>
        </p:nvSpPr>
        <p:spPr bwMode="auto">
          <a:xfrm flipH="1" flipV="1">
            <a:off x="1490663" y="5953125"/>
            <a:ext cx="1587" cy="306388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70" name="Line 21"/>
          <p:cNvSpPr>
            <a:spLocks noChangeShapeType="1"/>
          </p:cNvSpPr>
          <p:nvPr/>
        </p:nvSpPr>
        <p:spPr bwMode="auto">
          <a:xfrm flipH="1" flipV="1">
            <a:off x="1490663" y="6259513"/>
            <a:ext cx="5918200" cy="158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pSp>
        <p:nvGrpSpPr>
          <p:cNvPr id="19471" name="Group 22"/>
          <p:cNvGrpSpPr>
            <a:grpSpLocks/>
          </p:cNvGrpSpPr>
          <p:nvPr/>
        </p:nvGrpSpPr>
        <p:grpSpPr bwMode="auto">
          <a:xfrm>
            <a:off x="5057775" y="5338763"/>
            <a:ext cx="1109663" cy="430212"/>
            <a:chOff x="860" y="2816"/>
            <a:chExt cx="1924" cy="496"/>
          </a:xfrm>
        </p:grpSpPr>
        <p:sp>
          <p:nvSpPr>
            <p:cNvPr id="19525" name="Line 23"/>
            <p:cNvSpPr>
              <a:spLocks noChangeShapeType="1"/>
            </p:cNvSpPr>
            <p:nvPr/>
          </p:nvSpPr>
          <p:spPr bwMode="auto">
            <a:xfrm flipV="1">
              <a:off x="864" y="3072"/>
              <a:ext cx="0" cy="240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9526" name="Arc 24"/>
            <p:cNvSpPr>
              <a:spLocks/>
            </p:cNvSpPr>
            <p:nvPr/>
          </p:nvSpPr>
          <p:spPr bwMode="auto">
            <a:xfrm rot="16058654" flipV="1">
              <a:off x="921" y="2759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lnTo>
                    <a:pt x="0" y="97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527" name="Arc 25"/>
            <p:cNvSpPr>
              <a:spLocks/>
            </p:cNvSpPr>
            <p:nvPr/>
          </p:nvSpPr>
          <p:spPr bwMode="auto">
            <a:xfrm rot="16058654" flipV="1">
              <a:off x="1308" y="2765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lnTo>
                    <a:pt x="0" y="97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528" name="Arc 26"/>
            <p:cNvSpPr>
              <a:spLocks/>
            </p:cNvSpPr>
            <p:nvPr/>
          </p:nvSpPr>
          <p:spPr bwMode="auto">
            <a:xfrm rot="16058654" flipV="1">
              <a:off x="1689" y="2767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lnTo>
                    <a:pt x="0" y="97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529" name="Arc 27"/>
            <p:cNvSpPr>
              <a:spLocks/>
            </p:cNvSpPr>
            <p:nvPr/>
          </p:nvSpPr>
          <p:spPr bwMode="auto">
            <a:xfrm rot="16058654" flipV="1">
              <a:off x="2072" y="2773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lnTo>
                    <a:pt x="0" y="97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530" name="Arc 28"/>
            <p:cNvSpPr>
              <a:spLocks/>
            </p:cNvSpPr>
            <p:nvPr/>
          </p:nvSpPr>
          <p:spPr bwMode="auto">
            <a:xfrm rot="16058654" flipV="1">
              <a:off x="2456" y="2755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lnTo>
                    <a:pt x="0" y="97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531" name="Line 29"/>
            <p:cNvSpPr>
              <a:spLocks noChangeShapeType="1"/>
            </p:cNvSpPr>
            <p:nvPr/>
          </p:nvSpPr>
          <p:spPr bwMode="auto">
            <a:xfrm flipV="1">
              <a:off x="2784" y="3072"/>
              <a:ext cx="0" cy="240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1" name="Text Box 30"/>
          <p:cNvSpPr txBox="1">
            <a:spLocks noChangeArrowheads="1"/>
          </p:cNvSpPr>
          <p:nvPr/>
        </p:nvSpPr>
        <p:spPr bwMode="auto">
          <a:xfrm>
            <a:off x="2147888" y="5638800"/>
            <a:ext cx="871537" cy="287338"/>
          </a:xfrm>
          <a:prstGeom prst="rect">
            <a:avLst/>
          </a:prstGeom>
          <a:solidFill>
            <a:srgbClr val="FBFEDA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fr-CH" sz="1200" b="1" dirty="0">
                <a:solidFill>
                  <a:schemeClr val="accent4"/>
                </a:solidFill>
              </a:rPr>
              <a:t>Magnet 1</a:t>
            </a:r>
            <a:endParaRPr lang="en-US" sz="1200" b="1" dirty="0">
              <a:solidFill>
                <a:schemeClr val="accent4"/>
              </a:solidFill>
            </a:endParaRPr>
          </a:p>
        </p:txBody>
      </p:sp>
      <p:sp>
        <p:nvSpPr>
          <p:cNvPr id="32" name="Text Box 31"/>
          <p:cNvSpPr txBox="1">
            <a:spLocks noChangeArrowheads="1"/>
          </p:cNvSpPr>
          <p:nvPr/>
        </p:nvSpPr>
        <p:spPr bwMode="auto">
          <a:xfrm>
            <a:off x="6934200" y="3243263"/>
            <a:ext cx="1905000" cy="338137"/>
          </a:xfrm>
          <a:prstGeom prst="rect">
            <a:avLst/>
          </a:prstGeom>
          <a:solidFill>
            <a:srgbClr val="FBFEDA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fr-CH" b="1" dirty="0">
                <a:solidFill>
                  <a:schemeClr val="accent4"/>
                </a:solidFill>
              </a:rPr>
              <a:t>Power Converter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33" name="Text Box 32"/>
          <p:cNvSpPr txBox="1">
            <a:spLocks noChangeArrowheads="1"/>
          </p:cNvSpPr>
          <p:nvPr/>
        </p:nvSpPr>
        <p:spPr bwMode="auto">
          <a:xfrm>
            <a:off x="5238750" y="5649913"/>
            <a:ext cx="850900" cy="276225"/>
          </a:xfrm>
          <a:prstGeom prst="rect">
            <a:avLst/>
          </a:prstGeom>
          <a:solidFill>
            <a:srgbClr val="FBFEDA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CH" sz="1200" b="1" dirty="0">
                <a:solidFill>
                  <a:schemeClr val="accent4"/>
                </a:solidFill>
              </a:rPr>
              <a:t>Magnet 2</a:t>
            </a:r>
            <a:endParaRPr lang="en-US" sz="1200" b="1" dirty="0">
              <a:solidFill>
                <a:schemeClr val="accent4"/>
              </a:solidFill>
            </a:endParaRPr>
          </a:p>
        </p:txBody>
      </p:sp>
      <p:sp>
        <p:nvSpPr>
          <p:cNvPr id="19475" name="Line 33"/>
          <p:cNvSpPr>
            <a:spLocks noChangeShapeType="1"/>
          </p:cNvSpPr>
          <p:nvPr/>
        </p:nvSpPr>
        <p:spPr bwMode="auto">
          <a:xfrm flipV="1">
            <a:off x="1852613" y="5951538"/>
            <a:ext cx="195262" cy="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76" name="Line 34"/>
          <p:cNvSpPr>
            <a:spLocks noChangeShapeType="1"/>
          </p:cNvSpPr>
          <p:nvPr/>
        </p:nvSpPr>
        <p:spPr bwMode="auto">
          <a:xfrm flipV="1">
            <a:off x="3133725" y="5949950"/>
            <a:ext cx="195263" cy="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77" name="Line 35"/>
          <p:cNvSpPr>
            <a:spLocks noChangeShapeType="1"/>
          </p:cNvSpPr>
          <p:nvPr/>
        </p:nvSpPr>
        <p:spPr bwMode="auto">
          <a:xfrm flipV="1">
            <a:off x="4900613" y="5957888"/>
            <a:ext cx="155575" cy="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78" name="Line 36"/>
          <p:cNvSpPr>
            <a:spLocks noChangeShapeType="1"/>
          </p:cNvSpPr>
          <p:nvPr/>
        </p:nvSpPr>
        <p:spPr bwMode="auto">
          <a:xfrm flipV="1">
            <a:off x="6157913" y="5938838"/>
            <a:ext cx="919162" cy="3175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79" name="Oval 37"/>
          <p:cNvSpPr>
            <a:spLocks noChangeArrowheads="1"/>
          </p:cNvSpPr>
          <p:nvPr/>
        </p:nvSpPr>
        <p:spPr bwMode="auto">
          <a:xfrm>
            <a:off x="4845050" y="5891213"/>
            <a:ext cx="131763" cy="122237"/>
          </a:xfrm>
          <a:prstGeom prst="ellipse">
            <a:avLst/>
          </a:prstGeom>
          <a:solidFill>
            <a:srgbClr val="006600"/>
          </a:solidFill>
          <a:ln w="127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480" name="Oval 38"/>
          <p:cNvSpPr>
            <a:spLocks noChangeArrowheads="1"/>
          </p:cNvSpPr>
          <p:nvPr/>
        </p:nvSpPr>
        <p:spPr bwMode="auto">
          <a:xfrm>
            <a:off x="3265488" y="5891213"/>
            <a:ext cx="131762" cy="122237"/>
          </a:xfrm>
          <a:prstGeom prst="ellipse">
            <a:avLst/>
          </a:prstGeom>
          <a:solidFill>
            <a:srgbClr val="006600"/>
          </a:solidFill>
          <a:ln w="127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481" name="Oval 39"/>
          <p:cNvSpPr>
            <a:spLocks noChangeArrowheads="1"/>
          </p:cNvSpPr>
          <p:nvPr/>
        </p:nvSpPr>
        <p:spPr bwMode="auto">
          <a:xfrm>
            <a:off x="1819275" y="5891213"/>
            <a:ext cx="131763" cy="122237"/>
          </a:xfrm>
          <a:prstGeom prst="ellipse">
            <a:avLst/>
          </a:prstGeom>
          <a:solidFill>
            <a:srgbClr val="006600"/>
          </a:solidFill>
          <a:ln w="127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1" name="Line 40"/>
          <p:cNvSpPr>
            <a:spLocks noChangeShapeType="1"/>
          </p:cNvSpPr>
          <p:nvPr/>
        </p:nvSpPr>
        <p:spPr bwMode="auto">
          <a:xfrm flipH="1">
            <a:off x="4443413" y="3711575"/>
            <a:ext cx="2566987" cy="0"/>
          </a:xfrm>
          <a:prstGeom prst="line">
            <a:avLst/>
          </a:prstGeom>
          <a:noFill/>
          <a:ln w="9525">
            <a:solidFill>
              <a:schemeClr val="accent6">
                <a:lumMod val="95000"/>
                <a:lumOff val="5000"/>
              </a:schemeClr>
            </a:solidFill>
            <a:round/>
            <a:headEnd/>
            <a:tailEnd type="triangle" w="med" len="med"/>
          </a:ln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GB"/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5014913" y="3429000"/>
            <a:ext cx="20716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  <a:defRPr/>
            </a:pPr>
            <a:r>
              <a:rPr lang="de-CH" sz="1400" dirty="0">
                <a:solidFill>
                  <a:schemeClr val="accent6"/>
                </a:solidFill>
              </a:rPr>
              <a:t>PC Status</a:t>
            </a:r>
          </a:p>
        </p:txBody>
      </p:sp>
      <p:sp>
        <p:nvSpPr>
          <p:cNvPr id="19484" name="Line 42"/>
          <p:cNvSpPr>
            <a:spLocks noChangeShapeType="1"/>
          </p:cNvSpPr>
          <p:nvPr/>
        </p:nvSpPr>
        <p:spPr bwMode="auto">
          <a:xfrm flipV="1">
            <a:off x="3411538" y="5938838"/>
            <a:ext cx="1428750" cy="3175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85" name="Text Box 43"/>
          <p:cNvSpPr txBox="1">
            <a:spLocks noChangeArrowheads="1"/>
          </p:cNvSpPr>
          <p:nvPr/>
        </p:nvSpPr>
        <p:spPr bwMode="auto">
          <a:xfrm>
            <a:off x="4970463" y="4757738"/>
            <a:ext cx="1450975" cy="576262"/>
          </a:xfrm>
          <a:prstGeom prst="rect">
            <a:avLst/>
          </a:prstGeom>
          <a:solidFill>
            <a:srgbClr val="FBFED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tIns="10800" bIns="10800">
            <a:spAutoFit/>
          </a:bodyPr>
          <a:lstStyle/>
          <a:p>
            <a:r>
              <a:rPr lang="fr-CH" sz="1200" b="1">
                <a:solidFill>
                  <a:srgbClr val="FF6600"/>
                </a:solidFill>
              </a:rPr>
              <a:t>Thermoswitches </a:t>
            </a:r>
          </a:p>
          <a:p>
            <a:r>
              <a:rPr lang="fr-CH" sz="1200" b="1">
                <a:solidFill>
                  <a:srgbClr val="FF6600"/>
                </a:solidFill>
              </a:rPr>
              <a:t>Water Flow</a:t>
            </a:r>
          </a:p>
          <a:p>
            <a:r>
              <a:rPr lang="fr-CH" sz="1200" b="1">
                <a:solidFill>
                  <a:srgbClr val="FF6600"/>
                </a:solidFill>
              </a:rPr>
              <a:t>Red button…</a:t>
            </a:r>
            <a:endParaRPr lang="en-US" sz="1200" b="1">
              <a:solidFill>
                <a:srgbClr val="FF6600"/>
              </a:solidFill>
              <a:cs typeface="Arial" pitchFamily="34" charset="0"/>
            </a:endParaRPr>
          </a:p>
        </p:txBody>
      </p:sp>
      <p:sp>
        <p:nvSpPr>
          <p:cNvPr id="19486" name="Text Box 44"/>
          <p:cNvSpPr txBox="1">
            <a:spLocks noChangeArrowheads="1"/>
          </p:cNvSpPr>
          <p:nvPr/>
        </p:nvSpPr>
        <p:spPr bwMode="auto">
          <a:xfrm>
            <a:off x="1812925" y="4795838"/>
            <a:ext cx="1414463" cy="461962"/>
          </a:xfrm>
          <a:prstGeom prst="rect">
            <a:avLst/>
          </a:prstGeom>
          <a:solidFill>
            <a:srgbClr val="FBFED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H" sz="1200" b="1">
                <a:solidFill>
                  <a:srgbClr val="FF6600"/>
                </a:solidFill>
              </a:rPr>
              <a:t>Several thermo-switches @ 60</a:t>
            </a:r>
            <a:r>
              <a:rPr lang="en-US" sz="1200" b="1">
                <a:solidFill>
                  <a:srgbClr val="FF6600"/>
                </a:solidFill>
                <a:cs typeface="Arial" pitchFamily="34" charset="0"/>
              </a:rPr>
              <a:t>°C</a:t>
            </a:r>
          </a:p>
        </p:txBody>
      </p:sp>
      <p:sp>
        <p:nvSpPr>
          <p:cNvPr id="19487" name="Line 47"/>
          <p:cNvSpPr>
            <a:spLocks noChangeShapeType="1"/>
          </p:cNvSpPr>
          <p:nvPr/>
        </p:nvSpPr>
        <p:spPr bwMode="auto">
          <a:xfrm flipH="1">
            <a:off x="4419600" y="4041775"/>
            <a:ext cx="2590800" cy="0"/>
          </a:xfrm>
          <a:prstGeom prst="line">
            <a:avLst/>
          </a:prstGeom>
          <a:noFill/>
          <a:ln w="19050">
            <a:solidFill>
              <a:srgbClr val="3B7533"/>
            </a:solidFill>
            <a:round/>
            <a:headEnd type="triangle" w="med" len="med"/>
            <a:tailEnd/>
          </a:ln>
        </p:spPr>
        <p:txBody>
          <a:bodyPr wrap="none" lIns="91435" tIns="45718" rIns="91435" bIns="45718" anchor="ctr"/>
          <a:lstStyle/>
          <a:p>
            <a:endParaRPr lang="en-GB"/>
          </a:p>
        </p:txBody>
      </p:sp>
      <p:sp>
        <p:nvSpPr>
          <p:cNvPr id="19488" name="Rectangle 48"/>
          <p:cNvSpPr>
            <a:spLocks noChangeArrowheads="1"/>
          </p:cNvSpPr>
          <p:nvPr/>
        </p:nvSpPr>
        <p:spPr bwMode="auto">
          <a:xfrm>
            <a:off x="4343400" y="3733800"/>
            <a:ext cx="22256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de-CH" sz="1400" b="1">
                <a:solidFill>
                  <a:srgbClr val="3B7533"/>
                </a:solidFill>
              </a:rPr>
              <a:t>Power Permit</a:t>
            </a:r>
          </a:p>
        </p:txBody>
      </p:sp>
      <p:sp>
        <p:nvSpPr>
          <p:cNvPr id="19489" name="Line 51"/>
          <p:cNvSpPr>
            <a:spLocks noChangeShapeType="1"/>
          </p:cNvSpPr>
          <p:nvPr/>
        </p:nvSpPr>
        <p:spPr bwMode="auto">
          <a:xfrm flipH="1" flipV="1">
            <a:off x="7408863" y="5645150"/>
            <a:ext cx="9525" cy="6223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90" name="Line 52"/>
          <p:cNvSpPr>
            <a:spLocks noChangeShapeType="1"/>
          </p:cNvSpPr>
          <p:nvPr/>
        </p:nvSpPr>
        <p:spPr bwMode="auto">
          <a:xfrm flipV="1">
            <a:off x="7080250" y="4800600"/>
            <a:ext cx="6350" cy="11366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91" name="Line 53"/>
          <p:cNvSpPr>
            <a:spLocks noChangeShapeType="1"/>
          </p:cNvSpPr>
          <p:nvPr/>
        </p:nvSpPr>
        <p:spPr bwMode="auto">
          <a:xfrm>
            <a:off x="7408863" y="5645150"/>
            <a:ext cx="1512887" cy="15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92" name="Line 54"/>
          <p:cNvSpPr>
            <a:spLocks noChangeShapeType="1"/>
          </p:cNvSpPr>
          <p:nvPr/>
        </p:nvSpPr>
        <p:spPr bwMode="auto">
          <a:xfrm>
            <a:off x="7069138" y="4779963"/>
            <a:ext cx="920750" cy="158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93" name="Oval 55"/>
          <p:cNvSpPr>
            <a:spLocks noChangeArrowheads="1"/>
          </p:cNvSpPr>
          <p:nvPr/>
        </p:nvSpPr>
        <p:spPr bwMode="auto">
          <a:xfrm>
            <a:off x="8058150" y="4600575"/>
            <a:ext cx="460375" cy="428625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494" name="Oval 56"/>
          <p:cNvSpPr>
            <a:spLocks noChangeArrowheads="1"/>
          </p:cNvSpPr>
          <p:nvPr/>
        </p:nvSpPr>
        <p:spPr bwMode="auto">
          <a:xfrm>
            <a:off x="8256588" y="4600575"/>
            <a:ext cx="460375" cy="428625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495" name="Line 57"/>
          <p:cNvSpPr>
            <a:spLocks noChangeShapeType="1"/>
          </p:cNvSpPr>
          <p:nvPr/>
        </p:nvSpPr>
        <p:spPr bwMode="auto">
          <a:xfrm flipV="1">
            <a:off x="8910638" y="4800600"/>
            <a:ext cx="4762" cy="8461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96" name="Oval 58"/>
          <p:cNvSpPr>
            <a:spLocks noChangeArrowheads="1"/>
          </p:cNvSpPr>
          <p:nvPr/>
        </p:nvSpPr>
        <p:spPr bwMode="auto">
          <a:xfrm>
            <a:off x="7927975" y="4724400"/>
            <a:ext cx="130175" cy="122238"/>
          </a:xfrm>
          <a:prstGeom prst="ellipse">
            <a:avLst/>
          </a:prstGeom>
          <a:solidFill>
            <a:srgbClr val="0066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497" name="Oval 59"/>
          <p:cNvSpPr>
            <a:spLocks noChangeArrowheads="1"/>
          </p:cNvSpPr>
          <p:nvPr/>
        </p:nvSpPr>
        <p:spPr bwMode="auto">
          <a:xfrm>
            <a:off x="8716963" y="4724400"/>
            <a:ext cx="130175" cy="122238"/>
          </a:xfrm>
          <a:prstGeom prst="ellipse">
            <a:avLst/>
          </a:prstGeom>
          <a:solidFill>
            <a:srgbClr val="0066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498" name="Line 60"/>
          <p:cNvSpPr>
            <a:spLocks noChangeShapeType="1"/>
          </p:cNvSpPr>
          <p:nvPr/>
        </p:nvSpPr>
        <p:spPr bwMode="auto">
          <a:xfrm flipH="1">
            <a:off x="8791575" y="4791075"/>
            <a:ext cx="1206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endParaRPr lang="en-GB"/>
          </a:p>
        </p:txBody>
      </p:sp>
      <p:sp>
        <p:nvSpPr>
          <p:cNvPr id="60" name="Line 62"/>
          <p:cNvSpPr>
            <a:spLocks noChangeShapeType="1"/>
          </p:cNvSpPr>
          <p:nvPr/>
        </p:nvSpPr>
        <p:spPr bwMode="auto">
          <a:xfrm flipV="1">
            <a:off x="3894138" y="4567238"/>
            <a:ext cx="1906587" cy="0"/>
          </a:xfrm>
          <a:prstGeom prst="line">
            <a:avLst/>
          </a:prstGeom>
          <a:noFill/>
          <a:ln w="9525">
            <a:solidFill>
              <a:schemeClr val="accent6">
                <a:lumMod val="95000"/>
                <a:lumOff val="5000"/>
              </a:schemeClr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GB"/>
          </a:p>
        </p:txBody>
      </p:sp>
      <p:sp>
        <p:nvSpPr>
          <p:cNvPr id="61" name="Line 63"/>
          <p:cNvSpPr>
            <a:spLocks noChangeShapeType="1"/>
          </p:cNvSpPr>
          <p:nvPr/>
        </p:nvSpPr>
        <p:spPr bwMode="auto">
          <a:xfrm flipH="1" flipV="1">
            <a:off x="3886200" y="4191000"/>
            <a:ext cx="0" cy="381000"/>
          </a:xfrm>
          <a:prstGeom prst="line">
            <a:avLst/>
          </a:prstGeom>
          <a:noFill/>
          <a:ln w="19050">
            <a:solidFill>
              <a:schemeClr val="accent6">
                <a:lumMod val="95000"/>
                <a:lumOff val="5000"/>
              </a:schemeClr>
            </a:solidFill>
            <a:round/>
            <a:headEnd/>
            <a:tailEnd type="triangle" w="lg" len="lg"/>
          </a:ln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GB"/>
          </a:p>
        </p:txBody>
      </p:sp>
      <p:sp>
        <p:nvSpPr>
          <p:cNvPr id="62" name="Line 64"/>
          <p:cNvSpPr>
            <a:spLocks noChangeShapeType="1"/>
          </p:cNvSpPr>
          <p:nvPr/>
        </p:nvSpPr>
        <p:spPr bwMode="auto">
          <a:xfrm flipV="1">
            <a:off x="2397125" y="4572000"/>
            <a:ext cx="0" cy="225425"/>
          </a:xfrm>
          <a:prstGeom prst="line">
            <a:avLst/>
          </a:prstGeom>
          <a:noFill/>
          <a:ln w="9525">
            <a:solidFill>
              <a:schemeClr val="accent6">
                <a:lumMod val="95000"/>
                <a:lumOff val="5000"/>
              </a:schemeClr>
            </a:solidFill>
            <a:round/>
            <a:headEnd/>
            <a:tailEnd type="triangle" w="med" len="med"/>
          </a:ln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GB"/>
          </a:p>
        </p:txBody>
      </p:sp>
      <p:sp>
        <p:nvSpPr>
          <p:cNvPr id="63" name="Line 65"/>
          <p:cNvSpPr>
            <a:spLocks noChangeShapeType="1"/>
          </p:cNvSpPr>
          <p:nvPr/>
        </p:nvSpPr>
        <p:spPr bwMode="auto">
          <a:xfrm flipV="1">
            <a:off x="2770188" y="4573588"/>
            <a:ext cx="0" cy="227012"/>
          </a:xfrm>
          <a:prstGeom prst="line">
            <a:avLst/>
          </a:prstGeom>
          <a:noFill/>
          <a:ln w="9525">
            <a:solidFill>
              <a:schemeClr val="accent6">
                <a:lumMod val="95000"/>
                <a:lumOff val="5000"/>
              </a:schemeClr>
            </a:solidFill>
            <a:round/>
            <a:headEnd/>
            <a:tailEnd type="triangle" w="med" len="med"/>
          </a:ln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GB"/>
          </a:p>
        </p:txBody>
      </p:sp>
      <p:sp>
        <p:nvSpPr>
          <p:cNvPr id="64" name="Line 66"/>
          <p:cNvSpPr>
            <a:spLocks noChangeShapeType="1"/>
          </p:cNvSpPr>
          <p:nvPr/>
        </p:nvSpPr>
        <p:spPr bwMode="auto">
          <a:xfrm flipV="1">
            <a:off x="5803900" y="4570413"/>
            <a:ext cx="0" cy="227012"/>
          </a:xfrm>
          <a:prstGeom prst="line">
            <a:avLst/>
          </a:prstGeom>
          <a:noFill/>
          <a:ln w="9525">
            <a:solidFill>
              <a:schemeClr val="accent6">
                <a:lumMod val="95000"/>
                <a:lumOff val="5000"/>
              </a:schemeClr>
            </a:solidFill>
            <a:round/>
            <a:headEnd/>
            <a:tailEnd type="triangle" w="med" len="med"/>
          </a:ln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GB"/>
          </a:p>
        </p:txBody>
      </p:sp>
      <p:sp>
        <p:nvSpPr>
          <p:cNvPr id="65" name="Line 67"/>
          <p:cNvSpPr>
            <a:spLocks noChangeShapeType="1"/>
          </p:cNvSpPr>
          <p:nvPr/>
        </p:nvSpPr>
        <p:spPr bwMode="auto">
          <a:xfrm flipV="1">
            <a:off x="5497513" y="4573588"/>
            <a:ext cx="0" cy="225425"/>
          </a:xfrm>
          <a:prstGeom prst="line">
            <a:avLst/>
          </a:prstGeom>
          <a:noFill/>
          <a:ln w="9525">
            <a:solidFill>
              <a:schemeClr val="accent6">
                <a:lumMod val="95000"/>
                <a:lumOff val="5000"/>
              </a:schemeClr>
            </a:solidFill>
            <a:round/>
            <a:headEnd/>
            <a:tailEnd type="triangle" w="med" len="med"/>
          </a:ln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GB"/>
          </a:p>
        </p:txBody>
      </p:sp>
      <p:sp>
        <p:nvSpPr>
          <p:cNvPr id="66" name="Line 69"/>
          <p:cNvSpPr>
            <a:spLocks noChangeShapeType="1"/>
          </p:cNvSpPr>
          <p:nvPr/>
        </p:nvSpPr>
        <p:spPr bwMode="auto">
          <a:xfrm flipV="1">
            <a:off x="2373313" y="4564063"/>
            <a:ext cx="1519237" cy="0"/>
          </a:xfrm>
          <a:prstGeom prst="line">
            <a:avLst/>
          </a:prstGeom>
          <a:noFill/>
          <a:ln w="9525">
            <a:solidFill>
              <a:schemeClr val="accent6">
                <a:lumMod val="95000"/>
                <a:lumOff val="5000"/>
              </a:schemeClr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GB"/>
          </a:p>
        </p:txBody>
      </p:sp>
      <p:pic>
        <p:nvPicPr>
          <p:cNvPr id="19506" name="Picture 71" descr="pos-with-flat-screen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73725" y="1468438"/>
            <a:ext cx="1493838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07" name="Picture 7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03913" y="1416050"/>
            <a:ext cx="954087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" name="Text Box 35"/>
          <p:cNvSpPr txBox="1">
            <a:spLocks noChangeArrowheads="1"/>
          </p:cNvSpPr>
          <p:nvPr/>
        </p:nvSpPr>
        <p:spPr bwMode="auto">
          <a:xfrm>
            <a:off x="6969125" y="1778000"/>
            <a:ext cx="156527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5895" tIns="37948" rIns="75895" bIns="37948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  <a:ea typeface="Times New Roman" pitchFamily="18" charset="0"/>
                <a:cs typeface="Verdana" pitchFamily="34" charset="0"/>
              </a:rPr>
              <a:t>PVSS </a:t>
            </a:r>
          </a:p>
          <a:p>
            <a:pPr>
              <a:defRPr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  <a:ea typeface="Times New Roman" pitchFamily="18" charset="0"/>
                <a:cs typeface="Verdana" pitchFamily="34" charset="0"/>
              </a:rPr>
              <a:t>Operator Console</a:t>
            </a:r>
          </a:p>
        </p:txBody>
      </p:sp>
      <p:sp>
        <p:nvSpPr>
          <p:cNvPr id="19509" name="Line 49"/>
          <p:cNvSpPr>
            <a:spLocks noChangeShapeType="1"/>
          </p:cNvSpPr>
          <p:nvPr/>
        </p:nvSpPr>
        <p:spPr bwMode="auto">
          <a:xfrm flipH="1">
            <a:off x="4419600" y="2362200"/>
            <a:ext cx="1295400" cy="381000"/>
          </a:xfrm>
          <a:prstGeom prst="line">
            <a:avLst/>
          </a:prstGeom>
          <a:noFill/>
          <a:ln w="9525">
            <a:solidFill>
              <a:srgbClr val="6600CC"/>
            </a:solidFill>
            <a:round/>
            <a:headEnd type="triangle" w="med" len="med"/>
            <a:tailEnd type="triangle" w="med" len="med"/>
          </a:ln>
        </p:spPr>
        <p:txBody>
          <a:bodyPr wrap="none" lIns="91435" tIns="45718" rIns="91435" bIns="45718" anchor="ctr"/>
          <a:lstStyle/>
          <a:p>
            <a:endParaRPr lang="en-GB"/>
          </a:p>
        </p:txBody>
      </p:sp>
      <p:grpSp>
        <p:nvGrpSpPr>
          <p:cNvPr id="19510" name="Group 74"/>
          <p:cNvGrpSpPr>
            <a:grpSpLocks/>
          </p:cNvGrpSpPr>
          <p:nvPr/>
        </p:nvGrpSpPr>
        <p:grpSpPr bwMode="auto">
          <a:xfrm>
            <a:off x="7620000" y="1066800"/>
            <a:ext cx="1216025" cy="711200"/>
            <a:chOff x="4992672" y="2055454"/>
            <a:chExt cx="1216216" cy="711253"/>
          </a:xfrm>
        </p:grpSpPr>
        <p:sp>
          <p:nvSpPr>
            <p:cNvPr id="19523" name="AutoShape 32"/>
            <p:cNvSpPr>
              <a:spLocks noChangeArrowheads="1"/>
            </p:cNvSpPr>
            <p:nvPr/>
          </p:nvSpPr>
          <p:spPr bwMode="auto">
            <a:xfrm>
              <a:off x="5068886" y="2119007"/>
              <a:ext cx="1094669" cy="6477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3" name="Text Box 33"/>
            <p:cNvSpPr txBox="1">
              <a:spLocks noChangeArrowheads="1"/>
            </p:cNvSpPr>
            <p:nvPr/>
          </p:nvSpPr>
          <p:spPr bwMode="auto">
            <a:xfrm>
              <a:off x="4992672" y="2055454"/>
              <a:ext cx="1216216" cy="457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cs typeface="Times New Roman" pitchFamily="18" charset="0"/>
              </a:endParaRPr>
            </a:p>
            <a:p>
              <a:pPr algn="ctr">
                <a:defRPr/>
              </a:pPr>
              <a:r>
                <a:rPr lang="en-US" sz="1200" b="1" dirty="0">
                  <a:solidFill>
                    <a:schemeClr val="accent5">
                      <a:lumMod val="10000"/>
                    </a:schemeClr>
                  </a:solidFill>
                  <a:cs typeface="Times New Roman" pitchFamily="18" charset="0"/>
                </a:rPr>
                <a:t>Configuration File</a:t>
              </a:r>
              <a:endParaRPr lang="en-US" sz="1200" b="1" dirty="0">
                <a:solidFill>
                  <a:schemeClr val="accent5">
                    <a:lumMod val="10000"/>
                  </a:schemeClr>
                </a:solidFill>
              </a:endParaRPr>
            </a:p>
          </p:txBody>
        </p:sp>
      </p:grpSp>
      <p:sp>
        <p:nvSpPr>
          <p:cNvPr id="74" name="Line 34"/>
          <p:cNvSpPr>
            <a:spLocks noChangeShapeType="1"/>
          </p:cNvSpPr>
          <p:nvPr/>
        </p:nvSpPr>
        <p:spPr bwMode="auto">
          <a:xfrm flipH="1">
            <a:off x="6553200" y="1447800"/>
            <a:ext cx="1143000" cy="322263"/>
          </a:xfrm>
          <a:prstGeom prst="line">
            <a:avLst/>
          </a:prstGeom>
          <a:noFill/>
          <a:ln w="22225">
            <a:solidFill>
              <a:schemeClr val="accent1">
                <a:lumMod val="50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5" name="Text Box 61"/>
          <p:cNvSpPr txBox="1">
            <a:spLocks noChangeArrowheads="1"/>
          </p:cNvSpPr>
          <p:nvPr/>
        </p:nvSpPr>
        <p:spPr bwMode="auto">
          <a:xfrm>
            <a:off x="3124200" y="2362200"/>
            <a:ext cx="1371600" cy="3381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fr-CH" b="1" dirty="0">
                <a:solidFill>
                  <a:schemeClr val="accent4"/>
                </a:solidFill>
              </a:rPr>
              <a:t>PLC + I/Os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19513" name="Rectangle 70"/>
          <p:cNvSpPr>
            <a:spLocks noChangeArrowheads="1"/>
          </p:cNvSpPr>
          <p:nvPr/>
        </p:nvSpPr>
        <p:spPr bwMode="auto">
          <a:xfrm rot="-786839">
            <a:off x="4305300" y="2246313"/>
            <a:ext cx="170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de-CH" sz="1400">
                <a:solidFill>
                  <a:srgbClr val="6A06A2"/>
                </a:solidFill>
              </a:rPr>
              <a:t>Ethernet</a:t>
            </a:r>
          </a:p>
        </p:txBody>
      </p:sp>
      <p:sp>
        <p:nvSpPr>
          <p:cNvPr id="19514" name="Text Box 52"/>
          <p:cNvSpPr txBox="1">
            <a:spLocks noChangeArrowheads="1"/>
          </p:cNvSpPr>
          <p:nvPr/>
        </p:nvSpPr>
        <p:spPr bwMode="auto">
          <a:xfrm>
            <a:off x="5257800" y="2609850"/>
            <a:ext cx="12192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5895" tIns="37948" rIns="75895" bIns="37948">
            <a:spAutoFit/>
          </a:bodyPr>
          <a:lstStyle/>
          <a:p>
            <a:r>
              <a:rPr lang="en-US" sz="1400">
                <a:solidFill>
                  <a:srgbClr val="000000"/>
                </a:solidFill>
                <a:cs typeface="Times New Roman" pitchFamily="18" charset="0"/>
              </a:rPr>
              <a:t>Beam Permit</a:t>
            </a:r>
            <a:endParaRPr lang="en-US" sz="1400">
              <a:cs typeface="Times New Roman" pitchFamily="18" charset="0"/>
            </a:endParaRPr>
          </a:p>
        </p:txBody>
      </p:sp>
      <p:sp>
        <p:nvSpPr>
          <p:cNvPr id="79" name="Rectangle 53"/>
          <p:cNvSpPr>
            <a:spLocks noChangeArrowheads="1"/>
          </p:cNvSpPr>
          <p:nvPr/>
        </p:nvSpPr>
        <p:spPr bwMode="auto">
          <a:xfrm>
            <a:off x="6934200" y="2700338"/>
            <a:ext cx="1252538" cy="3476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37948" rIns="0" bIns="37948" anchor="ctr"/>
          <a:lstStyle/>
          <a:p>
            <a:pPr algn="ctr">
              <a:defRPr/>
            </a:pPr>
            <a:r>
              <a:rPr lang="en-US" sz="1500">
                <a:solidFill>
                  <a:srgbClr val="000000"/>
                </a:solidFill>
                <a:ea typeface="Times New Roman" pitchFamily="18" charset="0"/>
                <a:cs typeface="Verdana" pitchFamily="34" charset="0"/>
              </a:rPr>
              <a:t>BIS interface</a:t>
            </a:r>
            <a:endParaRPr lang="en-US">
              <a:ea typeface="Times New Roman" pitchFamily="18" charset="0"/>
              <a:cs typeface="Verdana" pitchFamily="34" charset="0"/>
            </a:endParaRPr>
          </a:p>
        </p:txBody>
      </p:sp>
      <p:pic>
        <p:nvPicPr>
          <p:cNvPr id="80" name="Picture 4" descr="PIC_0296_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52800" y="2689225"/>
            <a:ext cx="1069975" cy="1533525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81" name="Line 50"/>
          <p:cNvSpPr>
            <a:spLocks noChangeShapeType="1"/>
          </p:cNvSpPr>
          <p:nvPr/>
        </p:nvSpPr>
        <p:spPr bwMode="auto">
          <a:xfrm flipV="1">
            <a:off x="4419600" y="2895600"/>
            <a:ext cx="2514600" cy="0"/>
          </a:xfrm>
          <a:prstGeom prst="lin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82" name="Rectangle 4"/>
          <p:cNvSpPr txBox="1">
            <a:spLocks noChangeArrowheads="1"/>
          </p:cNvSpPr>
          <p:nvPr/>
        </p:nvSpPr>
        <p:spPr bwMode="auto">
          <a:xfrm>
            <a:off x="366713" y="6284913"/>
            <a:ext cx="8531225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r>
              <a:rPr lang="en-US" sz="1100" i="1" dirty="0">
                <a:solidFill>
                  <a:schemeClr val="accent6">
                    <a:lumMod val="95000"/>
                    <a:lumOff val="5000"/>
                  </a:schemeClr>
                </a:solidFill>
              </a:rPr>
              <a:t>(*) the Transfer Lines WIC (the first one that has been deployed) is not based on Safety PLC</a:t>
            </a:r>
          </a:p>
        </p:txBody>
      </p:sp>
      <p:sp>
        <p:nvSpPr>
          <p:cNvPr id="83" name="Rectangle 95"/>
          <p:cNvSpPr>
            <a:spLocks noChangeArrowheads="1"/>
          </p:cNvSpPr>
          <p:nvPr/>
        </p:nvSpPr>
        <p:spPr bwMode="auto">
          <a:xfrm>
            <a:off x="1143000" y="838200"/>
            <a:ext cx="51054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§"/>
              <a:defRPr/>
            </a:pPr>
            <a:r>
              <a:rPr lang="en-US" b="1">
                <a:solidFill>
                  <a:srgbClr val="7F3300"/>
                </a:solidFill>
              </a:rPr>
              <a:t> WIC solution = PLC crate + remote I/O crates</a:t>
            </a:r>
            <a:endParaRPr lang="en-US" b="1" u="sng">
              <a:solidFill>
                <a:srgbClr val="7F3300"/>
              </a:solidFill>
            </a:endParaRPr>
          </a:p>
        </p:txBody>
      </p:sp>
      <p:pic>
        <p:nvPicPr>
          <p:cNvPr id="2" name="Picture 1" descr="WIC-remoteI-O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352800" y="4648200"/>
            <a:ext cx="1447800" cy="966788"/>
          </a:xfrm>
          <a:prstGeom prst="rect">
            <a:avLst/>
          </a:prstGeom>
          <a:ln w="28575" cmpd="sng">
            <a:solidFill>
              <a:schemeClr val="accent4">
                <a:lumMod val="75000"/>
              </a:schemeClr>
            </a:solidFill>
          </a:ln>
        </p:spPr>
      </p:pic>
      <p:sp>
        <p:nvSpPr>
          <p:cNvPr id="19521" name="Rectangle 70"/>
          <p:cNvSpPr>
            <a:spLocks noChangeArrowheads="1"/>
          </p:cNvSpPr>
          <p:nvPr/>
        </p:nvSpPr>
        <p:spPr bwMode="auto">
          <a:xfrm>
            <a:off x="3429000" y="4267200"/>
            <a:ext cx="170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de-CH" sz="1400">
                <a:solidFill>
                  <a:srgbClr val="6A06A2"/>
                </a:solidFill>
              </a:rPr>
              <a:t>Profibus</a:t>
            </a:r>
          </a:p>
        </p:txBody>
      </p:sp>
      <p:sp>
        <p:nvSpPr>
          <p:cNvPr id="85" name="Text Box 61"/>
          <p:cNvSpPr txBox="1">
            <a:spLocks noChangeArrowheads="1"/>
          </p:cNvSpPr>
          <p:nvPr/>
        </p:nvSpPr>
        <p:spPr bwMode="auto">
          <a:xfrm>
            <a:off x="3352800" y="5557838"/>
            <a:ext cx="137160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b="1" dirty="0">
                <a:solidFill>
                  <a:schemeClr val="accent4"/>
                </a:solidFill>
              </a:rPr>
              <a:t>r</a:t>
            </a:r>
            <a:r>
              <a:rPr lang="fr-CH" b="1" dirty="0">
                <a:solidFill>
                  <a:schemeClr val="accent4"/>
                </a:solidFill>
              </a:rPr>
              <a:t>emote I/Os</a:t>
            </a:r>
            <a:endParaRPr lang="en-US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ea typeface="ＭＳ Ｐゴシック" charset="-128"/>
              </a:rPr>
              <a:t>Magnets in the LHC Injectors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F6884E7-BCD1-4457-AEE7-7A1A0ADE934A}" type="slidenum">
              <a:rPr lang="en-US" smtClean="0"/>
              <a:pPr/>
              <a:t>15</a:t>
            </a:fld>
            <a:endParaRPr lang="en-US" dirty="0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914400"/>
            <a:ext cx="8148638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162800" cy="762000"/>
          </a:xfrm>
        </p:spPr>
        <p:txBody>
          <a:bodyPr/>
          <a:lstStyle/>
          <a:p>
            <a:pPr algn="ctr"/>
            <a:r>
              <a:rPr lang="en-GB" smtClean="0">
                <a:ea typeface="ＭＳ Ｐゴシック" charset="-128"/>
              </a:rPr>
              <a:t>BIS simplified layout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9B4B8D2-A6D5-4682-AD4F-A331A45C0735}" type="slidenum">
              <a:rPr lang="en-US" smtClean="0"/>
              <a:pPr/>
              <a:t>16</a:t>
            </a:fld>
            <a:endParaRPr lang="en-US" dirty="0" smtClean="0"/>
          </a:p>
        </p:txBody>
      </p:sp>
      <p:pic>
        <p:nvPicPr>
          <p:cNvPr id="21508" name="Picture 102" descr="pos-with-flat-scree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77000" y="1524000"/>
            <a:ext cx="1985963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Bent-Up Arrow 6"/>
          <p:cNvSpPr/>
          <p:nvPr/>
        </p:nvSpPr>
        <p:spPr bwMode="auto">
          <a:xfrm flipV="1">
            <a:off x="7781925" y="4854575"/>
            <a:ext cx="654050" cy="447675"/>
          </a:xfrm>
          <a:prstGeom prst="bentUpArrow">
            <a:avLst/>
          </a:prstGeom>
          <a:solidFill>
            <a:srgbClr val="F7BE31"/>
          </a:solidFill>
          <a:ln w="9525" cap="flat" cmpd="sng" algn="ctr">
            <a:solidFill>
              <a:srgbClr val="85600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GB">
              <a:ln>
                <a:solidFill>
                  <a:srgbClr val="FFC000"/>
                </a:solidFill>
              </a:ln>
            </a:endParaRPr>
          </a:p>
        </p:txBody>
      </p:sp>
      <p:sp>
        <p:nvSpPr>
          <p:cNvPr id="21510" name="AutoShape 39"/>
          <p:cNvSpPr>
            <a:spLocks noChangeArrowheads="1"/>
          </p:cNvSpPr>
          <p:nvPr/>
        </p:nvSpPr>
        <p:spPr bwMode="auto">
          <a:xfrm rot="-6509095">
            <a:off x="6956425" y="3468688"/>
            <a:ext cx="576263" cy="43338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1511" name="Text Box 48"/>
          <p:cNvSpPr txBox="1">
            <a:spLocks noChangeArrowheads="1"/>
          </p:cNvSpPr>
          <p:nvPr/>
        </p:nvSpPr>
        <p:spPr bwMode="auto">
          <a:xfrm>
            <a:off x="1516063" y="5948363"/>
            <a:ext cx="2201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   User Interfaces</a:t>
            </a:r>
          </a:p>
        </p:txBody>
      </p:sp>
      <p:sp>
        <p:nvSpPr>
          <p:cNvPr id="21512" name="Line 49"/>
          <p:cNvSpPr>
            <a:spLocks noChangeShapeType="1"/>
          </p:cNvSpPr>
          <p:nvPr/>
        </p:nvSpPr>
        <p:spPr bwMode="auto">
          <a:xfrm>
            <a:off x="2262188" y="4273550"/>
            <a:ext cx="0" cy="1362075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arrow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1513" name="Line 50"/>
          <p:cNvSpPr>
            <a:spLocks noChangeShapeType="1"/>
          </p:cNvSpPr>
          <p:nvPr/>
        </p:nvSpPr>
        <p:spPr bwMode="auto">
          <a:xfrm>
            <a:off x="2112963" y="4416425"/>
            <a:ext cx="0" cy="1362075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arrow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1514" name="Line 51"/>
          <p:cNvSpPr>
            <a:spLocks noChangeShapeType="1"/>
          </p:cNvSpPr>
          <p:nvPr/>
        </p:nvSpPr>
        <p:spPr bwMode="auto">
          <a:xfrm>
            <a:off x="3306763" y="4273550"/>
            <a:ext cx="0" cy="1362075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arrow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1515" name="Line 52"/>
          <p:cNvSpPr>
            <a:spLocks noChangeShapeType="1"/>
          </p:cNvSpPr>
          <p:nvPr/>
        </p:nvSpPr>
        <p:spPr bwMode="auto">
          <a:xfrm>
            <a:off x="3157538" y="4416425"/>
            <a:ext cx="0" cy="1362075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arrow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1516" name="AutoShape 58"/>
          <p:cNvSpPr>
            <a:spLocks noChangeArrowheads="1"/>
          </p:cNvSpPr>
          <p:nvPr/>
        </p:nvSpPr>
        <p:spPr bwMode="auto">
          <a:xfrm>
            <a:off x="1700213" y="3676650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1517" name="Rectangle 59"/>
          <p:cNvSpPr>
            <a:spLocks noChangeArrowheads="1"/>
          </p:cNvSpPr>
          <p:nvPr/>
        </p:nvSpPr>
        <p:spPr bwMode="auto">
          <a:xfrm>
            <a:off x="1579563" y="3200400"/>
            <a:ext cx="7064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>
              <a:lnSpc>
                <a:spcPct val="90000"/>
              </a:lnSpc>
            </a:pPr>
            <a:r>
              <a:rPr lang="en-GB" sz="1400">
                <a:solidFill>
                  <a:srgbClr val="006800"/>
                </a:solidFill>
                <a:latin typeface="Times New Roman" pitchFamily="18" charset="0"/>
              </a:rPr>
              <a:t>User</a:t>
            </a:r>
          </a:p>
          <a:p>
            <a:pPr defTabSz="762000">
              <a:lnSpc>
                <a:spcPct val="90000"/>
              </a:lnSpc>
            </a:pPr>
            <a:r>
              <a:rPr lang="en-GB" sz="1400">
                <a:solidFill>
                  <a:srgbClr val="006800"/>
                </a:solidFill>
                <a:latin typeface="Times New Roman" pitchFamily="18" charset="0"/>
              </a:rPr>
              <a:t>Permit</a:t>
            </a:r>
          </a:p>
        </p:txBody>
      </p:sp>
      <p:sp>
        <p:nvSpPr>
          <p:cNvPr id="21518" name="Rectangle 60"/>
          <p:cNvSpPr>
            <a:spLocks noChangeArrowheads="1"/>
          </p:cNvSpPr>
          <p:nvPr/>
        </p:nvSpPr>
        <p:spPr bwMode="auto">
          <a:xfrm>
            <a:off x="2093913" y="3652838"/>
            <a:ext cx="1066800" cy="228600"/>
          </a:xfrm>
          <a:prstGeom prst="rect">
            <a:avLst/>
          </a:prstGeom>
          <a:solidFill>
            <a:srgbClr val="DDDDDD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en-GB"/>
          </a:p>
        </p:txBody>
      </p:sp>
      <p:sp>
        <p:nvSpPr>
          <p:cNvPr id="21519" name="Line 61"/>
          <p:cNvSpPr>
            <a:spLocks noChangeShapeType="1"/>
          </p:cNvSpPr>
          <p:nvPr/>
        </p:nvSpPr>
        <p:spPr bwMode="auto">
          <a:xfrm>
            <a:off x="3276600" y="3733800"/>
            <a:ext cx="2181225" cy="725488"/>
          </a:xfrm>
          <a:prstGeom prst="line">
            <a:avLst/>
          </a:prstGeom>
          <a:noFill/>
          <a:ln w="28575">
            <a:solidFill>
              <a:srgbClr val="5F5F5F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1520" name="Text Box 62"/>
          <p:cNvSpPr txBox="1">
            <a:spLocks noChangeArrowheads="1"/>
          </p:cNvSpPr>
          <p:nvPr/>
        </p:nvSpPr>
        <p:spPr bwMode="auto">
          <a:xfrm>
            <a:off x="2157413" y="3617913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" charset="0"/>
              </a:rPr>
              <a:t>#1</a:t>
            </a:r>
          </a:p>
        </p:txBody>
      </p:sp>
      <p:sp>
        <p:nvSpPr>
          <p:cNvPr id="21521" name="Rectangle 63"/>
          <p:cNvSpPr>
            <a:spLocks noChangeArrowheads="1"/>
          </p:cNvSpPr>
          <p:nvPr/>
        </p:nvSpPr>
        <p:spPr bwMode="auto">
          <a:xfrm>
            <a:off x="2105025" y="5721350"/>
            <a:ext cx="1066800" cy="228600"/>
          </a:xfrm>
          <a:prstGeom prst="rect">
            <a:avLst/>
          </a:prstGeom>
          <a:solidFill>
            <a:srgbClr val="DDDDDD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en-GB"/>
          </a:p>
        </p:txBody>
      </p:sp>
      <p:sp>
        <p:nvSpPr>
          <p:cNvPr id="21522" name="Line 64"/>
          <p:cNvSpPr>
            <a:spLocks noChangeShapeType="1"/>
          </p:cNvSpPr>
          <p:nvPr/>
        </p:nvSpPr>
        <p:spPr bwMode="auto">
          <a:xfrm flipV="1">
            <a:off x="3276600" y="5105400"/>
            <a:ext cx="2152650" cy="609600"/>
          </a:xfrm>
          <a:prstGeom prst="line">
            <a:avLst/>
          </a:prstGeom>
          <a:noFill/>
          <a:ln w="28575">
            <a:solidFill>
              <a:srgbClr val="5F5F5F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1523" name="Text Box 65"/>
          <p:cNvSpPr txBox="1">
            <a:spLocks noChangeArrowheads="1"/>
          </p:cNvSpPr>
          <p:nvPr/>
        </p:nvSpPr>
        <p:spPr bwMode="auto">
          <a:xfrm>
            <a:off x="2457450" y="5654675"/>
            <a:ext cx="4524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" charset="0"/>
              </a:rPr>
              <a:t>#14</a:t>
            </a:r>
          </a:p>
        </p:txBody>
      </p:sp>
      <p:sp>
        <p:nvSpPr>
          <p:cNvPr id="21524" name="AutoShape 66"/>
          <p:cNvSpPr>
            <a:spLocks noChangeArrowheads="1"/>
          </p:cNvSpPr>
          <p:nvPr/>
        </p:nvSpPr>
        <p:spPr bwMode="auto">
          <a:xfrm>
            <a:off x="1700213" y="5757863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1525" name="Rectangle 67"/>
          <p:cNvSpPr>
            <a:spLocks noChangeArrowheads="1"/>
          </p:cNvSpPr>
          <p:nvPr/>
        </p:nvSpPr>
        <p:spPr bwMode="auto">
          <a:xfrm>
            <a:off x="2095500" y="4206875"/>
            <a:ext cx="1066800" cy="228600"/>
          </a:xfrm>
          <a:prstGeom prst="rect">
            <a:avLst/>
          </a:prstGeom>
          <a:solidFill>
            <a:srgbClr val="DDDDDD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en-GB"/>
          </a:p>
        </p:txBody>
      </p:sp>
      <p:sp>
        <p:nvSpPr>
          <p:cNvPr id="21526" name="Text Box 68"/>
          <p:cNvSpPr txBox="1">
            <a:spLocks noChangeArrowheads="1"/>
          </p:cNvSpPr>
          <p:nvPr/>
        </p:nvSpPr>
        <p:spPr bwMode="auto">
          <a:xfrm>
            <a:off x="2382838" y="4171950"/>
            <a:ext cx="4524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" charset="0"/>
              </a:rPr>
              <a:t>  #2</a:t>
            </a:r>
          </a:p>
        </p:txBody>
      </p:sp>
      <p:sp>
        <p:nvSpPr>
          <p:cNvPr id="21527" name="Line 69"/>
          <p:cNvSpPr>
            <a:spLocks noChangeShapeType="1"/>
          </p:cNvSpPr>
          <p:nvPr/>
        </p:nvSpPr>
        <p:spPr bwMode="auto">
          <a:xfrm>
            <a:off x="3276600" y="4191000"/>
            <a:ext cx="2152650" cy="471488"/>
          </a:xfrm>
          <a:prstGeom prst="line">
            <a:avLst/>
          </a:prstGeom>
          <a:noFill/>
          <a:ln w="28575">
            <a:solidFill>
              <a:srgbClr val="5F5F5F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1528" name="Text Box 70"/>
          <p:cNvSpPr txBox="1">
            <a:spLocks noChangeArrowheads="1"/>
          </p:cNvSpPr>
          <p:nvPr/>
        </p:nvSpPr>
        <p:spPr bwMode="auto">
          <a:xfrm>
            <a:off x="1524000" y="6237288"/>
            <a:ext cx="2198688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(installed in User</a:t>
            </a:r>
            <a:r>
              <a:rPr lang="ja-JP" altLang="en-US" sz="1200">
                <a:solidFill>
                  <a:srgbClr val="000000"/>
                </a:solidFill>
              </a:rPr>
              <a:t>’</a:t>
            </a:r>
            <a:r>
              <a:rPr lang="en-US" altLang="ja-JP" sz="1200">
                <a:solidFill>
                  <a:srgbClr val="000000"/>
                </a:solidFill>
              </a:rPr>
              <a:t>s rack)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27" name="Text Box 85"/>
          <p:cNvSpPr txBox="1">
            <a:spLocks noChangeArrowheads="1"/>
          </p:cNvSpPr>
          <p:nvPr/>
        </p:nvSpPr>
        <p:spPr bwMode="auto">
          <a:xfrm>
            <a:off x="5419725" y="5586413"/>
            <a:ext cx="2684463" cy="806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dirty="0">
                <a:solidFill>
                  <a:schemeClr val="accent6"/>
                </a:solidFill>
              </a:rPr>
              <a:t>    </a:t>
            </a:r>
            <a:r>
              <a:rPr lang="en-US" b="1" dirty="0">
                <a:solidFill>
                  <a:schemeClr val="accent6"/>
                </a:solidFill>
              </a:rPr>
              <a:t>Beam Interlock Controller 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b="1" dirty="0">
                <a:solidFill>
                  <a:schemeClr val="accent6"/>
                </a:solidFill>
              </a:rPr>
              <a:t>(VME chassis)</a:t>
            </a:r>
          </a:p>
        </p:txBody>
      </p:sp>
      <p:sp>
        <p:nvSpPr>
          <p:cNvPr id="21530" name="Rectangle 86"/>
          <p:cNvSpPr>
            <a:spLocks noChangeArrowheads="1"/>
          </p:cNvSpPr>
          <p:nvPr/>
        </p:nvSpPr>
        <p:spPr bwMode="auto">
          <a:xfrm>
            <a:off x="4192588" y="4794250"/>
            <a:ext cx="1192212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defTabSz="762000">
              <a:lnSpc>
                <a:spcPct val="90000"/>
              </a:lnSpc>
            </a:pPr>
            <a:r>
              <a:rPr lang="en-US" sz="1400" i="1">
                <a:latin typeface="Times New Roman" pitchFamily="18" charset="0"/>
              </a:rPr>
              <a:t>copper</a:t>
            </a:r>
            <a:r>
              <a:rPr lang="fr-FR" sz="1400" i="1">
                <a:latin typeface="Times New Roman" pitchFamily="18" charset="0"/>
              </a:rPr>
              <a:t> </a:t>
            </a:r>
            <a:r>
              <a:rPr lang="en-US" sz="1400" i="1">
                <a:latin typeface="Times New Roman" pitchFamily="18" charset="0"/>
              </a:rPr>
              <a:t>cables</a:t>
            </a:r>
          </a:p>
        </p:txBody>
      </p:sp>
      <p:sp>
        <p:nvSpPr>
          <p:cNvPr id="21531" name="AutoShape 88"/>
          <p:cNvSpPr>
            <a:spLocks noChangeArrowheads="1"/>
          </p:cNvSpPr>
          <p:nvPr/>
        </p:nvSpPr>
        <p:spPr bwMode="auto">
          <a:xfrm>
            <a:off x="1700213" y="4273550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AutoShape 89"/>
          <p:cNvSpPr>
            <a:spLocks noChangeArrowheads="1"/>
          </p:cNvSpPr>
          <p:nvPr/>
        </p:nvSpPr>
        <p:spPr bwMode="auto">
          <a:xfrm>
            <a:off x="460375" y="3587750"/>
            <a:ext cx="1219200" cy="38100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31" name="Text Box 90"/>
          <p:cNvSpPr txBox="1">
            <a:spLocks noChangeArrowheads="1"/>
          </p:cNvSpPr>
          <p:nvPr/>
        </p:nvSpPr>
        <p:spPr bwMode="auto">
          <a:xfrm>
            <a:off x="460375" y="366395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accent6"/>
                </a:solidFill>
                <a:latin typeface="Arial Unicode MS" pitchFamily="34" charset="-128"/>
              </a:rPr>
              <a:t>User System #1</a:t>
            </a:r>
          </a:p>
        </p:txBody>
      </p:sp>
      <p:sp>
        <p:nvSpPr>
          <p:cNvPr id="32" name="AutoShape 91"/>
          <p:cNvSpPr>
            <a:spLocks noChangeArrowheads="1"/>
          </p:cNvSpPr>
          <p:nvPr/>
        </p:nvSpPr>
        <p:spPr bwMode="auto">
          <a:xfrm>
            <a:off x="460375" y="4121150"/>
            <a:ext cx="1219200" cy="38100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33" name="Text Box 92"/>
          <p:cNvSpPr txBox="1">
            <a:spLocks noChangeArrowheads="1"/>
          </p:cNvSpPr>
          <p:nvPr/>
        </p:nvSpPr>
        <p:spPr bwMode="auto">
          <a:xfrm>
            <a:off x="460375" y="419735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accent6"/>
                </a:solidFill>
                <a:latin typeface="Arial Unicode MS" pitchFamily="34" charset="-128"/>
              </a:rPr>
              <a:t>User System #2</a:t>
            </a:r>
          </a:p>
        </p:txBody>
      </p:sp>
      <p:sp>
        <p:nvSpPr>
          <p:cNvPr id="34" name="AutoShape 93"/>
          <p:cNvSpPr>
            <a:spLocks noChangeArrowheads="1"/>
          </p:cNvSpPr>
          <p:nvPr/>
        </p:nvSpPr>
        <p:spPr bwMode="auto">
          <a:xfrm>
            <a:off x="460375" y="5568950"/>
            <a:ext cx="1219200" cy="38100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35" name="Rectangle 95"/>
          <p:cNvSpPr>
            <a:spLocks noChangeArrowheads="1"/>
          </p:cNvSpPr>
          <p:nvPr/>
        </p:nvSpPr>
        <p:spPr bwMode="auto">
          <a:xfrm>
            <a:off x="1600200" y="914400"/>
            <a:ext cx="48768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§"/>
              <a:defRPr/>
            </a:pPr>
            <a:r>
              <a:rPr lang="en-US" b="1" dirty="0">
                <a:solidFill>
                  <a:srgbClr val="0000FF"/>
                </a:solidFill>
              </a:rPr>
              <a:t> BIS Hw = User Interface</a:t>
            </a:r>
            <a:r>
              <a:rPr lang="en-US" b="1" u="sng" dirty="0">
                <a:solidFill>
                  <a:srgbClr val="0000FF"/>
                </a:solidFill>
              </a:rPr>
              <a:t>s</a:t>
            </a:r>
            <a:r>
              <a:rPr lang="en-US" b="1" dirty="0">
                <a:solidFill>
                  <a:srgbClr val="0000FF"/>
                </a:solidFill>
              </a:rPr>
              <a:t> + Controller(s)</a:t>
            </a:r>
            <a:endParaRPr lang="en-US" b="1" u="sng" dirty="0">
              <a:solidFill>
                <a:srgbClr val="0000FF"/>
              </a:solidFill>
            </a:endParaRPr>
          </a:p>
        </p:txBody>
      </p:sp>
      <p:sp>
        <p:nvSpPr>
          <p:cNvPr id="36" name="Text Box 101"/>
          <p:cNvSpPr txBox="1">
            <a:spLocks noChangeArrowheads="1"/>
          </p:cNvSpPr>
          <p:nvPr/>
        </p:nvSpPr>
        <p:spPr bwMode="auto">
          <a:xfrm>
            <a:off x="7162800" y="2971800"/>
            <a:ext cx="106203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GB" b="1" dirty="0">
                <a:solidFill>
                  <a:srgbClr val="FF9933"/>
                </a:solidFill>
                <a:latin typeface="+mn-lt"/>
              </a:rPr>
              <a:t>Technical 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GB" b="1" dirty="0">
                <a:solidFill>
                  <a:srgbClr val="FF9933"/>
                </a:solidFill>
                <a:latin typeface="+mn-lt"/>
              </a:rPr>
              <a:t>Network</a:t>
            </a:r>
          </a:p>
        </p:txBody>
      </p:sp>
      <p:sp>
        <p:nvSpPr>
          <p:cNvPr id="37" name="Text Box 92"/>
          <p:cNvSpPr txBox="1">
            <a:spLocks noChangeArrowheads="1"/>
          </p:cNvSpPr>
          <p:nvPr/>
        </p:nvSpPr>
        <p:spPr bwMode="auto">
          <a:xfrm>
            <a:off x="385763" y="5638800"/>
            <a:ext cx="13954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accent6"/>
                </a:solidFill>
                <a:latin typeface="Arial Unicode MS" pitchFamily="34" charset="-128"/>
              </a:rPr>
              <a:t>User System #14</a:t>
            </a:r>
          </a:p>
        </p:txBody>
      </p:sp>
      <p:sp>
        <p:nvSpPr>
          <p:cNvPr id="21540" name="Rectangle 9"/>
          <p:cNvSpPr>
            <a:spLocks noChangeArrowheads="1"/>
          </p:cNvSpPr>
          <p:nvPr/>
        </p:nvSpPr>
        <p:spPr bwMode="auto">
          <a:xfrm>
            <a:off x="5426075" y="3900488"/>
            <a:ext cx="2663825" cy="1666875"/>
          </a:xfrm>
          <a:prstGeom prst="rect">
            <a:avLst/>
          </a:prstGeom>
          <a:solidFill>
            <a:srgbClr val="CCFFCC"/>
          </a:solidFill>
          <a:ln w="28575">
            <a:solidFill>
              <a:srgbClr val="3366FF"/>
            </a:solidFill>
            <a:miter lim="800000"/>
            <a:headEnd/>
            <a:tailEnd/>
          </a:ln>
        </p:spPr>
        <p:txBody>
          <a:bodyPr lIns="75895" tIns="37948" rIns="75895" bIns="37948" anchor="ctr"/>
          <a:lstStyle/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>
              <a:cs typeface="Times New Roman" pitchFamily="18" charset="0"/>
            </a:endParaRPr>
          </a:p>
        </p:txBody>
      </p:sp>
      <p:sp>
        <p:nvSpPr>
          <p:cNvPr id="21541" name="Text Box 35"/>
          <p:cNvSpPr txBox="1">
            <a:spLocks noChangeArrowheads="1"/>
          </p:cNvSpPr>
          <p:nvPr/>
        </p:nvSpPr>
        <p:spPr bwMode="auto">
          <a:xfrm>
            <a:off x="7108825" y="5248275"/>
            <a:ext cx="5651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5895" tIns="37948" rIns="75895" bIns="37948">
            <a:spAutoFit/>
          </a:bodyPr>
          <a:lstStyle/>
          <a:p>
            <a:pPr algn="ctr"/>
            <a:r>
              <a:rPr lang="en-US">
                <a:solidFill>
                  <a:srgbClr val="009900"/>
                </a:solidFill>
                <a:cs typeface="Times New Roman" pitchFamily="18" charset="0"/>
              </a:rPr>
              <a:t>front</a:t>
            </a:r>
            <a:endParaRPr lang="en-US" sz="1400">
              <a:solidFill>
                <a:srgbClr val="009900"/>
              </a:solidFill>
              <a:cs typeface="Times New Roman" pitchFamily="18" charset="0"/>
            </a:endParaRPr>
          </a:p>
        </p:txBody>
      </p:sp>
      <p:sp>
        <p:nvSpPr>
          <p:cNvPr id="21542" name="Text Box 35"/>
          <p:cNvSpPr txBox="1">
            <a:spLocks noChangeArrowheads="1"/>
          </p:cNvSpPr>
          <p:nvPr/>
        </p:nvSpPr>
        <p:spPr bwMode="auto">
          <a:xfrm>
            <a:off x="5868988" y="5232400"/>
            <a:ext cx="519112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5895" tIns="37948" rIns="75895" bIns="37948">
            <a:spAutoFit/>
          </a:bodyPr>
          <a:lstStyle/>
          <a:p>
            <a:pPr algn="ctr"/>
            <a:r>
              <a:rPr lang="en-US">
                <a:solidFill>
                  <a:srgbClr val="009900"/>
                </a:solidFill>
                <a:cs typeface="Times New Roman" pitchFamily="18" charset="0"/>
              </a:rPr>
              <a:t>rear</a:t>
            </a:r>
            <a:endParaRPr lang="en-US" sz="1400">
              <a:solidFill>
                <a:srgbClr val="009900"/>
              </a:solidFill>
              <a:cs typeface="Times New Roman" pitchFamily="18" charset="0"/>
            </a:endParaRPr>
          </a:p>
        </p:txBody>
      </p:sp>
      <p:sp>
        <p:nvSpPr>
          <p:cNvPr id="21543" name="Line 105"/>
          <p:cNvSpPr>
            <a:spLocks noChangeShapeType="1"/>
          </p:cNvSpPr>
          <p:nvPr/>
        </p:nvSpPr>
        <p:spPr bwMode="auto">
          <a:xfrm flipV="1">
            <a:off x="6934200" y="2809875"/>
            <a:ext cx="282575" cy="1152525"/>
          </a:xfrm>
          <a:prstGeom prst="line">
            <a:avLst/>
          </a:prstGeom>
          <a:noFill/>
          <a:ln w="28575">
            <a:solidFill>
              <a:srgbClr val="FF9933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pic>
        <p:nvPicPr>
          <p:cNvPr id="21544" name="Picture 44" descr="C:\Bruno CERN\Photos_BIS-Hw\Copy of BIC-crate view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30850" y="4089400"/>
            <a:ext cx="985838" cy="115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5" name="Picture 45" descr="C:\Bruno CERN\Photos_BIS-Hw\CIBU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92325" y="4668838"/>
            <a:ext cx="12636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Bent-Up Arrow 45"/>
          <p:cNvSpPr/>
          <p:nvPr/>
        </p:nvSpPr>
        <p:spPr bwMode="auto">
          <a:xfrm rot="5400000" flipV="1">
            <a:off x="7810501" y="4216400"/>
            <a:ext cx="654050" cy="415925"/>
          </a:xfrm>
          <a:prstGeom prst="bentUpArrow">
            <a:avLst/>
          </a:prstGeom>
          <a:solidFill>
            <a:srgbClr val="F7BE31"/>
          </a:solidFill>
          <a:ln w="9525" cap="flat" cmpd="sng" algn="ctr">
            <a:solidFill>
              <a:srgbClr val="85600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GB">
              <a:ln>
                <a:solidFill>
                  <a:srgbClr val="FFC000"/>
                </a:solidFill>
              </a:ln>
            </a:endParaRPr>
          </a:p>
        </p:txBody>
      </p:sp>
      <p:sp>
        <p:nvSpPr>
          <p:cNvPr id="47" name="Rectangle 15"/>
          <p:cNvSpPr>
            <a:spLocks noChangeArrowheads="1"/>
          </p:cNvSpPr>
          <p:nvPr/>
        </p:nvSpPr>
        <p:spPr bwMode="auto">
          <a:xfrm>
            <a:off x="6553200" y="3930650"/>
            <a:ext cx="13716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r>
              <a:rPr lang="en-US" sz="1200" b="1" dirty="0">
                <a:solidFill>
                  <a:schemeClr val="accent6"/>
                </a:solidFill>
              </a:rPr>
              <a:t>FESA class</a:t>
            </a:r>
          </a:p>
        </p:txBody>
      </p:sp>
      <p:sp>
        <p:nvSpPr>
          <p:cNvPr id="21548" name="Text Box 85"/>
          <p:cNvSpPr txBox="1">
            <a:spLocks noChangeArrowheads="1"/>
          </p:cNvSpPr>
          <p:nvPr/>
        </p:nvSpPr>
        <p:spPr bwMode="auto">
          <a:xfrm>
            <a:off x="8364538" y="4214813"/>
            <a:ext cx="779462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200">
                <a:solidFill>
                  <a:srgbClr val="856005"/>
                </a:solidFill>
              </a:rPr>
              <a:t> </a:t>
            </a:r>
            <a:r>
              <a:rPr lang="en-US" sz="1200" b="1">
                <a:solidFill>
                  <a:srgbClr val="856005"/>
                </a:solidFill>
              </a:rPr>
              <a:t>Beam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200" b="1">
                <a:solidFill>
                  <a:srgbClr val="856005"/>
                </a:solidFill>
              </a:rPr>
              <a:t>Permit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200" b="1">
                <a:solidFill>
                  <a:srgbClr val="856005"/>
                </a:solidFill>
              </a:rPr>
              <a:t>Loops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200" b="1">
                <a:solidFill>
                  <a:srgbClr val="856005"/>
                </a:solidFill>
              </a:rPr>
              <a:t> (F.O.)</a:t>
            </a:r>
          </a:p>
        </p:txBody>
      </p:sp>
      <p:sp>
        <p:nvSpPr>
          <p:cNvPr id="49" name="Rectangle 103"/>
          <p:cNvSpPr>
            <a:spLocks noChangeArrowheads="1"/>
          </p:cNvSpPr>
          <p:nvPr/>
        </p:nvSpPr>
        <p:spPr bwMode="auto">
          <a:xfrm>
            <a:off x="8053388" y="1814513"/>
            <a:ext cx="1243012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defTabSz="762000">
              <a:lnSpc>
                <a:spcPct val="90000"/>
              </a:lnSpc>
              <a:defRPr/>
            </a:pPr>
            <a:r>
              <a:rPr lang="en-GB" sz="1400" b="1" dirty="0">
                <a:solidFill>
                  <a:schemeClr val="accent6"/>
                </a:solidFill>
                <a:latin typeface="UniversS 57 Condensed" charset="0"/>
              </a:rPr>
              <a:t>JAVA </a:t>
            </a:r>
          </a:p>
          <a:p>
            <a:pPr defTabSz="762000">
              <a:lnSpc>
                <a:spcPct val="90000"/>
              </a:lnSpc>
              <a:defRPr/>
            </a:pPr>
            <a:r>
              <a:rPr lang="en-GB" sz="1400" b="1" dirty="0">
                <a:solidFill>
                  <a:schemeClr val="accent6"/>
                </a:solidFill>
                <a:latin typeface="UniversS 57 Condensed" charset="0"/>
              </a:rPr>
              <a:t>Application</a:t>
            </a:r>
          </a:p>
        </p:txBody>
      </p:sp>
      <p:sp>
        <p:nvSpPr>
          <p:cNvPr id="50" name="Rectangle 86"/>
          <p:cNvSpPr>
            <a:spLocks noChangeArrowheads="1"/>
          </p:cNvSpPr>
          <p:nvPr/>
        </p:nvSpPr>
        <p:spPr bwMode="auto">
          <a:xfrm>
            <a:off x="3886200" y="4591050"/>
            <a:ext cx="119221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defTabSz="762000">
              <a:lnSpc>
                <a:spcPct val="90000"/>
              </a:lnSpc>
              <a:defRPr/>
            </a:pPr>
            <a:r>
              <a:rPr lang="en-US" sz="1400" i="1" dirty="0">
                <a:solidFill>
                  <a:schemeClr val="accent6"/>
                </a:solidFill>
                <a:latin typeface="Times New Roman" pitchFamily="18" charset="0"/>
              </a:rPr>
              <a:t>copper</a:t>
            </a:r>
            <a:r>
              <a:rPr lang="fr-FR" sz="1400" i="1" dirty="0">
                <a:solidFill>
                  <a:schemeClr val="accent6"/>
                </a:solidFill>
                <a:latin typeface="Times New Roman" pitchFamily="18" charset="0"/>
              </a:rPr>
              <a:t> </a:t>
            </a:r>
            <a:r>
              <a:rPr lang="en-US" sz="1400" i="1" dirty="0">
                <a:solidFill>
                  <a:schemeClr val="accent6"/>
                </a:solidFill>
                <a:latin typeface="Times New Roman" pitchFamily="18" charset="0"/>
              </a:rPr>
              <a:t>cables</a:t>
            </a:r>
          </a:p>
        </p:txBody>
      </p:sp>
      <p:sp>
        <p:nvSpPr>
          <p:cNvPr id="51" name="Rectangle 86"/>
          <p:cNvSpPr>
            <a:spLocks noChangeArrowheads="1"/>
          </p:cNvSpPr>
          <p:nvPr/>
        </p:nvSpPr>
        <p:spPr bwMode="auto">
          <a:xfrm>
            <a:off x="3797300" y="4776788"/>
            <a:ext cx="13843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defTabSz="762000">
              <a:lnSpc>
                <a:spcPct val="90000"/>
              </a:lnSpc>
              <a:defRPr/>
            </a:pPr>
            <a:r>
              <a:rPr lang="en-US" sz="1400" i="1" dirty="0">
                <a:solidFill>
                  <a:schemeClr val="accent6"/>
                </a:solidFill>
                <a:latin typeface="Times New Roman" pitchFamily="18" charset="0"/>
              </a:rPr>
              <a:t>or </a:t>
            </a:r>
          </a:p>
          <a:p>
            <a:pPr algn="ctr" defTabSz="762000">
              <a:lnSpc>
                <a:spcPct val="90000"/>
              </a:lnSpc>
              <a:defRPr/>
            </a:pPr>
            <a:r>
              <a:rPr lang="en-US" sz="1400" i="1" dirty="0">
                <a:solidFill>
                  <a:schemeClr val="accent6"/>
                </a:solidFill>
                <a:latin typeface="Times New Roman" pitchFamily="18" charset="0"/>
              </a:rPr>
              <a:t>fiber optics links</a:t>
            </a:r>
          </a:p>
        </p:txBody>
      </p:sp>
      <p:pic>
        <p:nvPicPr>
          <p:cNvPr id="21552" name="Picture 9" descr="bic_front_18120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53200" y="4191000"/>
            <a:ext cx="1422400" cy="10668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21553" name="Rectangle 4"/>
          <p:cNvSpPr txBox="1">
            <a:spLocks noChangeArrowheads="1"/>
          </p:cNvSpPr>
          <p:nvPr/>
        </p:nvSpPr>
        <p:spPr bwMode="auto">
          <a:xfrm>
            <a:off x="169863" y="1676400"/>
            <a:ext cx="539273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q"/>
            </a:pPr>
            <a:r>
              <a:rPr lang="en-US" sz="1400" b="1">
                <a:solidFill>
                  <a:srgbClr val="0D0D0D"/>
                </a:solidFill>
              </a:rPr>
              <a:t>based on fast electronic</a:t>
            </a:r>
          </a:p>
          <a:p>
            <a:pPr marL="342900" indent="-342900">
              <a:lnSpc>
                <a:spcPts val="1700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q"/>
            </a:pPr>
            <a:r>
              <a:rPr lang="en-US" sz="1400" b="1">
                <a:solidFill>
                  <a:srgbClr val="0D0D0D"/>
                </a:solidFill>
              </a:rPr>
              <a:t>Collects Permits inputs from User Systems </a:t>
            </a:r>
          </a:p>
          <a:p>
            <a:pPr marL="342900" indent="-34290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q"/>
            </a:pPr>
            <a:r>
              <a:rPr lang="en-US" sz="1400" b="1">
                <a:solidFill>
                  <a:srgbClr val="0D0D0D"/>
                </a:solidFill>
              </a:rPr>
              <a:t>Gives Permit for beam operation</a:t>
            </a:r>
          </a:p>
        </p:txBody>
      </p:sp>
      <p:pic>
        <p:nvPicPr>
          <p:cNvPr id="53" name="Picture 2" descr="\\cern.ch\dfs\Users\p\puccio\Desktop\CIB-UA67-R6-B1.bmp"/>
          <p:cNvPicPr>
            <a:picLocks noChangeAspect="1" noChangeArrowheads="1"/>
          </p:cNvPicPr>
          <p:nvPr/>
        </p:nvPicPr>
        <p:blipFill>
          <a:blip r:embed="rId6" cstate="screen"/>
          <a:srcRect l="-940" t="-3198" r="12399" b="20499"/>
          <a:stretch>
            <a:fillRect/>
          </a:stretch>
        </p:blipFill>
        <p:spPr bwMode="auto">
          <a:xfrm>
            <a:off x="6997700" y="1371600"/>
            <a:ext cx="1079500" cy="966788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 descr="C:\Bruno CERN\Photos_BIS-Hw\Pictures\CIBU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3688" y="822325"/>
            <a:ext cx="2689225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4" descr="C:\Bruno CERN\Photos_BIS-Hw\Pictures\CIB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94075" y="3173413"/>
            <a:ext cx="1214438" cy="13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 descr="C:\Bruno CERN\Photos_BIS-Hw\Pictures\CIBPL.jpg"/>
          <p:cNvPicPr>
            <a:picLocks noChangeAspect="1" noChangeArrowheads="1"/>
          </p:cNvPicPr>
          <p:nvPr/>
        </p:nvPicPr>
        <p:blipFill>
          <a:blip r:embed="rId4" cstate="screen"/>
          <a:srcRect t="4358" b="6537"/>
          <a:stretch>
            <a:fillRect/>
          </a:stretch>
        </p:blipFill>
        <p:spPr bwMode="auto">
          <a:xfrm>
            <a:off x="274638" y="4913313"/>
            <a:ext cx="3598862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7" descr="C:\Bruno CERN\Photos_BIS-Hw\Pictures\CIBE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491413" y="3557588"/>
            <a:ext cx="1506537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8" descr="C:\Bruno CERN\Photos_BIS-Hw\Pictures\CIBT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05313" y="787400"/>
            <a:ext cx="109696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0" descr="C:\Bruno CERN\Photos_BIS-Hw\Pictures\CIBM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168650" y="804863"/>
            <a:ext cx="1014413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mtClean="0">
                <a:ea typeface="ＭＳ Ｐゴシック" charset="-128"/>
              </a:rPr>
              <a:t>BIS boards</a:t>
            </a:r>
          </a:p>
        </p:txBody>
      </p:sp>
      <p:pic>
        <p:nvPicPr>
          <p:cNvPr id="22537" name="Picture 14" descr="C:\Bruno CERN\Photos_BIS-Hw\Pictures\CIBS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445375" y="896938"/>
            <a:ext cx="1573213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8" name="Group 21"/>
          <p:cNvGrpSpPr>
            <a:grpSpLocks/>
          </p:cNvGrpSpPr>
          <p:nvPr/>
        </p:nvGrpSpPr>
        <p:grpSpPr bwMode="auto">
          <a:xfrm>
            <a:off x="6781800" y="4953000"/>
            <a:ext cx="2071688" cy="1057275"/>
            <a:chOff x="5495364" y="2922495"/>
            <a:chExt cx="2070847" cy="1057835"/>
          </a:xfrm>
        </p:grpSpPr>
        <p:sp>
          <p:nvSpPr>
            <p:cNvPr id="24611" name="Horizontal Scroll 22"/>
            <p:cNvSpPr>
              <a:spLocks noChangeArrowheads="1"/>
            </p:cNvSpPr>
            <p:nvPr/>
          </p:nvSpPr>
          <p:spPr bwMode="auto">
            <a:xfrm>
              <a:off x="5495364" y="2922495"/>
              <a:ext cx="2070847" cy="1057835"/>
            </a:xfrm>
            <a:prstGeom prst="horizontalScroll">
              <a:avLst>
                <a:gd name="adj" fmla="val 12500"/>
              </a:avLst>
            </a:prstGeom>
            <a:solidFill>
              <a:srgbClr val="FFFF66"/>
            </a:solidFill>
            <a:ln w="9525" algn="ctr">
              <a:solidFill>
                <a:schemeClr val="accent6">
                  <a:lumMod val="95000"/>
                  <a:lumOff val="5000"/>
                </a:schemeClr>
              </a:solidFill>
              <a:round/>
              <a:headEnd/>
              <a:tailEnd/>
            </a:ln>
          </p:spPr>
          <p:txBody>
            <a:bodyPr wrap="none" lIns="91435" tIns="45718" rIns="91435" bIns="45718" anchor="ctr"/>
            <a:lstStyle/>
            <a:p>
              <a:pPr>
                <a:defRPr/>
              </a:pPr>
              <a:endParaRPr lang="en-GB" sz="1400" dirty="0"/>
            </a:p>
          </p:txBody>
        </p:sp>
        <p:sp>
          <p:nvSpPr>
            <p:cNvPr id="22563" name="TextBox 23"/>
            <p:cNvSpPr txBox="1">
              <a:spLocks noChangeArrowheads="1"/>
            </p:cNvSpPr>
            <p:nvPr/>
          </p:nvSpPr>
          <p:spPr bwMode="auto">
            <a:xfrm>
              <a:off x="5638800" y="3137645"/>
              <a:ext cx="1917095" cy="523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>
                  <a:solidFill>
                    <a:srgbClr val="C00000"/>
                  </a:solidFill>
                </a:rPr>
                <a:t>~20 types of boards </a:t>
              </a:r>
            </a:p>
            <a:p>
              <a:r>
                <a:rPr lang="en-GB" sz="1400" b="1">
                  <a:solidFill>
                    <a:srgbClr val="C00000"/>
                  </a:solidFill>
                </a:rPr>
                <a:t>have been designed</a:t>
              </a:r>
            </a:p>
          </p:txBody>
        </p:sp>
      </p:grpSp>
      <p:sp>
        <p:nvSpPr>
          <p:cNvPr id="22539" name="TextBox 24"/>
          <p:cNvSpPr txBox="1">
            <a:spLocks noChangeArrowheads="1"/>
          </p:cNvSpPr>
          <p:nvPr/>
        </p:nvSpPr>
        <p:spPr bwMode="auto">
          <a:xfrm>
            <a:off x="762000" y="1066800"/>
            <a:ext cx="11207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400" b="1">
                <a:solidFill>
                  <a:schemeClr val="bg1"/>
                </a:solidFill>
              </a:rPr>
              <a:t>CIBUD &amp; CIBUS</a:t>
            </a:r>
          </a:p>
        </p:txBody>
      </p:sp>
      <p:sp>
        <p:nvSpPr>
          <p:cNvPr id="24589" name="TextBox 26"/>
          <p:cNvSpPr txBox="1">
            <a:spLocks noChangeArrowheads="1"/>
          </p:cNvSpPr>
          <p:nvPr/>
        </p:nvSpPr>
        <p:spPr bwMode="auto">
          <a:xfrm>
            <a:off x="3397250" y="4483100"/>
            <a:ext cx="11207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b="1">
                <a:solidFill>
                  <a:schemeClr val="accent6">
                    <a:lumMod val="95000"/>
                    <a:lumOff val="5000"/>
                  </a:schemeClr>
                </a:solidFill>
              </a:rPr>
              <a:t>CIBD</a:t>
            </a:r>
          </a:p>
        </p:txBody>
      </p:sp>
      <p:sp>
        <p:nvSpPr>
          <p:cNvPr id="24590" name="TextBox 27"/>
          <p:cNvSpPr txBox="1">
            <a:spLocks noChangeArrowheads="1"/>
          </p:cNvSpPr>
          <p:nvPr/>
        </p:nvSpPr>
        <p:spPr bwMode="auto">
          <a:xfrm>
            <a:off x="4405313" y="2698750"/>
            <a:ext cx="1120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000" b="1">
                <a:solidFill>
                  <a:schemeClr val="accent6">
                    <a:lumMod val="95000"/>
                    <a:lumOff val="5000"/>
                  </a:schemeClr>
                </a:solidFill>
              </a:rPr>
              <a:t>CIBM</a:t>
            </a:r>
          </a:p>
        </p:txBody>
      </p:sp>
      <p:sp>
        <p:nvSpPr>
          <p:cNvPr id="24591" name="TextBox 28"/>
          <p:cNvSpPr txBox="1">
            <a:spLocks noChangeArrowheads="1"/>
          </p:cNvSpPr>
          <p:nvPr/>
        </p:nvSpPr>
        <p:spPr bwMode="auto">
          <a:xfrm>
            <a:off x="3084513" y="2698750"/>
            <a:ext cx="11207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chemeClr val="accent6">
                    <a:lumMod val="95000"/>
                    <a:lumOff val="5000"/>
                  </a:schemeClr>
                </a:solidFill>
              </a:rPr>
              <a:t>CIBT</a:t>
            </a:r>
          </a:p>
        </p:txBody>
      </p:sp>
      <p:grpSp>
        <p:nvGrpSpPr>
          <p:cNvPr id="22543" name="Group 46"/>
          <p:cNvGrpSpPr>
            <a:grpSpLocks/>
          </p:cNvGrpSpPr>
          <p:nvPr/>
        </p:nvGrpSpPr>
        <p:grpSpPr bwMode="auto">
          <a:xfrm>
            <a:off x="4159250" y="5026025"/>
            <a:ext cx="2133600" cy="944563"/>
            <a:chOff x="6786283" y="4452937"/>
            <a:chExt cx="2133600" cy="944450"/>
          </a:xfrm>
        </p:grpSpPr>
        <p:pic>
          <p:nvPicPr>
            <p:cNvPr id="22559" name="Picture 9" descr="C:\Bruno CERN\Photos_BIS-Hw\Pictures\CIBTD.jpg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6820741" y="4946185"/>
              <a:ext cx="2033587" cy="45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60" name="Picture 11" descr="C:\Bruno CERN\Photos_BIS-Hw\Pictures\CIBMD.jpg"/>
            <p:cNvPicPr>
              <a:picLocks noChangeAspect="1" noChangeArrowheads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6857626" y="4452937"/>
              <a:ext cx="2041525" cy="385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61" name="TextBox 29"/>
            <p:cNvSpPr txBox="1">
              <a:spLocks noChangeArrowheads="1"/>
            </p:cNvSpPr>
            <p:nvPr/>
          </p:nvSpPr>
          <p:spPr bwMode="auto">
            <a:xfrm>
              <a:off x="6786283" y="4724399"/>
              <a:ext cx="2133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1800" b="1"/>
                <a:t>CIBMD &amp; CIBTD</a:t>
              </a:r>
            </a:p>
          </p:txBody>
        </p:sp>
      </p:grpSp>
      <p:sp>
        <p:nvSpPr>
          <p:cNvPr id="24593" name="TextBox 31"/>
          <p:cNvSpPr txBox="1">
            <a:spLocks noChangeArrowheads="1"/>
          </p:cNvSpPr>
          <p:nvPr/>
        </p:nvSpPr>
        <p:spPr bwMode="auto">
          <a:xfrm>
            <a:off x="7673975" y="4068763"/>
            <a:ext cx="11207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b="1">
                <a:solidFill>
                  <a:schemeClr val="accent6">
                    <a:lumMod val="95000"/>
                    <a:lumOff val="5000"/>
                  </a:schemeClr>
                </a:solidFill>
              </a:rPr>
              <a:t>CIBE</a:t>
            </a:r>
          </a:p>
        </p:txBody>
      </p:sp>
      <p:sp>
        <p:nvSpPr>
          <p:cNvPr id="24594" name="TextBox 32"/>
          <p:cNvSpPr txBox="1">
            <a:spLocks noChangeArrowheads="1"/>
          </p:cNvSpPr>
          <p:nvPr/>
        </p:nvSpPr>
        <p:spPr bwMode="auto">
          <a:xfrm>
            <a:off x="838200" y="6321425"/>
            <a:ext cx="23479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chemeClr val="accent6">
                    <a:lumMod val="95000"/>
                    <a:lumOff val="5000"/>
                  </a:schemeClr>
                </a:solidFill>
              </a:rPr>
              <a:t>CIBPL &amp; CIBPS</a:t>
            </a:r>
          </a:p>
        </p:txBody>
      </p:sp>
      <p:grpSp>
        <p:nvGrpSpPr>
          <p:cNvPr id="22546" name="Group 34"/>
          <p:cNvGrpSpPr>
            <a:grpSpLocks/>
          </p:cNvGrpSpPr>
          <p:nvPr/>
        </p:nvGrpSpPr>
        <p:grpSpPr bwMode="auto">
          <a:xfrm>
            <a:off x="4870450" y="3427413"/>
            <a:ext cx="1817688" cy="1433512"/>
            <a:chOff x="3794126" y="3412939"/>
            <a:chExt cx="1934322" cy="1560505"/>
          </a:xfrm>
        </p:grpSpPr>
        <p:pic>
          <p:nvPicPr>
            <p:cNvPr id="22557" name="Picture 12" descr="C:\Bruno CERN\Photos_BIS-Hw\Pictures\CIBO.jpg"/>
            <p:cNvPicPr>
              <a:picLocks noChangeAspect="1" noChangeArrowheads="1"/>
            </p:cNvPicPr>
            <p:nvPr/>
          </p:nvPicPr>
          <p:blipFill>
            <a:blip r:embed="rId11" cstate="screen"/>
            <a:srcRect/>
            <a:stretch>
              <a:fillRect/>
            </a:stretch>
          </p:blipFill>
          <p:spPr bwMode="auto">
            <a:xfrm>
              <a:off x="3794126" y="3412939"/>
              <a:ext cx="1934322" cy="1344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Box 33"/>
            <p:cNvSpPr txBox="1"/>
            <p:nvPr/>
          </p:nvSpPr>
          <p:spPr>
            <a:xfrm>
              <a:off x="4449599" y="4658924"/>
              <a:ext cx="648716" cy="314520"/>
            </a:xfrm>
            <a:prstGeom prst="rect">
              <a:avLst/>
            </a:prstGeom>
            <a:noFill/>
          </p:spPr>
          <p:txBody>
            <a:bodyPr lIns="36000" tIns="36000" rIns="36000" bIns="36000">
              <a:spAutoFit/>
            </a:bodyPr>
            <a:lstStyle/>
            <a:p>
              <a:pPr>
                <a:defRPr/>
              </a:pPr>
              <a:r>
                <a:rPr lang="en-GB" sz="1400" b="1" dirty="0">
                  <a:solidFill>
                    <a:schemeClr val="accent6">
                      <a:lumMod val="95000"/>
                      <a:lumOff val="5000"/>
                    </a:schemeClr>
                  </a:solidFill>
                </a:rPr>
                <a:t>CIBO</a:t>
              </a:r>
            </a:p>
          </p:txBody>
        </p:sp>
      </p:grpSp>
      <p:pic>
        <p:nvPicPr>
          <p:cNvPr id="22547" name="Picture 15" descr="C:\Bruno CERN\Photos_BIS-Hw\in-Lab-Nov08\CIBG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562600" y="811213"/>
            <a:ext cx="1328738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8" name="Picture 16" descr="C:\Bruno CERN\Photos_BIS-Hw\in-Lab-Nov08\CIBI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7450138" y="2227263"/>
            <a:ext cx="1566862" cy="103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9" name="Picture 18" descr="C:\Bruno CERN\Photos_BIS-Hw\in-Lab-Nov08\CIBF-Front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309563" y="2590800"/>
            <a:ext cx="26797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0" name="Picture 19" descr="C:\Bruno CERN\Photos_BIS-Hw\in-Lab-Nov08\CIBF-Rear.JP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309563" y="3684588"/>
            <a:ext cx="2679700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00" name="TextBox 42"/>
          <p:cNvSpPr txBox="1">
            <a:spLocks noChangeArrowheads="1"/>
          </p:cNvSpPr>
          <p:nvPr/>
        </p:nvSpPr>
        <p:spPr bwMode="auto">
          <a:xfrm>
            <a:off x="5603875" y="2698750"/>
            <a:ext cx="11207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b="1">
                <a:solidFill>
                  <a:schemeClr val="accent6">
                    <a:lumMod val="95000"/>
                    <a:lumOff val="5000"/>
                  </a:schemeClr>
                </a:solidFill>
              </a:rPr>
              <a:t>CIBG</a:t>
            </a:r>
          </a:p>
        </p:txBody>
      </p:sp>
      <p:sp>
        <p:nvSpPr>
          <p:cNvPr id="24601" name="TextBox 43"/>
          <p:cNvSpPr txBox="1">
            <a:spLocks noChangeArrowheads="1"/>
          </p:cNvSpPr>
          <p:nvPr/>
        </p:nvSpPr>
        <p:spPr bwMode="auto">
          <a:xfrm>
            <a:off x="7602538" y="3163888"/>
            <a:ext cx="11207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chemeClr val="accent6">
                    <a:lumMod val="95000"/>
                    <a:lumOff val="5000"/>
                  </a:schemeClr>
                </a:solidFill>
              </a:rPr>
              <a:t>CIBI</a:t>
            </a:r>
          </a:p>
        </p:txBody>
      </p:sp>
      <p:sp>
        <p:nvSpPr>
          <p:cNvPr id="24602" name="TextBox 44"/>
          <p:cNvSpPr txBox="1">
            <a:spLocks noChangeArrowheads="1"/>
          </p:cNvSpPr>
          <p:nvPr/>
        </p:nvSpPr>
        <p:spPr bwMode="auto">
          <a:xfrm>
            <a:off x="7646988" y="1612900"/>
            <a:ext cx="11207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b="1">
                <a:solidFill>
                  <a:schemeClr val="accent6">
                    <a:lumMod val="95000"/>
                    <a:lumOff val="5000"/>
                  </a:schemeClr>
                </a:solidFill>
              </a:rPr>
              <a:t>CIBS</a:t>
            </a:r>
          </a:p>
        </p:txBody>
      </p:sp>
      <p:sp>
        <p:nvSpPr>
          <p:cNvPr id="24603" name="TextBox 45"/>
          <p:cNvSpPr txBox="1">
            <a:spLocks noChangeArrowheads="1"/>
          </p:cNvSpPr>
          <p:nvPr/>
        </p:nvSpPr>
        <p:spPr bwMode="auto">
          <a:xfrm>
            <a:off x="649288" y="3394075"/>
            <a:ext cx="19542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b="1" dirty="0" err="1">
                <a:solidFill>
                  <a:schemeClr val="accent6"/>
                </a:solidFill>
              </a:rPr>
              <a:t>CIBFu</a:t>
            </a:r>
            <a:r>
              <a:rPr lang="en-GB" sz="1400" b="1" dirty="0">
                <a:solidFill>
                  <a:schemeClr val="accent6"/>
                </a:solidFill>
              </a:rPr>
              <a:t> &amp; </a:t>
            </a:r>
            <a:r>
              <a:rPr lang="en-GB" sz="1400" b="1" dirty="0" err="1">
                <a:solidFill>
                  <a:schemeClr val="accent6"/>
                </a:solidFill>
              </a:rPr>
              <a:t>CIBFc</a:t>
            </a:r>
            <a:endParaRPr lang="en-GB" sz="1400" b="1" dirty="0">
              <a:solidFill>
                <a:schemeClr val="accent6"/>
              </a:solidFill>
            </a:endParaRPr>
          </a:p>
        </p:txBody>
      </p:sp>
      <p:pic>
        <p:nvPicPr>
          <p:cNvPr id="22555" name="Picture 17" descr="BIC-ext1_040308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6911975" y="706438"/>
            <a:ext cx="4286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05" name="TextBox 42"/>
          <p:cNvSpPr txBox="1">
            <a:spLocks noChangeArrowheads="1"/>
          </p:cNvSpPr>
          <p:nvPr/>
        </p:nvSpPr>
        <p:spPr bwMode="auto">
          <a:xfrm>
            <a:off x="6710363" y="2698750"/>
            <a:ext cx="7540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b="1">
                <a:solidFill>
                  <a:schemeClr val="accent6">
                    <a:lumMod val="95000"/>
                    <a:lumOff val="5000"/>
                  </a:schemeClr>
                </a:solidFill>
              </a:rPr>
              <a:t>CIBX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HiRadMat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9A9AC6-C33A-40A9-943C-2BF7F69E4D8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38200" y="914400"/>
            <a:ext cx="7696200" cy="5663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Linac4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9A9AC6-C33A-40A9-943C-2BF7F69E4D8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35842" name="Picture 2" descr="\\cern.ch\dfs\Departments\AB\Projects\beaminterlocks\Individual_Folders\BPuccio\Linac4 Drawings\L4_area_1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6689" y="838200"/>
            <a:ext cx="4305725" cy="2895600"/>
          </a:xfrm>
          <a:prstGeom prst="rect">
            <a:avLst/>
          </a:prstGeom>
          <a:noFill/>
        </p:spPr>
      </p:pic>
      <p:pic>
        <p:nvPicPr>
          <p:cNvPr id="35843" name="Picture 3" descr="\\cern.ch\dfs\Departments\AB\Projects\beaminterlocks\Individual_Folders\BPuccio\Linac4 Drawings\machine-3MeV-detail-120809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1219200"/>
            <a:ext cx="3804367" cy="2397346"/>
          </a:xfrm>
          <a:prstGeom prst="rect">
            <a:avLst/>
          </a:prstGeom>
          <a:noFill/>
        </p:spPr>
      </p:pic>
      <p:pic>
        <p:nvPicPr>
          <p:cNvPr id="35847" name="Picture 7" descr="\\cern.ch\dfs\Departments\AB\Projects\beaminterlocks\Individual_Folders\BPuccio\Linac4 Drawings\410-U0-002-001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28800" y="3886200"/>
            <a:ext cx="6762751" cy="245875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47E0B1-8498-4C39-9A8A-023A4BD02F5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4" name="Vertical Scroll 3"/>
          <p:cNvSpPr/>
          <p:nvPr/>
        </p:nvSpPr>
        <p:spPr bwMode="auto">
          <a:xfrm>
            <a:off x="1524000" y="228600"/>
            <a:ext cx="5791200" cy="6019800"/>
          </a:xfrm>
          <a:prstGeom prst="verticalScroll">
            <a:avLst/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33800" y="3048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062F67"/>
                </a:solidFill>
                <a:latin typeface="Harlow Solid Italic" pitchFamily="82" charset="0"/>
              </a:rPr>
              <a:t>Menu</a:t>
            </a:r>
            <a:endParaRPr lang="en-GB" sz="3200" dirty="0">
              <a:solidFill>
                <a:srgbClr val="062F67"/>
              </a:solidFill>
              <a:latin typeface="Harlow Solid Italic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106680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Starter</a:t>
            </a:r>
            <a:endParaRPr lang="en-GB" sz="2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259080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Main course</a:t>
            </a:r>
            <a:endParaRPr lang="en-GB" sz="2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9000" y="41910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Desserts</a:t>
            </a:r>
            <a:endParaRPr lang="en-GB" sz="18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9000" y="5181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Digestives</a:t>
            </a:r>
            <a:endParaRPr lang="en-GB" sz="18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19400" y="1295400"/>
            <a:ext cx="3505200" cy="15614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endParaRPr lang="en-US" i="1" dirty="0" smtClean="0">
              <a:solidFill>
                <a:srgbClr val="062F67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i="1" dirty="0">
                <a:solidFill>
                  <a:srgbClr val="062F67"/>
                </a:solidFill>
              </a:rPr>
              <a:t>R</a:t>
            </a:r>
            <a:r>
              <a:rPr lang="en-US" i="1" dirty="0" smtClean="0">
                <a:solidFill>
                  <a:srgbClr val="062F67"/>
                </a:solidFill>
              </a:rPr>
              <a:t>eminder on Injectors complex, </a:t>
            </a:r>
          </a:p>
          <a:p>
            <a:pPr algn="ctr">
              <a:lnSpc>
                <a:spcPct val="120000"/>
              </a:lnSpc>
            </a:pPr>
            <a:r>
              <a:rPr lang="en-US" i="1" dirty="0" smtClean="0">
                <a:solidFill>
                  <a:srgbClr val="062F67"/>
                </a:solidFill>
              </a:rPr>
              <a:t>on Machine Interlocks, </a:t>
            </a:r>
          </a:p>
          <a:p>
            <a:pPr algn="ctr">
              <a:lnSpc>
                <a:spcPct val="120000"/>
              </a:lnSpc>
            </a:pPr>
            <a:r>
              <a:rPr lang="en-US" i="1" dirty="0">
                <a:solidFill>
                  <a:srgbClr val="062F67"/>
                </a:solidFill>
              </a:rPr>
              <a:t>o</a:t>
            </a:r>
            <a:r>
              <a:rPr lang="en-US" i="1" dirty="0" smtClean="0">
                <a:solidFill>
                  <a:srgbClr val="062F67"/>
                </a:solidFill>
              </a:rPr>
              <a:t>n current installations.</a:t>
            </a:r>
          </a:p>
          <a:p>
            <a:pPr algn="ctr">
              <a:lnSpc>
                <a:spcPct val="120000"/>
              </a:lnSpc>
            </a:pPr>
            <a:endParaRPr lang="en-GB" i="1" dirty="0">
              <a:solidFill>
                <a:srgbClr val="062F67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4600" y="3037582"/>
            <a:ext cx="3886200" cy="1265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i="1" dirty="0" smtClean="0">
                <a:solidFill>
                  <a:srgbClr val="062F67"/>
                </a:solidFill>
              </a:rPr>
              <a:t>Future deployments for the WIC system Future deployments for the BIS</a:t>
            </a:r>
          </a:p>
          <a:p>
            <a:pPr algn="ctr">
              <a:lnSpc>
                <a:spcPct val="120000"/>
              </a:lnSpc>
            </a:pPr>
            <a:r>
              <a:rPr lang="en-US" i="1" dirty="0" smtClean="0">
                <a:solidFill>
                  <a:srgbClr val="062F67"/>
                </a:solidFill>
              </a:rPr>
              <a:t>Resources and possible issues</a:t>
            </a:r>
          </a:p>
          <a:p>
            <a:pPr algn="ctr">
              <a:lnSpc>
                <a:spcPct val="120000"/>
              </a:lnSpc>
            </a:pPr>
            <a:endParaRPr lang="en-GB" i="1" dirty="0">
              <a:solidFill>
                <a:srgbClr val="062F67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24200" y="4673025"/>
            <a:ext cx="29718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62F67"/>
                </a:solidFill>
              </a:rPr>
              <a:t>None !</a:t>
            </a:r>
          </a:p>
          <a:p>
            <a:pPr algn="ctr"/>
            <a:endParaRPr lang="en-GB" sz="1400" i="1" dirty="0">
              <a:solidFill>
                <a:srgbClr val="062F67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71800" y="5663625"/>
            <a:ext cx="29718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62F67"/>
                </a:solidFill>
              </a:rPr>
              <a:t>Wrap-up </a:t>
            </a:r>
          </a:p>
          <a:p>
            <a:pPr algn="ctr"/>
            <a:endParaRPr lang="en-GB" i="1" dirty="0">
              <a:solidFill>
                <a:srgbClr val="062F67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3MeV Test Stand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9A9AC6-C33A-40A9-943C-2BF7F69E4D8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0"/>
            <a:ext cx="9525" cy="6304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" y="1143000"/>
            <a:ext cx="8687109" cy="500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mtClean="0">
                <a:ea typeface="ＭＳ Ｐゴシック" charset="-128"/>
              </a:rPr>
              <a:t>What do we call </a:t>
            </a:r>
            <a:r>
              <a:rPr lang="en-US" altLang="en-US" smtClean="0">
                <a:ea typeface="ＭＳ Ｐゴシック" charset="-128"/>
              </a:rPr>
              <a:t>“</a:t>
            </a:r>
            <a:r>
              <a:rPr lang="en-US" smtClean="0">
                <a:ea typeface="ＭＳ Ｐゴシック" charset="-128"/>
              </a:rPr>
              <a:t>Injectors</a:t>
            </a:r>
            <a:r>
              <a:rPr lang="en-US" altLang="en-US" smtClean="0">
                <a:ea typeface="ＭＳ Ｐゴシック" charset="-128"/>
              </a:rPr>
              <a:t>”</a:t>
            </a:r>
            <a:r>
              <a:rPr lang="en-US" smtClean="0">
                <a:ea typeface="ＭＳ Ｐゴシック" charset="-128"/>
              </a:rPr>
              <a:t>?</a:t>
            </a:r>
            <a:endParaRPr lang="en-GB" smtClean="0">
              <a:ea typeface="ＭＳ Ｐゴシック" charset="-128"/>
            </a:endParaRPr>
          </a:p>
        </p:txBody>
      </p:sp>
      <p:sp>
        <p:nvSpPr>
          <p:cNvPr id="7172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9ECE552-7ACB-46D7-9317-7F2A186C83E4}" type="slidenum">
              <a:rPr lang="en-US" smtClean="0"/>
              <a:pPr/>
              <a:t>3</a:t>
            </a:fld>
            <a:r>
              <a:rPr lang="en-US" dirty="0" smtClean="0"/>
              <a:t> of 11</a:t>
            </a:r>
          </a:p>
        </p:txBody>
      </p:sp>
      <p:sp>
        <p:nvSpPr>
          <p:cNvPr id="7173" name="Freeform 16"/>
          <p:cNvSpPr>
            <a:spLocks/>
          </p:cNvSpPr>
          <p:nvPr/>
        </p:nvSpPr>
        <p:spPr bwMode="auto">
          <a:xfrm>
            <a:off x="2390775" y="1568450"/>
            <a:ext cx="100013" cy="225425"/>
          </a:xfrm>
          <a:custGeom>
            <a:avLst/>
            <a:gdLst>
              <a:gd name="T0" fmla="*/ 0 w 99683"/>
              <a:gd name="T1" fmla="*/ 234643 h 224138"/>
              <a:gd name="T2" fmla="*/ 25569 w 99683"/>
              <a:gd name="T3" fmla="*/ 117321 h 224138"/>
              <a:gd name="T4" fmla="*/ 38355 w 99683"/>
              <a:gd name="T5" fmla="*/ 78214 h 224138"/>
              <a:gd name="T6" fmla="*/ 63925 w 99683"/>
              <a:gd name="T7" fmla="*/ 39107 h 224138"/>
              <a:gd name="T8" fmla="*/ 102279 w 99683"/>
              <a:gd name="T9" fmla="*/ 0 h 2241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9683"/>
              <a:gd name="T16" fmla="*/ 0 h 224138"/>
              <a:gd name="T17" fmla="*/ 99683 w 99683"/>
              <a:gd name="T18" fmla="*/ 224138 h 22413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9683" h="224138">
                <a:moveTo>
                  <a:pt x="0" y="224138"/>
                </a:moveTo>
                <a:cubicBezTo>
                  <a:pt x="8557" y="181348"/>
                  <a:pt x="13180" y="153097"/>
                  <a:pt x="24902" y="112069"/>
                </a:cubicBezTo>
                <a:cubicBezTo>
                  <a:pt x="28508" y="99448"/>
                  <a:pt x="31484" y="86453"/>
                  <a:pt x="37354" y="74713"/>
                </a:cubicBezTo>
                <a:cubicBezTo>
                  <a:pt x="44047" y="61327"/>
                  <a:pt x="51675" y="47939"/>
                  <a:pt x="62257" y="37356"/>
                </a:cubicBezTo>
                <a:cubicBezTo>
                  <a:pt x="103065" y="-3454"/>
                  <a:pt x="99611" y="31190"/>
                  <a:pt x="99611" y="0"/>
                </a:cubicBez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4" name="TextBox 9"/>
          <p:cNvSpPr txBox="1">
            <a:spLocks noChangeArrowheads="1"/>
          </p:cNvSpPr>
          <p:nvPr/>
        </p:nvSpPr>
        <p:spPr bwMode="auto">
          <a:xfrm>
            <a:off x="6332" y="5029200"/>
            <a:ext cx="32004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 dirty="0">
                <a:solidFill>
                  <a:srgbClr val="595959"/>
                </a:solidFill>
              </a:rPr>
              <a:t>In the future:</a:t>
            </a:r>
          </a:p>
          <a:p>
            <a:pPr marL="1028700" lvl="1" indent="-285750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>
                <a:solidFill>
                  <a:srgbClr val="595959"/>
                </a:solidFill>
              </a:rPr>
              <a:t>Booster upgrade</a:t>
            </a:r>
          </a:p>
          <a:p>
            <a:pPr marL="1028700" lvl="1" indent="-285750">
              <a:lnSpc>
                <a:spcPct val="110000"/>
              </a:lnSpc>
              <a:buFont typeface="Wingdings" pitchFamily="2" charset="2"/>
              <a:buChar char="§"/>
            </a:pPr>
            <a:r>
              <a:rPr lang="en-US" b="1" dirty="0">
                <a:solidFill>
                  <a:srgbClr val="595959"/>
                </a:solidFill>
              </a:rPr>
              <a:t>Linac4</a:t>
            </a:r>
          </a:p>
          <a:p>
            <a:pPr marL="1028700" lvl="1" indent="-285750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>
                <a:solidFill>
                  <a:srgbClr val="595959"/>
                </a:solidFill>
              </a:rPr>
              <a:t>Elena ring</a:t>
            </a:r>
          </a:p>
          <a:p>
            <a:pPr marL="1028700" lvl="1" indent="-285750">
              <a:lnSpc>
                <a:spcPct val="110000"/>
              </a:lnSpc>
              <a:buFont typeface="Wingdings" pitchFamily="2" charset="2"/>
              <a:buChar char="§"/>
            </a:pPr>
            <a:r>
              <a:rPr lang="en-US" b="1" dirty="0">
                <a:solidFill>
                  <a:srgbClr val="595959"/>
                </a:solidFill>
              </a:rPr>
              <a:t>HIE-Isolde</a:t>
            </a:r>
          </a:p>
          <a:p>
            <a:pPr marL="1028700" lvl="1" indent="-285750">
              <a:lnSpc>
                <a:spcPct val="110000"/>
              </a:lnSpc>
            </a:pPr>
            <a:r>
              <a:rPr lang="en-US" sz="1400" dirty="0">
                <a:solidFill>
                  <a:srgbClr val="595959"/>
                </a:solidFill>
              </a:rPr>
              <a:t> … </a:t>
            </a:r>
            <a:r>
              <a:rPr lang="en-US" sz="1400" dirty="0" smtClean="0">
                <a:solidFill>
                  <a:srgbClr val="595959"/>
                </a:solidFill>
              </a:rPr>
              <a:t>PS2 ?</a:t>
            </a:r>
            <a:endParaRPr lang="en-US" sz="1400" dirty="0">
              <a:solidFill>
                <a:srgbClr val="595959"/>
              </a:solidFill>
            </a:endParaRPr>
          </a:p>
        </p:txBody>
      </p:sp>
      <p:sp>
        <p:nvSpPr>
          <p:cNvPr id="7175" name="TextBox 8"/>
          <p:cNvSpPr txBox="1">
            <a:spLocks noChangeArrowheads="1"/>
          </p:cNvSpPr>
          <p:nvPr/>
        </p:nvSpPr>
        <p:spPr bwMode="auto">
          <a:xfrm>
            <a:off x="0" y="1905528"/>
            <a:ext cx="2895600" cy="2361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404040"/>
                </a:solidFill>
              </a:rPr>
              <a:t>Other </a:t>
            </a:r>
            <a:r>
              <a:rPr lang="en-US" i="1" dirty="0" smtClean="0">
                <a:solidFill>
                  <a:srgbClr val="404040"/>
                </a:solidFill>
              </a:rPr>
              <a:t>machines &amp; </a:t>
            </a:r>
            <a:r>
              <a:rPr lang="en-US" i="1" dirty="0">
                <a:solidFill>
                  <a:srgbClr val="404040"/>
                </a:solidFill>
              </a:rPr>
              <a:t>facilities:</a:t>
            </a:r>
          </a:p>
          <a:p>
            <a:pPr>
              <a:lnSpc>
                <a:spcPct val="120000"/>
              </a:lnSpc>
              <a:buFont typeface="Courier New" pitchFamily="49" charset="0"/>
              <a:buChar char="o"/>
            </a:pPr>
            <a:r>
              <a:rPr lang="en-US" b="1" dirty="0">
                <a:solidFill>
                  <a:srgbClr val="404040"/>
                </a:solidFill>
              </a:rPr>
              <a:t> Isolde </a:t>
            </a:r>
          </a:p>
          <a:p>
            <a:pPr>
              <a:lnSpc>
                <a:spcPct val="120000"/>
              </a:lnSpc>
              <a:buFont typeface="Courier New" pitchFamily="49" charset="0"/>
              <a:buChar char="o"/>
            </a:pPr>
            <a:r>
              <a:rPr lang="en-US" b="1" dirty="0">
                <a:solidFill>
                  <a:srgbClr val="404040"/>
                </a:solidFill>
              </a:rPr>
              <a:t> AD</a:t>
            </a:r>
          </a:p>
          <a:p>
            <a:pPr>
              <a:lnSpc>
                <a:spcPct val="120000"/>
              </a:lnSpc>
              <a:buFont typeface="Courier New" pitchFamily="49" charset="0"/>
              <a:buChar char="o"/>
            </a:pPr>
            <a:r>
              <a:rPr lang="en-US" b="1" dirty="0">
                <a:solidFill>
                  <a:srgbClr val="404040"/>
                </a:solidFill>
              </a:rPr>
              <a:t> N-ToF</a:t>
            </a:r>
          </a:p>
          <a:p>
            <a:pPr>
              <a:lnSpc>
                <a:spcPct val="120000"/>
              </a:lnSpc>
              <a:buFont typeface="Courier New" pitchFamily="49" charset="0"/>
              <a:buChar char="o"/>
            </a:pPr>
            <a:r>
              <a:rPr lang="en-US" b="1" dirty="0">
                <a:solidFill>
                  <a:srgbClr val="404040"/>
                </a:solidFill>
              </a:rPr>
              <a:t> CTF-3</a:t>
            </a:r>
            <a:endParaRPr lang="en-US" sz="800" b="1" dirty="0">
              <a:solidFill>
                <a:srgbClr val="404040"/>
              </a:solidFill>
            </a:endParaRPr>
          </a:p>
          <a:p>
            <a:pPr>
              <a:lnSpc>
                <a:spcPct val="120000"/>
              </a:lnSpc>
              <a:buFont typeface="Courier New" pitchFamily="49" charset="0"/>
              <a:buChar char="o"/>
            </a:pPr>
            <a:r>
              <a:rPr lang="en-US" b="1" dirty="0">
                <a:solidFill>
                  <a:srgbClr val="404040"/>
                </a:solidFill>
              </a:rPr>
              <a:t> TT41 line </a:t>
            </a:r>
            <a:r>
              <a:rPr lang="en-US" sz="1400" b="1" dirty="0">
                <a:solidFill>
                  <a:srgbClr val="404040"/>
                </a:solidFill>
              </a:rPr>
              <a:t>(CNGS)</a:t>
            </a:r>
          </a:p>
          <a:p>
            <a:pPr>
              <a:buFont typeface="Courier New" pitchFamily="49" charset="0"/>
              <a:buChar char="o"/>
            </a:pPr>
            <a:r>
              <a:rPr lang="en-US" sz="1400" b="1" dirty="0">
                <a:solidFill>
                  <a:srgbClr val="404040"/>
                </a:solidFill>
              </a:rPr>
              <a:t> SPS North area</a:t>
            </a:r>
          </a:p>
          <a:p>
            <a:pPr>
              <a:buFont typeface="Courier New" pitchFamily="49" charset="0"/>
              <a:buChar char="o"/>
            </a:pPr>
            <a:r>
              <a:rPr lang="en-US" b="1" dirty="0">
                <a:solidFill>
                  <a:srgbClr val="404040"/>
                </a:solidFill>
              </a:rPr>
              <a:t> 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0" y="762000"/>
            <a:ext cx="914400" cy="179536"/>
          </a:xfrm>
          <a:prstGeom prst="rect">
            <a:avLst/>
          </a:prstGeom>
          <a:noFill/>
        </p:spPr>
        <p:txBody>
          <a:bodyPr lIns="0" tIns="0" rIns="0" bIns="0">
            <a:prstTxWarp prst="textChevron">
              <a:avLst/>
            </a:prstTxWarp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sz="1000" dirty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Transfer line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0" y="4184650"/>
            <a:ext cx="30480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Arial" charset="0"/>
                <a:ea typeface="ＭＳ Ｐゴシック" charset="0"/>
              </a:rPr>
              <a:t>In the coming months:</a:t>
            </a:r>
          </a:p>
          <a:p>
            <a:pPr marL="285750" indent="-285750">
              <a:buFont typeface="Wingdings" charset="2"/>
              <a:buChar char="§"/>
              <a:defRPr/>
            </a:pPr>
            <a:r>
              <a:rPr lang="en-US" b="1" dirty="0">
                <a:solidFill>
                  <a:schemeClr val="accent6">
                    <a:lumMod val="75000"/>
                    <a:lumOff val="25000"/>
                  </a:schemeClr>
                </a:solidFill>
                <a:latin typeface="Arial" charset="0"/>
                <a:ea typeface="ＭＳ Ｐゴシック" charset="0"/>
              </a:rPr>
              <a:t>TT66 line (HiRadMat)</a:t>
            </a:r>
          </a:p>
          <a:p>
            <a:pPr marL="285750" indent="-285750">
              <a:buFont typeface="Wingdings" charset="2"/>
              <a:buChar char="§"/>
              <a:defRPr/>
            </a:pPr>
            <a:r>
              <a:rPr lang="en-US" b="1" dirty="0">
                <a:solidFill>
                  <a:schemeClr val="accent6">
                    <a:lumMod val="75000"/>
                    <a:lumOff val="25000"/>
                  </a:schemeClr>
                </a:solidFill>
                <a:latin typeface="Arial" charset="0"/>
                <a:ea typeface="ＭＳ Ｐゴシック" charset="0"/>
              </a:rPr>
              <a:t>3MeV Test Stand of Linac4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" y="957262"/>
            <a:ext cx="3886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i="1" dirty="0" smtClean="0">
                <a:solidFill>
                  <a:schemeClr val="accent6"/>
                </a:solidFill>
                <a:latin typeface="Arial" charset="0"/>
                <a:ea typeface="ＭＳ Ｐゴシック" charset="0"/>
                <a:cs typeface="ＭＳ Ｐゴシック" charset="0"/>
              </a:rPr>
              <a:t>  P </a:t>
            </a:r>
            <a:r>
              <a:rPr lang="en-US" i="1" dirty="0">
                <a:solidFill>
                  <a:schemeClr val="accent6"/>
                </a:solidFill>
                <a:latin typeface="Arial" charset="0"/>
                <a:ea typeface="ＭＳ Ｐゴシック" charset="0"/>
                <a:cs typeface="ＭＳ Ｐゴシック" charset="0"/>
              </a:rPr>
              <a:t>Injectors chain: </a:t>
            </a:r>
            <a:r>
              <a:rPr lang="en-US" b="1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Linac2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   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  <a:sym typeface="Wingdings"/>
              </a:rPr>
              <a:t>   </a:t>
            </a:r>
            <a:r>
              <a:rPr lang="en-US" b="1" dirty="0" smtClean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  <a:sym typeface="Wingdings"/>
              </a:rPr>
              <a:t>Booster</a:t>
            </a:r>
            <a:endParaRPr lang="en-US" b="1" dirty="0">
              <a:solidFill>
                <a:schemeClr val="accent6">
                  <a:lumMod val="95000"/>
                  <a:lumOff val="5000"/>
                </a:schemeClr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7179" name="Group 1"/>
          <p:cNvGrpSpPr>
            <a:grpSpLocks/>
          </p:cNvGrpSpPr>
          <p:nvPr/>
        </p:nvGrpSpPr>
        <p:grpSpPr bwMode="auto">
          <a:xfrm>
            <a:off x="6019800" y="957263"/>
            <a:ext cx="2133600" cy="566737"/>
            <a:chOff x="5791200" y="795337"/>
            <a:chExt cx="2133600" cy="566738"/>
          </a:xfrm>
        </p:grpSpPr>
        <p:sp>
          <p:nvSpPr>
            <p:cNvPr id="12" name="TextBox 11"/>
            <p:cNvSpPr txBox="1"/>
            <p:nvPr/>
          </p:nvSpPr>
          <p:spPr>
            <a:xfrm>
              <a:off x="6096000" y="1023937"/>
              <a:ext cx="1828800" cy="338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accent6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TT40 &amp; Ti8 </a:t>
              </a:r>
              <a:r>
                <a:rPr lang="en-US" dirty="0">
                  <a:solidFill>
                    <a:schemeClr val="accent6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lines</a:t>
              </a:r>
              <a:r>
                <a:rPr lang="en-US" dirty="0">
                  <a:solidFill>
                    <a:schemeClr val="accent6">
                      <a:lumMod val="95000"/>
                      <a:lumOff val="5000"/>
                    </a:schemeClr>
                  </a:solidFill>
                  <a:latin typeface="Arial" charset="0"/>
                  <a:ea typeface="ＭＳ Ｐゴシック" charset="0"/>
                  <a:cs typeface="ＭＳ Ｐゴシック" charset="0"/>
                  <a:sym typeface="Wingdings"/>
                </a:rPr>
                <a:t> </a:t>
              </a:r>
              <a:r>
                <a:rPr lang="en-US" dirty="0">
                  <a:solidFill>
                    <a:schemeClr val="accent6">
                      <a:lumMod val="95000"/>
                      <a:lumOff val="5000"/>
                    </a:schemeClr>
                  </a:solidFill>
                  <a:latin typeface="Wingdings"/>
                  <a:ea typeface="Wingdings"/>
                  <a:cs typeface="Wingdings"/>
                  <a:sym typeface="Wingdings"/>
                </a:rPr>
                <a:t> </a:t>
              </a:r>
              <a:r>
                <a:rPr lang="en-US" dirty="0">
                  <a:solidFill>
                    <a:schemeClr val="accent6">
                      <a:lumMod val="95000"/>
                      <a:lumOff val="5000"/>
                    </a:schemeClr>
                  </a:solidFill>
                  <a:latin typeface="Arial" charset="0"/>
                  <a:ea typeface="ＭＳ Ｐゴシック" charset="0"/>
                  <a:cs typeface="ＭＳ Ｐゴシック" charset="0"/>
                  <a:sym typeface="Wingdings"/>
                </a:rPr>
                <a:t> </a:t>
              </a:r>
              <a:r>
                <a:rPr lang="en-US" dirty="0">
                  <a:solidFill>
                    <a:schemeClr val="accent6">
                      <a:lumMod val="95000"/>
                      <a:lumOff val="5000"/>
                    </a:schemeClr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96000" y="795337"/>
              <a:ext cx="1828800" cy="33813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accent6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TT60 &amp; Ti2 </a:t>
              </a:r>
              <a:r>
                <a:rPr lang="en-US" dirty="0">
                  <a:solidFill>
                    <a:schemeClr val="accent6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lines</a:t>
              </a:r>
              <a:r>
                <a:rPr lang="en-US" dirty="0">
                  <a:solidFill>
                    <a:schemeClr val="accent6">
                      <a:lumMod val="95000"/>
                      <a:lumOff val="5000"/>
                    </a:schemeClr>
                  </a:solidFill>
                  <a:latin typeface="Arial" charset="0"/>
                  <a:ea typeface="ＭＳ Ｐゴシック" charset="0"/>
                  <a:cs typeface="ＭＳ Ｐゴシック" charset="0"/>
                  <a:sym typeface="Wingdings"/>
                </a:rPr>
                <a:t>  </a:t>
              </a:r>
              <a:r>
                <a:rPr lang="en-US" dirty="0">
                  <a:solidFill>
                    <a:schemeClr val="accent6">
                      <a:lumMod val="95000"/>
                      <a:lumOff val="5000"/>
                    </a:schemeClr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 </a:t>
              </a:r>
            </a:p>
          </p:txBody>
        </p:sp>
        <p:cxnSp>
          <p:nvCxnSpPr>
            <p:cNvPr id="7186" name="Straight Arrow Connector 13"/>
            <p:cNvCxnSpPr>
              <a:cxnSpLocks noChangeShapeType="1"/>
              <a:endCxn id="13" idx="1"/>
            </p:cNvCxnSpPr>
            <p:nvPr/>
          </p:nvCxnSpPr>
          <p:spPr bwMode="auto">
            <a:xfrm flipV="1">
              <a:off x="5791200" y="964406"/>
              <a:ext cx="304800" cy="135732"/>
            </a:xfrm>
            <a:prstGeom prst="straightConnector1">
              <a:avLst/>
            </a:prstGeom>
            <a:noFill/>
            <a:ln w="9525">
              <a:solidFill>
                <a:srgbClr val="0D0D0D"/>
              </a:solidFill>
              <a:round/>
              <a:headEnd/>
              <a:tailEnd type="arrow" w="med" len="med"/>
            </a:ln>
          </p:spPr>
        </p:cxnSp>
        <p:cxnSp>
          <p:nvCxnSpPr>
            <p:cNvPr id="7187" name="Straight Arrow Connector 14"/>
            <p:cNvCxnSpPr>
              <a:cxnSpLocks noChangeShapeType="1"/>
              <a:endCxn id="12" idx="1"/>
            </p:cNvCxnSpPr>
            <p:nvPr/>
          </p:nvCxnSpPr>
          <p:spPr bwMode="auto">
            <a:xfrm>
              <a:off x="5791200" y="1100138"/>
              <a:ext cx="304800" cy="92868"/>
            </a:xfrm>
            <a:prstGeom prst="straightConnector1">
              <a:avLst/>
            </a:prstGeom>
            <a:noFill/>
            <a:ln w="9525">
              <a:solidFill>
                <a:srgbClr val="0D0D0D"/>
              </a:solidFill>
              <a:round/>
              <a:headEnd/>
              <a:tailEnd type="arrow" w="med" len="med"/>
            </a:ln>
          </p:spPr>
        </p:cxnSp>
      </p:grpSp>
      <p:sp>
        <p:nvSpPr>
          <p:cNvPr id="16" name="TextBox 15"/>
          <p:cNvSpPr txBox="1"/>
          <p:nvPr/>
        </p:nvSpPr>
        <p:spPr>
          <a:xfrm>
            <a:off x="4876800" y="838200"/>
            <a:ext cx="533400" cy="250825"/>
          </a:xfrm>
          <a:prstGeom prst="rect">
            <a:avLst/>
          </a:prstGeom>
          <a:noFill/>
        </p:spPr>
        <p:txBody>
          <a:bodyPr tIns="0" bIns="0">
            <a:spAutoFit/>
          </a:bodyPr>
          <a:lstStyle/>
          <a:p>
            <a:pPr algn="dist">
              <a:lnSpc>
                <a:spcPct val="120000"/>
              </a:lnSpc>
              <a:defRPr/>
            </a:pPr>
            <a:r>
              <a:rPr lang="en-US" sz="1400" dirty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TT2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57600" y="1649264"/>
            <a:ext cx="914400" cy="179536"/>
          </a:xfrm>
          <a:prstGeom prst="rect">
            <a:avLst/>
          </a:prstGeom>
          <a:noFill/>
        </p:spPr>
        <p:txBody>
          <a:bodyPr lIns="0" tIns="0" rIns="0" bIns="0">
            <a:prstTxWarp prst="textChevronInverted">
              <a:avLst/>
            </a:prstTxWarp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sz="800" dirty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Transfer line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-76200" y="1338263"/>
            <a:ext cx="4038600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i="1" dirty="0">
                <a:solidFill>
                  <a:schemeClr val="accent6"/>
                </a:solidFill>
                <a:latin typeface="Arial" charset="0"/>
                <a:ea typeface="ＭＳ Ｐゴシック" charset="0"/>
                <a:cs typeface="ＭＳ Ｐゴシック" charset="0"/>
              </a:rPr>
              <a:t>Ions Injectors chain : </a:t>
            </a:r>
            <a:r>
              <a:rPr lang="en-US" b="1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Linac3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   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  <a:sym typeface="Wingdings"/>
              </a:rPr>
              <a:t>    </a:t>
            </a:r>
            <a:r>
              <a:rPr lang="en-US" b="1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  <a:sym typeface="Wingdings"/>
              </a:rPr>
              <a:t>LEIR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  <a:sym typeface="Wingdings"/>
              </a:rPr>
              <a:t>     </a:t>
            </a:r>
            <a:endParaRPr lang="en-US" dirty="0">
              <a:solidFill>
                <a:schemeClr val="accent6">
                  <a:lumMod val="95000"/>
                  <a:lumOff val="5000"/>
                </a:schemeClr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20848379">
            <a:off x="3840163" y="1284439"/>
            <a:ext cx="533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>
              <a:solidFill>
                <a:schemeClr val="accent6">
                  <a:lumMod val="95000"/>
                  <a:lumOff val="5000"/>
                </a:schemeClr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57600" y="762000"/>
            <a:ext cx="914400" cy="179536"/>
          </a:xfrm>
          <a:prstGeom prst="rect">
            <a:avLst/>
          </a:prstGeom>
          <a:noFill/>
        </p:spPr>
        <p:txBody>
          <a:bodyPr lIns="0" tIns="0" rIns="0" bIns="0">
            <a:prstTxWarp prst="textChevron">
              <a:avLst/>
            </a:prstTxWarp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sz="900" dirty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Transfer line</a:t>
            </a:r>
          </a:p>
        </p:txBody>
      </p:sp>
      <p:pic>
        <p:nvPicPr>
          <p:cNvPr id="24" name="Picture 2" descr="CERN complex"/>
          <p:cNvPicPr>
            <a:picLocks noChangeAspect="1" noChangeArrowheads="1"/>
          </p:cNvPicPr>
          <p:nvPr/>
        </p:nvPicPr>
        <p:blipFill rotWithShape="1">
          <a:blip r:embed="rId3" cstate="email"/>
          <a:srcRect t="29454" r="12076"/>
          <a:stretch/>
        </p:blipFill>
        <p:spPr bwMode="auto">
          <a:xfrm>
            <a:off x="3968990" y="2133600"/>
            <a:ext cx="4946410" cy="4305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4419600" y="1109662"/>
            <a:ext cx="1676400" cy="3381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  <a:sym typeface="Wingdings"/>
              </a:rPr>
              <a:t>PS</a:t>
            </a:r>
            <a:r>
              <a:rPr lang="en-US" dirty="0" smtClean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  <a:sym typeface="Wingdings"/>
              </a:rPr>
              <a:t>    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en-US" b="1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  <a:sym typeface="Wingdings"/>
              </a:rPr>
              <a:t>SPS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  <a:sym typeface="Wingdings"/>
              </a:rPr>
              <a:t>    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  <a:sym typeface="Wingdings"/>
              </a:rPr>
              <a:t> 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27" name="TextBox 26"/>
          <p:cNvSpPr txBox="1"/>
          <p:nvPr/>
        </p:nvSpPr>
        <p:spPr>
          <a:xfrm rot="727565">
            <a:off x="3856635" y="1057410"/>
            <a:ext cx="533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>
              <a:solidFill>
                <a:schemeClr val="accent6">
                  <a:lumMod val="95000"/>
                  <a:lumOff val="5000"/>
                </a:schemeClr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38400" y="1649264"/>
            <a:ext cx="914400" cy="179536"/>
          </a:xfrm>
          <a:prstGeom prst="rect">
            <a:avLst/>
          </a:prstGeom>
          <a:noFill/>
        </p:spPr>
        <p:txBody>
          <a:bodyPr lIns="0" tIns="0" rIns="0" bIns="0">
            <a:prstTxWarp prst="textChevronInverted">
              <a:avLst/>
            </a:prstTxWarp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sz="800" dirty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Transfer line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mtClean="0">
                <a:ea typeface="ＭＳ Ｐゴシック" charset="-128"/>
              </a:rPr>
              <a:t>What are the </a:t>
            </a:r>
            <a:r>
              <a:rPr lang="en-US" altLang="en-US" smtClean="0">
                <a:ea typeface="ＭＳ Ｐゴシック" charset="-128"/>
              </a:rPr>
              <a:t>“</a:t>
            </a:r>
            <a:r>
              <a:rPr lang="en-US" smtClean="0">
                <a:ea typeface="ＭＳ Ｐゴシック" charset="-128"/>
              </a:rPr>
              <a:t>Machine Interlocks</a:t>
            </a:r>
            <a:r>
              <a:rPr lang="en-US" altLang="en-US" smtClean="0">
                <a:ea typeface="ＭＳ Ｐゴシック" charset="-128"/>
              </a:rPr>
              <a:t>”</a:t>
            </a:r>
            <a:r>
              <a:rPr lang="en-US" smtClean="0">
                <a:ea typeface="ＭＳ Ｐゴシック" charset="-128"/>
              </a:rPr>
              <a:t>?</a:t>
            </a:r>
            <a:endParaRPr lang="en-GB" smtClean="0">
              <a:ea typeface="ＭＳ Ｐゴシック" charset="-128"/>
            </a:endParaRPr>
          </a:p>
        </p:txBody>
      </p:sp>
      <p:sp>
        <p:nvSpPr>
          <p:cNvPr id="8195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F8C553A-842D-47E1-B069-EF4E72FB8FCF}" type="slidenum">
              <a:rPr lang="en-US" smtClean="0"/>
              <a:pPr/>
              <a:t>4</a:t>
            </a:fld>
            <a:r>
              <a:rPr lang="en-US" dirty="0" smtClean="0"/>
              <a:t> of 11</a:t>
            </a:r>
          </a:p>
        </p:txBody>
      </p:sp>
      <p:pic>
        <p:nvPicPr>
          <p:cNvPr id="8196" name="Picture 3" descr="mag_al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68463" y="5334000"/>
            <a:ext cx="1835150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5130800" y="2209800"/>
            <a:ext cx="1727200" cy="115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>
                <a:solidFill>
                  <a:srgbClr val="008000"/>
                </a:solidFill>
              </a:rPr>
              <a:t>P</a:t>
            </a:r>
            <a:r>
              <a:rPr lang="en-US" b="1">
                <a:solidFill>
                  <a:srgbClr val="008000"/>
                </a:solidFill>
              </a:rPr>
              <a:t>owering </a:t>
            </a:r>
            <a:r>
              <a:rPr lang="en-US" b="1" u="sng">
                <a:solidFill>
                  <a:srgbClr val="008000"/>
                </a:solidFill>
              </a:rPr>
              <a:t>I</a:t>
            </a:r>
            <a:r>
              <a:rPr lang="en-US" b="1">
                <a:solidFill>
                  <a:srgbClr val="008000"/>
                </a:solidFill>
              </a:rPr>
              <a:t>nterlock </a:t>
            </a:r>
            <a:r>
              <a:rPr lang="en-US" b="1" u="sng">
                <a:solidFill>
                  <a:srgbClr val="008000"/>
                </a:solidFill>
              </a:rPr>
              <a:t>C</a:t>
            </a:r>
            <a:r>
              <a:rPr lang="en-US" b="1">
                <a:solidFill>
                  <a:srgbClr val="008000"/>
                </a:solidFill>
              </a:rPr>
              <a:t>ontrollers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008000"/>
                </a:solidFill>
              </a:rPr>
              <a:t>(PLC based)</a:t>
            </a:r>
          </a:p>
        </p:txBody>
      </p:sp>
      <p:sp>
        <p:nvSpPr>
          <p:cNvPr id="8198" name="Text Box 5"/>
          <p:cNvSpPr txBox="1">
            <a:spLocks noChangeArrowheads="1"/>
          </p:cNvSpPr>
          <p:nvPr/>
        </p:nvSpPr>
        <p:spPr bwMode="auto">
          <a:xfrm>
            <a:off x="657225" y="2184400"/>
            <a:ext cx="1719263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>
              <a:lnSpc>
                <a:spcPts val="1100"/>
              </a:lnSpc>
              <a:spcBef>
                <a:spcPct val="50000"/>
              </a:spcBef>
            </a:pPr>
            <a:r>
              <a:rPr lang="en-US" sz="1800" b="1" u="sng">
                <a:solidFill>
                  <a:srgbClr val="0066FF"/>
                </a:solidFill>
              </a:rPr>
              <a:t>B</a:t>
            </a:r>
            <a:r>
              <a:rPr lang="en-US" sz="1800" b="1">
                <a:solidFill>
                  <a:srgbClr val="0066FF"/>
                </a:solidFill>
              </a:rPr>
              <a:t>eam </a:t>
            </a:r>
          </a:p>
          <a:p>
            <a:pPr>
              <a:lnSpc>
                <a:spcPts val="1100"/>
              </a:lnSpc>
              <a:spcBef>
                <a:spcPct val="50000"/>
              </a:spcBef>
            </a:pPr>
            <a:r>
              <a:rPr lang="en-US" sz="1800" b="1" u="sng">
                <a:solidFill>
                  <a:srgbClr val="0066FF"/>
                </a:solidFill>
              </a:rPr>
              <a:t>I</a:t>
            </a:r>
            <a:r>
              <a:rPr lang="en-US" sz="1800" b="1">
                <a:solidFill>
                  <a:srgbClr val="0066FF"/>
                </a:solidFill>
              </a:rPr>
              <a:t>nterlock </a:t>
            </a:r>
          </a:p>
          <a:p>
            <a:pPr>
              <a:lnSpc>
                <a:spcPts val="1100"/>
              </a:lnSpc>
              <a:spcBef>
                <a:spcPct val="50000"/>
              </a:spcBef>
            </a:pPr>
            <a:r>
              <a:rPr lang="en-US" sz="1800" b="1" u="sng">
                <a:solidFill>
                  <a:srgbClr val="0066FF"/>
                </a:solidFill>
              </a:rPr>
              <a:t>S</a:t>
            </a:r>
            <a:r>
              <a:rPr lang="en-US" sz="1800" b="1">
                <a:solidFill>
                  <a:srgbClr val="0066FF"/>
                </a:solidFill>
              </a:rPr>
              <a:t>ystem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0066FF"/>
                </a:solidFill>
              </a:rPr>
              <a:t>(VME based)</a:t>
            </a:r>
          </a:p>
        </p:txBody>
      </p:sp>
      <p:sp>
        <p:nvSpPr>
          <p:cNvPr id="8199" name="Text Box 6"/>
          <p:cNvSpPr txBox="1">
            <a:spLocks noChangeArrowheads="1"/>
          </p:cNvSpPr>
          <p:nvPr/>
        </p:nvSpPr>
        <p:spPr bwMode="auto">
          <a:xfrm>
            <a:off x="5089525" y="3962400"/>
            <a:ext cx="2208213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>
                <a:solidFill>
                  <a:srgbClr val="C44F00"/>
                </a:solidFill>
              </a:rPr>
              <a:t>W</a:t>
            </a:r>
            <a:r>
              <a:rPr lang="en-US" b="1">
                <a:solidFill>
                  <a:srgbClr val="C44F00"/>
                </a:solidFill>
              </a:rPr>
              <a:t>arm magnet  </a:t>
            </a:r>
          </a:p>
          <a:p>
            <a:pPr>
              <a:spcBef>
                <a:spcPct val="50000"/>
              </a:spcBef>
            </a:pPr>
            <a:r>
              <a:rPr lang="en-US" b="1" u="sng">
                <a:solidFill>
                  <a:srgbClr val="C44F00"/>
                </a:solidFill>
              </a:rPr>
              <a:t>I</a:t>
            </a:r>
            <a:r>
              <a:rPr lang="en-US" b="1">
                <a:solidFill>
                  <a:srgbClr val="C44F00"/>
                </a:solidFill>
              </a:rPr>
              <a:t>nterlock </a:t>
            </a:r>
          </a:p>
          <a:p>
            <a:pPr>
              <a:spcBef>
                <a:spcPct val="50000"/>
              </a:spcBef>
            </a:pPr>
            <a:r>
              <a:rPr lang="en-US" b="1" u="sng">
                <a:solidFill>
                  <a:srgbClr val="C44F00"/>
                </a:solidFill>
              </a:rPr>
              <a:t>C</a:t>
            </a:r>
            <a:r>
              <a:rPr lang="en-US" b="1">
                <a:solidFill>
                  <a:srgbClr val="C44F00"/>
                </a:solidFill>
              </a:rPr>
              <a:t>ontrollers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C44F00"/>
                </a:solidFill>
              </a:rPr>
              <a:t>(PLC based)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899025" y="806450"/>
            <a:ext cx="4137025" cy="7127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45718" rIns="18000" bIns="4571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chemeClr val="accent6">
                    <a:lumMod val="95000"/>
                    <a:lumOff val="5000"/>
                  </a:schemeClr>
                </a:solidFill>
              </a:rPr>
              <a:t>for protecting Super Conducting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6">
                    <a:lumMod val="95000"/>
                    <a:lumOff val="5000"/>
                  </a:schemeClr>
                </a:solidFill>
              </a:rPr>
              <a:t>Magnets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</a:rPr>
              <a:t> </a:t>
            </a:r>
          </a:p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chemeClr val="accent6">
                    <a:lumMod val="95000"/>
                    <a:lumOff val="5000"/>
                  </a:schemeClr>
                </a:solidFill>
              </a:rPr>
              <a:t>and Normal Conducting Magnets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04800" y="6081713"/>
            <a:ext cx="33401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ts val="2075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1400" b="1" u="sng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F</a:t>
            </a:r>
            <a:r>
              <a:rPr lang="en-US" sz="1400" b="1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ast </a:t>
            </a:r>
            <a:r>
              <a:rPr lang="en-US" sz="1400" b="1" u="sng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M</a:t>
            </a:r>
            <a:r>
              <a:rPr lang="en-US" sz="1400" b="1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agnet </a:t>
            </a:r>
            <a:r>
              <a:rPr lang="en-US" sz="1400" b="1" u="sng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C</a:t>
            </a:r>
            <a:r>
              <a:rPr lang="en-US" sz="1400" b="1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urrent change </a:t>
            </a:r>
            <a:r>
              <a:rPr lang="en-US" sz="1400" b="1" u="sng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M</a:t>
            </a:r>
            <a:r>
              <a:rPr lang="en-US" sz="1400" b="1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onitor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09538" y="811213"/>
            <a:ext cx="3624262" cy="6175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45718" rIns="18000" bIns="45718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b="1" dirty="0">
                <a:solidFill>
                  <a:schemeClr val="accent6">
                    <a:lumMod val="95000"/>
                    <a:lumOff val="5000"/>
                  </a:schemeClr>
                </a:solidFill>
              </a:rPr>
              <a:t>for protecting the Equipments 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b="1" dirty="0">
                <a:solidFill>
                  <a:schemeClr val="accent6">
                    <a:lumMod val="95000"/>
                    <a:lumOff val="5000"/>
                  </a:schemeClr>
                </a:solidFill>
              </a:rPr>
              <a:t>for Beam Operation</a:t>
            </a:r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4679950" y="762000"/>
            <a:ext cx="0" cy="5981700"/>
          </a:xfrm>
          <a:prstGeom prst="line">
            <a:avLst/>
          </a:prstGeom>
          <a:noFill/>
          <a:ln w="57150">
            <a:solidFill>
              <a:schemeClr val="tx1"/>
            </a:solidFill>
            <a:prstDash val="lgDashDot"/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endParaRPr lang="en-GB"/>
          </a:p>
        </p:txBody>
      </p:sp>
      <p:pic>
        <p:nvPicPr>
          <p:cNvPr id="8204" name="Picture 12" descr="PIC_Proto&amp;Tester 02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78638" y="2895600"/>
            <a:ext cx="1576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5" name="AutoShape 13"/>
          <p:cNvSpPr>
            <a:spLocks noChangeArrowheads="1"/>
          </p:cNvSpPr>
          <p:nvPr/>
        </p:nvSpPr>
        <p:spPr bwMode="auto">
          <a:xfrm>
            <a:off x="6477000" y="1676400"/>
            <a:ext cx="2286000" cy="2057400"/>
          </a:xfrm>
          <a:prstGeom prst="bracketPair">
            <a:avLst>
              <a:gd name="adj" fmla="val 16667"/>
            </a:avLst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endParaRPr lang="en-GB"/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auto">
          <a:xfrm>
            <a:off x="1820863" y="1447800"/>
            <a:ext cx="2208212" cy="2438400"/>
          </a:xfrm>
          <a:prstGeom prst="bracketPair">
            <a:avLst>
              <a:gd name="adj" fmla="val 16667"/>
            </a:avLst>
          </a:prstGeom>
          <a:noFill/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endParaRPr lang="en-GB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7467600" y="2590800"/>
            <a:ext cx="307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8000"/>
                </a:solidFill>
              </a:rPr>
              <a:t>+</a:t>
            </a:r>
            <a:endParaRPr lang="en-US" sz="1400">
              <a:solidFill>
                <a:srgbClr val="008000"/>
              </a:solidFill>
            </a:endParaRPr>
          </a:p>
        </p:txBody>
      </p:sp>
      <p:pic>
        <p:nvPicPr>
          <p:cNvPr id="8208" name="Picture 19" descr="cibus_p2m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11375" y="2971800"/>
            <a:ext cx="1655763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AutoShape 25"/>
          <p:cNvSpPr>
            <a:spLocks noChangeArrowheads="1"/>
          </p:cNvSpPr>
          <p:nvPr/>
        </p:nvSpPr>
        <p:spPr bwMode="auto">
          <a:xfrm rot="5400000">
            <a:off x="934244" y="1400969"/>
            <a:ext cx="347662" cy="355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6">
              <a:lumMod val="75000"/>
              <a:lumOff val="2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GB"/>
          </a:p>
        </p:txBody>
      </p:sp>
      <p:sp>
        <p:nvSpPr>
          <p:cNvPr id="22" name="AutoShape 25"/>
          <p:cNvSpPr>
            <a:spLocks noChangeArrowheads="1"/>
          </p:cNvSpPr>
          <p:nvPr/>
        </p:nvSpPr>
        <p:spPr bwMode="auto">
          <a:xfrm rot="5400000">
            <a:off x="5390356" y="1462882"/>
            <a:ext cx="347663" cy="355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6">
              <a:lumMod val="75000"/>
              <a:lumOff val="2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GB"/>
          </a:p>
        </p:txBody>
      </p:sp>
      <p:sp>
        <p:nvSpPr>
          <p:cNvPr id="8211" name="Text Box 18"/>
          <p:cNvSpPr txBox="1">
            <a:spLocks noChangeArrowheads="1"/>
          </p:cNvSpPr>
          <p:nvPr/>
        </p:nvSpPr>
        <p:spPr bwMode="auto">
          <a:xfrm>
            <a:off x="31750" y="4038600"/>
            <a:ext cx="1719263" cy="115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b="1" u="sng">
                <a:solidFill>
                  <a:srgbClr val="CC0066"/>
                </a:solidFill>
              </a:rPr>
              <a:t>S</a:t>
            </a:r>
            <a:r>
              <a:rPr lang="en-US" b="1">
                <a:solidFill>
                  <a:srgbClr val="CC0066"/>
                </a:solidFill>
              </a:rPr>
              <a:t>afe </a:t>
            </a:r>
            <a:r>
              <a:rPr lang="en-US" b="1" u="sng">
                <a:solidFill>
                  <a:srgbClr val="CC0066"/>
                </a:solidFill>
              </a:rPr>
              <a:t>M</a:t>
            </a:r>
            <a:r>
              <a:rPr lang="en-US" b="1">
                <a:solidFill>
                  <a:srgbClr val="CC0066"/>
                </a:solidFill>
              </a:rPr>
              <a:t>achine    </a:t>
            </a:r>
            <a:r>
              <a:rPr lang="en-US" b="1" u="sng">
                <a:solidFill>
                  <a:srgbClr val="CC0066"/>
                </a:solidFill>
              </a:rPr>
              <a:t>P</a:t>
            </a:r>
            <a:r>
              <a:rPr lang="en-US" b="1">
                <a:solidFill>
                  <a:srgbClr val="CC0066"/>
                </a:solidFill>
              </a:rPr>
              <a:t>arameters System</a:t>
            </a:r>
          </a:p>
          <a:p>
            <a:pPr algn="r">
              <a:spcBef>
                <a:spcPct val="50000"/>
              </a:spcBef>
            </a:pPr>
            <a:r>
              <a:rPr lang="en-US" sz="1400">
                <a:solidFill>
                  <a:srgbClr val="CC0066"/>
                </a:solidFill>
              </a:rPr>
              <a:t>(VME based)</a:t>
            </a:r>
          </a:p>
        </p:txBody>
      </p:sp>
      <p:sp>
        <p:nvSpPr>
          <p:cNvPr id="8212" name="Rectangle 24"/>
          <p:cNvSpPr>
            <a:spLocks noChangeArrowheads="1"/>
          </p:cNvSpPr>
          <p:nvPr/>
        </p:nvSpPr>
        <p:spPr bwMode="auto">
          <a:xfrm>
            <a:off x="80963" y="838200"/>
            <a:ext cx="4038600" cy="5638800"/>
          </a:xfrm>
          <a:prstGeom prst="rect">
            <a:avLst/>
          </a:prstGeom>
          <a:noFill/>
          <a:ln w="25400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GB"/>
          </a:p>
        </p:txBody>
      </p:sp>
      <p:sp>
        <p:nvSpPr>
          <p:cNvPr id="8213" name="Rectangle 25"/>
          <p:cNvSpPr>
            <a:spLocks noChangeArrowheads="1"/>
          </p:cNvSpPr>
          <p:nvPr/>
        </p:nvSpPr>
        <p:spPr bwMode="auto">
          <a:xfrm>
            <a:off x="4876800" y="838200"/>
            <a:ext cx="4191000" cy="5638800"/>
          </a:xfrm>
          <a:prstGeom prst="rect">
            <a:avLst/>
          </a:prstGeom>
          <a:noFill/>
          <a:ln w="25400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GB"/>
          </a:p>
        </p:txBody>
      </p:sp>
      <p:sp>
        <p:nvSpPr>
          <p:cNvPr id="8214" name="Rectangle 26"/>
          <p:cNvSpPr>
            <a:spLocks noChangeArrowheads="1"/>
          </p:cNvSpPr>
          <p:nvPr/>
        </p:nvSpPr>
        <p:spPr bwMode="auto">
          <a:xfrm>
            <a:off x="4114800" y="1752600"/>
            <a:ext cx="5334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100"/>
              </a:lnSpc>
              <a:spcBef>
                <a:spcPct val="50000"/>
              </a:spcBef>
            </a:pPr>
            <a:r>
              <a:rPr lang="en-US" b="1">
                <a:solidFill>
                  <a:srgbClr val="0066FF"/>
                </a:solidFill>
              </a:rPr>
              <a:t>BIS</a:t>
            </a:r>
          </a:p>
        </p:txBody>
      </p:sp>
      <p:sp>
        <p:nvSpPr>
          <p:cNvPr id="8215" name="Rectangle 27"/>
          <p:cNvSpPr>
            <a:spLocks noChangeArrowheads="1"/>
          </p:cNvSpPr>
          <p:nvPr/>
        </p:nvSpPr>
        <p:spPr bwMode="auto">
          <a:xfrm>
            <a:off x="4114800" y="4572000"/>
            <a:ext cx="6858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100"/>
              </a:lnSpc>
              <a:spcBef>
                <a:spcPct val="50000"/>
              </a:spcBef>
            </a:pPr>
            <a:r>
              <a:rPr lang="en-US" b="1">
                <a:solidFill>
                  <a:srgbClr val="CC0066"/>
                </a:solidFill>
              </a:rPr>
              <a:t>SMP</a:t>
            </a:r>
          </a:p>
        </p:txBody>
      </p:sp>
      <p:sp>
        <p:nvSpPr>
          <p:cNvPr id="29" name="Rectangle 9"/>
          <p:cNvSpPr>
            <a:spLocks noChangeArrowheads="1"/>
          </p:cNvSpPr>
          <p:nvPr/>
        </p:nvSpPr>
        <p:spPr bwMode="auto">
          <a:xfrm>
            <a:off x="4114800" y="5562600"/>
            <a:ext cx="8382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ts val="2075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1400" b="1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FMCM</a:t>
            </a:r>
          </a:p>
        </p:txBody>
      </p:sp>
      <p:sp>
        <p:nvSpPr>
          <p:cNvPr id="8217" name="Text Box 4"/>
          <p:cNvSpPr txBox="1">
            <a:spLocks noChangeArrowheads="1"/>
          </p:cNvSpPr>
          <p:nvPr/>
        </p:nvSpPr>
        <p:spPr bwMode="auto">
          <a:xfrm>
            <a:off x="4343400" y="2209800"/>
            <a:ext cx="609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8000"/>
                </a:solidFill>
              </a:rPr>
              <a:t>PIC</a:t>
            </a:r>
            <a:endParaRPr lang="en-US" sz="1400">
              <a:solidFill>
                <a:srgbClr val="008000"/>
              </a:solidFill>
            </a:endParaRPr>
          </a:p>
        </p:txBody>
      </p:sp>
      <p:sp>
        <p:nvSpPr>
          <p:cNvPr id="8218" name="Text Box 6"/>
          <p:cNvSpPr txBox="1">
            <a:spLocks noChangeArrowheads="1"/>
          </p:cNvSpPr>
          <p:nvPr/>
        </p:nvSpPr>
        <p:spPr bwMode="auto">
          <a:xfrm>
            <a:off x="4343400" y="3962400"/>
            <a:ext cx="609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C44F00"/>
                </a:solidFill>
              </a:rPr>
              <a:t>WIC</a:t>
            </a:r>
          </a:p>
        </p:txBody>
      </p:sp>
      <p:pic>
        <p:nvPicPr>
          <p:cNvPr id="8219" name="Picture 2" descr="C:\Bruno CERN\Photos_PIC&amp; WIC\Rack-PIC-PLC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81800" y="1905000"/>
            <a:ext cx="1611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0" name="Picture 4" descr="C:\Bruno CERN\Photos_HW-&amp;-racks\Photos_SMP\SMP-Lab_Nov08\PICT000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52600" y="4289425"/>
            <a:ext cx="5588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1" name="Picture 4" descr="C:\Bruno CERN\Photos_HW-&amp;-racks\Photos_SMP\SMP-Lab_Nov08\PICT000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981200" y="4213225"/>
            <a:ext cx="5588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2" name="Picture 4" descr="C:\Bruno CERN\Photos_HW-&amp;-racks\Photos_SMP\SMP-Lab_Nov08\PICT000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286000" y="4137025"/>
            <a:ext cx="5588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4" descr="PIC_0296_1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629400" y="4038600"/>
            <a:ext cx="1069975" cy="1533525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8224" name="Picture 9" descr="bic_front_181208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133600" y="1600200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25" name="Text Box 15"/>
          <p:cNvSpPr txBox="1">
            <a:spLocks noChangeArrowheads="1"/>
          </p:cNvSpPr>
          <p:nvPr/>
        </p:nvSpPr>
        <p:spPr bwMode="auto">
          <a:xfrm>
            <a:off x="2743200" y="2667000"/>
            <a:ext cx="307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66CC"/>
                </a:solidFill>
              </a:rPr>
              <a:t>+</a:t>
            </a:r>
            <a:endParaRPr lang="en-US" sz="1400">
              <a:solidFill>
                <a:srgbClr val="0066CC"/>
              </a:solidFill>
            </a:endParaRPr>
          </a:p>
        </p:txBody>
      </p:sp>
      <p:pic>
        <p:nvPicPr>
          <p:cNvPr id="8226" name="Picture 34" descr="C:\Bruno CERN\Photos_HW-&amp;-racks\Picture-SMPsps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895600" y="4038600"/>
            <a:ext cx="1143000" cy="1077913"/>
          </a:xfrm>
          <a:prstGeom prst="rect">
            <a:avLst/>
          </a:prstGeom>
          <a:noFill/>
          <a:ln w="19050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198" grpId="0"/>
      <p:bldP spid="8199" grpId="0"/>
      <p:bldP spid="8" grpId="0"/>
      <p:bldP spid="9" grpId="0"/>
      <p:bldP spid="10" grpId="0"/>
      <p:bldP spid="8205" grpId="0" animBg="1"/>
      <p:bldP spid="8206" grpId="0" animBg="1"/>
      <p:bldP spid="8207" grpId="0"/>
      <p:bldP spid="21" grpId="0" animBg="1"/>
      <p:bldP spid="22" grpId="0" animBg="1"/>
      <p:bldP spid="8211" grpId="0"/>
      <p:bldP spid="8212" grpId="0" animBg="1"/>
      <p:bldP spid="8213" grpId="0" animBg="1"/>
      <p:bldP spid="82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smtClean="0">
                <a:ea typeface="ＭＳ Ｐゴシック" charset="-128"/>
              </a:rPr>
              <a:t>Common Approach</a:t>
            </a:r>
            <a:endParaRPr lang="en-GB" smtClean="0">
              <a:ea typeface="ＭＳ Ｐゴシック" charset="-128"/>
            </a:endParaRPr>
          </a:p>
        </p:txBody>
      </p:sp>
      <p:sp>
        <p:nvSpPr>
          <p:cNvPr id="921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019699A-275C-4C62-87BA-74817CB82942}" type="slidenum">
              <a:rPr lang="en-US" smtClean="0"/>
              <a:pPr/>
              <a:t>5</a:t>
            </a:fld>
            <a:r>
              <a:rPr lang="en-US" dirty="0" smtClean="0"/>
              <a:t> of 11</a:t>
            </a:r>
          </a:p>
        </p:txBody>
      </p:sp>
      <p:sp>
        <p:nvSpPr>
          <p:cNvPr id="9220" name="Oval 2"/>
          <p:cNvSpPr>
            <a:spLocks noChangeArrowheads="1"/>
          </p:cNvSpPr>
          <p:nvPr/>
        </p:nvSpPr>
        <p:spPr bwMode="auto">
          <a:xfrm>
            <a:off x="3976688" y="2066925"/>
            <a:ext cx="1524000" cy="1600200"/>
          </a:xfrm>
          <a:prstGeom prst="ellipse">
            <a:avLst/>
          </a:prstGeom>
          <a:gradFill rotWithShape="0">
            <a:gsLst>
              <a:gs pos="0">
                <a:schemeClr val="accent1"/>
              </a:gs>
              <a:gs pos="100000">
                <a:srgbClr val="CC66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052888" y="2505075"/>
            <a:ext cx="13716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54000" tIns="10800" rIns="54000" bIns="10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Projects</a:t>
            </a:r>
          </a:p>
          <a:p>
            <a:pPr algn="ctr">
              <a:spcBef>
                <a:spcPct val="50000"/>
              </a:spcBef>
              <a:defRPr/>
            </a:pPr>
            <a:r>
              <a:rPr lang="fr-CH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Design </a:t>
            </a: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 rot="1211148">
            <a:off x="5451475" y="3171825"/>
            <a:ext cx="1447800" cy="228600"/>
          </a:xfrm>
          <a:prstGeom prst="leftArrow">
            <a:avLst>
              <a:gd name="adj1" fmla="val 50000"/>
              <a:gd name="adj2" fmla="val 158333"/>
            </a:avLst>
          </a:prstGeom>
          <a:solidFill>
            <a:schemeClr val="accent4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9223" name="AutoShape 5"/>
          <p:cNvSpPr>
            <a:spLocks noChangeArrowheads="1"/>
          </p:cNvSpPr>
          <p:nvPr/>
        </p:nvSpPr>
        <p:spPr bwMode="auto">
          <a:xfrm rot="1796043">
            <a:off x="2970213" y="1987550"/>
            <a:ext cx="1079500" cy="228600"/>
          </a:xfrm>
          <a:prstGeom prst="rightArrow">
            <a:avLst>
              <a:gd name="adj1" fmla="val 50000"/>
              <a:gd name="adj2" fmla="val 118056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 rot="20501275">
            <a:off x="5146675" y="1755775"/>
            <a:ext cx="2112963" cy="228600"/>
          </a:xfrm>
          <a:prstGeom prst="leftArrow">
            <a:avLst>
              <a:gd name="adj1" fmla="val 50000"/>
              <a:gd name="adj2" fmla="val 231076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32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8284818">
            <a:off x="3154363" y="3482975"/>
            <a:ext cx="928687" cy="215900"/>
          </a:xfrm>
          <a:prstGeom prst="leftArrow">
            <a:avLst>
              <a:gd name="adj1" fmla="val 50000"/>
              <a:gd name="adj2" fmla="val 107537"/>
            </a:avLst>
          </a:prstGeom>
          <a:solidFill>
            <a:schemeClr val="accent6">
              <a:lumMod val="85000"/>
              <a:lumOff val="1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 dirty="0">
              <a:solidFill>
                <a:schemeClr val="accent6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9226" name="Picture 10" descr="VME 5021 crate (CERN spec.)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4114800"/>
            <a:ext cx="8636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11" descr="mag_ala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47800" y="3886200"/>
            <a:ext cx="155416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990600" y="4267200"/>
            <a:ext cx="4968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accent6">
                    <a:lumMod val="95000"/>
                    <a:lumOff val="5000"/>
                  </a:schemeClr>
                </a:solidFill>
              </a:rPr>
              <a:t>RS422</a:t>
            </a:r>
          </a:p>
        </p:txBody>
      </p:sp>
      <p:sp>
        <p:nvSpPr>
          <p:cNvPr id="9229" name="Text Box 15"/>
          <p:cNvSpPr txBox="1">
            <a:spLocks noChangeArrowheads="1"/>
          </p:cNvSpPr>
          <p:nvPr/>
        </p:nvSpPr>
        <p:spPr bwMode="auto">
          <a:xfrm>
            <a:off x="5472113" y="1412875"/>
            <a:ext cx="172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8000"/>
                </a:solidFill>
              </a:rPr>
              <a:t>PIC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9230" name="Text Box 16"/>
          <p:cNvSpPr txBox="1">
            <a:spLocks noChangeArrowheads="1"/>
          </p:cNvSpPr>
          <p:nvPr/>
        </p:nvSpPr>
        <p:spPr bwMode="auto">
          <a:xfrm>
            <a:off x="2974975" y="1185863"/>
            <a:ext cx="1719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66FF"/>
                </a:solidFill>
              </a:rPr>
              <a:t>BIS</a:t>
            </a:r>
            <a:endParaRPr lang="en-US">
              <a:solidFill>
                <a:srgbClr val="0066FF"/>
              </a:solidFill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5975350" y="2708275"/>
            <a:ext cx="220821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WIC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2590800" y="3505200"/>
            <a:ext cx="893763" cy="338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chemeClr val="accent6">
                    <a:lumMod val="95000"/>
                    <a:lumOff val="5000"/>
                  </a:schemeClr>
                </a:solidFill>
              </a:rPr>
              <a:t>FMCM</a:t>
            </a:r>
            <a:endParaRPr lang="en-US" dirty="0">
              <a:solidFill>
                <a:schemeClr val="accent6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AutoShape 27"/>
          <p:cNvSpPr>
            <a:spLocks noChangeArrowheads="1"/>
          </p:cNvSpPr>
          <p:nvPr/>
        </p:nvSpPr>
        <p:spPr bwMode="auto">
          <a:xfrm rot="5400000">
            <a:off x="4518819" y="3629819"/>
            <a:ext cx="414337" cy="55562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6">
              <a:lumMod val="65000"/>
              <a:lumOff val="35000"/>
            </a:schemeClr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GB"/>
          </a:p>
        </p:txBody>
      </p:sp>
      <p:sp>
        <p:nvSpPr>
          <p:cNvPr id="9234" name="AutoShape 30"/>
          <p:cNvSpPr>
            <a:spLocks noChangeArrowheads="1"/>
          </p:cNvSpPr>
          <p:nvPr/>
        </p:nvSpPr>
        <p:spPr bwMode="auto">
          <a:xfrm rot="-911150">
            <a:off x="2300288" y="2924175"/>
            <a:ext cx="1371600" cy="228600"/>
          </a:xfrm>
          <a:prstGeom prst="rightArrow">
            <a:avLst>
              <a:gd name="adj1" fmla="val 50000"/>
              <a:gd name="adj2" fmla="val 150000"/>
            </a:avLst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235" name="Text Box 31"/>
          <p:cNvSpPr txBox="1">
            <a:spLocks noChangeArrowheads="1"/>
          </p:cNvSpPr>
          <p:nvPr/>
        </p:nvSpPr>
        <p:spPr bwMode="auto">
          <a:xfrm>
            <a:off x="2362200" y="2743200"/>
            <a:ext cx="68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CC0066"/>
                </a:solidFill>
              </a:rPr>
              <a:t>SMP</a:t>
            </a:r>
          </a:p>
        </p:txBody>
      </p:sp>
      <p:pic>
        <p:nvPicPr>
          <p:cNvPr id="9236" name="Picture 41" descr="CPU-31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243763" y="900113"/>
            <a:ext cx="823912" cy="923925"/>
          </a:xfrm>
          <a:prstGeom prst="rect">
            <a:avLst/>
          </a:prstGeom>
          <a:noFill/>
          <a:ln w="19050">
            <a:solidFill>
              <a:srgbClr val="009900"/>
            </a:solidFill>
            <a:miter lim="800000"/>
            <a:headEnd/>
            <a:tailEnd/>
          </a:ln>
        </p:spPr>
      </p:pic>
      <p:pic>
        <p:nvPicPr>
          <p:cNvPr id="9237" name="Picture 42" descr="CPU-31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23150" y="1079500"/>
            <a:ext cx="823913" cy="923925"/>
          </a:xfrm>
          <a:prstGeom prst="rect">
            <a:avLst/>
          </a:prstGeom>
          <a:noFill/>
          <a:ln w="19050">
            <a:solidFill>
              <a:srgbClr val="009900"/>
            </a:solidFill>
            <a:miter lim="800000"/>
            <a:headEnd/>
            <a:tailEnd/>
          </a:ln>
        </p:spPr>
      </p:pic>
      <p:pic>
        <p:nvPicPr>
          <p:cNvPr id="9238" name="Picture 43" descr="CPU-31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02538" y="1258888"/>
            <a:ext cx="823912" cy="923925"/>
          </a:xfrm>
          <a:prstGeom prst="rect">
            <a:avLst/>
          </a:prstGeom>
          <a:noFill/>
          <a:ln w="19050">
            <a:solidFill>
              <a:srgbClr val="009900"/>
            </a:solidFill>
            <a:miter lim="800000"/>
            <a:headEnd/>
            <a:tailEnd/>
          </a:ln>
        </p:spPr>
      </p:pic>
      <p:pic>
        <p:nvPicPr>
          <p:cNvPr id="9239" name="Picture 44" descr="CPU-31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781925" y="1438275"/>
            <a:ext cx="823913" cy="923925"/>
          </a:xfrm>
          <a:prstGeom prst="rect">
            <a:avLst/>
          </a:prstGeom>
          <a:noFill/>
          <a:ln w="19050">
            <a:solidFill>
              <a:srgbClr val="009900"/>
            </a:solidFill>
            <a:miter lim="800000"/>
            <a:headEnd/>
            <a:tailEnd/>
          </a:ln>
        </p:spPr>
      </p:pic>
      <p:pic>
        <p:nvPicPr>
          <p:cNvPr id="9240" name="Picture 45" descr="CPU315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62763" y="3327400"/>
            <a:ext cx="531812" cy="863600"/>
          </a:xfrm>
          <a:prstGeom prst="rect">
            <a:avLst/>
          </a:prstGeom>
          <a:noFill/>
          <a:ln w="28575">
            <a:solidFill>
              <a:srgbClr val="CC6600"/>
            </a:solidFill>
            <a:miter lim="800000"/>
            <a:headEnd/>
            <a:tailEnd/>
          </a:ln>
        </p:spPr>
      </p:pic>
      <p:pic>
        <p:nvPicPr>
          <p:cNvPr id="9241" name="Picture 46" descr="CPU315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64375" y="3529013"/>
            <a:ext cx="531813" cy="863600"/>
          </a:xfrm>
          <a:prstGeom prst="rect">
            <a:avLst/>
          </a:prstGeom>
          <a:noFill/>
          <a:ln w="28575">
            <a:solidFill>
              <a:srgbClr val="CC6600"/>
            </a:solidFill>
            <a:miter lim="800000"/>
            <a:headEnd/>
            <a:tailEnd/>
          </a:ln>
        </p:spPr>
      </p:pic>
      <p:pic>
        <p:nvPicPr>
          <p:cNvPr id="9242" name="Picture 47" descr="CPU315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243763" y="3708400"/>
            <a:ext cx="531812" cy="863600"/>
          </a:xfrm>
          <a:prstGeom prst="rect">
            <a:avLst/>
          </a:prstGeom>
          <a:noFill/>
          <a:ln w="28575">
            <a:solidFill>
              <a:srgbClr val="CC6600"/>
            </a:solidFill>
            <a:miter lim="800000"/>
            <a:headEnd/>
            <a:tailEnd/>
          </a:ln>
        </p:spPr>
      </p:pic>
      <p:pic>
        <p:nvPicPr>
          <p:cNvPr id="9243" name="Picture 11" descr="mag_ala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00200" y="4038600"/>
            <a:ext cx="155416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4" name="Picture 11" descr="mag_ala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52600" y="4191000"/>
            <a:ext cx="155416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838200" y="4495800"/>
            <a:ext cx="685800" cy="0"/>
          </a:xfrm>
          <a:prstGeom prst="line">
            <a:avLst/>
          </a:prstGeom>
          <a:noFill/>
          <a:ln w="9525">
            <a:solidFill>
              <a:schemeClr val="accent6">
                <a:lumMod val="95000"/>
                <a:lumOff val="5000"/>
              </a:schemeClr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GB"/>
          </a:p>
        </p:txBody>
      </p:sp>
      <p:pic>
        <p:nvPicPr>
          <p:cNvPr id="9246" name="Picture 4" descr="C:\Bruno CERN\Photos_HW-&amp;-racks\Photos_SMP\SMP-Lab_Nov08\PICT000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600200" y="2819400"/>
            <a:ext cx="635000" cy="846138"/>
          </a:xfrm>
          <a:prstGeom prst="rect">
            <a:avLst/>
          </a:prstGeom>
          <a:noFill/>
          <a:ln w="28575">
            <a:solidFill>
              <a:srgbClr val="600060"/>
            </a:solidFill>
            <a:miter lim="800000"/>
            <a:headEnd/>
            <a:tailEnd/>
          </a:ln>
        </p:spPr>
      </p:pic>
      <p:pic>
        <p:nvPicPr>
          <p:cNvPr id="9247" name="Picture 9" descr="bic_front_181208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990600" y="914400"/>
            <a:ext cx="1524000" cy="1143000"/>
          </a:xfrm>
          <a:prstGeom prst="rect">
            <a:avLst/>
          </a:prstGeom>
          <a:noFill/>
          <a:ln w="38100">
            <a:solidFill>
              <a:srgbClr val="0066CC"/>
            </a:solidFill>
            <a:miter lim="800000"/>
            <a:headEnd/>
            <a:tailEnd/>
          </a:ln>
        </p:spPr>
      </p:pic>
      <p:pic>
        <p:nvPicPr>
          <p:cNvPr id="9248" name="Picture 9" descr="bic_front_181208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143000" y="1066800"/>
            <a:ext cx="1524000" cy="1143000"/>
          </a:xfrm>
          <a:prstGeom prst="rect">
            <a:avLst/>
          </a:prstGeom>
          <a:noFill/>
          <a:ln w="38100">
            <a:solidFill>
              <a:srgbClr val="0066CC"/>
            </a:solidFill>
            <a:miter lim="800000"/>
            <a:headEnd/>
            <a:tailEnd/>
          </a:ln>
        </p:spPr>
      </p:pic>
      <p:pic>
        <p:nvPicPr>
          <p:cNvPr id="9249" name="Picture 9" descr="bic_front_181208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295400" y="1219200"/>
            <a:ext cx="1524000" cy="1143000"/>
          </a:xfrm>
          <a:prstGeom prst="rect">
            <a:avLst/>
          </a:prstGeom>
          <a:noFill/>
          <a:ln w="38100">
            <a:solidFill>
              <a:srgbClr val="0066CC"/>
            </a:solidFill>
            <a:miter lim="800000"/>
            <a:headEnd/>
            <a:tailEnd/>
          </a:ln>
        </p:spPr>
      </p:pic>
      <p:pic>
        <p:nvPicPr>
          <p:cNvPr id="9250" name="Picture 9" descr="bic_front_181208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47800" y="1371600"/>
            <a:ext cx="1524000" cy="1143000"/>
          </a:xfrm>
          <a:prstGeom prst="rect">
            <a:avLst/>
          </a:prstGeom>
          <a:noFill/>
          <a:ln w="38100">
            <a:solidFill>
              <a:srgbClr val="0066CC"/>
            </a:solidFill>
            <a:miter lim="800000"/>
            <a:headEnd/>
            <a:tailEnd/>
          </a:ln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352800" y="4114800"/>
            <a:ext cx="5791200" cy="2495550"/>
            <a:chOff x="3352800" y="4114800"/>
            <a:chExt cx="5791200" cy="2495550"/>
          </a:xfrm>
        </p:grpSpPr>
        <p:grpSp>
          <p:nvGrpSpPr>
            <p:cNvPr id="9252" name="Group 1"/>
            <p:cNvGrpSpPr>
              <a:grpSpLocks/>
            </p:cNvGrpSpPr>
            <p:nvPr/>
          </p:nvGrpSpPr>
          <p:grpSpPr bwMode="auto">
            <a:xfrm>
              <a:off x="3352800" y="4114800"/>
              <a:ext cx="5791200" cy="2495550"/>
              <a:chOff x="3352800" y="4114800"/>
              <a:chExt cx="5791200" cy="2495550"/>
            </a:xfrm>
          </p:grpSpPr>
          <p:sp>
            <p:nvSpPr>
              <p:cNvPr id="19" name="Text Box 26"/>
              <p:cNvSpPr txBox="1">
                <a:spLocks noChangeArrowheads="1"/>
              </p:cNvSpPr>
              <p:nvPr/>
            </p:nvSpPr>
            <p:spPr bwMode="auto">
              <a:xfrm>
                <a:off x="3352800" y="4114800"/>
                <a:ext cx="3114675" cy="1824038"/>
              </a:xfrm>
              <a:prstGeom prst="rect">
                <a:avLst/>
              </a:prstGeom>
              <a:noFill/>
              <a:ln w="9525" cap="rnd" algn="ctr">
                <a:solidFill>
                  <a:schemeClr val="tx1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lIns="91435" tIns="45718" rIns="91435" bIns="45718">
                <a:spAutoFit/>
              </a:bodyPr>
              <a:lstStyle/>
              <a:p>
                <a:pPr>
                  <a:lnSpc>
                    <a:spcPct val="85000"/>
                  </a:lnSpc>
                  <a:spcBef>
                    <a:spcPct val="50000"/>
                  </a:spcBef>
                  <a:defRPr/>
                </a:pPr>
                <a:r>
                  <a:rPr lang="en-US" sz="1800" b="1" dirty="0">
                    <a:solidFill>
                      <a:schemeClr val="accent6">
                        <a:lumMod val="95000"/>
                        <a:lumOff val="5000"/>
                      </a:schemeClr>
                    </a:solidFill>
                  </a:rPr>
                  <a:t>Fail Safe concept</a:t>
                </a:r>
              </a:p>
              <a:p>
                <a:pPr>
                  <a:lnSpc>
                    <a:spcPct val="85000"/>
                  </a:lnSpc>
                  <a:spcBef>
                    <a:spcPct val="50000"/>
                  </a:spcBef>
                  <a:defRPr/>
                </a:pPr>
                <a:r>
                  <a:rPr lang="en-US" sz="1800" b="1" dirty="0">
                    <a:solidFill>
                      <a:schemeClr val="accent6">
                        <a:lumMod val="95000"/>
                        <a:lumOff val="5000"/>
                      </a:schemeClr>
                    </a:solidFill>
                  </a:rPr>
                  <a:t>Reliability vs. Availability</a:t>
                </a:r>
              </a:p>
              <a:p>
                <a:pPr>
                  <a:lnSpc>
                    <a:spcPct val="85000"/>
                  </a:lnSpc>
                  <a:spcBef>
                    <a:spcPct val="50000"/>
                  </a:spcBef>
                  <a:defRPr/>
                </a:pPr>
                <a:r>
                  <a:rPr lang="en-US" sz="1800" b="1" dirty="0">
                    <a:solidFill>
                      <a:schemeClr val="accent6">
                        <a:lumMod val="95000"/>
                        <a:lumOff val="5000"/>
                      </a:schemeClr>
                    </a:solidFill>
                  </a:rPr>
                  <a:t>Redundancy</a:t>
                </a:r>
              </a:p>
              <a:p>
                <a:pPr>
                  <a:lnSpc>
                    <a:spcPct val="85000"/>
                  </a:lnSpc>
                  <a:spcBef>
                    <a:spcPct val="50000"/>
                  </a:spcBef>
                  <a:defRPr/>
                </a:pPr>
                <a:r>
                  <a:rPr lang="en-US" sz="1800" b="1" dirty="0">
                    <a:solidFill>
                      <a:schemeClr val="accent6">
                        <a:lumMod val="95000"/>
                        <a:lumOff val="5000"/>
                      </a:schemeClr>
                    </a:solidFill>
                  </a:rPr>
                  <a:t>Maintainability</a:t>
                </a:r>
              </a:p>
              <a:p>
                <a:pPr>
                  <a:lnSpc>
                    <a:spcPct val="85000"/>
                  </a:lnSpc>
                  <a:spcBef>
                    <a:spcPct val="50000"/>
                  </a:spcBef>
                  <a:defRPr/>
                </a:pPr>
                <a:r>
                  <a:rPr lang="en-US" sz="1800" b="1" dirty="0">
                    <a:solidFill>
                      <a:schemeClr val="accent6">
                        <a:lumMod val="95000"/>
                        <a:lumOff val="5000"/>
                      </a:schemeClr>
                    </a:solidFill>
                  </a:rPr>
                  <a:t>Critical functions in Hw</a:t>
                </a:r>
              </a:p>
            </p:txBody>
          </p:sp>
          <p:sp>
            <p:nvSpPr>
              <p:cNvPr id="47" name="Rectangle 14"/>
              <p:cNvSpPr>
                <a:spLocks noChangeArrowheads="1"/>
              </p:cNvSpPr>
              <p:nvPr/>
            </p:nvSpPr>
            <p:spPr bwMode="auto">
              <a:xfrm>
                <a:off x="6248400" y="5410200"/>
                <a:ext cx="2895600" cy="1200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buFont typeface="Arial" pitchFamily="34" charset="0"/>
                  <a:buChar char="•"/>
                  <a:defRPr/>
                </a:pPr>
                <a:r>
                  <a:rPr lang="en-US" sz="1800" dirty="0">
                    <a:solidFill>
                      <a:schemeClr val="accent6">
                        <a:lumMod val="95000"/>
                        <a:lumOff val="5000"/>
                      </a:schemeClr>
                    </a:solidFill>
                    <a:latin typeface="Calibri" pitchFamily="34" charset="0"/>
                  </a:rPr>
                  <a:t> Pre operational checks</a:t>
                </a:r>
              </a:p>
              <a:p>
                <a:pPr>
                  <a:buFont typeface="Arial" pitchFamily="34" charset="0"/>
                  <a:buChar char="•"/>
                  <a:defRPr/>
                </a:pPr>
                <a:r>
                  <a:rPr lang="en-US" sz="1800" dirty="0">
                    <a:solidFill>
                      <a:schemeClr val="accent6">
                        <a:lumMod val="95000"/>
                        <a:lumOff val="5000"/>
                      </a:schemeClr>
                    </a:solidFill>
                    <a:latin typeface="Calibri" pitchFamily="34" charset="0"/>
                  </a:rPr>
                  <a:t> Full online consistency  monitoring during operation</a:t>
                </a:r>
              </a:p>
              <a:p>
                <a:pPr>
                  <a:buFont typeface="Arial" pitchFamily="34" charset="0"/>
                  <a:buChar char="•"/>
                  <a:defRPr/>
                </a:pPr>
                <a:r>
                  <a:rPr lang="en-US" sz="1800" dirty="0">
                    <a:solidFill>
                      <a:schemeClr val="accent6">
                        <a:lumMod val="95000"/>
                        <a:lumOff val="5000"/>
                      </a:schemeClr>
                    </a:solidFill>
                    <a:latin typeface="Calibri" pitchFamily="34" charset="0"/>
                  </a:rPr>
                  <a:t> Post operational checks</a:t>
                </a:r>
              </a:p>
            </p:txBody>
          </p:sp>
          <p:sp>
            <p:nvSpPr>
              <p:cNvPr id="48" name="Text Box 15"/>
              <p:cNvSpPr txBox="1">
                <a:spLocks noChangeArrowheads="1"/>
              </p:cNvSpPr>
              <p:nvPr/>
            </p:nvSpPr>
            <p:spPr bwMode="auto">
              <a:xfrm>
                <a:off x="5791200" y="5835650"/>
                <a:ext cx="307975" cy="33655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91435" tIns="45718" rIns="91435" bIns="45718"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b="1" dirty="0">
                    <a:solidFill>
                      <a:schemeClr val="accent6">
                        <a:lumMod val="95000"/>
                        <a:lumOff val="5000"/>
                      </a:schemeClr>
                    </a:solidFill>
                  </a:rPr>
                  <a:t>+</a:t>
                </a:r>
                <a:endParaRPr lang="en-US" sz="1400" dirty="0">
                  <a:solidFill>
                    <a:schemeClr val="accent6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sp>
          <p:nvSpPr>
            <p:cNvPr id="49" name="Left Brace 48"/>
            <p:cNvSpPr/>
            <p:nvPr/>
          </p:nvSpPr>
          <p:spPr bwMode="auto">
            <a:xfrm>
              <a:off x="6096000" y="5410200"/>
              <a:ext cx="381000" cy="1143000"/>
            </a:xfrm>
            <a:prstGeom prst="leftBrace">
              <a:avLst/>
            </a:prstGeom>
            <a:noFill/>
            <a:ln w="9525" cap="flat" cmpd="sng" algn="ctr">
              <a:solidFill>
                <a:schemeClr val="accent6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0" hangingPunct="0">
                <a:defRPr/>
              </a:pPr>
              <a:endParaRPr lang="en-GB">
                <a:latin typeface="Arial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3"/>
          <p:cNvGrpSpPr>
            <a:grpSpLocks/>
          </p:cNvGrpSpPr>
          <p:nvPr/>
        </p:nvGrpSpPr>
        <p:grpSpPr bwMode="auto">
          <a:xfrm>
            <a:off x="685800" y="1219200"/>
            <a:ext cx="7086600" cy="4953000"/>
            <a:chOff x="685800" y="1219200"/>
            <a:chExt cx="7086600" cy="4953000"/>
          </a:xfrm>
        </p:grpSpPr>
        <p:pic>
          <p:nvPicPr>
            <p:cNvPr id="10255" name="Picture 6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685800" y="1219200"/>
              <a:ext cx="7086600" cy="487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56" name="Rectangle 2"/>
            <p:cNvSpPr>
              <a:spLocks noChangeArrowheads="1"/>
            </p:cNvSpPr>
            <p:nvPr/>
          </p:nvSpPr>
          <p:spPr bwMode="auto">
            <a:xfrm>
              <a:off x="990600" y="5791200"/>
              <a:ext cx="2057400" cy="3810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/>
            </a:p>
          </p:txBody>
        </p:sp>
      </p:grpSp>
      <p:sp>
        <p:nvSpPr>
          <p:cNvPr id="102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mtClean="0">
                <a:ea typeface="ＭＳ Ｐゴシック" charset="-128"/>
              </a:rPr>
              <a:t>Machine Interlocks Hierarchy</a:t>
            </a:r>
          </a:p>
        </p:txBody>
      </p:sp>
      <p:sp>
        <p:nvSpPr>
          <p:cNvPr id="10244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FA411CD-08B9-4904-BCBE-5286776F6ED5}" type="slidenum">
              <a:rPr lang="en-US" smtClean="0"/>
              <a:pPr/>
              <a:t>6</a:t>
            </a:fld>
            <a:r>
              <a:rPr lang="en-US" dirty="0" smtClean="0"/>
              <a:t> of 11</a:t>
            </a:r>
          </a:p>
        </p:txBody>
      </p:sp>
      <p:pic>
        <p:nvPicPr>
          <p:cNvPr id="10245" name="Picture 22" descr="WIC-LHC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71600" y="2667000"/>
            <a:ext cx="7969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0" descr="mag_ala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71600" y="3352800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2" descr="C:\Bruno CERN\Photos_PIC&amp; WIC\Rack-PIC-PLC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4600" y="1066800"/>
            <a:ext cx="76200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3" descr="C:\Bruno CERN\Photos_HW-&amp;-racks\Photos_SMP\SMP-Lab_Nov08\PICT000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524000" y="52578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ight Arrow 15"/>
          <p:cNvSpPr/>
          <p:nvPr/>
        </p:nvSpPr>
        <p:spPr bwMode="auto">
          <a:xfrm>
            <a:off x="2209800" y="3429000"/>
            <a:ext cx="152400" cy="228600"/>
          </a:xfrm>
          <a:prstGeom prst="rightArrow">
            <a:avLst/>
          </a:prstGeom>
          <a:solidFill>
            <a:schemeClr val="accent6">
              <a:lumMod val="85000"/>
              <a:lumOff val="15000"/>
            </a:schemeClr>
          </a:solidFill>
          <a:ln w="9525" cap="flat" cmpd="sng" algn="ctr">
            <a:solidFill>
              <a:schemeClr val="accent6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>
              <a:latin typeface="Arial" charset="0"/>
            </a:endParaRPr>
          </a:p>
        </p:txBody>
      </p:sp>
      <p:sp>
        <p:nvSpPr>
          <p:cNvPr id="10250" name="Right Arrow 16"/>
          <p:cNvSpPr>
            <a:spLocks noChangeArrowheads="1"/>
          </p:cNvSpPr>
          <p:nvPr/>
        </p:nvSpPr>
        <p:spPr bwMode="auto">
          <a:xfrm>
            <a:off x="2209800" y="5410200"/>
            <a:ext cx="1524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7030A0"/>
          </a:solidFill>
          <a:ln w="9525">
            <a:solidFill>
              <a:srgbClr val="7030A0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GB"/>
          </a:p>
        </p:txBody>
      </p:sp>
      <p:sp>
        <p:nvSpPr>
          <p:cNvPr id="18" name="Right Arrow 17"/>
          <p:cNvSpPr/>
          <p:nvPr/>
        </p:nvSpPr>
        <p:spPr bwMode="auto">
          <a:xfrm>
            <a:off x="2209800" y="2743200"/>
            <a:ext cx="152400" cy="228600"/>
          </a:xfrm>
          <a:prstGeom prst="rightArrow">
            <a:avLst/>
          </a:prstGeom>
          <a:solidFill>
            <a:schemeClr val="accent4">
              <a:lumMod val="50000"/>
            </a:schemeClr>
          </a:solidFill>
          <a:ln w="9525" cap="flat" cmpd="sng" algn="ctr">
            <a:solidFill>
              <a:schemeClr val="accent4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>
              <a:latin typeface="Arial" charset="0"/>
            </a:endParaRPr>
          </a:p>
        </p:txBody>
      </p:sp>
      <p:sp>
        <p:nvSpPr>
          <p:cNvPr id="10252" name="Down Arrow 19"/>
          <p:cNvSpPr>
            <a:spLocks noChangeArrowheads="1"/>
          </p:cNvSpPr>
          <p:nvPr/>
        </p:nvSpPr>
        <p:spPr bwMode="auto">
          <a:xfrm>
            <a:off x="2743200" y="1447800"/>
            <a:ext cx="304800" cy="1524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6781800" y="5638800"/>
            <a:ext cx="1295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LHC layout</a:t>
            </a:r>
          </a:p>
        </p:txBody>
      </p:sp>
      <p:sp>
        <p:nvSpPr>
          <p:cNvPr id="10254" name="TextBox 13"/>
          <p:cNvSpPr txBox="1">
            <a:spLocks noChangeArrowheads="1"/>
          </p:cNvSpPr>
          <p:nvPr/>
        </p:nvSpPr>
        <p:spPr bwMode="auto">
          <a:xfrm>
            <a:off x="6096000" y="5910263"/>
            <a:ext cx="3048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( MPE systems shown in red )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0250" grpId="0" animBg="1"/>
      <p:bldP spid="18" grpId="0" animBg="1"/>
      <p:bldP spid="1025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4724400" y="3292475"/>
            <a:ext cx="1828800" cy="206692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lgDashDot"/>
          </a:ln>
        </p:spPr>
        <p:txBody>
          <a:bodyPr lIns="36000" tIns="0" rIns="0" bIns="0">
            <a:spAutoFit/>
          </a:bodyPr>
          <a:lstStyle/>
          <a:p>
            <a:pPr>
              <a:lnSpc>
                <a:spcPct val="130000"/>
              </a:lnSpc>
              <a:defRPr/>
            </a:pPr>
            <a:endParaRPr lang="en-US" b="1" dirty="0">
              <a:solidFill>
                <a:srgbClr val="BF4D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130000"/>
              </a:lnSpc>
              <a:defRPr/>
            </a:pPr>
            <a:endParaRPr lang="en-US" sz="2400" b="1" dirty="0">
              <a:solidFill>
                <a:srgbClr val="BF4D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b="1" dirty="0">
                <a:solidFill>
                  <a:srgbClr val="BF4D00"/>
                </a:solidFill>
                <a:latin typeface="Arial" charset="0"/>
                <a:ea typeface="ＭＳ Ｐゴシック" charset="0"/>
                <a:cs typeface="ＭＳ Ｐゴシック" charset="0"/>
              </a:rPr>
              <a:t>    YES</a:t>
            </a:r>
          </a:p>
          <a:p>
            <a:pPr>
              <a:lnSpc>
                <a:spcPct val="130000"/>
              </a:lnSpc>
              <a:defRPr/>
            </a:pPr>
            <a:r>
              <a:rPr lang="en-US" b="1" dirty="0">
                <a:solidFill>
                  <a:srgbClr val="0066FF"/>
                </a:solidFill>
                <a:latin typeface="Arial" charset="0"/>
                <a:ea typeface="ＭＳ Ｐゴシック" charset="0"/>
                <a:cs typeface="ＭＳ Ｐゴシック" charset="0"/>
              </a:rPr>
              <a:t>    YES</a:t>
            </a:r>
          </a:p>
          <a:p>
            <a:pPr>
              <a:lnSpc>
                <a:spcPct val="130000"/>
              </a:lnSpc>
              <a:defRPr/>
            </a:pPr>
            <a:r>
              <a:rPr lang="en-US" b="1" dirty="0">
                <a:solidFill>
                  <a:srgbClr val="CC0066"/>
                </a:solidFill>
                <a:latin typeface="Arial" charset="0"/>
                <a:ea typeface="ＭＳ Ｐゴシック" charset="0"/>
                <a:cs typeface="ＭＳ Ｐゴシック" charset="0"/>
              </a:rPr>
              <a:t>    YES</a:t>
            </a:r>
          </a:p>
          <a:p>
            <a:pPr>
              <a:lnSpc>
                <a:spcPct val="130000"/>
              </a:lnSpc>
              <a:defRPr/>
            </a:pPr>
            <a:r>
              <a:rPr lang="en-US" dirty="0">
                <a:solidFill>
                  <a:schemeClr val="accent6">
                    <a:lumMod val="75000"/>
                    <a:lumOff val="2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    YES</a:t>
            </a:r>
            <a:endParaRPr lang="en-US" dirty="0">
              <a:solidFill>
                <a:srgbClr val="40404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1267" name="Picture 14" descr="C:\Bruno CERN\Photos_HW-&amp;-racks\CERN-accelerators.gif"/>
          <p:cNvPicPr>
            <a:picLocks noChangeAspect="1" noChangeArrowheads="1"/>
          </p:cNvPicPr>
          <p:nvPr/>
        </p:nvPicPr>
        <p:blipFill>
          <a:blip r:embed="rId2" cstate="screen"/>
          <a:srcRect t="23538" b="22234"/>
          <a:stretch>
            <a:fillRect/>
          </a:stretch>
        </p:blipFill>
        <p:spPr bwMode="auto">
          <a:xfrm>
            <a:off x="1480905" y="914400"/>
            <a:ext cx="4767495" cy="2088464"/>
          </a:xfrm>
          <a:prstGeom prst="rect">
            <a:avLst/>
          </a:prstGeom>
          <a:solidFill>
            <a:srgbClr val="FF00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1126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mtClean="0">
                <a:ea typeface="ＭＳ Ｐゴシック" charset="-128"/>
              </a:rPr>
              <a:t>already deployed in the Injectors…</a:t>
            </a:r>
            <a:endParaRPr lang="en-GB" smtClean="0">
              <a:ea typeface="ＭＳ Ｐゴシック" charset="-128"/>
            </a:endParaRPr>
          </a:p>
        </p:txBody>
      </p:sp>
      <p:sp>
        <p:nvSpPr>
          <p:cNvPr id="12295" name="TextBox 8"/>
          <p:cNvSpPr txBox="1">
            <a:spLocks noChangeArrowheads="1"/>
          </p:cNvSpPr>
          <p:nvPr/>
        </p:nvSpPr>
        <p:spPr bwMode="auto">
          <a:xfrm>
            <a:off x="5661025" y="3751263"/>
            <a:ext cx="1577975" cy="28733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b="1" dirty="0" smtClean="0">
                <a:solidFill>
                  <a:srgbClr val="7F3300"/>
                </a:solidFill>
              </a:rPr>
              <a:t> </a:t>
            </a:r>
            <a:r>
              <a:rPr lang="en-US" dirty="0" smtClean="0">
                <a:solidFill>
                  <a:schemeClr val="accent6">
                    <a:lumMod val="65000"/>
                    <a:lumOff val="35000"/>
                  </a:schemeClr>
                </a:solidFill>
              </a:rPr>
              <a:t>TT41 line </a:t>
            </a:r>
            <a:r>
              <a:rPr lang="en-US" sz="1200" dirty="0" smtClean="0">
                <a:solidFill>
                  <a:schemeClr val="accent6">
                    <a:lumMod val="65000"/>
                    <a:lumOff val="35000"/>
                  </a:schemeClr>
                </a:solidFill>
              </a:rPr>
              <a:t>(CNGS)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43000" y="3395663"/>
            <a:ext cx="3505200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Linac2 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  <a:sym typeface="Wingdings"/>
              </a:rPr>
              <a:t> Booster 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  <a:sym typeface="Wingdings"/>
              </a:rPr>
              <a:t>PS 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  <a:sym typeface="Wingdings"/>
              </a:rPr>
              <a:t>SPS    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  <a:sym typeface="Wingdings"/>
              </a:rPr>
              <a:t> 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76800" y="3505200"/>
            <a:ext cx="18288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6"/>
                </a:solidFill>
                <a:latin typeface="Arial" charset="0"/>
                <a:ea typeface="ＭＳ Ｐゴシック" charset="0"/>
                <a:cs typeface="ＭＳ Ｐゴシック" charset="0"/>
              </a:rPr>
              <a:t>TT40 &amp; Ti8 </a:t>
            </a:r>
            <a:r>
              <a:rPr lang="en-US" dirty="0">
                <a:solidFill>
                  <a:schemeClr val="accent6"/>
                </a:solidFill>
                <a:latin typeface="Arial" charset="0"/>
                <a:ea typeface="ＭＳ Ｐゴシック" charset="0"/>
                <a:cs typeface="ＭＳ Ｐゴシック" charset="0"/>
              </a:rPr>
              <a:t>lines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  <a:sym typeface="Wingdings"/>
              </a:rPr>
              <a:t> 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  <a:sym typeface="Wingdings"/>
              </a:rPr>
              <a:t> 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76800" y="3276600"/>
            <a:ext cx="1905000" cy="3381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6"/>
                </a:solidFill>
                <a:latin typeface="Arial" charset="0"/>
                <a:ea typeface="ＭＳ Ｐゴシック" charset="0"/>
                <a:cs typeface="ＭＳ Ｐゴシック" charset="0"/>
              </a:rPr>
              <a:t>TT60 &amp; Ti2 </a:t>
            </a:r>
            <a:r>
              <a:rPr lang="en-US" dirty="0">
                <a:solidFill>
                  <a:schemeClr val="accent6"/>
                </a:solidFill>
                <a:latin typeface="Arial" charset="0"/>
                <a:ea typeface="ＭＳ Ｐゴシック" charset="0"/>
                <a:cs typeface="ＭＳ Ｐゴシック" charset="0"/>
              </a:rPr>
              <a:t>lines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  <a:sym typeface="Wingdings"/>
              </a:rPr>
              <a:t>  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62050" y="5556250"/>
            <a:ext cx="18288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Linac3 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  <a:sym typeface="Wingdings"/>
              </a:rPr>
              <a:t>   LEIR</a:t>
            </a:r>
            <a:endParaRPr lang="en-US" dirty="0">
              <a:solidFill>
                <a:schemeClr val="accent6">
                  <a:lumMod val="95000"/>
                  <a:lumOff val="5000"/>
                </a:schemeClr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62400" y="3292475"/>
            <a:ext cx="685800" cy="206692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lgDashDot"/>
          </a:ln>
        </p:spPr>
        <p:txBody>
          <a:bodyPr lIns="36000" tIns="0" rIns="0" bIns="0">
            <a:spAutoFit/>
          </a:bodyPr>
          <a:lstStyle/>
          <a:p>
            <a:pPr algn="ctr">
              <a:lnSpc>
                <a:spcPct val="130000"/>
              </a:lnSpc>
              <a:defRPr/>
            </a:pPr>
            <a:endParaRPr lang="en-US" b="1" dirty="0">
              <a:solidFill>
                <a:srgbClr val="BF4D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>
              <a:lnSpc>
                <a:spcPct val="130000"/>
              </a:lnSpc>
              <a:defRPr/>
            </a:pPr>
            <a:endParaRPr lang="en-US" sz="2400" b="1" dirty="0">
              <a:solidFill>
                <a:srgbClr val="BF4D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i="1" dirty="0">
                <a:solidFill>
                  <a:srgbClr val="BF4D00"/>
                </a:solidFill>
                <a:latin typeface="Arial" charset="0"/>
                <a:ea typeface="ＭＳ Ｐゴシック" charset="0"/>
                <a:cs typeface="ＭＳ Ｐゴシック" charset="0"/>
              </a:rPr>
              <a:t> no</a:t>
            </a:r>
            <a:endParaRPr lang="en-US" b="1" dirty="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b="1" dirty="0">
                <a:solidFill>
                  <a:srgbClr val="0066FF"/>
                </a:solidFill>
                <a:latin typeface="Arial" charset="0"/>
                <a:ea typeface="ＭＳ Ｐゴシック" charset="0"/>
                <a:cs typeface="ＭＳ Ｐゴシック" charset="0"/>
              </a:rPr>
              <a:t> YES</a:t>
            </a:r>
          </a:p>
          <a:p>
            <a:pPr algn="ctr">
              <a:lnSpc>
                <a:spcPct val="130000"/>
              </a:lnSpc>
              <a:defRPr/>
            </a:pPr>
            <a:r>
              <a:rPr lang="en-US" b="1" dirty="0">
                <a:solidFill>
                  <a:srgbClr val="CC0066"/>
                </a:solidFill>
                <a:latin typeface="Arial" charset="0"/>
                <a:ea typeface="ＭＳ Ｐゴシック" charset="0"/>
                <a:cs typeface="ＭＳ Ｐゴシック" charset="0"/>
              </a:rPr>
              <a:t> YES</a:t>
            </a:r>
          </a:p>
          <a:p>
            <a:pPr algn="ctr">
              <a:lnSpc>
                <a:spcPct val="130000"/>
              </a:lnSpc>
              <a:defRPr/>
            </a:pPr>
            <a:r>
              <a:rPr lang="en-US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FMCM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38250" y="5529263"/>
            <a:ext cx="685800" cy="94773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lgDashDot"/>
          </a:ln>
        </p:spPr>
        <p:txBody>
          <a:bodyPr lIns="36000" tIns="0" rIns="0" bIns="0">
            <a:spAutoFit/>
          </a:bodyPr>
          <a:lstStyle/>
          <a:p>
            <a:pPr algn="ctr">
              <a:lnSpc>
                <a:spcPct val="130000"/>
              </a:lnSpc>
              <a:defRPr/>
            </a:pPr>
            <a:endParaRPr lang="en-US" b="1" dirty="0">
              <a:solidFill>
                <a:srgbClr val="BF4D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b="1" dirty="0">
                <a:solidFill>
                  <a:srgbClr val="BF4D00"/>
                </a:solidFill>
                <a:latin typeface="Arial" charset="0"/>
                <a:ea typeface="ＭＳ Ｐゴシック" charset="0"/>
                <a:cs typeface="ＭＳ Ｐゴシック" charset="0"/>
              </a:rPr>
              <a:t>YES</a:t>
            </a:r>
          </a:p>
          <a:p>
            <a:pPr algn="ctr">
              <a:lnSpc>
                <a:spcPct val="130000"/>
              </a:lnSpc>
              <a:defRPr/>
            </a:pPr>
            <a:r>
              <a:rPr lang="en-US" i="1" dirty="0">
                <a:solidFill>
                  <a:srgbClr val="0066FF"/>
                </a:solidFill>
                <a:latin typeface="Arial" charset="0"/>
                <a:ea typeface="ＭＳ Ｐゴシック" charset="0"/>
                <a:cs typeface="ＭＳ Ｐゴシック" charset="0"/>
              </a:rPr>
              <a:t>no</a:t>
            </a:r>
          </a:p>
        </p:txBody>
      </p:sp>
      <p:sp>
        <p:nvSpPr>
          <p:cNvPr id="26" name="TextBox 25"/>
          <p:cNvSpPr txBox="1"/>
          <p:nvPr/>
        </p:nvSpPr>
        <p:spPr>
          <a:xfrm rot="19409566">
            <a:off x="2735263" y="5489575"/>
            <a:ext cx="404812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6">
                    <a:lumMod val="95000"/>
                    <a:lumOff val="5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00400" y="3292475"/>
            <a:ext cx="685800" cy="206692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lgDashDot"/>
          </a:ln>
        </p:spPr>
        <p:txBody>
          <a:bodyPr lIns="36000" tIns="0" rIns="0" bIns="0">
            <a:spAutoFit/>
          </a:bodyPr>
          <a:lstStyle/>
          <a:p>
            <a:pPr algn="ctr">
              <a:lnSpc>
                <a:spcPct val="130000"/>
              </a:lnSpc>
              <a:defRPr/>
            </a:pPr>
            <a:endParaRPr lang="en-US" b="1" dirty="0">
              <a:solidFill>
                <a:srgbClr val="BF4D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>
              <a:lnSpc>
                <a:spcPct val="130000"/>
              </a:lnSpc>
              <a:defRPr/>
            </a:pPr>
            <a:endParaRPr lang="en-US" sz="2400" b="1" dirty="0">
              <a:solidFill>
                <a:srgbClr val="BF4D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sz="1400" i="1" dirty="0">
                <a:solidFill>
                  <a:schemeClr val="accent4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i="1" dirty="0">
                <a:solidFill>
                  <a:srgbClr val="BF4D00"/>
                </a:solidFill>
                <a:latin typeface="Arial" charset="0"/>
                <a:ea typeface="ＭＳ Ｐゴシック" charset="0"/>
                <a:cs typeface="ＭＳ Ｐゴシック" charset="0"/>
              </a:rPr>
              <a:t>no</a:t>
            </a:r>
          </a:p>
          <a:p>
            <a:pPr algn="ctr">
              <a:lnSpc>
                <a:spcPct val="130000"/>
              </a:lnSpc>
              <a:defRPr/>
            </a:pPr>
            <a:r>
              <a:rPr lang="en-US" dirty="0">
                <a:solidFill>
                  <a:srgbClr val="0066FF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i="1" dirty="0">
                <a:solidFill>
                  <a:srgbClr val="0066FF"/>
                </a:solidFill>
                <a:latin typeface="Arial" charset="0"/>
                <a:ea typeface="ＭＳ Ｐゴシック" charset="0"/>
                <a:cs typeface="ＭＳ Ｐゴシック" charset="0"/>
              </a:rPr>
              <a:t>no</a:t>
            </a:r>
          </a:p>
          <a:p>
            <a:pPr algn="ctr">
              <a:lnSpc>
                <a:spcPct val="130000"/>
              </a:lnSpc>
              <a:defRPr/>
            </a:pPr>
            <a:endParaRPr lang="en-US" i="1" dirty="0">
              <a:solidFill>
                <a:srgbClr val="CC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FMCM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133600" y="3292475"/>
            <a:ext cx="762000" cy="206692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lgDashDot"/>
          </a:ln>
        </p:spPr>
        <p:txBody>
          <a:bodyPr lIns="36000" tIns="0" rIns="0" bIns="0">
            <a:spAutoFit/>
          </a:bodyPr>
          <a:lstStyle/>
          <a:p>
            <a:pPr>
              <a:lnSpc>
                <a:spcPct val="130000"/>
              </a:lnSpc>
              <a:defRPr/>
            </a:pPr>
            <a:endParaRPr lang="en-US" b="1" dirty="0">
              <a:solidFill>
                <a:srgbClr val="BF4D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130000"/>
              </a:lnSpc>
              <a:defRPr/>
            </a:pPr>
            <a:endParaRPr lang="en-US" sz="2400" b="1" dirty="0">
              <a:solidFill>
                <a:srgbClr val="BF4D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sz="1400" i="1" dirty="0">
                <a:solidFill>
                  <a:srgbClr val="BF4D0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i="1" dirty="0">
                <a:solidFill>
                  <a:srgbClr val="BF4D00"/>
                </a:solidFill>
                <a:latin typeface="Arial" charset="0"/>
                <a:ea typeface="ＭＳ Ｐゴシック" charset="0"/>
                <a:cs typeface="ＭＳ Ｐゴシック" charset="0"/>
              </a:rPr>
              <a:t>no</a:t>
            </a:r>
          </a:p>
          <a:p>
            <a:pPr algn="ctr">
              <a:lnSpc>
                <a:spcPct val="130000"/>
              </a:lnSpc>
              <a:defRPr/>
            </a:pPr>
            <a:r>
              <a:rPr lang="en-US" dirty="0">
                <a:solidFill>
                  <a:srgbClr val="0066FF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i="1" dirty="0">
                <a:solidFill>
                  <a:srgbClr val="0066FF"/>
                </a:solidFill>
                <a:latin typeface="Arial" charset="0"/>
                <a:ea typeface="ＭＳ Ｐゴシック" charset="0"/>
                <a:cs typeface="ＭＳ Ｐゴシック" charset="0"/>
              </a:rPr>
              <a:t>no</a:t>
            </a:r>
          </a:p>
          <a:p>
            <a:pPr>
              <a:lnSpc>
                <a:spcPct val="130000"/>
              </a:lnSpc>
              <a:defRPr/>
            </a:pPr>
            <a:endParaRPr lang="en-US" i="1" dirty="0">
              <a:solidFill>
                <a:srgbClr val="CC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FMCM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219200" y="3292475"/>
            <a:ext cx="685800" cy="206692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lgDashDot"/>
          </a:ln>
        </p:spPr>
        <p:txBody>
          <a:bodyPr lIns="36000" tIns="0" rIns="0" bIns="0">
            <a:spAutoFit/>
          </a:bodyPr>
          <a:lstStyle/>
          <a:p>
            <a:pPr algn="ctr">
              <a:lnSpc>
                <a:spcPct val="130000"/>
              </a:lnSpc>
              <a:defRPr/>
            </a:pPr>
            <a:endParaRPr lang="en-US" b="1" dirty="0">
              <a:solidFill>
                <a:srgbClr val="BF4D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>
              <a:lnSpc>
                <a:spcPct val="130000"/>
              </a:lnSpc>
              <a:defRPr/>
            </a:pPr>
            <a:endParaRPr lang="en-US" sz="2400" b="1" dirty="0">
              <a:solidFill>
                <a:srgbClr val="BF4D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sz="1400" i="1" dirty="0">
                <a:solidFill>
                  <a:srgbClr val="BF4D0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i="1" dirty="0">
                <a:solidFill>
                  <a:srgbClr val="BF4D00"/>
                </a:solidFill>
                <a:latin typeface="Arial" charset="0"/>
                <a:ea typeface="ＭＳ Ｐゴシック" charset="0"/>
                <a:cs typeface="ＭＳ Ｐゴシック" charset="0"/>
              </a:rPr>
              <a:t>no</a:t>
            </a:r>
          </a:p>
          <a:p>
            <a:pPr algn="ctr">
              <a:lnSpc>
                <a:spcPct val="130000"/>
              </a:lnSpc>
              <a:defRPr/>
            </a:pPr>
            <a:r>
              <a:rPr lang="en-US" dirty="0">
                <a:solidFill>
                  <a:srgbClr val="0066FF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i="1" dirty="0">
                <a:solidFill>
                  <a:srgbClr val="0066FF"/>
                </a:solidFill>
                <a:latin typeface="Arial" charset="0"/>
                <a:ea typeface="ＭＳ Ｐゴシック" charset="0"/>
                <a:cs typeface="ＭＳ Ｐゴシック" charset="0"/>
              </a:rPr>
              <a:t>no</a:t>
            </a:r>
          </a:p>
          <a:p>
            <a:pPr algn="ctr">
              <a:lnSpc>
                <a:spcPct val="130000"/>
              </a:lnSpc>
              <a:defRPr/>
            </a:pPr>
            <a:endParaRPr lang="en-US" i="1" dirty="0">
              <a:solidFill>
                <a:srgbClr val="CC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FMCM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200" y="3292475"/>
            <a:ext cx="1066800" cy="2066925"/>
          </a:xfrm>
          <a:prstGeom prst="rect">
            <a:avLst/>
          </a:prstGeom>
          <a:noFill/>
          <a:ln>
            <a:noFill/>
            <a:prstDash val="lgDashDot"/>
          </a:ln>
        </p:spPr>
        <p:txBody>
          <a:bodyPr lIns="36000" tIns="0" rIns="0" bIns="0">
            <a:spAutoFit/>
          </a:bodyPr>
          <a:lstStyle/>
          <a:p>
            <a:pPr algn="r">
              <a:lnSpc>
                <a:spcPct val="130000"/>
              </a:lnSpc>
              <a:defRPr/>
            </a:pPr>
            <a:endParaRPr lang="en-US" b="1" dirty="0">
              <a:solidFill>
                <a:srgbClr val="BF4D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r">
              <a:lnSpc>
                <a:spcPct val="130000"/>
              </a:lnSpc>
              <a:defRPr/>
            </a:pPr>
            <a:endParaRPr lang="en-US" sz="2400" b="1" dirty="0">
              <a:solidFill>
                <a:srgbClr val="BF4D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r">
              <a:lnSpc>
                <a:spcPct val="130000"/>
              </a:lnSpc>
              <a:defRPr/>
            </a:pPr>
            <a:r>
              <a:rPr lang="en-US" b="1" dirty="0">
                <a:solidFill>
                  <a:srgbClr val="BF4D00"/>
                </a:solidFill>
                <a:latin typeface="Arial" charset="0"/>
                <a:ea typeface="ＭＳ Ｐゴシック" charset="0"/>
                <a:cs typeface="ＭＳ Ｐゴシック" charset="0"/>
              </a:rPr>
              <a:t>    WIC</a:t>
            </a:r>
          </a:p>
          <a:p>
            <a:pPr algn="r">
              <a:lnSpc>
                <a:spcPct val="130000"/>
              </a:lnSpc>
              <a:defRPr/>
            </a:pPr>
            <a:r>
              <a:rPr lang="en-US" b="1" dirty="0">
                <a:solidFill>
                  <a:srgbClr val="0066FF"/>
                </a:solidFill>
                <a:latin typeface="Arial" charset="0"/>
                <a:ea typeface="ＭＳ Ｐゴシック" charset="0"/>
                <a:cs typeface="ＭＳ Ｐゴシック" charset="0"/>
              </a:rPr>
              <a:t>    BIS</a:t>
            </a:r>
          </a:p>
          <a:p>
            <a:pPr algn="r">
              <a:lnSpc>
                <a:spcPct val="130000"/>
              </a:lnSpc>
              <a:defRPr/>
            </a:pPr>
            <a:r>
              <a:rPr lang="en-US" b="1" dirty="0">
                <a:solidFill>
                  <a:srgbClr val="CC0066"/>
                </a:solidFill>
                <a:latin typeface="Arial" charset="0"/>
                <a:ea typeface="ＭＳ Ｐゴシック" charset="0"/>
                <a:cs typeface="ＭＳ Ｐゴシック" charset="0"/>
              </a:rPr>
              <a:t>    SMP</a:t>
            </a:r>
          </a:p>
          <a:p>
            <a:pPr algn="r">
              <a:lnSpc>
                <a:spcPct val="130000"/>
              </a:lnSpc>
              <a:defRPr/>
            </a:pPr>
            <a:r>
              <a:rPr lang="en-US" dirty="0">
                <a:solidFill>
                  <a:schemeClr val="accent6">
                    <a:lumMod val="75000"/>
                    <a:lumOff val="2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    FMCM</a:t>
            </a:r>
            <a:endParaRPr lang="en-US" dirty="0">
              <a:solidFill>
                <a:srgbClr val="40404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33600" y="5521325"/>
            <a:ext cx="685800" cy="94932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lgDashDot"/>
          </a:ln>
        </p:spPr>
        <p:txBody>
          <a:bodyPr lIns="36000" tIns="0" rIns="0" bIns="0">
            <a:spAutoFit/>
          </a:bodyPr>
          <a:lstStyle/>
          <a:p>
            <a:pPr algn="ctr">
              <a:lnSpc>
                <a:spcPct val="130000"/>
              </a:lnSpc>
              <a:defRPr/>
            </a:pPr>
            <a:endParaRPr lang="en-US" b="1" dirty="0">
              <a:solidFill>
                <a:srgbClr val="BF4D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b="1" dirty="0">
                <a:solidFill>
                  <a:srgbClr val="BF4D00"/>
                </a:solidFill>
                <a:latin typeface="Arial" charset="0"/>
                <a:ea typeface="ＭＳ Ｐゴシック" charset="0"/>
                <a:cs typeface="ＭＳ Ｐゴシック" charset="0"/>
              </a:rPr>
              <a:t>YES</a:t>
            </a:r>
          </a:p>
          <a:p>
            <a:pPr algn="ctr">
              <a:lnSpc>
                <a:spcPct val="130000"/>
              </a:lnSpc>
              <a:defRPr/>
            </a:pPr>
            <a:r>
              <a:rPr lang="en-US" i="1" dirty="0">
                <a:solidFill>
                  <a:srgbClr val="0066FF"/>
                </a:solidFill>
                <a:latin typeface="Arial" charset="0"/>
                <a:ea typeface="ＭＳ Ｐゴシック" charset="0"/>
                <a:cs typeface="ＭＳ Ｐゴシック" charset="0"/>
              </a:rPr>
              <a:t>no</a:t>
            </a:r>
          </a:p>
        </p:txBody>
      </p:sp>
      <p:sp>
        <p:nvSpPr>
          <p:cNvPr id="11282" name="TextBox 31"/>
          <p:cNvSpPr txBox="1">
            <a:spLocks noChangeArrowheads="1"/>
          </p:cNvSpPr>
          <p:nvPr/>
        </p:nvSpPr>
        <p:spPr bwMode="auto">
          <a:xfrm>
            <a:off x="533400" y="5842000"/>
            <a:ext cx="609600" cy="628650"/>
          </a:xfrm>
          <a:prstGeom prst="rect">
            <a:avLst/>
          </a:prstGeom>
          <a:noFill/>
          <a:ln w="9525">
            <a:noFill/>
            <a:prstDash val="lgDashDot"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b="1">
                <a:solidFill>
                  <a:srgbClr val="BF4D00"/>
                </a:solidFill>
              </a:rPr>
              <a:t>WIC</a:t>
            </a:r>
          </a:p>
          <a:p>
            <a:pPr algn="r">
              <a:lnSpc>
                <a:spcPct val="130000"/>
              </a:lnSpc>
            </a:pPr>
            <a:r>
              <a:rPr lang="en-US" b="1">
                <a:solidFill>
                  <a:srgbClr val="0066FF"/>
                </a:solidFill>
              </a:rPr>
              <a:t>    BIS</a:t>
            </a:r>
          </a:p>
        </p:txBody>
      </p:sp>
      <p:sp>
        <p:nvSpPr>
          <p:cNvPr id="11283" name="Text Box 4"/>
          <p:cNvSpPr txBox="1">
            <a:spLocks noChangeArrowheads="1"/>
          </p:cNvSpPr>
          <p:nvPr/>
        </p:nvSpPr>
        <p:spPr bwMode="auto">
          <a:xfrm>
            <a:off x="609600" y="3749675"/>
            <a:ext cx="609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008000"/>
                </a:solidFill>
              </a:rPr>
              <a:t>PIC</a:t>
            </a:r>
            <a:endParaRPr lang="en-US" sz="1400">
              <a:solidFill>
                <a:srgbClr val="008000"/>
              </a:solidFill>
            </a:endParaRPr>
          </a:p>
        </p:txBody>
      </p:sp>
      <p:cxnSp>
        <p:nvCxnSpPr>
          <p:cNvPr id="11284" name="Straight Connector 7"/>
          <p:cNvCxnSpPr>
            <a:cxnSpLocks noChangeShapeType="1"/>
          </p:cNvCxnSpPr>
          <p:nvPr/>
        </p:nvCxnSpPr>
        <p:spPr bwMode="auto">
          <a:xfrm flipV="1">
            <a:off x="609600" y="3749675"/>
            <a:ext cx="609600" cy="304800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</p:cxnSp>
      <p:cxnSp>
        <p:nvCxnSpPr>
          <p:cNvPr id="11285" name="Straight Connector 38"/>
          <p:cNvCxnSpPr>
            <a:cxnSpLocks noChangeShapeType="1"/>
          </p:cNvCxnSpPr>
          <p:nvPr/>
        </p:nvCxnSpPr>
        <p:spPr bwMode="auto">
          <a:xfrm flipH="1" flipV="1">
            <a:off x="609600" y="3749675"/>
            <a:ext cx="609600" cy="304800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</p:cxnSp>
      <p:sp>
        <p:nvSpPr>
          <p:cNvPr id="11286" name="Vertical Scroll 40"/>
          <p:cNvSpPr>
            <a:spLocks noChangeArrowheads="1"/>
          </p:cNvSpPr>
          <p:nvPr/>
        </p:nvSpPr>
        <p:spPr bwMode="auto">
          <a:xfrm>
            <a:off x="7239000" y="3352800"/>
            <a:ext cx="1905000" cy="3124200"/>
          </a:xfrm>
          <a:prstGeom prst="verticalScroll">
            <a:avLst>
              <a:gd name="adj" fmla="val 12500"/>
            </a:avLst>
          </a:prstGeom>
          <a:solidFill>
            <a:srgbClr val="FFFF00"/>
          </a:solidFill>
          <a:ln w="9525" algn="ctr">
            <a:solidFill>
              <a:srgbClr val="CC0066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z="1400" b="1" i="1" dirty="0" smtClean="0">
                <a:solidFill>
                  <a:srgbClr val="404040"/>
                </a:solidFill>
              </a:rPr>
              <a:t>Except these ones, MI </a:t>
            </a:r>
            <a:r>
              <a:rPr lang="en-US" sz="1400" b="1" i="1" dirty="0">
                <a:solidFill>
                  <a:srgbClr val="404040"/>
                </a:solidFill>
              </a:rPr>
              <a:t>systems not deployed in </a:t>
            </a:r>
            <a:r>
              <a:rPr lang="en-US" sz="1400" b="1" i="1" dirty="0" smtClean="0">
                <a:solidFill>
                  <a:srgbClr val="404040"/>
                </a:solidFill>
              </a:rPr>
              <a:t>other </a:t>
            </a:r>
            <a:r>
              <a:rPr lang="en-US" sz="1400" b="1" i="1" dirty="0">
                <a:solidFill>
                  <a:srgbClr val="404040"/>
                </a:solidFill>
              </a:rPr>
              <a:t>machines &amp; facilities of the </a:t>
            </a:r>
            <a:r>
              <a:rPr lang="en-US" sz="1400" b="1" i="1" dirty="0" smtClean="0">
                <a:solidFill>
                  <a:srgbClr val="404040"/>
                </a:solidFill>
              </a:rPr>
              <a:t>complex, like</a:t>
            </a:r>
            <a:r>
              <a:rPr lang="en-US" sz="1400" b="1" dirty="0" smtClean="0">
                <a:solidFill>
                  <a:srgbClr val="404040"/>
                </a:solidFill>
              </a:rPr>
              <a:t> </a:t>
            </a:r>
            <a:r>
              <a:rPr lang="en-US" sz="1400" b="1" dirty="0">
                <a:solidFill>
                  <a:srgbClr val="404040"/>
                </a:solidFill>
              </a:rPr>
              <a:t>Isolde, </a:t>
            </a:r>
          </a:p>
          <a:p>
            <a:pPr>
              <a:lnSpc>
                <a:spcPct val="110000"/>
              </a:lnSpc>
            </a:pPr>
            <a:r>
              <a:rPr lang="en-US" sz="1400" b="1" dirty="0">
                <a:solidFill>
                  <a:srgbClr val="404040"/>
                </a:solidFill>
              </a:rPr>
              <a:t>AD, </a:t>
            </a:r>
          </a:p>
          <a:p>
            <a:pPr>
              <a:lnSpc>
                <a:spcPct val="110000"/>
              </a:lnSpc>
            </a:pPr>
            <a:r>
              <a:rPr lang="en-US" sz="1400" b="1" dirty="0">
                <a:solidFill>
                  <a:srgbClr val="404040"/>
                </a:solidFill>
              </a:rPr>
              <a:t>N-ToF, </a:t>
            </a:r>
          </a:p>
          <a:p>
            <a:pPr>
              <a:lnSpc>
                <a:spcPct val="110000"/>
              </a:lnSpc>
            </a:pPr>
            <a:r>
              <a:rPr lang="en-US" sz="1400" b="1" dirty="0">
                <a:solidFill>
                  <a:srgbClr val="404040"/>
                </a:solidFill>
              </a:rPr>
              <a:t>CTF-3,…</a:t>
            </a:r>
          </a:p>
        </p:txBody>
      </p:sp>
      <p:cxnSp>
        <p:nvCxnSpPr>
          <p:cNvPr id="11287" name="Straight Arrow Connector 3"/>
          <p:cNvCxnSpPr>
            <a:cxnSpLocks noChangeShapeType="1"/>
            <a:endCxn id="17" idx="1"/>
          </p:cNvCxnSpPr>
          <p:nvPr/>
        </p:nvCxnSpPr>
        <p:spPr bwMode="auto">
          <a:xfrm flipV="1">
            <a:off x="4572000" y="3445669"/>
            <a:ext cx="304800" cy="135732"/>
          </a:xfrm>
          <a:prstGeom prst="straightConnector1">
            <a:avLst/>
          </a:prstGeom>
          <a:noFill/>
          <a:ln w="9525">
            <a:solidFill>
              <a:srgbClr val="0D0D0D"/>
            </a:solidFill>
            <a:round/>
            <a:headEnd/>
            <a:tailEnd type="arrow" w="med" len="med"/>
          </a:ln>
        </p:spPr>
      </p:cxnSp>
      <p:cxnSp>
        <p:nvCxnSpPr>
          <p:cNvPr id="11288" name="Straight Arrow Connector 31"/>
          <p:cNvCxnSpPr>
            <a:cxnSpLocks noChangeShapeType="1"/>
            <a:endCxn id="15" idx="1"/>
          </p:cNvCxnSpPr>
          <p:nvPr/>
        </p:nvCxnSpPr>
        <p:spPr bwMode="auto">
          <a:xfrm>
            <a:off x="4572000" y="3581400"/>
            <a:ext cx="304800" cy="93663"/>
          </a:xfrm>
          <a:prstGeom prst="straightConnector1">
            <a:avLst/>
          </a:prstGeom>
          <a:noFill/>
          <a:ln w="9525">
            <a:solidFill>
              <a:srgbClr val="0D0D0D"/>
            </a:solidFill>
            <a:round/>
            <a:headEnd/>
            <a:tailEnd type="arrow" w="med" len="med"/>
          </a:ln>
        </p:spPr>
      </p:cxnSp>
      <p:cxnSp>
        <p:nvCxnSpPr>
          <p:cNvPr id="11289" name="Straight Arrow Connector 32"/>
          <p:cNvCxnSpPr>
            <a:cxnSpLocks noChangeShapeType="1"/>
          </p:cNvCxnSpPr>
          <p:nvPr/>
        </p:nvCxnSpPr>
        <p:spPr bwMode="auto">
          <a:xfrm>
            <a:off x="5410200" y="3810000"/>
            <a:ext cx="304800" cy="92075"/>
          </a:xfrm>
          <a:prstGeom prst="straightConnector1">
            <a:avLst/>
          </a:prstGeom>
          <a:noFill/>
          <a:ln w="9525">
            <a:solidFill>
              <a:srgbClr val="0D0D0D"/>
            </a:solidFill>
            <a:round/>
            <a:headEnd/>
            <a:tailEnd type="arrow" w="med" len="med"/>
          </a:ln>
        </p:spPr>
      </p:cxnSp>
      <p:sp>
        <p:nvSpPr>
          <p:cNvPr id="32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  <a:noFill/>
        </p:spPr>
        <p:txBody>
          <a:bodyPr/>
          <a:lstStyle/>
          <a:p>
            <a:fld id="{4FA411CD-08B9-4904-BCBE-5286776F6ED5}" type="slidenum">
              <a:rPr lang="en-US" smtClean="0"/>
              <a:pPr/>
              <a:t>7</a:t>
            </a:fld>
            <a:r>
              <a:rPr lang="en-US" dirty="0" smtClean="0"/>
              <a:t> of 11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sz="3200" dirty="0" smtClean="0">
                <a:latin typeface="+mn-lt"/>
                <a:ea typeface="ＭＳ Ｐ明朝" charset="-128"/>
                <a:cs typeface="+mj-cs"/>
              </a:rPr>
              <a:t>Future deployments of the WIC system</a:t>
            </a:r>
            <a:endParaRPr lang="en-GB" sz="3200" dirty="0">
              <a:latin typeface="+mn-lt"/>
              <a:cs typeface="+mj-cs"/>
            </a:endParaRP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080C52A-42DF-4300-9580-F6F241C2444A}" type="slidenum">
              <a:rPr lang="en-US" smtClean="0"/>
              <a:pPr/>
              <a:t>8</a:t>
            </a:fld>
            <a:r>
              <a:rPr lang="en-US" dirty="0" smtClean="0"/>
              <a:t> of 11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3933777"/>
              </p:ext>
            </p:extLst>
          </p:nvPr>
        </p:nvGraphicFramePr>
        <p:xfrm>
          <a:off x="1295400" y="1698625"/>
          <a:ext cx="7010400" cy="4777812"/>
        </p:xfrm>
        <a:graphic>
          <a:graphicData uri="http://schemas.openxmlformats.org/drawingml/2006/table">
            <a:tbl>
              <a:tblPr/>
              <a:tblGrid>
                <a:gridCol w="1401763"/>
                <a:gridCol w="1139825"/>
                <a:gridCol w="1079500"/>
                <a:gridCol w="1255712"/>
                <a:gridCol w="2133600"/>
              </a:tblGrid>
              <a:tr h="3651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Machine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Number of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Installation date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</a:tr>
              <a:tr h="6397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Protected Magnets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PLC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crate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Remote I/O crates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HiRadMat 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25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Jan. 2011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Booster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172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53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during 2011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+ Xmas 2011/12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Linac4 &amp;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Transfer line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98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6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2013/2014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Isolde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17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not yet known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Elena ring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48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not yet known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PS main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100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not known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PS Auxiliary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50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not known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SPS ring +auxiliaries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900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9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15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Deployment not approved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869158"/>
              </p:ext>
            </p:extLst>
          </p:nvPr>
        </p:nvGraphicFramePr>
        <p:xfrm>
          <a:off x="1295400" y="1698625"/>
          <a:ext cx="7010400" cy="1371636"/>
        </p:xfrm>
        <a:graphic>
          <a:graphicData uri="http://schemas.openxmlformats.org/drawingml/2006/table">
            <a:tbl>
              <a:tblPr/>
              <a:tblGrid>
                <a:gridCol w="1401763"/>
                <a:gridCol w="1139825"/>
                <a:gridCol w="1079500"/>
                <a:gridCol w="1255712"/>
                <a:gridCol w="2133600"/>
              </a:tblGrid>
              <a:tr h="3651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Machine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Number of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Installation date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</a:tr>
              <a:tr h="6397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Protected Magnets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PLC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crate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Remote I/O crates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HiRadMat 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25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Jan. 2011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410148"/>
              </p:ext>
            </p:extLst>
          </p:nvPr>
        </p:nvGraphicFramePr>
        <p:xfrm>
          <a:off x="1295400" y="1698625"/>
          <a:ext cx="7010400" cy="2651820"/>
        </p:xfrm>
        <a:graphic>
          <a:graphicData uri="http://schemas.openxmlformats.org/drawingml/2006/table">
            <a:tbl>
              <a:tblPr/>
              <a:tblGrid>
                <a:gridCol w="1401763"/>
                <a:gridCol w="1139825"/>
                <a:gridCol w="1079500"/>
                <a:gridCol w="1255712"/>
                <a:gridCol w="2133600"/>
              </a:tblGrid>
              <a:tr h="3651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Machine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Number of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Installation date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</a:tr>
              <a:tr h="6397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Protected Magnets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PLC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crate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Remote I/O crates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HiRadMat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 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25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Jan. 2011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Booster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172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53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during 2011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+ Xmas 2011/12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Linac4 &amp;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Transfer line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98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6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2013/2014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3864124"/>
              </p:ext>
            </p:extLst>
          </p:nvPr>
        </p:nvGraphicFramePr>
        <p:xfrm>
          <a:off x="1295400" y="1698625"/>
          <a:ext cx="7010400" cy="3394770"/>
        </p:xfrm>
        <a:graphic>
          <a:graphicData uri="http://schemas.openxmlformats.org/drawingml/2006/table">
            <a:tbl>
              <a:tblPr/>
              <a:tblGrid>
                <a:gridCol w="1401763"/>
                <a:gridCol w="1139825"/>
                <a:gridCol w="1079500"/>
                <a:gridCol w="1255712"/>
                <a:gridCol w="2133600"/>
              </a:tblGrid>
              <a:tr h="3651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Machine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Number of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Installation date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</a:tr>
              <a:tr h="6397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Protected Magnets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PLC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crate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Remote I/O crates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HiRadMat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 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25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Jan. 2011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Booster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172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53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during 2011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+ Xmas 2011/12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Linac4 &amp;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Transfer line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98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6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2013/2014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Isolde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17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not yet known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Elena ring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48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not yet known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0CC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4" descr="PIC_0296_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86225" y="838200"/>
            <a:ext cx="638175" cy="91440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8" name="Picture 7" descr="WIC-remoteI-O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103813" y="1295400"/>
            <a:ext cx="992187" cy="661988"/>
          </a:xfrm>
          <a:prstGeom prst="rect">
            <a:avLst/>
          </a:prstGeom>
          <a:ln w="28575" cmpd="sng">
            <a:solidFill>
              <a:schemeClr val="accent4">
                <a:lumMod val="75000"/>
              </a:schemeClr>
            </a:solidFill>
          </a:ln>
        </p:spPr>
      </p:pic>
      <p:pic>
        <p:nvPicPr>
          <p:cNvPr id="12358" name="Picture 5" descr="Picture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98763" y="1371600"/>
            <a:ext cx="935037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sz="3200" dirty="0" smtClean="0">
                <a:latin typeface="+mn-lt"/>
                <a:ea typeface="ＭＳ Ｐ明朝" charset="-128"/>
                <a:cs typeface="+mj-cs"/>
              </a:rPr>
              <a:t>Future deployments of the BIS</a:t>
            </a:r>
            <a:endParaRPr lang="en-GB" sz="3200" dirty="0">
              <a:latin typeface="+mn-lt"/>
              <a:cs typeface="+mj-cs"/>
            </a:endParaRPr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BBAAB2F-1271-4B77-9D02-9A83535B2FD2}" type="slidenum">
              <a:rPr lang="en-US" smtClean="0"/>
              <a:pPr/>
              <a:t>9</a:t>
            </a:fld>
            <a:r>
              <a:rPr lang="en-US" dirty="0" smtClean="0"/>
              <a:t> of 1</a:t>
            </a:r>
            <a:r>
              <a:rPr lang="en-US" dirty="0"/>
              <a:t>1</a:t>
            </a:r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437958"/>
              </p:ext>
            </p:extLst>
          </p:nvPr>
        </p:nvGraphicFramePr>
        <p:xfrm>
          <a:off x="1077912" y="2209800"/>
          <a:ext cx="6770688" cy="3023065"/>
        </p:xfrm>
        <a:graphic>
          <a:graphicData uri="http://schemas.openxmlformats.org/drawingml/2006/table">
            <a:tbl>
              <a:tblPr/>
              <a:tblGrid>
                <a:gridCol w="2133600"/>
                <a:gridCol w="1058863"/>
                <a:gridCol w="1150937"/>
                <a:gridCol w="2427288"/>
              </a:tblGrid>
              <a:tr h="3651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Machine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Number of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Installation date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</a:tr>
              <a:tr h="6397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User Interface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Controller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HiRadMat 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Jan. 2011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 MeV Test Stand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(*)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7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during 2011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Linac4 &amp;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Transfer line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23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2013/2014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Booster ring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&amp; ejection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24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2015?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</a:tr>
            </a:tbl>
          </a:graphicData>
        </a:graphic>
      </p:graphicFrame>
      <p:pic>
        <p:nvPicPr>
          <p:cNvPr id="13350" name="Picture 45" descr="C:\Bruno CERN\Photos_BIS-Hw\CIBU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24200" y="1568450"/>
            <a:ext cx="11430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1" name="Picture 9" descr="bic_front_18120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5800" y="1066800"/>
            <a:ext cx="1422400" cy="10668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6200" y="6248400"/>
            <a:ext cx="3352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chemeClr val="accent6">
                    <a:lumMod val="75000"/>
                    <a:lumOff val="25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(*)</a:t>
            </a:r>
            <a:r>
              <a:rPr lang="en-US" sz="1400" dirty="0">
                <a:solidFill>
                  <a:schemeClr val="accent6">
                    <a:lumMod val="75000"/>
                    <a:lumOff val="2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 low energy part of future Linac4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619256"/>
              </p:ext>
            </p:extLst>
          </p:nvPr>
        </p:nvGraphicFramePr>
        <p:xfrm>
          <a:off x="1077912" y="2209800"/>
          <a:ext cx="6770688" cy="1742973"/>
        </p:xfrm>
        <a:graphic>
          <a:graphicData uri="http://schemas.openxmlformats.org/drawingml/2006/table">
            <a:tbl>
              <a:tblPr/>
              <a:tblGrid>
                <a:gridCol w="2133600"/>
                <a:gridCol w="1058863"/>
                <a:gridCol w="1150937"/>
                <a:gridCol w="2427288"/>
              </a:tblGrid>
              <a:tr h="3651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Machine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Number of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Installation date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</a:tr>
              <a:tr h="6397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User Interface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Controller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HiRadMat 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Jan. 2011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 MeV Test Stand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(*)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7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during 2011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07168"/>
              </p:ext>
            </p:extLst>
          </p:nvPr>
        </p:nvGraphicFramePr>
        <p:xfrm>
          <a:off x="1077912" y="2209800"/>
          <a:ext cx="6770688" cy="1371498"/>
        </p:xfrm>
        <a:graphic>
          <a:graphicData uri="http://schemas.openxmlformats.org/drawingml/2006/table">
            <a:tbl>
              <a:tblPr/>
              <a:tblGrid>
                <a:gridCol w="2133600"/>
                <a:gridCol w="1058863"/>
                <a:gridCol w="1150937"/>
                <a:gridCol w="2427288"/>
              </a:tblGrid>
              <a:tr h="3651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Machine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Number of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Installation date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</a:tr>
              <a:tr h="6397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User Interface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Controller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HiRadMat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 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Jan. 2011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8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26053</TotalTime>
  <Words>1291</Words>
  <Application>Microsoft Macintosh PowerPoint</Application>
  <PresentationFormat>On-screen Show (4:3)</PresentationFormat>
  <Paragraphs>532</Paragraphs>
  <Slides>20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  <vt:variant>
        <vt:lpstr>Custom Shows</vt:lpstr>
      </vt:variant>
      <vt:variant>
        <vt:i4>1</vt:i4>
      </vt:variant>
    </vt:vector>
  </HeadingPairs>
  <TitlesOfParts>
    <vt:vector size="22" baseType="lpstr">
      <vt:lpstr>primary master</vt:lpstr>
      <vt:lpstr>PowerPoint Presentation</vt:lpstr>
      <vt:lpstr>PowerPoint Presentation</vt:lpstr>
      <vt:lpstr>What do we call “Injectors”?</vt:lpstr>
      <vt:lpstr>What are the “Machine Interlocks”?</vt:lpstr>
      <vt:lpstr>Common Approach</vt:lpstr>
      <vt:lpstr>Machine Interlocks Hierarchy</vt:lpstr>
      <vt:lpstr>already deployed in the Injectors…</vt:lpstr>
      <vt:lpstr>Future deployments of the WIC system</vt:lpstr>
      <vt:lpstr>Future deployments of the BIS</vt:lpstr>
      <vt:lpstr>Straight forward activities?</vt:lpstr>
      <vt:lpstr>“MI in the injectors”: Wrap-up</vt:lpstr>
      <vt:lpstr>PowerPoint Presentation</vt:lpstr>
      <vt:lpstr>Spare slides</vt:lpstr>
      <vt:lpstr>WIC Principle</vt:lpstr>
      <vt:lpstr>Magnets in the LHC Injectors</vt:lpstr>
      <vt:lpstr>BIS simplified layout</vt:lpstr>
      <vt:lpstr>BIS boards</vt:lpstr>
      <vt:lpstr>HiRadMat</vt:lpstr>
      <vt:lpstr>Linac4</vt:lpstr>
      <vt:lpstr>3MeV Test Stand</vt:lpstr>
      <vt:lpstr>Print Show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LHC Beam Interlock System</dc:title>
  <dc:creator>benjamin todd</dc:creator>
  <cp:lastModifiedBy>Bruno Puccio</cp:lastModifiedBy>
  <cp:revision>702</cp:revision>
  <dcterms:created xsi:type="dcterms:W3CDTF">2004-05-13T09:14:00Z</dcterms:created>
  <dcterms:modified xsi:type="dcterms:W3CDTF">2010-12-14T05:34:56Z</dcterms:modified>
</cp:coreProperties>
</file>