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309" r:id="rId2"/>
    <p:sldId id="305" r:id="rId3"/>
    <p:sldId id="307" r:id="rId4"/>
    <p:sldId id="310" r:id="rId5"/>
    <p:sldId id="311" r:id="rId6"/>
    <p:sldId id="312" r:id="rId7"/>
    <p:sldId id="314" r:id="rId8"/>
    <p:sldId id="313" r:id="rId9"/>
  </p:sldIdLst>
  <p:sldSz cx="9144000" cy="6858000" type="screen4x3"/>
  <p:notesSz cx="6997700" cy="9283700"/>
  <p:defaultTextStyle>
    <a:defPPr>
      <a:defRPr lang="en-US"/>
    </a:defPPr>
    <a:lvl1pPr algn="l" rtl="0" eaLnBrk="0" fontAlgn="base" hangingPunct="0">
      <a:spcBef>
        <a:spcPct val="0"/>
      </a:spcBef>
      <a:spcAft>
        <a:spcPct val="0"/>
      </a:spcAft>
      <a:defRPr sz="1200" kern="1200">
        <a:solidFill>
          <a:schemeClr val="bg2"/>
        </a:solidFill>
        <a:latin typeface="Arial" charset="0"/>
        <a:ea typeface="+mn-ea"/>
        <a:cs typeface="+mn-cs"/>
      </a:defRPr>
    </a:lvl1pPr>
    <a:lvl2pPr marL="457200" algn="l" rtl="0" eaLnBrk="0" fontAlgn="base" hangingPunct="0">
      <a:spcBef>
        <a:spcPct val="0"/>
      </a:spcBef>
      <a:spcAft>
        <a:spcPct val="0"/>
      </a:spcAft>
      <a:defRPr sz="1200" kern="1200">
        <a:solidFill>
          <a:schemeClr val="bg2"/>
        </a:solidFill>
        <a:latin typeface="Arial" charset="0"/>
        <a:ea typeface="+mn-ea"/>
        <a:cs typeface="+mn-cs"/>
      </a:defRPr>
    </a:lvl2pPr>
    <a:lvl3pPr marL="914400" algn="l" rtl="0" eaLnBrk="0" fontAlgn="base" hangingPunct="0">
      <a:spcBef>
        <a:spcPct val="0"/>
      </a:spcBef>
      <a:spcAft>
        <a:spcPct val="0"/>
      </a:spcAft>
      <a:defRPr sz="1200" kern="1200">
        <a:solidFill>
          <a:schemeClr val="bg2"/>
        </a:solidFill>
        <a:latin typeface="Arial" charset="0"/>
        <a:ea typeface="+mn-ea"/>
        <a:cs typeface="+mn-cs"/>
      </a:defRPr>
    </a:lvl3pPr>
    <a:lvl4pPr marL="1371600" algn="l" rtl="0" eaLnBrk="0" fontAlgn="base" hangingPunct="0">
      <a:spcBef>
        <a:spcPct val="0"/>
      </a:spcBef>
      <a:spcAft>
        <a:spcPct val="0"/>
      </a:spcAft>
      <a:defRPr sz="1200" kern="1200">
        <a:solidFill>
          <a:schemeClr val="bg2"/>
        </a:solidFill>
        <a:latin typeface="Arial" charset="0"/>
        <a:ea typeface="+mn-ea"/>
        <a:cs typeface="+mn-cs"/>
      </a:defRPr>
    </a:lvl4pPr>
    <a:lvl5pPr marL="1828800" algn="l" rtl="0" eaLnBrk="0" fontAlgn="base" hangingPunct="0">
      <a:spcBef>
        <a:spcPct val="0"/>
      </a:spcBef>
      <a:spcAft>
        <a:spcPct val="0"/>
      </a:spcAft>
      <a:defRPr sz="1200" kern="1200">
        <a:solidFill>
          <a:schemeClr val="bg2"/>
        </a:solidFill>
        <a:latin typeface="Arial" charset="0"/>
        <a:ea typeface="+mn-ea"/>
        <a:cs typeface="+mn-cs"/>
      </a:defRPr>
    </a:lvl5pPr>
    <a:lvl6pPr marL="2286000" algn="l" defTabSz="914400" rtl="0" eaLnBrk="1" latinLnBrk="0" hangingPunct="1">
      <a:defRPr sz="1200" kern="1200">
        <a:solidFill>
          <a:schemeClr val="bg2"/>
        </a:solidFill>
        <a:latin typeface="Arial" charset="0"/>
        <a:ea typeface="+mn-ea"/>
        <a:cs typeface="+mn-cs"/>
      </a:defRPr>
    </a:lvl6pPr>
    <a:lvl7pPr marL="2743200" algn="l" defTabSz="914400" rtl="0" eaLnBrk="1" latinLnBrk="0" hangingPunct="1">
      <a:defRPr sz="1200" kern="1200">
        <a:solidFill>
          <a:schemeClr val="bg2"/>
        </a:solidFill>
        <a:latin typeface="Arial" charset="0"/>
        <a:ea typeface="+mn-ea"/>
        <a:cs typeface="+mn-cs"/>
      </a:defRPr>
    </a:lvl7pPr>
    <a:lvl8pPr marL="3200400" algn="l" defTabSz="914400" rtl="0" eaLnBrk="1" latinLnBrk="0" hangingPunct="1">
      <a:defRPr sz="1200" kern="1200">
        <a:solidFill>
          <a:schemeClr val="bg2"/>
        </a:solidFill>
        <a:latin typeface="Arial" charset="0"/>
        <a:ea typeface="+mn-ea"/>
        <a:cs typeface="+mn-cs"/>
      </a:defRPr>
    </a:lvl8pPr>
    <a:lvl9pPr marL="3657600" algn="l" defTabSz="914400" rtl="0" eaLnBrk="1" latinLnBrk="0" hangingPunct="1">
      <a:defRPr sz="1200" kern="1200">
        <a:solidFill>
          <a:schemeClr val="bg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9494"/>
    <a:srgbClr val="476587"/>
    <a:srgbClr val="3C6992"/>
    <a:srgbClr val="00CC66"/>
    <a:srgbClr val="00FF99"/>
    <a:srgbClr val="66FFCC"/>
    <a:srgbClr val="FF0000"/>
    <a:srgbClr val="66FF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205" autoAdjust="0"/>
  </p:normalViewPr>
  <p:slideViewPr>
    <p:cSldViewPr>
      <p:cViewPr varScale="1">
        <p:scale>
          <a:sx n="88" d="100"/>
          <a:sy n="88" d="100"/>
        </p:scale>
        <p:origin x="-96"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28" y="-78"/>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3212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a:solidFill>
                  <a:schemeClr val="tx1"/>
                </a:solidFill>
              </a:defRPr>
            </a:lvl1pPr>
          </a:lstStyle>
          <a:p>
            <a:endParaRPr lang="en-US" dirty="0"/>
          </a:p>
        </p:txBody>
      </p:sp>
      <p:sp>
        <p:nvSpPr>
          <p:cNvPr id="12291" name="Rectangle 3"/>
          <p:cNvSpPr>
            <a:spLocks noGrp="1" noChangeArrowheads="1"/>
          </p:cNvSpPr>
          <p:nvPr>
            <p:ph type="dt" idx="1"/>
          </p:nvPr>
        </p:nvSpPr>
        <p:spPr bwMode="auto">
          <a:xfrm>
            <a:off x="3962400" y="0"/>
            <a:ext cx="3033713"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defRPr>
            </a:lvl1pPr>
          </a:lstStyle>
          <a:p>
            <a:endParaRPr lang="en-US" dirty="0"/>
          </a:p>
        </p:txBody>
      </p:sp>
      <p:sp>
        <p:nvSpPr>
          <p:cNvPr id="12292" name="Rectangle 4"/>
          <p:cNvSpPr>
            <a:spLocks noGrp="1" noRot="1" noChangeAspect="1" noChangeArrowheads="1" noTextEdit="1"/>
          </p:cNvSpPr>
          <p:nvPr>
            <p:ph type="sldImg" idx="2"/>
          </p:nvPr>
        </p:nvSpPr>
        <p:spPr bwMode="auto">
          <a:xfrm>
            <a:off x="1177925" y="695325"/>
            <a:ext cx="4641850" cy="3481388"/>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700088" y="4410075"/>
            <a:ext cx="5597525" cy="4178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816975"/>
            <a:ext cx="303212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a:solidFill>
                  <a:schemeClr val="tx1"/>
                </a:solidFill>
              </a:defRPr>
            </a:lvl1pPr>
          </a:lstStyle>
          <a:p>
            <a:endParaRPr lang="en-US" dirty="0"/>
          </a:p>
        </p:txBody>
      </p:sp>
      <p:sp>
        <p:nvSpPr>
          <p:cNvPr id="12295" name="Rectangle 7"/>
          <p:cNvSpPr>
            <a:spLocks noGrp="1" noChangeArrowheads="1"/>
          </p:cNvSpPr>
          <p:nvPr>
            <p:ph type="sldNum" sz="quarter" idx="5"/>
          </p:nvPr>
        </p:nvSpPr>
        <p:spPr bwMode="auto">
          <a:xfrm>
            <a:off x="3962400" y="8816975"/>
            <a:ext cx="3033713"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defRPr>
            </a:lvl1pPr>
          </a:lstStyle>
          <a:p>
            <a:fld id="{15A7DDB7-DE95-419C-BF07-4962951BC8F9}"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0"/>
            <a:ext cx="2057400" cy="6278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6019800" cy="6278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0" y="685800"/>
            <a:ext cx="228600" cy="6172200"/>
          </a:xfrm>
          <a:prstGeom prst="rect">
            <a:avLst/>
          </a:prstGeom>
          <a:solidFill>
            <a:srgbClr val="DDDDDD"/>
          </a:solidFill>
          <a:ln w="9525">
            <a:noFill/>
            <a:miter lim="800000"/>
            <a:headEnd/>
            <a:tailEnd/>
          </a:ln>
          <a:effectLst/>
        </p:spPr>
        <p:txBody>
          <a:bodyPr wrap="none" anchor="ctr"/>
          <a:lstStyle/>
          <a:p>
            <a:endParaRPr lang="en-US" dirty="0"/>
          </a:p>
        </p:txBody>
      </p:sp>
      <p:sp>
        <p:nvSpPr>
          <p:cNvPr id="1031" name="Rectangle 7"/>
          <p:cNvSpPr>
            <a:spLocks noChangeArrowheads="1"/>
          </p:cNvSpPr>
          <p:nvPr/>
        </p:nvSpPr>
        <p:spPr bwMode="auto">
          <a:xfrm>
            <a:off x="609600" y="0"/>
            <a:ext cx="8534400" cy="685800"/>
          </a:xfrm>
          <a:prstGeom prst="rect">
            <a:avLst/>
          </a:prstGeom>
          <a:gradFill rotWithShape="1">
            <a:gsLst>
              <a:gs pos="0">
                <a:srgbClr val="003368">
                  <a:alpha val="67999"/>
                </a:srgbClr>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eaLnBrk="1" hangingPunct="1"/>
            <a:endParaRPr lang="en-GB" sz="2400" dirty="0">
              <a:solidFill>
                <a:schemeClr val="bg1"/>
              </a:solidFill>
              <a:latin typeface="Times New Roman" pitchFamily="18" charset="0"/>
            </a:endParaRPr>
          </a:p>
        </p:txBody>
      </p:sp>
      <p:sp>
        <p:nvSpPr>
          <p:cNvPr id="1026" name="Rectangle 2"/>
          <p:cNvSpPr>
            <a:spLocks noGrp="1" noChangeArrowheads="1"/>
          </p:cNvSpPr>
          <p:nvPr>
            <p:ph type="title"/>
          </p:nvPr>
        </p:nvSpPr>
        <p:spPr bwMode="auto">
          <a:xfrm>
            <a:off x="914400" y="0"/>
            <a:ext cx="6400800" cy="685800"/>
          </a:xfrm>
          <a:prstGeom prst="rect">
            <a:avLst/>
          </a:prstGeom>
          <a:noFill/>
          <a:ln w="9525" algn="ctr">
            <a:noFill/>
            <a:miter lim="800000"/>
            <a:headEnd/>
            <a:tailEnd/>
          </a:ln>
          <a:effectLst/>
        </p:spPr>
        <p:txBody>
          <a:bodyPr vert="horz" wrap="square" lIns="86360" tIns="43181" rIns="86360" bIns="43181"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33400" y="1143000"/>
            <a:ext cx="8229600" cy="5135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32" name="Picture 8" descr="Logo CERN width=144,      height=144"/>
          <p:cNvPicPr>
            <a:picLocks noChangeAspect="1" noChangeArrowheads="1"/>
          </p:cNvPicPr>
          <p:nvPr/>
        </p:nvPicPr>
        <p:blipFill>
          <a:blip r:embed="rId14" cstate="print"/>
          <a:srcRect/>
          <a:stretch>
            <a:fillRect/>
          </a:stretch>
        </p:blipFill>
        <p:spPr bwMode="auto">
          <a:xfrm>
            <a:off x="0" y="0"/>
            <a:ext cx="685800" cy="685800"/>
          </a:xfrm>
          <a:prstGeom prst="rect">
            <a:avLst/>
          </a:prstGeom>
          <a:noFill/>
          <a:ln w="9525">
            <a:noFill/>
            <a:miter lim="800000"/>
            <a:headEnd/>
            <a:tailEnd/>
          </a:ln>
        </p:spPr>
      </p:pic>
      <p:sp>
        <p:nvSpPr>
          <p:cNvPr id="1037" name="Rectangle 13"/>
          <p:cNvSpPr>
            <a:spLocks noChangeArrowheads="1"/>
          </p:cNvSpPr>
          <p:nvPr/>
        </p:nvSpPr>
        <p:spPr bwMode="auto">
          <a:xfrm rot="-5400000">
            <a:off x="-2870994" y="3593306"/>
            <a:ext cx="5943600" cy="280988"/>
          </a:xfrm>
          <a:prstGeom prst="rect">
            <a:avLst/>
          </a:prstGeom>
          <a:noFill/>
          <a:ln w="9525">
            <a:noFill/>
            <a:miter lim="800000"/>
            <a:headEnd/>
            <a:tailEnd/>
          </a:ln>
          <a:effectLst/>
        </p:spPr>
        <p:txBody>
          <a:bodyPr wrap="none" lIns="91435" tIns="45718" rIns="91435" bIns="45718" anchor="ctr"/>
          <a:lstStyle/>
          <a:p>
            <a:r>
              <a:rPr lang="en-US" sz="1100" dirty="0"/>
              <a:t>TE-MPE-CP, RD, </a:t>
            </a:r>
            <a:r>
              <a:rPr lang="en-US" sz="1100" dirty="0" smtClean="0"/>
              <a:t>14-Dec-2010</a:t>
            </a:r>
            <a:r>
              <a:rPr lang="en-US" dirty="0" smtClean="0"/>
              <a:t> </a:t>
            </a:r>
          </a:p>
        </p:txBody>
      </p:sp>
      <p:sp>
        <p:nvSpPr>
          <p:cNvPr id="1038" name="Rectangle 14"/>
          <p:cNvSpPr>
            <a:spLocks noChangeArrowheads="1"/>
          </p:cNvSpPr>
          <p:nvPr/>
        </p:nvSpPr>
        <p:spPr bwMode="auto">
          <a:xfrm>
            <a:off x="8077200" y="6477000"/>
            <a:ext cx="1020763" cy="265113"/>
          </a:xfrm>
          <a:prstGeom prst="rect">
            <a:avLst/>
          </a:prstGeom>
          <a:noFill/>
          <a:ln w="9525">
            <a:noFill/>
            <a:miter lim="800000"/>
            <a:headEnd/>
            <a:tailEnd/>
          </a:ln>
          <a:effectLst/>
        </p:spPr>
        <p:txBody>
          <a:bodyPr lIns="96223" tIns="48111" rIns="96223" bIns="48111"/>
          <a:lstStyle/>
          <a:p>
            <a:pPr algn="r" defTabSz="962025"/>
            <a:fld id="{FAD3F405-C8E1-4012-A95C-B7D5AD2C6A81}" type="slidenum">
              <a:rPr lang="de-DE" altLang="de-DE">
                <a:solidFill>
                  <a:srgbClr val="808080"/>
                </a:solidFill>
              </a:rPr>
              <a:pPr algn="r" defTabSz="962025"/>
              <a:t>‹#›</a:t>
            </a:fld>
            <a:endParaRPr lang="de-DE" altLang="de-DE">
              <a:solidFill>
                <a:srgbClr val="808080"/>
              </a:solidFill>
            </a:endParaRPr>
          </a:p>
        </p:txBody>
      </p:sp>
      <p:sp>
        <p:nvSpPr>
          <p:cNvPr id="1046" name="Rectangle 22"/>
          <p:cNvSpPr>
            <a:spLocks noChangeArrowheads="1"/>
          </p:cNvSpPr>
          <p:nvPr userDrawn="1"/>
        </p:nvSpPr>
        <p:spPr bwMode="auto">
          <a:xfrm>
            <a:off x="6934200" y="2438400"/>
            <a:ext cx="1447800" cy="762000"/>
          </a:xfrm>
          <a:prstGeom prst="rect">
            <a:avLst/>
          </a:prstGeom>
          <a:solidFill>
            <a:schemeClr val="bg1">
              <a:alpha val="74001"/>
            </a:schemeClr>
          </a:solidFill>
          <a:ln w="9525" algn="ctr">
            <a:noFill/>
            <a:miter lim="800000"/>
            <a:headEnd/>
            <a:tailEnd/>
          </a:ln>
          <a:effectLst/>
        </p:spPr>
        <p:txBody>
          <a:bodyPr wrap="none" lIns="91435" tIns="45718" rIns="91435" bIns="45718" anchor="ctr"/>
          <a:lstStyle/>
          <a:p>
            <a:endParaRPr lang="en-US" dirty="0"/>
          </a:p>
        </p:txBody>
      </p:sp>
      <p:pic>
        <p:nvPicPr>
          <p:cNvPr id="1051" name="Picture 27"/>
          <p:cNvPicPr>
            <a:picLocks noChangeAspect="1" noChangeArrowheads="1"/>
          </p:cNvPicPr>
          <p:nvPr userDrawn="1"/>
        </p:nvPicPr>
        <p:blipFill>
          <a:blip r:embed="rId15" cstate="print"/>
          <a:srcRect/>
          <a:stretch>
            <a:fillRect/>
          </a:stretch>
        </p:blipFill>
        <p:spPr bwMode="auto">
          <a:xfrm>
            <a:off x="8458200" y="0"/>
            <a:ext cx="685800" cy="685800"/>
          </a:xfrm>
          <a:prstGeom prst="rect">
            <a:avLst/>
          </a:prstGeom>
          <a:noFill/>
          <a:ln w="9525" algn="ctr">
            <a:noFill/>
            <a:miter lim="800000"/>
            <a:headEnd/>
            <a:tailEnd/>
          </a:ln>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727075" rtl="0" eaLnBrk="0" fontAlgn="base" hangingPunct="0">
        <a:spcBef>
          <a:spcPct val="0"/>
        </a:spcBef>
        <a:spcAft>
          <a:spcPct val="0"/>
        </a:spcAft>
        <a:defRPr sz="2000" b="1">
          <a:solidFill>
            <a:schemeClr val="bg1"/>
          </a:solidFill>
          <a:latin typeface="+mj-lt"/>
          <a:ea typeface="+mj-ea"/>
          <a:cs typeface="+mj-cs"/>
        </a:defRPr>
      </a:lvl1pPr>
      <a:lvl2pPr algn="l" defTabSz="727075" rtl="0" eaLnBrk="0" fontAlgn="base" hangingPunct="0">
        <a:spcBef>
          <a:spcPct val="0"/>
        </a:spcBef>
        <a:spcAft>
          <a:spcPct val="0"/>
        </a:spcAft>
        <a:defRPr sz="2000" b="1">
          <a:solidFill>
            <a:schemeClr val="bg1"/>
          </a:solidFill>
          <a:latin typeface="Arial" charset="0"/>
        </a:defRPr>
      </a:lvl2pPr>
      <a:lvl3pPr algn="l" defTabSz="727075" rtl="0" eaLnBrk="0" fontAlgn="base" hangingPunct="0">
        <a:spcBef>
          <a:spcPct val="0"/>
        </a:spcBef>
        <a:spcAft>
          <a:spcPct val="0"/>
        </a:spcAft>
        <a:defRPr sz="2000" b="1">
          <a:solidFill>
            <a:schemeClr val="bg1"/>
          </a:solidFill>
          <a:latin typeface="Arial" charset="0"/>
        </a:defRPr>
      </a:lvl3pPr>
      <a:lvl4pPr algn="l" defTabSz="727075" rtl="0" eaLnBrk="0" fontAlgn="base" hangingPunct="0">
        <a:spcBef>
          <a:spcPct val="0"/>
        </a:spcBef>
        <a:spcAft>
          <a:spcPct val="0"/>
        </a:spcAft>
        <a:defRPr sz="2000" b="1">
          <a:solidFill>
            <a:schemeClr val="bg1"/>
          </a:solidFill>
          <a:latin typeface="Arial" charset="0"/>
        </a:defRPr>
      </a:lvl4pPr>
      <a:lvl5pPr algn="l" defTabSz="727075" rtl="0" eaLnBrk="0" fontAlgn="base" hangingPunct="0">
        <a:spcBef>
          <a:spcPct val="0"/>
        </a:spcBef>
        <a:spcAft>
          <a:spcPct val="0"/>
        </a:spcAft>
        <a:defRPr sz="2000" b="1">
          <a:solidFill>
            <a:schemeClr val="bg1"/>
          </a:solidFill>
          <a:latin typeface="Arial" charset="0"/>
        </a:defRPr>
      </a:lvl5pPr>
      <a:lvl6pPr marL="457200" algn="l" defTabSz="727075" rtl="0" eaLnBrk="0" fontAlgn="base" hangingPunct="0">
        <a:spcBef>
          <a:spcPct val="0"/>
        </a:spcBef>
        <a:spcAft>
          <a:spcPct val="0"/>
        </a:spcAft>
        <a:defRPr sz="2000" b="1">
          <a:solidFill>
            <a:schemeClr val="bg1"/>
          </a:solidFill>
          <a:latin typeface="Arial" charset="0"/>
        </a:defRPr>
      </a:lvl6pPr>
      <a:lvl7pPr marL="914400" algn="l" defTabSz="727075" rtl="0" eaLnBrk="0" fontAlgn="base" hangingPunct="0">
        <a:spcBef>
          <a:spcPct val="0"/>
        </a:spcBef>
        <a:spcAft>
          <a:spcPct val="0"/>
        </a:spcAft>
        <a:defRPr sz="2000" b="1">
          <a:solidFill>
            <a:schemeClr val="bg1"/>
          </a:solidFill>
          <a:latin typeface="Arial" charset="0"/>
        </a:defRPr>
      </a:lvl7pPr>
      <a:lvl8pPr marL="1371600" algn="l" defTabSz="727075" rtl="0" eaLnBrk="0" fontAlgn="base" hangingPunct="0">
        <a:spcBef>
          <a:spcPct val="0"/>
        </a:spcBef>
        <a:spcAft>
          <a:spcPct val="0"/>
        </a:spcAft>
        <a:defRPr sz="2000" b="1">
          <a:solidFill>
            <a:schemeClr val="bg1"/>
          </a:solidFill>
          <a:latin typeface="Arial" charset="0"/>
        </a:defRPr>
      </a:lvl8pPr>
      <a:lvl9pPr marL="1828800" algn="l" defTabSz="727075" rtl="0" eaLnBrk="0" fontAlgn="base" hangingPunct="0">
        <a:spcBef>
          <a:spcPct val="0"/>
        </a:spcBef>
        <a:spcAft>
          <a:spcPct val="0"/>
        </a:spcAft>
        <a:defRPr sz="2000" b="1">
          <a:solidFill>
            <a:schemeClr val="bg1"/>
          </a:solidFill>
          <a:latin typeface="Arial" charset="0"/>
        </a:defRPr>
      </a:lvl9pPr>
    </p:titleStyle>
    <p:bodyStyle>
      <a:lvl1pPr marL="342900" indent="-342900" algn="l" rtl="0" eaLnBrk="0" fontAlgn="base" hangingPunct="0">
        <a:lnSpc>
          <a:spcPts val="2075"/>
        </a:lnSpc>
        <a:spcBef>
          <a:spcPct val="50000"/>
        </a:spcBef>
        <a:spcAft>
          <a:spcPct val="0"/>
        </a:spcAft>
        <a:buClr>
          <a:srgbClr val="013469"/>
        </a:buClr>
        <a:buSzPct val="95000"/>
        <a:buFont typeface="Wingdings" pitchFamily="2" charset="2"/>
        <a:buChar char="è"/>
        <a:defRPr>
          <a:solidFill>
            <a:schemeClr val="tx1"/>
          </a:solidFill>
          <a:latin typeface="+mn-lt"/>
          <a:ea typeface="+mn-ea"/>
          <a:cs typeface="+mn-cs"/>
        </a:defRPr>
      </a:lvl1pPr>
      <a:lvl2pPr marL="742950" indent="-28575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2pPr>
      <a:lvl3pPr marL="1143000" indent="-228600" algn="l" rtl="0" eaLnBrk="0" fontAlgn="base" hangingPunct="0">
        <a:lnSpc>
          <a:spcPts val="2075"/>
        </a:lnSpc>
        <a:spcBef>
          <a:spcPct val="50000"/>
        </a:spcBef>
        <a:spcAft>
          <a:spcPct val="0"/>
        </a:spcAft>
        <a:buClr>
          <a:srgbClr val="013469"/>
        </a:buClr>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5pPr>
      <a:lvl6pPr marL="25146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6pPr>
      <a:lvl7pPr marL="29718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7pPr>
      <a:lvl8pPr marL="34290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8pPr>
      <a:lvl9pPr marL="38862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848600" cy="1470025"/>
          </a:xfrm>
        </p:spPr>
        <p:txBody>
          <a:bodyPr/>
          <a:lstStyle/>
          <a:p>
            <a:pPr algn="ctr"/>
            <a:r>
              <a:rPr lang="en-US" sz="2400" dirty="0" smtClean="0">
                <a:solidFill>
                  <a:schemeClr val="tx1"/>
                </a:solidFill>
              </a:rPr>
              <a:t>Development of Radiation Tolerant Systems, Including VHDL codes – Status and Plans</a:t>
            </a:r>
            <a:endParaRPr lang="en-US" sz="2400" dirty="0">
              <a:solidFill>
                <a:schemeClr val="tx1"/>
              </a:solidFill>
            </a:endParaRPr>
          </a:p>
        </p:txBody>
      </p:sp>
      <p:sp>
        <p:nvSpPr>
          <p:cNvPr id="5" name="Subtitle 4"/>
          <p:cNvSpPr>
            <a:spLocks noGrp="1"/>
          </p:cNvSpPr>
          <p:nvPr>
            <p:ph type="subTitle" idx="1"/>
          </p:nvPr>
        </p:nvSpPr>
        <p:spPr/>
        <p:txBody>
          <a:bodyPr/>
          <a:lstStyle/>
          <a:p>
            <a:r>
              <a:rPr lang="en-US" dirty="0" smtClean="0"/>
              <a:t>R. Denz</a:t>
            </a:r>
          </a:p>
          <a:p>
            <a:r>
              <a:rPr lang="en-US" dirty="0" smtClean="0"/>
              <a:t>TE-MPE-CP</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543800" cy="685800"/>
          </a:xfrm>
        </p:spPr>
        <p:txBody>
          <a:bodyPr/>
          <a:lstStyle/>
          <a:p>
            <a:r>
              <a:rPr lang="en-US" sz="1800" dirty="0" smtClean="0"/>
              <a:t>Development of radiation tolerant systems – outline</a:t>
            </a:r>
            <a:endParaRPr lang="en-US" sz="1800" dirty="0"/>
          </a:p>
        </p:txBody>
      </p:sp>
      <p:sp>
        <p:nvSpPr>
          <p:cNvPr id="4" name="Content Placeholder 3"/>
          <p:cNvSpPr>
            <a:spLocks noGrp="1"/>
          </p:cNvSpPr>
          <p:nvPr>
            <p:ph idx="1"/>
          </p:nvPr>
        </p:nvSpPr>
        <p:spPr>
          <a:xfrm>
            <a:off x="228600" y="1066800"/>
            <a:ext cx="8229600" cy="5135563"/>
          </a:xfrm>
        </p:spPr>
        <p:txBody>
          <a:bodyPr/>
          <a:lstStyle/>
          <a:p>
            <a:r>
              <a:rPr lang="en-US" dirty="0" smtClean="0"/>
              <a:t>2010 experience and conclusions</a:t>
            </a:r>
          </a:p>
          <a:p>
            <a:r>
              <a:rPr lang="en-US" dirty="0" smtClean="0"/>
              <a:t>Field-bus couplers</a:t>
            </a:r>
          </a:p>
          <a:p>
            <a:r>
              <a:rPr lang="en-US" dirty="0" smtClean="0"/>
              <a:t>Quench detection systems</a:t>
            </a:r>
          </a:p>
          <a:p>
            <a:r>
              <a:rPr lang="en-US" dirty="0" smtClean="0"/>
              <a:t>Long term perspectives</a:t>
            </a:r>
          </a:p>
          <a:p>
            <a:r>
              <a:rPr lang="en-US" dirty="0" smtClean="0"/>
              <a:t>Resources</a:t>
            </a:r>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467600" cy="685800"/>
          </a:xfrm>
        </p:spPr>
        <p:txBody>
          <a:bodyPr/>
          <a:lstStyle/>
          <a:p>
            <a:r>
              <a:rPr lang="en-US" sz="1800" dirty="0" smtClean="0"/>
              <a:t>QPS events during 2010 which have been caused by radiation induced faults (not necessarily due to Single Event Upsets)</a:t>
            </a:r>
            <a:endParaRPr lang="en-US" sz="1800" dirty="0"/>
          </a:p>
        </p:txBody>
      </p:sp>
      <p:graphicFrame>
        <p:nvGraphicFramePr>
          <p:cNvPr id="5" name="Table 4"/>
          <p:cNvGraphicFramePr>
            <a:graphicFrameLocks noGrp="1"/>
          </p:cNvGraphicFramePr>
          <p:nvPr/>
        </p:nvGraphicFramePr>
        <p:xfrm>
          <a:off x="457200" y="1143000"/>
          <a:ext cx="8001000" cy="4058920"/>
        </p:xfrm>
        <a:graphic>
          <a:graphicData uri="http://schemas.openxmlformats.org/drawingml/2006/table">
            <a:tbl>
              <a:tblPr firstRow="1" bandRow="1">
                <a:tableStyleId>{5C22544A-7EE6-4342-B048-85BDC9FD1C3A}</a:tableStyleId>
              </a:tblPr>
              <a:tblGrid>
                <a:gridCol w="2000250"/>
                <a:gridCol w="819150"/>
                <a:gridCol w="2272145"/>
                <a:gridCol w="2909455"/>
              </a:tblGrid>
              <a:tr h="370840">
                <a:tc>
                  <a:txBody>
                    <a:bodyPr/>
                    <a:lstStyle/>
                    <a:p>
                      <a:r>
                        <a:rPr lang="en-US" sz="1600" dirty="0" smtClean="0"/>
                        <a:t>Event</a:t>
                      </a:r>
                      <a:r>
                        <a:rPr lang="en-US" sz="1600" baseline="0" dirty="0" smtClean="0"/>
                        <a:t> type</a:t>
                      </a:r>
                      <a:endParaRPr lang="en-US" sz="1600" dirty="0"/>
                    </a:p>
                  </a:txBody>
                  <a:tcPr/>
                </a:tc>
                <a:tc>
                  <a:txBody>
                    <a:bodyPr/>
                    <a:lstStyle/>
                    <a:p>
                      <a:r>
                        <a:rPr lang="en-US" sz="1600" dirty="0" smtClean="0"/>
                        <a:t>Cases</a:t>
                      </a:r>
                      <a:endParaRPr lang="en-US" sz="1600" dirty="0"/>
                    </a:p>
                  </a:txBody>
                  <a:tcPr/>
                </a:tc>
                <a:tc>
                  <a:txBody>
                    <a:bodyPr/>
                    <a:lstStyle/>
                    <a:p>
                      <a:r>
                        <a:rPr lang="en-US" sz="1600" dirty="0" smtClean="0"/>
                        <a:t>Electronics</a:t>
                      </a:r>
                      <a:r>
                        <a:rPr lang="en-US" sz="1600" baseline="0" dirty="0" smtClean="0"/>
                        <a:t> failure</a:t>
                      </a:r>
                      <a:endParaRPr lang="en-US" sz="1600" dirty="0"/>
                    </a:p>
                  </a:txBody>
                  <a:tcPr/>
                </a:tc>
                <a:tc>
                  <a:txBody>
                    <a:bodyPr/>
                    <a:lstStyle/>
                    <a:p>
                      <a:r>
                        <a:rPr lang="en-US" sz="1600" dirty="0" smtClean="0"/>
                        <a:t>Remark</a:t>
                      </a:r>
                      <a:endParaRPr lang="en-US" sz="1600" dirty="0"/>
                    </a:p>
                  </a:txBody>
                  <a:tcPr/>
                </a:tc>
              </a:tr>
              <a:tr h="370840">
                <a:tc>
                  <a:txBody>
                    <a:bodyPr/>
                    <a:lstStyle/>
                    <a:p>
                      <a:r>
                        <a:rPr lang="en-US" sz="1600" dirty="0" smtClean="0"/>
                        <a:t>Loss</a:t>
                      </a:r>
                      <a:r>
                        <a:rPr lang="en-US" sz="1600" baseline="0" dirty="0" smtClean="0"/>
                        <a:t> of communication DQQBS type circuit board (nQPS splice protection)</a:t>
                      </a:r>
                      <a:endParaRPr lang="en-US" sz="1600" dirty="0"/>
                    </a:p>
                  </a:txBody>
                  <a:tcPr/>
                </a:tc>
                <a:tc>
                  <a:txBody>
                    <a:bodyPr/>
                    <a:lstStyle/>
                    <a:p>
                      <a:r>
                        <a:rPr lang="en-US" sz="1600" dirty="0" smtClean="0"/>
                        <a:t>1</a:t>
                      </a:r>
                      <a:endParaRPr lang="en-US" sz="1600" dirty="0"/>
                    </a:p>
                  </a:txBody>
                  <a:tcPr/>
                </a:tc>
                <a:tc>
                  <a:txBody>
                    <a:bodyPr/>
                    <a:lstStyle/>
                    <a:p>
                      <a:r>
                        <a:rPr lang="en-US" sz="1600" dirty="0" smtClean="0"/>
                        <a:t>Stalled interface</a:t>
                      </a:r>
                      <a:r>
                        <a:rPr lang="en-US" sz="1600" baseline="0" dirty="0" smtClean="0"/>
                        <a:t> or microcontroller</a:t>
                      </a:r>
                      <a:endParaRPr lang="en-US" sz="1600" dirty="0"/>
                    </a:p>
                  </a:txBody>
                  <a:tcPr/>
                </a:tc>
                <a:tc>
                  <a:txBody>
                    <a:bodyPr/>
                    <a:lstStyle/>
                    <a:p>
                      <a:r>
                        <a:rPr lang="en-US" sz="1600" dirty="0" smtClean="0"/>
                        <a:t>Remote</a:t>
                      </a:r>
                      <a:r>
                        <a:rPr lang="en-US" sz="1600" baseline="0" dirty="0" smtClean="0"/>
                        <a:t> recovery by power cycle, during ion run</a:t>
                      </a:r>
                      <a:endParaRPr lang="en-US" sz="1600" dirty="0"/>
                    </a:p>
                  </a:txBody>
                  <a:tcPr/>
                </a:tc>
              </a:tr>
              <a:tr h="370840">
                <a:tc>
                  <a:txBody>
                    <a:bodyPr/>
                    <a:lstStyle/>
                    <a:p>
                      <a:r>
                        <a:rPr lang="en-US" sz="1600" dirty="0" smtClean="0"/>
                        <a:t>Permanent</a:t>
                      </a:r>
                      <a:r>
                        <a:rPr lang="en-US" sz="1600" baseline="0" dirty="0" smtClean="0"/>
                        <a:t> trigger on DAQ systems type DQAMC</a:t>
                      </a:r>
                      <a:endParaRPr lang="en-US" sz="1600" dirty="0"/>
                    </a:p>
                  </a:txBody>
                  <a:tcPr/>
                </a:tc>
                <a:tc>
                  <a:txBody>
                    <a:bodyPr/>
                    <a:lstStyle/>
                    <a:p>
                      <a:r>
                        <a:rPr lang="en-US" sz="1600" dirty="0" smtClean="0"/>
                        <a:t>12+3</a:t>
                      </a:r>
                      <a:endParaRPr lang="en-US" sz="1600" dirty="0"/>
                    </a:p>
                  </a:txBody>
                  <a:tcPr/>
                </a:tc>
                <a:tc>
                  <a:txBody>
                    <a:bodyPr/>
                    <a:lstStyle/>
                    <a:p>
                      <a:r>
                        <a:rPr lang="en-US" sz="1600" dirty="0" smtClean="0"/>
                        <a:t>Latched</a:t>
                      </a:r>
                      <a:r>
                        <a:rPr lang="en-US" sz="1600" baseline="0" dirty="0" smtClean="0"/>
                        <a:t> digital I/O of digital isolator (ISO150)</a:t>
                      </a:r>
                      <a:endParaRPr lang="en-US" sz="1600" dirty="0"/>
                    </a:p>
                  </a:txBody>
                  <a:tcPr/>
                </a:tc>
                <a:tc>
                  <a:txBody>
                    <a:bodyPr/>
                    <a:lstStyle/>
                    <a:p>
                      <a:r>
                        <a:rPr lang="en-US" sz="1600" dirty="0" smtClean="0"/>
                        <a:t>8 during proton run (basically during specific tests),</a:t>
                      </a:r>
                      <a:r>
                        <a:rPr lang="en-US" sz="1600" baseline="0" dirty="0" smtClean="0"/>
                        <a:t> 7 during ion run, 3 events observed with updated firmware </a:t>
                      </a:r>
                      <a:r>
                        <a:rPr lang="en-US" sz="1600" baseline="0" dirty="0" smtClean="0">
                          <a:sym typeface="Wingdings" pitchFamily="2" charset="2"/>
                        </a:rPr>
                        <a:t> no stalling of DAQ system</a:t>
                      </a:r>
                      <a:endParaRPr lang="en-US" sz="1600" dirty="0"/>
                    </a:p>
                  </a:txBody>
                  <a:tcPr/>
                </a:tc>
              </a:tr>
              <a:tr h="370840">
                <a:tc>
                  <a:txBody>
                    <a:bodyPr/>
                    <a:lstStyle/>
                    <a:p>
                      <a:r>
                        <a:rPr lang="en-US" sz="1600" dirty="0" smtClean="0"/>
                        <a:t>Lost</a:t>
                      </a:r>
                      <a:r>
                        <a:rPr lang="en-US" sz="1600" baseline="0" dirty="0" smtClean="0"/>
                        <a:t> fieldbus communication DAQ systems type DQAMC</a:t>
                      </a:r>
                      <a:endParaRPr lang="en-US" sz="1600" dirty="0"/>
                    </a:p>
                  </a:txBody>
                  <a:tcPr/>
                </a:tc>
                <a:tc>
                  <a:txBody>
                    <a:bodyPr/>
                    <a:lstStyle/>
                    <a:p>
                      <a:r>
                        <a:rPr lang="en-US" sz="1600" dirty="0" smtClean="0"/>
                        <a:t>2</a:t>
                      </a:r>
                      <a:endParaRPr lang="en-US" sz="1600" dirty="0"/>
                    </a:p>
                  </a:txBody>
                  <a:tcPr/>
                </a:tc>
                <a:tc>
                  <a:txBody>
                    <a:bodyPr/>
                    <a:lstStyle/>
                    <a:p>
                      <a:r>
                        <a:rPr lang="en-US" sz="1600" dirty="0" smtClean="0"/>
                        <a:t>MicroFip</a:t>
                      </a:r>
                      <a:r>
                        <a:rPr lang="en-US" sz="1600" baseline="30000" dirty="0" smtClean="0"/>
                        <a:t>TM</a:t>
                      </a:r>
                      <a:r>
                        <a:rPr lang="en-US" sz="1600" dirty="0" smtClean="0"/>
                        <a:t> chip (old version)</a:t>
                      </a:r>
                      <a:endParaRPr lang="en-US" sz="1600" dirty="0"/>
                    </a:p>
                  </a:txBody>
                  <a:tcPr/>
                </a:tc>
                <a:tc>
                  <a:txBody>
                    <a:bodyPr/>
                    <a:lstStyle/>
                    <a:p>
                      <a:r>
                        <a:rPr lang="en-US" sz="1600" dirty="0" smtClean="0"/>
                        <a:t>During ion run</a:t>
                      </a:r>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543800" cy="685800"/>
          </a:xfrm>
        </p:spPr>
        <p:txBody>
          <a:bodyPr/>
          <a:lstStyle/>
          <a:p>
            <a:r>
              <a:rPr lang="en-US" sz="1800" dirty="0" smtClean="0"/>
              <a:t>Conclusions from 2010 run</a:t>
            </a:r>
            <a:endParaRPr lang="en-US" sz="1800" dirty="0"/>
          </a:p>
        </p:txBody>
      </p:sp>
      <p:sp>
        <p:nvSpPr>
          <p:cNvPr id="4" name="Content Placeholder 3"/>
          <p:cNvSpPr>
            <a:spLocks noGrp="1"/>
          </p:cNvSpPr>
          <p:nvPr>
            <p:ph idx="1"/>
          </p:nvPr>
        </p:nvSpPr>
        <p:spPr>
          <a:xfrm>
            <a:off x="228600" y="762000"/>
            <a:ext cx="8229600" cy="5135563"/>
          </a:xfrm>
        </p:spPr>
        <p:txBody>
          <a:bodyPr/>
          <a:lstStyle/>
          <a:p>
            <a:r>
              <a:rPr lang="en-US" dirty="0" smtClean="0"/>
              <a:t>So far only non-destructive faults recoverable by power cycles</a:t>
            </a:r>
          </a:p>
          <a:p>
            <a:pPr lvl="1"/>
            <a:r>
              <a:rPr lang="en-US" dirty="0" smtClean="0"/>
              <a:t>With one exception only DAQ systems affected</a:t>
            </a:r>
          </a:p>
          <a:p>
            <a:pPr lvl="1"/>
            <a:r>
              <a:rPr lang="en-US" dirty="0" smtClean="0"/>
              <a:t>Faults were not stopping a fill but required access prior to refill</a:t>
            </a:r>
          </a:p>
          <a:p>
            <a:pPr lvl="1"/>
            <a:r>
              <a:rPr lang="en-US" dirty="0" smtClean="0"/>
              <a:t>Firmware upgrade of DQAMC type DAQ systems cures most of the problems </a:t>
            </a:r>
            <a:r>
              <a:rPr lang="en-US" dirty="0" smtClean="0">
                <a:sym typeface="Wingdings" pitchFamily="2" charset="2"/>
              </a:rPr>
              <a:t> on the way for all hot zones (3, </a:t>
            </a:r>
            <a:r>
              <a:rPr lang="en-US" dirty="0" smtClean="0">
                <a:sym typeface="Wingdings" pitchFamily="2" charset="2"/>
              </a:rPr>
              <a:t>7, L2, R8)</a:t>
            </a:r>
            <a:endParaRPr lang="en-US" dirty="0" smtClean="0">
              <a:sym typeface="Wingdings" pitchFamily="2" charset="2"/>
            </a:endParaRPr>
          </a:p>
          <a:p>
            <a:pPr lvl="2"/>
            <a:r>
              <a:rPr lang="en-US" dirty="0" smtClean="0">
                <a:sym typeface="Wingdings" pitchFamily="2" charset="2"/>
              </a:rPr>
              <a:t>Additional benefit: secondary DAQ trigger on DQHDS discharge</a:t>
            </a:r>
          </a:p>
          <a:p>
            <a:pPr lvl="1"/>
            <a:r>
              <a:rPr lang="en-US" dirty="0" smtClean="0">
                <a:sym typeface="Wingdings" pitchFamily="2" charset="2"/>
              </a:rPr>
              <a:t>No real showstoppers so far and no events outside hot zones</a:t>
            </a:r>
            <a:endParaRPr lang="en-US" dirty="0" smtClean="0"/>
          </a:p>
          <a:p>
            <a:r>
              <a:rPr lang="en-US" dirty="0" smtClean="0"/>
              <a:t>Fault occurrence in contradiction to some of the radiation test results</a:t>
            </a:r>
          </a:p>
          <a:p>
            <a:pPr lvl="1"/>
            <a:r>
              <a:rPr lang="en-US" dirty="0" smtClean="0"/>
              <a:t>Consistent with CNGS data but in contradiction to TCC2 and some PSI tests</a:t>
            </a:r>
          </a:p>
          <a:p>
            <a:r>
              <a:rPr lang="en-US" dirty="0" smtClean="0"/>
              <a:t>Radiation to electronics is real – not the result of simulations  </a:t>
            </a:r>
          </a:p>
          <a:p>
            <a:r>
              <a:rPr lang="en-US" dirty="0" smtClean="0"/>
              <a:t>Electronics exposed to radiation in the long term to be minimized not to be extended</a:t>
            </a:r>
          </a:p>
          <a:p>
            <a:pPr lvl="1"/>
            <a:r>
              <a:rPr lang="en-US" dirty="0" smtClean="0"/>
              <a:t>E.g. relocation of systems located in UJ14, UJ16 and UJ56</a:t>
            </a:r>
          </a:p>
          <a:p>
            <a:pPr lvl="1"/>
            <a:r>
              <a:rPr lang="en-US" dirty="0" smtClean="0"/>
              <a:t>ALARA principle for exposure of people to radiation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543800" cy="685800"/>
          </a:xfrm>
        </p:spPr>
        <p:txBody>
          <a:bodyPr/>
          <a:lstStyle/>
          <a:p>
            <a:r>
              <a:rPr lang="en-US" sz="1800" dirty="0" smtClean="0"/>
              <a:t>New developments – fieldbus couplers</a:t>
            </a:r>
            <a:endParaRPr lang="en-US" sz="1800" dirty="0"/>
          </a:p>
        </p:txBody>
      </p:sp>
      <p:sp>
        <p:nvSpPr>
          <p:cNvPr id="4" name="Content Placeholder 3"/>
          <p:cNvSpPr>
            <a:spLocks noGrp="1"/>
          </p:cNvSpPr>
          <p:nvPr>
            <p:ph idx="1"/>
          </p:nvPr>
        </p:nvSpPr>
        <p:spPr>
          <a:xfrm>
            <a:off x="228600" y="914400"/>
            <a:ext cx="8686800" cy="5135563"/>
          </a:xfrm>
        </p:spPr>
        <p:txBody>
          <a:bodyPr/>
          <a:lstStyle/>
          <a:p>
            <a:r>
              <a:rPr lang="en-US" dirty="0" smtClean="0"/>
              <a:t>Present fieldbus coupler based on the </a:t>
            </a:r>
            <a:r>
              <a:rPr lang="en-US" dirty="0" err="1" smtClean="0"/>
              <a:t>MicroFIP</a:t>
            </a:r>
            <a:r>
              <a:rPr lang="en-US" baseline="30000" dirty="0" err="1" smtClean="0"/>
              <a:t>TM</a:t>
            </a:r>
            <a:r>
              <a:rPr lang="en-US" dirty="0" smtClean="0"/>
              <a:t> chip shows more problems in radiation environments then expected from some test results</a:t>
            </a:r>
          </a:p>
          <a:p>
            <a:pPr lvl="1"/>
            <a:r>
              <a:rPr lang="en-US" dirty="0" smtClean="0"/>
              <a:t>Firmware upgrade will cure most of the problems</a:t>
            </a:r>
          </a:p>
          <a:p>
            <a:r>
              <a:rPr lang="en-US" dirty="0" smtClean="0"/>
              <a:t>Chip will become obsolete soon </a:t>
            </a:r>
            <a:r>
              <a:rPr lang="en-US" dirty="0" smtClean="0">
                <a:sym typeface="Wingdings" pitchFamily="2" charset="2"/>
              </a:rPr>
              <a:t> replacement needed</a:t>
            </a:r>
          </a:p>
          <a:p>
            <a:pPr lvl="1"/>
            <a:r>
              <a:rPr lang="en-US" dirty="0" smtClean="0">
                <a:sym typeface="Wingdings" pitchFamily="2" charset="2"/>
              </a:rPr>
              <a:t>Proposed solution by BE-CO: </a:t>
            </a:r>
            <a:r>
              <a:rPr lang="en-US" dirty="0" err="1" smtClean="0">
                <a:sym typeface="Wingdings" pitchFamily="2" charset="2"/>
              </a:rPr>
              <a:t>nanoFIP</a:t>
            </a:r>
            <a:r>
              <a:rPr lang="en-US" dirty="0" smtClean="0">
                <a:sym typeface="Wingdings" pitchFamily="2" charset="2"/>
              </a:rPr>
              <a:t> </a:t>
            </a:r>
          </a:p>
          <a:p>
            <a:pPr lvl="2"/>
            <a:r>
              <a:rPr lang="en-US" dirty="0" smtClean="0">
                <a:sym typeface="Wingdings" pitchFamily="2" charset="2"/>
              </a:rPr>
              <a:t>Based on ACTEL PROASIC3</a:t>
            </a:r>
            <a:r>
              <a:rPr lang="en-US" baseline="30000" dirty="0" smtClean="0">
                <a:sym typeface="Wingdings" pitchFamily="2" charset="2"/>
              </a:rPr>
              <a:t>TM</a:t>
            </a:r>
            <a:r>
              <a:rPr lang="en-US" dirty="0" smtClean="0">
                <a:sym typeface="Wingdings" pitchFamily="2" charset="2"/>
              </a:rPr>
              <a:t> FPGA (in use by QPS and others ...)</a:t>
            </a:r>
          </a:p>
          <a:p>
            <a:pPr lvl="2"/>
            <a:r>
              <a:rPr lang="en-US" dirty="0" smtClean="0">
                <a:sym typeface="Wingdings" pitchFamily="2" charset="2"/>
              </a:rPr>
              <a:t>Neither hardware nor software compatible with existing device</a:t>
            </a:r>
          </a:p>
          <a:p>
            <a:pPr lvl="2"/>
            <a:r>
              <a:rPr lang="en-US" dirty="0" smtClean="0">
                <a:sym typeface="Wingdings" pitchFamily="2" charset="2"/>
              </a:rPr>
              <a:t>For the time being </a:t>
            </a:r>
            <a:r>
              <a:rPr lang="en-US" dirty="0" err="1" smtClean="0">
                <a:sym typeface="Wingdings" pitchFamily="2" charset="2"/>
              </a:rPr>
              <a:t>nanoFIP</a:t>
            </a:r>
            <a:r>
              <a:rPr lang="en-US" dirty="0" smtClean="0">
                <a:sym typeface="Wingdings" pitchFamily="2" charset="2"/>
              </a:rPr>
              <a:t> and </a:t>
            </a:r>
            <a:r>
              <a:rPr lang="en-US" dirty="0" err="1" smtClean="0"/>
              <a:t>MicroFIP</a:t>
            </a:r>
            <a:r>
              <a:rPr lang="en-US" baseline="30000" dirty="0" err="1" smtClean="0"/>
              <a:t>TM</a:t>
            </a:r>
            <a:r>
              <a:rPr lang="en-US" baseline="30000" dirty="0" smtClean="0"/>
              <a:t>  </a:t>
            </a:r>
            <a:r>
              <a:rPr lang="en-US" dirty="0" smtClean="0">
                <a:sym typeface="Wingdings" pitchFamily="2" charset="2"/>
              </a:rPr>
              <a:t>cannot coexist on one QPS fieldbus segment (at least upgrade of gateways required …)</a:t>
            </a:r>
          </a:p>
          <a:p>
            <a:r>
              <a:rPr lang="en-US" dirty="0" smtClean="0">
                <a:sym typeface="Wingdings" pitchFamily="2" charset="2"/>
              </a:rPr>
              <a:t>Development of new QPS fieldbus coupler in 2011 (DQAMCN)</a:t>
            </a:r>
          </a:p>
          <a:p>
            <a:pPr lvl="1"/>
            <a:r>
              <a:rPr lang="en-US" dirty="0" smtClean="0">
                <a:sym typeface="Wingdings" pitchFamily="2" charset="2"/>
              </a:rPr>
              <a:t>Additional requirements to be defined soon (see </a:t>
            </a:r>
            <a:r>
              <a:rPr lang="en-US" dirty="0" err="1" smtClean="0">
                <a:sym typeface="Wingdings" pitchFamily="2" charset="2"/>
              </a:rPr>
              <a:t>Joaquim’s</a:t>
            </a:r>
            <a:r>
              <a:rPr lang="en-US" dirty="0" smtClean="0">
                <a:sym typeface="Wingdings" pitchFamily="2" charset="2"/>
              </a:rPr>
              <a:t> talk)</a:t>
            </a:r>
          </a:p>
          <a:p>
            <a:r>
              <a:rPr lang="en-US" dirty="0" smtClean="0">
                <a:sym typeface="Wingdings" pitchFamily="2" charset="2"/>
              </a:rPr>
              <a:t>Re-configuration and extension of QPS fieldbus networks in order to allow relatively smooth upgrade</a:t>
            </a:r>
          </a:p>
          <a:p>
            <a:pPr lvl="1"/>
            <a:r>
              <a:rPr lang="en-US" dirty="0" smtClean="0">
                <a:sym typeface="Wingdings" pitchFamily="2" charset="2"/>
              </a:rPr>
              <a:t>Number of tunnel segments (not clients!) to be doubled </a:t>
            </a:r>
          </a:p>
          <a:p>
            <a:pPr lvl="1"/>
            <a:r>
              <a:rPr lang="en-US" dirty="0" smtClean="0">
                <a:sym typeface="Wingdings" pitchFamily="2" charset="2"/>
              </a:rPr>
              <a:t>Initial </a:t>
            </a:r>
            <a:r>
              <a:rPr lang="en-US" dirty="0" smtClean="0">
                <a:sym typeface="Wingdings" pitchFamily="2" charset="2"/>
              </a:rPr>
              <a:t>phase will only concern segments around hot zones</a:t>
            </a:r>
          </a:p>
          <a:p>
            <a:pPr lvl="1">
              <a:buNone/>
            </a:pPr>
            <a:endParaRPr lang="en-US" dirty="0" smtClean="0">
              <a:sym typeface="Wingdings" pitchFamily="2" charset="2"/>
            </a:endParaRPr>
          </a:p>
          <a:p>
            <a:pPr lvl="2"/>
            <a:endParaRPr lang="en-US" dirty="0" smtClean="0">
              <a:sym typeface="Wingdings" pitchFamily="2" charset="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7" name="Picture 13"/>
          <p:cNvPicPr preferRelativeResize="0">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1" y="685800"/>
            <a:ext cx="9143999" cy="6167709"/>
          </a:xfrm>
          <a:prstGeom prst="rect">
            <a:avLst/>
          </a:prstGeom>
          <a:solidFill>
            <a:schemeClr val="accent1">
              <a:alpha val="63000"/>
            </a:schemeClr>
          </a:solidFill>
          <a:ln w="9525">
            <a:noFill/>
            <a:miter lim="800000"/>
            <a:headEnd/>
            <a:tailEnd/>
          </a:ln>
        </p:spPr>
      </p:pic>
      <p:sp>
        <p:nvSpPr>
          <p:cNvPr id="72706" name="Rectangle 2"/>
          <p:cNvSpPr>
            <a:spLocks noGrp="1" noChangeArrowheads="1"/>
          </p:cNvSpPr>
          <p:nvPr>
            <p:ph type="title"/>
          </p:nvPr>
        </p:nvSpPr>
        <p:spPr>
          <a:xfrm>
            <a:off x="914400" y="0"/>
            <a:ext cx="7543800" cy="685800"/>
          </a:xfrm>
        </p:spPr>
        <p:txBody>
          <a:bodyPr/>
          <a:lstStyle/>
          <a:p>
            <a:r>
              <a:rPr lang="en-US" sz="1800" dirty="0" smtClean="0"/>
              <a:t>New developments – quench detection systems</a:t>
            </a:r>
            <a:endParaRPr lang="en-US" sz="1800" dirty="0"/>
          </a:p>
        </p:txBody>
      </p:sp>
      <p:sp>
        <p:nvSpPr>
          <p:cNvPr id="4" name="Content Placeholder 3"/>
          <p:cNvSpPr>
            <a:spLocks noGrp="1"/>
          </p:cNvSpPr>
          <p:nvPr>
            <p:ph idx="1"/>
          </p:nvPr>
        </p:nvSpPr>
        <p:spPr>
          <a:xfrm>
            <a:off x="228600" y="914400"/>
            <a:ext cx="8686800" cy="5135563"/>
          </a:xfrm>
        </p:spPr>
        <p:txBody>
          <a:bodyPr/>
          <a:lstStyle/>
          <a:p>
            <a:r>
              <a:rPr lang="en-US" dirty="0" smtClean="0">
                <a:sym typeface="Wingdings" pitchFamily="2" charset="2"/>
              </a:rPr>
              <a:t>Concerns in the midterm devices currently installed </a:t>
            </a:r>
            <a:r>
              <a:rPr lang="en-US" dirty="0" smtClean="0">
                <a:sym typeface="Wingdings" pitchFamily="2" charset="2"/>
              </a:rPr>
              <a:t>in areas </a:t>
            </a:r>
            <a:r>
              <a:rPr lang="en-US" dirty="0" smtClean="0">
                <a:sym typeface="Wingdings" pitchFamily="2" charset="2"/>
              </a:rPr>
              <a:t>formerly known as radiation free, e.g. RR17 …</a:t>
            </a:r>
          </a:p>
          <a:p>
            <a:r>
              <a:rPr lang="en-US" dirty="0" smtClean="0">
                <a:sym typeface="Wingdings" pitchFamily="2" charset="2"/>
              </a:rPr>
              <a:t>Replacement of quench detection systems type DQQDI (IPQ, IPD, IT) and DQQDG (600 A circuits)</a:t>
            </a:r>
          </a:p>
          <a:p>
            <a:pPr lvl="1"/>
            <a:r>
              <a:rPr lang="en-US" dirty="0" smtClean="0">
                <a:sym typeface="Wingdings" pitchFamily="2" charset="2"/>
              </a:rPr>
              <a:t>Prototype of DQQDIN currently under lab test including firmware</a:t>
            </a:r>
          </a:p>
          <a:p>
            <a:pPr lvl="1"/>
            <a:r>
              <a:rPr lang="en-US" dirty="0" smtClean="0">
                <a:sym typeface="Wingdings" pitchFamily="2" charset="2"/>
              </a:rPr>
              <a:t>Based on PROASIC3</a:t>
            </a:r>
            <a:r>
              <a:rPr lang="en-US" baseline="30000" dirty="0" smtClean="0">
                <a:sym typeface="Wingdings" pitchFamily="2" charset="2"/>
              </a:rPr>
              <a:t>TM</a:t>
            </a:r>
            <a:r>
              <a:rPr lang="en-US" dirty="0" smtClean="0">
                <a:sym typeface="Wingdings" pitchFamily="2" charset="2"/>
              </a:rPr>
              <a:t> FPGA – optional hardening of VHDL code provided by tool chain (implementation of </a:t>
            </a:r>
            <a:r>
              <a:rPr lang="en-US" dirty="0" smtClean="0"/>
              <a:t>triple module redundancy TMR)</a:t>
            </a:r>
            <a:endParaRPr lang="en-US" dirty="0" smtClean="0">
              <a:sym typeface="Wingdings" pitchFamily="2" charset="2"/>
            </a:endParaRPr>
          </a:p>
          <a:p>
            <a:pPr lvl="1"/>
            <a:r>
              <a:rPr lang="en-US" dirty="0" smtClean="0">
                <a:sym typeface="Wingdings" pitchFamily="2" charset="2"/>
              </a:rPr>
              <a:t>Hardware compatible with DQQDI – only minor changes for local DAQ system</a:t>
            </a:r>
          </a:p>
          <a:p>
            <a:pPr lvl="1"/>
            <a:r>
              <a:rPr lang="en-US" dirty="0" smtClean="0">
                <a:sym typeface="Wingdings" pitchFamily="2" charset="2"/>
              </a:rPr>
              <a:t>Next step will be the DQQDGN, which is a </a:t>
            </a:r>
            <a:r>
              <a:rPr lang="en-US" dirty="0" smtClean="0">
                <a:sym typeface="Wingdings" pitchFamily="2" charset="2"/>
              </a:rPr>
              <a:t>non </a:t>
            </a:r>
            <a:r>
              <a:rPr lang="en-US" dirty="0" smtClean="0">
                <a:sym typeface="Wingdings" pitchFamily="2" charset="2"/>
              </a:rPr>
              <a:t>trivial task </a:t>
            </a:r>
            <a:endParaRPr lang="en-US" dirty="0" smtClean="0">
              <a:sym typeface="Wingdings" pitchFamily="2" charset="2"/>
            </a:endParaRPr>
          </a:p>
          <a:p>
            <a:pPr lvl="2"/>
            <a:r>
              <a:rPr lang="en-US" dirty="0" smtClean="0">
                <a:sym typeface="Wingdings" pitchFamily="2" charset="2"/>
              </a:rPr>
              <a:t>S</a:t>
            </a:r>
            <a:r>
              <a:rPr lang="en-US" dirty="0" smtClean="0">
                <a:sym typeface="Wingdings" pitchFamily="2" charset="2"/>
              </a:rPr>
              <a:t>ignificant </a:t>
            </a:r>
            <a:r>
              <a:rPr lang="en-US" dirty="0" smtClean="0">
                <a:sym typeface="Wingdings" pitchFamily="2" charset="2"/>
              </a:rPr>
              <a:t>effort in the past to get the 600 A detectors working without the radiation </a:t>
            </a:r>
            <a:r>
              <a:rPr lang="en-US" dirty="0" smtClean="0">
                <a:sym typeface="Wingdings" pitchFamily="2" charset="2"/>
              </a:rPr>
              <a:t>constraint</a:t>
            </a:r>
            <a:endParaRPr lang="en-US" dirty="0" smtClean="0">
              <a:sym typeface="Wingdings" pitchFamily="2" charset="2"/>
            </a:endParaRPr>
          </a:p>
          <a:p>
            <a:pPr lvl="1"/>
            <a:r>
              <a:rPr lang="en-US" dirty="0" smtClean="0">
                <a:sym typeface="Wingdings" pitchFamily="2" charset="2"/>
              </a:rPr>
              <a:t>No immediate action required for detection systems type DQQDC and DQQBS (splice and HTS lead protection) due to satisfying results in CNGS tests 2009 and 2010 (not to forget LHC operation in 2010)</a:t>
            </a:r>
          </a:p>
          <a:p>
            <a:pPr lvl="2"/>
            <a:endParaRPr lang="en-US" dirty="0" smtClean="0">
              <a:sym typeface="Wingdings" pitchFamily="2" charset="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543800" cy="685800"/>
          </a:xfrm>
        </p:spPr>
        <p:txBody>
          <a:bodyPr/>
          <a:lstStyle/>
          <a:p>
            <a:r>
              <a:rPr lang="en-US" sz="1800" dirty="0" smtClean="0"/>
              <a:t>New developments – long term considerations</a:t>
            </a:r>
            <a:endParaRPr lang="en-US" sz="1800" dirty="0"/>
          </a:p>
        </p:txBody>
      </p:sp>
      <p:sp>
        <p:nvSpPr>
          <p:cNvPr id="4" name="Content Placeholder 3"/>
          <p:cNvSpPr>
            <a:spLocks noGrp="1"/>
          </p:cNvSpPr>
          <p:nvPr>
            <p:ph idx="1"/>
          </p:nvPr>
        </p:nvSpPr>
        <p:spPr>
          <a:xfrm>
            <a:off x="228600" y="914400"/>
            <a:ext cx="8686800" cy="5135563"/>
          </a:xfrm>
        </p:spPr>
        <p:txBody>
          <a:bodyPr/>
          <a:lstStyle/>
          <a:p>
            <a:r>
              <a:rPr lang="en-US" dirty="0" smtClean="0">
                <a:sym typeface="Wingdings" pitchFamily="2" charset="2"/>
              </a:rPr>
              <a:t>Work horse for all new developments is the PROASIC3</a:t>
            </a:r>
            <a:r>
              <a:rPr lang="en-US" baseline="30000" dirty="0" smtClean="0">
                <a:sym typeface="Wingdings" pitchFamily="2" charset="2"/>
              </a:rPr>
              <a:t>TM</a:t>
            </a:r>
            <a:r>
              <a:rPr lang="en-US" dirty="0" smtClean="0">
                <a:sym typeface="Wingdings" pitchFamily="2" charset="2"/>
              </a:rPr>
              <a:t> FPGA device which may become as well obsolete</a:t>
            </a:r>
          </a:p>
          <a:p>
            <a:pPr lvl="1"/>
            <a:r>
              <a:rPr lang="en-US" dirty="0" smtClean="0">
                <a:sym typeface="Wingdings" pitchFamily="2" charset="2"/>
              </a:rPr>
              <a:t>Manufacturer has recently been bought by another company …</a:t>
            </a:r>
          </a:p>
          <a:p>
            <a:r>
              <a:rPr lang="en-US" dirty="0" smtClean="0">
                <a:sym typeface="Wingdings" pitchFamily="2" charset="2"/>
              </a:rPr>
              <a:t>Permanent problem is the availability of a radiation tolerant ADC especially high precision devices as used for splice and HTS lead protection</a:t>
            </a:r>
          </a:p>
          <a:p>
            <a:pPr lvl="1"/>
            <a:r>
              <a:rPr lang="en-US" dirty="0" smtClean="0">
                <a:sym typeface="Wingdings" pitchFamily="2" charset="2"/>
              </a:rPr>
              <a:t>Dedicated development may become necessary</a:t>
            </a:r>
          </a:p>
          <a:p>
            <a:pPr lvl="1"/>
            <a:r>
              <a:rPr lang="en-US" dirty="0" smtClean="0">
                <a:sym typeface="Wingdings" pitchFamily="2" charset="2"/>
              </a:rPr>
              <a:t>Main magnets are and IPQ, IPD and IT magnets can be protected with classical devices not using ADCs for quench detection</a:t>
            </a:r>
          </a:p>
          <a:p>
            <a:pPr lvl="1"/>
            <a:r>
              <a:rPr lang="en-US" dirty="0" smtClean="0">
                <a:sym typeface="Wingdings" pitchFamily="2" charset="2"/>
              </a:rPr>
              <a:t>Not possible for 600 A circuits without additional instrumentation</a:t>
            </a:r>
          </a:p>
          <a:p>
            <a:pPr lvl="1"/>
            <a:r>
              <a:rPr lang="en-US" dirty="0" smtClean="0">
                <a:sym typeface="Wingdings" pitchFamily="2" charset="2"/>
              </a:rPr>
              <a:t>Not possible for leads and bus-bar splices</a:t>
            </a:r>
          </a:p>
          <a:p>
            <a:r>
              <a:rPr lang="en-US" dirty="0" smtClean="0">
                <a:sym typeface="Wingdings" pitchFamily="2" charset="2"/>
              </a:rPr>
              <a:t>The CNGS radiation test area will probably not be available beyond 2011/2012</a:t>
            </a:r>
          </a:p>
          <a:p>
            <a:pPr lvl="1"/>
            <a:r>
              <a:rPr lang="en-US" dirty="0" smtClean="0">
                <a:sym typeface="Wingdings" pitchFamily="2" charset="2"/>
              </a:rPr>
              <a:t>No real alternative so far</a:t>
            </a:r>
          </a:p>
          <a:p>
            <a:r>
              <a:rPr lang="en-US" dirty="0" smtClean="0">
                <a:sym typeface="Wingdings" pitchFamily="2" charset="2"/>
              </a:rPr>
              <a:t>Further relocation of equipment to be studied carefully</a:t>
            </a:r>
          </a:p>
          <a:p>
            <a:pPr lvl="1"/>
            <a:endParaRPr lang="en-US" dirty="0" smtClean="0">
              <a:sym typeface="Wingdings" pitchFamily="2" charset="2"/>
            </a:endParaRPr>
          </a:p>
        </p:txBody>
      </p:sp>
      <p:pic>
        <p:nvPicPr>
          <p:cNvPr id="2050" name="Picture 2"/>
          <p:cNvPicPr>
            <a:picLocks noChangeAspect="1" noChangeArrowheads="1"/>
          </p:cNvPicPr>
          <p:nvPr/>
        </p:nvPicPr>
        <p:blipFill>
          <a:blip r:embed="rId2" cstate="print"/>
          <a:srcRect/>
          <a:stretch>
            <a:fillRect/>
          </a:stretch>
        </p:blipFill>
        <p:spPr bwMode="auto">
          <a:xfrm>
            <a:off x="609600" y="838200"/>
            <a:ext cx="7780825" cy="571499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770" decel="100000"/>
                                        <p:tgtEl>
                                          <p:spTgt spid="2050"/>
                                        </p:tgtEl>
                                      </p:cBhvr>
                                    </p:animEffect>
                                    <p:animScale>
                                      <p:cBhvr>
                                        <p:cTn id="8" dur="770" decel="100000"/>
                                        <p:tgtEl>
                                          <p:spTgt spid="2050"/>
                                        </p:tgtEl>
                                      </p:cBhvr>
                                      <p:from x="10000" y="10000"/>
                                      <p:to x="200000" y="450000"/>
                                    </p:animScale>
                                    <p:animScale>
                                      <p:cBhvr>
                                        <p:cTn id="9" dur="1230" accel="100000" fill="hold">
                                          <p:stCondLst>
                                            <p:cond delay="770"/>
                                          </p:stCondLst>
                                        </p:cTn>
                                        <p:tgtEl>
                                          <p:spTgt spid="2050"/>
                                        </p:tgtEl>
                                      </p:cBhvr>
                                      <p:from x="200000" y="450000"/>
                                      <p:to x="100000" y="100000"/>
                                    </p:animScale>
                                    <p:set>
                                      <p:cBhvr>
                                        <p:cTn id="10" dur="770" fill="hold"/>
                                        <p:tgtEl>
                                          <p:spTgt spid="2050"/>
                                        </p:tgtEl>
                                        <p:attrNameLst>
                                          <p:attrName>ppt_x</p:attrName>
                                        </p:attrNameLst>
                                      </p:cBhvr>
                                      <p:to>
                                        <p:strVal val="(0.5)"/>
                                      </p:to>
                                    </p:set>
                                    <p:anim from="(0.5)" to="(#ppt_x)" calcmode="lin" valueType="num">
                                      <p:cBhvr>
                                        <p:cTn id="11" dur="1230" accel="100000" fill="hold">
                                          <p:stCondLst>
                                            <p:cond delay="770"/>
                                          </p:stCondLst>
                                        </p:cTn>
                                        <p:tgtEl>
                                          <p:spTgt spid="2050"/>
                                        </p:tgtEl>
                                        <p:attrNameLst>
                                          <p:attrName>ppt_x</p:attrName>
                                        </p:attrNameLst>
                                      </p:cBhvr>
                                    </p:anim>
                                    <p:set>
                                      <p:cBhvr>
                                        <p:cTn id="12" dur="770" fill="hold"/>
                                        <p:tgtEl>
                                          <p:spTgt spid="2050"/>
                                        </p:tgtEl>
                                        <p:attrNameLst>
                                          <p:attrName>ppt_y</p:attrName>
                                        </p:attrNameLst>
                                      </p:cBhvr>
                                      <p:to>
                                        <p:strVal val="(#ppt_y+0.4)"/>
                                      </p:to>
                                    </p:set>
                                    <p:anim from="(#ppt_y+0.4)" to="(#ppt_y)" calcmode="lin" valueType="num">
                                      <p:cBhvr>
                                        <p:cTn id="13" dur="1230" accel="100000" fill="hold">
                                          <p:stCondLst>
                                            <p:cond delay="770"/>
                                          </p:stCondLst>
                                        </p:cTn>
                                        <p:tgtEl>
                                          <p:spTgt spid="205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543800" cy="685800"/>
          </a:xfrm>
        </p:spPr>
        <p:txBody>
          <a:bodyPr/>
          <a:lstStyle/>
          <a:p>
            <a:r>
              <a:rPr lang="en-US" sz="1800" dirty="0" smtClean="0"/>
              <a:t>New developments – resources</a:t>
            </a:r>
            <a:endParaRPr lang="en-US" sz="1800" dirty="0"/>
          </a:p>
        </p:txBody>
      </p:sp>
      <p:sp>
        <p:nvSpPr>
          <p:cNvPr id="4" name="Content Placeholder 3"/>
          <p:cNvSpPr>
            <a:spLocks noGrp="1"/>
          </p:cNvSpPr>
          <p:nvPr>
            <p:ph idx="1"/>
          </p:nvPr>
        </p:nvSpPr>
        <p:spPr>
          <a:xfrm>
            <a:off x="228600" y="914400"/>
            <a:ext cx="8686800" cy="5135563"/>
          </a:xfrm>
        </p:spPr>
        <p:txBody>
          <a:bodyPr/>
          <a:lstStyle/>
          <a:p>
            <a:r>
              <a:rPr lang="en-US" dirty="0" smtClean="0">
                <a:sym typeface="Wingdings" pitchFamily="2" charset="2"/>
              </a:rPr>
              <a:t>All new developments will be performed in parallel to LHC exploitation</a:t>
            </a:r>
          </a:p>
          <a:p>
            <a:pPr lvl="1"/>
            <a:r>
              <a:rPr lang="en-US" dirty="0" smtClean="0">
                <a:sym typeface="Wingdings" pitchFamily="2" charset="2"/>
              </a:rPr>
              <a:t>Limited expert availability as LHC has priority</a:t>
            </a:r>
          </a:p>
          <a:p>
            <a:pPr lvl="1"/>
            <a:r>
              <a:rPr lang="en-US" dirty="0" smtClean="0">
                <a:sym typeface="Wingdings" pitchFamily="2" charset="2"/>
              </a:rPr>
              <a:t>All developments require a close collaboration of several experts</a:t>
            </a:r>
          </a:p>
          <a:p>
            <a:pPr lvl="2"/>
            <a:r>
              <a:rPr lang="en-US" dirty="0" smtClean="0">
                <a:sym typeface="Wingdings" pitchFamily="2" charset="2"/>
              </a:rPr>
              <a:t>QPS hardware experts, controls experts etc.</a:t>
            </a:r>
          </a:p>
          <a:p>
            <a:pPr lvl="1"/>
            <a:r>
              <a:rPr lang="en-US" dirty="0" smtClean="0">
                <a:sym typeface="Wingdings" pitchFamily="2" charset="2"/>
              </a:rPr>
              <a:t>Additional resources would be highly appreciated e.g. Marie Curie fellows</a:t>
            </a:r>
          </a:p>
          <a:p>
            <a:r>
              <a:rPr lang="en-US" dirty="0" smtClean="0">
                <a:sym typeface="Wingdings" pitchFamily="2" charset="2"/>
              </a:rPr>
              <a:t>Some upgrades will implicate significant costs </a:t>
            </a:r>
          </a:p>
          <a:p>
            <a:pPr lvl="1"/>
            <a:r>
              <a:rPr lang="en-US" dirty="0" smtClean="0">
                <a:sym typeface="Wingdings" pitchFamily="2" charset="2"/>
              </a:rPr>
              <a:t>e.g. DQAMCN for complete machine (1624 devices) estimated to 0.5 MCHF plus installation</a:t>
            </a:r>
          </a:p>
          <a:p>
            <a:r>
              <a:rPr lang="en-US" dirty="0" smtClean="0">
                <a:sym typeface="Wingdings" pitchFamily="2" charset="2"/>
              </a:rPr>
              <a:t>Experience with existing devices to be integrated  into all new developments</a:t>
            </a:r>
          </a:p>
          <a:p>
            <a:pPr lvl="1"/>
            <a:r>
              <a:rPr lang="en-US" dirty="0" smtClean="0">
                <a:sym typeface="Wingdings" pitchFamily="2" charset="2"/>
              </a:rPr>
              <a:t>Additional requirements to be defined at an early stage</a:t>
            </a:r>
          </a:p>
          <a:p>
            <a:r>
              <a:rPr lang="en-US" dirty="0" smtClean="0">
                <a:sym typeface="Wingdings" pitchFamily="2" charset="2"/>
              </a:rPr>
              <a:t>Radiation tests to be minimized and closely coordinated with R2E community</a:t>
            </a:r>
          </a:p>
          <a:p>
            <a:pPr lvl="1"/>
            <a:r>
              <a:rPr lang="en-US" dirty="0" smtClean="0">
                <a:sym typeface="Wingdings" pitchFamily="2" charset="2"/>
              </a:rPr>
              <a:t>Time consuming in preparation and execution</a:t>
            </a:r>
          </a:p>
          <a:p>
            <a:pPr lvl="1"/>
            <a:r>
              <a:rPr lang="en-US" dirty="0" smtClean="0">
                <a:sym typeface="Wingdings" pitchFamily="2" charset="2"/>
              </a:rPr>
              <a:t>Lack of suitable test facilities (mixed radiation fields)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T-MEL_template">
  <a:themeElements>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T-MEL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35" tIns="45718" rIns="91435" bIns="45718"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35" tIns="45718" rIns="91435" bIns="45718"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bg2"/>
            </a:solidFill>
            <a:effectLst/>
            <a:latin typeface="Arial" charset="0"/>
          </a:defRPr>
        </a:defPPr>
      </a:lstStyle>
    </a:lnDef>
  </a:objectDefaults>
  <a:extraClrSchemeLst>
    <a:extraClrScheme>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T-MEL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T-MEL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T-MEL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T-MEL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T-MEL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T-MEL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T-MEL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T-MEL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T-MEL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T-MEL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T-MEL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AT-MEL_template</Template>
  <TotalTime>62426</TotalTime>
  <Words>844</Words>
  <Application>Microsoft Office PowerPoint</Application>
  <PresentationFormat>On-screen Show (4:3)</PresentationFormat>
  <Paragraphs>85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AT-MEL_template</vt:lpstr>
      <vt:lpstr>Development of Radiation Tolerant Systems, Including VHDL codes – Status and Plans</vt:lpstr>
      <vt:lpstr>Development of radiation tolerant systems – outline</vt:lpstr>
      <vt:lpstr>QPS events during 2010 which have been caused by radiation induced faults (not necessarily due to Single Event Upsets)</vt:lpstr>
      <vt:lpstr>Conclusions from 2010 run</vt:lpstr>
      <vt:lpstr>New developments – fieldbus couplers</vt:lpstr>
      <vt:lpstr>New developments – quench detection systems</vt:lpstr>
      <vt:lpstr>New developments – long term considerations</vt:lpstr>
      <vt:lpstr>New developments – resources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auchmann</dc:creator>
  <cp:lastModifiedBy>rdenz</cp:lastModifiedBy>
  <cp:revision>1675</cp:revision>
  <dcterms:created xsi:type="dcterms:W3CDTF">2003-10-02T10:03:25Z</dcterms:created>
  <dcterms:modified xsi:type="dcterms:W3CDTF">2010-12-13T15:39:30Z</dcterms:modified>
</cp:coreProperties>
</file>