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6" r:id="rId2"/>
    <p:sldId id="322" r:id="rId3"/>
    <p:sldId id="317" r:id="rId4"/>
    <p:sldId id="318" r:id="rId5"/>
    <p:sldId id="313" r:id="rId6"/>
    <p:sldId id="320" r:id="rId7"/>
    <p:sldId id="312" r:id="rId8"/>
    <p:sldId id="314" r:id="rId9"/>
    <p:sldId id="323" r:id="rId10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94"/>
    <a:srgbClr val="476587"/>
    <a:srgbClr val="3C6992"/>
    <a:srgbClr val="00CC66"/>
    <a:srgbClr val="00FF99"/>
    <a:srgbClr val="66FFCC"/>
    <a:srgbClr val="FF0000"/>
    <a:srgbClr val="66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205" autoAdjust="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28" y="-78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fld id="{15A7DDB7-DE95-419C-BF07-4962951BC8F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7DDB7-DE95-419C-BF07-4962951BC8F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1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/>
          <a:lstStyle/>
          <a:p>
            <a:r>
              <a:rPr lang="en-US" sz="1400" dirty="0" smtClean="0"/>
              <a:t>TE-MPE-CP, RD, 14-Dec-2010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/>
            <a:endParaRPr lang="en-GB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2" name="Picture 8" descr="Logo CERN width=144,      height=14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70994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dirty="0" smtClean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/>
            <a:fld id="{FAD3F405-C8E1-4012-A95C-B7D5AD2C6A81}" type="slidenum">
              <a:rPr lang="de-DE" altLang="de-DE">
                <a:solidFill>
                  <a:srgbClr val="808080"/>
                </a:solidFill>
              </a:rPr>
              <a:pPr algn="r" defTabSz="962025"/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934200" y="2438400"/>
            <a:ext cx="1447800" cy="762000"/>
          </a:xfrm>
          <a:prstGeom prst="rect">
            <a:avLst/>
          </a:prstGeom>
          <a:solidFill>
            <a:schemeClr val="bg1">
              <a:alpha val="74001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dirty="0"/>
          </a:p>
        </p:txBody>
      </p:sp>
      <p:pic>
        <p:nvPicPr>
          <p:cNvPr id="1051" name="Picture 27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 </a:t>
            </a:r>
            <a:r>
              <a:rPr lang="fr-FR" dirty="0" smtClean="0"/>
              <a:t>14th </a:t>
            </a:r>
            <a:r>
              <a:rPr lang="fr-FR" dirty="0" err="1" smtClean="0"/>
              <a:t>december</a:t>
            </a:r>
            <a:r>
              <a:rPr lang="fr-FR" dirty="0" smtClean="0"/>
              <a:t>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229600" cy="609600"/>
          </a:xfrm>
        </p:spPr>
        <p:txBody>
          <a:bodyPr/>
          <a:lstStyle/>
          <a:p>
            <a:pPr algn="ctr">
              <a:buNone/>
            </a:pPr>
            <a:r>
              <a:rPr lang="en-GB" sz="2400" b="1" dirty="0" err="1" smtClean="0"/>
              <a:t>nQPS</a:t>
            </a:r>
            <a:r>
              <a:rPr lang="en-GB" sz="2400" b="1" dirty="0" smtClean="0"/>
              <a:t> for insertion region magnets</a:t>
            </a:r>
            <a:r>
              <a:rPr lang="en-US" sz="2400" b="1" dirty="0" smtClean="0"/>
              <a:t>– Status and Plans</a:t>
            </a:r>
            <a:endParaRPr lang="en-US" sz="2400" b="1" dirty="0"/>
          </a:p>
        </p:txBody>
      </p:sp>
      <p:sp>
        <p:nvSpPr>
          <p:cNvPr id="5" name="Subtitle 4"/>
          <p:cNvSpPr txBox="1">
            <a:spLocks/>
          </p:cNvSpPr>
          <p:nvPr/>
        </p:nvSpPr>
        <p:spPr bwMode="auto">
          <a:xfrm>
            <a:off x="3048000" y="4495800"/>
            <a:ext cx="281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V. Froidbise</a:t>
            </a:r>
          </a:p>
          <a:p>
            <a:pPr marL="342900" marR="0" lvl="0" indent="-342900" algn="ctr" defTabSz="914400" rtl="0" eaLnBrk="0" fontAlgn="base" latinLnBrk="0" hangingPunct="0">
              <a:lnSpc>
                <a:spcPts val="207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TE-MPE-CP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for insertion region magnets - outline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35563"/>
          </a:xfrm>
        </p:spPr>
        <p:txBody>
          <a:bodyPr/>
          <a:lstStyle/>
          <a:p>
            <a:r>
              <a:rPr lang="fr-FR" sz="2000" dirty="0" err="1" smtClean="0"/>
              <a:t>Current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principle</a:t>
            </a:r>
            <a:r>
              <a:rPr lang="fr-FR" sz="2000" dirty="0" smtClean="0"/>
              <a:t> : </a:t>
            </a:r>
            <a:r>
              <a:rPr lang="fr-FR" sz="2000" dirty="0" err="1" smtClean="0"/>
              <a:t>diagram</a:t>
            </a:r>
            <a:endParaRPr lang="fr-FR" sz="2000" dirty="0" smtClean="0"/>
          </a:p>
          <a:p>
            <a:endParaRPr lang="fr-FR" sz="2000" dirty="0" smtClean="0"/>
          </a:p>
          <a:p>
            <a:r>
              <a:rPr lang="en-GB" sz="2000" dirty="0" smtClean="0"/>
              <a:t>Improvement :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measurement : diagram</a:t>
            </a:r>
          </a:p>
          <a:p>
            <a:endParaRPr lang="en-GB" sz="2000" dirty="0" smtClean="0"/>
          </a:p>
          <a:p>
            <a:r>
              <a:rPr lang="en-GB" sz="2000" dirty="0" smtClean="0"/>
              <a:t>Hardware requirements </a:t>
            </a:r>
          </a:p>
          <a:p>
            <a:endParaRPr lang="en-GB" sz="2000" dirty="0" smtClean="0"/>
          </a:p>
          <a:p>
            <a:r>
              <a:rPr lang="en-GB" sz="2000" dirty="0" smtClean="0"/>
              <a:t>Status</a:t>
            </a:r>
          </a:p>
          <a:p>
            <a:endParaRPr lang="en-GB" sz="2000" dirty="0" smtClean="0"/>
          </a:p>
          <a:p>
            <a:r>
              <a:rPr lang="en-GB" sz="2000" dirty="0" smtClean="0"/>
              <a:t>Resources</a:t>
            </a:r>
          </a:p>
          <a:p>
            <a:endParaRPr lang="en-GB" sz="2000" dirty="0" smtClean="0"/>
          </a:p>
          <a:p>
            <a:r>
              <a:rPr lang="fr-FR" sz="2000" dirty="0" smtClean="0"/>
              <a:t>Conclusion</a:t>
            </a:r>
            <a:r>
              <a:rPr lang="fr-FR" sz="2000" dirty="0" smtClean="0"/>
              <a:t/>
            </a:r>
            <a:br>
              <a:rPr lang="fr-FR" sz="2000" dirty="0" smtClean="0"/>
            </a:br>
            <a:endParaRPr lang="fr-B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20000" cy="685800"/>
          </a:xfrm>
        </p:spPr>
        <p:txBody>
          <a:bodyPr/>
          <a:lstStyle/>
          <a:p>
            <a:r>
              <a:rPr lang="en-GB" sz="1800" dirty="0" err="1" smtClean="0"/>
              <a:t>nQPS</a:t>
            </a:r>
            <a:r>
              <a:rPr lang="en-GB" sz="1800" dirty="0" smtClean="0"/>
              <a:t> for insertion region magnets - </a:t>
            </a:r>
            <a:r>
              <a:rPr lang="fr-FR" sz="1800" dirty="0" err="1" smtClean="0"/>
              <a:t>Current</a:t>
            </a:r>
            <a:r>
              <a:rPr lang="fr-FR" sz="1800" dirty="0" smtClean="0"/>
              <a:t> </a:t>
            </a:r>
            <a:r>
              <a:rPr lang="fr-FR" sz="1800" dirty="0" err="1" smtClean="0"/>
              <a:t>measurement</a:t>
            </a:r>
            <a:r>
              <a:rPr lang="fr-FR" sz="1800" dirty="0" smtClean="0"/>
              <a:t> </a:t>
            </a:r>
            <a:r>
              <a:rPr lang="fr-FR" sz="1800" dirty="0" err="1" smtClean="0"/>
              <a:t>principle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3461" t="38477" r="13462" b="17836"/>
          <a:stretch>
            <a:fillRect/>
          </a:stretch>
        </p:blipFill>
        <p:spPr bwMode="auto">
          <a:xfrm>
            <a:off x="609600" y="914400"/>
            <a:ext cx="7467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6400800"/>
            <a:ext cx="541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Created by Sandrine le Naour &amp; </a:t>
            </a:r>
            <a:r>
              <a:rPr lang="en-US" dirty="0" err="1" smtClean="0"/>
              <a:t>A.Erokhin</a:t>
            </a:r>
            <a:r>
              <a:rPr lang="en-US" dirty="0" smtClean="0"/>
              <a:t>, CERN-AT-MEL-PM, 4/3/2008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for insertion region magnets - improvement</a:t>
            </a:r>
            <a:endParaRPr lang="en-US" dirty="0"/>
          </a:p>
        </p:txBody>
      </p:sp>
      <p:pic>
        <p:nvPicPr>
          <p:cNvPr id="4" name="Content Placeholder 3" descr="IPQs ACB confi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600" y="1367181"/>
            <a:ext cx="7393200" cy="4687200"/>
          </a:xfrm>
        </p:spPr>
      </p:pic>
      <p:sp>
        <p:nvSpPr>
          <p:cNvPr id="5" name="TextBox 4"/>
          <p:cNvSpPr txBox="1"/>
          <p:nvPr/>
        </p:nvSpPr>
        <p:spPr>
          <a:xfrm>
            <a:off x="6019800" y="6629400"/>
            <a:ext cx="1686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Created</a:t>
            </a:r>
            <a:r>
              <a:rPr lang="fr-FR" dirty="0" smtClean="0"/>
              <a:t> by R. Mompo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438400"/>
            <a:ext cx="3203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00B050"/>
                </a:solidFill>
              </a:rPr>
              <a:t>One </a:t>
            </a:r>
            <a:r>
              <a:rPr lang="fr-FR" sz="1600" b="1" dirty="0" err="1" smtClean="0">
                <a:solidFill>
                  <a:srgbClr val="00B050"/>
                </a:solidFill>
              </a:rPr>
              <a:t>BusBar</a:t>
            </a:r>
            <a:r>
              <a:rPr lang="fr-FR" sz="1600" b="1" dirty="0" smtClean="0">
                <a:solidFill>
                  <a:srgbClr val="00B050"/>
                </a:solidFill>
              </a:rPr>
              <a:t> = up to six </a:t>
            </a:r>
            <a:r>
              <a:rPr lang="fr-FR" sz="1600" b="1" dirty="0" err="1" smtClean="0">
                <a:solidFill>
                  <a:srgbClr val="00B050"/>
                </a:solidFill>
              </a:rPr>
              <a:t>splices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H="1">
            <a:off x="228600" y="3810000"/>
            <a:ext cx="838200" cy="5334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228600" y="5638800"/>
            <a:ext cx="838200" cy="53340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nQPS for IPQ, IPD and IT - hardware requirements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5364163"/>
          </a:xfrm>
        </p:spPr>
        <p:txBody>
          <a:bodyPr/>
          <a:lstStyle/>
          <a:p>
            <a:pPr lvl="1" algn="just"/>
            <a:r>
              <a:rPr lang="en-GB" dirty="0" smtClean="0"/>
              <a:t>Dedicated supervision (not protection) of superconducting bus-bars</a:t>
            </a:r>
          </a:p>
          <a:p>
            <a:pPr lvl="2" algn="just"/>
            <a:r>
              <a:rPr lang="en-GB" dirty="0" smtClean="0"/>
              <a:t>Protection fully ensured by existing system</a:t>
            </a:r>
          </a:p>
          <a:p>
            <a:pPr lvl="1" algn="just"/>
            <a:r>
              <a:rPr lang="en-GB" dirty="0" smtClean="0"/>
              <a:t>94 crates required in total</a:t>
            </a:r>
          </a:p>
          <a:p>
            <a:pPr lvl="1" algn="just"/>
            <a:r>
              <a:rPr lang="en-GB" dirty="0" smtClean="0"/>
              <a:t>The 68 existing old crates in principal can be modified</a:t>
            </a:r>
          </a:p>
          <a:p>
            <a:pPr lvl="2" algn="just"/>
            <a:r>
              <a:rPr lang="en-GB" dirty="0" smtClean="0"/>
              <a:t>To be checked with RP for crates currently installed in RR’s and UJ’s</a:t>
            </a:r>
          </a:p>
          <a:p>
            <a:pPr lvl="1" algn="just"/>
            <a:r>
              <a:rPr lang="en-GB" dirty="0" smtClean="0"/>
              <a:t>Cable patches for the IFS box, interlocks and WFIP connection</a:t>
            </a:r>
          </a:p>
          <a:p>
            <a:pPr lvl="1" algn="just"/>
            <a:r>
              <a:rPr lang="en-GB" dirty="0" smtClean="0"/>
              <a:t>Non conformities</a:t>
            </a:r>
          </a:p>
          <a:p>
            <a:pPr lvl="1" algn="just"/>
            <a:r>
              <a:rPr lang="en-GB" dirty="0" smtClean="0"/>
              <a:t>In addition there might be remote reset units</a:t>
            </a:r>
          </a:p>
          <a:p>
            <a:pPr lvl="2" algn="just"/>
            <a:r>
              <a:rPr lang="en-GB" dirty="0" smtClean="0"/>
              <a:t>Remote restart of stalled racks</a:t>
            </a:r>
          </a:p>
          <a:p>
            <a:pPr algn="just"/>
            <a:endParaRPr lang="en-GB" dirty="0" smtClean="0"/>
          </a:p>
          <a:p>
            <a:pPr lvl="1"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86600" cy="685800"/>
          </a:xfrm>
        </p:spPr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for IPQ, IPD and IT – patches : several versions</a:t>
            </a:r>
            <a:endParaRPr lang="en-US" dirty="0"/>
          </a:p>
        </p:txBody>
      </p:sp>
      <p:pic>
        <p:nvPicPr>
          <p:cNvPr id="4" name="Content Placeholder 3" descr="Patches for IPQs nQP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9400" y="1538781"/>
            <a:ext cx="7257600" cy="4344000"/>
          </a:xfrm>
        </p:spPr>
      </p:pic>
      <p:sp>
        <p:nvSpPr>
          <p:cNvPr id="5" name="TextBox 4"/>
          <p:cNvSpPr txBox="1"/>
          <p:nvPr/>
        </p:nvSpPr>
        <p:spPr>
          <a:xfrm>
            <a:off x="6019800" y="6629400"/>
            <a:ext cx="1686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Created</a:t>
            </a:r>
            <a:r>
              <a:rPr lang="fr-FR" dirty="0" smtClean="0"/>
              <a:t> by R. Mompo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nQPS for IPQ, IPD and IT - status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382000" cy="5364163"/>
          </a:xfrm>
        </p:spPr>
        <p:txBody>
          <a:bodyPr/>
          <a:lstStyle/>
          <a:p>
            <a:pPr algn="just"/>
            <a:r>
              <a:rPr lang="en-GB" dirty="0" smtClean="0"/>
              <a:t>Prototype production and type testing in 2011, installation of first systems during winter shutdown 2011/2012</a:t>
            </a:r>
          </a:p>
          <a:p>
            <a:pPr algn="just"/>
            <a:r>
              <a:rPr lang="en-GB" dirty="0" smtClean="0"/>
              <a:t>Definition of controls interface started and first discussions launched</a:t>
            </a:r>
          </a:p>
          <a:p>
            <a:pPr lvl="1" algn="just"/>
            <a:r>
              <a:rPr lang="en-GB" dirty="0" smtClean="0"/>
              <a:t>Update will be transparent for PIC</a:t>
            </a:r>
          </a:p>
          <a:p>
            <a:pPr lvl="1" algn="just"/>
            <a:r>
              <a:rPr lang="en-GB" dirty="0" smtClean="0"/>
              <a:t>New software agent type to be defined</a:t>
            </a:r>
          </a:p>
          <a:p>
            <a:pPr algn="just"/>
            <a:r>
              <a:rPr lang="en-GB" dirty="0" smtClean="0"/>
              <a:t>Advancing smoothly - no showstoppers so far</a:t>
            </a:r>
          </a:p>
          <a:p>
            <a:pPr algn="just"/>
            <a:r>
              <a:rPr lang="en-GB" dirty="0" smtClean="0"/>
              <a:t>Precision of magnet signals will be increased as well</a:t>
            </a:r>
          </a:p>
          <a:p>
            <a:pPr lvl="1" algn="just"/>
            <a:r>
              <a:rPr lang="en-GB" dirty="0" smtClean="0"/>
              <a:t>As well revision and change of maximum input voltage range (±200 V </a:t>
            </a:r>
            <a:r>
              <a:rPr lang="en-GB" dirty="0" smtClean="0">
                <a:sym typeface="Wingdings" pitchFamily="2" charset="2"/>
              </a:rPr>
              <a:t> ±10 V)</a:t>
            </a:r>
            <a:r>
              <a:rPr lang="en-GB" dirty="0" smtClean="0"/>
              <a:t> </a:t>
            </a:r>
          </a:p>
          <a:p>
            <a:pPr algn="just"/>
            <a:r>
              <a:rPr lang="en-GB" dirty="0" smtClean="0"/>
              <a:t>Some additional commands for device maintenance</a:t>
            </a:r>
          </a:p>
          <a:p>
            <a:pPr algn="just"/>
            <a:r>
              <a:rPr lang="en-GB" dirty="0" smtClean="0"/>
              <a:t>Radiation tolerant version of DQQDI board taken into account </a:t>
            </a:r>
            <a:r>
              <a:rPr lang="en-GB" dirty="0" smtClean="0">
                <a:solidFill>
                  <a:srgbClr val="00B050"/>
                </a:solidFill>
              </a:rPr>
              <a:t>(new version with FPGA under </a:t>
            </a:r>
            <a:r>
              <a:rPr lang="en-GB" dirty="0" err="1" smtClean="0">
                <a:solidFill>
                  <a:srgbClr val="00B050"/>
                </a:solidFill>
              </a:rPr>
              <a:t>developpement</a:t>
            </a:r>
            <a:r>
              <a:rPr lang="en-GB" dirty="0" smtClean="0">
                <a:solidFill>
                  <a:srgbClr val="00B050"/>
                </a:solidFill>
              </a:rPr>
              <a:t>)</a:t>
            </a:r>
            <a:endParaRPr lang="en-GB" dirty="0" smtClean="0"/>
          </a:p>
          <a:p>
            <a:pPr algn="just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nQPS for IPQ, IPD and IT - resources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924800" cy="5364163"/>
          </a:xfrm>
        </p:spPr>
        <p:txBody>
          <a:bodyPr/>
          <a:lstStyle/>
          <a:p>
            <a:pPr algn="just"/>
            <a:r>
              <a:rPr lang="en-GB" dirty="0" smtClean="0"/>
              <a:t>Approved, partial installation feasible</a:t>
            </a:r>
          </a:p>
          <a:p>
            <a:pPr lvl="1" algn="just"/>
            <a:r>
              <a:rPr lang="en-GB" dirty="0" smtClean="0"/>
              <a:t>First crates could be updated in 2011</a:t>
            </a:r>
          </a:p>
          <a:p>
            <a:pPr algn="just"/>
            <a:r>
              <a:rPr lang="en-GB" dirty="0" smtClean="0"/>
              <a:t>Sufficient resources for R&amp;D, firmware development, test and installation inside CP section</a:t>
            </a:r>
          </a:p>
          <a:p>
            <a:pPr lvl="1" algn="just"/>
            <a:r>
              <a:rPr lang="en-GB" dirty="0" smtClean="0"/>
              <a:t>Additional resources needed for modifications of the QPS supervision </a:t>
            </a:r>
          </a:p>
          <a:p>
            <a:pPr algn="just"/>
            <a:r>
              <a:rPr lang="en-GB" dirty="0" smtClean="0"/>
              <a:t>For prototype and series production IGM (“In Group Manufacturing”) envisaged</a:t>
            </a:r>
          </a:p>
          <a:p>
            <a:pPr lvl="1" algn="just"/>
            <a:r>
              <a:rPr lang="en-GB" dirty="0" smtClean="0"/>
              <a:t>Small contract for DQQBS board production to be launched</a:t>
            </a:r>
          </a:p>
          <a:p>
            <a:r>
              <a:rPr lang="en-US" dirty="0" smtClean="0"/>
              <a:t>30 new crates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150 </a:t>
            </a:r>
            <a:r>
              <a:rPr lang="en-US" dirty="0" err="1" smtClean="0"/>
              <a:t>kCHF</a:t>
            </a:r>
            <a:endParaRPr lang="en-US" dirty="0" smtClean="0"/>
          </a:p>
          <a:p>
            <a:r>
              <a:rPr lang="en-US" dirty="0" smtClean="0"/>
              <a:t>300 DQQBS boards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60 </a:t>
            </a:r>
            <a:r>
              <a:rPr lang="en-US" dirty="0" err="1" smtClean="0"/>
              <a:t>kCHF</a:t>
            </a:r>
            <a:r>
              <a:rPr lang="en-US" dirty="0" smtClean="0"/>
              <a:t> (splice diagnostics)</a:t>
            </a:r>
          </a:p>
          <a:p>
            <a:r>
              <a:rPr lang="en-US" dirty="0" smtClean="0"/>
              <a:t>100 cable patches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20 </a:t>
            </a:r>
            <a:r>
              <a:rPr lang="en-US" dirty="0" err="1" smtClean="0"/>
              <a:t>kCHF</a:t>
            </a:r>
            <a:r>
              <a:rPr lang="en-US" dirty="0" smtClean="0"/>
              <a:t> </a:t>
            </a:r>
          </a:p>
          <a:p>
            <a:pPr algn="just"/>
            <a:r>
              <a:rPr lang="en-GB" dirty="0" smtClean="0"/>
              <a:t>Firmware update for </a:t>
            </a:r>
            <a:r>
              <a:rPr lang="en-GB" dirty="0" err="1" smtClean="0"/>
              <a:t>DQAMGRQx</a:t>
            </a:r>
            <a:r>
              <a:rPr lang="en-GB" dirty="0" smtClean="0"/>
              <a:t>, DQAMGC (102 units)</a:t>
            </a:r>
          </a:p>
          <a:p>
            <a:pPr lvl="1"/>
            <a:endParaRPr lang="en-US" dirty="0" smtClean="0"/>
          </a:p>
          <a:p>
            <a:pPr algn="just"/>
            <a:endParaRPr lang="en-GB" dirty="0" smtClean="0"/>
          </a:p>
          <a:p>
            <a:pPr algn="just"/>
            <a:endParaRPr lang="en-GB" dirty="0" smtClean="0"/>
          </a:p>
          <a:p>
            <a:pPr algn="just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for IPQ, IPD and IT - </a:t>
            </a:r>
            <a:r>
              <a:rPr lang="en-GB" dirty="0" smtClean="0"/>
              <a:t>conclusion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7848600" cy="42973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Protect </a:t>
            </a:r>
            <a:r>
              <a:rPr lang="en-US" sz="2000" dirty="0" smtClean="0"/>
              <a:t>magnet and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separately. This will allow to reduce the threshold and make diagnostics / monitoring measurements of </a:t>
            </a:r>
            <a:r>
              <a:rPr lang="en-US" sz="2000" dirty="0" smtClean="0"/>
              <a:t>splices</a:t>
            </a:r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err="1" smtClean="0"/>
              <a:t>Accuracy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improved</a:t>
            </a:r>
            <a:r>
              <a:rPr lang="fr-FR" sz="2000" dirty="0" smtClean="0"/>
              <a:t> by 20 (</a:t>
            </a:r>
            <a:r>
              <a:rPr lang="fr-FR" sz="2000" dirty="0" err="1" smtClean="0"/>
              <a:t>alredy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for </a:t>
            </a:r>
            <a:r>
              <a:rPr lang="fr-FR" sz="2000" dirty="0" err="1" smtClean="0"/>
              <a:t>some</a:t>
            </a:r>
            <a:r>
              <a:rPr lang="fr-FR" sz="2000" dirty="0" smtClean="0"/>
              <a:t> </a:t>
            </a:r>
            <a:r>
              <a:rPr lang="fr-FR" sz="2000" dirty="0" err="1" smtClean="0"/>
              <a:t>IPQs</a:t>
            </a:r>
            <a:r>
              <a:rPr lang="fr-FR" sz="2000" dirty="0" smtClean="0"/>
              <a:t>)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Ongoing</a:t>
            </a:r>
            <a:r>
              <a:rPr lang="fr-FR" sz="2000" dirty="0" smtClean="0"/>
              <a:t> for Q9-Q10 and </a:t>
            </a:r>
            <a:r>
              <a:rPr lang="fr-FR" sz="2000" dirty="0" err="1" smtClean="0"/>
              <a:t>some</a:t>
            </a:r>
            <a:r>
              <a:rPr lang="fr-FR" sz="2000" dirty="0" smtClean="0"/>
              <a:t> Q8</a:t>
            </a:r>
          </a:p>
          <a:p>
            <a:endParaRPr lang="fr-FR" sz="2000" dirty="0" smtClean="0"/>
          </a:p>
          <a:p>
            <a:endParaRPr lang="en-US" sz="2000" dirty="0" smtClean="0"/>
          </a:p>
          <a:p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62202</TotalTime>
  <Words>415</Words>
  <Application>Microsoft Office PowerPoint</Application>
  <PresentationFormat>On-screen Show (4:3)</PresentationFormat>
  <Paragraphs>70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AT-MEL_template</vt:lpstr>
      <vt:lpstr>Workshop 14th december 2010</vt:lpstr>
      <vt:lpstr>nQPS for insertion region magnets - outline</vt:lpstr>
      <vt:lpstr>nQPS for insertion region magnets - Current measurement principle </vt:lpstr>
      <vt:lpstr>nQPS for insertion region magnets - improvement</vt:lpstr>
      <vt:lpstr>nQPS for IPQ, IPD and IT - hardware requirements</vt:lpstr>
      <vt:lpstr>nQPS for IPQ, IPD and IT – patches : several versions</vt:lpstr>
      <vt:lpstr>nQPS for IPQ, IPD and IT - status</vt:lpstr>
      <vt:lpstr>nQPS for IPQ, IPD and IT - resources</vt:lpstr>
      <vt:lpstr>nQPS for IPQ, IPD and IT - 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auchmann</dc:creator>
  <cp:lastModifiedBy>vfroidbi</cp:lastModifiedBy>
  <cp:revision>1683</cp:revision>
  <dcterms:created xsi:type="dcterms:W3CDTF">2003-10-02T10:03:25Z</dcterms:created>
  <dcterms:modified xsi:type="dcterms:W3CDTF">2010-12-13T22:19:42Z</dcterms:modified>
</cp:coreProperties>
</file>