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67" r:id="rId2"/>
    <p:sldId id="273" r:id="rId3"/>
    <p:sldId id="268" r:id="rId4"/>
    <p:sldId id="287" r:id="rId5"/>
    <p:sldId id="290" r:id="rId6"/>
    <p:sldId id="285" r:id="rId7"/>
    <p:sldId id="291" r:id="rId8"/>
    <p:sldId id="286" r:id="rId9"/>
    <p:sldId id="282" r:id="rId10"/>
    <p:sldId id="276" r:id="rId11"/>
    <p:sldId id="288" r:id="rId12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0"/>
    <a:srgbClr val="FF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80" autoAdjust="0"/>
  </p:normalViewPr>
  <p:slideViewPr>
    <p:cSldViewPr>
      <p:cViewPr varScale="1">
        <p:scale>
          <a:sx n="88" d="100"/>
          <a:sy n="88" d="100"/>
        </p:scale>
        <p:origin x="-9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2-10T11:13:49.759" idx="3">
    <p:pos x="412" y="892"/>
    <p:text>Other 13kA screen shot will come,
and small conlusion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2-10T11:15:07.617" idx="4">
    <p:pos x="3802" y="2164"/>
    <p:text>Other basket screen shots, 
but problem with 
10:58:41 - The double arrays must have the same length!
java.lang.IllegalArgumentException: The double arrays must have the same length!
   at cern.jdve.utils.AssertUtils.equalDoubleArrays(AssertUtils.java:89)
   at cern.jdve.data.DefaultDataSet.&lt;init&gt;(DefaultDataSet.java:82)
   at cern.pm.gui.basket.viewer.signal.TimestampSignal.getAbsDataSet(TimestampSignal.java:59)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021F1C3-56DD-4846-9B5B-25847AC76EEB}" type="datetime1">
              <a:rPr lang="en-GB"/>
              <a:pPr>
                <a:defRPr/>
              </a:pPr>
              <a:t>13/12/2010</a:t>
            </a:fld>
            <a:endParaRPr lang="en-GB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0A5964E-57ED-47BE-BED5-D0A6DFBCDD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E217942-58B1-4EEF-BF4A-B60CF7E632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646EB-D74B-42E6-B554-0D22AD893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83AE7-7786-43C1-AF84-92FBD41AF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F514C-7D10-44D1-AC00-54F3564060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717B9-2256-46C4-92F4-36FA94A6EE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95238-4FFC-4970-9098-2FA9761B8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2778-19FA-4D91-98F2-BE9553249A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732C1-39E5-45C6-BBF1-027A087C6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6954B-87D9-4A2B-9D9D-A5E98AB024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3F0B4-03AA-44A1-A526-C2BCFB330F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4AABE-2087-4F23-AA33-65698F951D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996EC-5FCF-4B38-9D79-01FAA6FE93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ChangeArrowheads="1"/>
          </p:cNvSpPr>
          <p:nvPr userDrawn="1"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36625"/>
            <a:ext cx="8839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fdafdsafasd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>
                <a:solidFill>
                  <a:schemeClr val="accent2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DC75750-E7C1-4EA1-B390-0F7D3C97A2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174" name="Line 6"/>
          <p:cNvSpPr>
            <a:spLocks noChangeShapeType="1"/>
          </p:cNvSpPr>
          <p:nvPr userDrawn="1"/>
        </p:nvSpPr>
        <p:spPr bwMode="auto">
          <a:xfrm>
            <a:off x="0" y="7747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175" name="Line 7"/>
          <p:cNvSpPr>
            <a:spLocks noChangeShapeType="1"/>
          </p:cNvSpPr>
          <p:nvPr userDrawn="1"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1412875"/>
            <a:ext cx="7772400" cy="1470025"/>
          </a:xfrm>
        </p:spPr>
        <p:txBody>
          <a:bodyPr/>
          <a:lstStyle/>
          <a:p>
            <a:r>
              <a:rPr lang="en-US" dirty="0" smtClean="0">
                <a:ea typeface="ＭＳ Ｐゴシック"/>
                <a:cs typeface="ＭＳ Ｐゴシック"/>
              </a:rPr>
              <a:t>MPE Workshop </a:t>
            </a:r>
            <a:br>
              <a:rPr lang="en-US" dirty="0" smtClean="0">
                <a:ea typeface="ＭＳ Ｐゴシック"/>
                <a:cs typeface="ＭＳ Ｐゴシック"/>
              </a:rPr>
            </a:br>
            <a:r>
              <a:rPr lang="en-US" dirty="0" smtClean="0">
                <a:ea typeface="ＭＳ Ｐゴシック"/>
                <a:cs typeface="ＭＳ Ｐゴシック"/>
              </a:rPr>
              <a:t>14/12/2010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371600" y="3213100"/>
            <a:ext cx="6400800" cy="15113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pl-PL" sz="4000" b="1" dirty="0" smtClean="0">
                <a:solidFill>
                  <a:srgbClr val="000000"/>
                </a:solidFill>
                <a:latin typeface="Arial Black" pitchFamily="34" charset="0"/>
                <a:ea typeface="ＭＳ Ｐゴシック"/>
                <a:cs typeface="ＭＳ Ｐゴシック"/>
              </a:rPr>
              <a:t>Post Mortem Project</a:t>
            </a:r>
          </a:p>
          <a:p>
            <a:r>
              <a:rPr lang="pl-PL" sz="3200" b="1" dirty="0" smtClean="0">
                <a:solidFill>
                  <a:srgbClr val="000000"/>
                </a:solidFill>
                <a:latin typeface="Arial Black" pitchFamily="34" charset="0"/>
                <a:ea typeface="ＭＳ Ｐゴシック"/>
                <a:cs typeface="ＭＳ Ｐゴシック"/>
              </a:rPr>
              <a:t>Status and Plans</a:t>
            </a:r>
          </a:p>
          <a:p>
            <a:endParaRPr lang="pl-PL" dirty="0" smtClean="0">
              <a:solidFill>
                <a:srgbClr val="000000"/>
              </a:solidFill>
              <a:ea typeface="ＭＳ Ｐゴシック"/>
              <a:cs typeface="ＭＳ Ｐゴシック"/>
            </a:endParaRPr>
          </a:p>
          <a:p>
            <a:r>
              <a:rPr lang="pl-PL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Arkadiusz Gorzawski </a:t>
            </a:r>
          </a:p>
          <a:p>
            <a:r>
              <a:rPr lang="pl-PL" sz="1600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(on behalf of </a:t>
            </a:r>
            <a:r>
              <a:rPr lang="en-US" sz="1600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the </a:t>
            </a:r>
            <a:r>
              <a:rPr lang="pl-PL" sz="1600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PMA team)</a:t>
            </a:r>
            <a:endParaRPr lang="en-US" sz="1600" dirty="0" smtClean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ea typeface="ＭＳ Ｐゴシック"/>
                <a:cs typeface="ＭＳ Ｐゴシック"/>
              </a:rPr>
              <a:t>Outlook</a:t>
            </a:r>
            <a:r>
              <a:rPr lang="en-US" smtClean="0">
                <a:ea typeface="ＭＳ Ｐゴシック"/>
                <a:cs typeface="ＭＳ Ｐゴシック"/>
              </a:rPr>
              <a:t> and future challenges</a:t>
            </a:r>
            <a:endParaRPr lang="en-GB" smtClean="0">
              <a:ea typeface="ＭＳ Ｐゴシック"/>
              <a:cs typeface="ＭＳ Ｐゴシック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08633"/>
            <a:ext cx="8497887" cy="227635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81000" indent="-381000">
              <a:lnSpc>
                <a:spcPct val="95000"/>
              </a:lnSpc>
              <a:buFontTx/>
              <a:buNone/>
              <a:tabLst>
                <a:tab pos="7353300" algn="l"/>
              </a:tabLst>
            </a:pPr>
            <a:r>
              <a:rPr lang="en-US" sz="1800" b="1" dirty="0" smtClean="0">
                <a:ea typeface="ＭＳ Ｐゴシック"/>
                <a:cs typeface="ＭＳ Ｐゴシック"/>
              </a:rPr>
              <a:t>Data collection infrastructure</a:t>
            </a:r>
          </a:p>
          <a:p>
            <a:pPr marL="781050" lvl="1" indent="-381000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sz="1600" dirty="0" smtClean="0">
                <a:ea typeface="ＭＳ Ｐゴシック"/>
              </a:rPr>
              <a:t>Continuous HW upgrades needed + need to follow CO evolutions (OS, middleware libraries,..)</a:t>
            </a:r>
          </a:p>
          <a:p>
            <a:pPr lvl="2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dirty="0" smtClean="0">
                <a:ea typeface="ＭＳ Ｐゴシック"/>
              </a:rPr>
              <a:t>Worrying evolution towards CORBA eradication, which would require                ~ </a:t>
            </a:r>
            <a:r>
              <a:rPr lang="en-US" dirty="0" smtClean="0">
                <a:solidFill>
                  <a:srgbClr val="008000"/>
                </a:solidFill>
                <a:ea typeface="ＭＳ Ｐゴシック"/>
              </a:rPr>
              <a:t>2 months of new developments + testing</a:t>
            </a:r>
          </a:p>
          <a:p>
            <a:pPr marL="781050" lvl="1" indent="-381000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sz="1600" dirty="0" smtClean="0">
                <a:ea typeface="ＭＳ Ｐゴシック"/>
              </a:rPr>
              <a:t>Finalization of monitoring, diagnostics and synchronization tools</a:t>
            </a:r>
          </a:p>
          <a:p>
            <a:pPr marL="781050" lvl="1" indent="-381000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sz="1600" dirty="0" smtClean="0">
                <a:ea typeface="ＭＳ Ｐゴシック"/>
              </a:rPr>
              <a:t>Use standard data format for FGC/QPS data to avoid intermediate conversion? (</a:t>
            </a:r>
            <a:r>
              <a:rPr lang="en-US" sz="1600" dirty="0" smtClean="0">
                <a:solidFill>
                  <a:srgbClr val="008000"/>
                </a:solidFill>
                <a:ea typeface="ＭＳ Ｐゴシック"/>
              </a:rPr>
              <a:t>time for validation and backward compatibility</a:t>
            </a:r>
            <a:r>
              <a:rPr lang="en-US" sz="1600" dirty="0" smtClean="0">
                <a:ea typeface="ＭＳ Ｐゴシック"/>
              </a:rPr>
              <a:t>)</a:t>
            </a:r>
            <a:endParaRPr lang="pl-PL" sz="1600" dirty="0" smtClean="0">
              <a:ea typeface="ＭＳ Ｐゴシック"/>
            </a:endParaRPr>
          </a:p>
          <a:p>
            <a:pPr marL="381000" indent="-381000">
              <a:lnSpc>
                <a:spcPct val="95000"/>
              </a:lnSpc>
              <a:buFontTx/>
              <a:buNone/>
              <a:tabLst>
                <a:tab pos="7353300" algn="l"/>
              </a:tabLst>
            </a:pPr>
            <a:endParaRPr lang="en-US" sz="700" dirty="0" smtClean="0">
              <a:ea typeface="ＭＳ Ｐゴシック"/>
              <a:cs typeface="ＭＳ Ｐゴシック"/>
            </a:endParaRPr>
          </a:p>
          <a:p>
            <a:pPr marL="381000" indent="-381000">
              <a:lnSpc>
                <a:spcPct val="95000"/>
              </a:lnSpc>
              <a:buFontTx/>
              <a:buNone/>
              <a:tabLst>
                <a:tab pos="7353300" algn="l"/>
              </a:tabLst>
            </a:pPr>
            <a:r>
              <a:rPr lang="pl-PL" sz="1600" dirty="0" smtClean="0">
                <a:ea typeface="ＭＳ Ｐゴシック"/>
                <a:cs typeface="ＭＳ Ｐゴシック"/>
              </a:rPr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4712279"/>
            <a:ext cx="8496944" cy="15250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81000" indent="-381000">
              <a:lnSpc>
                <a:spcPct val="95000"/>
              </a:lnSpc>
              <a:buFontTx/>
              <a:buNone/>
              <a:tabLst>
                <a:tab pos="7353300" algn="l"/>
              </a:tabLst>
            </a:pPr>
            <a:r>
              <a:rPr lang="pl-PL" b="1" dirty="0" smtClean="0"/>
              <a:t>PM</a:t>
            </a:r>
            <a:r>
              <a:rPr lang="en-US" b="1" dirty="0" smtClean="0"/>
              <a:t> analysis</a:t>
            </a:r>
            <a:r>
              <a:rPr lang="pl-PL" b="1" dirty="0" smtClean="0"/>
              <a:t> Servers</a:t>
            </a:r>
          </a:p>
          <a:p>
            <a:pPr marL="838200" lvl="1" indent="-381000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sz="1600" dirty="0" smtClean="0"/>
              <a:t>Extension of PMA servers towards expert system, development of additional modules ongoing (mostly outside of MPE)</a:t>
            </a:r>
          </a:p>
          <a:p>
            <a:pPr marL="838200" lvl="1" indent="-381000">
              <a:lnSpc>
                <a:spcPct val="95000"/>
              </a:lnSpc>
              <a:buFont typeface="Wingdings" pitchFamily="2" charset="2"/>
              <a:buChar char="§"/>
              <a:tabLst>
                <a:tab pos="7353300" algn="l"/>
              </a:tabLst>
            </a:pPr>
            <a:r>
              <a:rPr lang="en-US" sz="1600" dirty="0" smtClean="0"/>
              <a:t>Further develop Powering Servers, e.g. for </a:t>
            </a:r>
            <a:r>
              <a:rPr lang="en-US" sz="1600" dirty="0" err="1" smtClean="0"/>
              <a:t>nQPS</a:t>
            </a:r>
            <a:r>
              <a:rPr lang="en-US" sz="1600" dirty="0" smtClean="0"/>
              <a:t> buffers, automated splice analysis, PC discharges… with </a:t>
            </a:r>
            <a:r>
              <a:rPr lang="en-US" sz="1600" dirty="0" smtClean="0">
                <a:solidFill>
                  <a:srgbClr val="008000"/>
                </a:solidFill>
              </a:rPr>
              <a:t>ultimate goal to be used for </a:t>
            </a:r>
            <a:r>
              <a:rPr lang="pl-PL" sz="1600" dirty="0" smtClean="0">
                <a:solidFill>
                  <a:srgbClr val="008000"/>
                </a:solidFill>
              </a:rPr>
              <a:t>Hardware Comi</a:t>
            </a:r>
            <a:r>
              <a:rPr lang="en-US" sz="1600" dirty="0" smtClean="0">
                <a:solidFill>
                  <a:srgbClr val="008000"/>
                </a:solidFill>
              </a:rPr>
              <a:t>s</a:t>
            </a:r>
            <a:r>
              <a:rPr lang="pl-PL" sz="1600" dirty="0" smtClean="0">
                <a:solidFill>
                  <a:srgbClr val="008000"/>
                </a:solidFill>
              </a:rPr>
              <a:t>sioning</a:t>
            </a:r>
            <a:r>
              <a:rPr lang="en-US" sz="1600" dirty="0" smtClean="0">
                <a:solidFill>
                  <a:srgbClr val="008000"/>
                </a:solidFill>
              </a:rPr>
              <a:t> in 2012/13</a:t>
            </a:r>
            <a:r>
              <a:rPr lang="pl-PL" sz="1600" dirty="0" smtClean="0"/>
              <a:t>	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3451908"/>
            <a:ext cx="8496944" cy="10572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81000" indent="-381000">
              <a:lnSpc>
                <a:spcPct val="95000"/>
              </a:lnSpc>
              <a:buFontTx/>
              <a:buNone/>
              <a:tabLst>
                <a:tab pos="7353300" algn="l"/>
              </a:tabLst>
            </a:pPr>
            <a:r>
              <a:rPr lang="pl-PL" b="1" dirty="0" smtClean="0"/>
              <a:t>PM Basket</a:t>
            </a:r>
            <a:r>
              <a:rPr lang="en-US" b="1" dirty="0" smtClean="0"/>
              <a:t>/Template/Viewers</a:t>
            </a:r>
            <a:endParaRPr lang="pl-PL" sz="1600" b="1" dirty="0" smtClean="0"/>
          </a:p>
          <a:p>
            <a:pPr marL="838200" lvl="1" indent="-381000">
              <a:lnSpc>
                <a:spcPct val="95000"/>
              </a:lnSpc>
              <a:buFont typeface="Arial" pitchFamily="34" charset="0"/>
              <a:buChar char="•"/>
              <a:tabLst>
                <a:tab pos="7353300" algn="l"/>
              </a:tabLst>
            </a:pPr>
            <a:r>
              <a:rPr lang="en-US" sz="1600" dirty="0" smtClean="0"/>
              <a:t>Finish </a:t>
            </a:r>
            <a:r>
              <a:rPr lang="en-US" sz="1600" dirty="0" smtClean="0"/>
              <a:t>integration of all data types + ‘alternative’ x-scales (</a:t>
            </a:r>
            <a:r>
              <a:rPr lang="en-US" sz="1600" dirty="0" err="1" smtClean="0"/>
              <a:t>ie</a:t>
            </a:r>
            <a:r>
              <a:rPr lang="en-US" sz="1600" dirty="0" smtClean="0"/>
              <a:t> transformation of beam related data into time domain), </a:t>
            </a:r>
            <a:r>
              <a:rPr lang="en-US" sz="1600" dirty="0" smtClean="0">
                <a:solidFill>
                  <a:srgbClr val="008000"/>
                </a:solidFill>
              </a:rPr>
              <a:t>eventually allow inclusion of Logging Data</a:t>
            </a:r>
          </a:p>
          <a:p>
            <a:pPr marL="838200" lvl="1" indent="-381000">
              <a:lnSpc>
                <a:spcPct val="95000"/>
              </a:lnSpc>
              <a:buFont typeface="Arial" pitchFamily="34" charset="0"/>
              <a:buChar char="•"/>
              <a:tabLst>
                <a:tab pos="7353300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Finalize (J-)Data-Viewer (add standard data treatment features, scaling,…)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381000" indent="-381000">
              <a:tabLst>
                <a:tab pos="7353300" algn="l"/>
              </a:tabLst>
            </a:pPr>
            <a:endParaRPr lang="pl-PL" smtClean="0">
              <a:ea typeface="ＭＳ Ｐゴシック"/>
              <a:cs typeface="ＭＳ Ｐゴシック"/>
            </a:endParaRPr>
          </a:p>
          <a:p>
            <a:pPr marL="381000" indent="-381000">
              <a:buFontTx/>
              <a:buNone/>
              <a:tabLst>
                <a:tab pos="7353300" algn="l"/>
              </a:tabLst>
            </a:pPr>
            <a:r>
              <a:rPr lang="en-US" smtClean="0">
                <a:ea typeface="ＭＳ Ｐゴシック"/>
                <a:cs typeface="ＭＳ Ｐゴシック"/>
              </a:rPr>
              <a:t>                                      </a:t>
            </a:r>
          </a:p>
          <a:p>
            <a:pPr marL="381000" indent="-381000">
              <a:buFontTx/>
              <a:buNone/>
              <a:tabLst>
                <a:tab pos="7353300" algn="l"/>
              </a:tabLst>
            </a:pPr>
            <a:endParaRPr lang="en-US" smtClean="0">
              <a:ea typeface="ＭＳ Ｐゴシック"/>
              <a:cs typeface="ＭＳ Ｐゴシック"/>
            </a:endParaRPr>
          </a:p>
          <a:p>
            <a:pPr marL="381000" indent="-381000" algn="ctr">
              <a:buFontTx/>
              <a:buNone/>
              <a:tabLst>
                <a:tab pos="7353300" algn="l"/>
              </a:tabLst>
            </a:pPr>
            <a:r>
              <a:rPr lang="en-US" sz="2800" smtClean="0">
                <a:solidFill>
                  <a:schemeClr val="accent2"/>
                </a:solidFill>
                <a:latin typeface="Calibri" pitchFamily="34" charset="0"/>
                <a:ea typeface="ＭＳ Ｐゴシック"/>
                <a:cs typeface="ＭＳ Ｐゴシック"/>
              </a:rPr>
              <a:t>Thanks a lot for your attention!</a:t>
            </a:r>
            <a:endParaRPr lang="pl-PL" sz="2800" smtClean="0">
              <a:solidFill>
                <a:schemeClr val="accent2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marL="381000" indent="-381000">
              <a:tabLst>
                <a:tab pos="7353300" algn="l"/>
              </a:tabLst>
            </a:pPr>
            <a:endParaRPr lang="en-US" sz="2800" smtClean="0">
              <a:solidFill>
                <a:schemeClr val="accent2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38916" name="Picture 4" descr="questi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429000"/>
            <a:ext cx="26543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/>
                <a:cs typeface="ＭＳ Ｐゴシック"/>
              </a:rPr>
              <a:t>who we are and what is project ...	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23850" y="1341438"/>
            <a:ext cx="8424863" cy="5040312"/>
          </a:xfrm>
        </p:spPr>
        <p:txBody>
          <a:bodyPr/>
          <a:lstStyle/>
          <a:p>
            <a:pPr algn="ctr">
              <a:buFontTx/>
              <a:buNone/>
            </a:pPr>
            <a:endParaRPr lang="pl-PL" dirty="0" smtClean="0">
              <a:ea typeface="ＭＳ Ｐゴシック"/>
              <a:cs typeface="ＭＳ Ｐゴシック"/>
            </a:endParaRPr>
          </a:p>
          <a:p>
            <a:pPr algn="ctr">
              <a:buFontTx/>
              <a:buNone/>
            </a:pPr>
            <a:r>
              <a:rPr lang="en-US" dirty="0" smtClean="0">
                <a:ea typeface="ＭＳ Ｐゴシック"/>
                <a:cs typeface="ＭＳ Ｐゴシック"/>
              </a:rPr>
              <a:t>We </a:t>
            </a:r>
            <a:r>
              <a:rPr lang="en-US" dirty="0" smtClean="0">
                <a:ea typeface="ＭＳ Ｐゴシック"/>
                <a:cs typeface="ＭＳ Ｐゴシック"/>
              </a:rPr>
              <a:t>are an </a:t>
            </a:r>
            <a:r>
              <a:rPr lang="en-US" b="1" dirty="0" smtClean="0">
                <a:ea typeface="ＭＳ Ｐゴシック"/>
                <a:cs typeface="ＭＳ Ｐゴシック"/>
              </a:rPr>
              <a:t>inter departmental</a:t>
            </a:r>
            <a:r>
              <a:rPr lang="en-US" dirty="0" smtClean="0">
                <a:ea typeface="ＭＳ Ｐゴシック"/>
                <a:cs typeface="ＭＳ Ｐゴシック"/>
              </a:rPr>
              <a:t> co</a:t>
            </a:r>
            <a:r>
              <a:rPr lang="pl-PL" dirty="0" smtClean="0">
                <a:ea typeface="ＭＳ Ｐゴシック"/>
                <a:cs typeface="ＭＳ Ｐゴシック"/>
              </a:rPr>
              <a:t>-</a:t>
            </a:r>
            <a:r>
              <a:rPr lang="en-US" dirty="0" smtClean="0">
                <a:ea typeface="ＭＳ Ｐゴシック"/>
                <a:cs typeface="ＭＳ Ｐゴシック"/>
              </a:rPr>
              <a:t>operation (BE</a:t>
            </a:r>
            <a:r>
              <a:rPr lang="pl-PL" dirty="0" smtClean="0">
                <a:ea typeface="ＭＳ Ｐゴシック"/>
                <a:cs typeface="ＭＳ Ｐゴシック"/>
              </a:rPr>
              <a:t>/CO</a:t>
            </a:r>
            <a:r>
              <a:rPr lang="en-US" dirty="0" smtClean="0">
                <a:ea typeface="ＭＳ Ｐゴシック"/>
                <a:cs typeface="ＭＳ Ｐゴシック"/>
              </a:rPr>
              <a:t>, TE</a:t>
            </a:r>
            <a:r>
              <a:rPr lang="pl-PL" dirty="0" smtClean="0">
                <a:ea typeface="ＭＳ Ｐゴシック"/>
                <a:cs typeface="ＭＳ Ｐゴシック"/>
              </a:rPr>
              <a:t>/MPE</a:t>
            </a:r>
            <a:r>
              <a:rPr lang="en-US" dirty="0" smtClean="0">
                <a:ea typeface="ＭＳ Ｐゴシック"/>
                <a:cs typeface="ＭＳ Ｐゴシック"/>
              </a:rPr>
              <a:t> and </a:t>
            </a:r>
            <a:r>
              <a:rPr lang="en-US" dirty="0" smtClean="0">
                <a:ea typeface="ＭＳ Ｐゴシック"/>
                <a:cs typeface="ＭＳ Ｐゴシック"/>
              </a:rPr>
              <a:t>EN/ICE</a:t>
            </a:r>
            <a:r>
              <a:rPr lang="en-US" dirty="0" smtClean="0">
                <a:ea typeface="ＭＳ Ｐゴシック"/>
                <a:cs typeface="ＭＳ Ｐゴシック"/>
              </a:rPr>
              <a:t>) of over 10 people + another ~ 5 module developers </a:t>
            </a:r>
            <a:endParaRPr lang="pl-PL" dirty="0" smtClean="0">
              <a:ea typeface="ＭＳ Ｐゴシック"/>
              <a:cs typeface="ＭＳ Ｐゴシック"/>
            </a:endParaRPr>
          </a:p>
          <a:p>
            <a:pPr algn="ctr">
              <a:buFontTx/>
              <a:buNone/>
            </a:pPr>
            <a:endParaRPr lang="pl-PL" sz="1500" dirty="0" smtClean="0">
              <a:ea typeface="ＭＳ Ｐゴシック"/>
              <a:cs typeface="ＭＳ Ｐゴシック"/>
            </a:endParaRPr>
          </a:p>
          <a:p>
            <a:pPr algn="ctr">
              <a:buFontTx/>
              <a:buNone/>
            </a:pPr>
            <a:endParaRPr lang="en-US" sz="1500" dirty="0" smtClean="0">
              <a:ea typeface="ＭＳ Ｐゴシック"/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a typeface="ＭＳ Ｐゴシック"/>
                <a:cs typeface="ＭＳ Ｐゴシック"/>
              </a:rPr>
              <a:t>Post Mortem Files contain transient data from LHC equipment, pushed to a redundant central data storage architecture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a typeface="ＭＳ Ｐゴシック"/>
                <a:cs typeface="ＭＳ Ｐゴシック"/>
              </a:rPr>
              <a:t>Arriving data files will trigger an Event Builder, automatically recognizing interesting powering, beam dump, XPOC,…events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ea typeface="ＭＳ Ｐゴシック"/>
                <a:cs typeface="ＭＳ Ｐゴシック"/>
              </a:rPr>
              <a:t>Online mode – </a:t>
            </a:r>
            <a:r>
              <a:rPr lang="en-US" dirty="0" smtClean="0">
                <a:ea typeface="ＭＳ Ｐゴシック"/>
                <a:cs typeface="ＭＳ Ｐゴシック"/>
              </a:rPr>
              <a:t>for operational data analysis in CCC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ea typeface="ＭＳ Ｐゴシック"/>
                <a:cs typeface="ＭＳ Ｐゴシック"/>
              </a:rPr>
              <a:t>Playback mode –</a:t>
            </a:r>
            <a:r>
              <a:rPr lang="en-US" dirty="0" smtClean="0">
                <a:ea typeface="ＭＳ Ｐゴシック"/>
                <a:cs typeface="ＭＳ Ｐゴシック"/>
              </a:rPr>
              <a:t> allows play-pack of previous events for additional expert analysis, debugging,…</a:t>
            </a:r>
            <a:endParaRPr lang="en-US" b="1" dirty="0" smtClean="0">
              <a:ea typeface="ＭＳ Ｐゴシック"/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endParaRPr lang="en-US" sz="2400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ea typeface="ＭＳ Ｐゴシック"/>
                <a:cs typeface="ＭＳ Ｐゴシック"/>
              </a:rPr>
              <a:t>PMA server architecture 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9458" name="Can 5"/>
          <p:cNvSpPr>
            <a:spLocks noChangeArrowheads="1"/>
          </p:cNvSpPr>
          <p:nvPr/>
        </p:nvSpPr>
        <p:spPr bwMode="auto">
          <a:xfrm>
            <a:off x="3992563" y="4875213"/>
            <a:ext cx="966787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PM Data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files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630363" y="2395538"/>
            <a:ext cx="1111250" cy="654050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PMA 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Scheduler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684338" y="3748088"/>
            <a:ext cx="995362" cy="690562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Event 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Builder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05075" y="5022850"/>
            <a:ext cx="995363" cy="663575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Data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Collection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978275" y="3729038"/>
            <a:ext cx="995363" cy="663575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PM Data 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Manager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745163" y="2889250"/>
            <a:ext cx="1147762" cy="1227138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Libraries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(references,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DB Access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Logging)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43188" y="709613"/>
            <a:ext cx="995362" cy="842962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GUI</a:t>
            </a:r>
          </a:p>
        </p:txBody>
      </p:sp>
      <p:sp>
        <p:nvSpPr>
          <p:cNvPr id="19465" name="Rectangle 13"/>
          <p:cNvSpPr>
            <a:spLocks noChangeArrowheads="1"/>
          </p:cNvSpPr>
          <p:nvPr/>
        </p:nvSpPr>
        <p:spPr bwMode="auto">
          <a:xfrm>
            <a:off x="3781425" y="2379663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chemeClr val="tx2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Modules</a:t>
            </a:r>
          </a:p>
        </p:txBody>
      </p:sp>
      <p:sp>
        <p:nvSpPr>
          <p:cNvPr id="19466" name="Rectangle 14"/>
          <p:cNvSpPr>
            <a:spLocks noChangeArrowheads="1"/>
          </p:cNvSpPr>
          <p:nvPr/>
        </p:nvSpPr>
        <p:spPr bwMode="auto">
          <a:xfrm>
            <a:off x="3933825" y="2532063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chemeClr val="tx2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Modules</a:t>
            </a:r>
          </a:p>
        </p:txBody>
      </p:sp>
      <p:sp>
        <p:nvSpPr>
          <p:cNvPr id="19467" name="Can 15"/>
          <p:cNvSpPr>
            <a:spLocks noChangeArrowheads="1"/>
          </p:cNvSpPr>
          <p:nvPr/>
        </p:nvSpPr>
        <p:spPr bwMode="auto">
          <a:xfrm>
            <a:off x="7292975" y="3114675"/>
            <a:ext cx="968375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Database</a:t>
            </a:r>
          </a:p>
        </p:txBody>
      </p:sp>
      <p:cxnSp>
        <p:nvCxnSpPr>
          <p:cNvPr id="19468" name="Straight Arrow Connector 21"/>
          <p:cNvCxnSpPr>
            <a:cxnSpLocks noChangeShapeType="1"/>
            <a:endCxn id="6" idx="2"/>
          </p:cNvCxnSpPr>
          <p:nvPr/>
        </p:nvCxnSpPr>
        <p:spPr bwMode="auto">
          <a:xfrm rot="16200000" flipV="1">
            <a:off x="2051050" y="4568825"/>
            <a:ext cx="584200" cy="32385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grpSp>
        <p:nvGrpSpPr>
          <p:cNvPr id="19469" name="Group 41"/>
          <p:cNvGrpSpPr>
            <a:grpSpLocks/>
          </p:cNvGrpSpPr>
          <p:nvPr/>
        </p:nvGrpSpPr>
        <p:grpSpPr bwMode="auto">
          <a:xfrm>
            <a:off x="2679700" y="5681663"/>
            <a:ext cx="671513" cy="592137"/>
            <a:chOff x="4490533" y="6060140"/>
            <a:chExt cx="306388" cy="797859"/>
          </a:xfrm>
        </p:grpSpPr>
        <p:cxnSp>
          <p:nvCxnSpPr>
            <p:cNvPr id="19496" name="Straight Arrow Connector 22"/>
            <p:cNvCxnSpPr>
              <a:cxnSpLocks noChangeShapeType="1"/>
            </p:cNvCxnSpPr>
            <p:nvPr/>
          </p:nvCxnSpPr>
          <p:spPr bwMode="auto">
            <a:xfrm rot="5400000" flipH="1" flipV="1">
              <a:off x="4092397" y="6458276"/>
              <a:ext cx="797859" cy="1588"/>
            </a:xfrm>
            <a:prstGeom prst="straightConnector1">
              <a:avLst/>
            </a:prstGeom>
            <a:noFill/>
            <a:ln w="2857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cxnSp>
          <p:nvCxnSpPr>
            <p:cNvPr id="19497" name="Straight Arrow Connector 23"/>
            <p:cNvCxnSpPr>
              <a:cxnSpLocks noChangeShapeType="1"/>
            </p:cNvCxnSpPr>
            <p:nvPr/>
          </p:nvCxnSpPr>
          <p:spPr bwMode="auto">
            <a:xfrm rot="5400000" flipH="1" flipV="1">
              <a:off x="4244797" y="6458276"/>
              <a:ext cx="797859" cy="1588"/>
            </a:xfrm>
            <a:prstGeom prst="straightConnector1">
              <a:avLst/>
            </a:prstGeom>
            <a:noFill/>
            <a:ln w="2857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cxnSp>
          <p:nvCxnSpPr>
            <p:cNvPr id="19498" name="Straight Arrow Connector 24"/>
            <p:cNvCxnSpPr>
              <a:cxnSpLocks noChangeShapeType="1"/>
            </p:cNvCxnSpPr>
            <p:nvPr/>
          </p:nvCxnSpPr>
          <p:spPr bwMode="auto">
            <a:xfrm rot="5400000" flipH="1" flipV="1">
              <a:off x="4397197" y="6458276"/>
              <a:ext cx="797859" cy="1588"/>
            </a:xfrm>
            <a:prstGeom prst="straightConnector1">
              <a:avLst/>
            </a:prstGeom>
            <a:noFill/>
            <a:ln w="2857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19470" name="Straight Arrow Connector 26"/>
          <p:cNvCxnSpPr>
            <a:cxnSpLocks noChangeShapeType="1"/>
            <a:stCxn id="7" idx="3"/>
            <a:endCxn id="19458" idx="2"/>
          </p:cNvCxnSpPr>
          <p:nvPr/>
        </p:nvCxnSpPr>
        <p:spPr bwMode="auto">
          <a:xfrm>
            <a:off x="3500438" y="5354638"/>
            <a:ext cx="492125" cy="1587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19471" name="Straight Arrow Connector 30"/>
          <p:cNvCxnSpPr>
            <a:cxnSpLocks noChangeShapeType="1"/>
            <a:stCxn id="6" idx="0"/>
            <a:endCxn id="5" idx="2"/>
          </p:cNvCxnSpPr>
          <p:nvPr/>
        </p:nvCxnSpPr>
        <p:spPr bwMode="auto">
          <a:xfrm rot="5400000" flipH="1" flipV="1">
            <a:off x="1834357" y="3396456"/>
            <a:ext cx="698500" cy="4763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19472" name="Straight Arrow Connector 35"/>
          <p:cNvCxnSpPr>
            <a:cxnSpLocks noChangeShapeType="1"/>
            <a:stCxn id="5" idx="3"/>
            <a:endCxn id="19465" idx="1"/>
          </p:cNvCxnSpPr>
          <p:nvPr/>
        </p:nvCxnSpPr>
        <p:spPr bwMode="auto">
          <a:xfrm flipV="1">
            <a:off x="2741613" y="2711450"/>
            <a:ext cx="1039812" cy="11113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19473" name="Straight Arrow Connector 48"/>
          <p:cNvCxnSpPr>
            <a:cxnSpLocks noChangeShapeType="1"/>
            <a:stCxn id="19466" idx="3"/>
            <a:endCxn id="9" idx="1"/>
          </p:cNvCxnSpPr>
          <p:nvPr/>
        </p:nvCxnSpPr>
        <p:spPr bwMode="auto">
          <a:xfrm>
            <a:off x="4991100" y="2863850"/>
            <a:ext cx="754063" cy="638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19474" name="Straight Arrow Connector 51"/>
          <p:cNvCxnSpPr>
            <a:cxnSpLocks noChangeShapeType="1"/>
            <a:stCxn id="5" idx="0"/>
          </p:cNvCxnSpPr>
          <p:nvPr/>
        </p:nvCxnSpPr>
        <p:spPr bwMode="auto">
          <a:xfrm rot="5400000" flipH="1" flipV="1">
            <a:off x="2082006" y="1656557"/>
            <a:ext cx="842963" cy="63500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19475" name="Straight Connector 66"/>
          <p:cNvCxnSpPr>
            <a:cxnSpLocks noChangeShapeType="1"/>
          </p:cNvCxnSpPr>
          <p:nvPr/>
        </p:nvCxnSpPr>
        <p:spPr bwMode="auto">
          <a:xfrm>
            <a:off x="7089775" y="3478213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9476" name="Straight Connector 68"/>
          <p:cNvCxnSpPr>
            <a:cxnSpLocks noChangeShapeType="1"/>
          </p:cNvCxnSpPr>
          <p:nvPr/>
        </p:nvCxnSpPr>
        <p:spPr bwMode="auto">
          <a:xfrm>
            <a:off x="6892925" y="3621088"/>
            <a:ext cx="40005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477" name="Straight Connector 71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175125" y="4692651"/>
            <a:ext cx="60007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Rectangle 26"/>
          <p:cNvSpPr/>
          <p:nvPr/>
        </p:nvSpPr>
        <p:spPr bwMode="auto">
          <a:xfrm>
            <a:off x="1308100" y="1998663"/>
            <a:ext cx="5781675" cy="27114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7477125" y="4710113"/>
            <a:ext cx="1012825" cy="644525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LHC</a:t>
            </a:r>
          </a:p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+mn-cs"/>
              </a:rPr>
              <a:t>Logging</a:t>
            </a:r>
          </a:p>
        </p:txBody>
      </p:sp>
      <p:cxnSp>
        <p:nvCxnSpPr>
          <p:cNvPr id="19480" name="Straight Arrow Connector 97"/>
          <p:cNvCxnSpPr>
            <a:cxnSpLocks noChangeShapeType="1"/>
          </p:cNvCxnSpPr>
          <p:nvPr/>
        </p:nvCxnSpPr>
        <p:spPr bwMode="auto">
          <a:xfrm>
            <a:off x="6723063" y="4122738"/>
            <a:ext cx="754062" cy="638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sp>
        <p:nvSpPr>
          <p:cNvPr id="19481" name="TextBox 98"/>
          <p:cNvSpPr txBox="1">
            <a:spLocks noChangeArrowheads="1"/>
          </p:cNvSpPr>
          <p:nvPr/>
        </p:nvSpPr>
        <p:spPr bwMode="auto">
          <a:xfrm>
            <a:off x="5635625" y="1998663"/>
            <a:ext cx="1271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PMA server</a:t>
            </a:r>
          </a:p>
        </p:txBody>
      </p:sp>
      <p:sp>
        <p:nvSpPr>
          <p:cNvPr id="19482" name="TextBox 99"/>
          <p:cNvSpPr txBox="1">
            <a:spLocks noChangeArrowheads="1"/>
          </p:cNvSpPr>
          <p:nvPr/>
        </p:nvSpPr>
        <p:spPr bwMode="auto">
          <a:xfrm>
            <a:off x="2741613" y="6326188"/>
            <a:ext cx="121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PM buffers</a:t>
            </a:r>
          </a:p>
        </p:txBody>
      </p:sp>
      <p:sp>
        <p:nvSpPr>
          <p:cNvPr id="19483" name="TextBox 100"/>
          <p:cNvSpPr txBox="1">
            <a:spLocks noChangeArrowheads="1"/>
          </p:cNvSpPr>
          <p:nvPr/>
        </p:nvSpPr>
        <p:spPr bwMode="auto">
          <a:xfrm>
            <a:off x="1525588" y="4760913"/>
            <a:ext cx="887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notifies</a:t>
            </a:r>
          </a:p>
        </p:txBody>
      </p:sp>
      <p:sp>
        <p:nvSpPr>
          <p:cNvPr id="19484" name="TextBox 101"/>
          <p:cNvSpPr txBox="1">
            <a:spLocks noChangeArrowheads="1"/>
          </p:cNvSpPr>
          <p:nvPr/>
        </p:nvSpPr>
        <p:spPr bwMode="auto">
          <a:xfrm>
            <a:off x="1335088" y="3195638"/>
            <a:ext cx="893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triggers</a:t>
            </a:r>
          </a:p>
        </p:txBody>
      </p:sp>
      <p:sp>
        <p:nvSpPr>
          <p:cNvPr id="19485" name="TextBox 102"/>
          <p:cNvSpPr txBox="1">
            <a:spLocks noChangeArrowheads="1"/>
          </p:cNvSpPr>
          <p:nvPr/>
        </p:nvSpPr>
        <p:spPr bwMode="auto">
          <a:xfrm>
            <a:off x="3103563" y="2366963"/>
            <a:ext cx="598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runs</a:t>
            </a:r>
          </a:p>
        </p:txBody>
      </p:sp>
      <p:sp>
        <p:nvSpPr>
          <p:cNvPr id="19486" name="TextBox 103"/>
          <p:cNvSpPr txBox="1">
            <a:spLocks noChangeArrowheads="1"/>
          </p:cNvSpPr>
          <p:nvPr/>
        </p:nvSpPr>
        <p:spPr bwMode="auto">
          <a:xfrm>
            <a:off x="5126038" y="2733675"/>
            <a:ext cx="601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uses</a:t>
            </a:r>
          </a:p>
        </p:txBody>
      </p:sp>
      <p:sp>
        <p:nvSpPr>
          <p:cNvPr id="19487" name="TextBox 104"/>
          <p:cNvSpPr txBox="1">
            <a:spLocks noChangeArrowheads="1"/>
          </p:cNvSpPr>
          <p:nvPr/>
        </p:nvSpPr>
        <p:spPr bwMode="auto">
          <a:xfrm>
            <a:off x="3767138" y="3148013"/>
            <a:ext cx="1436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reads   writes</a:t>
            </a:r>
          </a:p>
        </p:txBody>
      </p:sp>
      <p:grpSp>
        <p:nvGrpSpPr>
          <p:cNvPr id="37" name="Group 111"/>
          <p:cNvGrpSpPr>
            <a:grpSpLocks/>
          </p:cNvGrpSpPr>
          <p:nvPr/>
        </p:nvGrpSpPr>
        <p:grpSpPr bwMode="auto">
          <a:xfrm>
            <a:off x="755650" y="990600"/>
            <a:ext cx="3130550" cy="3309938"/>
            <a:chOff x="981075" y="1131476"/>
            <a:chExt cx="3130550" cy="3310349"/>
          </a:xfrm>
        </p:grpSpPr>
        <p:cxnSp>
          <p:nvCxnSpPr>
            <p:cNvPr id="38" name="Elbow Connector 54"/>
            <p:cNvCxnSpPr>
              <a:stCxn id="10" idx="2"/>
              <a:endCxn id="8" idx="1"/>
            </p:cNvCxnSpPr>
            <p:nvPr/>
          </p:nvCxnSpPr>
          <p:spPr bwMode="auto">
            <a:xfrm rot="16200000" flipH="1">
              <a:off x="2305688" y="2388191"/>
              <a:ext cx="2508561" cy="836612"/>
            </a:xfrm>
            <a:prstGeom prst="bentConnector2">
              <a:avLst/>
            </a:prstGeom>
            <a:noFill/>
            <a:ln w="285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493" name="TextBox 105"/>
            <p:cNvSpPr txBox="1">
              <a:spLocks noChangeArrowheads="1"/>
            </p:cNvSpPr>
            <p:nvPr/>
          </p:nvSpPr>
          <p:spPr bwMode="auto">
            <a:xfrm>
              <a:off x="3149759" y="4072493"/>
              <a:ext cx="9618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browses</a:t>
              </a:r>
            </a:p>
          </p:txBody>
        </p:sp>
        <p:cxnSp>
          <p:nvCxnSpPr>
            <p:cNvPr id="40" name="Elbow Connector 54"/>
            <p:cNvCxnSpPr>
              <a:stCxn id="10" idx="1"/>
              <a:endCxn id="5" idx="1"/>
            </p:cNvCxnSpPr>
            <p:nvPr/>
          </p:nvCxnSpPr>
          <p:spPr bwMode="auto">
            <a:xfrm rot="10800000" flipV="1">
              <a:off x="1630363" y="1131476"/>
              <a:ext cx="1012825" cy="1590873"/>
            </a:xfrm>
            <a:prstGeom prst="bentConnector3">
              <a:avLst>
                <a:gd name="adj1" fmla="val 122571"/>
              </a:avLst>
            </a:prstGeom>
            <a:noFill/>
            <a:ln w="285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495" name="TextBox 110"/>
            <p:cNvSpPr txBox="1">
              <a:spLocks noChangeArrowheads="1"/>
            </p:cNvSpPr>
            <p:nvPr/>
          </p:nvSpPr>
          <p:spPr bwMode="auto">
            <a:xfrm>
              <a:off x="981075" y="2784475"/>
              <a:ext cx="89421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triggers</a:t>
              </a:r>
            </a:p>
          </p:txBody>
        </p:sp>
      </p:grpSp>
      <p:cxnSp>
        <p:nvCxnSpPr>
          <p:cNvPr id="42" name="Straight Arrow Connector 41"/>
          <p:cNvCxnSpPr>
            <a:stCxn id="19487" idx="0"/>
            <a:endCxn id="8" idx="0"/>
          </p:cNvCxnSpPr>
          <p:nvPr/>
        </p:nvCxnSpPr>
        <p:spPr bwMode="auto">
          <a:xfrm rot="16200000" flipH="1" flipV="1">
            <a:off x="4189413" y="3433763"/>
            <a:ext cx="581025" cy="9525"/>
          </a:xfrm>
          <a:prstGeom prst="straightConnector1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490" name="Rectangle 42"/>
          <p:cNvSpPr>
            <a:spLocks noChangeArrowheads="1"/>
          </p:cNvSpPr>
          <p:nvPr/>
        </p:nvSpPr>
        <p:spPr bwMode="auto">
          <a:xfrm>
            <a:off x="6773863" y="6299200"/>
            <a:ext cx="1292225" cy="3063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dirty="0"/>
          </a:p>
        </p:txBody>
      </p:sp>
      <p:sp>
        <p:nvSpPr>
          <p:cNvPr id="19491" name="Text Box 44"/>
          <p:cNvSpPr txBox="1">
            <a:spLocks noChangeArrowheads="1"/>
          </p:cNvSpPr>
          <p:nvPr/>
        </p:nvSpPr>
        <p:spPr bwMode="auto">
          <a:xfrm>
            <a:off x="6804025" y="6308725"/>
            <a:ext cx="1274763" cy="277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Courtesy of Vito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ea typeface="ＭＳ Ｐゴシック"/>
                <a:cs typeface="ＭＳ Ｐゴシック"/>
              </a:rPr>
              <a:t>... what is </a:t>
            </a:r>
            <a:r>
              <a:rPr lang="en-US" dirty="0" smtClean="0">
                <a:ea typeface="ＭＳ Ｐゴシック"/>
                <a:cs typeface="ＭＳ Ｐゴシック"/>
              </a:rPr>
              <a:t>the main aim of the PM</a:t>
            </a:r>
            <a:r>
              <a:rPr lang="pl-PL" smtClean="0">
                <a:ea typeface="ＭＳ Ｐゴシック"/>
                <a:cs typeface="ＭＳ Ｐゴシック"/>
              </a:rPr>
              <a:t> project?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23850" y="765175"/>
            <a:ext cx="82804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pl-PL" sz="2400" b="1" dirty="0" smtClean="0">
                <a:latin typeface="+mn-lt"/>
              </a:rPr>
              <a:t>In </a:t>
            </a:r>
            <a:r>
              <a:rPr lang="pl-PL" sz="2400" b="1" dirty="0">
                <a:latin typeface="+mn-lt"/>
              </a:rPr>
              <a:t>case of event</a:t>
            </a:r>
            <a:r>
              <a:rPr lang="en-US" sz="2400" b="1" dirty="0">
                <a:latin typeface="+mn-lt"/>
              </a:rPr>
              <a:t>, provide efficient and deterministic analysis of transient data recordings</a:t>
            </a:r>
            <a:r>
              <a:rPr lang="pl-PL" sz="2400" b="1" dirty="0">
                <a:latin typeface="+mn-lt"/>
              </a:rPr>
              <a:t>:</a:t>
            </a:r>
          </a:p>
          <a:p>
            <a:pPr>
              <a:buFont typeface="Wingdings" pitchFamily="2" charset="2"/>
              <a:buChar char="ü"/>
            </a:pPr>
            <a:endParaRPr lang="pl-PL" sz="2400" b="1" dirty="0">
              <a:latin typeface="+mn-lt"/>
            </a:endParaRPr>
          </a:p>
          <a:p>
            <a:pPr>
              <a:buFont typeface="Wingdings" pitchFamily="2" charset="2"/>
              <a:buChar char="ü"/>
            </a:pPr>
            <a:r>
              <a:rPr lang="en-US" sz="2000" b="1" dirty="0">
                <a:latin typeface="+mn-lt"/>
              </a:rPr>
              <a:t>Check if all the devices and systems behaved as expected with an emphasis on machine protection systems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latin typeface="+mn-lt"/>
              </a:rPr>
              <a:t>Provide evidence for the cause of the beam dump / event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latin typeface="+mn-lt"/>
              </a:rPr>
              <a:t>Decide if it is safe to continue with the next injection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latin typeface="+mn-lt"/>
              </a:rPr>
              <a:t>Block the next injection if the analysis is not satisfactory</a:t>
            </a:r>
            <a:endParaRPr lang="pl-PL" sz="2000" dirty="0">
              <a:latin typeface="+mn-lt"/>
            </a:endParaRPr>
          </a:p>
          <a:p>
            <a:pPr>
              <a:buFont typeface="Wingdings" pitchFamily="2" charset="2"/>
              <a:buChar char="ü"/>
            </a:pPr>
            <a:r>
              <a:rPr lang="pl-PL" sz="2000" b="1" dirty="0">
                <a:latin typeface="+mn-lt"/>
              </a:rPr>
              <a:t>Super Lock the circuit </a:t>
            </a:r>
            <a:r>
              <a:rPr lang="en-US" sz="2000" b="1" dirty="0">
                <a:latin typeface="+mn-lt"/>
              </a:rPr>
              <a:t>if the analysis result</a:t>
            </a:r>
            <a:r>
              <a:rPr lang="pl-PL" sz="2000" b="1" dirty="0">
                <a:latin typeface="+mn-lt"/>
              </a:rPr>
              <a:t> failed</a:t>
            </a:r>
          </a:p>
          <a:p>
            <a:pPr>
              <a:buFont typeface="Wingdings" pitchFamily="2" charset="2"/>
              <a:buChar char="ü"/>
            </a:pPr>
            <a:endParaRPr lang="pl-PL" sz="2000" dirty="0">
              <a:latin typeface="+mn-lt"/>
            </a:endParaRPr>
          </a:p>
          <a:p>
            <a:pPr>
              <a:buFont typeface="Wingdings" pitchFamily="2" charset="2"/>
              <a:buChar char="ü"/>
            </a:pPr>
            <a:r>
              <a:rPr lang="en-US" sz="2000" b="1" dirty="0">
                <a:latin typeface="+mn-lt"/>
              </a:rPr>
              <a:t>Give a brief summary when, where and  what happened</a:t>
            </a:r>
          </a:p>
          <a:p>
            <a:pPr>
              <a:buFont typeface="Wingdings" pitchFamily="2" charset="2"/>
              <a:buChar char="ü"/>
            </a:pPr>
            <a:endParaRPr lang="en-US" sz="2400" b="1" dirty="0" smtClean="0">
              <a:latin typeface="+mn-lt"/>
            </a:endParaRPr>
          </a:p>
          <a:p>
            <a:pPr>
              <a:buFont typeface="Wingdings" pitchFamily="2" charset="2"/>
              <a:buChar char="ü"/>
            </a:pPr>
            <a:endParaRPr lang="en-US" sz="2400" b="1" dirty="0">
              <a:latin typeface="+mn-lt"/>
            </a:endParaRPr>
          </a:p>
          <a:p>
            <a:pPr algn="ctr"/>
            <a:r>
              <a:rPr lang="en-US" sz="2400" dirty="0" smtClean="0">
                <a:latin typeface="+mn-lt"/>
              </a:rPr>
              <a:t>Currently </a:t>
            </a:r>
            <a:r>
              <a:rPr lang="en-US" sz="2400" b="1" dirty="0">
                <a:latin typeface="+mn-lt"/>
              </a:rPr>
              <a:t>4 servers </a:t>
            </a:r>
            <a:r>
              <a:rPr lang="en-US" sz="2400" dirty="0">
                <a:latin typeface="+mn-lt"/>
              </a:rPr>
              <a:t>running on SAME </a:t>
            </a:r>
            <a:r>
              <a:rPr lang="en-US" sz="2400" dirty="0" smtClean="0">
                <a:latin typeface="+mn-lt"/>
              </a:rPr>
              <a:t>infrastructure</a:t>
            </a:r>
            <a:r>
              <a:rPr lang="pl-PL" sz="2400" dirty="0" smtClean="0">
                <a:latin typeface="+mn-lt"/>
              </a:rPr>
              <a:t>:</a:t>
            </a:r>
            <a:r>
              <a:rPr lang="pl-PL" sz="2400" dirty="0">
                <a:latin typeface="+mn-lt"/>
              </a:rPr>
              <a:t> </a:t>
            </a:r>
            <a:endParaRPr lang="pl-PL" sz="2400" dirty="0" smtClean="0">
              <a:latin typeface="+mn-lt"/>
            </a:endParaRPr>
          </a:p>
          <a:p>
            <a:pPr algn="ctr"/>
            <a:r>
              <a:rPr lang="en-US" sz="2400" b="1" dirty="0" smtClean="0">
                <a:latin typeface="+mn-lt"/>
              </a:rPr>
              <a:t>PMA </a:t>
            </a:r>
            <a:r>
              <a:rPr lang="en-US" sz="2400" dirty="0" smtClean="0">
                <a:latin typeface="+mn-lt"/>
              </a:rPr>
              <a:t>(beam </a:t>
            </a:r>
            <a:r>
              <a:rPr lang="en-US" sz="2400" dirty="0">
                <a:latin typeface="+mn-lt"/>
              </a:rPr>
              <a:t>dumps), </a:t>
            </a:r>
            <a:r>
              <a:rPr lang="en-US" sz="2400" b="1" dirty="0">
                <a:latin typeface="+mn-lt"/>
              </a:rPr>
              <a:t>PMP </a:t>
            </a:r>
            <a:r>
              <a:rPr lang="en-US" sz="2400" dirty="0">
                <a:latin typeface="+mn-lt"/>
              </a:rPr>
              <a:t>(Powering), </a:t>
            </a:r>
            <a:r>
              <a:rPr lang="en-US" sz="2400" b="1" dirty="0">
                <a:latin typeface="+mn-lt"/>
              </a:rPr>
              <a:t>XPOC</a:t>
            </a:r>
            <a:r>
              <a:rPr lang="en-US" sz="2400" dirty="0">
                <a:latin typeface="+mn-lt"/>
              </a:rPr>
              <a:t> (Beam Dumping System)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and</a:t>
            </a:r>
            <a:r>
              <a:rPr lang="en-US" sz="2400" b="1" dirty="0">
                <a:latin typeface="+mn-lt"/>
              </a:rPr>
              <a:t> IQC </a:t>
            </a:r>
            <a:r>
              <a:rPr lang="en-US" sz="2400" dirty="0">
                <a:latin typeface="+mn-lt"/>
              </a:rPr>
              <a:t>(Injection Quality Check)</a:t>
            </a:r>
          </a:p>
          <a:p>
            <a:pPr>
              <a:buFont typeface="Wingdings" pitchFamily="2" charset="2"/>
              <a:buChar char="ü"/>
            </a:pPr>
            <a:endParaRPr lang="en-US" sz="2400" dirty="0">
              <a:latin typeface="+mn-lt"/>
            </a:endParaRPr>
          </a:p>
          <a:p>
            <a:pPr>
              <a:buFont typeface="Wingdings" pitchFamily="2" charset="2"/>
              <a:buChar char="ü"/>
            </a:pPr>
            <a:endParaRPr lang="en-US" sz="2400" dirty="0">
              <a:latin typeface="+mn-lt"/>
            </a:endParaRPr>
          </a:p>
          <a:p>
            <a:pPr>
              <a:buFont typeface="Wingdings" pitchFamily="2" charset="2"/>
              <a:buChar char="ü"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75" y="1063625"/>
            <a:ext cx="7985125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86360" tIns="43181" rIns="86360" bIns="43181"/>
          <a:lstStyle/>
          <a:p>
            <a:r>
              <a:rPr lang="pl-PL" dirty="0" smtClean="0">
                <a:ea typeface="ＭＳ Ｐゴシック"/>
                <a:cs typeface="ＭＳ Ｐゴシック"/>
              </a:rPr>
              <a:t>PMA Powering Server </a:t>
            </a:r>
            <a:r>
              <a:rPr lang="pl-PL" dirty="0" smtClean="0">
                <a:ea typeface="ＭＳ Ｐゴシック"/>
                <a:cs typeface="ＭＳ Ｐゴシック"/>
              </a:rPr>
              <a:t>Status</a:t>
            </a:r>
            <a:r>
              <a:rPr lang="en-US" dirty="0" smtClean="0">
                <a:ea typeface="ＭＳ Ｐゴシック"/>
                <a:cs typeface="ＭＳ Ｐゴシック"/>
              </a:rPr>
              <a:t> … </a:t>
            </a:r>
          </a:p>
        </p:txBody>
      </p:sp>
      <p:pic>
        <p:nvPicPr>
          <p:cNvPr id="38919" name="Picture 7" descr="http://wikis/download/attachments/41287993/BPM-Orbit_Traject.png?version=1&amp;modificationDate=126978510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0" y="3306763"/>
            <a:ext cx="394176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" y="3594100"/>
            <a:ext cx="429101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3" descr="http://wikis/download/attachments/41287993/BCT_FD_2.JPG?version=1&amp;modificationDate=1273073015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828675"/>
            <a:ext cx="40132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3" descr="http://wikis/download/attachments/41287993/BIC_ES.PNG?version=1&amp;modificationDate=12693675670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8500" y="788988"/>
            <a:ext cx="4089400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25475" y="3116263"/>
            <a:ext cx="2305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accent6"/>
                </a:solidFill>
                <a:latin typeface="Trebuchet MS" pitchFamily="34" charset="0"/>
                <a:ea typeface="+mn-ea"/>
                <a:cs typeface="+mn-cs"/>
              </a:rPr>
              <a:t>Beam Intensities, Lifetime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249363" y="5719763"/>
            <a:ext cx="1184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accent6"/>
                </a:solidFill>
                <a:latin typeface="Trebuchet MS" pitchFamily="34" charset="0"/>
                <a:ea typeface="+mn-ea"/>
                <a:cs typeface="+mn-cs"/>
              </a:rPr>
              <a:t>Beam Losses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711825" y="1249363"/>
            <a:ext cx="145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accent6"/>
                </a:solidFill>
                <a:latin typeface="Trebuchet MS" pitchFamily="34" charset="0"/>
                <a:ea typeface="+mn-ea"/>
                <a:cs typeface="+mn-cs"/>
              </a:rPr>
              <a:t>Event Sequence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167313" y="4081463"/>
            <a:ext cx="1908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accent6"/>
                </a:solidFill>
                <a:latin typeface="Trebuchet MS" pitchFamily="34" charset="0"/>
                <a:ea typeface="+mn-ea"/>
                <a:cs typeface="+mn-cs"/>
              </a:rPr>
              <a:t>Beam position / orbit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7188" y="1504950"/>
            <a:ext cx="5707062" cy="4445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" name="Rectangle 8"/>
          <p:cNvSpPr/>
          <p:nvPr/>
        </p:nvSpPr>
        <p:spPr>
          <a:xfrm>
            <a:off x="34925" y="1125538"/>
            <a:ext cx="2952750" cy="31700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Modules implemented: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BIS, PIC, FMCM IPOC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BLM Losses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BPM Orbit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XPOC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FGC ext for Feedback</a:t>
            </a:r>
            <a:endParaRPr lang="pl-PL" sz="2000" dirty="0">
              <a:solidFill>
                <a:srgbClr val="000000"/>
              </a:solidFill>
              <a:ea typeface="ＭＳ Ｐゴシック"/>
              <a:cs typeface="ＭＳ Ｐゴシック"/>
            </a:endParaRP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Fill Statistics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" y="4797152"/>
            <a:ext cx="3024188" cy="1625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ＭＳ Ｐゴシック"/>
              </a:rPr>
              <a:t>Behavior</a:t>
            </a:r>
            <a:r>
              <a:rPr lang="pl-PL" sz="2000" dirty="0" smtClean="0">
                <a:solidFill>
                  <a:srgbClr val="000000"/>
                </a:solidFill>
                <a:ea typeface="ＭＳ Ｐゴシック"/>
                <a:cs typeface="ＭＳ Ｐゴシック"/>
              </a:rPr>
              <a:t>:</a:t>
            </a:r>
            <a:endParaRPr lang="en-US" sz="2000" dirty="0">
              <a:solidFill>
                <a:srgbClr val="000000"/>
              </a:solidFill>
              <a:ea typeface="ＭＳ Ｐゴシック"/>
              <a:cs typeface="ＭＳ Ｐゴシック"/>
            </a:endParaRP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 Injection Interlock  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sending email / </a:t>
            </a: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sms</a:t>
            </a: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 notifications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Page 1 entry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ea typeface="ＭＳ Ｐゴシック"/>
                <a:cs typeface="ＭＳ Ｐゴシック"/>
              </a:rPr>
              <a:t>PM</a:t>
            </a:r>
            <a:r>
              <a:rPr lang="en-US" dirty="0" smtClean="0">
                <a:ea typeface="ＭＳ Ｐゴシック"/>
                <a:cs typeface="ＭＳ Ｐゴシック"/>
              </a:rPr>
              <a:t>P</a:t>
            </a:r>
            <a:r>
              <a:rPr lang="pl-PL" dirty="0" smtClean="0">
                <a:ea typeface="ＭＳ Ｐゴシック"/>
                <a:cs typeface="ＭＳ Ｐゴシック"/>
              </a:rPr>
              <a:t> </a:t>
            </a:r>
            <a:r>
              <a:rPr lang="pl-PL" dirty="0" smtClean="0">
                <a:ea typeface="ＭＳ Ｐゴシック"/>
                <a:cs typeface="ＭＳ Ｐゴシック"/>
              </a:rPr>
              <a:t>Powering </a:t>
            </a:r>
            <a:r>
              <a:rPr lang="pl-PL" dirty="0" smtClean="0">
                <a:ea typeface="ＭＳ Ｐゴシック"/>
                <a:cs typeface="ＭＳ Ｐゴシック"/>
              </a:rPr>
              <a:t>Server Status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49600" y="981075"/>
            <a:ext cx="5994400" cy="4392613"/>
          </a:xfrm>
        </p:spPr>
      </p:pic>
      <p:pic>
        <p:nvPicPr>
          <p:cNvPr id="2253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484313"/>
            <a:ext cx="5360987" cy="3467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2060575"/>
            <a:ext cx="49688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830125508@04112010-2BF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284538"/>
            <a:ext cx="4572000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4925" y="1125538"/>
            <a:ext cx="2952750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sz="2000" dirty="0"/>
              <a:t>Modules implemented: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EE 600</a:t>
            </a:r>
            <a:r>
              <a:rPr lang="pl-PL" sz="2000" dirty="0"/>
              <a:t>A</a:t>
            </a:r>
            <a:r>
              <a:rPr lang="en-US" sz="2000" dirty="0"/>
              <a:t> &amp;</a:t>
            </a:r>
            <a:r>
              <a:rPr lang="pl-PL" sz="2000" dirty="0"/>
              <a:t> EE</a:t>
            </a:r>
            <a:r>
              <a:rPr lang="en-US" sz="2000" dirty="0"/>
              <a:t> 13kA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Heater Discharge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FGC</a:t>
            </a:r>
            <a:endParaRPr lang="pl-PL" sz="2000" dirty="0"/>
          </a:p>
          <a:p>
            <a:pPr lvl="1">
              <a:buFont typeface="Arial" pitchFamily="34" charset="0"/>
              <a:buChar char="•"/>
              <a:defRPr/>
            </a:pPr>
            <a:r>
              <a:rPr lang="pl-PL" sz="2000" dirty="0"/>
              <a:t>600A Anti-Quench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4925" y="3860800"/>
            <a:ext cx="3024188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sz="2000" dirty="0" smtClean="0"/>
              <a:t>Behavior</a:t>
            </a:r>
            <a:r>
              <a:rPr lang="pl-PL" sz="2000" dirty="0" smtClean="0"/>
              <a:t>:</a:t>
            </a:r>
            <a:endParaRPr lang="en-US" sz="2000" dirty="0"/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 sending email / </a:t>
            </a:r>
            <a:r>
              <a:rPr lang="en-US" sz="2000" dirty="0"/>
              <a:t>sms</a:t>
            </a:r>
            <a:r>
              <a:rPr lang="en-US" sz="2000" dirty="0"/>
              <a:t> </a:t>
            </a:r>
            <a:r>
              <a:rPr lang="en-US" sz="2000" dirty="0" smtClean="0"/>
              <a:t>notifications</a:t>
            </a:r>
            <a:endParaRPr lang="en-US" sz="2000" dirty="0"/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/>
              <a:t>Locking circuit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925" y="1125538"/>
            <a:ext cx="2952750" cy="16312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Modules implemented: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Automated analysis of injection quality and beam dump firing</a:t>
            </a:r>
            <a:r>
              <a:rPr lang="pl-PL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 </a:t>
            </a:r>
            <a:endParaRPr lang="en-US" sz="2000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3379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ea typeface="ＭＳ Ｐゴシック"/>
                <a:cs typeface="ＭＳ Ｐゴシック"/>
              </a:rPr>
              <a:t>XPOC and IQC</a:t>
            </a:r>
            <a:r>
              <a:rPr lang="pl-PL" smtClean="0">
                <a:ea typeface="ＭＳ Ｐゴシック"/>
                <a:cs typeface="ＭＳ Ｐゴシック"/>
              </a:rPr>
              <a:t> Server Status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25" y="3860800"/>
            <a:ext cx="3024188" cy="1625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Behavior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 sending email / </a:t>
            </a:r>
            <a:r>
              <a:rPr lang="en-US" sz="2000" dirty="0" err="1">
                <a:solidFill>
                  <a:srgbClr val="000000"/>
                </a:solidFill>
                <a:ea typeface="ＭＳ Ｐゴシック"/>
                <a:cs typeface="ＭＳ Ｐゴシック"/>
              </a:rPr>
              <a:t>sms</a:t>
            </a: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 notifications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Fix Display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/>
                <a:cs typeface="ＭＳ Ｐゴシック"/>
              </a:rPr>
              <a:t>Injection interlocks</a:t>
            </a:r>
          </a:p>
        </p:txBody>
      </p:sp>
      <p:pic>
        <p:nvPicPr>
          <p:cNvPr id="33801" name="Picture 2"/>
          <p:cNvPicPr>
            <a:picLocks noChangeAspect="1" noChangeArrowheads="1"/>
          </p:cNvPicPr>
          <p:nvPr/>
        </p:nvPicPr>
        <p:blipFill>
          <a:blip r:embed="rId2"/>
          <a:srcRect l="3125" t="6250" r="3125" b="10156"/>
          <a:stretch>
            <a:fillRect/>
          </a:stretch>
        </p:blipFill>
        <p:spPr bwMode="auto">
          <a:xfrm>
            <a:off x="3492500" y="908050"/>
            <a:ext cx="3816350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2"/>
          <p:cNvPicPr>
            <a:picLocks noChangeAspect="1" noChangeArrowheads="1"/>
          </p:cNvPicPr>
          <p:nvPr/>
        </p:nvPicPr>
        <p:blipFill>
          <a:blip r:embed="rId3"/>
          <a:srcRect l="5000" t="3906" r="626" b="12500"/>
          <a:stretch>
            <a:fillRect/>
          </a:stretch>
        </p:blipFill>
        <p:spPr bwMode="auto">
          <a:xfrm>
            <a:off x="5508625" y="1052513"/>
            <a:ext cx="3411538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2" descr="http://elogbook/eLogbook/attach_reader?attach_id=11267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292600"/>
            <a:ext cx="36734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3933825"/>
            <a:ext cx="3097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3860800"/>
            <a:ext cx="801687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ea typeface="ＭＳ Ｐゴシック"/>
                <a:cs typeface="ＭＳ Ｐゴシック"/>
              </a:rPr>
              <a:t>Unforseen </a:t>
            </a:r>
            <a:r>
              <a:rPr lang="pl-PL" dirty="0" smtClean="0">
                <a:ea typeface="ＭＳ Ｐゴシック"/>
                <a:cs typeface="ＭＳ Ｐゴシック"/>
              </a:rPr>
              <a:t>discoveries... 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1275" y="1484313"/>
            <a:ext cx="5267325" cy="3643312"/>
          </a:xfrm>
        </p:spPr>
      </p:pic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323850" y="3665538"/>
            <a:ext cx="85693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endParaRPr lang="pl-PL" sz="240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pl-PL" sz="240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>
                <a:latin typeface="Calibri" pitchFamily="34" charset="0"/>
              </a:rPr>
              <a:t>Development of 600A EE module revealed minor issue in EE firmware (present during all HWC campaigns)!</a:t>
            </a:r>
          </a:p>
          <a:p>
            <a:pPr>
              <a:buFont typeface="Wingdings" pitchFamily="2" charset="2"/>
              <a:buChar char="ü"/>
            </a:pPr>
            <a:r>
              <a:rPr lang="en-US" sz="2000">
                <a:latin typeface="Calibri" pitchFamily="34" charset="0"/>
              </a:rPr>
              <a:t>Allowed to identify 5 600A EE systems needing intervention during Xmas stop</a:t>
            </a:r>
            <a:endParaRPr lang="en-US"/>
          </a:p>
        </p:txBody>
      </p:sp>
      <p:pic>
        <p:nvPicPr>
          <p:cNvPr id="23559" name="Picture 7" descr="02_10_2010_13h08m41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836613"/>
            <a:ext cx="4824412" cy="3321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509120"/>
            <a:ext cx="4896544" cy="40011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l-PL" sz="2000" dirty="0">
                <a:latin typeface="Calibri" pitchFamily="34" charset="0"/>
              </a:rPr>
              <a:t>Some problems with Cap in 600A EE </a:t>
            </a:r>
            <a:r>
              <a:rPr lang="pl-PL" sz="2000" dirty="0" smtClean="0">
                <a:latin typeface="Calibri" pitchFamily="34" charset="0"/>
              </a:rPr>
              <a:t>racks!!</a:t>
            </a:r>
            <a:endParaRPr lang="pl-PL" sz="200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Data correlation with the </a:t>
            </a:r>
            <a:r>
              <a:rPr lang="pl-PL" smtClean="0">
                <a:ea typeface="ＭＳ Ｐゴシック"/>
                <a:cs typeface="ＭＳ Ｐゴシック"/>
              </a:rPr>
              <a:t>Post Mortem</a:t>
            </a:r>
            <a:r>
              <a:rPr lang="en-US" smtClean="0">
                <a:ea typeface="ＭＳ Ｐゴシック"/>
                <a:cs typeface="ＭＳ Ｐゴシック"/>
              </a:rPr>
              <a:t> </a:t>
            </a:r>
            <a:r>
              <a:rPr lang="pl-PL" smtClean="0">
                <a:ea typeface="ＭＳ Ｐゴシック"/>
                <a:cs typeface="ＭＳ Ｐゴシック"/>
              </a:rPr>
              <a:t>Basket</a:t>
            </a:r>
            <a:endParaRPr lang="en-GB" smtClean="0">
              <a:ea typeface="ＭＳ Ｐゴシック"/>
              <a:cs typeface="ＭＳ Ｐゴシック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125538"/>
            <a:ext cx="8839200" cy="5360987"/>
          </a:xfrm>
        </p:spPr>
        <p:txBody>
          <a:bodyPr/>
          <a:lstStyle/>
          <a:p>
            <a:pPr marL="381000" indent="-381000">
              <a:buFont typeface="Wingdings" pitchFamily="2" charset="2"/>
              <a:buChar char="ü"/>
            </a:pPr>
            <a:r>
              <a:rPr lang="pl-PL" dirty="0" smtClean="0">
                <a:ea typeface="ＭＳ Ｐゴシック"/>
                <a:cs typeface="ＭＳ Ｐゴシック"/>
              </a:rPr>
              <a:t>PM Project is not only </a:t>
            </a:r>
            <a:r>
              <a:rPr lang="en-US" dirty="0" smtClean="0">
                <a:ea typeface="ＭＳ Ｐゴシック"/>
                <a:cs typeface="ＭＳ Ｐゴシック"/>
              </a:rPr>
              <a:t>performing automated a</a:t>
            </a:r>
            <a:r>
              <a:rPr lang="pl-PL" dirty="0" smtClean="0">
                <a:ea typeface="ＭＳ Ｐゴシック"/>
                <a:cs typeface="ＭＳ Ｐゴシック"/>
              </a:rPr>
              <a:t>nalysis</a:t>
            </a:r>
            <a:r>
              <a:rPr lang="en-US" dirty="0" smtClean="0">
                <a:ea typeface="ＭＳ Ｐゴシック"/>
                <a:cs typeface="ＭＳ Ｐゴシック"/>
              </a:rPr>
              <a:t>, </a:t>
            </a:r>
            <a:r>
              <a:rPr lang="en-US" dirty="0" smtClean="0">
                <a:ea typeface="ＭＳ Ｐゴシック"/>
                <a:cs typeface="ＭＳ Ｐゴシック"/>
              </a:rPr>
              <a:t>but allows for manual analysis by providing configurable displays to operators/experts</a:t>
            </a:r>
            <a:endParaRPr lang="pl-PL" dirty="0" smtClean="0">
              <a:ea typeface="ＭＳ Ｐゴシック"/>
              <a:cs typeface="ＭＳ Ｐゴシック"/>
            </a:endParaRPr>
          </a:p>
          <a:p>
            <a:pPr marL="381000" indent="-381000">
              <a:buFont typeface="Wingdings" pitchFamily="2" charset="2"/>
              <a:buChar char="ü"/>
            </a:pPr>
            <a:r>
              <a:rPr lang="en-US" dirty="0" smtClean="0">
                <a:ea typeface="ＭＳ Ｐゴシック"/>
                <a:cs typeface="ＭＳ Ｐゴシック"/>
              </a:rPr>
              <a:t>Work ongoing to allow correlation of any PM data set (beam, powering,..) against each other, preparations ongoing to include Logging Data </a:t>
            </a:r>
          </a:p>
          <a:p>
            <a:pPr marL="381000" indent="-381000">
              <a:buFont typeface="Wingdings" pitchFamily="2" charset="2"/>
              <a:buChar char="ü"/>
            </a:pPr>
            <a:r>
              <a:rPr lang="pl-PL" dirty="0" smtClean="0">
                <a:ea typeface="ＭＳ Ｐゴシック"/>
                <a:cs typeface="ＭＳ Ｐゴシック"/>
              </a:rPr>
              <a:t>PM Browser &amp; </a:t>
            </a:r>
            <a:r>
              <a:rPr lang="en-US" b="1" dirty="0" smtClean="0">
                <a:ea typeface="ＭＳ Ｐゴシック"/>
                <a:cs typeface="ＭＳ Ｐゴシック"/>
              </a:rPr>
              <a:t>The PM Shopping Basket</a:t>
            </a:r>
            <a:r>
              <a:rPr lang="pl-PL" b="1" dirty="0" smtClean="0">
                <a:ea typeface="ＭＳ Ｐゴシック"/>
                <a:cs typeface="ＭＳ Ｐゴシック"/>
              </a:rPr>
              <a:t> </a:t>
            </a:r>
            <a:r>
              <a:rPr lang="en-US" b="1" dirty="0" smtClean="0">
                <a:ea typeface="ＭＳ Ｐゴシック"/>
                <a:cs typeface="ＭＳ Ｐゴシック"/>
              </a:rPr>
              <a:t>+ Template Manager</a:t>
            </a:r>
            <a:r>
              <a:rPr lang="pl-PL" dirty="0" smtClean="0">
                <a:ea typeface="ＭＳ Ｐゴシック"/>
                <a:cs typeface="ＭＳ Ｐゴシック"/>
              </a:rPr>
              <a:t>...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644900"/>
            <a:ext cx="3671887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357563"/>
            <a:ext cx="325120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hopping_cart_rac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28552" y="2865055"/>
            <a:ext cx="557526" cy="502594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3644900"/>
            <a:ext cx="3833812" cy="28781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6025</TotalTime>
  <Words>671</Words>
  <Application>Microsoft Office PowerPoint</Application>
  <PresentationFormat>On-screen Show (4:3)</PresentationFormat>
  <Paragraphs>125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1_Default Design</vt:lpstr>
      <vt:lpstr>MPE Workshop  14/12/2010</vt:lpstr>
      <vt:lpstr>who we are and what is project ... </vt:lpstr>
      <vt:lpstr>PMA server architecture </vt:lpstr>
      <vt:lpstr>... what is the main aim of the PM project?</vt:lpstr>
      <vt:lpstr>PMA Powering Server Status … </vt:lpstr>
      <vt:lpstr>PMP Powering Server Status</vt:lpstr>
      <vt:lpstr>XPOC and IQC Server Status</vt:lpstr>
      <vt:lpstr>Unforseen discoveries... </vt:lpstr>
      <vt:lpstr>Data correlation with the Post Mortem Basket</vt:lpstr>
      <vt:lpstr>Outlook and future challenges</vt:lpstr>
      <vt:lpstr>Slide 11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</dc:title>
  <dc:subject/>
  <dc:creator>rudi</dc:creator>
  <cp:keywords/>
  <dc:description/>
  <cp:lastModifiedBy>agorzaws</cp:lastModifiedBy>
  <cp:revision>133</cp:revision>
  <cp:lastPrinted>2010-11-25T13:31:43Z</cp:lastPrinted>
  <dcterms:created xsi:type="dcterms:W3CDTF">2010-11-28T21:53:38Z</dcterms:created>
  <dcterms:modified xsi:type="dcterms:W3CDTF">2010-12-13T15:56:07Z</dcterms:modified>
  <cp:category/>
</cp:coreProperties>
</file>