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88" r:id="rId2"/>
    <p:sldId id="289" r:id="rId3"/>
    <p:sldId id="345" r:id="rId4"/>
    <p:sldId id="333" r:id="rId5"/>
    <p:sldId id="348" r:id="rId6"/>
    <p:sldId id="355" r:id="rId7"/>
    <p:sldId id="350" r:id="rId8"/>
    <p:sldId id="353" r:id="rId9"/>
    <p:sldId id="354" r:id="rId10"/>
    <p:sldId id="356" r:id="rId11"/>
    <p:sldId id="352" r:id="rId12"/>
    <p:sldId id="358" r:id="rId13"/>
    <p:sldId id="351" r:id="rId14"/>
    <p:sldId id="35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DFE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9" autoAdjust="0"/>
    <p:restoredTop sz="86804" autoAdjust="0"/>
  </p:normalViewPr>
  <p:slideViewPr>
    <p:cSldViewPr>
      <p:cViewPr varScale="1">
        <p:scale>
          <a:sx n="112" d="100"/>
          <a:sy n="112" d="100"/>
        </p:scale>
        <p:origin x="-3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4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4CFCB-41D5-4EF2-B221-6064ED938DCB}" type="datetimeFigureOut">
              <a:rPr lang="en-US" smtClean="0"/>
              <a:pPr/>
              <a:t>12/13/2010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D8FA3-E084-465A-BA96-E18D704EC93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3915B3-5468-4FF1-971F-5640BBF045EB}" type="datetimeFigureOut">
              <a:rPr lang="en-US" smtClean="0"/>
              <a:pPr/>
              <a:t>12/13/2010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C34847-BB0A-4AEE-B82C-ED74F6F79FD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457200" rtl="0"/>
            <a:fld id="{3E9797B6-654A-4431-970C-7AFF7A27EBEF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defTabSz="457200" rtl="0"/>
              <a:t>5</a:t>
            </a:fld>
            <a:endParaRPr lang="en-US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DD826-C9B6-4E1D-938C-3BCE4C14098B}" type="datetime1">
              <a:rPr lang="en-US" smtClean="0"/>
              <a:pPr/>
              <a:t>12/13/2010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Y. Kadi   ISCC Novenber 16, 2009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FC77-F2B6-4416-8CEB-3C51456475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AEECA-FD15-4DAF-83D9-9CB68C934C85}" type="datetime1">
              <a:rPr lang="en-US" smtClean="0"/>
              <a:pPr/>
              <a:t>12/13/2010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Y. Kadi   ISCC Novenber 16, 2009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FC77-F2B6-4416-8CEB-3C51456475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D46CF-2A8A-4B52-8499-F4BFB51753CD}" type="datetime1">
              <a:rPr lang="en-US" smtClean="0"/>
              <a:pPr/>
              <a:t>12/13/2010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Y. Kadi   ISCC Novenber 16, 2009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FC77-F2B6-4416-8CEB-3C51456475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A1601-C96F-44CA-9331-874A3504ACD8}" type="datetime1">
              <a:rPr lang="en-US" smtClean="0"/>
              <a:pPr/>
              <a:t>12/13/2010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Y. Kadi   ISCC Novenber 16, 2009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FC77-F2B6-4416-8CEB-3C51456475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56DBE-ACBA-4DD0-BCB9-8F5E6B98148E}" type="datetime1">
              <a:rPr lang="en-US" smtClean="0"/>
              <a:pPr/>
              <a:t>12/13/2010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Y. Kadi   ISCC Novenber 16, 2009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FC77-F2B6-4416-8CEB-3C51456475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A6912-7C57-45F3-A37A-A7E095EB37BF}" type="datetime1">
              <a:rPr lang="en-US" smtClean="0"/>
              <a:pPr/>
              <a:t>12/13/2010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Y. Kadi   ISCC Novenber 16, 2009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FC77-F2B6-4416-8CEB-3C51456475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4B2F9-2E07-4617-A9F4-39744075FFC2}" type="datetime1">
              <a:rPr lang="en-US" smtClean="0"/>
              <a:pPr/>
              <a:t>12/13/2010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Y. Kadi   ISCC Novenber 16, 2009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FC77-F2B6-4416-8CEB-3C51456475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53422-B06C-4B7A-8A7E-8F670D240759}" type="datetime1">
              <a:rPr lang="en-US" smtClean="0"/>
              <a:pPr/>
              <a:t>12/13/2010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Y. Kadi   ISCC Novenber 16, 2009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FC77-F2B6-4416-8CEB-3C51456475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BE54A-D19F-473B-B6EB-2C013FA539C6}" type="datetime1">
              <a:rPr lang="en-US" smtClean="0"/>
              <a:pPr/>
              <a:t>12/13/2010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Y. Kadi   ISCC Novenber 16, 2009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FC77-F2B6-4416-8CEB-3C51456475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A34E-231A-460B-854B-DAD4377C63C9}" type="datetime1">
              <a:rPr lang="en-US" smtClean="0"/>
              <a:pPr/>
              <a:t>12/13/2010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Y. Kadi   ISCC Novenber 16, 2009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FC77-F2B6-4416-8CEB-3C51456475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CF287-DD07-4882-B699-D1388CC954B1}" type="datetime1">
              <a:rPr lang="en-US" smtClean="0"/>
              <a:pPr/>
              <a:t>12/13/2010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Y. Kadi   ISCC Novenber 16, 2009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FC77-F2B6-4416-8CEB-3C51456475E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CEF42-B845-4762-9837-6B7D573E42EC}" type="datetime1">
              <a:rPr lang="en-US" smtClean="0"/>
              <a:pPr/>
              <a:t>12/13/2010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Y. Kadi   ISCC Novenber 16, 2009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7FC77-F2B6-4416-8CEB-3C51456475E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27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3124200"/>
            <a:ext cx="88392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HIE-ISOLDE </a:t>
            </a:r>
            <a:r>
              <a:rPr lang="en-GB" sz="3100" dirty="0" smtClean="0"/>
              <a:t>(High Intensity and Energy) </a:t>
            </a:r>
            <a:r>
              <a:rPr lang="en-GB" dirty="0" smtClean="0"/>
              <a:t>project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Protection of superconducting solenoids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57800"/>
            <a:ext cx="5867400" cy="573741"/>
          </a:xfrm>
        </p:spPr>
        <p:txBody>
          <a:bodyPr>
            <a:noAutofit/>
          </a:bodyPr>
          <a:lstStyle/>
          <a:p>
            <a:r>
              <a:rPr lang="en-US" sz="1800" dirty="0" smtClean="0"/>
              <a:t>MPE work shop – December 14, 2010</a:t>
            </a:r>
          </a:p>
          <a:p>
            <a:r>
              <a:rPr lang="en-US" sz="1800" dirty="0" smtClean="0"/>
              <a:t>G.J. Coelingh TE-MPE-CP</a:t>
            </a:r>
            <a:endParaRPr lang="en-US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752600"/>
            <a:ext cx="2992784" cy="97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1752600"/>
            <a:ext cx="990600" cy="9740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Detection &amp;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Lead detection depending on lead type but most likely conventional cupper model will be used.  </a:t>
            </a:r>
            <a:r>
              <a:rPr lang="en-US" dirty="0" err="1" smtClean="0"/>
              <a:t>Tbd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2400" y="6611803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Y. Kadi HIE-ISOLDE Proposal, IEFC, August 21, 2009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                           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3048000"/>
            <a:ext cx="8229600" cy="3429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Controls/Data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transfer to be determined – Field Bus or Ethernet? 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Valid for Detection and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Extraction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/>
              <a:t>Interlocks – PC-QPS-EE-PIC. </a:t>
            </a:r>
            <a:r>
              <a:rPr lang="en-US" sz="3200" dirty="0" err="1" smtClean="0"/>
              <a:t>Tbd</a:t>
            </a:r>
            <a:r>
              <a:rPr lang="en-US" sz="3200" dirty="0" smtClean="0"/>
              <a:t>.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Plan for 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Solid State Switch development recently </a:t>
            </a:r>
            <a:r>
              <a:rPr lang="en-US" dirty="0" smtClean="0"/>
              <a:t>started</a:t>
            </a:r>
          </a:p>
          <a:p>
            <a:pPr lvl="1"/>
            <a:r>
              <a:rPr lang="en-US" dirty="0" smtClean="0"/>
              <a:t>Goal: Prototype by May/June 2011</a:t>
            </a:r>
            <a:endParaRPr lang="en-US" dirty="0" smtClean="0"/>
          </a:p>
          <a:p>
            <a:pPr lvl="1"/>
            <a:r>
              <a:rPr lang="en-US" dirty="0" smtClean="0"/>
              <a:t>Challenge to finish series production before 2.5 years from now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In parallel: upgrade existing LHC 600 A EE system; improvements from exploitation/maintenance points of view</a:t>
            </a:r>
          </a:p>
          <a:p>
            <a:pPr lvl="1"/>
            <a:r>
              <a:rPr lang="en-US" dirty="0" smtClean="0"/>
              <a:t>10 systems can be delivered within 2 years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If choice will be Solid State - use EM systems as spares for LHC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2400" y="6611803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Y. Kadi HIE-ISOLDE Proposal, IEFC, August 21, 2009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                           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\\cern.ch\dfs\Users\k\knud\Documents\My Pictures\IGCTcomplet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65839">
            <a:off x="4292540" y="3944535"/>
            <a:ext cx="3477862" cy="274568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EE: Solid State or 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1447800"/>
            <a:ext cx="6858000" cy="1524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Solid State </a:t>
            </a:r>
            <a:r>
              <a:rPr lang="en-US" sz="2400" dirty="0" smtClean="0"/>
              <a:t>Switch: Semi-conductor IGCT </a:t>
            </a:r>
          </a:p>
          <a:p>
            <a:pPr lvl="1"/>
            <a:r>
              <a:rPr lang="en-GB" sz="2000" dirty="0" smtClean="0"/>
              <a:t>Integrated Gate Commutated </a:t>
            </a:r>
            <a:r>
              <a:rPr lang="en-GB" sz="2000" dirty="0" err="1" smtClean="0"/>
              <a:t>Thyristor</a:t>
            </a:r>
            <a:endParaRPr lang="en-US" sz="2000" dirty="0" smtClean="0"/>
          </a:p>
          <a:p>
            <a:pPr lvl="1">
              <a:buNone/>
            </a:pPr>
            <a:r>
              <a:rPr lang="en-US" sz="2000" dirty="0" smtClean="0"/>
              <a:t>Fast and “maintenance” free </a:t>
            </a:r>
            <a:r>
              <a:rPr lang="en-US" sz="2000" dirty="0" err="1" smtClean="0"/>
              <a:t>vs</a:t>
            </a:r>
            <a:r>
              <a:rPr lang="en-US" sz="2000" dirty="0" smtClean="0"/>
              <a:t> </a:t>
            </a:r>
          </a:p>
          <a:p>
            <a:pPr lvl="1">
              <a:buNone/>
            </a:pPr>
            <a:r>
              <a:rPr lang="en-US" sz="2000" dirty="0" smtClean="0"/>
              <a:t>				</a:t>
            </a:r>
            <a:r>
              <a:rPr lang="en-US" sz="2000" dirty="0" smtClean="0"/>
              <a:t>Forward </a:t>
            </a:r>
            <a:r>
              <a:rPr lang="en-US" sz="2000" dirty="0" smtClean="0"/>
              <a:t>Losses – water cooling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2400" y="6611803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Y. Kadi HIE-ISOLDE Proposal, IEFC, August 21, 2009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                           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46"/>
          <p:cNvPicPr>
            <a:picLocks noChangeAspect="1" noChangeArrowheads="1"/>
          </p:cNvPicPr>
          <p:nvPr/>
        </p:nvPicPr>
        <p:blipFill>
          <a:blip r:embed="rId5" cstate="print"/>
          <a:srcRect l="14807" r="20238"/>
          <a:stretch>
            <a:fillRect/>
          </a:stretch>
        </p:blipFill>
        <p:spPr bwMode="auto">
          <a:xfrm>
            <a:off x="228600" y="685800"/>
            <a:ext cx="1981200" cy="52578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28600" y="59436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Two, 600A extraction systems in a common rack</a:t>
            </a:r>
            <a:endParaRPr lang="en-US" sz="1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419600" y="5910350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IGCT and its integrated drive electronics.</a:t>
            </a:r>
            <a:endParaRPr lang="en-US" sz="14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438400" y="2971800"/>
            <a:ext cx="68580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Electro-Magnetic circuit breaker</a:t>
            </a:r>
            <a:endParaRPr kumimoji="0" lang="en-US" sz="5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  </a:t>
            </a: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very </a:t>
            </a:r>
            <a:r>
              <a:rPr lang="en-US" sz="4200" dirty="0" smtClean="0"/>
              <a:t>low</a:t>
            </a: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forward losses </a:t>
            </a:r>
            <a:r>
              <a:rPr kumimoji="0" lang="en-US" sz="4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vs</a:t>
            </a: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maintenance </a:t>
            </a:r>
            <a:r>
              <a:rPr kumimoji="0" lang="en-US" sz="4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(preventive &amp; corrective)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1" grpId="0"/>
      <p:bldP spid="1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2011 - 2012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3600"/>
            <a:ext cx="9144000" cy="3124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Project Manager: 20% - 2011  		15% - 2012</a:t>
            </a:r>
          </a:p>
          <a:p>
            <a:r>
              <a:rPr lang="en-US" dirty="0" smtClean="0"/>
              <a:t>Project Engineer EE: 20% - 2011 		20% - 2012</a:t>
            </a:r>
          </a:p>
          <a:p>
            <a:r>
              <a:rPr lang="en-US" dirty="0" smtClean="0"/>
              <a:t>Project Engineer QPS: 25% - 6 months 2011</a:t>
            </a:r>
          </a:p>
          <a:p>
            <a:pPr>
              <a:buNone/>
            </a:pPr>
            <a:r>
              <a:rPr lang="en-US" dirty="0" smtClean="0"/>
              <a:t>								10% later</a:t>
            </a:r>
          </a:p>
          <a:p>
            <a:r>
              <a:rPr lang="en-US" dirty="0" smtClean="0"/>
              <a:t>Technician: 20% - 2011 			10% - 2012</a:t>
            </a:r>
          </a:p>
          <a:p>
            <a:r>
              <a:rPr lang="en-US" dirty="0" smtClean="0"/>
              <a:t>Design: 35-50% </a:t>
            </a:r>
            <a:r>
              <a:rPr lang="en-US" dirty="0" smtClean="0"/>
              <a:t>- 6 months 2011	</a:t>
            </a:r>
            <a:r>
              <a:rPr lang="en-US" dirty="0" smtClean="0"/>
              <a:t>10</a:t>
            </a:r>
            <a:r>
              <a:rPr lang="en-US" dirty="0" smtClean="0"/>
              <a:t>% later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2400" y="6611803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Y. Kadi HIE-ISOLDE Proposal, IEFC, August 21, 2009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                           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254375"/>
            <a:ext cx="88392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Thank you for your attention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6172200"/>
            <a:ext cx="8839200" cy="573741"/>
          </a:xfrm>
        </p:spPr>
        <p:txBody>
          <a:bodyPr>
            <a:noAutofit/>
          </a:bodyPr>
          <a:lstStyle/>
          <a:p>
            <a:r>
              <a:rPr lang="en-US" sz="1800" dirty="0" smtClean="0"/>
              <a:t>MPE work shop – December 14, 2010                                                     G.J. Coelingh TE-MPE-CP</a:t>
            </a:r>
            <a:endParaRPr lang="en-US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730375"/>
            <a:ext cx="2992784" cy="97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1730375"/>
            <a:ext cx="990600" cy="9740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HIE-ISOLDE Project</a:t>
            </a:r>
          </a:p>
          <a:p>
            <a:pPr lvl="1"/>
            <a:r>
              <a:rPr lang="en-US" dirty="0" smtClean="0"/>
              <a:t>Overview, layout, work structure, QPS budget </a:t>
            </a:r>
          </a:p>
          <a:p>
            <a:r>
              <a:rPr lang="en-US" dirty="0" smtClean="0"/>
              <a:t>Circuits to protect</a:t>
            </a:r>
          </a:p>
          <a:p>
            <a:r>
              <a:rPr lang="en-US" dirty="0" smtClean="0"/>
              <a:t>Quench Detection</a:t>
            </a:r>
          </a:p>
          <a:p>
            <a:pPr lvl="1"/>
            <a:r>
              <a:rPr lang="en-US" dirty="0" smtClean="0"/>
              <a:t>Magnet, Current Leads</a:t>
            </a:r>
          </a:p>
          <a:p>
            <a:r>
              <a:rPr lang="en-US" dirty="0" smtClean="0"/>
              <a:t>Energy Extraction</a:t>
            </a:r>
          </a:p>
          <a:p>
            <a:r>
              <a:rPr lang="en-US" dirty="0" smtClean="0"/>
              <a:t>Resources</a:t>
            </a:r>
          </a:p>
          <a:p>
            <a:pPr lvl="2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2400" y="6611803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Y. Kadi HIE-ISOLDE Proposal, IEFC, August 21, 2009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                           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67818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Scope of HIE-ISOLDE</a:t>
            </a:r>
            <a:endParaRPr lang="en-US" sz="3600" dirty="0"/>
          </a:p>
        </p:txBody>
      </p:sp>
      <p:pic>
        <p:nvPicPr>
          <p:cNvPr id="5" name="Picture 4" descr="Hall isolde_1"/>
          <p:cNvPicPr>
            <a:picLocks noChangeAspect="1" noChangeArrowheads="1"/>
          </p:cNvPicPr>
          <p:nvPr/>
        </p:nvPicPr>
        <p:blipFill>
          <a:blip r:embed="rId3" cstate="print">
            <a:lum contrast="1000"/>
          </a:blip>
          <a:srcRect l="17925" r="15364"/>
          <a:stretch>
            <a:fillRect/>
          </a:stretch>
        </p:blipFill>
        <p:spPr bwMode="auto">
          <a:xfrm>
            <a:off x="914400" y="1143000"/>
            <a:ext cx="5216455" cy="543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2362200"/>
            <a:ext cx="29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Energy Upgrade:</a:t>
            </a:r>
          </a:p>
          <a:p>
            <a:r>
              <a:rPr lang="en-GB" sz="1200" dirty="0" smtClean="0"/>
              <a:t>The HIE-ISOLDE project concentrates on the construction of the SC LINAC and associated infrastructure in order to upgrade the energy of the post-accelerated radioactive ion beams to </a:t>
            </a:r>
            <a:r>
              <a:rPr lang="en-GB" sz="1200" b="1" dirty="0" smtClean="0">
                <a:solidFill>
                  <a:srgbClr val="FF0000"/>
                </a:solidFill>
              </a:rPr>
              <a:t>5.5 </a:t>
            </a:r>
            <a:r>
              <a:rPr lang="en-GB" sz="1200" b="1" dirty="0" err="1" smtClean="0">
                <a:solidFill>
                  <a:srgbClr val="FF0000"/>
                </a:solidFill>
              </a:rPr>
              <a:t>MeV/u</a:t>
            </a:r>
            <a:r>
              <a:rPr lang="en-GB" sz="1200" b="1" dirty="0" smtClean="0">
                <a:solidFill>
                  <a:srgbClr val="FF0000"/>
                </a:solidFill>
              </a:rPr>
              <a:t> in 2013 </a:t>
            </a:r>
            <a:r>
              <a:rPr lang="en-GB" sz="1200" dirty="0" smtClean="0"/>
              <a:t>and </a:t>
            </a:r>
            <a:r>
              <a:rPr lang="en-GB" sz="1200" b="1" dirty="0" smtClean="0">
                <a:solidFill>
                  <a:srgbClr val="FF0000"/>
                </a:solidFill>
              </a:rPr>
              <a:t>10 </a:t>
            </a:r>
            <a:r>
              <a:rPr lang="en-GB" sz="1200" b="1" dirty="0" err="1" smtClean="0">
                <a:solidFill>
                  <a:srgbClr val="FF0000"/>
                </a:solidFill>
              </a:rPr>
              <a:t>MeV/u</a:t>
            </a:r>
            <a:r>
              <a:rPr lang="en-GB" sz="1200" b="1" dirty="0" smtClean="0">
                <a:solidFill>
                  <a:srgbClr val="FF0000"/>
                </a:solidFill>
              </a:rPr>
              <a:t> by 2014/2015</a:t>
            </a:r>
            <a:endParaRPr lang="en-US" sz="1200" dirty="0" smtClean="0"/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993013" y="3959987"/>
            <a:ext cx="261877" cy="57150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1295400" y="4038600"/>
            <a:ext cx="2133600" cy="1524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5410200" y="2819400"/>
            <a:ext cx="1447800" cy="30480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3200400" y="2239925"/>
            <a:ext cx="2133600" cy="1524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172200" y="3352800"/>
            <a:ext cx="29718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Intensity Upgrade:</a:t>
            </a:r>
          </a:p>
          <a:p>
            <a:r>
              <a:rPr lang="en-GB" sz="1200" b="1" dirty="0" smtClean="0">
                <a:solidFill>
                  <a:srgbClr val="FF0000"/>
                </a:solidFill>
              </a:rPr>
              <a:t>The design study </a:t>
            </a:r>
            <a:r>
              <a:rPr lang="en-GB" sz="1200" dirty="0" smtClean="0"/>
              <a:t>for the intensity upgrade, also part of HIE-ISOLDE, </a:t>
            </a:r>
            <a:r>
              <a:rPr lang="en-GB" sz="1200" b="1" dirty="0" smtClean="0">
                <a:solidFill>
                  <a:srgbClr val="FF0000"/>
                </a:solidFill>
              </a:rPr>
              <a:t>starts in 2011</a:t>
            </a:r>
            <a:r>
              <a:rPr lang="en-GB" sz="1200" dirty="0" smtClean="0"/>
              <a:t>, and addresses the technical feasibility and cost estimate for operating the facility at  </a:t>
            </a:r>
            <a:r>
              <a:rPr lang="en-GB" sz="1200" b="1" dirty="0" smtClean="0">
                <a:solidFill>
                  <a:srgbClr val="FF0000"/>
                </a:solidFill>
              </a:rPr>
              <a:t>10 kW</a:t>
            </a:r>
            <a:r>
              <a:rPr lang="en-GB" sz="1200" dirty="0" smtClean="0"/>
              <a:t> once LINAC4 and PS Booster are online. </a:t>
            </a:r>
            <a:r>
              <a:rPr lang="en-US" sz="1200" b="1" dirty="0" smtClean="0">
                <a:solidFill>
                  <a:srgbClr val="FF0000"/>
                </a:solidFill>
              </a:rPr>
              <a:t>The 30 kW option (SPL beam) will be studied at a later stage</a:t>
            </a:r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HIE-ISOLDE Layout</a:t>
            </a:r>
            <a:endParaRPr lang="en-US" sz="3111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Content Placeholder 8" descr="AEROB17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724400" y="1828800"/>
            <a:ext cx="4275979" cy="3795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 l="6139" t="21972" r="34950" b="22562"/>
          <a:stretch>
            <a:fillRect/>
          </a:stretch>
        </p:blipFill>
        <p:spPr bwMode="auto">
          <a:xfrm>
            <a:off x="152400" y="1828800"/>
            <a:ext cx="4216477" cy="38803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0338" y="489920"/>
            <a:ext cx="398585" cy="62544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 defTabSz="457200" rtl="0"/>
            <a:r>
              <a:rPr lang="en-US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HIE-ISOLDE    </a:t>
            </a:r>
            <a:r>
              <a:rPr lang="en-US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Project </a:t>
            </a:r>
            <a:endParaRPr lang="en-US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88110" y="489920"/>
            <a:ext cx="4503614" cy="31857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rtl="0"/>
            <a:r>
              <a:rPr lang="en-US" sz="1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1. Project Management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332523" y="869033"/>
            <a:ext cx="1252414" cy="164556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rtl="0"/>
            <a:r>
              <a:rPr lang="en-US" sz="1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2. Linac Systems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332523" y="4144557"/>
            <a:ext cx="1252414" cy="80844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rtl="0"/>
            <a:r>
              <a:rPr lang="en-US" sz="1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4. Installation</a:t>
            </a:r>
          </a:p>
          <a:p>
            <a:pPr algn="ctr" defTabSz="457200" rtl="0"/>
            <a:r>
              <a:rPr lang="en-US" sz="1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&amp;</a:t>
            </a:r>
          </a:p>
          <a:p>
            <a:pPr algn="ctr" defTabSz="457200" rtl="0"/>
            <a:r>
              <a:rPr lang="en-US" sz="1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Commissioning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332523" y="2619348"/>
            <a:ext cx="1252414" cy="14192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rtl="0"/>
            <a:r>
              <a:rPr lang="en-US" sz="1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3. Infrastructure</a:t>
            </a:r>
          </a:p>
          <a:p>
            <a:pPr algn="ctr" defTabSz="457200" rtl="0"/>
            <a:r>
              <a:rPr lang="en-US" sz="1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&amp;</a:t>
            </a:r>
          </a:p>
          <a:p>
            <a:pPr algn="ctr" defTabSz="457200" rtl="0"/>
            <a:r>
              <a:rPr lang="en-US" sz="1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Integration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6727092" y="2335078"/>
            <a:ext cx="1725248" cy="1911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sz="1000" dirty="0" smtClean="0">
                <a:solidFill>
                  <a:prstClr val="black"/>
                </a:solidFill>
              </a:rPr>
              <a:t>8.3 Access System GS/ASE</a:t>
            </a:r>
            <a:endParaRPr lang="en-US" sz="10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727092" y="2132308"/>
            <a:ext cx="1725248" cy="1911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10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8.2 </a:t>
            </a:r>
            <a:r>
              <a:rPr lang="en-US" sz="1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Radioprotection DG/SCR  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568569" y="869030"/>
            <a:ext cx="664308" cy="408397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 defTabSz="457200" rtl="0"/>
            <a:r>
              <a:rPr lang="en-US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HIE-LINAC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568569" y="5029200"/>
            <a:ext cx="664308" cy="17151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 defTabSz="457200" rtl="0"/>
            <a:r>
              <a:rPr lang="en-US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Design </a:t>
            </a:r>
            <a:r>
              <a:rPr lang="en-US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Study</a:t>
            </a:r>
            <a:endParaRPr lang="en-US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1332523" y="5050940"/>
            <a:ext cx="1252414" cy="53210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rtl="0"/>
            <a:r>
              <a:rPr lang="en-US" sz="1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5. Target Study</a:t>
            </a:r>
          </a:p>
        </p:txBody>
      </p:sp>
      <p:sp>
        <p:nvSpPr>
          <p:cNvPr id="41" name="Rounded Rectangle 40"/>
          <p:cNvSpPr/>
          <p:nvPr/>
        </p:nvSpPr>
        <p:spPr>
          <a:xfrm>
            <a:off x="1332523" y="5674046"/>
            <a:ext cx="1252414" cy="11077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rtl="0"/>
            <a:r>
              <a:rPr lang="en-US" sz="1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6. Target Area and Class-A Lab Integration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5251937" y="5494803"/>
            <a:ext cx="1252414" cy="82979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rtl="0"/>
            <a:r>
              <a:rPr lang="en-US" sz="1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7. Injection &amp; Beam distribution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6727092" y="2552054"/>
            <a:ext cx="1725248" cy="1911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10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8.4 </a:t>
            </a:r>
            <a:r>
              <a:rPr lang="en-US" sz="1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Access System GS/ASE</a:t>
            </a:r>
          </a:p>
        </p:txBody>
      </p:sp>
      <p:sp>
        <p:nvSpPr>
          <p:cNvPr id="62" name="Rounded Rectangle 61"/>
          <p:cNvSpPr/>
          <p:nvPr/>
        </p:nvSpPr>
        <p:spPr>
          <a:xfrm rot="10800000" flipV="1">
            <a:off x="5257800" y="2017362"/>
            <a:ext cx="1295400" cy="6121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rtl="0"/>
            <a:r>
              <a:rPr lang="en-US" sz="1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8. </a:t>
            </a:r>
            <a:r>
              <a:rPr lang="en-US" sz="10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Safety</a:t>
            </a:r>
            <a:endParaRPr lang="en-US" sz="10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833076" y="869033"/>
            <a:ext cx="2258646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2.1 Cavity RF   BE/RF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833077" y="1036916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2.2 Cavity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Design manufacturing </a:t>
            </a:r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EN/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MME TE/VSC</a:t>
            </a:r>
            <a:endParaRPr lang="en-US" sz="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833077" y="1204797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2.3 Beam dynamics BE/RF-ABP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833077" y="1372679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2.4 Cryomodules TE/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MSC EN/MME</a:t>
            </a:r>
            <a:endParaRPr lang="en-US" sz="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833077" y="1540560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2.5 Beam Instrumentations BE/BI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833077" y="1708440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2.6 SC Solenoid  TE/MSC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833077" y="1876320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2.7 Beam transfer line (magnets) TE/MSC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833077" y="2057400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dirty="0" smtClean="0">
                <a:solidFill>
                  <a:prstClr val="black"/>
                </a:solidFill>
                <a:latin typeface="Calibri"/>
              </a:rPr>
              <a:t>2.8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800" kern="12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Linac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Integration EN/MEF</a:t>
            </a:r>
            <a:endParaRPr lang="en-US" sz="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2833077" y="2209800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sz="800" dirty="0" smtClean="0">
                <a:solidFill>
                  <a:prstClr val="black"/>
                </a:solidFill>
                <a:latin typeface="Calibri"/>
              </a:rPr>
              <a:t>2.9</a:t>
            </a:r>
            <a:r>
              <a:rPr lang="en-US" sz="800" dirty="0" smtClean="0">
                <a:solidFill>
                  <a:prstClr val="black"/>
                </a:solidFill>
              </a:rPr>
              <a:t> Vacuum TE/VCS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833077" y="2362200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sz="800" dirty="0" smtClean="0">
                <a:solidFill>
                  <a:prstClr val="black"/>
                </a:solidFill>
                <a:latin typeface="Calibri"/>
              </a:rPr>
              <a:t>2.10</a:t>
            </a:r>
            <a:r>
              <a:rPr lang="en-US" sz="800" dirty="0" smtClean="0">
                <a:solidFill>
                  <a:prstClr val="black"/>
                </a:solidFill>
              </a:rPr>
              <a:t> Survey BE/ABP 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819400" y="3048000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3.4</a:t>
            </a:r>
            <a:r>
              <a:rPr lang="en-US" sz="800" dirty="0" smtClean="0">
                <a:solidFill>
                  <a:prstClr val="black"/>
                </a:solidFill>
              </a:rPr>
              <a:t> Electrical systems EN/EL</a:t>
            </a:r>
            <a:endParaRPr lang="en-US" sz="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2819400" y="3215882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3.5 Cryogenic system TE/CRG 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2819400" y="3383763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3.6 Power converters TE/EPC 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2819400" y="3551644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3.7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Industrial Control </a:t>
            </a:r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system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800" dirty="0" smtClean="0">
                <a:solidFill>
                  <a:prstClr val="black"/>
                </a:solidFill>
                <a:latin typeface="Calibri"/>
              </a:rPr>
              <a:t>EN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/ICE </a:t>
            </a:r>
            <a:endParaRPr lang="en-US" sz="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2833077" y="4114800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4.1 Single cavity test BE/RF 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2833077" y="4282681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4.2 Cryomodule test BE/RF 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2833077" y="4450561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4.3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Transport &amp; Handling EN/HE </a:t>
            </a:r>
            <a:endParaRPr lang="en-US" sz="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2819400" y="3719524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3.8</a:t>
            </a:r>
            <a:r>
              <a:rPr lang="en-US" sz="800" dirty="0" smtClean="0">
                <a:solidFill>
                  <a:prstClr val="black"/>
                </a:solidFill>
              </a:rPr>
              <a:t> Beam Control system BE/CO </a:t>
            </a:r>
            <a:endParaRPr lang="en-US" sz="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2813539" y="5071222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5.1 Target design EN/STI-HE 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2813537" y="5250069"/>
            <a:ext cx="2258647" cy="13385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5.2 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Front Ends </a:t>
            </a:r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EN/STI TE/EPC-ABT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2813536" y="5394719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5.3 Beam  Diagnostics BE/BI   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2813539" y="5606629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6.1 Layout upgrade  EN/MEF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2813539" y="5774511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6.2 Cooling and ventilation EN/CV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2813539" y="5942393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6.3 Electrical systems EN/EL</a:t>
            </a:r>
          </a:p>
        </p:txBody>
      </p:sp>
      <p:sp>
        <p:nvSpPr>
          <p:cNvPr id="56" name="Rounded Rectangle 55"/>
          <p:cNvSpPr/>
          <p:nvPr/>
        </p:nvSpPr>
        <p:spPr>
          <a:xfrm>
            <a:off x="2813539" y="6110273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6.4 Vacuum TE/VCS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2813539" y="6278156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6.5 Survey BE/ABP 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2813539" y="6446037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6.6 Civil engineering GS/SEM 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2813539" y="6613919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6.7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LL Control </a:t>
            </a:r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system EN/STI 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6732953" y="5578082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7.1 </a:t>
            </a:r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Off line separator  EN/STI 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6732950" y="5736352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7.2 </a:t>
            </a:r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Separator areas 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EN/STI</a:t>
            </a:r>
            <a:endParaRPr lang="en-US" sz="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6732950" y="5904233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7.3 </a:t>
            </a:r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Experiment Hall EN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/</a:t>
            </a:r>
            <a:r>
              <a:rPr lang="en-US" sz="800" dirty="0" smtClean="0">
                <a:solidFill>
                  <a:prstClr val="black"/>
                </a:solidFill>
                <a:latin typeface="Calibri"/>
              </a:rPr>
              <a:t>MEF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endParaRPr lang="en-US" sz="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6732950" y="6072114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7.4 </a:t>
            </a:r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Beam lines 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800" dirty="0" smtClean="0">
                <a:solidFill>
                  <a:prstClr val="black"/>
                </a:solidFill>
                <a:latin typeface="Calibri"/>
              </a:rPr>
              <a:t>BE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/ABP </a:t>
            </a:r>
            <a:endParaRPr lang="en-US" sz="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588109" y="107626"/>
            <a:ext cx="1996829" cy="31857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rtl="0"/>
            <a:r>
              <a:rPr lang="en-US" sz="1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Steering Committee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3055317" y="107626"/>
            <a:ext cx="2036407" cy="31857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rtl="0"/>
            <a:r>
              <a:rPr lang="en-US" sz="10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International Advisory Panel</a:t>
            </a:r>
            <a:endParaRPr lang="en-US" sz="10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6732952" y="1903708"/>
            <a:ext cx="1725248" cy="1911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sz="10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8.1</a:t>
            </a:r>
            <a:r>
              <a:rPr lang="en-US" sz="1000" dirty="0" smtClean="0">
                <a:solidFill>
                  <a:prstClr val="black"/>
                </a:solidFill>
              </a:rPr>
              <a:t> Safety Coordinator GS/DI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38545" y="22321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4" name="Rounded Rectangle 73"/>
          <p:cNvSpPr/>
          <p:nvPr/>
        </p:nvSpPr>
        <p:spPr>
          <a:xfrm>
            <a:off x="2819400" y="2590800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3.1 Civil Engineering GS/SEM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819400" y="2743200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3.2</a:t>
            </a:r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Integration EN/</a:t>
            </a:r>
            <a:r>
              <a:rPr lang="en-US" sz="800" dirty="0" smtClean="0">
                <a:solidFill>
                  <a:prstClr val="black"/>
                </a:solidFill>
                <a:latin typeface="Calibri"/>
              </a:rPr>
              <a:t>MEF</a:t>
            </a:r>
            <a:endParaRPr lang="en-US" sz="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2819400" y="2895600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3.3</a:t>
            </a:r>
            <a:r>
              <a:rPr lang="en-US" sz="800" dirty="0" smtClean="0">
                <a:solidFill>
                  <a:prstClr val="black"/>
                </a:solidFill>
              </a:rPr>
              <a:t> Cooling ventilation EN/CV</a:t>
            </a:r>
            <a:endParaRPr lang="en-US" sz="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2819400" y="3887405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3.9</a:t>
            </a:r>
            <a:r>
              <a:rPr lang="en-US" sz="800" dirty="0" smtClean="0">
                <a:solidFill>
                  <a:prstClr val="black"/>
                </a:solidFill>
              </a:rPr>
              <a:t> Interlocks TE/MPE </a:t>
            </a:r>
            <a:endParaRPr lang="en-US" sz="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2819400" y="4632719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4.4 Planning &amp; Installation EN/MEF </a:t>
            </a:r>
            <a:endParaRPr lang="en-US" sz="800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2819400" y="4800600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4.5 </a:t>
            </a:r>
            <a:r>
              <a:rPr lang="en-US" sz="800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Linac commissioning BE/RF-OP </a:t>
            </a:r>
          </a:p>
        </p:txBody>
      </p:sp>
      <p:sp>
        <p:nvSpPr>
          <p:cNvPr id="85" name="Rounded Rectangle 84"/>
          <p:cNvSpPr/>
          <p:nvPr/>
        </p:nvSpPr>
        <p:spPr>
          <a:xfrm>
            <a:off x="5791200" y="152400"/>
            <a:ext cx="2258646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b="1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8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.1 Project Leader – Y. </a:t>
            </a:r>
            <a:r>
              <a:rPr lang="en-US" sz="800" b="1" kern="12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Kadi</a:t>
            </a:r>
            <a:r>
              <a:rPr lang="en-US" sz="8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(EN/HDO)</a:t>
            </a:r>
            <a:endParaRPr lang="en-US" sz="800" b="1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791201" y="320283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b="1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8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.2 Project Safety Coordinator – A.P. </a:t>
            </a:r>
            <a:r>
              <a:rPr lang="en-US" sz="800" b="1" kern="12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Bernardes</a:t>
            </a:r>
            <a:endParaRPr lang="en-US" sz="800" b="1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791201" y="488164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b="1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8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.3 Technical Coordinator – M. </a:t>
            </a:r>
            <a:r>
              <a:rPr lang="en-US" sz="800" b="1" kern="12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Pasini</a:t>
            </a:r>
            <a:r>
              <a:rPr lang="en-US" sz="8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BE</a:t>
            </a:r>
            <a:r>
              <a:rPr lang="en-US" sz="800" b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/</a:t>
            </a:r>
            <a:r>
              <a:rPr lang="en-US" sz="8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RF</a:t>
            </a:r>
            <a:endParaRPr lang="en-US" sz="800" b="1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5791201" y="656046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b="1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8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.4 Design Study Coordinator–</a:t>
            </a:r>
            <a:r>
              <a:rPr lang="en-US" sz="800" b="1" kern="12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R.Catheral</a:t>
            </a:r>
            <a:r>
              <a:rPr lang="en-US" sz="800" b="1" dirty="0" err="1" smtClean="0">
                <a:solidFill>
                  <a:prstClr val="black"/>
                </a:solidFill>
                <a:latin typeface="Calibri"/>
              </a:rPr>
              <a:t>l</a:t>
            </a:r>
            <a:r>
              <a:rPr lang="en-US" sz="8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8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EN/STI</a:t>
            </a:r>
            <a:endParaRPr lang="en-US" sz="800" b="1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5791201" y="823927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b="1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8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.5 Budget and Planning – </a:t>
            </a:r>
            <a:r>
              <a:rPr lang="en-US" sz="800" b="1" kern="12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E.Delachenal</a:t>
            </a:r>
            <a:r>
              <a:rPr lang="en-US" sz="8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EN/GMS</a:t>
            </a:r>
            <a:endParaRPr lang="en-US" sz="800" b="1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5791201" y="991807"/>
            <a:ext cx="2258647" cy="1678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defTabSz="457200" rtl="0"/>
            <a:r>
              <a:rPr lang="en-US" sz="800" b="1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US" sz="8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.6 Administration – E. </a:t>
            </a:r>
            <a:r>
              <a:rPr lang="en-US" sz="800" b="1" kern="12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Cochet</a:t>
            </a:r>
            <a:r>
              <a:rPr lang="en-US" sz="800" b="1" kern="12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EN/GMS</a:t>
            </a:r>
            <a:endParaRPr lang="en-US" sz="800" b="1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91" name="Straight Connector 90"/>
          <p:cNvCxnSpPr>
            <a:endCxn id="85" idx="1"/>
          </p:cNvCxnSpPr>
          <p:nvPr/>
        </p:nvCxnSpPr>
        <p:spPr>
          <a:xfrm flipV="1">
            <a:off x="5105400" y="236341"/>
            <a:ext cx="685800" cy="3776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endCxn id="86" idx="1"/>
          </p:cNvCxnSpPr>
          <p:nvPr/>
        </p:nvCxnSpPr>
        <p:spPr>
          <a:xfrm flipV="1">
            <a:off x="5105400" y="404224"/>
            <a:ext cx="685801" cy="2019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endCxn id="87" idx="1"/>
          </p:cNvCxnSpPr>
          <p:nvPr/>
        </p:nvCxnSpPr>
        <p:spPr>
          <a:xfrm flipV="1">
            <a:off x="5105400" y="572105"/>
            <a:ext cx="685801" cy="340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5" idx="3"/>
            <a:endCxn id="88" idx="1"/>
          </p:cNvCxnSpPr>
          <p:nvPr/>
        </p:nvCxnSpPr>
        <p:spPr>
          <a:xfrm>
            <a:off x="5091724" y="649208"/>
            <a:ext cx="699477" cy="907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>
            <a:stCxn id="5" idx="3"/>
            <a:endCxn id="89" idx="1"/>
          </p:cNvCxnSpPr>
          <p:nvPr/>
        </p:nvCxnSpPr>
        <p:spPr>
          <a:xfrm>
            <a:off x="5091724" y="649208"/>
            <a:ext cx="699477" cy="2586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5" idx="3"/>
            <a:endCxn id="90" idx="1"/>
          </p:cNvCxnSpPr>
          <p:nvPr/>
        </p:nvCxnSpPr>
        <p:spPr>
          <a:xfrm>
            <a:off x="5091724" y="649208"/>
            <a:ext cx="699477" cy="4265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itle 3"/>
          <p:cNvSpPr txBox="1">
            <a:spLocks/>
          </p:cNvSpPr>
          <p:nvPr/>
        </p:nvSpPr>
        <p:spPr>
          <a:xfrm>
            <a:off x="5410200" y="2667000"/>
            <a:ext cx="35814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 Breakdown Structure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HIE-ISOLDE material budget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                           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9667" y="1295400"/>
            <a:ext cx="864488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 11"/>
          <p:cNvSpPr/>
          <p:nvPr/>
        </p:nvSpPr>
        <p:spPr>
          <a:xfrm>
            <a:off x="609600" y="3200400"/>
            <a:ext cx="8534400" cy="609600"/>
          </a:xfrm>
          <a:prstGeom prst="ellipse">
            <a:avLst/>
          </a:prstGeom>
          <a:solidFill>
            <a:srgbClr val="FF0000">
              <a:alpha val="20000"/>
            </a:srgbClr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lanning HIE-ISOLDE kick-off meeting10MeVmerlin2.pd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1219200"/>
            <a:ext cx="8610600" cy="54864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HIE-ISOLDE Schedule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95400" y="1905001"/>
            <a:ext cx="6172200" cy="341632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prstClr val="white"/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Important milestones for Energy Upgrade:</a:t>
            </a:r>
          </a:p>
          <a:p>
            <a:pPr>
              <a:buFont typeface="Arial"/>
              <a:buChar char="•"/>
            </a:pPr>
            <a:r>
              <a:rPr lang="en-US" dirty="0" smtClean="0"/>
              <a:t>Start project Jan 1</a:t>
            </a:r>
            <a:r>
              <a:rPr lang="en-US" baseline="30000" dirty="0" smtClean="0"/>
              <a:t>st</a:t>
            </a:r>
            <a:r>
              <a:rPr lang="en-US" dirty="0" smtClean="0"/>
              <a:t> 2010</a:t>
            </a:r>
          </a:p>
          <a:p>
            <a:pPr>
              <a:buFont typeface="Arial"/>
              <a:buChar char="•"/>
            </a:pPr>
            <a:r>
              <a:rPr lang="en-US" dirty="0" smtClean="0"/>
              <a:t>Start construction by Jun 2010</a:t>
            </a:r>
          </a:p>
          <a:p>
            <a:pPr>
              <a:buFont typeface="Arial"/>
              <a:buChar char="•"/>
            </a:pPr>
            <a:r>
              <a:rPr lang="en-US" dirty="0" smtClean="0"/>
              <a:t>Launch Procurement of Cryogenics equipment: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 Market survey by Mar 2010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 Tech. Specific. By May 2010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 Finance Committee by Sep. 2010</a:t>
            </a:r>
          </a:p>
          <a:p>
            <a:pPr>
              <a:buFont typeface="Arial"/>
              <a:buChar char="•"/>
            </a:pPr>
            <a:r>
              <a:rPr lang="en-US" dirty="0" smtClean="0"/>
              <a:t>Cryogenics installed and commissioned Jun 2013</a:t>
            </a:r>
          </a:p>
          <a:p>
            <a:pPr>
              <a:buFont typeface="Arial"/>
              <a:buChar char="•"/>
            </a:pPr>
            <a:r>
              <a:rPr lang="en-US" dirty="0" smtClean="0"/>
              <a:t>High energy beam line (5.5 </a:t>
            </a:r>
            <a:r>
              <a:rPr lang="en-US" dirty="0" err="1" smtClean="0"/>
              <a:t>MeV/u</a:t>
            </a:r>
            <a:r>
              <a:rPr lang="en-US" dirty="0" smtClean="0"/>
              <a:t>) installed by Oct 2013</a:t>
            </a:r>
          </a:p>
          <a:p>
            <a:pPr>
              <a:buFont typeface="Arial"/>
              <a:buChar char="•"/>
            </a:pPr>
            <a:r>
              <a:rPr lang="en-US" dirty="0" smtClean="0"/>
              <a:t>10 </a:t>
            </a:r>
            <a:r>
              <a:rPr lang="en-US" dirty="0" err="1" smtClean="0"/>
              <a:t>MeV/u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r>
              <a:rPr lang="en-US" dirty="0" smtClean="0"/>
              <a:t> installed by 2014/2015</a:t>
            </a:r>
          </a:p>
          <a:p>
            <a:pPr>
              <a:buFont typeface="Arial"/>
              <a:buChar char="•"/>
            </a:pPr>
            <a:r>
              <a:rPr lang="en-US" dirty="0" smtClean="0"/>
              <a:t>Commissioning organized inline with L4 and PSB commissioning</a:t>
            </a:r>
          </a:p>
          <a:p>
            <a:pPr>
              <a:buFont typeface="Arial"/>
              <a:buChar char="•"/>
            </a:pPr>
            <a:endParaRPr lang="en-US" dirty="0" smtClean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                           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 rot="20289847">
            <a:off x="333524" y="2994797"/>
            <a:ext cx="7909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April 2010 planning - to be updated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5867400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Cold test of first </a:t>
            </a:r>
            <a:r>
              <a:rPr lang="fr-FR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cryo</a:t>
            </a:r>
            <a:r>
              <a:rPr lang="fr-FR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-module in April 2013</a:t>
            </a:r>
            <a:endParaRPr lang="en-GB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8 individually powered circuits with S.C. solenoids of 130 </a:t>
            </a:r>
            <a:r>
              <a:rPr lang="en-US" dirty="0" err="1" smtClean="0"/>
              <a:t>mH</a:t>
            </a:r>
            <a:r>
              <a:rPr lang="en-US" dirty="0" smtClean="0"/>
              <a:t> each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2400" y="6611803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Y. Kadi HIE-ISOLDE Proposal, IEFC, August 21, 2009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                           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26670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Nominal current 450 A – Stored Energy 13 kJ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39624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Powering scheme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tbd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Grounding, Series/parallel extraction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Protection delay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tbd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will determine EM or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SSt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switch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7" grpId="0" build="p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295400"/>
          </a:xfrm>
        </p:spPr>
        <p:txBody>
          <a:bodyPr>
            <a:normAutofit/>
          </a:bodyPr>
          <a:lstStyle/>
          <a:p>
            <a:r>
              <a:rPr lang="en-US" dirty="0" smtClean="0"/>
              <a:t>Magnet Detection based on existing digital LHC – SAM detectors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52400" y="6611803"/>
            <a:ext cx="5181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Y. Kadi HIE-ISOLDE Proposal, IEFC, August 21, 2009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228600"/>
            <a:ext cx="92330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0" y="6477000"/>
            <a:ext cx="9144000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                           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09600" y="2895600"/>
            <a:ext cx="8229600" cy="2057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2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redundant voltage taps on layer 0, layer 8, layer 12 and layer 20. </a:t>
            </a:r>
          </a:p>
          <a:p>
            <a:pPr marL="742950" marR="0" lvl="2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tap on the top and the redundant at the bottom. </a:t>
            </a:r>
          </a:p>
          <a:p>
            <a:pPr marL="1200150" marR="0" lvl="3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difference will be 0.5 turns which should be negligible for the detection system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6055</TotalTime>
  <Words>983</Words>
  <Application>Microsoft Office PowerPoint</Application>
  <PresentationFormat>On-screen Show (4:3)</PresentationFormat>
  <Paragraphs>165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HIE-ISOLDE (High Intensity and Energy) project  Protection of superconducting solenoids</vt:lpstr>
      <vt:lpstr>Overview</vt:lpstr>
      <vt:lpstr>Scope of HIE-ISOLDE</vt:lpstr>
      <vt:lpstr>HIE-ISOLDE Layout</vt:lpstr>
      <vt:lpstr>Slide 5</vt:lpstr>
      <vt:lpstr>HIE-ISOLDE material budget</vt:lpstr>
      <vt:lpstr>HIE-ISOLDE Schedule</vt:lpstr>
      <vt:lpstr>Circuits</vt:lpstr>
      <vt:lpstr>Quench Detection</vt:lpstr>
      <vt:lpstr>Quench Detection &amp; Controls</vt:lpstr>
      <vt:lpstr>Strategic Plan for EE</vt:lpstr>
      <vt:lpstr>EE: Solid State or EM</vt:lpstr>
      <vt:lpstr>Resources 2011 - 2012</vt:lpstr>
      <vt:lpstr>Thank you for your attention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 Target Study</dc:title>
  <dc:creator>catheral</dc:creator>
  <cp:lastModifiedBy>coelingh</cp:lastModifiedBy>
  <cp:revision>207</cp:revision>
  <cp:lastPrinted>2009-08-21T07:18:45Z</cp:lastPrinted>
  <dcterms:created xsi:type="dcterms:W3CDTF">2010-03-19T10:12:03Z</dcterms:created>
  <dcterms:modified xsi:type="dcterms:W3CDTF">2010-12-13T16:45:10Z</dcterms:modified>
</cp:coreProperties>
</file>