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emf" ContentType="image/x-emf"/>
  <Override PartName="/ppt/tags/tag3.xml" ContentType="application/vnd.openxmlformats-officedocument.presentationml.tags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18"/>
  </p:notesMasterIdLst>
  <p:handoutMasterIdLst>
    <p:handoutMasterId r:id="rId19"/>
  </p:handoutMasterIdLst>
  <p:sldIdLst>
    <p:sldId id="442" r:id="rId3"/>
    <p:sldId id="443" r:id="rId4"/>
    <p:sldId id="412" r:id="rId5"/>
    <p:sldId id="430" r:id="rId6"/>
    <p:sldId id="440" r:id="rId7"/>
    <p:sldId id="441" r:id="rId8"/>
    <p:sldId id="444" r:id="rId9"/>
    <p:sldId id="445" r:id="rId10"/>
    <p:sldId id="452" r:id="rId11"/>
    <p:sldId id="448" r:id="rId12"/>
    <p:sldId id="447" r:id="rId13"/>
    <p:sldId id="449" r:id="rId14"/>
    <p:sldId id="451" r:id="rId15"/>
    <p:sldId id="450" r:id="rId16"/>
    <p:sldId id="435" r:id="rId17"/>
  </p:sldIdLst>
  <p:sldSz cx="9902825" cy="6858000"/>
  <p:notesSz cx="6727825" cy="9859963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200"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200"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200"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  <p:clrMru>
    <a:srgbClr val="0000FF"/>
    <a:srgbClr val="0066FF"/>
    <a:srgbClr val="00CC00"/>
    <a:srgbClr val="66FF33"/>
    <a:srgbClr val="FF9900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69" autoAdjust="0"/>
    <p:restoredTop sz="85595" autoAdjust="0"/>
  </p:normalViewPr>
  <p:slideViewPr>
    <p:cSldViewPr snapToObjects="1">
      <p:cViewPr>
        <p:scale>
          <a:sx n="100" d="100"/>
          <a:sy n="100" d="100"/>
        </p:scale>
        <p:origin x="-1044" y="72"/>
      </p:cViewPr>
      <p:guideLst>
        <p:guide orient="horz" pos="2160"/>
        <p:guide pos="311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79" d="100"/>
          <a:sy n="79" d="100"/>
        </p:scale>
        <p:origin x="-3318" y="-78"/>
      </p:cViewPr>
      <p:guideLst>
        <p:guide orient="horz" pos="3105"/>
        <p:guide pos="2119"/>
      </p:guideLst>
    </p:cSldViewPr>
  </p:notesViewPr>
  <p:gridSpacing cx="73737788" cy="7373778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30175"/>
            <a:ext cx="2889250" cy="2746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082" tIns="45541" rIns="91082" bIns="45541" numCol="1" anchor="ctr" anchorCtr="0" compatLnSpc="1">
            <a:prstTxWarp prst="textNoShape">
              <a:avLst/>
            </a:prstTxWarp>
            <a:spAutoFit/>
          </a:bodyPr>
          <a:lstStyle>
            <a:lvl1pPr defTabSz="911225">
              <a:defRPr b="0"/>
            </a:lvl1pPr>
          </a:lstStyle>
          <a:p>
            <a:endParaRPr lang="en-US"/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02063" y="130175"/>
            <a:ext cx="2887662" cy="2746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082" tIns="45541" rIns="91082" bIns="45541" numCol="1" anchor="ctr" anchorCtr="0" compatLnSpc="1">
            <a:prstTxWarp prst="textNoShape">
              <a:avLst/>
            </a:prstTxWarp>
            <a:spAutoFit/>
          </a:bodyPr>
          <a:lstStyle>
            <a:lvl1pPr algn="r" defTabSz="911225">
              <a:defRPr b="0"/>
            </a:lvl1pPr>
          </a:lstStyle>
          <a:p>
            <a:endParaRPr lang="en-US"/>
          </a:p>
        </p:txBody>
      </p:sp>
      <p:sp>
        <p:nvSpPr>
          <p:cNvPr id="809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85325"/>
            <a:ext cx="2889250" cy="2746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082" tIns="45541" rIns="91082" bIns="45541" numCol="1" anchor="b" anchorCtr="0" compatLnSpc="1">
            <a:prstTxWarp prst="textNoShape">
              <a:avLst/>
            </a:prstTxWarp>
            <a:spAutoFit/>
          </a:bodyPr>
          <a:lstStyle>
            <a:lvl1pPr defTabSz="911225">
              <a:defRPr b="0"/>
            </a:lvl1pPr>
          </a:lstStyle>
          <a:p>
            <a:endParaRPr lang="en-US"/>
          </a:p>
        </p:txBody>
      </p:sp>
      <p:sp>
        <p:nvSpPr>
          <p:cNvPr id="809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02063" y="9585325"/>
            <a:ext cx="2887662" cy="2746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082" tIns="45541" rIns="91082" bIns="45541" numCol="1" anchor="b" anchorCtr="0" compatLnSpc="1">
            <a:prstTxWarp prst="textNoShape">
              <a:avLst/>
            </a:prstTxWarp>
            <a:spAutoFit/>
          </a:bodyPr>
          <a:lstStyle>
            <a:lvl1pPr algn="r" defTabSz="911225">
              <a:defRPr b="0"/>
            </a:lvl1pPr>
          </a:lstStyle>
          <a:p>
            <a:fld id="{F8CFA29E-D0D5-41C9-86A5-3B9C62E4793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algn="l" defTabSz="7620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defTabSz="7620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defTabSz="7620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defTabSz="7620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defTabSz="7620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95325" y="739775"/>
            <a:ext cx="5337175" cy="36972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73100" y="4683125"/>
            <a:ext cx="5381625" cy="4437063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695325" y="739775"/>
            <a:ext cx="5337175" cy="3697288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3100" y="4683125"/>
            <a:ext cx="5381625" cy="44370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dirty="0" smtClean="0"/>
              <a:t>Normally circuit breaker</a:t>
            </a:r>
            <a:r>
              <a:rPr lang="en-US" baseline="0" dirty="0" smtClean="0"/>
              <a:t> closed and C and R shorted. </a:t>
            </a:r>
            <a:r>
              <a:rPr lang="en-US" dirty="0" smtClean="0"/>
              <a:t>In case</a:t>
            </a:r>
            <a:r>
              <a:rPr lang="en-US" baseline="0" dirty="0" smtClean="0"/>
              <a:t> of a problem, quench or other, stored energy in the magnet chain must be extracted by opening the switches. Transformation of stored magnetic energy into heat.</a:t>
            </a:r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95325" y="739775"/>
            <a:ext cx="5337175" cy="36972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73100" y="4683125"/>
            <a:ext cx="5381625" cy="44370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dirty="0" smtClean="0"/>
              <a:t>3 breakers in series. Always open A and B. Z is backup and</a:t>
            </a:r>
            <a:r>
              <a:rPr lang="en-US" baseline="0" dirty="0" smtClean="0"/>
              <a:t> only used when A and B fail, therefore is still new. </a:t>
            </a:r>
          </a:p>
          <a:p>
            <a:r>
              <a:rPr lang="en-US" baseline="0" dirty="0" smtClean="0"/>
              <a:t>Used 3 AC breakers, with </a:t>
            </a:r>
            <a:r>
              <a:rPr lang="en-US" baseline="0" dirty="0" err="1" smtClean="0"/>
              <a:t>snubber</a:t>
            </a:r>
            <a:r>
              <a:rPr lang="en-US" baseline="0" dirty="0" smtClean="0"/>
              <a:t> C to be able to open DC current.</a:t>
            </a:r>
            <a:endParaRPr lang="en-GB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95325" y="739775"/>
            <a:ext cx="5337175" cy="36972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73100" y="4683125"/>
            <a:ext cx="5381625" cy="4437063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en-GB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95325" y="739775"/>
            <a:ext cx="5337175" cy="36972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73100" y="4683125"/>
            <a:ext cx="5381625" cy="44370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dirty="0" smtClean="0"/>
              <a:t>One active opening device – pulse coil</a:t>
            </a:r>
          </a:p>
          <a:p>
            <a:r>
              <a:rPr lang="en-US" dirty="0" smtClean="0"/>
              <a:t>Second</a:t>
            </a:r>
            <a:r>
              <a:rPr lang="en-US" baseline="0" dirty="0" smtClean="0"/>
              <a:t> passive opening device – holding coil</a:t>
            </a:r>
            <a:endParaRPr lang="en-GB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95325" y="739775"/>
            <a:ext cx="5337175" cy="36972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73100" y="4683125"/>
            <a:ext cx="5381625" cy="44370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dirty="0" smtClean="0"/>
              <a:t>Availability = Uptime / (Uptime + Downtime)</a:t>
            </a:r>
          </a:p>
          <a:p>
            <a:endParaRPr lang="en-US" dirty="0" smtClean="0"/>
          </a:p>
          <a:p>
            <a:r>
              <a:rPr lang="en-US" dirty="0" smtClean="0"/>
              <a:t>Un-Availability = 1 – A or Downtime / (Uptime + Downtime)</a:t>
            </a:r>
            <a:endParaRPr lang="en-GB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95325" y="739775"/>
            <a:ext cx="5337175" cy="36972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73100" y="4683125"/>
            <a:ext cx="5381625" cy="4437063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buNone/>
            </a:pPr>
            <a:endParaRPr lang="en-US" sz="2000" dirty="0" smtClean="0"/>
          </a:p>
          <a:p>
            <a:endParaRPr lang="en-GB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95325" y="739775"/>
            <a:ext cx="5337175" cy="36972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73100" y="4683125"/>
            <a:ext cx="5381625" cy="4437063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buNone/>
            </a:pPr>
            <a:r>
              <a:rPr lang="en-US" sz="1200" dirty="0" smtClean="0"/>
              <a:t>The manufacturer will study these cases to find out if:</a:t>
            </a:r>
          </a:p>
          <a:p>
            <a:pPr>
              <a:buNone/>
            </a:pPr>
            <a:r>
              <a:rPr lang="en-US" sz="1200" dirty="0" smtClean="0"/>
              <a:t>	Worst case: it is deteriorating because of (</a:t>
            </a:r>
            <a:r>
              <a:rPr lang="en-US" sz="1200" dirty="0" err="1" smtClean="0"/>
              <a:t>ab</a:t>
            </a:r>
            <a:r>
              <a:rPr lang="en-US" sz="1200" dirty="0" smtClean="0"/>
              <a:t>)use </a:t>
            </a:r>
          </a:p>
          <a:p>
            <a:pPr>
              <a:buNone/>
            </a:pPr>
            <a:r>
              <a:rPr lang="en-US" sz="1200" dirty="0" smtClean="0"/>
              <a:t>	or </a:t>
            </a:r>
          </a:p>
          <a:p>
            <a:pPr>
              <a:buNone/>
            </a:pPr>
            <a:r>
              <a:rPr lang="en-US" sz="1200" dirty="0" smtClean="0"/>
              <a:t>	Better case: it was an assembly fault/weakness. </a:t>
            </a:r>
            <a:endParaRPr lang="en-GB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95325" y="739775"/>
            <a:ext cx="5337175" cy="36972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73100" y="4683125"/>
            <a:ext cx="5381625" cy="44370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dirty="0" smtClean="0"/>
              <a:t>Must follow</a:t>
            </a:r>
            <a:r>
              <a:rPr lang="en-US" baseline="0" dirty="0" smtClean="0"/>
              <a:t> up this problem - </a:t>
            </a:r>
            <a:endParaRPr lang="en-GB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1692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1025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42950" y="6400800"/>
            <a:ext cx="2062163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Updated on 16-Jul-06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82963" y="6400800"/>
            <a:ext cx="31369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Version 1  600A EE  CERN -  AT / MEL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97713" y="6400800"/>
            <a:ext cx="2062162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D0C9F9B1-EDEB-429F-AE03-CB77F1429242}" type="slidenum">
              <a:rPr lang="en-GB"/>
              <a:pPr/>
              <a:t>‹#›</a:t>
            </a:fld>
            <a:r>
              <a:rPr lang="en-GB" sz="800"/>
              <a:t> 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42950" y="6400800"/>
            <a:ext cx="2062163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Updated on 16-Jul-06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82963" y="6400800"/>
            <a:ext cx="31369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Version 1  600A EE  CERN -  AT / MEL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97713" y="6400800"/>
            <a:ext cx="2062162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CF4E57D4-1EB4-44F4-B79C-93320EAAC8C6}" type="slidenum">
              <a:rPr lang="en-GB"/>
              <a:pPr/>
              <a:t>‹#›</a:t>
            </a:fld>
            <a:r>
              <a:rPr lang="en-GB" sz="800"/>
              <a:t> 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99300" y="304800"/>
            <a:ext cx="2193925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2763" y="304800"/>
            <a:ext cx="6434137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42950" y="6400800"/>
            <a:ext cx="2062163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Updated on 16-Jul-06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82963" y="6400800"/>
            <a:ext cx="31369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Version 1  600A EE  CERN -  AT / MEL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97713" y="6400800"/>
            <a:ext cx="2062162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B09FD840-6E69-426E-8243-CEA5FA4C9777}" type="slidenum">
              <a:rPr lang="en-GB"/>
              <a:pPr/>
              <a:t>‹#›</a:t>
            </a:fld>
            <a:r>
              <a:rPr lang="en-GB" sz="800"/>
              <a:t> 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60613" y="304800"/>
            <a:ext cx="6932612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12763" y="1447800"/>
            <a:ext cx="4303712" cy="464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68875" y="1447800"/>
            <a:ext cx="4303713" cy="46482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42950" y="6400800"/>
            <a:ext cx="2062163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MPE Workshop - 14 December 2010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82963" y="6400800"/>
            <a:ext cx="31369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G.J. Coelingh TE-MPE-CP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97713" y="6400800"/>
            <a:ext cx="2062162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0823E8F6-0190-4E2B-8A9C-BA32AF65F7CD}" type="slidenum">
              <a:rPr lang="en-GB"/>
              <a:pPr/>
              <a:t>‹#›</a:t>
            </a:fld>
            <a:r>
              <a:rPr lang="en-GB" sz="800" dirty="0"/>
              <a:t> 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512763" y="304800"/>
            <a:ext cx="8780462" cy="579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42950" y="6400800"/>
            <a:ext cx="2062163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MPE Workshop - 14 December 2010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82963" y="6400800"/>
            <a:ext cx="31369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G.J. Coelingh TE-MPE-CP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97713" y="6400800"/>
            <a:ext cx="2062162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09E60739-0EF1-49BE-AA19-0EB5594B8696}" type="slidenum">
              <a:rPr lang="en-GB"/>
              <a:pPr/>
              <a:t>‹#›</a:t>
            </a:fld>
            <a:r>
              <a:rPr lang="en-GB" sz="800"/>
              <a:t> 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16925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1025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2225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16925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16925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2225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799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7613" y="1600200"/>
            <a:ext cx="437991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2225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515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515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0788" y="1535113"/>
            <a:ext cx="437673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0788" y="2174875"/>
            <a:ext cx="437673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2225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42950" y="6400800"/>
            <a:ext cx="2062163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Updated on 16-Jul-06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82963" y="6400800"/>
            <a:ext cx="31369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Version 1  600A EE  CERN -  AT / MEL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97713" y="6400800"/>
            <a:ext cx="2062162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9524A6E8-4DA2-486C-ABF3-1B618A5484B5}" type="slidenum">
              <a:rPr lang="en-GB"/>
              <a:pPr/>
              <a:t>‹#›</a:t>
            </a:fld>
            <a:r>
              <a:rPr lang="en-GB" sz="800"/>
              <a:t> 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7550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1913" y="273050"/>
            <a:ext cx="553561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755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0425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042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042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2225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0263" y="274638"/>
            <a:ext cx="2227262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2563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16925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16925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42950" y="6400800"/>
            <a:ext cx="2062163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Updated on 16-Jul-06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82963" y="6400800"/>
            <a:ext cx="31369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Version 1  600A EE  CERN -  AT / MEL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97713" y="6400800"/>
            <a:ext cx="2062162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604A189B-C7F7-4E03-BC7C-B1054FFB1910}" type="slidenum">
              <a:rPr lang="en-GB"/>
              <a:pPr/>
              <a:t>‹#›</a:t>
            </a:fld>
            <a:r>
              <a:rPr lang="en-GB" sz="800"/>
              <a:t> 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2763" y="1447800"/>
            <a:ext cx="4303712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68875" y="1447800"/>
            <a:ext cx="4303713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42950" y="6400800"/>
            <a:ext cx="2062163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Updated on 16-Jul-06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82963" y="6400800"/>
            <a:ext cx="31369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Version 1  600A EE  CERN -  AT / MEL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97713" y="6400800"/>
            <a:ext cx="2062162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981938FC-5E07-4BB0-B69F-2A23860BC2E6}" type="slidenum">
              <a:rPr lang="en-GB"/>
              <a:pPr/>
              <a:t>‹#›</a:t>
            </a:fld>
            <a:r>
              <a:rPr lang="en-GB" sz="800"/>
              <a:t> 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2225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515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515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0788" y="1535113"/>
            <a:ext cx="437673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0788" y="2174875"/>
            <a:ext cx="437673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742950" y="6400800"/>
            <a:ext cx="2062163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Updated on 16-Jul-06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382963" y="6400800"/>
            <a:ext cx="31369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Version 1  600A EE  CERN -  AT / MEL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097713" y="6400800"/>
            <a:ext cx="2062162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BCBBEFFE-5AAD-4B51-B807-36647AC0209E}" type="slidenum">
              <a:rPr lang="en-GB"/>
              <a:pPr/>
              <a:t>‹#›</a:t>
            </a:fld>
            <a:r>
              <a:rPr lang="en-GB" sz="800"/>
              <a:t> 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42950" y="6400800"/>
            <a:ext cx="2062163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Updated on 16-Jul-06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82963" y="6400800"/>
            <a:ext cx="31369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Version 1  600A EE  CERN -  AT / MEL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97713" y="6400800"/>
            <a:ext cx="2062162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F7DBB4B0-988B-4219-AC45-F99B2F1D23F8}" type="slidenum">
              <a:rPr lang="en-GB"/>
              <a:pPr/>
              <a:t>‹#›</a:t>
            </a:fld>
            <a:r>
              <a:rPr lang="en-GB" sz="800"/>
              <a:t> 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742950" y="6400800"/>
            <a:ext cx="2062163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Updated on 16-Jul-06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382963" y="6400800"/>
            <a:ext cx="31369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Version 1  600A EE  CERN -  AT / MEL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97713" y="6400800"/>
            <a:ext cx="2062162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7413AC07-4139-4CB1-B8AF-DD9515E28062}" type="slidenum">
              <a:rPr lang="en-GB"/>
              <a:pPr/>
              <a:t>‹#›</a:t>
            </a:fld>
            <a:r>
              <a:rPr lang="en-GB" sz="800"/>
              <a:t> 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7550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1913" y="273050"/>
            <a:ext cx="553561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755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42950" y="6400800"/>
            <a:ext cx="2062163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Updated on 16-Jul-06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82963" y="6400800"/>
            <a:ext cx="31369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Version 1  600A EE  CERN -  AT / MEL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97713" y="6400800"/>
            <a:ext cx="2062162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7BCCF8FE-F8A8-45A0-A83C-AA757ABE83EC}" type="slidenum">
              <a:rPr lang="en-GB"/>
              <a:pPr/>
              <a:t>‹#›</a:t>
            </a:fld>
            <a:r>
              <a:rPr lang="en-GB" sz="800"/>
              <a:t> 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042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042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042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42950" y="6400800"/>
            <a:ext cx="2062163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Updated on 16-Jul-06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82963" y="6400800"/>
            <a:ext cx="31369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/>
              <a:t>Version 1  600A EE  CERN -  AT / MEL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97713" y="6400800"/>
            <a:ext cx="2062162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6902C509-4257-4EFE-AAA4-ADDCC2741BD2}" type="slidenum">
              <a:rPr lang="en-GB"/>
              <a:pPr/>
              <a:t>‹#›</a:t>
            </a:fld>
            <a:r>
              <a:rPr lang="en-GB" sz="800"/>
              <a:t> 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vmlDrawing" Target="../drawings/vmlDrawing1.v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360613" y="304800"/>
            <a:ext cx="693261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Slide Title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512763" y="1447800"/>
            <a:ext cx="8759825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Body Text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graphicFrame>
        <p:nvGraphicFramePr>
          <p:cNvPr id="1033" name="Object 9"/>
          <p:cNvGraphicFramePr>
            <a:graphicFrameLocks noChangeAspect="1"/>
          </p:cNvGraphicFramePr>
          <p:nvPr/>
        </p:nvGraphicFramePr>
        <p:xfrm>
          <a:off x="34925" y="23813"/>
          <a:ext cx="884238" cy="884237"/>
        </p:xfrm>
        <a:graphic>
          <a:graphicData uri="http://schemas.openxmlformats.org/presentationml/2006/ole">
            <p:oleObj spid="_x0000_s1033" name="Designer Drawing" r:id="rId16" imgW="726127" imgH="726127" progId="">
              <p:embed/>
            </p:oleObj>
          </a:graphicData>
        </a:graphic>
      </p:graphicFrame>
      <p:pic>
        <p:nvPicPr>
          <p:cNvPr id="8" name="Picture 27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9217025" y="0"/>
            <a:ext cx="685800" cy="685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72" r:id="rId12"/>
    <p:sldLayoutId id="2147483673" r:id="rId13"/>
  </p:sldLayoutIdLst>
  <p:hf hdr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571500" indent="-5715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u"/>
        <a:defRPr sz="1600" b="1">
          <a:solidFill>
            <a:srgbClr val="0000FF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1047750" indent="-2857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1400">
          <a:solidFill>
            <a:schemeClr val="tx1"/>
          </a:solidFill>
          <a:latin typeface="+mn-lt"/>
        </a:defRPr>
      </a:lvl2pPr>
      <a:lvl3pPr marL="15621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1200" b="1">
          <a:solidFill>
            <a:schemeClr val="tx1"/>
          </a:solidFill>
          <a:latin typeface="+mn-lt"/>
        </a:defRPr>
      </a:lvl3pPr>
      <a:lvl4pPr marL="1924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100000"/>
        <a:buFont typeface="Wingdings" pitchFamily="2" charset="2"/>
        <a:buChar char="u"/>
        <a:defRPr sz="1200" b="1">
          <a:solidFill>
            <a:srgbClr val="0000FF"/>
          </a:solidFill>
          <a:latin typeface="+mn-lt"/>
        </a:defRPr>
      </a:lvl4pPr>
      <a:lvl5pPr marL="22860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»"/>
        <a:defRPr sz="1200" b="1">
          <a:solidFill>
            <a:srgbClr val="0000FF"/>
          </a:solidFill>
          <a:latin typeface="+mn-lt"/>
        </a:defRPr>
      </a:lvl5pPr>
      <a:lvl6pPr marL="27432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»"/>
        <a:defRPr sz="1200" b="1">
          <a:solidFill>
            <a:srgbClr val="0000FF"/>
          </a:solidFill>
          <a:latin typeface="+mn-lt"/>
        </a:defRPr>
      </a:lvl6pPr>
      <a:lvl7pPr marL="32004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»"/>
        <a:defRPr sz="1200" b="1">
          <a:solidFill>
            <a:srgbClr val="0000FF"/>
          </a:solidFill>
          <a:latin typeface="+mn-lt"/>
        </a:defRPr>
      </a:lvl7pPr>
      <a:lvl8pPr marL="36576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»"/>
        <a:defRPr sz="1200" b="1">
          <a:solidFill>
            <a:srgbClr val="0000FF"/>
          </a:solidFill>
          <a:latin typeface="+mn-lt"/>
        </a:defRPr>
      </a:lvl8pPr>
      <a:lvl9pPr marL="41148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»"/>
        <a:defRPr sz="1200" b="1">
          <a:solidFill>
            <a:srgbClr val="0000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22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7" Type="http://schemas.openxmlformats.org/officeDocument/2006/relationships/oleObject" Target="../embeddings/oleObject2.bin"/><Relationship Id="rId2" Type="http://schemas.openxmlformats.org/officeDocument/2006/relationships/tags" Target="../tags/tag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 b="0" dirty="0" smtClean="0">
                <a:solidFill>
                  <a:schemeClr val="tx1"/>
                </a:solidFill>
                <a:effectLst/>
                <a:latin typeface="Calibri" pitchFamily="34" charset="0"/>
                <a:cs typeface="Calibri" pitchFamily="34" charset="0"/>
              </a:rPr>
              <a:t>RELIABILITY OF 600 A</a:t>
            </a:r>
            <a:br>
              <a:rPr lang="en-US" sz="4800" b="0" dirty="0" smtClean="0">
                <a:solidFill>
                  <a:schemeClr val="tx1"/>
                </a:solidFill>
                <a:effectLst/>
                <a:latin typeface="Calibri" pitchFamily="34" charset="0"/>
                <a:cs typeface="Calibri" pitchFamily="34" charset="0"/>
              </a:rPr>
            </a:br>
            <a:r>
              <a:rPr lang="en-US" sz="4800" b="0" dirty="0" smtClean="0">
                <a:solidFill>
                  <a:schemeClr val="tx1"/>
                </a:solidFill>
                <a:effectLst/>
                <a:latin typeface="Calibri" pitchFamily="34" charset="0"/>
                <a:cs typeface="Calibri" pitchFamily="34" charset="0"/>
              </a:rPr>
              <a:t> </a:t>
            </a:r>
            <a:br>
              <a:rPr lang="en-US" sz="4800" b="0" dirty="0" smtClean="0">
                <a:solidFill>
                  <a:schemeClr val="tx1"/>
                </a:solidFill>
                <a:effectLst/>
                <a:latin typeface="Calibri" pitchFamily="34" charset="0"/>
                <a:cs typeface="Calibri" pitchFamily="34" charset="0"/>
              </a:rPr>
            </a:br>
            <a:r>
              <a:rPr lang="en-US" sz="4800" b="0" dirty="0" smtClean="0">
                <a:solidFill>
                  <a:schemeClr val="tx1"/>
                </a:solidFill>
                <a:effectLst/>
                <a:latin typeface="Calibri" pitchFamily="34" charset="0"/>
                <a:cs typeface="Calibri" pitchFamily="34" charset="0"/>
              </a:rPr>
              <a:t>ENERGY EXTRACTION SYSTEMS</a:t>
            </a:r>
            <a:endParaRPr lang="en-GB" sz="4800" b="0" dirty="0">
              <a:solidFill>
                <a:schemeClr val="tx1"/>
              </a:solidFill>
              <a:effectLst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71012" y="5735659"/>
            <a:ext cx="5867400" cy="573741"/>
          </a:xfrm>
        </p:spPr>
        <p:txBody>
          <a:bodyPr>
            <a:noAutofit/>
          </a:bodyPr>
          <a:lstStyle/>
          <a:p>
            <a:r>
              <a:rPr lang="en-US" sz="1800" b="0" dirty="0" smtClean="0">
                <a:solidFill>
                  <a:schemeClr val="bg1">
                    <a:lumMod val="50000"/>
                  </a:schemeClr>
                </a:solidFill>
                <a:effectLst/>
              </a:rPr>
              <a:t>MPE work shop – December 14, 2010</a:t>
            </a:r>
          </a:p>
          <a:p>
            <a:r>
              <a:rPr lang="en-US" sz="1800" b="0" dirty="0" smtClean="0">
                <a:solidFill>
                  <a:schemeClr val="bg1">
                    <a:lumMod val="50000"/>
                  </a:schemeClr>
                </a:solidFill>
                <a:effectLst/>
              </a:rPr>
              <a:t>G.J. Coelingh TE-MPE-CP</a:t>
            </a:r>
            <a:endParaRPr lang="en-US" sz="1800" b="0" dirty="0">
              <a:solidFill>
                <a:schemeClr val="bg1">
                  <a:lumMod val="50000"/>
                </a:schemeClr>
              </a:solidFill>
              <a:effectLst/>
            </a:endParaRPr>
          </a:p>
        </p:txBody>
      </p:sp>
    </p:spTree>
  </p:cSld>
  <p:clrMapOvr>
    <a:masterClrMapping/>
  </p:clrMapOvr>
  <p:transition advTm="16863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746" name="Rectangle 2"/>
          <p:cNvSpPr>
            <a:spLocks noGrp="1" noChangeArrowheads="1"/>
          </p:cNvSpPr>
          <p:nvPr>
            <p:ph type="title"/>
          </p:nvPr>
        </p:nvSpPr>
        <p:spPr>
          <a:xfrm>
            <a:off x="990862" y="304800"/>
            <a:ext cx="8713210" cy="838200"/>
          </a:xfrm>
        </p:spPr>
        <p:txBody>
          <a:bodyPr/>
          <a:lstStyle/>
          <a:p>
            <a:r>
              <a:rPr lang="en-US" sz="3600" b="0" dirty="0" smtClean="0">
                <a:solidFill>
                  <a:schemeClr val="tx1"/>
                </a:solidFill>
                <a:effectLst/>
              </a:rPr>
              <a:t>Failures</a:t>
            </a:r>
            <a:endParaRPr lang="en-US" sz="3600" b="0" dirty="0">
              <a:solidFill>
                <a:schemeClr val="tx1"/>
              </a:solidFill>
              <a:effectLst/>
            </a:endParaRPr>
          </a:p>
        </p:txBody>
      </p:sp>
      <p:sp>
        <p:nvSpPr>
          <p:cNvPr id="415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30237" y="1143000"/>
            <a:ext cx="9272587" cy="5310420"/>
          </a:xfrm>
        </p:spPr>
        <p:txBody>
          <a:bodyPr/>
          <a:lstStyle/>
          <a:p>
            <a:pPr>
              <a:buNone/>
            </a:pPr>
            <a:r>
              <a:rPr lang="en-US" sz="3200" b="0" dirty="0" smtClean="0">
                <a:effectLst/>
              </a:rPr>
              <a:t>6 failures in total:</a:t>
            </a:r>
            <a:endParaRPr lang="en-US" sz="3600" b="0" dirty="0" smtClean="0">
              <a:effectLst/>
            </a:endParaRPr>
          </a:p>
          <a:p>
            <a:pPr>
              <a:buNone/>
            </a:pPr>
            <a:r>
              <a:rPr lang="en-US" sz="2800" b="0" dirty="0" smtClean="0">
                <a:effectLst/>
              </a:rPr>
              <a:t>	</a:t>
            </a:r>
            <a:endParaRPr lang="en-US" sz="2800" b="0" dirty="0" smtClean="0">
              <a:solidFill>
                <a:schemeClr val="tx1"/>
              </a:solidFill>
              <a:effectLst/>
            </a:endParaRPr>
          </a:p>
          <a:p>
            <a:pPr>
              <a:buNone/>
            </a:pPr>
            <a:r>
              <a:rPr lang="en-US" sz="2800" b="0" dirty="0" smtClean="0">
                <a:solidFill>
                  <a:schemeClr val="tx1"/>
                </a:solidFill>
                <a:effectLst/>
              </a:rPr>
              <a:t>	</a:t>
            </a:r>
            <a:r>
              <a:rPr lang="en-US" sz="2800" b="0" dirty="0" smtClean="0">
                <a:effectLst/>
              </a:rPr>
              <a:t>4 cases of excessive closing failures</a:t>
            </a:r>
          </a:p>
          <a:p>
            <a:pPr>
              <a:buNone/>
            </a:pPr>
            <a:r>
              <a:rPr lang="en-US" sz="2800" b="0" dirty="0" smtClean="0">
                <a:solidFill>
                  <a:schemeClr val="tx1"/>
                </a:solidFill>
                <a:effectLst/>
              </a:rPr>
              <a:t>	</a:t>
            </a:r>
            <a:r>
              <a:rPr lang="en-US" sz="2000" b="0" dirty="0" smtClean="0">
                <a:solidFill>
                  <a:schemeClr val="tx1"/>
                </a:solidFill>
                <a:effectLst/>
              </a:rPr>
              <a:t>Loosening of holding coil mechanism</a:t>
            </a:r>
            <a:endParaRPr lang="en-US" sz="1800" b="0" dirty="0" smtClean="0">
              <a:solidFill>
                <a:schemeClr val="tx1"/>
              </a:solidFill>
              <a:effectLst/>
            </a:endParaRPr>
          </a:p>
          <a:p>
            <a:pPr>
              <a:buNone/>
            </a:pPr>
            <a:r>
              <a:rPr lang="en-US" sz="1400" b="0" dirty="0" smtClean="0">
                <a:solidFill>
                  <a:schemeClr val="tx1"/>
                </a:solidFill>
                <a:effectLst/>
              </a:rPr>
              <a:t>	</a:t>
            </a:r>
            <a:r>
              <a:rPr lang="en-US" sz="1800" b="0" dirty="0" smtClean="0">
                <a:solidFill>
                  <a:schemeClr val="tx1"/>
                </a:solidFill>
                <a:effectLst/>
              </a:rPr>
              <a:t>Last intervention for this on September 11, 2010 </a:t>
            </a:r>
            <a:r>
              <a:rPr lang="en-US" sz="1400" b="0" dirty="0" smtClean="0">
                <a:solidFill>
                  <a:schemeClr val="tx1"/>
                </a:solidFill>
                <a:effectLst/>
              </a:rPr>
              <a:t> </a:t>
            </a:r>
            <a:endParaRPr lang="en-US" sz="2000" b="0" dirty="0" smtClean="0">
              <a:solidFill>
                <a:schemeClr val="tx1"/>
              </a:solidFill>
              <a:effectLst/>
            </a:endParaRPr>
          </a:p>
          <a:p>
            <a:pPr>
              <a:buNone/>
            </a:pPr>
            <a:r>
              <a:rPr lang="en-US" sz="2800" b="0" dirty="0" smtClean="0">
                <a:solidFill>
                  <a:schemeClr val="tx1"/>
                </a:solidFill>
                <a:effectLst/>
              </a:rPr>
              <a:t>	</a:t>
            </a:r>
            <a:r>
              <a:rPr lang="en-US" sz="2400" b="0" dirty="0" smtClean="0">
                <a:effectLst/>
              </a:rPr>
              <a:t>1 case of discharging Fast-Off capacitor.</a:t>
            </a:r>
            <a:endParaRPr lang="en-US" sz="2000" b="0" dirty="0" smtClean="0">
              <a:effectLst/>
            </a:endParaRPr>
          </a:p>
          <a:p>
            <a:pPr>
              <a:buNone/>
            </a:pPr>
            <a:r>
              <a:rPr lang="en-US" sz="2000" b="0" dirty="0" smtClean="0">
                <a:solidFill>
                  <a:schemeClr val="tx1"/>
                </a:solidFill>
                <a:effectLst/>
              </a:rPr>
              <a:t>		</a:t>
            </a:r>
            <a:r>
              <a:rPr lang="en-US" b="0" dirty="0" smtClean="0">
                <a:solidFill>
                  <a:schemeClr val="tx1"/>
                </a:solidFill>
                <a:effectLst/>
              </a:rPr>
              <a:t>Changed breaker’s PCB but no fault found. </a:t>
            </a:r>
          </a:p>
          <a:p>
            <a:pPr>
              <a:buNone/>
            </a:pPr>
            <a:r>
              <a:rPr lang="en-US" b="0" dirty="0" smtClean="0">
                <a:solidFill>
                  <a:schemeClr val="tx1"/>
                </a:solidFill>
                <a:effectLst/>
              </a:rPr>
              <a:t>		Suspicion of a loose wire but no repetition of the problem since </a:t>
            </a:r>
            <a:r>
              <a:rPr lang="en-US" sz="1400" b="0" dirty="0" smtClean="0">
                <a:solidFill>
                  <a:schemeClr val="tx1"/>
                </a:solidFill>
                <a:effectLst/>
              </a:rPr>
              <a:t>July 2010</a:t>
            </a:r>
          </a:p>
          <a:p>
            <a:pPr>
              <a:buNone/>
            </a:pPr>
            <a:r>
              <a:rPr lang="en-US" sz="2000" b="0" dirty="0" smtClean="0">
                <a:effectLst/>
              </a:rPr>
              <a:t>	</a:t>
            </a:r>
            <a:r>
              <a:rPr lang="en-US" sz="2400" b="0" dirty="0" smtClean="0">
                <a:effectLst/>
              </a:rPr>
              <a:t>1 case of broken holding coil.</a:t>
            </a:r>
            <a:endParaRPr lang="en-US" sz="2000" b="0" dirty="0" smtClean="0">
              <a:effectLst/>
            </a:endParaRPr>
          </a:p>
          <a:p>
            <a:pPr>
              <a:buNone/>
            </a:pPr>
            <a:r>
              <a:rPr lang="en-US" sz="2000" b="0" dirty="0" smtClean="0">
                <a:solidFill>
                  <a:schemeClr val="tx1"/>
                </a:solidFill>
                <a:effectLst/>
              </a:rPr>
              <a:t>		</a:t>
            </a:r>
            <a:r>
              <a:rPr lang="en-US" b="0" dirty="0" smtClean="0">
                <a:solidFill>
                  <a:schemeClr val="tx1"/>
                </a:solidFill>
                <a:effectLst/>
              </a:rPr>
              <a:t>Heritage of overheating during 2 heat-runs in UJ33 in 2008.</a:t>
            </a:r>
          </a:p>
          <a:p>
            <a:pPr>
              <a:buNone/>
            </a:pPr>
            <a:r>
              <a:rPr lang="en-US" b="0" dirty="0" smtClean="0">
                <a:solidFill>
                  <a:schemeClr val="tx1"/>
                </a:solidFill>
                <a:effectLst/>
              </a:rPr>
              <a:t>		Solutions were implemented and case is considered as solved or SE (July 2010)</a:t>
            </a:r>
            <a:endParaRPr lang="en-US" sz="2400" b="0" dirty="0" smtClean="0">
              <a:solidFill>
                <a:schemeClr val="tx1"/>
              </a:solidFill>
              <a:effectLst/>
            </a:endParaRPr>
          </a:p>
          <a:p>
            <a:pPr lvl="1">
              <a:buNone/>
            </a:pPr>
            <a:endParaRPr lang="en-US" sz="2000" dirty="0" smtClean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270762" y="6477000"/>
            <a:ext cx="9632062" cy="381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MPE work shop – December 14, 2010                    	                          G.J. Coelingh TE-MPE-CP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custDataLst>
      <p:tags r:id="rId1"/>
    </p:custDataLst>
  </p:cSld>
  <p:clrMapOvr>
    <a:masterClrMapping/>
  </p:clrMapOvr>
  <p:transition advTm="7907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15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15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15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15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15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7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157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7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157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7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157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7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157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74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1574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5747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746" name="Rectangle 2"/>
          <p:cNvSpPr>
            <a:spLocks noGrp="1" noChangeArrowheads="1"/>
          </p:cNvSpPr>
          <p:nvPr>
            <p:ph type="title"/>
          </p:nvPr>
        </p:nvSpPr>
        <p:spPr>
          <a:xfrm>
            <a:off x="990862" y="304800"/>
            <a:ext cx="8911962" cy="838200"/>
          </a:xfrm>
        </p:spPr>
        <p:txBody>
          <a:bodyPr/>
          <a:lstStyle/>
          <a:p>
            <a:r>
              <a:rPr lang="en-US" sz="3600" b="0" dirty="0" smtClean="0">
                <a:solidFill>
                  <a:schemeClr val="tx1"/>
                </a:solidFill>
                <a:effectLst/>
              </a:rPr>
              <a:t>Actions</a:t>
            </a:r>
            <a:endParaRPr lang="en-US" sz="3600" b="0" dirty="0">
              <a:solidFill>
                <a:schemeClr val="tx1"/>
              </a:solidFill>
              <a:effectLst/>
            </a:endParaRPr>
          </a:p>
        </p:txBody>
      </p:sp>
      <p:sp>
        <p:nvSpPr>
          <p:cNvPr id="415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30237" y="1447800"/>
            <a:ext cx="9272587" cy="4648200"/>
          </a:xfrm>
        </p:spPr>
        <p:txBody>
          <a:bodyPr/>
          <a:lstStyle/>
          <a:p>
            <a:pPr>
              <a:buNone/>
            </a:pPr>
            <a:r>
              <a:rPr lang="en-US" sz="3600" b="0" dirty="0" smtClean="0">
                <a:effectLst/>
              </a:rPr>
              <a:t> 	are on-going to decrease the number of closing failures</a:t>
            </a:r>
            <a:endParaRPr lang="en-US" sz="2800" b="0" dirty="0" smtClean="0">
              <a:effectLst/>
            </a:endParaRPr>
          </a:p>
          <a:p>
            <a:pPr>
              <a:buNone/>
            </a:pPr>
            <a:r>
              <a:rPr lang="en-US" sz="2800" b="0" dirty="0" smtClean="0">
                <a:effectLst/>
              </a:rPr>
              <a:t>	</a:t>
            </a:r>
            <a:r>
              <a:rPr lang="en-US" sz="2800" b="0" u="sng" dirty="0" smtClean="0">
                <a:solidFill>
                  <a:schemeClr val="tx1"/>
                </a:solidFill>
                <a:effectLst/>
              </a:rPr>
              <a:t>“Normal” closing failures: </a:t>
            </a:r>
            <a:r>
              <a:rPr lang="en-US" sz="2800" b="0" dirty="0" smtClean="0">
                <a:solidFill>
                  <a:schemeClr val="tx1"/>
                </a:solidFill>
                <a:effectLst/>
              </a:rPr>
              <a:t>(2%) will be transparent for operation.</a:t>
            </a:r>
          </a:p>
          <a:p>
            <a:pPr>
              <a:buNone/>
            </a:pPr>
            <a:endParaRPr lang="en-US" sz="2800" b="0" dirty="0" smtClean="0">
              <a:solidFill>
                <a:schemeClr val="tx1"/>
              </a:solidFill>
              <a:effectLst/>
            </a:endParaRPr>
          </a:p>
          <a:p>
            <a:pPr>
              <a:buNone/>
            </a:pPr>
            <a:r>
              <a:rPr lang="en-US" sz="2800" b="0" dirty="0" smtClean="0">
                <a:solidFill>
                  <a:schemeClr val="tx1"/>
                </a:solidFill>
                <a:effectLst/>
              </a:rPr>
              <a:t>	</a:t>
            </a:r>
            <a:r>
              <a:rPr lang="en-US" sz="2800" b="0" u="sng" dirty="0" smtClean="0">
                <a:solidFill>
                  <a:schemeClr val="tx1"/>
                </a:solidFill>
                <a:effectLst/>
              </a:rPr>
              <a:t>Excessive closing failures: </a:t>
            </a:r>
            <a:r>
              <a:rPr lang="en-US" sz="2800" b="0" dirty="0" smtClean="0">
                <a:solidFill>
                  <a:schemeClr val="tx1"/>
                </a:solidFill>
                <a:effectLst/>
              </a:rPr>
              <a:t>In contact with manufacturer to overcome problem which is the fixation of the holding coil mechanism.</a:t>
            </a:r>
          </a:p>
          <a:p>
            <a:pPr>
              <a:buNone/>
            </a:pPr>
            <a:r>
              <a:rPr lang="en-US" sz="2800" b="0" dirty="0" smtClean="0">
                <a:solidFill>
                  <a:schemeClr val="tx1"/>
                </a:solidFill>
                <a:effectLst/>
              </a:rPr>
              <a:t>	</a:t>
            </a:r>
            <a:endParaRPr lang="en-US" b="0" dirty="0" smtClean="0">
              <a:solidFill>
                <a:schemeClr val="tx1"/>
              </a:solidFill>
              <a:effectLst/>
            </a:endParaRPr>
          </a:p>
          <a:p>
            <a:pPr lvl="1">
              <a:buNone/>
            </a:pPr>
            <a:endParaRPr lang="en-US" sz="2000" dirty="0" smtClean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270762" y="6477000"/>
            <a:ext cx="9632062" cy="381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MPE work shop – December 14, 2010                    	                          G.J. Coelingh TE-MPE-CP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advTm="87813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olding_coil_fixation_00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-1"/>
            <a:ext cx="9902824" cy="6858001"/>
          </a:xfrm>
          <a:prstGeom prst="rect">
            <a:avLst/>
          </a:prstGeom>
        </p:spPr>
      </p:pic>
      <p:sp>
        <p:nvSpPr>
          <p:cNvPr id="415746" name="Rectangle 2"/>
          <p:cNvSpPr>
            <a:spLocks noGrp="1" noChangeArrowheads="1"/>
          </p:cNvSpPr>
          <p:nvPr>
            <p:ph type="title"/>
          </p:nvPr>
        </p:nvSpPr>
        <p:spPr>
          <a:xfrm>
            <a:off x="846842" y="304800"/>
            <a:ext cx="8857230" cy="838200"/>
          </a:xfrm>
        </p:spPr>
        <p:txBody>
          <a:bodyPr/>
          <a:lstStyle/>
          <a:p>
            <a:r>
              <a:rPr lang="en-US" sz="3600" b="0" dirty="0" smtClean="0">
                <a:solidFill>
                  <a:schemeClr val="tx1"/>
                </a:solidFill>
                <a:effectLst/>
              </a:rPr>
              <a:t>Improvements</a:t>
            </a:r>
            <a:endParaRPr lang="en-US" sz="3600" b="0" dirty="0">
              <a:solidFill>
                <a:schemeClr val="tx1"/>
              </a:solidFill>
              <a:effectLst/>
            </a:endParaRPr>
          </a:p>
        </p:txBody>
      </p:sp>
      <p:sp>
        <p:nvSpPr>
          <p:cNvPr id="415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30237" y="1447800"/>
            <a:ext cx="9272587" cy="4648200"/>
          </a:xfrm>
        </p:spPr>
        <p:txBody>
          <a:bodyPr/>
          <a:lstStyle/>
          <a:p>
            <a:pPr>
              <a:buNone/>
            </a:pPr>
            <a:r>
              <a:rPr lang="en-US" sz="3600" b="0" dirty="0" smtClean="0">
                <a:effectLst/>
              </a:rPr>
              <a:t> 	Manufacturers conclusion</a:t>
            </a:r>
          </a:p>
          <a:p>
            <a:pPr>
              <a:buNone/>
            </a:pPr>
            <a:r>
              <a:rPr lang="en-US" sz="3600" b="0" dirty="0" smtClean="0">
                <a:effectLst/>
              </a:rPr>
              <a:t>		</a:t>
            </a:r>
            <a:r>
              <a:rPr lang="en-US" sz="3200" b="0" dirty="0" smtClean="0">
                <a:effectLst/>
              </a:rPr>
              <a:t>IF decided to take action on holding coil mechanism:</a:t>
            </a:r>
          </a:p>
          <a:p>
            <a:pPr>
              <a:buNone/>
            </a:pPr>
            <a:endParaRPr lang="en-US" sz="2800" b="0" dirty="0" smtClean="0">
              <a:effectLst/>
            </a:endParaRPr>
          </a:p>
          <a:p>
            <a:pPr>
              <a:buNone/>
            </a:pPr>
            <a:r>
              <a:rPr lang="en-US" sz="2800" b="0" dirty="0" smtClean="0">
                <a:effectLst/>
              </a:rPr>
              <a:t>	Dismount/open all 606 breakers in the LHC machine.</a:t>
            </a:r>
          </a:p>
          <a:p>
            <a:pPr>
              <a:buNone/>
            </a:pPr>
            <a:r>
              <a:rPr lang="en-US" sz="2800" b="0" dirty="0" smtClean="0">
                <a:solidFill>
                  <a:schemeClr val="tx1"/>
                </a:solidFill>
                <a:effectLst/>
              </a:rPr>
              <a:t>		</a:t>
            </a:r>
            <a:r>
              <a:rPr lang="en-US" sz="1800" b="0" dirty="0" smtClean="0">
                <a:solidFill>
                  <a:schemeClr val="tx1"/>
                </a:solidFill>
                <a:effectLst/>
              </a:rPr>
              <a:t>Adapt fixation at surface or in tunnel</a:t>
            </a:r>
          </a:p>
          <a:p>
            <a:pPr>
              <a:buNone/>
            </a:pPr>
            <a:r>
              <a:rPr lang="en-US" sz="1800" b="0" dirty="0" smtClean="0">
                <a:solidFill>
                  <a:schemeClr val="tx1"/>
                </a:solidFill>
                <a:effectLst/>
              </a:rPr>
              <a:t>		Need again IST tests and partially HWC</a:t>
            </a:r>
          </a:p>
          <a:p>
            <a:pPr>
              <a:buNone/>
            </a:pPr>
            <a:r>
              <a:rPr lang="en-US" sz="2800" b="0" dirty="0" smtClean="0">
                <a:solidFill>
                  <a:schemeClr val="tx1"/>
                </a:solidFill>
                <a:effectLst/>
              </a:rPr>
              <a:t>	 </a:t>
            </a:r>
            <a:r>
              <a:rPr lang="en-US" sz="2000" b="0" dirty="0" smtClean="0">
                <a:solidFill>
                  <a:schemeClr val="tx1"/>
                </a:solidFill>
                <a:effectLst/>
              </a:rPr>
              <a:t>Estimated working time  &gt; 1200 man-hours </a:t>
            </a:r>
          </a:p>
          <a:p>
            <a:pPr>
              <a:buNone/>
            </a:pPr>
            <a:r>
              <a:rPr lang="en-US" sz="2000" b="0" dirty="0" smtClean="0">
                <a:solidFill>
                  <a:schemeClr val="tx1"/>
                </a:solidFill>
                <a:effectLst/>
              </a:rPr>
              <a:t>		(specialists team; 4 persons – 7 to 8 weeks, not included HWC)</a:t>
            </a:r>
            <a:endParaRPr lang="en-US" sz="2000" b="0" dirty="0" smtClean="0">
              <a:effectLst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270762" y="6477000"/>
            <a:ext cx="9632062" cy="381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MPE work shop – December 14, 2010                    	                          G.J. Coelingh TE-MPE-CP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Down Arrow 6"/>
          <p:cNvSpPr/>
          <p:nvPr/>
        </p:nvSpPr>
        <p:spPr bwMode="auto">
          <a:xfrm rot="21117269">
            <a:off x="427420" y="1475384"/>
            <a:ext cx="554324" cy="2277584"/>
          </a:xfrm>
          <a:prstGeom prst="downArrow">
            <a:avLst>
              <a:gd name="adj1" fmla="val 38623"/>
              <a:gd name="adj2" fmla="val 85050"/>
            </a:avLst>
          </a:prstGeom>
          <a:solidFill>
            <a:srgbClr val="FFFFFF"/>
          </a:solidFill>
          <a:ln w="1270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>
            <a:outerShdw dist="107763" dir="18900000" algn="ctr" rotWithShape="0">
              <a:schemeClr val="bg2"/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custDataLst>
      <p:tags r:id="rId1"/>
    </p:custDataLst>
  </p:cSld>
  <p:clrMapOvr>
    <a:masterClrMapping/>
  </p:clrMapOvr>
  <p:transition advTm="4358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15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15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15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415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415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7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4157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7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4157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5747" grpId="0" uiExpand="1" build="p"/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746" name="Rectangle 2"/>
          <p:cNvSpPr>
            <a:spLocks noGrp="1" noChangeArrowheads="1"/>
          </p:cNvSpPr>
          <p:nvPr>
            <p:ph type="title"/>
          </p:nvPr>
        </p:nvSpPr>
        <p:spPr>
          <a:xfrm>
            <a:off x="990862" y="304800"/>
            <a:ext cx="8713210" cy="838200"/>
          </a:xfrm>
        </p:spPr>
        <p:txBody>
          <a:bodyPr/>
          <a:lstStyle/>
          <a:p>
            <a:r>
              <a:rPr lang="en-US" sz="3400" b="0" dirty="0" smtClean="0">
                <a:solidFill>
                  <a:schemeClr val="tx1"/>
                </a:solidFill>
                <a:effectLst/>
              </a:rPr>
              <a:t>Future MTBF</a:t>
            </a:r>
            <a:endParaRPr lang="en-US" sz="3400" b="0" dirty="0">
              <a:solidFill>
                <a:schemeClr val="tx1"/>
              </a:solidFill>
              <a:effectLst/>
            </a:endParaRPr>
          </a:p>
        </p:txBody>
      </p:sp>
      <p:sp>
        <p:nvSpPr>
          <p:cNvPr id="415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0763" y="1447800"/>
            <a:ext cx="9632062" cy="4648200"/>
          </a:xfrm>
        </p:spPr>
        <p:txBody>
          <a:bodyPr/>
          <a:lstStyle/>
          <a:p>
            <a:pPr>
              <a:buNone/>
            </a:pPr>
            <a:r>
              <a:rPr lang="en-US" sz="3600" b="0" dirty="0" smtClean="0">
                <a:effectLst/>
              </a:rPr>
              <a:t>MTBF after upgrade</a:t>
            </a:r>
            <a:r>
              <a:rPr lang="en-US" b="0" dirty="0" smtClean="0">
                <a:effectLst/>
              </a:rPr>
              <a:t>  </a:t>
            </a:r>
            <a:r>
              <a:rPr lang="en-US" sz="2000" b="0" dirty="0" smtClean="0">
                <a:solidFill>
                  <a:schemeClr val="tx1"/>
                </a:solidFill>
                <a:effectLst/>
              </a:rPr>
              <a:t>(recalculated 2010: keep 2 failures):</a:t>
            </a:r>
            <a:r>
              <a:rPr lang="en-US" sz="2800" b="0" dirty="0" smtClean="0">
                <a:solidFill>
                  <a:schemeClr val="tx1"/>
                </a:solidFill>
                <a:effectLst/>
              </a:rPr>
              <a:t> </a:t>
            </a:r>
          </a:p>
          <a:p>
            <a:pPr marL="95250">
              <a:buNone/>
            </a:pPr>
            <a:endParaRPr lang="en-US" sz="2600" b="0" dirty="0" smtClean="0">
              <a:solidFill>
                <a:srgbClr val="0000FF"/>
              </a:solidFill>
              <a:effectLst/>
            </a:endParaRPr>
          </a:p>
          <a:p>
            <a:pPr marL="95250">
              <a:buNone/>
            </a:pPr>
            <a:r>
              <a:rPr lang="en-US" sz="2600" b="0" dirty="0" smtClean="0">
                <a:solidFill>
                  <a:srgbClr val="0000FF"/>
                </a:solidFill>
                <a:effectLst/>
              </a:rPr>
              <a:t>All systems: </a:t>
            </a:r>
            <a:r>
              <a:rPr lang="en-US" sz="3400" b="0" dirty="0" smtClean="0">
                <a:effectLst/>
              </a:rPr>
              <a:t>		</a:t>
            </a:r>
            <a:r>
              <a:rPr lang="en-US" sz="2600" b="0" dirty="0" smtClean="0">
                <a:solidFill>
                  <a:schemeClr val="tx1"/>
                </a:solidFill>
                <a:effectLst/>
              </a:rPr>
              <a:t>= 3.356 hours (approx. 5 months)</a:t>
            </a:r>
          </a:p>
          <a:p>
            <a:pPr lvl="1">
              <a:buNone/>
            </a:pPr>
            <a:endParaRPr lang="en-US" sz="2400" dirty="0"/>
          </a:p>
          <a:p>
            <a:pPr>
              <a:buNone/>
            </a:pPr>
            <a:r>
              <a:rPr lang="en-US" sz="2600" b="0" dirty="0" smtClean="0">
                <a:effectLst/>
              </a:rPr>
              <a:t>One</a:t>
            </a:r>
            <a:r>
              <a:rPr lang="en-US" sz="2600" b="0" dirty="0" smtClean="0">
                <a:solidFill>
                  <a:srgbClr val="0000FF"/>
                </a:solidFill>
                <a:effectLst/>
              </a:rPr>
              <a:t> system: 		</a:t>
            </a:r>
            <a:r>
              <a:rPr lang="en-US" sz="2600" b="0" dirty="0" smtClean="0">
                <a:solidFill>
                  <a:schemeClr val="tx1"/>
                </a:solidFill>
                <a:effectLst/>
              </a:rPr>
              <a:t>= 677.912 hours (approx. 77 years)</a:t>
            </a:r>
          </a:p>
          <a:p>
            <a:pPr lvl="1">
              <a:buNone/>
            </a:pPr>
            <a:endParaRPr lang="en-US" sz="3200" dirty="0" smtClean="0"/>
          </a:p>
          <a:p>
            <a:pPr>
              <a:buNone/>
            </a:pPr>
            <a:r>
              <a:rPr lang="en-US" sz="3400" b="0" dirty="0" smtClean="0">
                <a:solidFill>
                  <a:schemeClr val="accent5">
                    <a:lumMod val="50000"/>
                  </a:schemeClr>
                </a:solidFill>
                <a:effectLst/>
              </a:rPr>
              <a:t>Probably maximum reasonably achievable</a:t>
            </a:r>
            <a:endParaRPr lang="en-US" sz="4600" b="0" dirty="0" smtClean="0">
              <a:solidFill>
                <a:schemeClr val="accent5">
                  <a:lumMod val="50000"/>
                </a:schemeClr>
              </a:solidFill>
              <a:effectLst/>
            </a:endParaRPr>
          </a:p>
          <a:p>
            <a:pPr lvl="1">
              <a:buNone/>
            </a:pPr>
            <a:endParaRPr lang="en-US" sz="4400" dirty="0" smtClean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270762" y="6477000"/>
            <a:ext cx="9632062" cy="381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uLnTx/>
                <a:uFillTx/>
                <a:latin typeface="+mn-lt"/>
                <a:ea typeface="+mn-ea"/>
                <a:cs typeface="+mn-cs"/>
              </a:rPr>
              <a:t>MPE work shop – December 14, 2010                    	                          G.J. Coelingh TE-MPE-CP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</p:spTree>
    <p:custDataLst>
      <p:tags r:id="rId1"/>
    </p:custDataLst>
  </p:cSld>
  <p:clrMapOvr>
    <a:masterClrMapping/>
  </p:clrMapOvr>
  <p:transition advTm="4563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15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15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15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7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4157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5747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746" name="Rectangle 2"/>
          <p:cNvSpPr>
            <a:spLocks noGrp="1" noChangeArrowheads="1"/>
          </p:cNvSpPr>
          <p:nvPr>
            <p:ph type="title"/>
          </p:nvPr>
        </p:nvSpPr>
        <p:spPr>
          <a:xfrm>
            <a:off x="846842" y="304800"/>
            <a:ext cx="9055982" cy="838200"/>
          </a:xfrm>
        </p:spPr>
        <p:txBody>
          <a:bodyPr/>
          <a:lstStyle/>
          <a:p>
            <a:r>
              <a:rPr lang="en-US" sz="4400" b="0" dirty="0" smtClean="0">
                <a:solidFill>
                  <a:schemeClr val="tx1"/>
                </a:solidFill>
                <a:effectLst/>
              </a:rPr>
              <a:t>Resources</a:t>
            </a:r>
            <a:r>
              <a:rPr lang="en-US" sz="3600" b="0" dirty="0" smtClean="0">
                <a:solidFill>
                  <a:schemeClr val="tx1"/>
                </a:solidFill>
                <a:effectLst/>
              </a:rPr>
              <a:t>  </a:t>
            </a:r>
            <a:endParaRPr lang="en-US" sz="3600" b="0" dirty="0">
              <a:solidFill>
                <a:schemeClr val="tx1"/>
              </a:solidFill>
              <a:effectLst/>
            </a:endParaRPr>
          </a:p>
        </p:txBody>
      </p:sp>
      <p:sp>
        <p:nvSpPr>
          <p:cNvPr id="415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" y="1447800"/>
            <a:ext cx="9902824" cy="4648200"/>
          </a:xfrm>
        </p:spPr>
        <p:txBody>
          <a:bodyPr/>
          <a:lstStyle/>
          <a:p>
            <a:pPr>
              <a:buNone/>
            </a:pPr>
            <a:r>
              <a:rPr lang="en-US" sz="3600" b="0" dirty="0" smtClean="0">
                <a:effectLst/>
              </a:rPr>
              <a:t>  	</a:t>
            </a:r>
            <a:r>
              <a:rPr lang="en-US" sz="3200" b="0" dirty="0" smtClean="0">
                <a:effectLst/>
              </a:rPr>
              <a:t>Exploitation, Maintenance </a:t>
            </a:r>
            <a:r>
              <a:rPr lang="en-US" sz="2000" b="0" dirty="0" smtClean="0">
                <a:effectLst/>
              </a:rPr>
              <a:t>(interventions, scheduled and unscheduled TS)</a:t>
            </a:r>
            <a:endParaRPr lang="en-US" sz="3200" b="0" dirty="0" smtClean="0">
              <a:effectLst/>
            </a:endParaRPr>
          </a:p>
          <a:p>
            <a:pPr>
              <a:buNone/>
            </a:pPr>
            <a:r>
              <a:rPr lang="en-US" sz="3200" b="0" dirty="0" smtClean="0">
                <a:effectLst/>
              </a:rPr>
              <a:t>	Improvement, Follow-up </a:t>
            </a:r>
            <a:r>
              <a:rPr lang="en-US" sz="2000" b="0" dirty="0" smtClean="0">
                <a:effectLst/>
              </a:rPr>
              <a:t>(scheduled TS)</a:t>
            </a:r>
            <a:endParaRPr lang="en-US" sz="4800" b="0" dirty="0" smtClean="0">
              <a:effectLst/>
            </a:endParaRPr>
          </a:p>
          <a:p>
            <a:pPr>
              <a:buNone/>
            </a:pPr>
            <a:endParaRPr lang="en-US" sz="3600" b="0" dirty="0" smtClean="0">
              <a:effectLst/>
            </a:endParaRPr>
          </a:p>
          <a:p>
            <a:pPr>
              <a:buNone/>
            </a:pPr>
            <a:r>
              <a:rPr lang="en-US" sz="3600" b="0" dirty="0" smtClean="0">
                <a:effectLst/>
              </a:rPr>
              <a:t>	</a:t>
            </a:r>
            <a:r>
              <a:rPr lang="en-US" sz="2200" b="0" dirty="0" smtClean="0">
                <a:effectLst/>
              </a:rPr>
              <a:t>CERN resources:</a:t>
            </a:r>
          </a:p>
          <a:p>
            <a:pPr>
              <a:buNone/>
            </a:pPr>
            <a:r>
              <a:rPr lang="en-US" sz="2800" b="0" dirty="0" smtClean="0">
                <a:effectLst/>
              </a:rPr>
              <a:t>	</a:t>
            </a:r>
            <a:r>
              <a:rPr lang="en-US" sz="2000" b="0" dirty="0" smtClean="0">
                <a:effectLst/>
              </a:rPr>
              <a:t>Specialist: 15-20%</a:t>
            </a:r>
          </a:p>
          <a:p>
            <a:pPr>
              <a:buNone/>
            </a:pPr>
            <a:r>
              <a:rPr lang="en-US" sz="2000" b="0" dirty="0" smtClean="0">
                <a:effectLst/>
              </a:rPr>
              <a:t>	Detailed engineering: 10-15%</a:t>
            </a:r>
          </a:p>
          <a:p>
            <a:pPr>
              <a:buNone/>
            </a:pPr>
            <a:r>
              <a:rPr lang="en-US" sz="2000" b="0" dirty="0" smtClean="0">
                <a:effectLst/>
              </a:rPr>
              <a:t>	Technician: 10-15%</a:t>
            </a:r>
          </a:p>
          <a:p>
            <a:pPr>
              <a:buNone/>
            </a:pPr>
            <a:endParaRPr lang="en-US" sz="2000" b="0" dirty="0" smtClean="0">
              <a:effectLst/>
            </a:endParaRPr>
          </a:p>
          <a:p>
            <a:pPr>
              <a:buNone/>
            </a:pPr>
            <a:endParaRPr lang="en-US" sz="2000" b="0" dirty="0" smtClean="0">
              <a:effectLst/>
            </a:endParaRPr>
          </a:p>
          <a:p>
            <a:pPr>
              <a:buNone/>
            </a:pPr>
            <a:endParaRPr lang="en-US" sz="2000" b="0" dirty="0" smtClean="0">
              <a:effectLst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270762" y="6477000"/>
            <a:ext cx="9632062" cy="381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MPE work shop – December 14, 2010                    	                          G.J. Coelingh TE-MPE-CP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custDataLst>
      <p:tags r:id="rId1"/>
    </p:custDataLst>
  </p:cSld>
  <p:clrMapOvr>
    <a:masterClrMapping/>
  </p:clrMapOvr>
  <p:transition advTm="3251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15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15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15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415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415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7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4157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5747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38952" y="2852920"/>
            <a:ext cx="5976830" cy="79211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sz="2800" dirty="0" smtClean="0">
                <a:effectLst/>
              </a:rPr>
              <a:t>Thank you for your attention!</a:t>
            </a:r>
          </a:p>
          <a:p>
            <a:pPr algn="ctr">
              <a:buFont typeface="Wingdings" pitchFamily="2" charset="2"/>
              <a:buNone/>
            </a:pPr>
            <a:endParaRPr lang="en-US" sz="2800" dirty="0" smtClean="0">
              <a:effectLst/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270762" y="6477000"/>
            <a:ext cx="9632062" cy="381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MPE work shop – December 14, 2010                    	                          G.J. Coelingh TE-MPE-CP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advTm="7659">
    <p:push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8802" y="980660"/>
            <a:ext cx="9344023" cy="5115340"/>
          </a:xfrm>
        </p:spPr>
        <p:txBody>
          <a:bodyPr/>
          <a:lstStyle/>
          <a:p>
            <a:endParaRPr lang="en-US" sz="2400" b="0" dirty="0" smtClean="0">
              <a:effectLst/>
            </a:endParaRPr>
          </a:p>
          <a:p>
            <a:endParaRPr lang="en-US" sz="2400" b="0" dirty="0" smtClean="0">
              <a:effectLst/>
            </a:endParaRPr>
          </a:p>
          <a:p>
            <a:r>
              <a:rPr lang="en-US" sz="2400" b="0" dirty="0" smtClean="0">
                <a:effectLst/>
              </a:rPr>
              <a:t>600 A EE; what, where, how ?</a:t>
            </a:r>
          </a:p>
          <a:p>
            <a:r>
              <a:rPr lang="en-US" sz="2400" b="0" dirty="0" smtClean="0">
                <a:effectLst/>
              </a:rPr>
              <a:t>Reliability</a:t>
            </a:r>
          </a:p>
          <a:p>
            <a:pPr lvl="1"/>
            <a:r>
              <a:rPr lang="en-US" sz="2000" dirty="0" smtClean="0"/>
              <a:t>Operational reliability – protection point of view</a:t>
            </a:r>
          </a:p>
          <a:p>
            <a:pPr lvl="1"/>
            <a:r>
              <a:rPr lang="en-US" sz="2000" dirty="0" smtClean="0"/>
              <a:t>Overall reliability – hardware failures point of view</a:t>
            </a:r>
          </a:p>
          <a:p>
            <a:r>
              <a:rPr lang="en-US" sz="2400" b="0" dirty="0" smtClean="0">
                <a:effectLst/>
              </a:rPr>
              <a:t>Availability and Mean Time Between Failure – MTBF</a:t>
            </a:r>
          </a:p>
          <a:p>
            <a:r>
              <a:rPr lang="en-US" sz="2400" b="0" dirty="0" smtClean="0">
                <a:effectLst/>
              </a:rPr>
              <a:t>Future</a:t>
            </a:r>
          </a:p>
          <a:p>
            <a:r>
              <a:rPr lang="en-US" sz="2400" b="0" dirty="0" smtClean="0">
                <a:effectLst/>
              </a:rPr>
              <a:t>Improvements - manpower</a:t>
            </a:r>
          </a:p>
          <a:p>
            <a:endParaRPr lang="en-GB" sz="2400" b="0" dirty="0">
              <a:effectLst/>
            </a:endParaRPr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98998" y="304800"/>
            <a:ext cx="9803826" cy="838200"/>
          </a:xfrm>
        </p:spPr>
        <p:txBody>
          <a:bodyPr/>
          <a:lstStyle/>
          <a:p>
            <a:r>
              <a:rPr lang="en-US" sz="4000" b="0" dirty="0" smtClean="0">
                <a:solidFill>
                  <a:schemeClr val="tx1"/>
                </a:solidFill>
                <a:effectLst/>
              </a:rPr>
              <a:t>Overview</a:t>
            </a:r>
            <a:endParaRPr lang="en-US" sz="1400" b="0" dirty="0">
              <a:solidFill>
                <a:schemeClr val="tx1"/>
              </a:solidFill>
              <a:effectLst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270762" y="6477000"/>
            <a:ext cx="9632062" cy="381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MPE work shop – December 14, 2010                    	                          G.J. Coelingh TE-MPE-CP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advTm="1911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22" name="Rectangle 2"/>
          <p:cNvSpPr>
            <a:spLocks noGrp="1" noChangeArrowheads="1"/>
          </p:cNvSpPr>
          <p:nvPr>
            <p:ph type="title"/>
          </p:nvPr>
        </p:nvSpPr>
        <p:spPr>
          <a:xfrm>
            <a:off x="98998" y="304800"/>
            <a:ext cx="9965124" cy="838200"/>
          </a:xfrm>
        </p:spPr>
        <p:txBody>
          <a:bodyPr/>
          <a:lstStyle/>
          <a:p>
            <a:r>
              <a:rPr lang="en-US" sz="4800" b="0" dirty="0">
                <a:solidFill>
                  <a:schemeClr val="tx1"/>
                </a:solidFill>
                <a:effectLst/>
              </a:rPr>
              <a:t>Energy </a:t>
            </a:r>
            <a:r>
              <a:rPr lang="en-US" sz="4800" b="0" dirty="0" smtClean="0">
                <a:solidFill>
                  <a:schemeClr val="tx1"/>
                </a:solidFill>
                <a:effectLst/>
              </a:rPr>
              <a:t>Extraction 600 A EE</a:t>
            </a:r>
            <a:r>
              <a:rPr lang="en-US" sz="1800" b="0" dirty="0" smtClean="0">
                <a:solidFill>
                  <a:schemeClr val="tx1"/>
                </a:solidFill>
                <a:effectLst/>
              </a:rPr>
              <a:t> </a:t>
            </a:r>
            <a:endParaRPr lang="en-US" sz="1800" b="0" dirty="0">
              <a:solidFill>
                <a:schemeClr val="tx1"/>
              </a:solidFill>
              <a:effectLst/>
            </a:endParaRPr>
          </a:p>
        </p:txBody>
      </p:sp>
      <p:pic>
        <p:nvPicPr>
          <p:cNvPr id="337925" name="Picture 5" descr="\\cern.ch\dfs\Users\c\coelingh\Documents\MyDocs\Presentation\Presentation\600A\600A_powering_v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8998" y="1633537"/>
            <a:ext cx="9749094" cy="4565646"/>
          </a:xfrm>
          <a:prstGeom prst="rect">
            <a:avLst/>
          </a:prstGeom>
          <a:noFill/>
        </p:spPr>
      </p:pic>
      <p:sp>
        <p:nvSpPr>
          <p:cNvPr id="4" name="Subtitle 2"/>
          <p:cNvSpPr txBox="1">
            <a:spLocks/>
          </p:cNvSpPr>
          <p:nvPr/>
        </p:nvSpPr>
        <p:spPr>
          <a:xfrm>
            <a:off x="270762" y="6477000"/>
            <a:ext cx="9632062" cy="381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MPE work shop – December 14, 2010                    	                          G.J. Coelingh TE-MPE-CP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advTm="42963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Updated on 16-Jul-06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393F2-0918-4F98-A5CD-910931997060}" type="slidenum">
              <a:rPr lang="en-GB"/>
              <a:pPr/>
              <a:t>4</a:t>
            </a:fld>
            <a:r>
              <a:rPr lang="en-GB" sz="800"/>
              <a:t> </a:t>
            </a:r>
          </a:p>
        </p:txBody>
      </p:sp>
      <p:pic>
        <p:nvPicPr>
          <p:cNvPr id="372744" name="Picture 8" descr="Switch plus Req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750175" y="2781300"/>
            <a:ext cx="2152650" cy="4076700"/>
          </a:xfrm>
          <a:prstGeom prst="rect">
            <a:avLst/>
          </a:prstGeom>
          <a:noFill/>
        </p:spPr>
      </p:pic>
      <p:pic>
        <p:nvPicPr>
          <p:cNvPr id="372745" name="Picture 9" descr="Snubber plus Rextract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908050"/>
            <a:ext cx="3181350" cy="5949950"/>
          </a:xfrm>
          <a:prstGeom prst="rect">
            <a:avLst/>
          </a:prstGeom>
          <a:noFill/>
        </p:spPr>
      </p:pic>
      <p:graphicFrame>
        <p:nvGraphicFramePr>
          <p:cNvPr id="372747" name="Object 11"/>
          <p:cNvGraphicFramePr>
            <a:graphicFrameLocks noChangeAspect="1"/>
          </p:cNvGraphicFramePr>
          <p:nvPr>
            <p:ph/>
          </p:nvPr>
        </p:nvGraphicFramePr>
        <p:xfrm>
          <a:off x="2214563" y="0"/>
          <a:ext cx="5946775" cy="6858000"/>
        </p:xfrm>
        <a:graphic>
          <a:graphicData uri="http://schemas.openxmlformats.org/presentationml/2006/ole">
            <p:oleObj spid="_x0000_s372747" name="Visio" r:id="rId7" imgW="5253381" imgH="5679846" progId="Visio.Drawing.11">
              <p:embed/>
            </p:oleObj>
          </a:graphicData>
        </a:graphic>
      </p:graphicFrame>
    </p:spTree>
    <p:custDataLst>
      <p:tags r:id="rId2"/>
    </p:custDataLst>
  </p:cSld>
  <p:clrMapOvr>
    <a:masterClrMapping/>
  </p:clrMapOvr>
  <p:transition advTm="5834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3727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1000"/>
                                        <p:tgtEl>
                                          <p:spTgt spid="3727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746" name="Rectangle 2"/>
          <p:cNvSpPr>
            <a:spLocks noGrp="1" noChangeArrowheads="1"/>
          </p:cNvSpPr>
          <p:nvPr>
            <p:ph type="title"/>
          </p:nvPr>
        </p:nvSpPr>
        <p:spPr>
          <a:xfrm>
            <a:off x="774832" y="304800"/>
            <a:ext cx="9127992" cy="838200"/>
          </a:xfrm>
        </p:spPr>
        <p:txBody>
          <a:bodyPr/>
          <a:lstStyle/>
          <a:p>
            <a:r>
              <a:rPr lang="en-US" sz="3600" b="0" dirty="0" smtClean="0">
                <a:solidFill>
                  <a:schemeClr val="tx1"/>
                </a:solidFill>
                <a:effectLst/>
              </a:rPr>
              <a:t>600A Energy </a:t>
            </a:r>
            <a:r>
              <a:rPr lang="en-US" sz="3600" b="0" dirty="0">
                <a:solidFill>
                  <a:schemeClr val="tx1"/>
                </a:solidFill>
                <a:effectLst/>
              </a:rPr>
              <a:t>Extraction </a:t>
            </a:r>
            <a:r>
              <a:rPr lang="en-US" sz="3600" b="0" dirty="0" smtClean="0">
                <a:solidFill>
                  <a:schemeClr val="tx1"/>
                </a:solidFill>
                <a:effectLst/>
              </a:rPr>
              <a:t>Systems</a:t>
            </a:r>
            <a:endParaRPr lang="en-US" sz="3600" b="0" dirty="0">
              <a:solidFill>
                <a:schemeClr val="tx1"/>
              </a:solidFill>
              <a:effectLst/>
            </a:endParaRPr>
          </a:p>
        </p:txBody>
      </p:sp>
      <p:sp>
        <p:nvSpPr>
          <p:cNvPr id="415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30238" y="1447800"/>
            <a:ext cx="8281987" cy="4648200"/>
          </a:xfrm>
        </p:spPr>
        <p:txBody>
          <a:bodyPr/>
          <a:lstStyle/>
          <a:p>
            <a:r>
              <a:rPr lang="en-US" sz="2400" b="0" dirty="0">
                <a:effectLst/>
              </a:rPr>
              <a:t>202 systems installed in the LHC tunnel in </a:t>
            </a:r>
            <a:r>
              <a:rPr lang="en-US" sz="2400" b="0" dirty="0" smtClean="0">
                <a:effectLst/>
              </a:rPr>
              <a:t>corrector circuits </a:t>
            </a:r>
            <a:r>
              <a:rPr lang="en-US" sz="2400" b="0" dirty="0">
                <a:effectLst/>
              </a:rPr>
              <a:t>with stored energy between 2.2 and 150 </a:t>
            </a:r>
            <a:r>
              <a:rPr lang="en-US" sz="2400" b="0" dirty="0" smtClean="0">
                <a:effectLst/>
              </a:rPr>
              <a:t>kJ</a:t>
            </a:r>
          </a:p>
          <a:p>
            <a:endParaRPr lang="en-US" sz="2400" b="0" dirty="0">
              <a:effectLst/>
            </a:endParaRPr>
          </a:p>
          <a:p>
            <a:r>
              <a:rPr lang="en-US" sz="2400" b="0" dirty="0">
                <a:effectLst/>
              </a:rPr>
              <a:t>In </a:t>
            </a:r>
            <a:r>
              <a:rPr lang="en-US" sz="2400" b="0" dirty="0" smtClean="0">
                <a:effectLst/>
              </a:rPr>
              <a:t>15 </a:t>
            </a:r>
            <a:r>
              <a:rPr lang="en-US" sz="2400" b="0" dirty="0">
                <a:effectLst/>
              </a:rPr>
              <a:t>different locations; </a:t>
            </a:r>
          </a:p>
          <a:p>
            <a:pPr lvl="1"/>
            <a:r>
              <a:rPr lang="en-US" sz="2000" dirty="0"/>
              <a:t>8 x UA parallel service tunnel and 6 x RR and 1 x UJ tunnel </a:t>
            </a:r>
            <a:r>
              <a:rPr lang="en-US" sz="2000" dirty="0" smtClean="0"/>
              <a:t>caverns</a:t>
            </a:r>
          </a:p>
          <a:p>
            <a:pPr lvl="1"/>
            <a:endParaRPr lang="en-US" sz="2000" dirty="0"/>
          </a:p>
          <a:p>
            <a:r>
              <a:rPr lang="en-US" sz="2400" b="0" dirty="0">
                <a:effectLst/>
              </a:rPr>
              <a:t>Systems </a:t>
            </a:r>
            <a:r>
              <a:rPr lang="en-US" sz="2400" b="0" dirty="0" smtClean="0">
                <a:effectLst/>
              </a:rPr>
              <a:t>developed </a:t>
            </a:r>
            <a:r>
              <a:rPr lang="en-US" sz="2400" b="0" dirty="0">
                <a:effectLst/>
              </a:rPr>
              <a:t>in close collaboration </a:t>
            </a:r>
            <a:r>
              <a:rPr lang="en-US" sz="2400" b="0" dirty="0" smtClean="0">
                <a:effectLst/>
              </a:rPr>
              <a:t>between CERN and </a:t>
            </a:r>
            <a:r>
              <a:rPr lang="en-US" sz="2400" b="0" dirty="0">
                <a:effectLst/>
              </a:rPr>
              <a:t>the </a:t>
            </a:r>
            <a:r>
              <a:rPr lang="en-US" sz="2400" b="0" dirty="0" err="1">
                <a:effectLst/>
              </a:rPr>
              <a:t>Budker</a:t>
            </a:r>
            <a:r>
              <a:rPr lang="en-US" sz="2400" b="0" dirty="0">
                <a:effectLst/>
              </a:rPr>
              <a:t> Institute of Nuclear Physics (BINP), Novosibirsk, </a:t>
            </a:r>
            <a:r>
              <a:rPr lang="en-US" sz="2400" b="0" dirty="0" smtClean="0">
                <a:effectLst/>
              </a:rPr>
              <a:t>Russia.</a:t>
            </a:r>
            <a:endParaRPr lang="en-US" sz="2400" b="0" dirty="0">
              <a:effectLst/>
            </a:endParaRPr>
          </a:p>
          <a:p>
            <a:endParaRPr lang="en-US" sz="2400" b="0" dirty="0">
              <a:effectLst/>
            </a:endParaRPr>
          </a:p>
          <a:p>
            <a:pPr lvl="1"/>
            <a:endParaRPr lang="en-US" sz="20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270762" y="6477000"/>
            <a:ext cx="9632062" cy="381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MPE work shop – December 14, 2010                    	                          G.J. Coelingh TE-MPE-CP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12" descr="UA83 600A EE 0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17278" y="0"/>
            <a:ext cx="5283200" cy="68580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</p:pic>
      <p:pic>
        <p:nvPicPr>
          <p:cNvPr id="6" name="Picture 5" descr="Presentation system 21"/>
          <p:cNvPicPr preferRelativeResize="0">
            <a:picLocks noChangeAspect="1" noChangeArrowheads="1"/>
          </p:cNvPicPr>
          <p:nvPr/>
        </p:nvPicPr>
        <p:blipFill>
          <a:blip r:embed="rId5" cstate="print"/>
          <a:srcRect l="16179" t="21475" r="32359"/>
          <a:stretch>
            <a:fillRect/>
          </a:stretch>
        </p:blipFill>
        <p:spPr bwMode="auto">
          <a:xfrm>
            <a:off x="5283200" y="0"/>
            <a:ext cx="4619625" cy="68580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advTm="3988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746" name="Rectangle 2"/>
          <p:cNvSpPr>
            <a:spLocks noGrp="1" noChangeArrowheads="1"/>
          </p:cNvSpPr>
          <p:nvPr>
            <p:ph type="title"/>
          </p:nvPr>
        </p:nvSpPr>
        <p:spPr>
          <a:xfrm>
            <a:off x="990862" y="304800"/>
            <a:ext cx="8713210" cy="838200"/>
          </a:xfrm>
        </p:spPr>
        <p:txBody>
          <a:bodyPr/>
          <a:lstStyle/>
          <a:p>
            <a:r>
              <a:rPr lang="en-US" sz="3600" b="0" dirty="0" smtClean="0">
                <a:solidFill>
                  <a:schemeClr val="tx1"/>
                </a:solidFill>
                <a:effectLst/>
              </a:rPr>
              <a:t>Reliability</a:t>
            </a:r>
            <a:endParaRPr lang="en-US" sz="3600" b="0" dirty="0">
              <a:solidFill>
                <a:schemeClr val="tx1"/>
              </a:solidFill>
              <a:effectLst/>
            </a:endParaRPr>
          </a:p>
        </p:txBody>
      </p:sp>
      <p:sp>
        <p:nvSpPr>
          <p:cNvPr id="415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30238" y="1447800"/>
            <a:ext cx="8281987" cy="4648200"/>
          </a:xfrm>
        </p:spPr>
        <p:txBody>
          <a:bodyPr/>
          <a:lstStyle/>
          <a:p>
            <a:pPr lvl="1"/>
            <a:endParaRPr lang="en-US" dirty="0" smtClean="0"/>
          </a:p>
          <a:p>
            <a:pPr lvl="1"/>
            <a:endParaRPr lang="en-US" dirty="0"/>
          </a:p>
          <a:p>
            <a:r>
              <a:rPr lang="en-US" sz="2400" b="0" dirty="0" smtClean="0">
                <a:effectLst/>
              </a:rPr>
              <a:t>Systems reliability from protection point of view:</a:t>
            </a:r>
          </a:p>
          <a:p>
            <a:pPr lvl="1">
              <a:buNone/>
            </a:pPr>
            <a:endParaRPr lang="en-US" sz="2800" dirty="0" smtClean="0"/>
          </a:p>
          <a:p>
            <a:pPr lvl="1">
              <a:buNone/>
            </a:pPr>
            <a:r>
              <a:rPr lang="en-US" sz="2000" dirty="0" smtClean="0"/>
              <a:t>No failures during Fast Power Abort events </a:t>
            </a:r>
          </a:p>
          <a:p>
            <a:pPr lvl="1">
              <a:buNone/>
            </a:pPr>
            <a:r>
              <a:rPr lang="en-US" sz="2000" dirty="0" smtClean="0"/>
              <a:t>	</a:t>
            </a:r>
            <a:endParaRPr lang="en-US" dirty="0" smtClean="0"/>
          </a:p>
          <a:p>
            <a:r>
              <a:rPr lang="en-US" sz="2400" b="0" dirty="0" smtClean="0">
                <a:effectLst/>
              </a:rPr>
              <a:t>2 independent opening circuits per breaker guaranteeing 6-fold redundancy</a:t>
            </a:r>
          </a:p>
          <a:p>
            <a:pPr lvl="1">
              <a:buNone/>
            </a:pPr>
            <a:endParaRPr lang="en-US" sz="2000" dirty="0" smtClean="0"/>
          </a:p>
          <a:p>
            <a:r>
              <a:rPr lang="en-US" sz="2400" b="0" dirty="0" smtClean="0">
                <a:effectLst/>
              </a:rPr>
              <a:t>Calculated by Antonio </a:t>
            </a:r>
            <a:r>
              <a:rPr lang="en-US" sz="2400" b="0" dirty="0" err="1" smtClean="0">
                <a:effectLst/>
              </a:rPr>
              <a:t>Vergara</a:t>
            </a:r>
            <a:r>
              <a:rPr lang="en-US" sz="2400" b="0" dirty="0" smtClean="0">
                <a:effectLst/>
              </a:rPr>
              <a:t> in December 2003: </a:t>
            </a:r>
          </a:p>
          <a:p>
            <a:pPr lvl="1"/>
            <a:r>
              <a:rPr lang="en-US" sz="2200" b="0" dirty="0" smtClean="0">
                <a:effectLst/>
              </a:rPr>
              <a:t>System Failure probability after 20 years of the 600 A EE systems: &lt; 0.01%</a:t>
            </a:r>
          </a:p>
          <a:p>
            <a:pPr lvl="1">
              <a:buNone/>
            </a:pPr>
            <a:endParaRPr lang="en-US" sz="2000" dirty="0" smtClean="0"/>
          </a:p>
          <a:p>
            <a:endParaRPr lang="en-US" b="0" dirty="0">
              <a:effectLst/>
            </a:endParaRP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270762" y="6477000"/>
            <a:ext cx="9632062" cy="381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MPE work shop – December 14, 2010                    	                          G.J. Coelingh TE-MPE-CP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custDataLst>
      <p:tags r:id="rId1"/>
    </p:custDataLst>
  </p:cSld>
  <p:clrMapOvr>
    <a:masterClrMapping/>
  </p:clrMapOvr>
  <p:transition advTm="4405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15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15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7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157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7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157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7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157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746" name="Rectangle 2"/>
          <p:cNvSpPr>
            <a:spLocks noGrp="1" noChangeArrowheads="1"/>
          </p:cNvSpPr>
          <p:nvPr>
            <p:ph type="title"/>
          </p:nvPr>
        </p:nvSpPr>
        <p:spPr>
          <a:xfrm>
            <a:off x="990862" y="304800"/>
            <a:ext cx="8713210" cy="838200"/>
          </a:xfrm>
        </p:spPr>
        <p:txBody>
          <a:bodyPr/>
          <a:lstStyle/>
          <a:p>
            <a:r>
              <a:rPr lang="en-US" sz="3600" b="0" dirty="0" smtClean="0">
                <a:solidFill>
                  <a:schemeClr val="tx1"/>
                </a:solidFill>
                <a:effectLst/>
              </a:rPr>
              <a:t>Reliability</a:t>
            </a:r>
            <a:r>
              <a:rPr lang="en-US" sz="2000" b="0" dirty="0" smtClean="0">
                <a:solidFill>
                  <a:schemeClr val="tx1"/>
                </a:solidFill>
                <a:effectLst/>
              </a:rPr>
              <a:t> (2)</a:t>
            </a:r>
            <a:endParaRPr lang="en-US" sz="3600" b="0" dirty="0">
              <a:solidFill>
                <a:schemeClr val="tx1"/>
              </a:solidFill>
              <a:effectLst/>
            </a:endParaRPr>
          </a:p>
        </p:txBody>
      </p:sp>
      <p:sp>
        <p:nvSpPr>
          <p:cNvPr id="415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30238" y="1447800"/>
            <a:ext cx="8929814" cy="1189090"/>
          </a:xfrm>
        </p:spPr>
        <p:txBody>
          <a:bodyPr/>
          <a:lstStyle/>
          <a:p>
            <a:pPr lvl="1"/>
            <a:endParaRPr lang="en-US" dirty="0" smtClean="0"/>
          </a:p>
          <a:p>
            <a:pPr lvl="1"/>
            <a:endParaRPr lang="en-US" dirty="0"/>
          </a:p>
          <a:p>
            <a:r>
              <a:rPr lang="en-US" sz="2400" b="0" dirty="0" smtClean="0">
                <a:effectLst/>
              </a:rPr>
              <a:t>Systems reliability from hardware failure point of view:</a:t>
            </a:r>
          </a:p>
          <a:p>
            <a:pPr lvl="2">
              <a:buNone/>
            </a:pPr>
            <a:endParaRPr lang="en-US" b="0" dirty="0">
              <a:effectLst/>
            </a:endParaRPr>
          </a:p>
          <a:p>
            <a:pPr lvl="1">
              <a:buNone/>
            </a:pPr>
            <a:endParaRPr lang="en-US" dirty="0"/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270762" y="6477000"/>
            <a:ext cx="9632062" cy="381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MPE work shop – December 14, 2010                    	                          G.J. Coelingh TE-MPE-CP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630238" y="2636890"/>
            <a:ext cx="8929814" cy="144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1047750" marR="0" lvl="1" indent="-28575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1047750" marR="0" lvl="1" indent="-28575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1047750" marR="0" lvl="1" indent="-28575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6 hardware failures - always during closing procedure</a:t>
            </a:r>
          </a:p>
          <a:p>
            <a:pPr marL="1562100" marR="0" lvl="2" indent="-2286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pitchFamily="2" charset="2"/>
              <a:buChar char="l"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FAIL-SAFE!</a:t>
            </a:r>
          </a:p>
          <a:p>
            <a:pPr marL="571500" marR="0" lvl="0" indent="-5715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tabLst/>
              <a:defRPr/>
            </a:pP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047750" marR="0" lvl="1" indent="-28575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1047750" marR="0" lvl="1" indent="-28575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1047750" marR="0" lvl="1" indent="-28575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1047750" marR="0" lvl="1" indent="-28575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630238" y="3933070"/>
            <a:ext cx="8929814" cy="1656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1047750" marR="0" lvl="1" indent="-28575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1047750" marR="0" lvl="1" indent="-28575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Mean Time To Recovery (LHC machine including access and travel time)</a:t>
            </a:r>
          </a:p>
          <a:p>
            <a:pPr marL="1562100" marR="0" lvl="2" indent="-2286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pitchFamily="2" charset="2"/>
              <a:buChar char="l"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4 hours/intervention = 6 failures * 4 hours </a:t>
            </a:r>
          </a:p>
          <a:p>
            <a:pPr marL="1924050" marR="0" lvl="3" indent="-17145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100000"/>
              <a:buFont typeface="Wingdings" pitchFamily="2" charset="2"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</a:rPr>
              <a:t>In total, 1 day down time for 202 systems</a:t>
            </a:r>
          </a:p>
          <a:p>
            <a:pPr marL="571500" marR="0" lvl="0" indent="-5715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tabLst/>
              <a:defRPr/>
            </a:pP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047750" marR="0" lvl="1" indent="-28575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1047750" marR="0" lvl="1" indent="-28575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1047750" marR="0" lvl="1" indent="-28575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1047750" marR="0" lvl="1" indent="-28575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</p:txBody>
      </p:sp>
    </p:spTree>
    <p:custDataLst>
      <p:tags r:id="rId1"/>
    </p:custDataLst>
  </p:cSld>
  <p:clrMapOvr>
    <a:masterClrMapping/>
  </p:clrMapOvr>
  <p:transition advTm="4628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746" name="Rectangle 2"/>
          <p:cNvSpPr>
            <a:spLocks noGrp="1" noChangeArrowheads="1"/>
          </p:cNvSpPr>
          <p:nvPr>
            <p:ph type="title"/>
          </p:nvPr>
        </p:nvSpPr>
        <p:spPr>
          <a:xfrm>
            <a:off x="990862" y="304800"/>
            <a:ext cx="8713210" cy="838200"/>
          </a:xfrm>
        </p:spPr>
        <p:txBody>
          <a:bodyPr/>
          <a:lstStyle/>
          <a:p>
            <a:r>
              <a:rPr lang="en-US" sz="3600" b="0" dirty="0" smtClean="0">
                <a:solidFill>
                  <a:schemeClr val="tx1"/>
                </a:solidFill>
                <a:effectLst/>
              </a:rPr>
              <a:t>Availability</a:t>
            </a:r>
            <a:endParaRPr lang="en-US" sz="3600" b="0" dirty="0">
              <a:solidFill>
                <a:schemeClr val="tx1"/>
              </a:solidFill>
              <a:effectLst/>
            </a:endParaRPr>
          </a:p>
        </p:txBody>
      </p:sp>
      <p:sp>
        <p:nvSpPr>
          <p:cNvPr id="415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" y="3861060"/>
            <a:ext cx="9902824" cy="2232310"/>
          </a:xfrm>
        </p:spPr>
        <p:txBody>
          <a:bodyPr/>
          <a:lstStyle/>
          <a:p>
            <a:pPr lvl="1">
              <a:buNone/>
            </a:pPr>
            <a:endParaRPr lang="en-US" sz="2400" dirty="0" smtClean="0">
              <a:solidFill>
                <a:srgbClr val="0000FF"/>
              </a:solidFill>
            </a:endParaRPr>
          </a:p>
          <a:p>
            <a:pPr>
              <a:buNone/>
            </a:pPr>
            <a:r>
              <a:rPr lang="en-US" sz="2600" b="0" dirty="0" smtClean="0">
                <a:solidFill>
                  <a:srgbClr val="0000FF"/>
                </a:solidFill>
                <a:effectLst/>
              </a:rPr>
              <a:t>	One system: </a:t>
            </a:r>
            <a:r>
              <a:rPr lang="en-US" sz="2000" b="0" u="sng" dirty="0" smtClean="0">
                <a:solidFill>
                  <a:schemeClr val="tx1"/>
                </a:solidFill>
                <a:effectLst/>
              </a:rPr>
              <a:t>280 days*202 systems – 1 day downtime</a:t>
            </a:r>
            <a:r>
              <a:rPr lang="en-US" sz="2000" b="0" dirty="0" smtClean="0">
                <a:solidFill>
                  <a:schemeClr val="tx1"/>
                </a:solidFill>
                <a:effectLst/>
              </a:rPr>
              <a:t>	</a:t>
            </a:r>
            <a:r>
              <a:rPr lang="en-US" sz="2400" dirty="0" smtClean="0">
                <a:effectLst/>
              </a:rPr>
              <a:t> = 99.998 %</a:t>
            </a:r>
            <a:endParaRPr lang="en-US" sz="2600" u="sng" dirty="0" smtClean="0">
              <a:solidFill>
                <a:schemeClr val="tx1"/>
              </a:solidFill>
              <a:effectLst/>
            </a:endParaRPr>
          </a:p>
          <a:p>
            <a:pPr lvl="1">
              <a:buNone/>
            </a:pPr>
            <a:r>
              <a:rPr lang="en-US" sz="2400" dirty="0" smtClean="0"/>
              <a:t>				</a:t>
            </a:r>
            <a:r>
              <a:rPr lang="en-US" sz="2000" dirty="0" smtClean="0"/>
              <a:t>280 days*202 systems </a:t>
            </a:r>
          </a:p>
          <a:p>
            <a:pPr lvl="8">
              <a:buNone/>
            </a:pPr>
            <a:r>
              <a:rPr lang="en-US" sz="2200" b="0" dirty="0" smtClean="0"/>
              <a:t>					</a:t>
            </a:r>
            <a:endParaRPr lang="en-US" sz="2200" b="0" dirty="0"/>
          </a:p>
          <a:p>
            <a:pPr lvl="1" algn="ctr">
              <a:buNone/>
            </a:pPr>
            <a:endParaRPr lang="en-US" sz="2400" u="sng" dirty="0" smtClean="0"/>
          </a:p>
          <a:p>
            <a:pPr lvl="1">
              <a:buNone/>
            </a:pPr>
            <a:endParaRPr lang="en-US" sz="10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270762" y="6477000"/>
            <a:ext cx="9632062" cy="381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MPE work shop – December 14, 2010                    	                          G.J. Coelingh TE-MPE-CP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-17278" y="1556740"/>
            <a:ext cx="9902824" cy="18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1047750" marR="0" lvl="1" indent="-285750" algn="ctr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None/>
              <a:tabLst/>
              <a:defRPr/>
            </a:pPr>
            <a:endParaRPr kumimoji="0" lang="en-US" sz="2000" b="0" i="0" u="sng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571500" indent="-57150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</a:pPr>
            <a:r>
              <a:rPr kumimoji="0" lang="en-US" sz="2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All systems: </a:t>
            </a:r>
            <a:r>
              <a:rPr kumimoji="0" lang="en-US" sz="2000" b="0" i="0" u="sng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280 days – 1 day downtime</a:t>
            </a:r>
            <a:r>
              <a:rPr kumimoji="0" lang="en-US" sz="2000" b="0" i="0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	</a:t>
            </a:r>
            <a:r>
              <a:rPr lang="en-US" sz="2400" kern="0" dirty="0" smtClean="0">
                <a:solidFill>
                  <a:srgbClr val="0000FF"/>
                </a:solidFill>
                <a:latin typeface="+mn-lt"/>
              </a:rPr>
              <a:t>= 99.643 %</a:t>
            </a:r>
            <a:endParaRPr lang="en-US" sz="2000" kern="0" dirty="0" smtClean="0">
              <a:solidFill>
                <a:srgbClr val="0000FF"/>
              </a:solidFill>
              <a:latin typeface="+mn-lt"/>
            </a:endParaRPr>
          </a:p>
          <a:p>
            <a:pPr marL="571500" marR="0" lvl="0" indent="-5715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en-US" sz="2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			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280 days </a:t>
            </a:r>
          </a:p>
          <a:p>
            <a:pPr marL="571500" marR="0" lvl="0" indent="-5715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							</a:t>
            </a:r>
          </a:p>
          <a:p>
            <a:pPr marL="1047750" marR="0" lvl="1" indent="-285750" algn="ctr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None/>
              <a:tabLst/>
              <a:defRPr/>
            </a:pPr>
            <a:endParaRPr kumimoji="0" lang="en-US" sz="2400" b="0" i="0" u="sng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1047750" marR="0" lvl="1" indent="-28575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</p:txBody>
      </p:sp>
    </p:spTree>
    <p:custDataLst>
      <p:tags r:id="rId1"/>
    </p:custDataLst>
  </p:cSld>
  <p:clrMapOvr>
    <a:masterClrMapping/>
  </p:clrMapOvr>
  <p:transition advTm="2608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415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415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47800"/>
            <a:ext cx="9902824" cy="2197230"/>
          </a:xfrm>
        </p:spPr>
        <p:txBody>
          <a:bodyPr/>
          <a:lstStyle/>
          <a:p>
            <a:pPr lvl="1" algn="ctr">
              <a:buNone/>
            </a:pPr>
            <a:endParaRPr lang="en-US" sz="2000" u="sng" dirty="0" smtClean="0"/>
          </a:p>
          <a:p>
            <a:pPr lvl="1">
              <a:buNone/>
            </a:pPr>
            <a:r>
              <a:rPr lang="en-US" sz="2400" dirty="0" smtClean="0">
                <a:solidFill>
                  <a:srgbClr val="0000FF"/>
                </a:solidFill>
              </a:rPr>
              <a:t>All systems: </a:t>
            </a:r>
            <a:r>
              <a:rPr lang="en-US" sz="2400" dirty="0" smtClean="0"/>
              <a:t>	</a:t>
            </a:r>
            <a:r>
              <a:rPr lang="en-US" sz="2000" dirty="0" smtClean="0"/>
              <a:t>(</a:t>
            </a:r>
            <a:r>
              <a:rPr lang="en-US" sz="2000" u="sng" dirty="0" smtClean="0"/>
              <a:t>6720 hours – 24 hours downtime)</a:t>
            </a:r>
            <a:endParaRPr lang="en-US" sz="2000" dirty="0" smtClean="0"/>
          </a:p>
          <a:p>
            <a:pPr lvl="1">
              <a:buNone/>
            </a:pPr>
            <a:r>
              <a:rPr lang="en-US" sz="2000" dirty="0" smtClean="0"/>
              <a:t>					6 failures</a:t>
            </a:r>
          </a:p>
          <a:p>
            <a:pPr lvl="1">
              <a:buNone/>
            </a:pPr>
            <a:r>
              <a:rPr lang="en-US" sz="2400" dirty="0" smtClean="0"/>
              <a:t>						</a:t>
            </a:r>
          </a:p>
          <a:p>
            <a:pPr lvl="1">
              <a:buNone/>
            </a:pPr>
            <a:r>
              <a:rPr lang="en-US" sz="2400" dirty="0" smtClean="0"/>
              <a:t>						</a:t>
            </a:r>
            <a:r>
              <a:rPr lang="en-US" sz="2400" dirty="0" smtClean="0">
                <a:solidFill>
                  <a:srgbClr val="0000FF"/>
                </a:solidFill>
              </a:rPr>
              <a:t>= 1116 hours = 46.5 days</a:t>
            </a:r>
            <a:endParaRPr lang="en-US" sz="2400" u="sng" dirty="0" smtClean="0">
              <a:solidFill>
                <a:srgbClr val="0000FF"/>
              </a:solidFill>
            </a:endParaRPr>
          </a:p>
          <a:p>
            <a:pPr>
              <a:buNone/>
            </a:pPr>
            <a:endParaRPr lang="en-US" sz="2400" b="0" dirty="0" smtClean="0">
              <a:effectLst/>
            </a:endParaRPr>
          </a:p>
          <a:p>
            <a:pPr>
              <a:buNone/>
            </a:pPr>
            <a:endParaRPr lang="en-US" sz="2400" b="0" dirty="0" smtClean="0">
              <a:effectLst/>
            </a:endParaRPr>
          </a:p>
          <a:p>
            <a:pPr lvl="1">
              <a:buNone/>
            </a:pPr>
            <a:endParaRPr lang="en-US" sz="2400" u="sng" dirty="0" smtClean="0"/>
          </a:p>
          <a:p>
            <a:pPr lvl="1">
              <a:buNone/>
            </a:pPr>
            <a:r>
              <a:rPr lang="en-US" sz="2400" dirty="0" smtClean="0"/>
              <a:t>				</a:t>
            </a:r>
            <a:endParaRPr lang="en-US" sz="2400" u="sng" dirty="0" smtClean="0"/>
          </a:p>
          <a:p>
            <a:pPr lvl="1">
              <a:buNone/>
            </a:pPr>
            <a:endParaRPr lang="en-US" sz="10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270762" y="6477000"/>
            <a:ext cx="9632062" cy="381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MPE work shop – December 14, 2010                    	                          G.J. Coelingh TE-MPE-CP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702822" y="304800"/>
            <a:ext cx="8065120" cy="838200"/>
          </a:xfrm>
        </p:spPr>
        <p:txBody>
          <a:bodyPr/>
          <a:lstStyle/>
          <a:p>
            <a:r>
              <a:rPr lang="en-US" sz="3600" b="0" dirty="0" smtClean="0">
                <a:solidFill>
                  <a:schemeClr val="tx1"/>
                </a:solidFill>
                <a:effectLst/>
              </a:rPr>
              <a:t>Mean Time Between Failures - MTBF</a:t>
            </a:r>
            <a:endParaRPr lang="en-US" sz="3600" b="0" dirty="0">
              <a:solidFill>
                <a:schemeClr val="tx1"/>
              </a:solidFill>
              <a:effectLst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-17278" y="3789050"/>
            <a:ext cx="9902824" cy="268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571500" marR="0" lvl="0" indent="-5715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047750" marR="0" lvl="1" indent="-28575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</a:rPr>
              <a:t>One system: 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	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(</a:t>
            </a:r>
            <a:r>
              <a:rPr kumimoji="0" lang="en-US" sz="2000" b="0" i="0" u="sng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6720 hours – 24 hours downtime)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 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* 202 systems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 </a:t>
            </a: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1047750" marR="0" lvl="1" indent="-285750" algn="ctr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6 failures</a:t>
            </a:r>
          </a:p>
          <a:p>
            <a:pPr marL="1047750" marR="0" lvl="1" indent="-28575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				</a:t>
            </a:r>
          </a:p>
          <a:p>
            <a:pPr marL="1047750" marR="0" lvl="1" indent="-28575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				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</a:rPr>
              <a:t>= 225.432 hours = 9393 days = 25.7 years</a:t>
            </a:r>
          </a:p>
          <a:p>
            <a:pPr marL="1047750" marR="0" lvl="1" indent="-28575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None/>
              <a:tabLst/>
              <a:defRPr/>
            </a:pPr>
            <a:endParaRPr kumimoji="0" lang="en-US" sz="2400" b="0" i="0" u="sng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1047750" marR="0" lvl="1" indent="-28575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				</a:t>
            </a:r>
            <a:endParaRPr kumimoji="0" lang="en-US" sz="2400" b="0" i="0" u="sng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1047750" marR="0" lvl="1" indent="-28575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</p:txBody>
      </p:sp>
    </p:spTree>
    <p:custDataLst>
      <p:tags r:id="rId1"/>
    </p:custDataLst>
  </p:cSld>
  <p:clrMapOvr>
    <a:masterClrMapping/>
  </p:clrMapOvr>
  <p:transition advTm="2032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15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415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415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15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5.5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9|6.2|5.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5.7|5.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|10.6|7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4.3|10.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9|10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8|6.9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2|4.6|33.8|21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3|1.7|7.2|11.1|9.6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3|6.4|12.6|7.2"/>
</p:tagLst>
</file>

<file path=ppt/theme/theme1.xml><?xml version="1.0" encoding="utf-8"?>
<a:theme xmlns:a="http://schemas.openxmlformats.org/drawingml/2006/main" name="Paper Presentation 3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Paper Presentation 3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12700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>
          <a:outerShdw dist="107763" dir="18900000" algn="ctr" rotWithShape="0">
            <a:schemeClr val="bg2"/>
          </a:outerShdw>
        </a:effectLst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12700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>
          <a:outerShdw dist="107763" dir="18900000" algn="ctr" rotWithShape="0">
            <a:schemeClr val="bg2"/>
          </a:outerShdw>
        </a:effectLst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Paper Presentation 3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3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per Presentation 3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3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3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3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3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12700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>
          <a:outerShdw dist="107763" dir="18900000" algn="ctr" rotWithShape="0">
            <a:schemeClr val="bg2"/>
          </a:outerShdw>
        </a:effectLst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12700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>
          <a:outerShdw dist="107763" dir="18900000" algn="ctr" rotWithShape="0">
            <a:schemeClr val="bg2"/>
          </a:outerShdw>
        </a:effectLst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12606</TotalTime>
  <Words>488</Words>
  <Application>Microsoft Office PowerPoint</Application>
  <PresentationFormat>Custom</PresentationFormat>
  <Paragraphs>154</Paragraphs>
  <Slides>15</Slides>
  <Notes>9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Paper Presentation 3</vt:lpstr>
      <vt:lpstr>Custom Design</vt:lpstr>
      <vt:lpstr>Designer Drawing</vt:lpstr>
      <vt:lpstr>Visio</vt:lpstr>
      <vt:lpstr>RELIABILITY OF 600 A   ENERGY EXTRACTION SYSTEMS</vt:lpstr>
      <vt:lpstr>Overview</vt:lpstr>
      <vt:lpstr>Energy Extraction 600 A EE </vt:lpstr>
      <vt:lpstr>Slide 4</vt:lpstr>
      <vt:lpstr>600A Energy Extraction Systems</vt:lpstr>
      <vt:lpstr>Reliability</vt:lpstr>
      <vt:lpstr>Reliability (2)</vt:lpstr>
      <vt:lpstr>Availability</vt:lpstr>
      <vt:lpstr>Mean Time Between Failures - MTBF</vt:lpstr>
      <vt:lpstr>Failures</vt:lpstr>
      <vt:lpstr>Actions</vt:lpstr>
      <vt:lpstr>Improvements</vt:lpstr>
      <vt:lpstr>Future MTBF</vt:lpstr>
      <vt:lpstr>Resources  </vt:lpstr>
      <vt:lpstr>Slide 15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Magnet Protection System</dc:title>
  <dc:creator>Costa Coelingh</dc:creator>
  <cp:lastModifiedBy>coelingh</cp:lastModifiedBy>
  <cp:revision>1097</cp:revision>
  <cp:lastPrinted>2001-08-07T15:51:36Z</cp:lastPrinted>
  <dcterms:created xsi:type="dcterms:W3CDTF">1997-09-30T10:09:02Z</dcterms:created>
  <dcterms:modified xsi:type="dcterms:W3CDTF">2010-12-13T15:09:23Z</dcterms:modified>
</cp:coreProperties>
</file>