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65" r:id="rId4"/>
    <p:sldId id="275" r:id="rId5"/>
    <p:sldId id="258" r:id="rId6"/>
    <p:sldId id="268" r:id="rId7"/>
    <p:sldId id="269" r:id="rId8"/>
    <p:sldId id="271" r:id="rId9"/>
    <p:sldId id="279" r:id="rId10"/>
    <p:sldId id="277" r:id="rId11"/>
    <p:sldId id="260" r:id="rId12"/>
    <p:sldId id="281" r:id="rId13"/>
    <p:sldId id="28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uria Catalan Lasheras" initials="nc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2E3E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4" autoAdjust="0"/>
  </p:normalViewPr>
  <p:slideViewPr>
    <p:cSldViewPr snapToObjects="1">
      <p:cViewPr varScale="1">
        <p:scale>
          <a:sx n="100" d="100"/>
          <a:sy n="100" d="100"/>
        </p:scale>
        <p:origin x="-210" y="-90"/>
      </p:cViewPr>
      <p:guideLst>
        <p:guide orient="horz" pos="2160"/>
        <p:guide pos="2880"/>
      </p:guideLst>
    </p:cSldViewPr>
  </p:slideViewPr>
  <p:outlineViewPr>
    <p:cViewPr>
      <p:scale>
        <a:sx n="33" d="100"/>
        <a:sy n="33" d="100"/>
      </p:scale>
      <p:origin x="0" y="635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Book1"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1400" dirty="0" err="1"/>
              <a:t>dI</a:t>
            </a:r>
            <a:r>
              <a:rPr lang="en-US" sz="1400" dirty="0"/>
              <a:t>/</a:t>
            </a:r>
            <a:r>
              <a:rPr lang="en-US" sz="1400" dirty="0" err="1"/>
              <a:t>dt</a:t>
            </a:r>
            <a:r>
              <a:rPr lang="en-US" sz="1400" dirty="0"/>
              <a:t>= 0.66</a:t>
            </a:r>
          </a:p>
        </c:rich>
      </c:tx>
      <c:layout/>
    </c:title>
    <c:plotArea>
      <c:layout/>
      <c:scatterChart>
        <c:scatterStyle val="lineMarker"/>
        <c:ser>
          <c:idx val="0"/>
          <c:order val="0"/>
          <c:tx>
            <c:strRef>
              <c:f>Sheet1!$D$2:$D$3</c:f>
              <c:strCache>
                <c:ptCount val="1"/>
                <c:pt idx="0">
                  <c:v>dI/dt= 0.66</c:v>
                </c:pt>
              </c:strCache>
            </c:strRef>
          </c:tx>
          <c:xVal>
            <c:numRef>
              <c:f>Sheet1!$A$1:$A$17</c:f>
              <c:numCache>
                <c:formatCode>General</c:formatCode>
                <c:ptCount val="17"/>
                <c:pt idx="0">
                  <c:v>0</c:v>
                </c:pt>
                <c:pt idx="1">
                  <c:v>100</c:v>
                </c:pt>
                <c:pt idx="2">
                  <c:v>115.15151515151516</c:v>
                </c:pt>
                <c:pt idx="3">
                  <c:v>215.15151515151516</c:v>
                </c:pt>
                <c:pt idx="4">
                  <c:v>230.30303030303054</c:v>
                </c:pt>
                <c:pt idx="5">
                  <c:v>330.30303030303031</c:v>
                </c:pt>
                <c:pt idx="6">
                  <c:v>375.75757575757495</c:v>
                </c:pt>
                <c:pt idx="7">
                  <c:v>475.75757575757495</c:v>
                </c:pt>
                <c:pt idx="8">
                  <c:v>521.21212121212125</c:v>
                </c:pt>
                <c:pt idx="9">
                  <c:v>621.21212121212125</c:v>
                </c:pt>
                <c:pt idx="10">
                  <c:v>696.96969696969791</c:v>
                </c:pt>
                <c:pt idx="11">
                  <c:v>796.96969696969791</c:v>
                </c:pt>
                <c:pt idx="12">
                  <c:v>872.72727272727275</c:v>
                </c:pt>
                <c:pt idx="13">
                  <c:v>972.72727272727275</c:v>
                </c:pt>
                <c:pt idx="14">
                  <c:v>1081.8181818181818</c:v>
                </c:pt>
                <c:pt idx="15">
                  <c:v>1181.8181818181818</c:v>
                </c:pt>
                <c:pt idx="16">
                  <c:v>1290.909090909091</c:v>
                </c:pt>
              </c:numCache>
            </c:numRef>
          </c:xVal>
          <c:yVal>
            <c:numRef>
              <c:f>Sheet1!$B$1:$B$17</c:f>
              <c:numCache>
                <c:formatCode>General</c:formatCode>
                <c:ptCount val="17"/>
                <c:pt idx="0">
                  <c:v>0</c:v>
                </c:pt>
                <c:pt idx="1">
                  <c:v>0</c:v>
                </c:pt>
                <c:pt idx="2">
                  <c:v>10</c:v>
                </c:pt>
                <c:pt idx="3">
                  <c:v>10</c:v>
                </c:pt>
                <c:pt idx="4">
                  <c:v>0</c:v>
                </c:pt>
                <c:pt idx="5">
                  <c:v>0</c:v>
                </c:pt>
                <c:pt idx="6">
                  <c:v>30</c:v>
                </c:pt>
                <c:pt idx="7">
                  <c:v>30</c:v>
                </c:pt>
                <c:pt idx="8">
                  <c:v>0</c:v>
                </c:pt>
                <c:pt idx="9">
                  <c:v>0</c:v>
                </c:pt>
                <c:pt idx="10">
                  <c:v>50</c:v>
                </c:pt>
                <c:pt idx="11">
                  <c:v>50</c:v>
                </c:pt>
                <c:pt idx="12">
                  <c:v>0</c:v>
                </c:pt>
                <c:pt idx="13">
                  <c:v>0</c:v>
                </c:pt>
                <c:pt idx="14">
                  <c:v>72</c:v>
                </c:pt>
                <c:pt idx="15">
                  <c:v>72</c:v>
                </c:pt>
                <c:pt idx="16">
                  <c:v>0</c:v>
                </c:pt>
              </c:numCache>
            </c:numRef>
          </c:yVal>
        </c:ser>
        <c:axId val="66996096"/>
        <c:axId val="45302144"/>
      </c:scatterChart>
      <c:valAx>
        <c:axId val="66996096"/>
        <c:scaling>
          <c:orientation val="minMax"/>
        </c:scaling>
        <c:axPos val="b"/>
        <c:numFmt formatCode="General" sourceLinked="1"/>
        <c:tickLblPos val="nextTo"/>
        <c:crossAx val="45302144"/>
        <c:crosses val="autoZero"/>
        <c:crossBetween val="midCat"/>
      </c:valAx>
      <c:valAx>
        <c:axId val="45302144"/>
        <c:scaling>
          <c:orientation val="minMax"/>
        </c:scaling>
        <c:axPos val="l"/>
        <c:majorGridlines/>
        <c:numFmt formatCode="General" sourceLinked="1"/>
        <c:tickLblPos val="nextTo"/>
        <c:crossAx val="66996096"/>
        <c:crosses val="autoZero"/>
        <c:crossBetween val="midCat"/>
      </c:valAx>
    </c:plotArea>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1400" dirty="0" err="1"/>
              <a:t>dI</a:t>
            </a:r>
            <a:r>
              <a:rPr lang="en-US" sz="1400" dirty="0"/>
              <a:t>/</a:t>
            </a:r>
            <a:r>
              <a:rPr lang="en-US" sz="1400" dirty="0" err="1"/>
              <a:t>dt</a:t>
            </a:r>
            <a:r>
              <a:rPr lang="en-US" sz="1400" dirty="0"/>
              <a:t>= 0.3</a:t>
            </a:r>
          </a:p>
        </c:rich>
      </c:tx>
      <c:layout/>
    </c:title>
    <c:plotArea>
      <c:layout/>
      <c:scatterChart>
        <c:scatterStyle val="lineMarker"/>
        <c:ser>
          <c:idx val="0"/>
          <c:order val="0"/>
          <c:tx>
            <c:strRef>
              <c:f>Sheet1!$D$30:$D$31</c:f>
              <c:strCache>
                <c:ptCount val="1"/>
                <c:pt idx="0">
                  <c:v>dI/dt= 0.3</c:v>
                </c:pt>
              </c:strCache>
            </c:strRef>
          </c:tx>
          <c:xVal>
            <c:numRef>
              <c:f>Sheet1!$A$29:$A$45</c:f>
              <c:numCache>
                <c:formatCode>General</c:formatCode>
                <c:ptCount val="17"/>
                <c:pt idx="0">
                  <c:v>0</c:v>
                </c:pt>
                <c:pt idx="1">
                  <c:v>100</c:v>
                </c:pt>
                <c:pt idx="2">
                  <c:v>133.33333333333357</c:v>
                </c:pt>
                <c:pt idx="3">
                  <c:v>233.33333333333357</c:v>
                </c:pt>
                <c:pt idx="4">
                  <c:v>266.66666666666708</c:v>
                </c:pt>
                <c:pt idx="5">
                  <c:v>366.66666666666708</c:v>
                </c:pt>
                <c:pt idx="6">
                  <c:v>466.66666666666708</c:v>
                </c:pt>
                <c:pt idx="7">
                  <c:v>566.66666666666674</c:v>
                </c:pt>
                <c:pt idx="8">
                  <c:v>666.66666666666674</c:v>
                </c:pt>
                <c:pt idx="9">
                  <c:v>766.66666666666674</c:v>
                </c:pt>
                <c:pt idx="10">
                  <c:v>933.3333333333336</c:v>
                </c:pt>
                <c:pt idx="11">
                  <c:v>1033.3333333333301</c:v>
                </c:pt>
                <c:pt idx="12">
                  <c:v>1200.0000000000002</c:v>
                </c:pt>
                <c:pt idx="13">
                  <c:v>1300.0000000000002</c:v>
                </c:pt>
                <c:pt idx="14">
                  <c:v>1540.0000000000002</c:v>
                </c:pt>
                <c:pt idx="15">
                  <c:v>1640.0000000000002</c:v>
                </c:pt>
                <c:pt idx="16">
                  <c:v>1880.0000000000002</c:v>
                </c:pt>
              </c:numCache>
            </c:numRef>
          </c:xVal>
          <c:yVal>
            <c:numRef>
              <c:f>Sheet1!$B$29:$B$45</c:f>
              <c:numCache>
                <c:formatCode>General</c:formatCode>
                <c:ptCount val="17"/>
                <c:pt idx="0">
                  <c:v>0</c:v>
                </c:pt>
                <c:pt idx="1">
                  <c:v>0</c:v>
                </c:pt>
                <c:pt idx="2">
                  <c:v>10</c:v>
                </c:pt>
                <c:pt idx="3">
                  <c:v>10</c:v>
                </c:pt>
                <c:pt idx="4">
                  <c:v>0</c:v>
                </c:pt>
                <c:pt idx="5">
                  <c:v>0</c:v>
                </c:pt>
                <c:pt idx="6">
                  <c:v>30</c:v>
                </c:pt>
                <c:pt idx="7">
                  <c:v>30</c:v>
                </c:pt>
                <c:pt idx="8">
                  <c:v>0</c:v>
                </c:pt>
                <c:pt idx="9">
                  <c:v>0</c:v>
                </c:pt>
                <c:pt idx="10">
                  <c:v>50</c:v>
                </c:pt>
                <c:pt idx="11">
                  <c:v>50</c:v>
                </c:pt>
                <c:pt idx="12">
                  <c:v>0</c:v>
                </c:pt>
                <c:pt idx="13">
                  <c:v>0</c:v>
                </c:pt>
                <c:pt idx="14">
                  <c:v>72</c:v>
                </c:pt>
                <c:pt idx="15">
                  <c:v>72</c:v>
                </c:pt>
                <c:pt idx="16">
                  <c:v>0</c:v>
                </c:pt>
              </c:numCache>
            </c:numRef>
          </c:yVal>
        </c:ser>
        <c:axId val="45317504"/>
        <c:axId val="45335680"/>
      </c:scatterChart>
      <c:valAx>
        <c:axId val="45317504"/>
        <c:scaling>
          <c:orientation val="minMax"/>
        </c:scaling>
        <c:axPos val="b"/>
        <c:numFmt formatCode="General" sourceLinked="1"/>
        <c:tickLblPos val="nextTo"/>
        <c:crossAx val="45335680"/>
        <c:crosses val="autoZero"/>
        <c:crossBetween val="midCat"/>
      </c:valAx>
      <c:valAx>
        <c:axId val="45335680"/>
        <c:scaling>
          <c:orientation val="minMax"/>
        </c:scaling>
        <c:axPos val="l"/>
        <c:majorGridlines/>
        <c:numFmt formatCode="General" sourceLinked="1"/>
        <c:tickLblPos val="nextTo"/>
        <c:crossAx val="45317504"/>
        <c:crosses val="autoZero"/>
        <c:crossBetween val="midCat"/>
      </c:valAx>
    </c:plotArea>
    <c:plotVisOnly val="1"/>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sz="1400" baseline="0"/>
            </a:pPr>
            <a:r>
              <a:rPr lang="en-US" sz="1400" baseline="0" dirty="0" smtClean="0"/>
              <a:t>Imax=50</a:t>
            </a:r>
          </a:p>
        </c:rich>
      </c:tx>
      <c:layout/>
    </c:title>
    <c:plotArea>
      <c:layout/>
      <c:scatterChart>
        <c:scatterStyle val="lineMarker"/>
        <c:ser>
          <c:idx val="0"/>
          <c:order val="0"/>
          <c:tx>
            <c:strRef>
              <c:f>Sheet1!$F$53:$F$63</c:f>
              <c:strCache>
                <c:ptCount val="1"/>
                <c:pt idx="0">
                  <c:v>Ramp1 0.3 Ramp2 0.4 Ramp3 0.5 Ramp4 0.66</c:v>
                </c:pt>
              </c:strCache>
            </c:strRef>
          </c:tx>
          <c:xVal>
            <c:numRef>
              <c:f>Sheet1!$A$52:$A$68</c:f>
              <c:numCache>
                <c:formatCode>General</c:formatCode>
                <c:ptCount val="17"/>
                <c:pt idx="0">
                  <c:v>0</c:v>
                </c:pt>
                <c:pt idx="1">
                  <c:v>100</c:v>
                </c:pt>
                <c:pt idx="2">
                  <c:v>266.66666666666708</c:v>
                </c:pt>
                <c:pt idx="3">
                  <c:v>366.66666666666708</c:v>
                </c:pt>
                <c:pt idx="4">
                  <c:v>533.3333333333336</c:v>
                </c:pt>
                <c:pt idx="5">
                  <c:v>633.3333333333336</c:v>
                </c:pt>
                <c:pt idx="6">
                  <c:v>758.3333333333336</c:v>
                </c:pt>
                <c:pt idx="7">
                  <c:v>858.3333333333336</c:v>
                </c:pt>
                <c:pt idx="8">
                  <c:v>983.3333333333336</c:v>
                </c:pt>
                <c:pt idx="9">
                  <c:v>1083.3333333333301</c:v>
                </c:pt>
                <c:pt idx="10">
                  <c:v>1183.3333333333301</c:v>
                </c:pt>
                <c:pt idx="11">
                  <c:v>1283.3333333333301</c:v>
                </c:pt>
                <c:pt idx="12">
                  <c:v>1383.3333333333301</c:v>
                </c:pt>
                <c:pt idx="13">
                  <c:v>1483.3333333333301</c:v>
                </c:pt>
                <c:pt idx="14">
                  <c:v>1559.0909090909092</c:v>
                </c:pt>
                <c:pt idx="15">
                  <c:v>1659.0909090909092</c:v>
                </c:pt>
                <c:pt idx="16">
                  <c:v>1734.8484848484848</c:v>
                </c:pt>
              </c:numCache>
            </c:numRef>
          </c:xVal>
          <c:yVal>
            <c:numRef>
              <c:f>Sheet1!$B$52:$B$68</c:f>
              <c:numCache>
                <c:formatCode>General</c:formatCode>
                <c:ptCount val="17"/>
                <c:pt idx="0">
                  <c:v>0</c:v>
                </c:pt>
                <c:pt idx="1">
                  <c:v>0</c:v>
                </c:pt>
                <c:pt idx="2">
                  <c:v>50</c:v>
                </c:pt>
                <c:pt idx="3">
                  <c:v>50</c:v>
                </c:pt>
                <c:pt idx="4">
                  <c:v>0</c:v>
                </c:pt>
                <c:pt idx="5">
                  <c:v>0</c:v>
                </c:pt>
                <c:pt idx="6">
                  <c:v>50</c:v>
                </c:pt>
                <c:pt idx="7">
                  <c:v>50</c:v>
                </c:pt>
                <c:pt idx="8">
                  <c:v>0</c:v>
                </c:pt>
                <c:pt idx="9">
                  <c:v>0</c:v>
                </c:pt>
                <c:pt idx="10">
                  <c:v>50</c:v>
                </c:pt>
                <c:pt idx="11">
                  <c:v>50</c:v>
                </c:pt>
                <c:pt idx="12">
                  <c:v>0</c:v>
                </c:pt>
                <c:pt idx="13">
                  <c:v>0</c:v>
                </c:pt>
                <c:pt idx="14">
                  <c:v>50</c:v>
                </c:pt>
                <c:pt idx="15">
                  <c:v>50</c:v>
                </c:pt>
                <c:pt idx="16">
                  <c:v>0</c:v>
                </c:pt>
              </c:numCache>
            </c:numRef>
          </c:yVal>
        </c:ser>
        <c:axId val="43004288"/>
        <c:axId val="43005824"/>
      </c:scatterChart>
      <c:valAx>
        <c:axId val="43004288"/>
        <c:scaling>
          <c:orientation val="minMax"/>
        </c:scaling>
        <c:axPos val="b"/>
        <c:numFmt formatCode="General" sourceLinked="1"/>
        <c:tickLblPos val="nextTo"/>
        <c:crossAx val="43005824"/>
        <c:crosses val="autoZero"/>
        <c:crossBetween val="midCat"/>
      </c:valAx>
      <c:valAx>
        <c:axId val="43005824"/>
        <c:scaling>
          <c:orientation val="minMax"/>
        </c:scaling>
        <c:axPos val="l"/>
        <c:majorGridlines/>
        <c:numFmt formatCode="General" sourceLinked="1"/>
        <c:tickLblPos val="nextTo"/>
        <c:crossAx val="43004288"/>
        <c:crosses val="autoZero"/>
        <c:crossBetween val="midCat"/>
      </c:valAx>
    </c:plotArea>
    <c:plotVisOnly val="1"/>
  </c:chart>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title>
      <c:tx>
        <c:rich>
          <a:bodyPr/>
          <a:lstStyle/>
          <a:p>
            <a:pPr>
              <a:defRPr/>
            </a:pPr>
            <a:r>
              <a:rPr lang="en-US" sz="1400" dirty="0"/>
              <a:t>Imax= 30</a:t>
            </a:r>
          </a:p>
        </c:rich>
      </c:tx>
      <c:layout/>
    </c:title>
    <c:plotArea>
      <c:layout/>
      <c:scatterChart>
        <c:scatterStyle val="lineMarker"/>
        <c:ser>
          <c:idx val="0"/>
          <c:order val="0"/>
          <c:tx>
            <c:strRef>
              <c:f>Sheet1!$D$53:$D$54</c:f>
              <c:strCache>
                <c:ptCount val="1"/>
                <c:pt idx="0">
                  <c:v>Imax= 30</c:v>
                </c:pt>
              </c:strCache>
            </c:strRef>
          </c:tx>
          <c:xVal>
            <c:numRef>
              <c:f>Sheet1!$A$52:$A$68</c:f>
              <c:numCache>
                <c:formatCode>General</c:formatCode>
                <c:ptCount val="17"/>
                <c:pt idx="0">
                  <c:v>0</c:v>
                </c:pt>
                <c:pt idx="1">
                  <c:v>100</c:v>
                </c:pt>
                <c:pt idx="2">
                  <c:v>200</c:v>
                </c:pt>
                <c:pt idx="3">
                  <c:v>300</c:v>
                </c:pt>
                <c:pt idx="4">
                  <c:v>400</c:v>
                </c:pt>
                <c:pt idx="5">
                  <c:v>500</c:v>
                </c:pt>
                <c:pt idx="6">
                  <c:v>575</c:v>
                </c:pt>
                <c:pt idx="7">
                  <c:v>675</c:v>
                </c:pt>
                <c:pt idx="8">
                  <c:v>750</c:v>
                </c:pt>
                <c:pt idx="9">
                  <c:v>850</c:v>
                </c:pt>
                <c:pt idx="10">
                  <c:v>910</c:v>
                </c:pt>
                <c:pt idx="11">
                  <c:v>1010</c:v>
                </c:pt>
                <c:pt idx="12">
                  <c:v>1070</c:v>
                </c:pt>
                <c:pt idx="13">
                  <c:v>1170</c:v>
                </c:pt>
                <c:pt idx="14">
                  <c:v>1215.4545454545455</c:v>
                </c:pt>
                <c:pt idx="15">
                  <c:v>1315.4545454545455</c:v>
                </c:pt>
                <c:pt idx="16">
                  <c:v>1360.909090909091</c:v>
                </c:pt>
              </c:numCache>
            </c:numRef>
          </c:xVal>
          <c:yVal>
            <c:numRef>
              <c:f>Sheet1!$B$52:$B$68</c:f>
              <c:numCache>
                <c:formatCode>General</c:formatCode>
                <c:ptCount val="17"/>
                <c:pt idx="0">
                  <c:v>0</c:v>
                </c:pt>
                <c:pt idx="1">
                  <c:v>0</c:v>
                </c:pt>
                <c:pt idx="2">
                  <c:v>30</c:v>
                </c:pt>
                <c:pt idx="3">
                  <c:v>30</c:v>
                </c:pt>
                <c:pt idx="4">
                  <c:v>0</c:v>
                </c:pt>
                <c:pt idx="5">
                  <c:v>0</c:v>
                </c:pt>
                <c:pt idx="6">
                  <c:v>30</c:v>
                </c:pt>
                <c:pt idx="7">
                  <c:v>30</c:v>
                </c:pt>
                <c:pt idx="8">
                  <c:v>0</c:v>
                </c:pt>
                <c:pt idx="9">
                  <c:v>0</c:v>
                </c:pt>
                <c:pt idx="10">
                  <c:v>30</c:v>
                </c:pt>
                <c:pt idx="11">
                  <c:v>30</c:v>
                </c:pt>
                <c:pt idx="12">
                  <c:v>0</c:v>
                </c:pt>
                <c:pt idx="13">
                  <c:v>0</c:v>
                </c:pt>
                <c:pt idx="14">
                  <c:v>30</c:v>
                </c:pt>
                <c:pt idx="15">
                  <c:v>30</c:v>
                </c:pt>
                <c:pt idx="16">
                  <c:v>0</c:v>
                </c:pt>
              </c:numCache>
            </c:numRef>
          </c:yVal>
        </c:ser>
        <c:axId val="43021440"/>
        <c:axId val="43022976"/>
      </c:scatterChart>
      <c:valAx>
        <c:axId val="43021440"/>
        <c:scaling>
          <c:orientation val="minMax"/>
        </c:scaling>
        <c:axPos val="b"/>
        <c:numFmt formatCode="General" sourceLinked="1"/>
        <c:tickLblPos val="nextTo"/>
        <c:crossAx val="43022976"/>
        <c:crosses val="autoZero"/>
        <c:crossBetween val="midCat"/>
      </c:valAx>
      <c:valAx>
        <c:axId val="43022976"/>
        <c:scaling>
          <c:orientation val="minMax"/>
        </c:scaling>
        <c:axPos val="l"/>
        <c:majorGridlines/>
        <c:numFmt formatCode="General" sourceLinked="1"/>
        <c:tickLblPos val="nextTo"/>
        <c:crossAx val="43021440"/>
        <c:crosses val="autoZero"/>
        <c:crossBetween val="midCat"/>
      </c:valAx>
    </c:plotArea>
    <c:plotVisOnly val="1"/>
  </c:chart>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D19892-E46E-452D-B314-41C51C69674A}" type="datetimeFigureOut">
              <a:rPr lang="en-US" smtClean="0"/>
              <a:pPr/>
              <a:t>12/13/2010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74F670-893B-4563-A87E-1AFC9254927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74F670-893B-4563-A87E-1AFC92549270}"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pic>
        <p:nvPicPr>
          <p:cNvPr id="4" name="Picture 2" descr="\\cern.ch\dfs\Divisions\AT\Groups\MEL\EM\ELQA\ELQA_logo\ELQA_logo.png"/>
          <p:cNvPicPr>
            <a:picLocks noChangeAspect="1" noChangeArrowheads="1"/>
          </p:cNvPicPr>
          <p:nvPr userDrawn="1"/>
        </p:nvPicPr>
        <p:blipFill>
          <a:blip r:embed="rId2" cstate="print"/>
          <a:srcRect/>
          <a:stretch>
            <a:fillRect/>
          </a:stretch>
        </p:blipFill>
        <p:spPr bwMode="auto">
          <a:xfrm>
            <a:off x="7645280" y="0"/>
            <a:ext cx="1490832" cy="680400"/>
          </a:xfrm>
          <a:prstGeom prst="rect">
            <a:avLst/>
          </a:prstGeom>
          <a:noFill/>
          <a:ln w="3175">
            <a:solidFill>
              <a:schemeClr val="bg1">
                <a:lumMod val="85000"/>
              </a:schemeClr>
            </a:solid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0"/>
            <a:ext cx="2057400" cy="6278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3400" y="0"/>
            <a:ext cx="6019800" cy="6278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8229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8229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533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724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OverTx" preserve="1">
  <p:cSld name="Title and 2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533400" y="3786188"/>
            <a:ext cx="8229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6400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33400" y="1143000"/>
            <a:ext cx="4038600" cy="5135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914400" y="0"/>
            <a:ext cx="6400800" cy="685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533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4038600" cy="24907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533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786188"/>
            <a:ext cx="4038600" cy="24923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2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4" name="Picture 2" descr="\\cern.ch\dfs\Divisions\AT\Groups\MEL\EM\ELQA\ELQA_logo\ELQA_logo.png"/>
          <p:cNvPicPr>
            <a:picLocks noChangeAspect="1" noChangeArrowheads="1"/>
          </p:cNvPicPr>
          <p:nvPr userDrawn="1"/>
        </p:nvPicPr>
        <p:blipFill>
          <a:blip r:embed="rId2" cstate="print"/>
          <a:srcRect/>
          <a:stretch>
            <a:fillRect/>
          </a:stretch>
        </p:blipFill>
        <p:spPr bwMode="auto">
          <a:xfrm>
            <a:off x="7645280" y="0"/>
            <a:ext cx="1490832" cy="680400"/>
          </a:xfrm>
          <a:prstGeom prst="rect">
            <a:avLst/>
          </a:prstGeom>
          <a:noFill/>
          <a:ln w="3175">
            <a:solidFill>
              <a:schemeClr val="bg1">
                <a:lumMod val="85000"/>
              </a:schemeClr>
            </a:solid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1143000"/>
            <a:ext cx="4038600" cy="51355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143000"/>
            <a:ext cx="4038600" cy="5135563"/>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8999">
              <a:schemeClr val="bg2">
                <a:lumMod val="20000"/>
                <a:lumOff val="80000"/>
              </a:schemeClr>
            </a:gs>
            <a:gs pos="100000">
              <a:srgbClr val="7F7F7F"/>
            </a:gs>
          </a:gsLst>
          <a:lin ang="16200000" scaled="1"/>
          <a:tileRect/>
        </a:gra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0" y="685800"/>
            <a:ext cx="228600" cy="6172200"/>
          </a:xfrm>
          <a:prstGeom prst="rect">
            <a:avLst/>
          </a:prstGeom>
          <a:solidFill>
            <a:srgbClr val="DDDDDD"/>
          </a:solidFill>
          <a:ln w="9525">
            <a:noFill/>
            <a:miter lim="800000"/>
            <a:headEnd/>
            <a:tailEnd/>
          </a:ln>
          <a:effectLst/>
        </p:spPr>
        <p:txBody>
          <a:bodyPr wrap="none" anchor="ctr"/>
          <a:lstStyle/>
          <a:p>
            <a:pPr eaLnBrk="0" hangingPunct="0">
              <a:defRPr/>
            </a:pPr>
            <a:endParaRPr lang="en-GB" sz="1200">
              <a:solidFill>
                <a:schemeClr val="bg2"/>
              </a:solidFill>
            </a:endParaRPr>
          </a:p>
        </p:txBody>
      </p:sp>
      <p:sp>
        <p:nvSpPr>
          <p:cNvPr id="18435" name="Rectangle 3"/>
          <p:cNvSpPr>
            <a:spLocks noChangeArrowheads="1"/>
          </p:cNvSpPr>
          <p:nvPr/>
        </p:nvSpPr>
        <p:spPr bwMode="auto">
          <a:xfrm>
            <a:off x="0" y="0"/>
            <a:ext cx="9144000" cy="685800"/>
          </a:xfrm>
          <a:prstGeom prst="rect">
            <a:avLst/>
          </a:prstGeom>
          <a:gradFill rotWithShape="1">
            <a:gsLst>
              <a:gs pos="0">
                <a:srgbClr val="003368">
                  <a:alpha val="67999"/>
                </a:srgbClr>
              </a:gs>
              <a:gs pos="100000">
                <a:srgbClr val="003368">
                  <a:gamma/>
                  <a:tint val="45490"/>
                  <a:invGamma/>
                </a:srgbClr>
              </a:gs>
            </a:gsLst>
            <a:lin ang="0" scaled="1"/>
          </a:gradFill>
          <a:ln w="9525">
            <a:noFill/>
            <a:miter lim="800000"/>
            <a:headEnd/>
            <a:tailEnd/>
          </a:ln>
          <a:effectLst/>
        </p:spPr>
        <p:txBody>
          <a:bodyPr wrap="none" lIns="91435" tIns="45718" rIns="91435" bIns="45718" anchor="ctr"/>
          <a:lstStyle/>
          <a:p>
            <a:pPr>
              <a:defRPr/>
            </a:pPr>
            <a:endParaRPr lang="en-US" sz="2400">
              <a:solidFill>
                <a:schemeClr val="bg1"/>
              </a:solidFill>
              <a:latin typeface="Times New Roman" pitchFamily="18" charset="0"/>
            </a:endParaRPr>
          </a:p>
        </p:txBody>
      </p:sp>
      <p:sp>
        <p:nvSpPr>
          <p:cNvPr id="1028" name="Rectangle 4"/>
          <p:cNvSpPr>
            <a:spLocks noGrp="1" noChangeArrowheads="1"/>
          </p:cNvSpPr>
          <p:nvPr>
            <p:ph type="title"/>
          </p:nvPr>
        </p:nvSpPr>
        <p:spPr bwMode="auto">
          <a:xfrm>
            <a:off x="914400" y="0"/>
            <a:ext cx="6400800" cy="685800"/>
          </a:xfrm>
          <a:prstGeom prst="rect">
            <a:avLst/>
          </a:prstGeom>
          <a:noFill/>
          <a:ln w="9525" algn="ctr">
            <a:noFill/>
            <a:miter lim="800000"/>
            <a:headEnd/>
            <a:tailEnd/>
          </a:ln>
        </p:spPr>
        <p:txBody>
          <a:bodyPr vert="horz" wrap="square" lIns="86360" tIns="43181" rIns="86360" bIns="43181" numCol="1" anchor="ctr" anchorCtr="0" compatLnSpc="1">
            <a:prstTxWarp prst="textNoShape">
              <a:avLst/>
            </a:prstTxWarp>
          </a:bodyPr>
          <a:lstStyle/>
          <a:p>
            <a:pPr lvl="0"/>
            <a:r>
              <a:rPr lang="en-US" dirty="0" smtClean="0"/>
              <a:t>Click to edit Master title style</a:t>
            </a:r>
          </a:p>
        </p:txBody>
      </p:sp>
      <p:sp>
        <p:nvSpPr>
          <p:cNvPr id="1029" name="Rectangle 5"/>
          <p:cNvSpPr>
            <a:spLocks noGrp="1" noChangeArrowheads="1"/>
          </p:cNvSpPr>
          <p:nvPr>
            <p:ph type="body" idx="1"/>
          </p:nvPr>
        </p:nvSpPr>
        <p:spPr bwMode="auto">
          <a:xfrm>
            <a:off x="533400" y="1143000"/>
            <a:ext cx="8229600" cy="5135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30" name="Picture 6" descr="Logo CERN width=144,      height=144"/>
          <p:cNvPicPr>
            <a:picLocks noChangeAspect="1" noChangeArrowheads="1"/>
          </p:cNvPicPr>
          <p:nvPr/>
        </p:nvPicPr>
        <p:blipFill>
          <a:blip r:embed="rId20" cstate="print"/>
          <a:srcRect/>
          <a:stretch>
            <a:fillRect/>
          </a:stretch>
        </p:blipFill>
        <p:spPr bwMode="auto">
          <a:xfrm>
            <a:off x="0" y="0"/>
            <a:ext cx="685800" cy="685800"/>
          </a:xfrm>
          <a:prstGeom prst="rect">
            <a:avLst/>
          </a:prstGeom>
          <a:noFill/>
          <a:ln w="9525">
            <a:noFill/>
            <a:miter lim="800000"/>
            <a:headEnd/>
            <a:tailEnd/>
          </a:ln>
        </p:spPr>
      </p:pic>
      <p:sp>
        <p:nvSpPr>
          <p:cNvPr id="18439" name="Rectangle 7"/>
          <p:cNvSpPr>
            <a:spLocks noChangeArrowheads="1"/>
          </p:cNvSpPr>
          <p:nvPr/>
        </p:nvSpPr>
        <p:spPr bwMode="auto">
          <a:xfrm rot="-5400000">
            <a:off x="-2870994" y="3593306"/>
            <a:ext cx="5943600" cy="280988"/>
          </a:xfrm>
          <a:prstGeom prst="rect">
            <a:avLst/>
          </a:prstGeom>
          <a:noFill/>
          <a:ln w="9525">
            <a:noFill/>
            <a:miter lim="800000"/>
            <a:headEnd/>
            <a:tailEnd/>
          </a:ln>
          <a:effectLst/>
        </p:spPr>
        <p:txBody>
          <a:bodyPr wrap="none" lIns="91435" tIns="45718" rIns="91435" bIns="45718" anchor="ctr"/>
          <a:lstStyle/>
          <a:p>
            <a:pPr>
              <a:defRPr/>
            </a:pPr>
            <a:r>
              <a:rPr lang="en-US" sz="1100" b="1" dirty="0" smtClean="0">
                <a:solidFill>
                  <a:schemeClr val="tx1"/>
                </a:solidFill>
              </a:rPr>
              <a:t>TE-MPE  Workshop </a:t>
            </a:r>
            <a:r>
              <a:rPr lang="en-US" sz="1100" b="0" dirty="0" smtClean="0">
                <a:solidFill>
                  <a:schemeClr val="tx1"/>
                </a:solidFill>
              </a:rPr>
              <a:t>14/12/2010</a:t>
            </a:r>
            <a:r>
              <a:rPr lang="en-US" sz="1100" dirty="0" smtClean="0">
                <a:solidFill>
                  <a:schemeClr val="tx1"/>
                </a:solidFill>
              </a:rPr>
              <a:t>, Manuel Dominguez, TE/MPE-EI</a:t>
            </a:r>
            <a:endParaRPr lang="en-US" sz="1200" dirty="0">
              <a:solidFill>
                <a:schemeClr val="tx1"/>
              </a:solidFill>
            </a:endParaRPr>
          </a:p>
        </p:txBody>
      </p:sp>
      <p:sp>
        <p:nvSpPr>
          <p:cNvPr id="18440" name="Rectangle 8"/>
          <p:cNvSpPr>
            <a:spLocks noChangeArrowheads="1"/>
          </p:cNvSpPr>
          <p:nvPr/>
        </p:nvSpPr>
        <p:spPr bwMode="auto">
          <a:xfrm>
            <a:off x="8077200" y="6477000"/>
            <a:ext cx="1020763" cy="265113"/>
          </a:xfrm>
          <a:prstGeom prst="rect">
            <a:avLst/>
          </a:prstGeom>
          <a:noFill/>
          <a:ln w="9525">
            <a:noFill/>
            <a:miter lim="800000"/>
            <a:headEnd/>
            <a:tailEnd/>
          </a:ln>
          <a:effectLst/>
        </p:spPr>
        <p:txBody>
          <a:bodyPr lIns="96223" tIns="48111" rIns="96223" bIns="48111"/>
          <a:lstStyle/>
          <a:p>
            <a:pPr algn="r" defTabSz="962025" eaLnBrk="0" hangingPunct="0">
              <a:defRPr/>
            </a:pPr>
            <a:fld id="{B2F6CE3B-F1A9-41C3-9562-82F933AD9207}" type="slidenum">
              <a:rPr lang="de-DE" altLang="de-DE" sz="1200">
                <a:solidFill>
                  <a:srgbClr val="808080"/>
                </a:solidFill>
              </a:rPr>
              <a:pPr algn="r" defTabSz="962025" eaLnBrk="0" hangingPunct="0">
                <a:defRPr/>
              </a:pPr>
              <a:t>‹#›</a:t>
            </a:fld>
            <a:endParaRPr lang="de-DE" altLang="de-DE" sz="1200">
              <a:solidFill>
                <a:srgbClr val="808080"/>
              </a:solidFill>
            </a:endParaRPr>
          </a:p>
        </p:txBody>
      </p:sp>
      <p:pic>
        <p:nvPicPr>
          <p:cNvPr id="1033" name="Picture 10" descr="at_logo_full_white"/>
          <p:cNvPicPr>
            <a:picLocks noChangeAspect="1" noChangeArrowheads="1"/>
          </p:cNvPicPr>
          <p:nvPr/>
        </p:nvPicPr>
        <p:blipFill>
          <a:blip r:embed="rId21" cstate="print"/>
          <a:srcRect/>
          <a:stretch>
            <a:fillRect/>
          </a:stretch>
        </p:blipFill>
        <p:spPr bwMode="auto">
          <a:xfrm>
            <a:off x="3429000" y="7696200"/>
            <a:ext cx="1371600" cy="5492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xStyles>
    <p:titleStyle>
      <a:lvl1pPr algn="l" defTabSz="727075" rtl="0" eaLnBrk="1" fontAlgn="base" hangingPunct="1">
        <a:spcBef>
          <a:spcPct val="0"/>
        </a:spcBef>
        <a:spcAft>
          <a:spcPct val="0"/>
        </a:spcAft>
        <a:defRPr sz="2000" b="1">
          <a:solidFill>
            <a:schemeClr val="bg1"/>
          </a:solidFill>
          <a:latin typeface="+mj-lt"/>
          <a:ea typeface="+mj-ea"/>
          <a:cs typeface="+mj-cs"/>
        </a:defRPr>
      </a:lvl1pPr>
      <a:lvl2pPr algn="l" defTabSz="727075" rtl="0" eaLnBrk="1" fontAlgn="base" hangingPunct="1">
        <a:spcBef>
          <a:spcPct val="0"/>
        </a:spcBef>
        <a:spcAft>
          <a:spcPct val="0"/>
        </a:spcAft>
        <a:defRPr sz="2000" b="1">
          <a:solidFill>
            <a:schemeClr val="bg1"/>
          </a:solidFill>
          <a:latin typeface="Arial" charset="0"/>
        </a:defRPr>
      </a:lvl2pPr>
      <a:lvl3pPr algn="l" defTabSz="727075" rtl="0" eaLnBrk="1" fontAlgn="base" hangingPunct="1">
        <a:spcBef>
          <a:spcPct val="0"/>
        </a:spcBef>
        <a:spcAft>
          <a:spcPct val="0"/>
        </a:spcAft>
        <a:defRPr sz="2000" b="1">
          <a:solidFill>
            <a:schemeClr val="bg1"/>
          </a:solidFill>
          <a:latin typeface="Arial" charset="0"/>
        </a:defRPr>
      </a:lvl3pPr>
      <a:lvl4pPr algn="l" defTabSz="727075" rtl="0" eaLnBrk="1" fontAlgn="base" hangingPunct="1">
        <a:spcBef>
          <a:spcPct val="0"/>
        </a:spcBef>
        <a:spcAft>
          <a:spcPct val="0"/>
        </a:spcAft>
        <a:defRPr sz="2000" b="1">
          <a:solidFill>
            <a:schemeClr val="bg1"/>
          </a:solidFill>
          <a:latin typeface="Arial" charset="0"/>
        </a:defRPr>
      </a:lvl4pPr>
      <a:lvl5pPr algn="l" defTabSz="727075" rtl="0" eaLnBrk="1" fontAlgn="base" hangingPunct="1">
        <a:spcBef>
          <a:spcPct val="0"/>
        </a:spcBef>
        <a:spcAft>
          <a:spcPct val="0"/>
        </a:spcAft>
        <a:defRPr sz="2000" b="1">
          <a:solidFill>
            <a:schemeClr val="bg1"/>
          </a:solidFill>
          <a:latin typeface="Arial" charset="0"/>
        </a:defRPr>
      </a:lvl5pPr>
      <a:lvl6pPr marL="457200" algn="l" defTabSz="727075" rtl="0" eaLnBrk="1" fontAlgn="base" hangingPunct="1">
        <a:spcBef>
          <a:spcPct val="0"/>
        </a:spcBef>
        <a:spcAft>
          <a:spcPct val="0"/>
        </a:spcAft>
        <a:defRPr sz="2000" b="1">
          <a:solidFill>
            <a:schemeClr val="bg1"/>
          </a:solidFill>
          <a:latin typeface="Arial" charset="0"/>
        </a:defRPr>
      </a:lvl6pPr>
      <a:lvl7pPr marL="914400" algn="l" defTabSz="727075" rtl="0" eaLnBrk="1" fontAlgn="base" hangingPunct="1">
        <a:spcBef>
          <a:spcPct val="0"/>
        </a:spcBef>
        <a:spcAft>
          <a:spcPct val="0"/>
        </a:spcAft>
        <a:defRPr sz="2000" b="1">
          <a:solidFill>
            <a:schemeClr val="bg1"/>
          </a:solidFill>
          <a:latin typeface="Arial" charset="0"/>
        </a:defRPr>
      </a:lvl7pPr>
      <a:lvl8pPr marL="1371600" algn="l" defTabSz="727075" rtl="0" eaLnBrk="1" fontAlgn="base" hangingPunct="1">
        <a:spcBef>
          <a:spcPct val="0"/>
        </a:spcBef>
        <a:spcAft>
          <a:spcPct val="0"/>
        </a:spcAft>
        <a:defRPr sz="2000" b="1">
          <a:solidFill>
            <a:schemeClr val="bg1"/>
          </a:solidFill>
          <a:latin typeface="Arial" charset="0"/>
        </a:defRPr>
      </a:lvl8pPr>
      <a:lvl9pPr marL="1828800" algn="l" defTabSz="727075" rtl="0" eaLnBrk="1" fontAlgn="base" hangingPunct="1">
        <a:spcBef>
          <a:spcPct val="0"/>
        </a:spcBef>
        <a:spcAft>
          <a:spcPct val="0"/>
        </a:spcAft>
        <a:defRPr sz="2000" b="1">
          <a:solidFill>
            <a:schemeClr val="bg1"/>
          </a:solidFill>
          <a:latin typeface="Arial" charset="0"/>
        </a:defRPr>
      </a:lvl9pPr>
    </p:titleStyle>
    <p:bodyStyle>
      <a:lvl1pPr marL="342900" indent="-342900" algn="l" rtl="0" eaLnBrk="1" fontAlgn="base" hangingPunct="1">
        <a:lnSpc>
          <a:spcPts val="2075"/>
        </a:lnSpc>
        <a:spcBef>
          <a:spcPct val="50000"/>
        </a:spcBef>
        <a:spcAft>
          <a:spcPct val="0"/>
        </a:spcAft>
        <a:buClr>
          <a:srgbClr val="013469"/>
        </a:buClr>
        <a:buSzPct val="95000"/>
        <a:buFont typeface="Wingdings" pitchFamily="2" charset="2"/>
        <a:buChar char="è"/>
        <a:defRPr sz="2000">
          <a:solidFill>
            <a:schemeClr val="tx1"/>
          </a:solidFill>
          <a:latin typeface="+mn-lt"/>
          <a:ea typeface="+mn-ea"/>
          <a:cs typeface="+mn-cs"/>
        </a:defRPr>
      </a:lvl1pPr>
      <a:lvl2pPr marL="742950" indent="-28575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2pPr>
      <a:lvl3pPr marL="1143000" indent="-228600" algn="l" rtl="0" eaLnBrk="1" fontAlgn="base" hangingPunct="1">
        <a:lnSpc>
          <a:spcPts val="2075"/>
        </a:lnSpc>
        <a:spcBef>
          <a:spcPct val="50000"/>
        </a:spcBef>
        <a:spcAft>
          <a:spcPct val="0"/>
        </a:spcAft>
        <a:buClr>
          <a:srgbClr val="013469"/>
        </a:buClr>
        <a:buChar char="•"/>
        <a:defRPr>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5pPr>
      <a:lvl6pPr marL="25146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6pPr>
      <a:lvl7pPr marL="29718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7pPr>
      <a:lvl8pPr marL="34290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8pPr>
      <a:lvl9pPr marL="3886200" indent="-228600" algn="l" rtl="0" eaLnBrk="1" fontAlgn="base" hangingPunct="1">
        <a:lnSpc>
          <a:spcPts val="2075"/>
        </a:lnSpc>
        <a:spcBef>
          <a:spcPct val="50000"/>
        </a:spcBef>
        <a:spcAft>
          <a:spcPct val="0"/>
        </a:spcAft>
        <a:buClr>
          <a:srgbClr val="013469"/>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emf"/><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556792"/>
            <a:ext cx="7772400" cy="1470025"/>
          </a:xfrm>
        </p:spPr>
        <p:txBody>
          <a:bodyPr/>
          <a:lstStyle/>
          <a:p>
            <a:pPr algn="ctr"/>
            <a:r>
              <a:rPr lang="en-US" dirty="0" smtClean="0"/>
              <a:t>Non-conform MCBY circuits</a:t>
            </a:r>
            <a:endParaRPr lang="en-US" dirty="0"/>
          </a:p>
        </p:txBody>
      </p:sp>
      <p:sp>
        <p:nvSpPr>
          <p:cNvPr id="5" name="Subtitle 4"/>
          <p:cNvSpPr>
            <a:spLocks noGrp="1"/>
          </p:cNvSpPr>
          <p:nvPr>
            <p:ph type="subTitle" idx="1"/>
          </p:nvPr>
        </p:nvSpPr>
        <p:spPr>
          <a:xfrm>
            <a:off x="1371600" y="2852936"/>
            <a:ext cx="6400800" cy="2592288"/>
          </a:xfrm>
        </p:spPr>
        <p:txBody>
          <a:bodyPr/>
          <a:lstStyle/>
          <a:p>
            <a:r>
              <a:rPr lang="en-US" dirty="0" smtClean="0"/>
              <a:t>Introduction</a:t>
            </a:r>
          </a:p>
          <a:p>
            <a:r>
              <a:rPr lang="en-US" dirty="0" smtClean="0"/>
              <a:t>Hypothesis</a:t>
            </a:r>
          </a:p>
          <a:p>
            <a:r>
              <a:rPr lang="en-US" dirty="0" smtClean="0"/>
              <a:t>Model</a:t>
            </a:r>
          </a:p>
          <a:p>
            <a:r>
              <a:rPr lang="en-US" dirty="0" smtClean="0"/>
              <a:t>Tests planned</a:t>
            </a:r>
          </a:p>
          <a:p>
            <a:r>
              <a:rPr lang="en-US" dirty="0" smtClean="0"/>
              <a:t>Conclusions</a:t>
            </a:r>
          </a:p>
          <a:p>
            <a:r>
              <a:rPr lang="en-US" dirty="0" smtClean="0"/>
              <a:t>2011 Planning</a:t>
            </a:r>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planned</a:t>
            </a:r>
            <a:endParaRPr lang="en-US" dirty="0"/>
          </a:p>
        </p:txBody>
      </p:sp>
      <p:sp>
        <p:nvSpPr>
          <p:cNvPr id="3" name="Content Placeholder 2"/>
          <p:cNvSpPr>
            <a:spLocks noGrp="1"/>
          </p:cNvSpPr>
          <p:nvPr>
            <p:ph idx="1"/>
          </p:nvPr>
        </p:nvSpPr>
        <p:spPr/>
        <p:txBody>
          <a:bodyPr/>
          <a:lstStyle/>
          <a:p>
            <a:r>
              <a:rPr lang="en-US" dirty="0" smtClean="0"/>
              <a:t>Examples of the current cycles planned:</a:t>
            </a:r>
          </a:p>
          <a:p>
            <a:endParaRPr lang="en-US" dirty="0"/>
          </a:p>
        </p:txBody>
      </p:sp>
      <p:graphicFrame>
        <p:nvGraphicFramePr>
          <p:cNvPr id="10" name="Chart 9"/>
          <p:cNvGraphicFramePr/>
          <p:nvPr/>
        </p:nvGraphicFramePr>
        <p:xfrm>
          <a:off x="4788024" y="1556792"/>
          <a:ext cx="4161600" cy="2232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Chart 13"/>
          <p:cNvGraphicFramePr/>
          <p:nvPr/>
        </p:nvGraphicFramePr>
        <p:xfrm>
          <a:off x="539552" y="1556792"/>
          <a:ext cx="4161600" cy="223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4788024" y="4293096"/>
          <a:ext cx="4161600" cy="223224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Chart 17"/>
          <p:cNvGraphicFramePr/>
          <p:nvPr/>
        </p:nvGraphicFramePr>
        <p:xfrm>
          <a:off x="539552" y="4293096"/>
          <a:ext cx="4161600" cy="2232000"/>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pPr>
              <a:spcBef>
                <a:spcPts val="1200"/>
              </a:spcBef>
            </a:pPr>
            <a:r>
              <a:rPr lang="en-US" dirty="0" smtClean="0"/>
              <a:t>Main parameters affecting the results of the simulation are:  </a:t>
            </a:r>
          </a:p>
          <a:p>
            <a:pPr lvl="1">
              <a:spcBef>
                <a:spcPts val="1200"/>
              </a:spcBef>
            </a:pPr>
            <a:r>
              <a:rPr lang="en-US" dirty="0" smtClean="0"/>
              <a:t>modeling and value of the short resistance</a:t>
            </a:r>
          </a:p>
          <a:p>
            <a:pPr lvl="1">
              <a:spcBef>
                <a:spcPts val="1200"/>
              </a:spcBef>
            </a:pPr>
            <a:r>
              <a:rPr lang="en-US" dirty="0" smtClean="0"/>
              <a:t>quench velocity propagation </a:t>
            </a:r>
          </a:p>
          <a:p>
            <a:pPr lvl="1">
              <a:spcBef>
                <a:spcPts val="1200"/>
              </a:spcBef>
            </a:pPr>
            <a:r>
              <a:rPr lang="en-US" dirty="0" smtClean="0"/>
              <a:t>exact current that makes the loop in short quench</a:t>
            </a:r>
          </a:p>
          <a:p>
            <a:pPr>
              <a:spcBef>
                <a:spcPts val="1200"/>
              </a:spcBef>
            </a:pPr>
            <a:endParaRPr lang="en-US" dirty="0" smtClean="0"/>
          </a:p>
          <a:p>
            <a:pPr>
              <a:spcBef>
                <a:spcPts val="1200"/>
              </a:spcBef>
            </a:pPr>
            <a:r>
              <a:rPr lang="en-US" dirty="0" smtClean="0"/>
              <a:t>We will know them empirically, measured in the tests, to have better and more realistic simulations. Once these parameters are fixed, we should be able to reproduce the measured voltages and currents. </a:t>
            </a:r>
          </a:p>
          <a:p>
            <a:pPr>
              <a:spcBef>
                <a:spcPts val="1200"/>
              </a:spcBef>
            </a:pPr>
            <a:endParaRPr lang="en-US" dirty="0" smtClean="0"/>
          </a:p>
          <a:p>
            <a:r>
              <a:rPr lang="en-US" dirty="0" smtClean="0"/>
              <a:t>We will be able to know the maximum voltage developed inside an MCBY coil during a quench, in a healthy and in an sick magnet.</a:t>
            </a:r>
          </a:p>
          <a:p>
            <a:endParaRPr lang="en-US" dirty="0" smtClean="0"/>
          </a:p>
          <a:p>
            <a:r>
              <a:rPr lang="en-US" dirty="0" smtClean="0"/>
              <a:t>Voltage withstand could be re-defined for these magnets, as it was not fully measured.</a:t>
            </a:r>
          </a:p>
          <a:p>
            <a:pPr>
              <a:spcBef>
                <a:spcPts val="1200"/>
              </a:spcBef>
            </a:pPr>
            <a:endParaRPr lang="en-US" dirty="0" smtClean="0">
              <a:solidFill>
                <a:srgbClr val="FF0000"/>
              </a:solidFill>
            </a:endParaRP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2011 Planning</a:t>
            </a:r>
            <a:endParaRPr lang="en-US" dirty="0"/>
          </a:p>
        </p:txBody>
      </p:sp>
      <p:sp>
        <p:nvSpPr>
          <p:cNvPr id="3" name="Content Placeholder 2"/>
          <p:cNvSpPr>
            <a:spLocks noGrp="1"/>
          </p:cNvSpPr>
          <p:nvPr>
            <p:ph idx="1"/>
          </p:nvPr>
        </p:nvSpPr>
        <p:spPr/>
        <p:txBody>
          <a:bodyPr/>
          <a:lstStyle/>
          <a:p>
            <a:r>
              <a:rPr lang="en-US" dirty="0" smtClean="0"/>
              <a:t>The maximum time length for the tests should be around one week, including installation of the magnet, cooling, tests and warming.</a:t>
            </a:r>
          </a:p>
          <a:p>
            <a:endParaRPr lang="en-US" dirty="0" smtClean="0"/>
          </a:p>
          <a:p>
            <a:r>
              <a:rPr lang="en-US" dirty="0" smtClean="0"/>
              <a:t>The date is not fixed, we are waiting for the confirmation.</a:t>
            </a:r>
          </a:p>
          <a:p>
            <a:endParaRPr lang="en-US" dirty="0" smtClean="0"/>
          </a:p>
          <a:p>
            <a:r>
              <a:rPr lang="en-US" dirty="0" smtClean="0"/>
              <a:t>Relative to LHC:</a:t>
            </a:r>
          </a:p>
          <a:p>
            <a:pPr lvl="1"/>
            <a:r>
              <a:rPr lang="en-US" dirty="0" smtClean="0"/>
              <a:t>There’s a good margin with the sick MCBY’s and MCBC’s. They are working </a:t>
            </a:r>
            <a:r>
              <a:rPr lang="en-US" dirty="0" smtClean="0"/>
              <a:t>well within their safety </a:t>
            </a:r>
            <a:r>
              <a:rPr lang="en-US" dirty="0" smtClean="0"/>
              <a:t>parameters. In fact, some of them are not being used, but the working parameters are changing depending on the optics.</a:t>
            </a:r>
          </a:p>
          <a:p>
            <a:pPr lvl="1"/>
            <a:endParaRPr lang="en-US" dirty="0" smtClean="0"/>
          </a:p>
          <a:p>
            <a:pPr lvl="1"/>
            <a:r>
              <a:rPr lang="en-US" dirty="0" smtClean="0"/>
              <a:t>Just taking in account the safe maximum ramp rate (different for each magnet) there shouldn’t be any problems to go to 4 </a:t>
            </a:r>
            <a:r>
              <a:rPr lang="en-US" dirty="0" err="1" smtClean="0"/>
              <a:t>Tev</a:t>
            </a:r>
            <a:r>
              <a:rPr lang="en-US" dirty="0" smtClean="0"/>
              <a:t> or 4.5 </a:t>
            </a:r>
            <a:r>
              <a:rPr lang="en-US" dirty="0" err="1" smtClean="0"/>
              <a:t>Tev</a:t>
            </a:r>
            <a:r>
              <a:rPr lang="en-US" dirty="0" smtClean="0"/>
              <a:t>.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1785806" y="3068960"/>
            <a:ext cx="5572388" cy="648072"/>
          </a:xfrm>
        </p:spPr>
        <p:txBody>
          <a:bodyPr/>
          <a:lstStyle/>
          <a:p>
            <a:pPr>
              <a:buNone/>
            </a:pPr>
            <a:r>
              <a:rPr lang="en-US" sz="4400" dirty="0" smtClean="0">
                <a:latin typeface="Brush Script MT" pitchFamily="66" charset="0"/>
              </a:rPr>
              <a:t>Thank you for your attention.</a:t>
            </a:r>
            <a:endParaRPr lang="en-US" sz="4400" dirty="0">
              <a:latin typeface="Brush Script MT"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533400" y="1143000"/>
            <a:ext cx="8229600" cy="5094311"/>
          </a:xfrm>
        </p:spPr>
        <p:txBody>
          <a:bodyPr/>
          <a:lstStyle/>
          <a:p>
            <a:r>
              <a:rPr lang="en-US" dirty="0" smtClean="0"/>
              <a:t>We have found an unexpected behavior in some 120A circuits (individual powered correctors).</a:t>
            </a:r>
          </a:p>
          <a:p>
            <a:endParaRPr lang="en-US" dirty="0" smtClean="0"/>
          </a:p>
          <a:p>
            <a:r>
              <a:rPr lang="en-US" dirty="0" smtClean="0"/>
              <a:t>6 MCBY &amp; 3 MCBC magnets </a:t>
            </a:r>
            <a:r>
              <a:rPr lang="en-US" dirty="0" smtClean="0"/>
              <a:t>are quenching </a:t>
            </a:r>
            <a:r>
              <a:rPr lang="en-US" dirty="0" smtClean="0"/>
              <a:t>when ramping up/down, usually when going to 0A.</a:t>
            </a:r>
          </a:p>
          <a:p>
            <a:pPr lvl="1"/>
            <a:r>
              <a:rPr lang="en-US" dirty="0" smtClean="0"/>
              <a:t>List of circuits:</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r>
              <a:rPr lang="en-US" dirty="0" smtClean="0"/>
              <a:t>Several tests have been made in 2008, 2009 to discard power converters, </a:t>
            </a:r>
            <a:r>
              <a:rPr lang="en-US" dirty="0" err="1" smtClean="0"/>
              <a:t>cryo</a:t>
            </a:r>
            <a:r>
              <a:rPr lang="en-US" dirty="0" smtClean="0"/>
              <a:t> conditions…</a:t>
            </a:r>
          </a:p>
          <a:p>
            <a:endParaRPr lang="en-US" dirty="0" smtClean="0"/>
          </a:p>
        </p:txBody>
      </p:sp>
      <p:sp>
        <p:nvSpPr>
          <p:cNvPr id="6" name="Rectangle 5"/>
          <p:cNvSpPr/>
          <p:nvPr/>
        </p:nvSpPr>
        <p:spPr>
          <a:xfrm>
            <a:off x="683568" y="3356992"/>
            <a:ext cx="7272808" cy="1808187"/>
          </a:xfrm>
          <a:prstGeom prst="rect">
            <a:avLst/>
          </a:prstGeom>
        </p:spPr>
        <p:txBody>
          <a:bodyPr wrap="square" numCol="2">
            <a:spAutoFit/>
          </a:bodyPr>
          <a:lstStyle/>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RCBCV8.L1B2</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RCBYHS4.L5B1</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RCBCH7.L8B1</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RCBYH4.L2B2</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RCBYHS5.R8B1</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RCBCV7.L2B2</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RCBYH4.R8B1</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RCBYV5.L4B2</a:t>
            </a:r>
          </a:p>
          <a:p>
            <a:pPr marL="1143000" lvl="2" indent="-228600" fontAlgn="base">
              <a:lnSpc>
                <a:spcPts val="2075"/>
              </a:lnSpc>
              <a:spcBef>
                <a:spcPct val="50000"/>
              </a:spcBef>
              <a:spcAft>
                <a:spcPct val="0"/>
              </a:spcAft>
              <a:buClr>
                <a:srgbClr val="013469"/>
              </a:buClr>
              <a:buFontTx/>
              <a:buChar char="•"/>
            </a:pPr>
            <a:r>
              <a:rPr lang="en-US" sz="1200" kern="0" dirty="0" smtClean="0">
                <a:solidFill>
                  <a:srgbClr val="000000"/>
                </a:solidFill>
              </a:rPr>
              <a:t>RCBYHS4.R2B1</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a:xfrm>
            <a:off x="533400" y="1143000"/>
            <a:ext cx="8229600" cy="5253289"/>
          </a:xfrm>
        </p:spPr>
        <p:txBody>
          <a:bodyPr/>
          <a:lstStyle/>
          <a:p>
            <a:r>
              <a:rPr lang="en-US" dirty="0" smtClean="0"/>
              <a:t>Symptoms:</a:t>
            </a:r>
          </a:p>
          <a:p>
            <a:endParaRPr lang="en-US" dirty="0" smtClean="0"/>
          </a:p>
          <a:p>
            <a:pPr lvl="1"/>
            <a:r>
              <a:rPr lang="en-US" dirty="0" smtClean="0"/>
              <a:t>The magnets cannot stand the nominal </a:t>
            </a:r>
            <a:r>
              <a:rPr lang="en-US" dirty="0" err="1" smtClean="0"/>
              <a:t>di</a:t>
            </a:r>
            <a:r>
              <a:rPr lang="en-US" dirty="0" smtClean="0"/>
              <a:t>/</a:t>
            </a:r>
            <a:r>
              <a:rPr lang="en-US" dirty="0" err="1" smtClean="0"/>
              <a:t>dt</a:t>
            </a:r>
            <a:r>
              <a:rPr lang="en-US" dirty="0" smtClean="0"/>
              <a:t>  </a:t>
            </a:r>
          </a:p>
          <a:p>
            <a:pPr lvl="1"/>
            <a:endParaRPr lang="en-US" dirty="0" smtClean="0"/>
          </a:p>
          <a:p>
            <a:pPr lvl="1"/>
            <a:r>
              <a:rPr lang="en-US" dirty="0" smtClean="0"/>
              <a:t>We can observe a bump in the</a:t>
            </a:r>
            <a:br>
              <a:rPr lang="en-US" dirty="0" smtClean="0"/>
            </a:br>
            <a:r>
              <a:rPr lang="en-US" dirty="0" smtClean="0"/>
              <a:t>measured current when the magnet </a:t>
            </a:r>
            <a:br>
              <a:rPr lang="en-US" dirty="0" smtClean="0"/>
            </a:br>
            <a:r>
              <a:rPr lang="en-US" dirty="0" smtClean="0"/>
              <a:t>quenches</a:t>
            </a:r>
          </a:p>
          <a:p>
            <a:pPr lvl="1"/>
            <a:endParaRPr lang="en-US" dirty="0" smtClean="0"/>
          </a:p>
          <a:p>
            <a:pPr lvl="1"/>
            <a:r>
              <a:rPr lang="en-US" dirty="0" smtClean="0"/>
              <a:t>No appreciable degradation in the quenches</a:t>
            </a:r>
          </a:p>
          <a:p>
            <a:pPr lvl="1"/>
            <a:endParaRPr lang="en-US" dirty="0" smtClean="0"/>
          </a:p>
          <a:p>
            <a:pPr lvl="1"/>
            <a:r>
              <a:rPr lang="en-US" dirty="0" smtClean="0"/>
              <a:t>Power converter instability </a:t>
            </a:r>
            <a:r>
              <a:rPr lang="en-US" dirty="0" smtClean="0"/>
              <a:t>problem, due</a:t>
            </a:r>
            <a:br>
              <a:rPr lang="en-US" dirty="0" smtClean="0"/>
            </a:br>
            <a:r>
              <a:rPr lang="en-US" dirty="0" smtClean="0"/>
              <a:t>to different TF of the mag</a:t>
            </a:r>
            <a:r>
              <a:rPr lang="en-US" dirty="0" smtClean="0"/>
              <a:t>nets.</a:t>
            </a:r>
            <a:r>
              <a:rPr lang="en-US" dirty="0" smtClean="0"/>
              <a:t/>
            </a:r>
            <a:br>
              <a:rPr lang="en-US" dirty="0" smtClean="0"/>
            </a:br>
            <a:r>
              <a:rPr lang="en-US" dirty="0" smtClean="0"/>
              <a:t>This was solved by EPC group adding</a:t>
            </a:r>
            <a:br>
              <a:rPr lang="en-US" dirty="0" smtClean="0"/>
            </a:br>
            <a:r>
              <a:rPr lang="en-US" dirty="0" smtClean="0"/>
              <a:t>a virtual resistance of 70 Ohm in parallel</a:t>
            </a:r>
            <a:br>
              <a:rPr lang="en-US" dirty="0" smtClean="0"/>
            </a:br>
            <a:r>
              <a:rPr lang="en-US" dirty="0" smtClean="0"/>
              <a:t>to the magnet in the PC model.</a:t>
            </a:r>
          </a:p>
          <a:p>
            <a:pPr lvl="1"/>
            <a:endParaRPr lang="en-US" dirty="0" smtClean="0"/>
          </a:p>
          <a:p>
            <a:pPr lvl="1"/>
            <a:endParaRPr lang="en-US" dirty="0" smtClean="0"/>
          </a:p>
          <a:p>
            <a:endParaRPr lang="en-US" dirty="0"/>
          </a:p>
        </p:txBody>
      </p:sp>
      <p:pic>
        <p:nvPicPr>
          <p:cNvPr id="4" name="Picture 4"/>
          <p:cNvPicPr>
            <a:picLocks noChangeAspect="1" noChangeArrowheads="1"/>
          </p:cNvPicPr>
          <p:nvPr/>
        </p:nvPicPr>
        <p:blipFill>
          <a:blip r:embed="rId2" cstate="print"/>
          <a:srcRect/>
          <a:stretch>
            <a:fillRect/>
          </a:stretch>
        </p:blipFill>
        <p:spPr bwMode="auto">
          <a:xfrm>
            <a:off x="5580112" y="2276872"/>
            <a:ext cx="3182888" cy="1930778"/>
          </a:xfrm>
          <a:prstGeom prst="rect">
            <a:avLst/>
          </a:prstGeom>
          <a:noFill/>
          <a:ln w="25400" algn="ctr">
            <a:noFill/>
            <a:miter lim="800000"/>
            <a:headEnd/>
            <a:tailEnd/>
          </a:ln>
        </p:spPr>
      </p:pic>
      <p:pic>
        <p:nvPicPr>
          <p:cNvPr id="5" name="Picture 4" descr="RCBYH4"/>
          <p:cNvPicPr>
            <a:picLocks noChangeAspect="1" noChangeArrowheads="1"/>
          </p:cNvPicPr>
          <p:nvPr/>
        </p:nvPicPr>
        <p:blipFill>
          <a:blip r:embed="rId3" cstate="print"/>
          <a:srcRect/>
          <a:stretch>
            <a:fillRect/>
          </a:stretch>
        </p:blipFill>
        <p:spPr bwMode="auto">
          <a:xfrm>
            <a:off x="5580112" y="4725144"/>
            <a:ext cx="3182888" cy="16711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a:t>
            </a:r>
            <a:endParaRPr lang="en-US" dirty="0"/>
          </a:p>
        </p:txBody>
      </p:sp>
      <p:sp>
        <p:nvSpPr>
          <p:cNvPr id="3" name="Content Placeholder 2"/>
          <p:cNvSpPr>
            <a:spLocks noGrp="1"/>
          </p:cNvSpPr>
          <p:nvPr>
            <p:ph idx="1"/>
          </p:nvPr>
        </p:nvSpPr>
        <p:spPr/>
        <p:txBody>
          <a:bodyPr numCol="1"/>
          <a:lstStyle/>
          <a:p>
            <a:r>
              <a:rPr lang="en-US" dirty="0" smtClean="0"/>
              <a:t>The first idea, pointed by Glyn Kirby, was a kind of transformer effect. </a:t>
            </a:r>
          </a:p>
          <a:p>
            <a:r>
              <a:rPr lang="en-US" dirty="0" smtClean="0"/>
              <a:t>That could happen when a loop is shorted in the middle of the coil.</a:t>
            </a:r>
          </a:p>
          <a:p>
            <a:endParaRPr lang="en-US" dirty="0" smtClean="0"/>
          </a:p>
          <a:p>
            <a:r>
              <a:rPr lang="en-US" dirty="0" smtClean="0"/>
              <a:t>We will have N1=29 and N2=1. </a:t>
            </a:r>
            <a:br>
              <a:rPr lang="en-US" dirty="0" smtClean="0"/>
            </a:br>
            <a:r>
              <a:rPr lang="en-US" dirty="0" smtClean="0"/>
              <a:t>The change in flux in  the large </a:t>
            </a:r>
            <a:br>
              <a:rPr lang="en-US" dirty="0" smtClean="0"/>
            </a:br>
            <a:r>
              <a:rPr lang="en-US" dirty="0" smtClean="0"/>
              <a:t>inductance will produce a high </a:t>
            </a:r>
            <a:br>
              <a:rPr lang="en-US" dirty="0" smtClean="0"/>
            </a:br>
            <a:r>
              <a:rPr lang="en-US" dirty="0" smtClean="0"/>
              <a:t>current in the lower inductance, </a:t>
            </a:r>
            <a:br>
              <a:rPr lang="en-US" dirty="0" smtClean="0"/>
            </a:br>
            <a:r>
              <a:rPr lang="en-US" dirty="0" smtClean="0"/>
              <a:t>that will quench the loop in short.</a:t>
            </a:r>
          </a:p>
          <a:p>
            <a:endParaRPr lang="en-US" dirty="0" smtClean="0"/>
          </a:p>
          <a:p>
            <a:endParaRPr lang="en-US" dirty="0" smtClean="0"/>
          </a:p>
          <a:p>
            <a:pPr>
              <a:tabLst>
                <a:tab pos="3590925" algn="l"/>
              </a:tabLst>
            </a:pPr>
            <a:r>
              <a:rPr lang="en-US" dirty="0" smtClean="0"/>
              <a:t>This is a detail of the presumable </a:t>
            </a:r>
            <a:br>
              <a:rPr lang="en-US" dirty="0" smtClean="0"/>
            </a:br>
            <a:r>
              <a:rPr lang="en-US" dirty="0" smtClean="0"/>
              <a:t>place for the short. </a:t>
            </a:r>
          </a:p>
          <a:p>
            <a:pPr>
              <a:tabLst>
                <a:tab pos="3590925" algn="l"/>
              </a:tabLst>
            </a:pPr>
            <a:endParaRPr lang="en-US" dirty="0"/>
          </a:p>
        </p:txBody>
      </p:sp>
      <p:pic>
        <p:nvPicPr>
          <p:cNvPr id="5124" name="Picture 4" descr="http://www.profesormolina.com.ar/tutoriales/comp_elec/img00016.gif"/>
          <p:cNvPicPr>
            <a:picLocks noChangeAspect="1" noChangeArrowheads="1"/>
          </p:cNvPicPr>
          <p:nvPr/>
        </p:nvPicPr>
        <p:blipFill>
          <a:blip r:embed="rId2" cstate="print"/>
          <a:srcRect/>
          <a:stretch>
            <a:fillRect/>
          </a:stretch>
        </p:blipFill>
        <p:spPr bwMode="auto">
          <a:xfrm>
            <a:off x="5004048" y="2708920"/>
            <a:ext cx="3456384" cy="1409447"/>
          </a:xfrm>
          <a:prstGeom prst="rect">
            <a:avLst/>
          </a:prstGeom>
          <a:noFill/>
        </p:spPr>
      </p:pic>
      <p:pic>
        <p:nvPicPr>
          <p:cNvPr id="5" name="Picture 4" descr="W4104_MCBC_StartTurnFold.jpg"/>
          <p:cNvPicPr>
            <a:picLocks noChangeAspect="1"/>
          </p:cNvPicPr>
          <p:nvPr/>
        </p:nvPicPr>
        <p:blipFill>
          <a:blip r:embed="rId3" cstate="print"/>
          <a:stretch>
            <a:fillRect/>
          </a:stretch>
        </p:blipFill>
        <p:spPr>
          <a:xfrm rot="5400000">
            <a:off x="6203036" y="3445103"/>
            <a:ext cx="1634471" cy="403244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Model</a:t>
            </a:r>
            <a:endParaRPr lang="en-US" dirty="0"/>
          </a:p>
        </p:txBody>
      </p:sp>
      <p:sp>
        <p:nvSpPr>
          <p:cNvPr id="3" name="Content Placeholder 2"/>
          <p:cNvSpPr>
            <a:spLocks noGrp="1"/>
          </p:cNvSpPr>
          <p:nvPr>
            <p:ph sz="half" idx="1"/>
          </p:nvPr>
        </p:nvSpPr>
        <p:spPr>
          <a:xfrm>
            <a:off x="533400" y="1143000"/>
            <a:ext cx="8215064" cy="5135563"/>
          </a:xfrm>
        </p:spPr>
        <p:txBody>
          <a:bodyPr/>
          <a:lstStyle/>
          <a:p>
            <a:r>
              <a:rPr lang="en-US" dirty="0" smtClean="0"/>
              <a:t>A model of the MCBY with the short is done in </a:t>
            </a:r>
            <a:r>
              <a:rPr lang="en-US" dirty="0" err="1" smtClean="0"/>
              <a:t>Matlab</a:t>
            </a:r>
            <a:r>
              <a:rPr lang="en-US" dirty="0" smtClean="0"/>
              <a:t>. It’s based on the work started by Bernhard Auchmann. </a:t>
            </a:r>
          </a:p>
          <a:p>
            <a:endParaRPr lang="en-US" dirty="0" smtClean="0"/>
          </a:p>
          <a:p>
            <a:r>
              <a:rPr lang="en-US" dirty="0" smtClean="0"/>
              <a:t>The circuit is analytically resolved and simulated in </a:t>
            </a:r>
            <a:r>
              <a:rPr lang="en-US" dirty="0" err="1" smtClean="0"/>
              <a:t>Matlab</a:t>
            </a:r>
            <a:r>
              <a:rPr lang="en-US" dirty="0" smtClean="0"/>
              <a:t>, adding the thermodynamic calculations.</a:t>
            </a:r>
          </a:p>
          <a:p>
            <a:endParaRPr lang="en-US" dirty="0" smtClean="0"/>
          </a:p>
          <a:p>
            <a:endParaRPr lang="en-US" dirty="0"/>
          </a:p>
        </p:txBody>
      </p:sp>
      <p:pic>
        <p:nvPicPr>
          <p:cNvPr id="1029" name="Picture 5"/>
          <p:cNvPicPr>
            <a:picLocks noGrp="1" noChangeAspect="1" noChangeArrowheads="1"/>
          </p:cNvPicPr>
          <p:nvPr>
            <p:ph sz="half" idx="2"/>
          </p:nvPr>
        </p:nvPicPr>
        <p:blipFill>
          <a:blip r:embed="rId2" cstate="print"/>
          <a:srcRect/>
          <a:stretch>
            <a:fillRect/>
          </a:stretch>
        </p:blipFill>
        <p:spPr bwMode="auto">
          <a:xfrm>
            <a:off x="1475656" y="2924944"/>
            <a:ext cx="6541730" cy="34752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MCBY </a:t>
            </a:r>
            <a:r>
              <a:rPr lang="en-US" dirty="0" err="1" smtClean="0"/>
              <a:t>vs</a:t>
            </a:r>
            <a:r>
              <a:rPr lang="en-US" dirty="0" smtClean="0"/>
              <a:t> Model (replica of a real quench)</a:t>
            </a:r>
            <a:endParaRPr lang="en-US" dirty="0"/>
          </a:p>
        </p:txBody>
      </p:sp>
      <p:pic>
        <p:nvPicPr>
          <p:cNvPr id="10" name="Content Placeholder 9" descr="MCBY real quench.jpg"/>
          <p:cNvPicPr>
            <a:picLocks noGrp="1" noChangeAspect="1"/>
          </p:cNvPicPr>
          <p:nvPr>
            <p:ph idx="1"/>
          </p:nvPr>
        </p:nvPicPr>
        <p:blipFill>
          <a:blip r:embed="rId2" cstate="print"/>
          <a:stretch>
            <a:fillRect/>
          </a:stretch>
        </p:blipFill>
        <p:spPr>
          <a:xfrm>
            <a:off x="251520" y="692696"/>
            <a:ext cx="4159658" cy="3240360"/>
          </a:xfrm>
        </p:spPr>
      </p:pic>
      <p:sp>
        <p:nvSpPr>
          <p:cNvPr id="5" name="TextBox 4"/>
          <p:cNvSpPr txBox="1"/>
          <p:nvPr/>
        </p:nvSpPr>
        <p:spPr>
          <a:xfrm>
            <a:off x="4751512" y="1628800"/>
            <a:ext cx="4392488" cy="369332"/>
          </a:xfrm>
          <a:prstGeom prst="rect">
            <a:avLst/>
          </a:prstGeom>
          <a:noFill/>
        </p:spPr>
        <p:txBody>
          <a:bodyPr wrap="square" rtlCol="0">
            <a:spAutoFit/>
          </a:bodyPr>
          <a:lstStyle/>
          <a:p>
            <a:r>
              <a:rPr lang="en-US" dirty="0" smtClean="0"/>
              <a:t>Real quench. PM file: 091124-50723.820</a:t>
            </a:r>
            <a:endParaRPr lang="en-US" dirty="0"/>
          </a:p>
        </p:txBody>
      </p:sp>
      <p:pic>
        <p:nvPicPr>
          <p:cNvPr id="2051" name="Picture 3"/>
          <p:cNvPicPr>
            <a:picLocks noChangeAspect="1" noChangeArrowheads="1"/>
          </p:cNvPicPr>
          <p:nvPr/>
        </p:nvPicPr>
        <p:blipFill>
          <a:blip r:embed="rId3" cstate="print"/>
          <a:srcRect/>
          <a:stretch>
            <a:fillRect/>
          </a:stretch>
        </p:blipFill>
        <p:spPr bwMode="auto">
          <a:xfrm>
            <a:off x="3995936" y="3068960"/>
            <a:ext cx="5268077" cy="3951058"/>
          </a:xfrm>
          <a:prstGeom prst="rect">
            <a:avLst/>
          </a:prstGeom>
          <a:noFill/>
          <a:ln w="9525">
            <a:noFill/>
            <a:miter lim="800000"/>
            <a:headEnd/>
            <a:tailEnd/>
          </a:ln>
          <a:effectLst/>
        </p:spPr>
      </p:pic>
      <p:sp>
        <p:nvSpPr>
          <p:cNvPr id="6" name="Right Arrow 5"/>
          <p:cNvSpPr/>
          <p:nvPr/>
        </p:nvSpPr>
        <p:spPr>
          <a:xfrm rot="10800000">
            <a:off x="4499992" y="1772816"/>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139952" y="5445224"/>
            <a:ext cx="288032"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dirty="0"/>
          </a:p>
        </p:txBody>
      </p:sp>
      <p:sp>
        <p:nvSpPr>
          <p:cNvPr id="8" name="TextBox 7"/>
          <p:cNvSpPr txBox="1"/>
          <p:nvPr/>
        </p:nvSpPr>
        <p:spPr>
          <a:xfrm>
            <a:off x="594754" y="4291062"/>
            <a:ext cx="3816424" cy="2308324"/>
          </a:xfrm>
          <a:prstGeom prst="rect">
            <a:avLst/>
          </a:prstGeom>
          <a:noFill/>
        </p:spPr>
        <p:txBody>
          <a:bodyPr wrap="square" rtlCol="0">
            <a:spAutoFit/>
          </a:bodyPr>
          <a:lstStyle/>
          <a:p>
            <a:r>
              <a:rPr lang="en-US" dirty="0" smtClean="0"/>
              <a:t>Simulation in </a:t>
            </a:r>
            <a:r>
              <a:rPr lang="en-US" dirty="0" err="1" smtClean="0"/>
              <a:t>Matlab</a:t>
            </a:r>
            <a:r>
              <a:rPr lang="en-US" dirty="0" smtClean="0"/>
              <a:t>, with the same ramps and times. </a:t>
            </a:r>
            <a:br>
              <a:rPr lang="en-US" dirty="0" smtClean="0"/>
            </a:br>
            <a:endParaRPr lang="en-US" dirty="0" smtClean="0"/>
          </a:p>
          <a:p>
            <a:r>
              <a:rPr lang="en-US" dirty="0" smtClean="0"/>
              <a:t>Similar results.</a:t>
            </a:r>
          </a:p>
          <a:p>
            <a:r>
              <a:rPr lang="en-US" dirty="0" smtClean="0"/>
              <a:t/>
            </a:r>
            <a:br>
              <a:rPr lang="en-US" dirty="0" smtClean="0"/>
            </a:br>
            <a:r>
              <a:rPr lang="en-US" dirty="0" smtClean="0"/>
              <a:t>Differences:</a:t>
            </a:r>
          </a:p>
          <a:p>
            <a:pPr>
              <a:buFont typeface="Arial" pitchFamily="34" charset="0"/>
              <a:buChar char="•"/>
            </a:pPr>
            <a:r>
              <a:rPr lang="en-US" dirty="0" smtClean="0"/>
              <a:t> Magnitude of the bump</a:t>
            </a:r>
          </a:p>
          <a:p>
            <a:pPr>
              <a:buFont typeface="Arial" pitchFamily="34" charset="0"/>
              <a:buChar char="•"/>
            </a:pPr>
            <a:r>
              <a:rPr lang="en-US" dirty="0" smtClean="0"/>
              <a:t> Current in the quench</a:t>
            </a:r>
          </a:p>
        </p:txBody>
      </p:sp>
      <p:pic>
        <p:nvPicPr>
          <p:cNvPr id="9" name="Picture 5"/>
          <p:cNvPicPr>
            <a:picLocks noChangeAspect="1" noChangeArrowheads="1"/>
          </p:cNvPicPr>
          <p:nvPr/>
        </p:nvPicPr>
        <p:blipFill>
          <a:blip r:embed="rId4" cstate="print"/>
          <a:srcRect/>
          <a:stretch>
            <a:fillRect/>
          </a:stretch>
        </p:blipFill>
        <p:spPr bwMode="auto">
          <a:xfrm>
            <a:off x="7596336" y="692696"/>
            <a:ext cx="1547664" cy="82219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MCBY </a:t>
            </a:r>
            <a:r>
              <a:rPr lang="en-US" dirty="0" err="1" smtClean="0"/>
              <a:t>vs</a:t>
            </a:r>
            <a:r>
              <a:rPr lang="en-US" dirty="0" smtClean="0"/>
              <a:t> Model (replica of a real quench)</a:t>
            </a:r>
            <a:endParaRPr lang="en-US" dirty="0"/>
          </a:p>
        </p:txBody>
      </p:sp>
      <p:sp>
        <p:nvSpPr>
          <p:cNvPr id="4" name="Content Placeholder 3"/>
          <p:cNvSpPr>
            <a:spLocks noGrp="1"/>
          </p:cNvSpPr>
          <p:nvPr>
            <p:ph idx="1"/>
          </p:nvPr>
        </p:nvSpPr>
        <p:spPr/>
        <p:txBody>
          <a:bodyPr/>
          <a:lstStyle/>
          <a:p>
            <a:r>
              <a:rPr lang="en-US" dirty="0" smtClean="0"/>
              <a:t>Explanation of the quench, seeing what is </a:t>
            </a:r>
            <a:r>
              <a:rPr lang="en-US" dirty="0" smtClean="0"/>
              <a:t>happening in </a:t>
            </a:r>
            <a:br>
              <a:rPr lang="en-US" dirty="0" smtClean="0"/>
            </a:br>
            <a:r>
              <a:rPr lang="en-US" dirty="0" smtClean="0"/>
              <a:t>the loop in short.</a:t>
            </a:r>
            <a:endParaRPr lang="en-US" dirty="0"/>
          </a:p>
        </p:txBody>
      </p:sp>
      <p:pic>
        <p:nvPicPr>
          <p:cNvPr id="5" name="Picture 5"/>
          <p:cNvPicPr>
            <a:picLocks noChangeAspect="1" noChangeArrowheads="1"/>
          </p:cNvPicPr>
          <p:nvPr/>
        </p:nvPicPr>
        <p:blipFill>
          <a:blip r:embed="rId2" cstate="print"/>
          <a:stretch>
            <a:fillRect/>
          </a:stretch>
        </p:blipFill>
        <p:spPr bwMode="auto">
          <a:xfrm>
            <a:off x="1104145" y="1722437"/>
            <a:ext cx="6935710" cy="5135563"/>
          </a:xfrm>
          <a:prstGeom prst="rect">
            <a:avLst/>
          </a:prstGeom>
          <a:noFill/>
          <a:ln w="9525">
            <a:noFill/>
            <a:miter lim="800000"/>
            <a:headEnd/>
            <a:tailEnd/>
          </a:ln>
          <a:effectLst/>
        </p:spPr>
      </p:pic>
      <p:pic>
        <p:nvPicPr>
          <p:cNvPr id="6" name="Picture 5"/>
          <p:cNvPicPr>
            <a:picLocks noChangeAspect="1" noChangeArrowheads="1"/>
          </p:cNvPicPr>
          <p:nvPr/>
        </p:nvPicPr>
        <p:blipFill>
          <a:blip r:embed="rId3" cstate="print"/>
          <a:srcRect/>
          <a:stretch>
            <a:fillRect/>
          </a:stretch>
        </p:blipFill>
        <p:spPr bwMode="auto">
          <a:xfrm>
            <a:off x="7596336" y="692696"/>
            <a:ext cx="1547664" cy="822197"/>
          </a:xfrm>
          <a:prstGeom prst="rect">
            <a:avLst/>
          </a:prstGeom>
          <a:noFill/>
          <a:ln w="9525">
            <a:noFill/>
            <a:miter lim="800000"/>
            <a:headEnd/>
            <a:tailEnd/>
          </a:ln>
        </p:spPr>
      </p:pic>
      <p:cxnSp>
        <p:nvCxnSpPr>
          <p:cNvPr id="8" name="Straight Connector 7"/>
          <p:cNvCxnSpPr/>
          <p:nvPr/>
        </p:nvCxnSpPr>
        <p:spPr>
          <a:xfrm rot="10800000">
            <a:off x="1980000" y="2610000"/>
            <a:ext cx="4464496" cy="0"/>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547664" y="2486889"/>
            <a:ext cx="576064" cy="246221"/>
          </a:xfrm>
          <a:prstGeom prst="rect">
            <a:avLst/>
          </a:prstGeom>
          <a:noFill/>
        </p:spPr>
        <p:txBody>
          <a:bodyPr wrap="square" rtlCol="0">
            <a:spAutoFit/>
          </a:bodyPr>
          <a:lstStyle/>
          <a:p>
            <a:r>
              <a:rPr lang="en-US" sz="1000" dirty="0" smtClean="0"/>
              <a:t>Imax</a:t>
            </a:r>
            <a:endParaRPr lang="en-US" sz="1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Temperatures &amp; Voltages</a:t>
            </a:r>
            <a:endParaRPr lang="en-US" dirty="0"/>
          </a:p>
        </p:txBody>
      </p:sp>
      <p:sp>
        <p:nvSpPr>
          <p:cNvPr id="3" name="Content Placeholder 2"/>
          <p:cNvSpPr>
            <a:spLocks noGrp="1"/>
          </p:cNvSpPr>
          <p:nvPr>
            <p:ph idx="1"/>
          </p:nvPr>
        </p:nvSpPr>
        <p:spPr>
          <a:xfrm>
            <a:off x="539552" y="1124744"/>
            <a:ext cx="8229600" cy="5135563"/>
          </a:xfrm>
        </p:spPr>
        <p:txBody>
          <a:bodyPr/>
          <a:lstStyle/>
          <a:p>
            <a:r>
              <a:rPr lang="en-US" dirty="0" smtClean="0"/>
              <a:t>The simulations are done assuming the adiabatic case, so </a:t>
            </a:r>
            <a:br>
              <a:rPr lang="en-US" dirty="0" smtClean="0"/>
            </a:br>
            <a:r>
              <a:rPr lang="en-US" dirty="0" smtClean="0"/>
              <a:t>we are in the worst case, to be sure that the magnet will be</a:t>
            </a:r>
            <a:br>
              <a:rPr lang="en-US" dirty="0" smtClean="0"/>
            </a:br>
            <a:r>
              <a:rPr lang="en-US" dirty="0" smtClean="0"/>
              <a:t>safe.</a:t>
            </a:r>
          </a:p>
          <a:p>
            <a:endParaRPr lang="en-US" dirty="0" smtClean="0"/>
          </a:p>
          <a:p>
            <a:pPr>
              <a:buNone/>
            </a:pPr>
            <a:r>
              <a:rPr lang="en-US" dirty="0" smtClean="0"/>
              <a:t>	</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1446547" y="1772816"/>
            <a:ext cx="3528392" cy="2646294"/>
          </a:xfrm>
          <a:prstGeom prst="rect">
            <a:avLst/>
          </a:prstGeom>
          <a:noFill/>
          <a:ln w="9525">
            <a:noFill/>
            <a:miter lim="800000"/>
            <a:headEnd/>
            <a:tailEnd/>
          </a:ln>
          <a:effectLst/>
        </p:spPr>
      </p:pic>
      <p:pic>
        <p:nvPicPr>
          <p:cNvPr id="5" name="Picture 5"/>
          <p:cNvPicPr>
            <a:picLocks noChangeAspect="1" noChangeArrowheads="1"/>
          </p:cNvPicPr>
          <p:nvPr/>
        </p:nvPicPr>
        <p:blipFill>
          <a:blip r:embed="rId3" cstate="print"/>
          <a:srcRect/>
          <a:stretch>
            <a:fillRect/>
          </a:stretch>
        </p:blipFill>
        <p:spPr bwMode="auto">
          <a:xfrm>
            <a:off x="7596336" y="692696"/>
            <a:ext cx="1547664" cy="822197"/>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5832140" y="1772816"/>
            <a:ext cx="3528392" cy="2646294"/>
          </a:xfrm>
          <a:prstGeom prst="rect">
            <a:avLst/>
          </a:prstGeom>
          <a:noFill/>
          <a:ln w="9525">
            <a:noFill/>
            <a:miter lim="800000"/>
            <a:headEnd/>
            <a:tailEnd/>
          </a:ln>
          <a:effectLst/>
        </p:spPr>
      </p:pic>
      <p:pic>
        <p:nvPicPr>
          <p:cNvPr id="7" name="Picture 3"/>
          <p:cNvPicPr>
            <a:picLocks noChangeAspect="1" noChangeArrowheads="1"/>
          </p:cNvPicPr>
          <p:nvPr/>
        </p:nvPicPr>
        <p:blipFill>
          <a:blip r:embed="rId5" cstate="print"/>
          <a:srcRect/>
          <a:stretch>
            <a:fillRect/>
          </a:stretch>
        </p:blipFill>
        <p:spPr bwMode="auto">
          <a:xfrm>
            <a:off x="1446547" y="4211706"/>
            <a:ext cx="3528392" cy="2646294"/>
          </a:xfrm>
          <a:prstGeom prst="rect">
            <a:avLst/>
          </a:prstGeom>
          <a:noFill/>
          <a:ln w="9525">
            <a:noFill/>
            <a:miter lim="800000"/>
            <a:headEnd/>
            <a:tailEnd/>
          </a:ln>
          <a:effectLst/>
        </p:spPr>
      </p:pic>
      <p:pic>
        <p:nvPicPr>
          <p:cNvPr id="8" name="Picture 6"/>
          <p:cNvPicPr>
            <a:picLocks noChangeAspect="1" noChangeArrowheads="1"/>
          </p:cNvPicPr>
          <p:nvPr/>
        </p:nvPicPr>
        <p:blipFill>
          <a:blip r:embed="rId6" cstate="print"/>
          <a:srcRect/>
          <a:stretch>
            <a:fillRect/>
          </a:stretch>
        </p:blipFill>
        <p:spPr bwMode="auto">
          <a:xfrm>
            <a:off x="5832140" y="4211706"/>
            <a:ext cx="3528392" cy="2646294"/>
          </a:xfrm>
          <a:prstGeom prst="rect">
            <a:avLst/>
          </a:prstGeom>
          <a:noFill/>
          <a:ln w="9525">
            <a:noFill/>
            <a:miter lim="800000"/>
            <a:headEnd/>
            <a:tailEnd/>
          </a:ln>
          <a:effectLst/>
        </p:spPr>
      </p:pic>
      <p:sp>
        <p:nvSpPr>
          <p:cNvPr id="9" name="TextBox 8"/>
          <p:cNvSpPr txBox="1"/>
          <p:nvPr/>
        </p:nvSpPr>
        <p:spPr>
          <a:xfrm>
            <a:off x="467544" y="2708920"/>
            <a:ext cx="1224137" cy="369332"/>
          </a:xfrm>
          <a:prstGeom prst="rect">
            <a:avLst/>
          </a:prstGeom>
          <a:noFill/>
        </p:spPr>
        <p:txBody>
          <a:bodyPr wrap="square" rtlCol="0">
            <a:spAutoFit/>
          </a:bodyPr>
          <a:lstStyle/>
          <a:p>
            <a:r>
              <a:rPr lang="en-US" dirty="0" smtClean="0"/>
              <a:t>Currents</a:t>
            </a:r>
            <a:endParaRPr lang="en-US" dirty="0"/>
          </a:p>
        </p:txBody>
      </p:sp>
      <p:sp>
        <p:nvSpPr>
          <p:cNvPr id="10" name="TextBox 9"/>
          <p:cNvSpPr txBox="1"/>
          <p:nvPr/>
        </p:nvSpPr>
        <p:spPr>
          <a:xfrm>
            <a:off x="4644008" y="2708920"/>
            <a:ext cx="1595373" cy="369332"/>
          </a:xfrm>
          <a:prstGeom prst="rect">
            <a:avLst/>
          </a:prstGeom>
          <a:noFill/>
        </p:spPr>
        <p:txBody>
          <a:bodyPr wrap="none" rtlCol="0">
            <a:spAutoFit/>
          </a:bodyPr>
          <a:lstStyle/>
          <a:p>
            <a:r>
              <a:rPr lang="en-US" dirty="0" smtClean="0"/>
              <a:t>Temperatures</a:t>
            </a:r>
            <a:endParaRPr lang="en-US" dirty="0"/>
          </a:p>
        </p:txBody>
      </p:sp>
      <p:sp>
        <p:nvSpPr>
          <p:cNvPr id="11" name="TextBox 10"/>
          <p:cNvSpPr txBox="1"/>
          <p:nvPr/>
        </p:nvSpPr>
        <p:spPr>
          <a:xfrm>
            <a:off x="179512" y="5229200"/>
            <a:ext cx="1736373" cy="646331"/>
          </a:xfrm>
          <a:prstGeom prst="rect">
            <a:avLst/>
          </a:prstGeom>
          <a:noFill/>
        </p:spPr>
        <p:txBody>
          <a:bodyPr wrap="none" rtlCol="0">
            <a:spAutoFit/>
          </a:bodyPr>
          <a:lstStyle/>
          <a:p>
            <a:pPr algn="ctr"/>
            <a:r>
              <a:rPr lang="en-US" dirty="0" smtClean="0"/>
              <a:t>Voltages</a:t>
            </a:r>
          </a:p>
          <a:p>
            <a:pPr algn="ctr"/>
            <a:r>
              <a:rPr lang="en-US" dirty="0" smtClean="0"/>
              <a:t>(in the magnet)</a:t>
            </a:r>
            <a:endParaRPr lang="en-US" dirty="0"/>
          </a:p>
        </p:txBody>
      </p:sp>
      <p:sp>
        <p:nvSpPr>
          <p:cNvPr id="12" name="TextBox 11"/>
          <p:cNvSpPr txBox="1"/>
          <p:nvPr/>
        </p:nvSpPr>
        <p:spPr>
          <a:xfrm>
            <a:off x="4974939" y="5229200"/>
            <a:ext cx="1133644" cy="646331"/>
          </a:xfrm>
          <a:prstGeom prst="rect">
            <a:avLst/>
          </a:prstGeom>
          <a:noFill/>
        </p:spPr>
        <p:txBody>
          <a:bodyPr wrap="none" rtlCol="0">
            <a:spAutoFit/>
          </a:bodyPr>
          <a:lstStyle/>
          <a:p>
            <a:r>
              <a:rPr lang="en-US" dirty="0" smtClean="0"/>
              <a:t>Voltage</a:t>
            </a:r>
          </a:p>
          <a:p>
            <a:r>
              <a:rPr lang="en-US" dirty="0" smtClean="0"/>
              <a:t>in the PC</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planned</a:t>
            </a:r>
            <a:endParaRPr lang="en-US" dirty="0"/>
          </a:p>
        </p:txBody>
      </p:sp>
      <p:sp>
        <p:nvSpPr>
          <p:cNvPr id="3" name="Content Placeholder 2"/>
          <p:cNvSpPr>
            <a:spLocks noGrp="1"/>
          </p:cNvSpPr>
          <p:nvPr>
            <p:ph idx="1"/>
          </p:nvPr>
        </p:nvSpPr>
        <p:spPr/>
        <p:txBody>
          <a:bodyPr/>
          <a:lstStyle/>
          <a:p>
            <a:r>
              <a:rPr lang="en-US" dirty="0" smtClean="0"/>
              <a:t>To validate the model and fix some parameters affecting the simulations, we need to fake a short and see what is happening in this turn.</a:t>
            </a:r>
          </a:p>
          <a:p>
            <a:endParaRPr lang="en-US" dirty="0" smtClean="0"/>
          </a:p>
          <a:p>
            <a:r>
              <a:rPr lang="en-US" dirty="0" smtClean="0"/>
              <a:t>Test proposals:</a:t>
            </a:r>
          </a:p>
          <a:p>
            <a:pPr lvl="1"/>
            <a:r>
              <a:rPr lang="en-US" dirty="0" smtClean="0"/>
              <a:t>Magnet: Using a spare one (HCMCBYB001-TE000043). It’s ready and stored in building 927.</a:t>
            </a:r>
          </a:p>
          <a:p>
            <a:pPr lvl="1"/>
            <a:r>
              <a:rPr lang="en-US" dirty="0" smtClean="0"/>
              <a:t>Place for the tests: Block 4 (SM18)</a:t>
            </a:r>
          </a:p>
          <a:p>
            <a:pPr lvl="1"/>
            <a:r>
              <a:rPr lang="en-US" dirty="0" smtClean="0"/>
              <a:t>Instrumentation: both apertures with </a:t>
            </a:r>
            <a:br>
              <a:rPr lang="en-US" dirty="0" smtClean="0"/>
            </a:br>
            <a:r>
              <a:rPr lang="en-US" dirty="0" err="1" smtClean="0"/>
              <a:t>Vtaps</a:t>
            </a:r>
            <a:r>
              <a:rPr lang="en-US" dirty="0" smtClean="0"/>
              <a:t> in all turns</a:t>
            </a:r>
          </a:p>
          <a:p>
            <a:pPr lvl="1"/>
            <a:r>
              <a:rPr lang="en-US" dirty="0" smtClean="0"/>
              <a:t>Faking a short in one aperture. </a:t>
            </a:r>
            <a:br>
              <a:rPr lang="en-US" dirty="0" smtClean="0"/>
            </a:br>
            <a:r>
              <a:rPr lang="en-US" dirty="0" smtClean="0"/>
              <a:t>This is done with a stainless steel </a:t>
            </a:r>
            <a:br>
              <a:rPr lang="en-US" dirty="0" smtClean="0"/>
            </a:br>
            <a:r>
              <a:rPr lang="en-US" dirty="0" smtClean="0"/>
              <a:t>piece soldered between two turns, </a:t>
            </a:r>
            <a:br>
              <a:rPr lang="en-US" dirty="0" smtClean="0"/>
            </a:br>
            <a:r>
              <a:rPr lang="en-US" dirty="0" smtClean="0"/>
              <a:t>with an Rs=0.0015 Ohm.</a:t>
            </a:r>
          </a:p>
          <a:p>
            <a:pPr lvl="1">
              <a:buNone/>
            </a:pPr>
            <a:endParaRPr lang="en-US" dirty="0" smtClean="0"/>
          </a:p>
          <a:p>
            <a:pPr>
              <a:buNone/>
            </a:pPr>
            <a:endParaRPr lang="en-US" dirty="0" smtClean="0">
              <a:solidFill>
                <a:srgbClr val="FFFF00"/>
              </a:solidFill>
            </a:endParaRPr>
          </a:p>
        </p:txBody>
      </p:sp>
      <p:pic>
        <p:nvPicPr>
          <p:cNvPr id="4" name="Picture 3" descr="DSCF3431.JPG"/>
          <p:cNvPicPr>
            <a:picLocks noChangeAspect="1"/>
          </p:cNvPicPr>
          <p:nvPr/>
        </p:nvPicPr>
        <p:blipFill>
          <a:blip r:embed="rId2" cstate="print"/>
          <a:srcRect l="26091" t="18976" r="21726" b="20935"/>
          <a:stretch>
            <a:fillRect/>
          </a:stretch>
        </p:blipFill>
        <p:spPr>
          <a:xfrm>
            <a:off x="5076056" y="3429000"/>
            <a:ext cx="3501862" cy="302433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AT-MEL_theme">
  <a:themeElements>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T-MEL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AT-MEL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AT-MEL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AT-MEL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AT-MEL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AT-MEL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AT-MEL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AT-MEL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AT-MEL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AT-MEL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AT-MEL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AT-MEL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AT-MEL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AT-MEL_theme</Template>
  <TotalTime>13458</TotalTime>
  <Words>559</Words>
  <Application>Microsoft Office PowerPoint</Application>
  <PresentationFormat>On-screen Show (4:3)</PresentationFormat>
  <Paragraphs>106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AT-MEL_theme</vt:lpstr>
      <vt:lpstr>Non-conform MCBY circuits</vt:lpstr>
      <vt:lpstr>Introduction</vt:lpstr>
      <vt:lpstr>Introduction</vt:lpstr>
      <vt:lpstr>Hypothesis</vt:lpstr>
      <vt:lpstr>Model</vt:lpstr>
      <vt:lpstr>MCBY vs Model (replica of a real quench)</vt:lpstr>
      <vt:lpstr>MCBY vs Model (replica of a real quench)</vt:lpstr>
      <vt:lpstr>Temperatures &amp; Voltages</vt:lpstr>
      <vt:lpstr>Tests planned</vt:lpstr>
      <vt:lpstr>Tests planned</vt:lpstr>
      <vt:lpstr>Conclusions</vt:lpstr>
      <vt:lpstr>2011 Planning</vt:lpstr>
      <vt:lpstr>Slide 13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Manuel Dominguez</dc:creator>
  <cp:lastModifiedBy>Manuel Dominguez</cp:lastModifiedBy>
  <cp:revision>1037</cp:revision>
  <dcterms:created xsi:type="dcterms:W3CDTF">2010-10-13T07:14:53Z</dcterms:created>
  <dcterms:modified xsi:type="dcterms:W3CDTF">2010-12-13T12:33:14Z</dcterms:modified>
</cp:coreProperties>
</file>