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16"/>
  </p:notesMasterIdLst>
  <p:handoutMasterIdLst>
    <p:handoutMasterId r:id="rId17"/>
  </p:handoutMasterIdLst>
  <p:sldIdLst>
    <p:sldId id="327" r:id="rId2"/>
    <p:sldId id="406" r:id="rId3"/>
    <p:sldId id="397" r:id="rId4"/>
    <p:sldId id="398" r:id="rId5"/>
    <p:sldId id="401" r:id="rId6"/>
    <p:sldId id="399" r:id="rId7"/>
    <p:sldId id="400" r:id="rId8"/>
    <p:sldId id="402" r:id="rId9"/>
    <p:sldId id="403" r:id="rId10"/>
    <p:sldId id="404" r:id="rId11"/>
    <p:sldId id="410" r:id="rId12"/>
    <p:sldId id="363" r:id="rId13"/>
    <p:sldId id="409" r:id="rId14"/>
    <p:sldId id="405" r:id="rId15"/>
  </p:sldIdLst>
  <p:sldSz cx="9144000" cy="6858000" type="screen4x3"/>
  <p:notesSz cx="6858000" cy="9236075"/>
  <p:custShowLst>
    <p:custShow name="Print Show" id="0">
      <p:sldLst/>
    </p:custShow>
  </p:custShowLst>
  <p:defaultTextStyle>
    <a:defPPr>
      <a:defRPr lang="en-US"/>
    </a:defPPr>
    <a:lvl1pPr algn="l" rtl="0" fontAlgn="base">
      <a:spcBef>
        <a:spcPct val="0"/>
      </a:spcBef>
      <a:spcAft>
        <a:spcPct val="0"/>
      </a:spcAft>
      <a:defRPr sz="1600" kern="1200">
        <a:solidFill>
          <a:schemeClr val="tx1"/>
        </a:solidFill>
        <a:latin typeface="Arial" pitchFamily="34" charset="0"/>
        <a:ea typeface="ＭＳ Ｐゴシック" charset="-128"/>
        <a:cs typeface="+mn-cs"/>
      </a:defRPr>
    </a:lvl1pPr>
    <a:lvl2pPr marL="457200" algn="l" rtl="0" fontAlgn="base">
      <a:spcBef>
        <a:spcPct val="0"/>
      </a:spcBef>
      <a:spcAft>
        <a:spcPct val="0"/>
      </a:spcAft>
      <a:defRPr sz="1600" kern="1200">
        <a:solidFill>
          <a:schemeClr val="tx1"/>
        </a:solidFill>
        <a:latin typeface="Arial" pitchFamily="34" charset="0"/>
        <a:ea typeface="ＭＳ Ｐゴシック" charset="-128"/>
        <a:cs typeface="+mn-cs"/>
      </a:defRPr>
    </a:lvl2pPr>
    <a:lvl3pPr marL="914400" algn="l" rtl="0" fontAlgn="base">
      <a:spcBef>
        <a:spcPct val="0"/>
      </a:spcBef>
      <a:spcAft>
        <a:spcPct val="0"/>
      </a:spcAft>
      <a:defRPr sz="1600" kern="1200">
        <a:solidFill>
          <a:schemeClr val="tx1"/>
        </a:solidFill>
        <a:latin typeface="Arial" pitchFamily="34" charset="0"/>
        <a:ea typeface="ＭＳ Ｐゴシック" charset="-128"/>
        <a:cs typeface="+mn-cs"/>
      </a:defRPr>
    </a:lvl3pPr>
    <a:lvl4pPr marL="1371600" algn="l" rtl="0" fontAlgn="base">
      <a:spcBef>
        <a:spcPct val="0"/>
      </a:spcBef>
      <a:spcAft>
        <a:spcPct val="0"/>
      </a:spcAft>
      <a:defRPr sz="1600" kern="1200">
        <a:solidFill>
          <a:schemeClr val="tx1"/>
        </a:solidFill>
        <a:latin typeface="Arial" pitchFamily="34" charset="0"/>
        <a:ea typeface="ＭＳ Ｐゴシック" charset="-128"/>
        <a:cs typeface="+mn-cs"/>
      </a:defRPr>
    </a:lvl4pPr>
    <a:lvl5pPr marL="1828800" algn="l" rtl="0" fontAlgn="base">
      <a:spcBef>
        <a:spcPct val="0"/>
      </a:spcBef>
      <a:spcAft>
        <a:spcPct val="0"/>
      </a:spcAft>
      <a:defRPr sz="1600" kern="1200">
        <a:solidFill>
          <a:schemeClr val="tx1"/>
        </a:solidFill>
        <a:latin typeface="Arial" pitchFamily="34" charset="0"/>
        <a:ea typeface="ＭＳ Ｐゴシック" charset="-128"/>
        <a:cs typeface="+mn-cs"/>
      </a:defRPr>
    </a:lvl5pPr>
    <a:lvl6pPr marL="2286000" algn="l" defTabSz="914400" rtl="0" eaLnBrk="1" latinLnBrk="0" hangingPunct="1">
      <a:defRPr sz="1600" kern="1200">
        <a:solidFill>
          <a:schemeClr val="tx1"/>
        </a:solidFill>
        <a:latin typeface="Arial" pitchFamily="34" charset="0"/>
        <a:ea typeface="ＭＳ Ｐゴシック" charset="-128"/>
        <a:cs typeface="+mn-cs"/>
      </a:defRPr>
    </a:lvl6pPr>
    <a:lvl7pPr marL="2743200" algn="l" defTabSz="914400" rtl="0" eaLnBrk="1" latinLnBrk="0" hangingPunct="1">
      <a:defRPr sz="1600" kern="1200">
        <a:solidFill>
          <a:schemeClr val="tx1"/>
        </a:solidFill>
        <a:latin typeface="Arial" pitchFamily="34" charset="0"/>
        <a:ea typeface="ＭＳ Ｐゴシック" charset="-128"/>
        <a:cs typeface="+mn-cs"/>
      </a:defRPr>
    </a:lvl7pPr>
    <a:lvl8pPr marL="3200400" algn="l" defTabSz="914400" rtl="0" eaLnBrk="1" latinLnBrk="0" hangingPunct="1">
      <a:defRPr sz="1600" kern="1200">
        <a:solidFill>
          <a:schemeClr val="tx1"/>
        </a:solidFill>
        <a:latin typeface="Arial" pitchFamily="34" charset="0"/>
        <a:ea typeface="ＭＳ Ｐゴシック" charset="-128"/>
        <a:cs typeface="+mn-cs"/>
      </a:defRPr>
    </a:lvl8pPr>
    <a:lvl9pPr marL="3657600" algn="l" defTabSz="914400" rtl="0" eaLnBrk="1" latinLnBrk="0" hangingPunct="1">
      <a:defRPr sz="1600" kern="1200">
        <a:solidFill>
          <a:schemeClr val="tx1"/>
        </a:solidFill>
        <a:latin typeface="Arial" pitchFamily="34"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62F67"/>
    <a:srgbClr val="0066FF"/>
    <a:srgbClr val="0066CC"/>
    <a:srgbClr val="CC0066"/>
    <a:srgbClr val="BF4D00"/>
    <a:srgbClr val="A3F8FF"/>
    <a:srgbClr val="66CCFF"/>
    <a:srgbClr val="6E6E6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47" autoAdjust="0"/>
    <p:restoredTop sz="67971" autoAdjust="0"/>
  </p:normalViewPr>
  <p:slideViewPr>
    <p:cSldViewPr>
      <p:cViewPr varScale="1">
        <p:scale>
          <a:sx n="109" d="100"/>
          <a:sy n="109" d="100"/>
        </p:scale>
        <p:origin x="-576"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50" d="100"/>
          <a:sy n="150" d="100"/>
        </p:scale>
        <p:origin x="-504" y="-78"/>
      </p:cViewPr>
      <p:guideLst>
        <p:guide orient="horz" pos="290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5026" name="Rectangle 2"/>
          <p:cNvSpPr>
            <a:spLocks noGrp="1" noChangeArrowheads="1"/>
          </p:cNvSpPr>
          <p:nvPr>
            <p:ph type="hdr" sz="quarter"/>
          </p:nvPr>
        </p:nvSpPr>
        <p:spPr bwMode="auto">
          <a:xfrm>
            <a:off x="0" y="0"/>
            <a:ext cx="2972098" cy="461193"/>
          </a:xfrm>
          <a:prstGeom prst="rect">
            <a:avLst/>
          </a:prstGeom>
          <a:noFill/>
          <a:ln w="9525">
            <a:noFill/>
            <a:miter lim="800000"/>
            <a:headEnd/>
            <a:tailEnd/>
          </a:ln>
          <a:effectLst/>
        </p:spPr>
        <p:txBody>
          <a:bodyPr vert="horz" wrap="square" lIns="86987" tIns="43493" rIns="86987" bIns="43493" numCol="1" anchor="t" anchorCtr="0" compatLnSpc="1">
            <a:prstTxWarp prst="textNoShape">
              <a:avLst/>
            </a:prstTxWarp>
          </a:bodyPr>
          <a:lstStyle>
            <a:lvl1pPr algn="l" eaLnBrk="1" hangingPunct="1">
              <a:defRPr sz="1100">
                <a:latin typeface="Arial" charset="0"/>
                <a:ea typeface="+mn-ea"/>
                <a:cs typeface="+mn-cs"/>
              </a:defRPr>
            </a:lvl1pPr>
          </a:lstStyle>
          <a:p>
            <a:pPr>
              <a:defRPr/>
            </a:pPr>
            <a:endParaRPr lang="en-US"/>
          </a:p>
        </p:txBody>
      </p:sp>
      <p:sp>
        <p:nvSpPr>
          <p:cNvPr id="385027" name="Rectangle 3"/>
          <p:cNvSpPr>
            <a:spLocks noGrp="1" noChangeArrowheads="1"/>
          </p:cNvSpPr>
          <p:nvPr>
            <p:ph type="dt" sz="quarter" idx="1"/>
          </p:nvPr>
        </p:nvSpPr>
        <p:spPr bwMode="auto">
          <a:xfrm>
            <a:off x="3884414" y="0"/>
            <a:ext cx="2972098" cy="461193"/>
          </a:xfrm>
          <a:prstGeom prst="rect">
            <a:avLst/>
          </a:prstGeom>
          <a:noFill/>
          <a:ln w="9525">
            <a:noFill/>
            <a:miter lim="800000"/>
            <a:headEnd/>
            <a:tailEnd/>
          </a:ln>
          <a:effectLst/>
        </p:spPr>
        <p:txBody>
          <a:bodyPr vert="horz" wrap="square" lIns="86987" tIns="43493" rIns="86987" bIns="43493" numCol="1" anchor="t" anchorCtr="0" compatLnSpc="1">
            <a:prstTxWarp prst="textNoShape">
              <a:avLst/>
            </a:prstTxWarp>
          </a:bodyPr>
          <a:lstStyle>
            <a:lvl1pPr algn="r" eaLnBrk="1" hangingPunct="1">
              <a:defRPr sz="1100">
                <a:latin typeface="Arial" charset="0"/>
                <a:ea typeface="+mn-ea"/>
                <a:cs typeface="+mn-cs"/>
              </a:defRPr>
            </a:lvl1pPr>
          </a:lstStyle>
          <a:p>
            <a:pPr>
              <a:defRPr/>
            </a:pPr>
            <a:endParaRPr lang="en-US"/>
          </a:p>
        </p:txBody>
      </p:sp>
      <p:sp>
        <p:nvSpPr>
          <p:cNvPr id="385028" name="Rectangle 4"/>
          <p:cNvSpPr>
            <a:spLocks noGrp="1" noChangeArrowheads="1"/>
          </p:cNvSpPr>
          <p:nvPr>
            <p:ph type="ftr" sz="quarter" idx="2"/>
          </p:nvPr>
        </p:nvSpPr>
        <p:spPr bwMode="auto">
          <a:xfrm>
            <a:off x="0" y="8773356"/>
            <a:ext cx="2972098" cy="461193"/>
          </a:xfrm>
          <a:prstGeom prst="rect">
            <a:avLst/>
          </a:prstGeom>
          <a:noFill/>
          <a:ln w="9525">
            <a:noFill/>
            <a:miter lim="800000"/>
            <a:headEnd/>
            <a:tailEnd/>
          </a:ln>
          <a:effectLst/>
        </p:spPr>
        <p:txBody>
          <a:bodyPr vert="horz" wrap="square" lIns="86987" tIns="43493" rIns="86987" bIns="43493" numCol="1" anchor="b" anchorCtr="0" compatLnSpc="1">
            <a:prstTxWarp prst="textNoShape">
              <a:avLst/>
            </a:prstTxWarp>
          </a:bodyPr>
          <a:lstStyle>
            <a:lvl1pPr algn="l" eaLnBrk="1" hangingPunct="1">
              <a:defRPr sz="1100">
                <a:latin typeface="Arial" charset="0"/>
                <a:ea typeface="+mn-ea"/>
                <a:cs typeface="+mn-cs"/>
              </a:defRPr>
            </a:lvl1pPr>
          </a:lstStyle>
          <a:p>
            <a:pPr>
              <a:defRPr/>
            </a:pPr>
            <a:endParaRPr lang="en-US"/>
          </a:p>
        </p:txBody>
      </p:sp>
      <p:sp>
        <p:nvSpPr>
          <p:cNvPr id="385029" name="Rectangle 5"/>
          <p:cNvSpPr>
            <a:spLocks noGrp="1" noChangeArrowheads="1"/>
          </p:cNvSpPr>
          <p:nvPr>
            <p:ph type="sldNum" sz="quarter" idx="3"/>
          </p:nvPr>
        </p:nvSpPr>
        <p:spPr bwMode="auto">
          <a:xfrm>
            <a:off x="3884414" y="8773356"/>
            <a:ext cx="2972098" cy="461193"/>
          </a:xfrm>
          <a:prstGeom prst="rect">
            <a:avLst/>
          </a:prstGeom>
          <a:noFill/>
          <a:ln w="9525">
            <a:noFill/>
            <a:miter lim="800000"/>
            <a:headEnd/>
            <a:tailEnd/>
          </a:ln>
          <a:effectLst/>
        </p:spPr>
        <p:txBody>
          <a:bodyPr vert="horz" wrap="square" lIns="86987" tIns="43493" rIns="86987" bIns="43493" numCol="1" anchor="b" anchorCtr="0" compatLnSpc="1">
            <a:prstTxWarp prst="textNoShape">
              <a:avLst/>
            </a:prstTxWarp>
          </a:bodyPr>
          <a:lstStyle>
            <a:lvl1pPr algn="r">
              <a:defRPr sz="1100"/>
            </a:lvl1pPr>
          </a:lstStyle>
          <a:p>
            <a:fld id="{2F40B26C-A565-4411-8041-33DFB46DCCA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0609" cy="462721"/>
          </a:xfrm>
          <a:prstGeom prst="rect">
            <a:avLst/>
          </a:prstGeom>
          <a:noFill/>
          <a:ln w="9525">
            <a:noFill/>
            <a:miter lim="800000"/>
            <a:headEnd/>
            <a:tailEnd/>
          </a:ln>
          <a:effectLst/>
        </p:spPr>
        <p:txBody>
          <a:bodyPr vert="horz" wrap="square" lIns="87356" tIns="43678" rIns="87356" bIns="43678" numCol="1" anchor="t" anchorCtr="0" compatLnSpc="1">
            <a:prstTxWarp prst="textNoShape">
              <a:avLst/>
            </a:prstTxWarp>
          </a:bodyPr>
          <a:lstStyle>
            <a:lvl1pPr algn="l" defTabSz="874400" eaLnBrk="1" hangingPunct="1">
              <a:defRPr sz="1100">
                <a:latin typeface="Arial" charset="0"/>
                <a:ea typeface="+mn-ea"/>
                <a:cs typeface="+mn-cs"/>
              </a:defRPr>
            </a:lvl1pPr>
          </a:lstStyle>
          <a:p>
            <a:pPr>
              <a:defRPr/>
            </a:pPr>
            <a:endParaRPr lang="en-US"/>
          </a:p>
        </p:txBody>
      </p:sp>
      <p:sp>
        <p:nvSpPr>
          <p:cNvPr id="13315" name="Rectangle 3"/>
          <p:cNvSpPr>
            <a:spLocks noGrp="1" noChangeArrowheads="1"/>
          </p:cNvSpPr>
          <p:nvPr>
            <p:ph type="dt" idx="1"/>
          </p:nvPr>
        </p:nvSpPr>
        <p:spPr bwMode="auto">
          <a:xfrm>
            <a:off x="3885903" y="0"/>
            <a:ext cx="2970609" cy="462721"/>
          </a:xfrm>
          <a:prstGeom prst="rect">
            <a:avLst/>
          </a:prstGeom>
          <a:noFill/>
          <a:ln w="9525">
            <a:noFill/>
            <a:miter lim="800000"/>
            <a:headEnd/>
            <a:tailEnd/>
          </a:ln>
          <a:effectLst/>
        </p:spPr>
        <p:txBody>
          <a:bodyPr vert="horz" wrap="square" lIns="87356" tIns="43678" rIns="87356" bIns="43678" numCol="1" anchor="t" anchorCtr="0" compatLnSpc="1">
            <a:prstTxWarp prst="textNoShape">
              <a:avLst/>
            </a:prstTxWarp>
          </a:bodyPr>
          <a:lstStyle>
            <a:lvl1pPr algn="r" defTabSz="874400" eaLnBrk="1" hangingPunct="1">
              <a:defRPr sz="1100">
                <a:latin typeface="Arial" charset="0"/>
                <a:ea typeface="+mn-ea"/>
                <a:cs typeface="+mn-cs"/>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20775" y="693738"/>
            <a:ext cx="4616450" cy="3462337"/>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6098" y="4385914"/>
            <a:ext cx="5485805" cy="4156845"/>
          </a:xfrm>
          <a:prstGeom prst="rect">
            <a:avLst/>
          </a:prstGeom>
          <a:noFill/>
          <a:ln w="9525">
            <a:noFill/>
            <a:miter lim="800000"/>
            <a:headEnd/>
            <a:tailEnd/>
          </a:ln>
          <a:effectLst/>
        </p:spPr>
        <p:txBody>
          <a:bodyPr vert="horz" wrap="square" lIns="87356" tIns="43678" rIns="87356" bIns="436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318" name="Rectangle 6"/>
          <p:cNvSpPr>
            <a:spLocks noGrp="1" noChangeArrowheads="1"/>
          </p:cNvSpPr>
          <p:nvPr>
            <p:ph type="ftr" sz="quarter" idx="4"/>
          </p:nvPr>
        </p:nvSpPr>
        <p:spPr bwMode="auto">
          <a:xfrm>
            <a:off x="0" y="8771828"/>
            <a:ext cx="2970609" cy="462721"/>
          </a:xfrm>
          <a:prstGeom prst="rect">
            <a:avLst/>
          </a:prstGeom>
          <a:noFill/>
          <a:ln w="9525">
            <a:noFill/>
            <a:miter lim="800000"/>
            <a:headEnd/>
            <a:tailEnd/>
          </a:ln>
          <a:effectLst/>
        </p:spPr>
        <p:txBody>
          <a:bodyPr vert="horz" wrap="square" lIns="87356" tIns="43678" rIns="87356" bIns="43678" numCol="1" anchor="b" anchorCtr="0" compatLnSpc="1">
            <a:prstTxWarp prst="textNoShape">
              <a:avLst/>
            </a:prstTxWarp>
          </a:bodyPr>
          <a:lstStyle>
            <a:lvl1pPr algn="l" defTabSz="874400" eaLnBrk="1" hangingPunct="1">
              <a:defRPr sz="1100">
                <a:latin typeface="Arial" charset="0"/>
                <a:ea typeface="+mn-ea"/>
                <a:cs typeface="+mn-cs"/>
              </a:defRPr>
            </a:lvl1pPr>
          </a:lstStyle>
          <a:p>
            <a:pPr>
              <a:defRPr/>
            </a:pPr>
            <a:endParaRPr lang="en-US"/>
          </a:p>
        </p:txBody>
      </p:sp>
      <p:sp>
        <p:nvSpPr>
          <p:cNvPr id="13319" name="Rectangle 7"/>
          <p:cNvSpPr>
            <a:spLocks noGrp="1" noChangeArrowheads="1"/>
          </p:cNvSpPr>
          <p:nvPr>
            <p:ph type="sldNum" sz="quarter" idx="5"/>
          </p:nvPr>
        </p:nvSpPr>
        <p:spPr bwMode="auto">
          <a:xfrm>
            <a:off x="3885903" y="8771828"/>
            <a:ext cx="2970609" cy="462721"/>
          </a:xfrm>
          <a:prstGeom prst="rect">
            <a:avLst/>
          </a:prstGeom>
          <a:noFill/>
          <a:ln w="9525">
            <a:noFill/>
            <a:miter lim="800000"/>
            <a:headEnd/>
            <a:tailEnd/>
          </a:ln>
          <a:effectLst/>
        </p:spPr>
        <p:txBody>
          <a:bodyPr vert="horz" wrap="square" lIns="87356" tIns="43678" rIns="87356" bIns="43678" numCol="1" anchor="b" anchorCtr="0" compatLnSpc="1">
            <a:prstTxWarp prst="textNoShape">
              <a:avLst/>
            </a:prstTxWarp>
          </a:bodyPr>
          <a:lstStyle>
            <a:lvl1pPr algn="r" defTabSz="874400">
              <a:defRPr sz="1100"/>
            </a:lvl1pPr>
          </a:lstStyle>
          <a:p>
            <a:fld id="{3B5FFBE8-E473-4060-9271-3CDA57E1FBB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B5FFBE8-E473-4060-9271-3CDA57E1FBB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7" name="Slide Number Placeholder 3"/>
          <p:cNvSpPr>
            <a:spLocks noGrp="1"/>
          </p:cNvSpPr>
          <p:nvPr>
            <p:ph type="sldNum" sz="quarter" idx="5"/>
          </p:nvPr>
        </p:nvSpPr>
        <p:spPr>
          <a:noFill/>
        </p:spPr>
        <p:txBody>
          <a:bodyPr/>
          <a:lstStyle/>
          <a:p>
            <a:fld id="{4543AFBA-0787-4A5D-B127-F5092D52AEC4}" type="slidenum">
              <a:rPr lang="en-US"/>
              <a:pPr/>
              <a:t>10</a:t>
            </a:fld>
            <a:endParaRPr lang="en-US"/>
          </a:p>
        </p:txBody>
      </p:sp>
      <p:sp>
        <p:nvSpPr>
          <p:cNvPr id="6" name="Notes Placeholder 2"/>
          <p:cNvSpPr>
            <a:spLocks noGrp="1"/>
          </p:cNvSpPr>
          <p:nvPr>
            <p:ph type="body" sz="quarter" idx="10"/>
          </p:nvPr>
        </p:nvSpPr>
        <p:spPr>
          <a:noFill/>
          <a:ln/>
        </p:spPr>
        <p:txBody>
          <a:bodyPr/>
          <a:lstStyle/>
          <a:p>
            <a:pPr marL="228600" indent="-228600">
              <a:buFont typeface="Calibri" pitchFamily="34" charset="0"/>
              <a:buAutoNum type="arabicParenR"/>
            </a:pPr>
            <a:r>
              <a:rPr lang="fr-CA" dirty="0" smtClean="0">
                <a:latin typeface="Arial" pitchFamily="34" charset="0"/>
                <a:ea typeface="ＭＳ Ｐゴシック" charset="-128"/>
              </a:rPr>
              <a:t>Question plus génériques, BE/CO a décidé de changer d</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environnement et de plate-forme pour les système VME.</a:t>
            </a:r>
          </a:p>
          <a:p>
            <a:pPr marL="228600" indent="-228600">
              <a:buFont typeface="Calibri" pitchFamily="34" charset="0"/>
              <a:buAutoNum type="arabicParenR"/>
            </a:pPr>
            <a:endParaRPr lang="fr-CA" dirty="0" smtClean="0">
              <a:latin typeface="Arial" pitchFamily="34" charset="0"/>
              <a:ea typeface="ＭＳ Ｐゴシック" charset="-128"/>
            </a:endParaRPr>
          </a:p>
          <a:p>
            <a:pPr marL="228600" indent="-228600">
              <a:buFont typeface="Calibri" pitchFamily="34" charset="0"/>
              <a:buAutoNum type="arabicParenR"/>
            </a:pPr>
            <a:r>
              <a:rPr lang="fr-CA" dirty="0" smtClean="0">
                <a:latin typeface="Arial" pitchFamily="34" charset="0"/>
                <a:ea typeface="ＭＳ Ｐゴシック" charset="-128"/>
              </a:rPr>
              <a:t>1er Changement: Nouvel </a:t>
            </a:r>
            <a:r>
              <a:rPr lang="fr-CA" i="1" dirty="0" smtClean="0">
                <a:latin typeface="Arial" pitchFamily="34" charset="0"/>
                <a:ea typeface="ＭＳ Ｐゴシック" charset="-128"/>
              </a:rPr>
              <a:t>Operating System </a:t>
            </a:r>
            <a:r>
              <a:rPr lang="fr-CA" dirty="0" smtClean="0">
                <a:latin typeface="Arial" pitchFamily="34" charset="0"/>
                <a:ea typeface="ＭＳ Ｐゴシック" charset="-128"/>
              </a:rPr>
              <a:t>où Linux va remplacer </a:t>
            </a:r>
            <a:r>
              <a:rPr lang="fr-CA" i="1" dirty="0" err="1" smtClean="0">
                <a:latin typeface="Arial" pitchFamily="34" charset="0"/>
                <a:ea typeface="ＭＳ Ｐゴシック" charset="-128"/>
              </a:rPr>
              <a:t>LynxOS</a:t>
            </a:r>
            <a:endParaRPr lang="fr-CA" i="1" dirty="0" smtClean="0">
              <a:latin typeface="Arial" pitchFamily="34" charset="0"/>
              <a:ea typeface="ＭＳ Ｐゴシック" charset="-128"/>
            </a:endParaRPr>
          </a:p>
          <a:p>
            <a:pPr marL="228600" indent="-228600">
              <a:buFont typeface="Calibri" pitchFamily="34" charset="0"/>
              <a:buAutoNum type="arabicParenR"/>
            </a:pPr>
            <a:endParaRPr lang="fr-CA" i="1" dirty="0" smtClean="0">
              <a:latin typeface="Arial" pitchFamily="34" charset="0"/>
              <a:ea typeface="ＭＳ Ｐゴシック" charset="-128"/>
            </a:endParaRPr>
          </a:p>
          <a:p>
            <a:pPr marL="228600" indent="-228600">
              <a:buFont typeface="Calibri" pitchFamily="34" charset="0"/>
              <a:buAutoNum type="arabicParenR"/>
            </a:pPr>
            <a:r>
              <a:rPr lang="fr-CA" dirty="0" smtClean="0">
                <a:latin typeface="Arial" pitchFamily="34" charset="0"/>
                <a:ea typeface="ＭＳ Ｐゴシック" charset="-128"/>
              </a:rPr>
              <a:t>2è changement: L</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arrivée de Linux se concrétisera par l</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arrivée d</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une nouvelle carte Processeur. Je rappelle que cette carte est la carte Maitre du bus VME et que c</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est la seule qui permet d</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accéder aux cartes BIS ou SMP. Selon BE/CO le changement devrait « transparent » pour les utilisateurs… on sait </a:t>
            </a:r>
            <a:r>
              <a:rPr lang="fr-CA" dirty="0" smtClean="0">
                <a:latin typeface="Arial" pitchFamily="34" charset="0"/>
                <a:ea typeface="ＭＳ Ｐゴシック" charset="-128"/>
              </a:rPr>
              <a:t>d’ores </a:t>
            </a:r>
            <a:r>
              <a:rPr lang="fr-CA" dirty="0" smtClean="0">
                <a:latin typeface="Arial" pitchFamily="34" charset="0"/>
                <a:ea typeface="ＭＳ Ｐゴシック" charset="-128"/>
              </a:rPr>
              <a:t>et déjà que la nouvelle carte Processeur accède au bus VME en </a:t>
            </a:r>
            <a:r>
              <a:rPr lang="fr-CA" i="1" dirty="0" err="1" smtClean="0">
                <a:latin typeface="Arial" pitchFamily="34" charset="0"/>
                <a:ea typeface="ＭＳ Ｐゴシック" charset="-128"/>
              </a:rPr>
              <a:t>little</a:t>
            </a:r>
            <a:r>
              <a:rPr lang="fr-CA" i="1" dirty="0" smtClean="0">
                <a:latin typeface="Arial" pitchFamily="34" charset="0"/>
                <a:ea typeface="ＭＳ Ｐゴシック" charset="-128"/>
              </a:rPr>
              <a:t>-</a:t>
            </a:r>
            <a:r>
              <a:rPr lang="fr-CA" i="1" dirty="0" err="1" smtClean="0">
                <a:latin typeface="Arial" pitchFamily="34" charset="0"/>
                <a:ea typeface="ＭＳ Ｐゴシック" charset="-128"/>
              </a:rPr>
              <a:t>Endian</a:t>
            </a:r>
            <a:r>
              <a:rPr lang="fr-CA" i="1" dirty="0" smtClean="0">
                <a:latin typeface="Arial" pitchFamily="34" charset="0"/>
                <a:ea typeface="ＭＳ Ｐゴシック" charset="-128"/>
              </a:rPr>
              <a:t> </a:t>
            </a:r>
            <a:r>
              <a:rPr lang="fr-CA" dirty="0" smtClean="0">
                <a:latin typeface="Arial" pitchFamily="34" charset="0"/>
                <a:ea typeface="ＭＳ Ｐゴシック" charset="-128"/>
              </a:rPr>
              <a:t>et plus en </a:t>
            </a:r>
            <a:r>
              <a:rPr lang="fr-CA" dirty="0" err="1" smtClean="0">
                <a:latin typeface="Arial" pitchFamily="34" charset="0"/>
                <a:ea typeface="ＭＳ Ｐゴシック" charset="-128"/>
              </a:rPr>
              <a:t>Big</a:t>
            </a:r>
            <a:r>
              <a:rPr lang="fr-CA" dirty="0" smtClean="0">
                <a:latin typeface="Arial" pitchFamily="34" charset="0"/>
                <a:ea typeface="ＭＳ Ｐゴシック" charset="-128"/>
              </a:rPr>
              <a:t>-</a:t>
            </a:r>
            <a:r>
              <a:rPr lang="fr-CA" dirty="0" err="1" smtClean="0">
                <a:latin typeface="Arial" pitchFamily="34" charset="0"/>
                <a:ea typeface="ＭＳ Ｐゴシック" charset="-128"/>
              </a:rPr>
              <a:t>Endian</a:t>
            </a:r>
            <a:r>
              <a:rPr lang="fr-CA" dirty="0" smtClean="0">
                <a:latin typeface="Arial" pitchFamily="34" charset="0"/>
                <a:ea typeface="ＭＳ Ｐゴシック" charset="-128"/>
              </a:rPr>
              <a:t> ce changement devrait toutefois être </a:t>
            </a:r>
            <a:r>
              <a:rPr lang="fr-CA" dirty="0" smtClean="0">
                <a:latin typeface="Arial" pitchFamily="34" charset="0"/>
                <a:ea typeface="ＭＳ Ｐゴシック" charset="-128"/>
              </a:rPr>
              <a:t>pris en compte </a:t>
            </a:r>
            <a:r>
              <a:rPr lang="fr-CA" dirty="0" smtClean="0">
                <a:latin typeface="Arial" pitchFamily="34" charset="0"/>
                <a:ea typeface="ＭＳ Ｐゴシック" charset="-128"/>
              </a:rPr>
              <a:t>par le driver, mais un test complet sera quand même nécessaire.</a:t>
            </a:r>
          </a:p>
          <a:p>
            <a:pPr marL="228600" indent="-228600">
              <a:buFont typeface="Calibri" pitchFamily="34" charset="0"/>
              <a:buAutoNum type="arabicParenR"/>
            </a:pPr>
            <a:endParaRPr lang="fr-CA" i="1" dirty="0" smtClean="0">
              <a:latin typeface="Arial" pitchFamily="34" charset="0"/>
              <a:ea typeface="ＭＳ Ｐゴシック" charset="-128"/>
            </a:endParaRPr>
          </a:p>
          <a:p>
            <a:pPr marL="228600" indent="-228600">
              <a:buFont typeface="Calibri" pitchFamily="34" charset="0"/>
              <a:buAutoNum type="arabicParenR"/>
            </a:pPr>
            <a:r>
              <a:rPr lang="fr-CA" dirty="0" smtClean="0">
                <a:latin typeface="Arial" pitchFamily="34" charset="0"/>
                <a:ea typeface="ＭＳ Ｐゴシック" charset="-128"/>
              </a:rPr>
              <a:t>3è changement: BE/CO a décidé de changer de fournisseur pour les châssis VME. Nous attendons la confirmation que la solution avec alimentations redondantes sera toujours possible. De même, nous savons </a:t>
            </a:r>
            <a:r>
              <a:rPr lang="fr-CA" dirty="0" smtClean="0">
                <a:latin typeface="Arial" pitchFamily="34" charset="0"/>
                <a:ea typeface="ＭＳ Ｐゴシック" charset="-128"/>
              </a:rPr>
              <a:t>pas si </a:t>
            </a:r>
            <a:r>
              <a:rPr lang="fr-CA" dirty="0" smtClean="0">
                <a:latin typeface="Arial" pitchFamily="34" charset="0"/>
                <a:ea typeface="ＭＳ Ｐゴシック" charset="-128"/>
              </a:rPr>
              <a:t>nous pourrons toujours monter les « Back-Plane » sur l</a:t>
            </a:r>
            <a:r>
              <a:rPr lang="fr-CA" altLang="en-US" dirty="0" smtClean="0">
                <a:latin typeface="Arial" pitchFamily="34" charset="0"/>
                <a:ea typeface="ＭＳ Ｐゴシック" charset="-128"/>
              </a:rPr>
              <a:t>’</a:t>
            </a:r>
            <a:r>
              <a:rPr lang="fr-CA" dirty="0" smtClean="0">
                <a:latin typeface="Arial" pitchFamily="34" charset="0"/>
                <a:ea typeface="ＭＳ Ｐゴシック" charset="-128"/>
              </a:rPr>
              <a:t>arrière de ces nouveaux châssis</a:t>
            </a:r>
            <a:r>
              <a:rPr lang="en-US" dirty="0" smtClean="0">
                <a:latin typeface="Arial" pitchFamily="34" charset="0"/>
                <a:ea typeface="ＭＳ Ｐゴシック" charset="-128"/>
              </a:rPr>
              <a:t>….</a:t>
            </a:r>
            <a:endParaRPr lang="fr-CA" dirty="0" smtClean="0">
              <a:latin typeface="Arial" pitchFamily="34" charset="0"/>
              <a:ea typeface="ＭＳ Ｐゴシック" charset="-128"/>
            </a:endParaRPr>
          </a:p>
          <a:p>
            <a:pPr marL="228600" indent="-228600"/>
            <a:endParaRPr lang="fr-CA" dirty="0" smtClean="0">
              <a:latin typeface="Arial" pitchFamily="34" charset="0"/>
              <a:ea typeface="ＭＳ Ｐゴシック" charset="-128"/>
            </a:endParaRPr>
          </a:p>
          <a:p>
            <a:pPr marL="228600" indent="-228600">
              <a:buFont typeface="Calibri" pitchFamily="34" charset="0"/>
              <a:buAutoNum type="arabicParenR"/>
            </a:pPr>
            <a:endParaRPr lang="fr-CA" dirty="0" smtClean="0">
              <a:latin typeface="Arial" pitchFamily="34" charset="0"/>
              <a:ea typeface="ＭＳ Ｐゴシック" charset="-128"/>
            </a:endParaRPr>
          </a:p>
          <a:p>
            <a:pPr marL="228600" indent="-228600">
              <a:buFont typeface="Calibri" pitchFamily="34" charset="0"/>
              <a:buAutoNum type="arabicParenR"/>
            </a:pPr>
            <a:endParaRPr lang="fr-CA" i="1" dirty="0" smtClean="0">
              <a:latin typeface="Arial" pitchFamily="34" charset="0"/>
              <a:ea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dirty="0" smtClean="0"/>
              <a:t>Pour conclure, voici un récapitulatif des taches à effectuer :</a:t>
            </a:r>
          </a:p>
          <a:p>
            <a:endParaRPr lang="fr-CH" dirty="0" smtClean="0"/>
          </a:p>
          <a:p>
            <a:pPr marL="228600" indent="-228600">
              <a:buFont typeface="+mj-lt"/>
              <a:buAutoNum type="arabicParenR"/>
            </a:pPr>
            <a:r>
              <a:rPr lang="fr-CH" dirty="0" smtClean="0"/>
              <a:t>Beaucoup de hardware à développer</a:t>
            </a:r>
          </a:p>
          <a:p>
            <a:pPr marL="228600" indent="-228600">
              <a:buFont typeface="+mj-lt"/>
              <a:buAutoNum type="arabicParenR"/>
            </a:pPr>
            <a:endParaRPr lang="fr-CH" dirty="0" smtClean="0"/>
          </a:p>
          <a:p>
            <a:pPr marL="228600" indent="-228600">
              <a:buFont typeface="+mj-lt"/>
              <a:buAutoNum type="arabicParenR"/>
            </a:pPr>
            <a:r>
              <a:rPr lang="fr-CH" dirty="0" smtClean="0"/>
              <a:t>Heureusement, aucune urgence dans leur réalisation</a:t>
            </a:r>
          </a:p>
          <a:p>
            <a:pPr marL="228600" indent="-228600">
              <a:buFont typeface="+mj-lt"/>
              <a:buAutoNum type="arabicParenR"/>
            </a:pPr>
            <a:endParaRPr lang="fr-CH" dirty="0" smtClean="0"/>
          </a:p>
          <a:p>
            <a:pPr marL="228600" indent="-228600">
              <a:buFont typeface="+mj-lt"/>
              <a:buAutoNum type="arabicParenR"/>
            </a:pPr>
            <a:r>
              <a:rPr lang="fr-CH" dirty="0" smtClean="0"/>
              <a:t>Nous restons vigilent quand aux problèmes de radiation</a:t>
            </a:r>
          </a:p>
          <a:p>
            <a:pPr marL="228600" indent="-228600">
              <a:buFont typeface="+mj-lt"/>
              <a:buAutoNum type="arabicParenR"/>
            </a:pPr>
            <a:endParaRPr lang="fr-CH" dirty="0" smtClean="0"/>
          </a:p>
          <a:p>
            <a:pPr marL="228600" indent="-228600">
              <a:buFont typeface="+mj-lt"/>
              <a:buAutoNum type="arabicParenR"/>
            </a:pPr>
            <a:r>
              <a:rPr lang="fr-CH" dirty="0" smtClean="0"/>
              <a:t>Prise en compte de l’obsolescence de certains composants dans ces nouveaux développements.</a:t>
            </a:r>
            <a:endParaRPr lang="fr-CH" dirty="0"/>
          </a:p>
        </p:txBody>
      </p:sp>
      <p:sp>
        <p:nvSpPr>
          <p:cNvPr id="4" name="Slide Number Placeholder 3"/>
          <p:cNvSpPr>
            <a:spLocks noGrp="1"/>
          </p:cNvSpPr>
          <p:nvPr>
            <p:ph type="sldNum" sz="quarter" idx="10"/>
          </p:nvPr>
        </p:nvSpPr>
        <p:spPr/>
        <p:txBody>
          <a:bodyPr/>
          <a:lstStyle/>
          <a:p>
            <a:fld id="{3B5FFBE8-E473-4060-9271-3CDA57E1FBB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B5FFBE8-E473-4060-9271-3CDA57E1FBB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9" name="Slide Number Placeholder 3"/>
          <p:cNvSpPr>
            <a:spLocks noGrp="1"/>
          </p:cNvSpPr>
          <p:nvPr>
            <p:ph type="sldNum" sz="quarter" idx="5"/>
          </p:nvPr>
        </p:nvSpPr>
        <p:spPr>
          <a:noFill/>
        </p:spPr>
        <p:txBody>
          <a:bodyPr/>
          <a:lstStyle/>
          <a:p>
            <a:fld id="{15FD8EEE-903D-4990-B393-31466D507083}" type="slidenum">
              <a:rPr lang="en-US"/>
              <a:pPr/>
              <a:t>13</a:t>
            </a:fld>
            <a:endParaRPr lang="en-US"/>
          </a:p>
        </p:txBody>
      </p:sp>
      <p:sp>
        <p:nvSpPr>
          <p:cNvPr id="7" name="Notes Placeholder 2"/>
          <p:cNvSpPr>
            <a:spLocks noGrp="1"/>
          </p:cNvSpPr>
          <p:nvPr>
            <p:ph type="body" sz="quarter" idx="10"/>
          </p:nvPr>
        </p:nvSpPr>
        <p:spPr>
          <a:ln/>
        </p:spPr>
        <p:txBody>
          <a:bodyPr/>
          <a:lstStyle/>
          <a:p>
            <a:pPr marL="228600" indent="-228600">
              <a:buFont typeface="+mj-lt"/>
              <a:buAutoNum type="arabicParenR"/>
              <a:defRPr/>
            </a:pPr>
            <a:r>
              <a:rPr lang="fr-FR" dirty="0" smtClean="0">
                <a:latin typeface="Arial" pitchFamily="34" charset="0"/>
                <a:ea typeface="ＭＳ Ｐゴシック" charset="-128"/>
              </a:rPr>
              <a:t>Voici un récapitulatif des études prévues pour les projets BIS et SMP. Je rappelle qu</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en ce qui concerne le SMP, ces cartes se rajoutent à celle qui ont été  montrées dans la présentation d</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Ivan.</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Dans la seconde colonne est précisé s’il s’agit d’une nouvelle carte ou si l’on doit uniquement changé le code VHDL.</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Dans la 3em et 4em colonne l’implication au niveau de la classe FESA et du programme Java de monitoring.</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Enfin le planning prévu pour la réalisation de ces projets.</a:t>
            </a:r>
          </a:p>
          <a:p>
            <a:pPr>
              <a:defRPr/>
            </a:pPr>
            <a:endParaRPr lang="fr-FR" dirty="0" smtClean="0">
              <a:latin typeface="Arial" pitchFamily="34" charset="0"/>
              <a:ea typeface="ＭＳ Ｐゴシック" charset="-128"/>
            </a:endParaRPr>
          </a:p>
          <a:p>
            <a:pPr>
              <a:defRPr/>
            </a:pPr>
            <a:endParaRPr lang="fr-FR" dirty="0" smtClean="0">
              <a:latin typeface="Arial" pitchFamily="34" charset="0"/>
              <a:ea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p:spPr>
        <p:txBody>
          <a:bodyPr/>
          <a:lstStyle/>
          <a:p>
            <a:pPr marL="228600" indent="-228600">
              <a:buFont typeface="+mj-lt"/>
              <a:buAutoNum type="arabicParenR"/>
            </a:pPr>
            <a:r>
              <a:rPr lang="fr-CH" dirty="0" smtClean="0">
                <a:latin typeface="Arial" pitchFamily="34" charset="0"/>
                <a:ea typeface="ＭＳ Ｐゴシック" charset="-128"/>
              </a:rPr>
              <a:t>Quelques mots concernant le système FMCM. Ce système permet de détecter une brusque variation du courant dans un aimant, ce qui ce traduit par une brusque variation du champ magnétique. Si un tel phénomène se produit, une requête pour dumper le faisceau est immédiatement générée.  </a:t>
            </a:r>
          </a:p>
          <a:p>
            <a:pPr marL="228600" indent="-228600">
              <a:buFont typeface="+mj-lt"/>
              <a:buAutoNum type="arabicParenR"/>
            </a:pPr>
            <a:endParaRPr lang="fr-CH" dirty="0" smtClean="0">
              <a:latin typeface="Arial" pitchFamily="34" charset="0"/>
              <a:ea typeface="ＭＳ Ｐゴシック" charset="-128"/>
            </a:endParaRPr>
          </a:p>
          <a:p>
            <a:pPr marL="228600" indent="-228600">
              <a:buFont typeface="+mj-lt"/>
              <a:buAutoNum type="arabicParenR"/>
            </a:pPr>
            <a:r>
              <a:rPr lang="fr-CH" dirty="0" smtClean="0">
                <a:latin typeface="Arial" pitchFamily="34" charset="0"/>
                <a:ea typeface="ＭＳ Ｐゴシック" charset="-128"/>
              </a:rPr>
              <a:t>Aujourd’hui le monitoring de ce système se fait à travers un châssis VME, ce qui est lourd est couteux.</a:t>
            </a:r>
          </a:p>
          <a:p>
            <a:pPr marL="228600" indent="-228600">
              <a:buFont typeface="+mj-lt"/>
              <a:buAutoNum type="arabicParenR"/>
            </a:pPr>
            <a:endParaRPr lang="fr-CH" dirty="0" smtClean="0">
              <a:latin typeface="Arial" pitchFamily="34" charset="0"/>
              <a:ea typeface="ＭＳ Ｐゴシック" charset="-128"/>
            </a:endParaRPr>
          </a:p>
          <a:p>
            <a:pPr marL="228600" indent="-228600">
              <a:buFont typeface="+mj-lt"/>
              <a:buAutoNum type="arabicParenR"/>
            </a:pPr>
            <a:r>
              <a:rPr lang="fr-CH" dirty="0" smtClean="0">
                <a:latin typeface="Arial" pitchFamily="34" charset="0"/>
                <a:ea typeface="ＭＳ Ｐゴシック" charset="-128"/>
              </a:rPr>
              <a:t>L’idée est de profité de la rénovation des </a:t>
            </a:r>
            <a:r>
              <a:rPr lang="fr-CH" dirty="0" err="1" smtClean="0">
                <a:latin typeface="Arial" pitchFamily="34" charset="0"/>
                <a:ea typeface="ＭＳ Ｐゴシック" charset="-128"/>
              </a:rPr>
              <a:t>mugef</a:t>
            </a:r>
            <a:r>
              <a:rPr lang="fr-CH" dirty="0" smtClean="0">
                <a:latin typeface="Arial" pitchFamily="34" charset="0"/>
                <a:ea typeface="ＭＳ Ｐゴシック" charset="-128"/>
              </a:rPr>
              <a:t> pour effectuer le monitoring des FMCM via la nouvelle </a:t>
            </a:r>
            <a:r>
              <a:rPr lang="fr-CH" dirty="0" err="1" smtClean="0">
                <a:latin typeface="Arial" pitchFamily="34" charset="0"/>
                <a:ea typeface="ＭＳ Ｐゴシック" charset="-128"/>
              </a:rPr>
              <a:t>platforme</a:t>
            </a:r>
            <a:r>
              <a:rPr lang="fr-CH" dirty="0" smtClean="0">
                <a:latin typeface="Arial" pitchFamily="34" charset="0"/>
                <a:ea typeface="ＭＳ Ｐゴシック" charset="-128"/>
              </a:rPr>
              <a:t> de BE/CO.</a:t>
            </a:r>
          </a:p>
          <a:p>
            <a:pPr marL="228600" indent="-228600">
              <a:buFont typeface="+mj-lt"/>
              <a:buAutoNum type="arabicParenR"/>
            </a:pPr>
            <a:endParaRPr lang="fr-CH" dirty="0" smtClean="0">
              <a:latin typeface="Arial" pitchFamily="34" charset="0"/>
              <a:ea typeface="ＭＳ Ｐゴシック" charset="-128"/>
            </a:endParaRPr>
          </a:p>
          <a:p>
            <a:pPr marL="228600" indent="-228600">
              <a:buFont typeface="+mj-lt"/>
              <a:buAutoNum type="arabicParenR"/>
            </a:pPr>
            <a:r>
              <a:rPr lang="fr-CH" dirty="0" smtClean="0">
                <a:latin typeface="Arial" pitchFamily="34" charset="0"/>
                <a:ea typeface="ＭＳ Ｐゴシック" charset="-128"/>
              </a:rPr>
              <a:t>Cela impliquerait le développement d’un nouveau code et de l’interface FESA.</a:t>
            </a:r>
          </a:p>
          <a:p>
            <a:pPr marL="228600" indent="-228600">
              <a:buFont typeface="+mj-lt"/>
              <a:buAutoNum type="arabicParenR"/>
            </a:pPr>
            <a:endParaRPr lang="fr-CH" dirty="0" smtClean="0">
              <a:latin typeface="Arial" pitchFamily="34" charset="0"/>
              <a:ea typeface="ＭＳ Ｐゴシック" charset="-128"/>
            </a:endParaRPr>
          </a:p>
          <a:p>
            <a:pPr marL="228600" indent="-228600">
              <a:buFont typeface="+mj-lt"/>
              <a:buAutoNum type="arabicParenR"/>
            </a:pPr>
            <a:r>
              <a:rPr lang="fr-CH" dirty="0" smtClean="0">
                <a:latin typeface="Arial" pitchFamily="34" charset="0"/>
                <a:ea typeface="ＭＳ Ｐゴシック" charset="-128"/>
              </a:rPr>
              <a:t>Le projet est en cours d’évaluation.</a:t>
            </a:r>
            <a:endParaRPr lang="fr-CH" dirty="0" smtClean="0">
              <a:latin typeface="Arial" pitchFamily="34" charset="0"/>
              <a:ea typeface="ＭＳ Ｐゴシック" charset="-128"/>
            </a:endParaRPr>
          </a:p>
        </p:txBody>
      </p:sp>
      <p:sp>
        <p:nvSpPr>
          <p:cNvPr id="33795" name="Slide Number Placeholder 3"/>
          <p:cNvSpPr>
            <a:spLocks noGrp="1"/>
          </p:cNvSpPr>
          <p:nvPr>
            <p:ph type="sldNum" sz="quarter" idx="5"/>
          </p:nvPr>
        </p:nvSpPr>
        <p:spPr>
          <a:noFill/>
        </p:spPr>
        <p:txBody>
          <a:bodyPr/>
          <a:lstStyle/>
          <a:p>
            <a:fld id="{4941C76F-38EB-4A95-A9C2-7C82F5FEB61B}" type="slidenum">
              <a:rPr lang="en-US"/>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Image Placeholder 1"/>
          <p:cNvSpPr>
            <a:spLocks noGrp="1" noRot="1" noChangeAspect="1"/>
          </p:cNvSpPr>
          <p:nvPr>
            <p:ph type="sldImg"/>
          </p:nvPr>
        </p:nvSpPr>
        <p:spPr>
          <a:ln/>
        </p:spPr>
      </p:sp>
      <p:sp>
        <p:nvSpPr>
          <p:cNvPr id="11267" name="Slide Number Placeholder 3"/>
          <p:cNvSpPr>
            <a:spLocks noGrp="1"/>
          </p:cNvSpPr>
          <p:nvPr>
            <p:ph type="sldNum" sz="quarter" idx="5"/>
          </p:nvPr>
        </p:nvSpPr>
        <p:spPr>
          <a:noFill/>
        </p:spPr>
        <p:txBody>
          <a:bodyPr/>
          <a:lstStyle/>
          <a:p>
            <a:fld id="{A411460C-73BC-4A5A-9059-D7C7D678155A}" type="slidenum">
              <a:rPr lang="en-US"/>
              <a:pPr/>
              <a:t>2</a:t>
            </a:fld>
            <a:endParaRPr lang="en-US"/>
          </a:p>
        </p:txBody>
      </p:sp>
      <p:sp>
        <p:nvSpPr>
          <p:cNvPr id="7" name="Notes Placeholder 2"/>
          <p:cNvSpPr>
            <a:spLocks noGrp="1"/>
          </p:cNvSpPr>
          <p:nvPr>
            <p:ph type="body" sz="quarter" idx="10"/>
          </p:nvPr>
        </p:nvSpPr>
        <p:spPr>
          <a:ln/>
        </p:spPr>
        <p:txBody>
          <a:bodyPr/>
          <a:lstStyle/>
          <a:p>
            <a:pPr marL="228600" indent="-228600">
              <a:defRPr/>
            </a:pPr>
            <a:r>
              <a:rPr lang="fr-FR" dirty="0" smtClean="0">
                <a:latin typeface="Arial" pitchFamily="34" charset="0"/>
                <a:ea typeface="ＭＳ Ｐゴシック" charset="-128"/>
              </a:rPr>
              <a:t>	Je vais donc parlé des nouveaux projets de la section Machine Interlock pour les années à venir et plus particulièrement 2011.</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Les </a:t>
            </a:r>
            <a:r>
              <a:rPr lang="fr-FR" dirty="0" smtClean="0">
                <a:latin typeface="Arial" pitchFamily="34" charset="0"/>
                <a:ea typeface="ＭＳ Ｐゴシック" charset="-128"/>
              </a:rPr>
              <a:t>nouveaux designs SMP </a:t>
            </a:r>
            <a:r>
              <a:rPr lang="fr-FR" dirty="0" smtClean="0">
                <a:latin typeface="Arial" pitchFamily="34" charset="0"/>
                <a:ea typeface="ＭＳ Ｐゴシック" charset="-128"/>
              </a:rPr>
              <a:t>dont je vais parler viennent </a:t>
            </a:r>
            <a:r>
              <a:rPr lang="fr-FR" dirty="0" smtClean="0">
                <a:latin typeface="Arial" pitchFamily="34" charset="0"/>
                <a:ea typeface="ＭＳ Ｐゴシック" charset="-128"/>
              </a:rPr>
              <a:t>se rajouter à ceux présentés par Ivan  qui lui a présenté les cartes incluses dans le Contrôleur, ici on parlera des 2 cartes qui sont à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extérieur du Contrôleur. </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Tx/>
              <a:buAutoNum type="arabicParenR" startAt="2"/>
              <a:defRPr/>
            </a:pPr>
            <a:r>
              <a:rPr lang="fr-FR" dirty="0" smtClean="0">
                <a:latin typeface="Arial" pitchFamily="34" charset="0"/>
                <a:ea typeface="ＭＳ Ｐゴシック" charset="-128"/>
              </a:rPr>
              <a:t>Le système BIS a été conçu il y a prés de 6 ans, bien qu</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il fonctionne très bien, nous avons déjà prévu quelque amélioration avec les études dont je vais parler dans un instant.</a:t>
            </a:r>
          </a:p>
          <a:p>
            <a:pPr marL="228600" indent="-228600">
              <a:buFontTx/>
              <a:buAutoNum type="arabicParenR" startAt="2"/>
              <a:defRPr/>
            </a:pPr>
            <a:endParaRPr lang="fr-FR" dirty="0" smtClean="0">
              <a:latin typeface="Arial" pitchFamily="34" charset="0"/>
              <a:ea typeface="ＭＳ Ｐゴシック" charset="-128"/>
            </a:endParaRPr>
          </a:p>
          <a:p>
            <a:pPr marL="228600" indent="-228600">
              <a:buFontTx/>
              <a:buAutoNum type="arabicParenR" startAt="2"/>
              <a:defRPr/>
            </a:pPr>
            <a:r>
              <a:rPr lang="fr-FR" dirty="0" smtClean="0">
                <a:latin typeface="Arial" pitchFamily="34" charset="0"/>
                <a:ea typeface="ＭＳ Ｐゴシック" charset="-128"/>
              </a:rPr>
              <a:t>La nécessité de changer nos plateforme VME par de nouvelles fournies par BE/CO</a:t>
            </a:r>
          </a:p>
          <a:p>
            <a:pPr marL="228600" indent="-228600">
              <a:buFontTx/>
              <a:buAutoNum type="arabicParenR" startAt="2"/>
              <a:defRPr/>
            </a:pPr>
            <a:endParaRPr lang="fr-FR" dirty="0" smtClean="0">
              <a:latin typeface="Arial" pitchFamily="34" charset="0"/>
              <a:ea typeface="ＭＳ Ｐゴシック" charset="-128"/>
            </a:endParaRPr>
          </a:p>
          <a:p>
            <a:pPr marL="228600" indent="-228600">
              <a:buFontTx/>
              <a:buAutoNum type="arabicParenR" startAt="2"/>
              <a:defRPr/>
            </a:pPr>
            <a:r>
              <a:rPr lang="fr-FR" dirty="0" smtClean="0">
                <a:latin typeface="Arial" pitchFamily="34" charset="0"/>
                <a:ea typeface="ＭＳ Ｐゴシック" charset="-128"/>
              </a:rPr>
              <a:t>L’étude d’une nouvelle interface pour les FMCM</a:t>
            </a:r>
          </a:p>
          <a:p>
            <a:pPr marL="228600" indent="-228600">
              <a:buFontTx/>
              <a:buAutoNum type="arabicParenR" startAt="2"/>
              <a:defRPr/>
            </a:pPr>
            <a:endParaRPr lang="fr-FR" dirty="0" smtClean="0">
              <a:latin typeface="Arial" pitchFamily="34" charset="0"/>
              <a:ea typeface="ＭＳ Ｐゴシック" charset="-128"/>
            </a:endParaRPr>
          </a:p>
          <a:p>
            <a:pPr marL="228600" indent="-228600">
              <a:buFontTx/>
              <a:buAutoNum type="arabicParenR" startAt="2"/>
              <a:defRPr/>
            </a:pPr>
            <a:endParaRPr lang="fr-FR" dirty="0" smtClean="0">
              <a:latin typeface="Arial" pitchFamily="34" charset="0"/>
              <a:ea typeface="ＭＳ Ｐゴシック" charset="-128"/>
            </a:endParaRPr>
          </a:p>
          <a:p>
            <a:pPr marL="228600" indent="-228600">
              <a:defRPr/>
            </a:pPr>
            <a:r>
              <a:rPr lang="fr-FR" dirty="0" smtClean="0">
                <a:latin typeface="Arial" pitchFamily="34" charset="0"/>
                <a:ea typeface="ＭＳ Ｐゴシック" charset="-128"/>
              </a:rPr>
              <a:t> </a:t>
            </a:r>
          </a:p>
          <a:p>
            <a:pPr>
              <a:defRPr/>
            </a:pPr>
            <a:endParaRPr lang="fr-FR" dirty="0" smtClean="0">
              <a:latin typeface="Arial" pitchFamily="34" charset="0"/>
              <a:ea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a:ln/>
        </p:spPr>
      </p:sp>
      <p:sp>
        <p:nvSpPr>
          <p:cNvPr id="13315" name="Slide Number Placeholder 3"/>
          <p:cNvSpPr>
            <a:spLocks noGrp="1"/>
          </p:cNvSpPr>
          <p:nvPr>
            <p:ph type="sldNum" sz="quarter" idx="5"/>
          </p:nvPr>
        </p:nvSpPr>
        <p:spPr>
          <a:noFill/>
        </p:spPr>
        <p:txBody>
          <a:bodyPr/>
          <a:lstStyle/>
          <a:p>
            <a:fld id="{6BDE4B61-2878-4803-A89B-3B613F4336D1}" type="slidenum">
              <a:rPr lang="en-US"/>
              <a:pPr/>
              <a:t>3</a:t>
            </a:fld>
            <a:endParaRPr lang="en-US"/>
          </a:p>
        </p:txBody>
      </p:sp>
      <p:sp>
        <p:nvSpPr>
          <p:cNvPr id="6" name="Notes Placeholder 2"/>
          <p:cNvSpPr>
            <a:spLocks noGrp="1"/>
          </p:cNvSpPr>
          <p:nvPr>
            <p:ph type="body" sz="quarter" idx="10"/>
          </p:nvPr>
        </p:nvSpPr>
        <p:spPr>
          <a:xfrm>
            <a:off x="686098" y="4385914"/>
            <a:ext cx="5485805" cy="4499323"/>
          </a:xfrm>
          <a:ln/>
        </p:spPr>
        <p:txBody>
          <a:bodyPr/>
          <a:lstStyle/>
          <a:p>
            <a:pPr marL="228600" indent="-228600">
              <a:defRPr/>
            </a:pPr>
            <a:r>
              <a:rPr lang="fr-FR" dirty="0" smtClean="0">
                <a:latin typeface="Arial" pitchFamily="34" charset="0"/>
                <a:ea typeface="ＭＳ Ｐゴシック" charset="-128"/>
              </a:rPr>
              <a:t>Dans le cadre du projet SMP je vais parler de la carte CIST :</a:t>
            </a:r>
          </a:p>
          <a:p>
            <a:pPr marL="228600" indent="-228600">
              <a:defRPr/>
            </a:pPr>
            <a:endParaRPr lang="fr-FR" dirty="0" smtClean="0">
              <a:latin typeface="Arial" pitchFamily="34" charset="0"/>
              <a:ea typeface="ＭＳ Ｐゴシック" charset="-128"/>
            </a:endParaRPr>
          </a:p>
          <a:p>
            <a:pPr marL="228600" indent="-228600">
              <a:buFontTx/>
              <a:buAutoNum type="arabicParenR"/>
              <a:defRPr/>
            </a:pPr>
            <a:r>
              <a:rPr lang="fr-FR" dirty="0" smtClean="0">
                <a:latin typeface="Arial" pitchFamily="34" charset="0"/>
                <a:ea typeface="ＭＳ Ｐゴシック" charset="-128"/>
              </a:rPr>
              <a:t>Cette </a:t>
            </a:r>
            <a:r>
              <a:rPr lang="fr-FR" dirty="0" smtClean="0">
                <a:latin typeface="Arial" pitchFamily="34" charset="0"/>
                <a:ea typeface="ＭＳ Ｐゴシック" charset="-128"/>
              </a:rPr>
              <a:t>carte est utilisée pour </a:t>
            </a:r>
            <a:r>
              <a:rPr lang="fr-FR" b="1" dirty="0" smtClean="0">
                <a:latin typeface="Arial" pitchFamily="34" charset="0"/>
                <a:ea typeface="ＭＳ Ｐゴシック" charset="-128"/>
              </a:rPr>
              <a:t>transmettre des données depuis des systèmes que l</a:t>
            </a:r>
            <a:r>
              <a:rPr lang="fr-FR" altLang="en-US" b="1" dirty="0" smtClean="0">
                <a:latin typeface="Arial" pitchFamily="34" charset="0"/>
                <a:ea typeface="ＭＳ Ｐゴシック" charset="-128"/>
              </a:rPr>
              <a:t>’</a:t>
            </a:r>
            <a:r>
              <a:rPr lang="fr-FR" b="1" dirty="0" smtClean="0">
                <a:latin typeface="Arial" pitchFamily="34" charset="0"/>
                <a:ea typeface="ＭＳ Ｐゴシック" charset="-128"/>
              </a:rPr>
              <a:t>on appelle </a:t>
            </a:r>
            <a:r>
              <a:rPr lang="fr-FR" altLang="en-US" b="1" dirty="0" smtClean="0">
                <a:latin typeface="Arial" pitchFamily="34" charset="0"/>
                <a:ea typeface="ＭＳ Ｐゴシック" charset="-128"/>
              </a:rPr>
              <a:t>“</a:t>
            </a:r>
            <a:r>
              <a:rPr lang="fr-FR" b="1" dirty="0" smtClean="0">
                <a:latin typeface="Arial" pitchFamily="34" charset="0"/>
                <a:ea typeface="ＭＳ Ｐゴシック" charset="-128"/>
              </a:rPr>
              <a:t>Sources</a:t>
            </a:r>
            <a:r>
              <a:rPr lang="fr-FR" altLang="en-US" b="1" dirty="0" smtClean="0">
                <a:latin typeface="Arial" pitchFamily="34" charset="0"/>
                <a:ea typeface="ＭＳ Ｐゴシック" charset="-128"/>
              </a:rPr>
              <a:t>”</a:t>
            </a:r>
            <a:r>
              <a:rPr lang="fr-FR" b="1" dirty="0" smtClean="0">
                <a:latin typeface="Arial" pitchFamily="34" charset="0"/>
                <a:ea typeface="ＭＳ Ｐゴシック" charset="-128"/>
              </a:rPr>
              <a:t> vers le SMP contrôleur</a:t>
            </a:r>
            <a:r>
              <a:rPr lang="fr-FR" dirty="0" smtClean="0">
                <a:latin typeface="Arial" pitchFamily="34" charset="0"/>
                <a:ea typeface="ＭＳ Ｐゴシック" charset="-128"/>
              </a:rPr>
              <a:t>. </a:t>
            </a:r>
            <a:r>
              <a:rPr lang="fr-FR" dirty="0" smtClean="0">
                <a:latin typeface="Arial" pitchFamily="34" charset="0"/>
                <a:ea typeface="ＭＳ Ｐゴシック" charset="-128"/>
              </a:rPr>
              <a:t>Elle est actuellement </a:t>
            </a:r>
            <a:r>
              <a:rPr lang="fr-FR" dirty="0" smtClean="0">
                <a:latin typeface="Arial" pitchFamily="34" charset="0"/>
                <a:ea typeface="ＭＳ Ｐゴシック" charset="-128"/>
              </a:rPr>
              <a:t>utilisé pour transmettre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intensités des </a:t>
            </a:r>
            <a:r>
              <a:rPr lang="fr-FR" dirty="0" smtClean="0">
                <a:latin typeface="Arial" pitchFamily="34" charset="0"/>
                <a:ea typeface="ＭＳ Ｐゴシック" charset="-128"/>
              </a:rPr>
              <a:t>faisceaux. </a:t>
            </a: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r>
              <a:rPr lang="fr-FR" dirty="0" smtClean="0">
                <a:latin typeface="Arial" pitchFamily="34" charset="0"/>
                <a:ea typeface="ＭＳ Ｐゴシック" charset="-128"/>
              </a:rPr>
              <a:t> Actuellement c</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est une carte Timing, développée par BE/CO qui assure cette fonction.</a:t>
            </a: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r>
              <a:rPr lang="fr-FR" dirty="0" smtClean="0">
                <a:latin typeface="Arial" pitchFamily="34" charset="0"/>
                <a:ea typeface="ＭＳ Ｐゴシック" charset="-128"/>
              </a:rPr>
              <a:t>La carte actuelle </a:t>
            </a:r>
            <a:r>
              <a:rPr lang="fr-FR" b="1" dirty="0" smtClean="0">
                <a:latin typeface="Arial" pitchFamily="34" charset="0"/>
                <a:ea typeface="ＭＳ Ｐゴシック" charset="-128"/>
              </a:rPr>
              <a:t>ne présente pas les garanties de sécurité nécessaires à un système Interlock</a:t>
            </a:r>
            <a:r>
              <a:rPr lang="fr-FR" dirty="0" smtClean="0">
                <a:latin typeface="Arial" pitchFamily="34" charset="0"/>
                <a:ea typeface="ＭＳ Ｐゴシック" charset="-128"/>
              </a:rPr>
              <a:t>. </a:t>
            </a:r>
            <a:r>
              <a:rPr lang="fr-FR" dirty="0" smtClean="0">
                <a:latin typeface="Arial" pitchFamily="34" charset="0"/>
                <a:ea typeface="ＭＳ Ｐゴシック" charset="-128"/>
              </a:rPr>
              <a:t>On </a:t>
            </a:r>
            <a:r>
              <a:rPr lang="fr-FR" dirty="0" smtClean="0">
                <a:latin typeface="Arial" pitchFamily="34" charset="0"/>
                <a:ea typeface="ＭＳ Ｐゴシック" charset="-128"/>
              </a:rPr>
              <a:t>va par ex. supprimer </a:t>
            </a:r>
            <a:r>
              <a:rPr lang="fr-FR" dirty="0" smtClean="0">
                <a:latin typeface="Arial" pitchFamily="34" charset="0"/>
                <a:ea typeface="ＭＳ Ｐゴシック" charset="-128"/>
              </a:rPr>
              <a:t>la possibilité de </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downloader</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 le code à distance et </a:t>
            </a:r>
            <a:r>
              <a:rPr lang="fr-FR" dirty="0" smtClean="0">
                <a:latin typeface="Arial" pitchFamily="34" charset="0"/>
                <a:ea typeface="ＭＳ Ｐゴシック" charset="-128"/>
              </a:rPr>
              <a:t>on va ajouter </a:t>
            </a:r>
            <a:r>
              <a:rPr lang="fr-FR" dirty="0" smtClean="0">
                <a:latin typeface="Arial" pitchFamily="34" charset="0"/>
                <a:ea typeface="ＭＳ Ｐゴシック" charset="-128"/>
              </a:rPr>
              <a:t>un « </a:t>
            </a:r>
            <a:r>
              <a:rPr lang="fr-FR" dirty="0" err="1" smtClean="0">
                <a:latin typeface="Arial" pitchFamily="34" charset="0"/>
                <a:ea typeface="ＭＳ Ｐゴシック" charset="-128"/>
              </a:rPr>
              <a:t>History</a:t>
            </a:r>
            <a:r>
              <a:rPr lang="fr-FR" dirty="0" smtClean="0">
                <a:latin typeface="Arial" pitchFamily="34" charset="0"/>
                <a:ea typeface="ＭＳ Ｐゴシック" charset="-128"/>
              </a:rPr>
              <a:t> Buffer </a:t>
            </a:r>
            <a:r>
              <a:rPr lang="fr-FR" dirty="0" smtClean="0">
                <a:latin typeface="Arial" pitchFamily="34" charset="0"/>
                <a:ea typeface="ＭＳ Ｐゴシック" charset="-128"/>
              </a:rPr>
              <a:t>».</a:t>
            </a: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r>
              <a:rPr lang="fr-FR" dirty="0" smtClean="0">
                <a:latin typeface="Arial" pitchFamily="34" charset="0"/>
                <a:ea typeface="ＭＳ Ｐゴシック" charset="-128"/>
              </a:rPr>
              <a:t>Pour  permettre de lire à distance cet « </a:t>
            </a:r>
            <a:r>
              <a:rPr lang="fr-FR" i="1" dirty="0" err="1" smtClean="0">
                <a:latin typeface="Arial" pitchFamily="34" charset="0"/>
                <a:ea typeface="ＭＳ Ｐゴシック" charset="-128"/>
              </a:rPr>
              <a:t>History</a:t>
            </a:r>
            <a:r>
              <a:rPr lang="fr-FR" i="1" dirty="0" smtClean="0">
                <a:latin typeface="Arial" pitchFamily="34" charset="0"/>
                <a:ea typeface="ＭＳ Ｐゴシック" charset="-128"/>
              </a:rPr>
              <a:t> Buffer » </a:t>
            </a:r>
            <a:r>
              <a:rPr lang="fr-FR" dirty="0" smtClean="0">
                <a:latin typeface="Arial" pitchFamily="34" charset="0"/>
                <a:ea typeface="ＭＳ Ｐゴシック" charset="-128"/>
              </a:rPr>
              <a:t>e</a:t>
            </a:r>
            <a:r>
              <a:rPr lang="fr-FR" i="1" dirty="0" smtClean="0">
                <a:latin typeface="Arial" pitchFamily="34" charset="0"/>
                <a:ea typeface="ＭＳ Ｐゴシック" charset="-128"/>
              </a:rPr>
              <a:t>t </a:t>
            </a:r>
            <a:r>
              <a:rPr lang="fr-FR" dirty="0" smtClean="0">
                <a:latin typeface="Arial" pitchFamily="34" charset="0"/>
                <a:ea typeface="ＭＳ Ｐゴシック" charset="-128"/>
              </a:rPr>
              <a:t> les registres de cette carte, il sera développé une classe FESA pour ce nouveau module.</a:t>
            </a: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r>
              <a:rPr lang="fr-FR" dirty="0" smtClean="0">
                <a:latin typeface="Arial" pitchFamily="34" charset="0"/>
                <a:ea typeface="ＭＳ Ｐゴシック" charset="-128"/>
              </a:rPr>
              <a:t>Il sera également nécessaire de développer </a:t>
            </a:r>
            <a:r>
              <a:rPr lang="fr-FR" dirty="0" smtClean="0">
                <a:latin typeface="Arial" pitchFamily="34" charset="0"/>
                <a:ea typeface="ＭＳ Ｐゴシック" charset="-128"/>
              </a:rPr>
              <a:t>un </a:t>
            </a:r>
            <a:r>
              <a:rPr lang="fr-FR" dirty="0" smtClean="0">
                <a:latin typeface="Arial" pitchFamily="34" charset="0"/>
                <a:ea typeface="ＭＳ Ｐゴシック" charset="-128"/>
              </a:rPr>
              <a:t>nouvel écran dans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application Java qui est disponible pour les Opérateurs et pour les Experts.</a:t>
            </a:r>
            <a:endParaRPr lang="fr-FR" dirty="0" smtClean="0">
              <a:latin typeface="Arial" pitchFamily="34" charset="0"/>
              <a:ea typeface="ＭＳ Ｐゴシック" charset="-128"/>
            </a:endParaRPr>
          </a:p>
          <a:p>
            <a:pPr marL="228600" indent="-228600">
              <a:defRPr/>
            </a:pP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marL="228600" indent="-228600">
              <a:defRPr/>
            </a:pP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marL="228600" indent="-228600">
              <a:buFontTx/>
              <a:buAutoNum type="arabicParenR"/>
              <a:defRPr/>
            </a:pPr>
            <a:endParaRPr lang="fr-FR"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3" name="Slide Number Placeholder 3"/>
          <p:cNvSpPr>
            <a:spLocks noGrp="1"/>
          </p:cNvSpPr>
          <p:nvPr>
            <p:ph type="sldNum" sz="quarter" idx="5"/>
          </p:nvPr>
        </p:nvSpPr>
        <p:spPr>
          <a:noFill/>
        </p:spPr>
        <p:txBody>
          <a:bodyPr/>
          <a:lstStyle/>
          <a:p>
            <a:fld id="{70EC44BB-DAD1-441E-9E5C-73748547A374}" type="slidenum">
              <a:rPr lang="en-US"/>
              <a:pPr/>
              <a:t>4</a:t>
            </a:fld>
            <a:endParaRPr lang="en-US"/>
          </a:p>
        </p:txBody>
      </p:sp>
      <p:sp>
        <p:nvSpPr>
          <p:cNvPr id="6" name="Notes Placeholder 2"/>
          <p:cNvSpPr>
            <a:spLocks noGrp="1"/>
          </p:cNvSpPr>
          <p:nvPr>
            <p:ph type="body" sz="quarter" idx="10"/>
          </p:nvPr>
        </p:nvSpPr>
        <p:spPr>
          <a:noFill/>
          <a:ln/>
        </p:spPr>
        <p:txBody>
          <a:bodyPr/>
          <a:lstStyle/>
          <a:p>
            <a:pPr marL="228600" indent="-228600">
              <a:buFont typeface="Calibri" pitchFamily="34" charset="0"/>
              <a:buAutoNum type="arabicParenR"/>
            </a:pPr>
            <a:r>
              <a:rPr lang="fr-FR" dirty="0" smtClean="0">
                <a:latin typeface="Arial" pitchFamily="34" charset="0"/>
                <a:ea typeface="ＭＳ Ｐゴシック" charset="-128"/>
              </a:rPr>
              <a:t>Cette carte est utilisée pour recevoir et </a:t>
            </a:r>
            <a:r>
              <a:rPr lang="fr-FR" dirty="0" smtClean="0">
                <a:latin typeface="Arial" pitchFamily="34" charset="0"/>
                <a:ea typeface="ＭＳ Ｐゴシック" charset="-128"/>
              </a:rPr>
              <a:t>décoder </a:t>
            </a:r>
            <a:r>
              <a:rPr lang="fr-FR" dirty="0" smtClean="0">
                <a:latin typeface="Arial" pitchFamily="34" charset="0"/>
                <a:ea typeface="ＭＳ Ｐゴシック" charset="-128"/>
              </a:rPr>
              <a:t>les paramètres SMP </a:t>
            </a:r>
            <a:r>
              <a:rPr lang="fr-FR" b="1" dirty="0" smtClean="0">
                <a:latin typeface="Arial" pitchFamily="34" charset="0"/>
                <a:ea typeface="ＭＳ Ｐゴシック" charset="-128"/>
              </a:rPr>
              <a:t>propagés par </a:t>
            </a:r>
            <a:r>
              <a:rPr lang="fr-FR" b="1" dirty="0" smtClean="0">
                <a:latin typeface="Arial" pitchFamily="34" charset="0"/>
                <a:ea typeface="ＭＳ Ｐゴシック" charset="-128"/>
              </a:rPr>
              <a:t>le système Timing</a:t>
            </a:r>
            <a:r>
              <a:rPr lang="fr-FR" dirty="0" smtClean="0">
                <a:latin typeface="Arial" pitchFamily="34" charset="0"/>
                <a:ea typeface="ＭＳ Ｐゴシック" charset="-128"/>
              </a:rPr>
              <a:t>. </a:t>
            </a:r>
            <a:r>
              <a:rPr lang="fr-FR" dirty="0" smtClean="0">
                <a:solidFill>
                  <a:schemeClr val="bg1">
                    <a:lumMod val="50000"/>
                  </a:schemeClr>
                </a:solidFill>
                <a:latin typeface="Arial" pitchFamily="34" charset="0"/>
                <a:ea typeface="ＭＳ Ｐゴシック" charset="-128"/>
              </a:rPr>
              <a:t>Cette carte est actuellement installée DANS le système Utilisateur des données SMP (BLM, BIS, Expériences, etc.</a:t>
            </a:r>
            <a:r>
              <a:rPr lang="en-US" dirty="0" smtClean="0">
                <a:solidFill>
                  <a:schemeClr val="bg1">
                    <a:lumMod val="50000"/>
                  </a:schemeClr>
                </a:solidFill>
                <a:latin typeface="Arial" pitchFamily="34" charset="0"/>
                <a:ea typeface="ＭＳ Ｐゴシック" charset="-128"/>
              </a:rPr>
              <a:t>…)</a:t>
            </a:r>
            <a:r>
              <a:rPr lang="fr-FR" dirty="0" smtClean="0">
                <a:solidFill>
                  <a:schemeClr val="bg1">
                    <a:lumMod val="50000"/>
                  </a:schemeClr>
                </a:solidFill>
                <a:latin typeface="Arial" pitchFamily="34" charset="0"/>
                <a:ea typeface="ＭＳ Ｐゴシック" charset="-128"/>
              </a:rPr>
              <a:t>.</a:t>
            </a:r>
          </a:p>
          <a:p>
            <a:pPr marL="228600" indent="-228600">
              <a:buFont typeface="Calibri" pitchFamily="34" charset="0"/>
              <a:buAutoNum type="arabicParenR"/>
            </a:pPr>
            <a:endParaRPr lang="fr-FR" dirty="0" smtClean="0">
              <a:latin typeface="Arial" pitchFamily="34" charset="0"/>
              <a:ea typeface="ＭＳ Ｐゴシック" charset="-128"/>
            </a:endParaRPr>
          </a:p>
          <a:p>
            <a:pPr marL="228600" indent="-228600">
              <a:buFont typeface="Calibri" pitchFamily="34" charset="0"/>
              <a:buAutoNum type="arabicParenR"/>
            </a:pPr>
            <a:r>
              <a:rPr lang="fr-FR" dirty="0" smtClean="0">
                <a:latin typeface="Arial" pitchFamily="34" charset="0"/>
                <a:ea typeface="ＭＳ Ｐゴシック" charset="-128"/>
              </a:rPr>
              <a:t> Actuellement c</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est une carte Timing, développée par BE/CO qui assure cette fonction et comme dans le cas précèdent, il faut revoir la partie </a:t>
            </a:r>
            <a:r>
              <a:rPr lang="fr-FR" dirty="0" err="1" smtClean="0">
                <a:latin typeface="Arial" pitchFamily="34" charset="0"/>
                <a:ea typeface="ＭＳ Ｐゴシック" charset="-128"/>
              </a:rPr>
              <a:t>Safety</a:t>
            </a:r>
            <a:r>
              <a:rPr lang="fr-FR" dirty="0" smtClean="0">
                <a:latin typeface="Arial" pitchFamily="34" charset="0"/>
                <a:ea typeface="ＭＳ Ｐゴシック" charset="-128"/>
              </a:rPr>
              <a:t> ainsi qu’ajouter </a:t>
            </a:r>
            <a:r>
              <a:rPr lang="fr-FR" dirty="0" smtClean="0">
                <a:latin typeface="Arial" pitchFamily="34" charset="0"/>
                <a:ea typeface="ＭＳ Ｐゴシック" charset="-128"/>
              </a:rPr>
              <a:t>une fonction monitoring adéquate.</a:t>
            </a:r>
          </a:p>
          <a:p>
            <a:pPr marL="228600" indent="-228600">
              <a:buFont typeface="Calibri" pitchFamily="34" charset="0"/>
              <a:buAutoNum type="arabicParenR"/>
            </a:pPr>
            <a:endParaRPr lang="fr-FR" dirty="0" smtClean="0">
              <a:latin typeface="Arial" pitchFamily="34" charset="0"/>
              <a:ea typeface="ＭＳ Ｐゴシック" charset="-128"/>
            </a:endParaRPr>
          </a:p>
          <a:p>
            <a:pPr marL="228600" indent="-228600">
              <a:buFont typeface="Calibri" pitchFamily="34" charset="0"/>
              <a:buAutoNum type="arabicParenR"/>
            </a:pPr>
            <a:r>
              <a:rPr lang="fr-FR" dirty="0" smtClean="0">
                <a:latin typeface="Arial" pitchFamily="34" charset="0"/>
                <a:ea typeface="ＭＳ Ｐゴシック" charset="-128"/>
              </a:rPr>
              <a:t>Comme pour la carte précédente il faudra donc </a:t>
            </a:r>
            <a:r>
              <a:rPr lang="fr-FR" dirty="0" smtClean="0">
                <a:latin typeface="Arial" pitchFamily="34" charset="0"/>
                <a:ea typeface="ＭＳ Ｐゴシック" charset="-128"/>
              </a:rPr>
              <a:t>écrire une classe FESA </a:t>
            </a:r>
            <a:r>
              <a:rPr lang="fr-FR" dirty="0" smtClean="0">
                <a:latin typeface="Arial" pitchFamily="34" charset="0"/>
                <a:ea typeface="ＭＳ Ｐゴシック" charset="-128"/>
              </a:rPr>
              <a:t>et le programme d’application </a:t>
            </a:r>
            <a:r>
              <a:rPr lang="fr-FR" dirty="0" smtClean="0">
                <a:latin typeface="Arial" pitchFamily="34" charset="0"/>
                <a:ea typeface="ＭＳ Ｐゴシック" charset="-128"/>
              </a:rPr>
              <a:t>JAVA correspondant.</a:t>
            </a:r>
            <a:endParaRPr lang="fr-FR" dirty="0" smtClean="0">
              <a:latin typeface="Arial" pitchFamily="34"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9" name="Slide Number Placeholder 3"/>
          <p:cNvSpPr>
            <a:spLocks noGrp="1"/>
          </p:cNvSpPr>
          <p:nvPr>
            <p:ph type="sldNum" sz="quarter" idx="5"/>
          </p:nvPr>
        </p:nvSpPr>
        <p:spPr>
          <a:noFill/>
        </p:spPr>
        <p:txBody>
          <a:bodyPr/>
          <a:lstStyle/>
          <a:p>
            <a:fld id="{951165FB-8857-4F2F-A124-AFD3199995CE}" type="slidenum">
              <a:rPr lang="en-US"/>
              <a:pPr/>
              <a:t>5</a:t>
            </a:fld>
            <a:endParaRPr lang="en-US"/>
          </a:p>
        </p:txBody>
      </p:sp>
      <p:sp>
        <p:nvSpPr>
          <p:cNvPr id="6" name="Notes Placeholder 2"/>
          <p:cNvSpPr>
            <a:spLocks noGrp="1"/>
          </p:cNvSpPr>
          <p:nvPr>
            <p:ph type="body" sz="quarter" idx="10"/>
          </p:nvPr>
        </p:nvSpPr>
        <p:spPr>
          <a:ln/>
        </p:spPr>
        <p:txBody>
          <a:bodyPr/>
          <a:lstStyle/>
          <a:p>
            <a:pPr marL="228600" indent="-228600">
              <a:defRPr/>
            </a:pPr>
            <a:r>
              <a:rPr lang="fr-FR" dirty="0" smtClean="0">
                <a:latin typeface="Arial" pitchFamily="34" charset="0"/>
                <a:ea typeface="ＭＳ Ｐゴシック" charset="-128"/>
              </a:rPr>
              <a:t>	Nous </a:t>
            </a:r>
            <a:r>
              <a:rPr lang="fr-FR" dirty="0" smtClean="0">
                <a:latin typeface="Arial" pitchFamily="34" charset="0"/>
                <a:ea typeface="ＭＳ Ｐゴシック" charset="-128"/>
              </a:rPr>
              <a:t>passons maintenant sur les développements prévus pour le système   </a:t>
            </a:r>
            <a:r>
              <a:rPr lang="fr-FR" i="1" dirty="0" err="1" smtClean="0">
                <a:latin typeface="Arial" pitchFamily="34" charset="0"/>
                <a:ea typeface="ＭＳ Ｐゴシック" charset="-128"/>
              </a:rPr>
              <a:t>Beam</a:t>
            </a:r>
            <a:r>
              <a:rPr lang="fr-FR" i="1" dirty="0" smtClean="0">
                <a:latin typeface="Arial" pitchFamily="34" charset="0"/>
                <a:ea typeface="ＭＳ Ｐゴシック" charset="-128"/>
              </a:rPr>
              <a:t> Interlock.</a:t>
            </a:r>
          </a:p>
          <a:p>
            <a:pPr marL="228600" indent="-228600">
              <a:buFont typeface="+mj-lt"/>
              <a:buAutoNum type="arabicParenR"/>
              <a:defRPr/>
            </a:pPr>
            <a:endParaRPr lang="fr-FR" i="1" dirty="0" smtClean="0">
              <a:latin typeface="Arial" pitchFamily="34" charset="0"/>
              <a:ea typeface="ＭＳ Ｐゴシック" charset="-128"/>
            </a:endParaRPr>
          </a:p>
          <a:p>
            <a:pPr marL="228600" indent="-228600">
              <a:buFont typeface="+mj-lt"/>
              <a:buAutoNum type="arabicParenR"/>
              <a:defRPr/>
            </a:pPr>
            <a:r>
              <a:rPr lang="fr-FR" i="1" dirty="0" smtClean="0">
                <a:latin typeface="Arial" pitchFamily="34" charset="0"/>
                <a:ea typeface="ＭＳ Ｐゴシック" charset="-128"/>
              </a:rPr>
              <a:t>La carte CIBV </a:t>
            </a:r>
            <a:r>
              <a:rPr lang="fr-FR" dirty="0" smtClean="0">
                <a:latin typeface="Arial" pitchFamily="34" charset="0"/>
                <a:ea typeface="ＭＳ Ｐゴシック" charset="-128"/>
              </a:rPr>
              <a:t>assure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interface entre le BIS et le système Timing du LHC. Elle permet d</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informer le système Timing qu</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il y a eu un </a:t>
            </a:r>
            <a:r>
              <a:rPr lang="fr-FR" i="1" dirty="0" err="1" smtClean="0">
                <a:latin typeface="Arial" pitchFamily="34" charset="0"/>
                <a:ea typeface="ＭＳ Ｐゴシック" charset="-128"/>
              </a:rPr>
              <a:t>Beam</a:t>
            </a:r>
            <a:r>
              <a:rPr lang="fr-FR" i="1" dirty="0" smtClean="0">
                <a:latin typeface="Arial" pitchFamily="34" charset="0"/>
                <a:ea typeface="ＭＳ Ｐゴシック" charset="-128"/>
              </a:rPr>
              <a:t> Dump </a:t>
            </a:r>
            <a:r>
              <a:rPr lang="fr-FR" dirty="0" smtClean="0">
                <a:latin typeface="Arial" pitchFamily="34" charset="0"/>
                <a:ea typeface="ＭＳ Ｐゴシック" charset="-128"/>
              </a:rPr>
              <a:t>du/des faisceau(x) LHC </a:t>
            </a:r>
            <a:r>
              <a:rPr lang="fr-FR" dirty="0" smtClean="0">
                <a:solidFill>
                  <a:schemeClr val="bg1">
                    <a:lumMod val="50000"/>
                  </a:schemeClr>
                </a:solidFill>
                <a:latin typeface="Arial" pitchFamily="34" charset="0"/>
                <a:ea typeface="ＭＳ Ｐゴシック" charset="-128"/>
              </a:rPr>
              <a:t>et que celui-ci doit générer un évènement Post-Mortem, qui sera ensuite propagé aux différents systèmes du LHC afin qu’il puissent « trigger » leur </a:t>
            </a:r>
            <a:r>
              <a:rPr lang="fr-FR" dirty="0" err="1" smtClean="0">
                <a:solidFill>
                  <a:schemeClr val="bg1">
                    <a:lumMod val="50000"/>
                  </a:schemeClr>
                </a:solidFill>
                <a:latin typeface="Arial" pitchFamily="34" charset="0"/>
                <a:ea typeface="ＭＳ Ｐゴシック" charset="-128"/>
              </a:rPr>
              <a:t>History</a:t>
            </a:r>
            <a:r>
              <a:rPr lang="fr-FR" dirty="0" smtClean="0">
                <a:solidFill>
                  <a:schemeClr val="bg1">
                    <a:lumMod val="50000"/>
                  </a:schemeClr>
                </a:solidFill>
                <a:latin typeface="Arial" pitchFamily="34" charset="0"/>
                <a:ea typeface="ＭＳ Ｐゴシック" charset="-128"/>
              </a:rPr>
              <a:t> Buffer.</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Comme pour le cas précédent, cette carte est basée sur une carte Timing. </a:t>
            </a:r>
            <a:r>
              <a:rPr lang="fr-FR" dirty="0" smtClean="0">
                <a:solidFill>
                  <a:schemeClr val="bg1">
                    <a:lumMod val="50000"/>
                  </a:schemeClr>
                </a:solidFill>
                <a:latin typeface="Arial" pitchFamily="34" charset="0"/>
                <a:ea typeface="ＭＳ Ｐゴシック" charset="-128"/>
              </a:rPr>
              <a:t>Son code VHDL a été écrit par un développeur de BE/CO. </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Le nouveau code sera plus « </a:t>
            </a:r>
            <a:r>
              <a:rPr lang="fr-FR" i="1" dirty="0" err="1" smtClean="0">
                <a:latin typeface="Arial" pitchFamily="34" charset="0"/>
                <a:ea typeface="ＭＳ Ｐゴシック" charset="-128"/>
              </a:rPr>
              <a:t>fail</a:t>
            </a:r>
            <a:r>
              <a:rPr lang="fr-FR" i="1" dirty="0" smtClean="0">
                <a:latin typeface="Arial" pitchFamily="34" charset="0"/>
                <a:ea typeface="ＭＳ Ｐゴシック" charset="-128"/>
              </a:rPr>
              <a:t> </a:t>
            </a:r>
            <a:r>
              <a:rPr lang="fr-FR" i="1" dirty="0" err="1" smtClean="0">
                <a:latin typeface="Arial" pitchFamily="34" charset="0"/>
                <a:ea typeface="ＭＳ Ｐゴシック" charset="-128"/>
              </a:rPr>
              <a:t>safe</a:t>
            </a:r>
            <a:r>
              <a:rPr lang="fr-FR" dirty="0" smtClean="0">
                <a:latin typeface="Arial" pitchFamily="34" charset="0"/>
                <a:ea typeface="ＭＳ Ｐゴシック" charset="-128"/>
              </a:rPr>
              <a:t> » et inclura un </a:t>
            </a:r>
            <a:r>
              <a:rPr lang="fr-FR" i="1" dirty="0" err="1" smtClean="0">
                <a:latin typeface="Arial" pitchFamily="34" charset="0"/>
                <a:ea typeface="ＭＳ Ｐゴシック" charset="-128"/>
              </a:rPr>
              <a:t>History</a:t>
            </a:r>
            <a:r>
              <a:rPr lang="fr-FR" i="1" dirty="0" smtClean="0">
                <a:latin typeface="Arial" pitchFamily="34" charset="0"/>
                <a:ea typeface="ＭＳ Ｐゴシック" charset="-128"/>
              </a:rPr>
              <a:t> Buffer </a:t>
            </a:r>
            <a:r>
              <a:rPr lang="fr-FR" dirty="0" smtClean="0">
                <a:latin typeface="Arial" pitchFamily="34" charset="0"/>
                <a:ea typeface="ＭＳ Ｐゴシック" charset="-128"/>
              </a:rPr>
              <a:t>pour permettre un diagnostic à distance.</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Comme pour les autres cartes il faudra </a:t>
            </a:r>
            <a:r>
              <a:rPr lang="fr-FR" dirty="0" smtClean="0">
                <a:latin typeface="Arial" pitchFamily="34" charset="0"/>
                <a:ea typeface="ＭＳ Ｐゴシック" charset="-128"/>
              </a:rPr>
              <a:t>donc écrire une classe FESA </a:t>
            </a:r>
            <a:r>
              <a:rPr lang="fr-FR" dirty="0" smtClean="0">
                <a:latin typeface="Arial" pitchFamily="34" charset="0"/>
                <a:ea typeface="ＭＳ Ｐゴシック" charset="-128"/>
              </a:rPr>
              <a:t>et le programme d’application JAVA.</a:t>
            </a:r>
            <a:endParaRPr lang="en-GB" dirty="0" smtClean="0">
              <a:latin typeface="Arial" pitchFamily="34" charset="0"/>
              <a:ea typeface="ＭＳ Ｐゴシック" charset="-128"/>
            </a:endParaRPr>
          </a:p>
          <a:p>
            <a:pPr>
              <a:defRPr/>
            </a:pPr>
            <a:endParaRPr lang="en-GB" dirty="0" smtClean="0">
              <a:latin typeface="Arial" pitchFamily="34" charset="0"/>
              <a:ea typeface="ＭＳ Ｐゴシック" charset="-128"/>
            </a:endParaRPr>
          </a:p>
          <a:p>
            <a:pPr>
              <a:defRPr/>
            </a:pPr>
            <a:endParaRPr lang="en-GB" dirty="0" smtClean="0">
              <a:latin typeface="Arial" pitchFamily="34"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7" name="Slide Number Placeholder 3"/>
          <p:cNvSpPr>
            <a:spLocks noGrp="1"/>
          </p:cNvSpPr>
          <p:nvPr>
            <p:ph type="sldNum" sz="quarter" idx="5"/>
          </p:nvPr>
        </p:nvSpPr>
        <p:spPr>
          <a:noFill/>
        </p:spPr>
        <p:txBody>
          <a:bodyPr/>
          <a:lstStyle/>
          <a:p>
            <a:fld id="{B72EEF71-82D4-4891-B1A2-6624B2996B08}" type="slidenum">
              <a:rPr lang="en-US"/>
              <a:pPr/>
              <a:t>6</a:t>
            </a:fld>
            <a:endParaRPr lang="en-US"/>
          </a:p>
        </p:txBody>
      </p:sp>
      <p:sp>
        <p:nvSpPr>
          <p:cNvPr id="6" name="Notes Placeholder 2"/>
          <p:cNvSpPr>
            <a:spLocks noGrp="1"/>
          </p:cNvSpPr>
          <p:nvPr>
            <p:ph type="body" sz="quarter" idx="10"/>
          </p:nvPr>
        </p:nvSpPr>
        <p:spPr>
          <a:ln/>
        </p:spPr>
        <p:txBody>
          <a:bodyPr/>
          <a:lstStyle/>
          <a:p>
            <a:pPr marL="228600" indent="-228600">
              <a:buFont typeface="+mj-lt"/>
              <a:buAutoNum type="arabicParenR"/>
              <a:defRPr/>
            </a:pPr>
            <a:r>
              <a:rPr lang="fr-FR" dirty="0" smtClean="0">
                <a:latin typeface="Arial" pitchFamily="34" charset="0"/>
                <a:ea typeface="ＭＳ Ｐゴシック" charset="-128"/>
              </a:rPr>
              <a:t>Toujours dans le cadre du projet BIS, il s</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agit </a:t>
            </a:r>
            <a:r>
              <a:rPr lang="fr-FR" b="1" dirty="0" smtClean="0">
                <a:latin typeface="Arial" pitchFamily="34" charset="0"/>
                <a:ea typeface="ＭＳ Ｐゴシック" charset="-128"/>
              </a:rPr>
              <a:t>de la carte principale du système appelée CIBM, </a:t>
            </a:r>
            <a:r>
              <a:rPr lang="fr-FR" altLang="en-US" dirty="0" smtClean="0">
                <a:solidFill>
                  <a:schemeClr val="bg1">
                    <a:lumMod val="50000"/>
                  </a:schemeClr>
                </a:solidFill>
                <a:latin typeface="Arial" pitchFamily="34" charset="0"/>
                <a:ea typeface="ＭＳ Ｐゴシック" charset="-128"/>
              </a:rPr>
              <a:t>‘</a:t>
            </a:r>
            <a:r>
              <a:rPr lang="fr-FR" dirty="0" smtClean="0">
                <a:solidFill>
                  <a:schemeClr val="bg1">
                    <a:lumMod val="50000"/>
                  </a:schemeClr>
                </a:solidFill>
                <a:latin typeface="Arial" pitchFamily="34" charset="0"/>
                <a:ea typeface="ＭＳ Ｐゴシック" charset="-128"/>
              </a:rPr>
              <a:t>M</a:t>
            </a:r>
            <a:r>
              <a:rPr lang="fr-FR" altLang="en-US" dirty="0" smtClean="0">
                <a:solidFill>
                  <a:schemeClr val="bg1">
                    <a:lumMod val="50000"/>
                  </a:schemeClr>
                </a:solidFill>
                <a:latin typeface="Arial" pitchFamily="34" charset="0"/>
                <a:ea typeface="ＭＳ Ｐゴシック" charset="-128"/>
              </a:rPr>
              <a:t>’</a:t>
            </a:r>
            <a:r>
              <a:rPr lang="fr-FR" dirty="0" smtClean="0">
                <a:solidFill>
                  <a:schemeClr val="bg1">
                    <a:lumMod val="50000"/>
                  </a:schemeClr>
                </a:solidFill>
                <a:latin typeface="Arial" pitchFamily="34" charset="0"/>
                <a:ea typeface="ＭＳ Ｐゴシック" charset="-128"/>
              </a:rPr>
              <a:t> signifiant Manager</a:t>
            </a:r>
            <a:r>
              <a:rPr lang="fr-FR" dirty="0" smtClean="0">
                <a:latin typeface="Arial" pitchFamily="34" charset="0"/>
                <a:ea typeface="ＭＳ Ｐゴシック" charset="-128"/>
              </a:rPr>
              <a:t>. C</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est elle qui recueille les signaux </a:t>
            </a:r>
            <a:r>
              <a:rPr lang="fr-FR" b="1" i="1" dirty="0" err="1" smtClean="0">
                <a:latin typeface="Arial" pitchFamily="34" charset="0"/>
                <a:ea typeface="ＭＳ Ｐゴシック" charset="-128"/>
              </a:rPr>
              <a:t>User_Permits</a:t>
            </a:r>
            <a:r>
              <a:rPr lang="fr-FR" dirty="0" smtClean="0">
                <a:latin typeface="Arial" pitchFamily="34" charset="0"/>
                <a:ea typeface="ＭＳ Ｐゴシック" charset="-128"/>
              </a:rPr>
              <a:t> des différents systèmes connectés au BIC et qui peut ouvrir la boucle </a:t>
            </a:r>
            <a:r>
              <a:rPr lang="fr-FR" b="1" i="1" dirty="0" err="1" smtClean="0">
                <a:latin typeface="Arial" pitchFamily="34" charset="0"/>
                <a:ea typeface="ＭＳ Ｐゴシック" charset="-128"/>
              </a:rPr>
              <a:t>Beam_Permit</a:t>
            </a:r>
            <a:r>
              <a:rPr lang="fr-FR" i="1" dirty="0" smtClean="0">
                <a:latin typeface="Arial" pitchFamily="34" charset="0"/>
                <a:ea typeface="ＭＳ Ｐゴシック" charset="-128"/>
              </a:rPr>
              <a:t> </a:t>
            </a:r>
            <a:r>
              <a:rPr lang="fr-FR" dirty="0" smtClean="0">
                <a:solidFill>
                  <a:schemeClr val="bg1">
                    <a:lumMod val="50000"/>
                  </a:schemeClr>
                </a:solidFill>
                <a:latin typeface="Arial" pitchFamily="34" charset="0"/>
                <a:ea typeface="ＭＳ Ｐゴシック" charset="-128"/>
              </a:rPr>
              <a:t>afin d’interdire à tout nouveau faisceau de circuler dans le LHC ou bien d’extraire un faisceau qui y circulerait.</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solidFill>
                  <a:schemeClr val="bg1">
                    <a:lumMod val="50000"/>
                  </a:schemeClr>
                </a:solidFill>
                <a:latin typeface="Arial" pitchFamily="34" charset="0"/>
                <a:ea typeface="ＭＳ Ｐゴシック" charset="-128"/>
              </a:rPr>
              <a:t>Sur cette carte, comme partout ailleurs dans le BIS, </a:t>
            </a:r>
            <a:r>
              <a:rPr lang="fr-FR" b="1" dirty="0" smtClean="0">
                <a:solidFill>
                  <a:schemeClr val="bg1">
                    <a:lumMod val="50000"/>
                  </a:schemeClr>
                </a:solidFill>
                <a:latin typeface="Arial" pitchFamily="34" charset="0"/>
                <a:ea typeface="ＭＳ Ｐゴシック" charset="-128"/>
              </a:rPr>
              <a:t>la partie </a:t>
            </a:r>
            <a:r>
              <a:rPr lang="fr-FR" b="1" i="1" dirty="0" err="1" smtClean="0">
                <a:solidFill>
                  <a:schemeClr val="bg1">
                    <a:lumMod val="50000"/>
                  </a:schemeClr>
                </a:solidFill>
                <a:latin typeface="Arial" pitchFamily="34" charset="0"/>
                <a:ea typeface="ＭＳ Ｐゴシック" charset="-128"/>
              </a:rPr>
              <a:t>Safety</a:t>
            </a:r>
            <a:r>
              <a:rPr lang="fr-FR" b="1" i="1" dirty="0" smtClean="0">
                <a:solidFill>
                  <a:schemeClr val="bg1">
                    <a:lumMod val="50000"/>
                  </a:schemeClr>
                </a:solidFill>
                <a:latin typeface="Arial" pitchFamily="34" charset="0"/>
                <a:ea typeface="ＭＳ Ｐゴシック" charset="-128"/>
              </a:rPr>
              <a:t> </a:t>
            </a:r>
            <a:r>
              <a:rPr lang="fr-FR" b="1" dirty="0" smtClean="0">
                <a:solidFill>
                  <a:schemeClr val="bg1">
                    <a:lumMod val="50000"/>
                  </a:schemeClr>
                </a:solidFill>
                <a:latin typeface="Arial" pitchFamily="34" charset="0"/>
                <a:ea typeface="ＭＳ Ｐゴシック" charset="-128"/>
              </a:rPr>
              <a:t>est séparée de la partie </a:t>
            </a:r>
            <a:r>
              <a:rPr lang="fr-FR" b="1" i="1" dirty="0" smtClean="0">
                <a:solidFill>
                  <a:schemeClr val="bg1">
                    <a:lumMod val="50000"/>
                  </a:schemeClr>
                </a:solidFill>
                <a:latin typeface="Arial" pitchFamily="34" charset="0"/>
                <a:ea typeface="ＭＳ Ｐゴシック" charset="-128"/>
              </a:rPr>
              <a:t>Monitoring</a:t>
            </a:r>
            <a:r>
              <a:rPr lang="fr-FR" dirty="0" smtClean="0">
                <a:solidFill>
                  <a:schemeClr val="bg1">
                    <a:lumMod val="50000"/>
                  </a:schemeClr>
                </a:solidFill>
                <a:latin typeface="Arial" pitchFamily="34" charset="0"/>
                <a:ea typeface="ＭＳ Ｐゴシック" charset="-128"/>
              </a:rPr>
              <a:t> avec une implémentation sur des chips différents. Afin de rajouté des fonctions de monitoring supplémentaires, le code VHDL devra être complètement réécrit. Seul le chip contenant le code pour le monitoring sera modifié, le code deux chip qui contiennent la partie critique des matrices ne sera pas changé</a:t>
            </a:r>
            <a:r>
              <a:rPr lang="fr-FR" dirty="0" smtClean="0">
                <a:latin typeface="Arial" pitchFamily="34" charset="0"/>
                <a:ea typeface="ＭＳ Ｐゴシック" charset="-128"/>
              </a:rPr>
              <a:t>.</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Le code VHDL de la partie </a:t>
            </a:r>
            <a:r>
              <a:rPr lang="fr-FR" i="1" dirty="0" smtClean="0">
                <a:latin typeface="Arial" pitchFamily="34" charset="0"/>
                <a:ea typeface="ＭＳ Ｐゴシック" charset="-128"/>
              </a:rPr>
              <a:t>Monitoring, </a:t>
            </a:r>
            <a:r>
              <a:rPr lang="fr-FR" dirty="0" smtClean="0">
                <a:latin typeface="Arial" pitchFamily="34" charset="0"/>
                <a:ea typeface="ＭＳ Ｐゴシック" charset="-128"/>
              </a:rPr>
              <a:t>devra également tenir compte des nouvelles spécificités introduites par le rajout de fonctions supplémentaires de la carte de surveillance CIBT décrite dans le </a:t>
            </a:r>
            <a:r>
              <a:rPr lang="fr-FR" dirty="0" err="1" smtClean="0">
                <a:latin typeface="Arial" pitchFamily="34" charset="0"/>
                <a:ea typeface="ＭＳ Ｐゴシック" charset="-128"/>
              </a:rPr>
              <a:t>slide</a:t>
            </a:r>
            <a:r>
              <a:rPr lang="fr-FR" dirty="0" smtClean="0">
                <a:latin typeface="Arial" pitchFamily="34" charset="0"/>
                <a:ea typeface="ＭＳ Ｐゴシック" charset="-128"/>
              </a:rPr>
              <a:t> suivant.</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 Comme pour les autres cartes il faudra donc </a:t>
            </a:r>
            <a:r>
              <a:rPr lang="fr-FR" dirty="0" smtClean="0">
                <a:latin typeface="Arial" pitchFamily="34" charset="0"/>
                <a:ea typeface="ＭＳ Ｐゴシック" charset="-128"/>
              </a:rPr>
              <a:t>écrire la classe </a:t>
            </a:r>
            <a:r>
              <a:rPr lang="fr-FR" dirty="0" smtClean="0">
                <a:latin typeface="Arial" pitchFamily="34" charset="0"/>
                <a:ea typeface="ＭＳ Ｐゴシック" charset="-128"/>
              </a:rPr>
              <a:t>FESA et le programme d’application JAVA.</a:t>
            </a:r>
          </a:p>
          <a:p>
            <a:pPr>
              <a:defRPr/>
            </a:pPr>
            <a:endParaRPr lang="fr-FR" dirty="0" smtClean="0">
              <a:latin typeface="Arial" pitchFamily="34"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5" name="Slide Number Placeholder 3"/>
          <p:cNvSpPr>
            <a:spLocks noGrp="1"/>
          </p:cNvSpPr>
          <p:nvPr>
            <p:ph type="sldNum" sz="quarter" idx="5"/>
          </p:nvPr>
        </p:nvSpPr>
        <p:spPr>
          <a:noFill/>
        </p:spPr>
        <p:txBody>
          <a:bodyPr/>
          <a:lstStyle/>
          <a:p>
            <a:fld id="{6A3A2E60-CCF2-48F5-B522-80BB2F137D60}" type="slidenum">
              <a:rPr lang="en-US"/>
              <a:pPr/>
              <a:t>7</a:t>
            </a:fld>
            <a:endParaRPr lang="en-US"/>
          </a:p>
        </p:txBody>
      </p:sp>
      <p:sp>
        <p:nvSpPr>
          <p:cNvPr id="6" name="Notes Placeholder 2"/>
          <p:cNvSpPr>
            <a:spLocks noGrp="1"/>
          </p:cNvSpPr>
          <p:nvPr>
            <p:ph type="body" sz="quarter" idx="10"/>
          </p:nvPr>
        </p:nvSpPr>
        <p:spPr>
          <a:noFill/>
          <a:ln/>
        </p:spPr>
        <p:txBody>
          <a:bodyPr/>
          <a:lstStyle/>
          <a:p>
            <a:pPr marL="228600" indent="-228600">
              <a:buFont typeface="Calibri" pitchFamily="34" charset="0"/>
              <a:buAutoNum type="arabicParenR"/>
            </a:pPr>
            <a:r>
              <a:rPr lang="fr-FR" dirty="0" smtClean="0">
                <a:latin typeface="Arial" pitchFamily="34" charset="0"/>
                <a:ea typeface="ＭＳ Ｐゴシック" charset="-128"/>
              </a:rPr>
              <a:t>La fonction de cette carte est de </a:t>
            </a:r>
            <a:r>
              <a:rPr lang="fr-FR" b="1" dirty="0" smtClean="0">
                <a:latin typeface="Arial" pitchFamily="34" charset="0"/>
                <a:ea typeface="ＭＳ Ｐゴシック" charset="-128"/>
              </a:rPr>
              <a:t>surveiller et de tester </a:t>
            </a:r>
            <a:r>
              <a:rPr lang="fr-FR" dirty="0" smtClean="0">
                <a:latin typeface="Arial" pitchFamily="34" charset="0"/>
                <a:ea typeface="ＭＳ Ｐゴシック" charset="-128"/>
              </a:rPr>
              <a:t>les unités User Interfaces déportées, </a:t>
            </a:r>
            <a:r>
              <a:rPr lang="fr-FR" dirty="0" smtClean="0">
                <a:solidFill>
                  <a:schemeClr val="bg1">
                    <a:lumMod val="50000"/>
                  </a:schemeClr>
                </a:solidFill>
                <a:latin typeface="Arial" pitchFamily="34" charset="0"/>
                <a:ea typeface="ＭＳ Ｐゴシック" charset="-128"/>
              </a:rPr>
              <a:t>appelées avec les acronymes CIBU ou CIBF </a:t>
            </a:r>
            <a:r>
              <a:rPr lang="fr-FR" dirty="0" smtClean="0">
                <a:latin typeface="Arial" pitchFamily="34" charset="0"/>
                <a:ea typeface="ＭＳ Ｐゴシック" charset="-128"/>
              </a:rPr>
              <a:t>qui se trouvent dans les </a:t>
            </a:r>
            <a:r>
              <a:rPr lang="fr-FR" dirty="0" smtClean="0">
                <a:latin typeface="Arial" pitchFamily="34" charset="0"/>
                <a:ea typeface="ＭＳ Ｐゴシック" charset="-128"/>
              </a:rPr>
              <a:t>racks </a:t>
            </a:r>
            <a:r>
              <a:rPr lang="fr-FR" dirty="0" smtClean="0">
                <a:latin typeface="Arial" pitchFamily="34" charset="0"/>
                <a:ea typeface="ＭＳ Ｐゴシック" charset="-128"/>
              </a:rPr>
              <a:t>utilisateur.</a:t>
            </a:r>
          </a:p>
          <a:p>
            <a:pPr marL="228600" indent="-228600">
              <a:buFont typeface="Calibri" pitchFamily="34" charset="0"/>
              <a:buAutoNum type="arabicParenR"/>
            </a:pPr>
            <a:endParaRPr lang="fr-FR" dirty="0" smtClean="0">
              <a:latin typeface="Arial" pitchFamily="34" charset="0"/>
              <a:ea typeface="ＭＳ Ｐゴシック" charset="-128"/>
            </a:endParaRPr>
          </a:p>
          <a:p>
            <a:pPr marL="228600" indent="-228600">
              <a:buFont typeface="Calibri" pitchFamily="34" charset="0"/>
              <a:buAutoNum type="arabicParenR"/>
            </a:pPr>
            <a:r>
              <a:rPr lang="fr-FR" dirty="0" smtClean="0">
                <a:solidFill>
                  <a:schemeClr val="bg1">
                    <a:lumMod val="50000"/>
                  </a:schemeClr>
                </a:solidFill>
                <a:latin typeface="Arial" pitchFamily="34" charset="0"/>
                <a:ea typeface="ＭＳ Ｐゴシック" charset="-128"/>
              </a:rPr>
              <a:t>Actuellement aucune interface ne permet à cette carte de communiquer directement sur le bus VME, toutes les informations transitent par la carte CIBM. La carte sera refaite afin d</a:t>
            </a:r>
            <a:r>
              <a:rPr lang="fr-FR" altLang="en-US" dirty="0" smtClean="0">
                <a:solidFill>
                  <a:schemeClr val="bg1">
                    <a:lumMod val="50000"/>
                  </a:schemeClr>
                </a:solidFill>
                <a:latin typeface="Arial" pitchFamily="34" charset="0"/>
                <a:ea typeface="ＭＳ Ｐゴシック" charset="-128"/>
              </a:rPr>
              <a:t>’</a:t>
            </a:r>
            <a:r>
              <a:rPr lang="fr-FR" dirty="0" smtClean="0">
                <a:solidFill>
                  <a:schemeClr val="bg1">
                    <a:lumMod val="50000"/>
                  </a:schemeClr>
                </a:solidFill>
                <a:latin typeface="Arial" pitchFamily="34" charset="0"/>
                <a:ea typeface="ＭＳ Ｐゴシック" charset="-128"/>
              </a:rPr>
              <a:t>y inclure une interface avec le bus VME et ainsi libéré les ressources sur la carte CIBM.</a:t>
            </a:r>
          </a:p>
          <a:p>
            <a:pPr marL="228600" indent="-228600">
              <a:buFont typeface="Calibri" pitchFamily="34" charset="0"/>
              <a:buAutoNum type="arabicParenR"/>
            </a:pPr>
            <a:endParaRPr lang="fr-FR" dirty="0" smtClean="0">
              <a:latin typeface="Arial" pitchFamily="34" charset="0"/>
              <a:ea typeface="ＭＳ Ｐゴシック" charset="-128"/>
            </a:endParaRPr>
          </a:p>
          <a:p>
            <a:pPr marL="228600" indent="-228600">
              <a:buFont typeface="Calibri" pitchFamily="34" charset="0"/>
              <a:buAutoNum type="arabicParenR"/>
            </a:pPr>
            <a:r>
              <a:rPr lang="fr-FR" dirty="0" smtClean="0">
                <a:latin typeface="Arial" pitchFamily="34" charset="0"/>
                <a:ea typeface="ＭＳ Ｐゴシック" charset="-128"/>
              </a:rPr>
              <a:t>De nouvelle fonctionnalités seront également rajoutées pour permettre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échange d</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un nombre </a:t>
            </a:r>
            <a:r>
              <a:rPr lang="fr-FR" b="1" dirty="0" smtClean="0">
                <a:latin typeface="Arial" pitchFamily="34" charset="0"/>
                <a:ea typeface="ＭＳ Ｐゴシック" charset="-128"/>
              </a:rPr>
              <a:t>supérieur</a:t>
            </a:r>
            <a:r>
              <a:rPr lang="fr-FR" dirty="0" smtClean="0">
                <a:latin typeface="Arial" pitchFamily="34" charset="0"/>
                <a:ea typeface="ＭＳ Ｐゴシック" charset="-128"/>
              </a:rPr>
              <a:t> de données </a:t>
            </a:r>
            <a:r>
              <a:rPr lang="fr-FR" b="1" dirty="0" smtClean="0">
                <a:latin typeface="Arial" pitchFamily="34" charset="0"/>
                <a:ea typeface="ＭＳ Ｐゴシック" charset="-128"/>
              </a:rPr>
              <a:t>avec l</a:t>
            </a:r>
            <a:r>
              <a:rPr lang="fr-FR" altLang="en-US" b="1" dirty="0" smtClean="0">
                <a:latin typeface="Arial" pitchFamily="34" charset="0"/>
                <a:ea typeface="ＭＳ Ｐゴシック" charset="-128"/>
              </a:rPr>
              <a:t>’</a:t>
            </a:r>
            <a:r>
              <a:rPr lang="fr-FR" b="1" dirty="0" smtClean="0">
                <a:latin typeface="Arial" pitchFamily="34" charset="0"/>
                <a:ea typeface="ＭＳ Ｐゴシック" charset="-128"/>
              </a:rPr>
              <a:t>unité CIBF </a:t>
            </a:r>
            <a:r>
              <a:rPr lang="fr-FR" dirty="0" smtClean="0">
                <a:latin typeface="Arial" pitchFamily="34" charset="0"/>
                <a:ea typeface="ＭＳ Ｐゴシック" charset="-128"/>
              </a:rPr>
              <a:t>décrite plus loin.</a:t>
            </a:r>
          </a:p>
          <a:p>
            <a:pPr marL="228600" indent="-228600">
              <a:buFont typeface="Calibri" pitchFamily="34" charset="0"/>
              <a:buAutoNum type="arabicParenR"/>
            </a:pPr>
            <a:endParaRPr lang="fr-FR" dirty="0" smtClean="0">
              <a:latin typeface="Arial" pitchFamily="34" charset="0"/>
              <a:ea typeface="ＭＳ Ｐゴシック" charset="-128"/>
            </a:endParaRPr>
          </a:p>
          <a:p>
            <a:pPr marL="228600" indent="-228600">
              <a:buFont typeface="Calibri" pitchFamily="34" charset="0"/>
              <a:buAutoNum type="arabicParenR"/>
            </a:pPr>
            <a:r>
              <a:rPr lang="fr-FR" dirty="0" smtClean="0">
                <a:latin typeface="Arial" pitchFamily="34" charset="0"/>
                <a:ea typeface="ＭＳ Ｐゴシック" charset="-128"/>
              </a:rPr>
              <a:t>Comme pour les autres cartes il faudra donc réécrire le driver FESA et le programme d’application JAVA.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3" name="Slide Number Placeholder 3"/>
          <p:cNvSpPr>
            <a:spLocks noGrp="1"/>
          </p:cNvSpPr>
          <p:nvPr>
            <p:ph type="sldNum" sz="quarter" idx="5"/>
          </p:nvPr>
        </p:nvSpPr>
        <p:spPr>
          <a:noFill/>
        </p:spPr>
        <p:txBody>
          <a:bodyPr/>
          <a:lstStyle/>
          <a:p>
            <a:fld id="{852146DA-5703-4B05-8347-2BADA933EAB0}" type="slidenum">
              <a:rPr lang="en-US"/>
              <a:pPr/>
              <a:t>8</a:t>
            </a:fld>
            <a:endParaRPr lang="en-US"/>
          </a:p>
        </p:txBody>
      </p:sp>
      <p:sp>
        <p:nvSpPr>
          <p:cNvPr id="6" name="Notes Placeholder 2"/>
          <p:cNvSpPr>
            <a:spLocks noGrp="1"/>
          </p:cNvSpPr>
          <p:nvPr>
            <p:ph type="body" sz="quarter" idx="10"/>
          </p:nvPr>
        </p:nvSpPr>
        <p:spPr>
          <a:xfrm>
            <a:off x="686098" y="4385914"/>
            <a:ext cx="5485805" cy="4270723"/>
          </a:xfrm>
          <a:ln/>
        </p:spPr>
        <p:txBody>
          <a:bodyPr/>
          <a:lstStyle/>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Cette carte universelle permet collecter les différents </a:t>
            </a:r>
            <a:r>
              <a:rPr lang="fr-FR" b="1" i="1" dirty="0" err="1" smtClean="0">
                <a:latin typeface="Arial" pitchFamily="34" charset="0"/>
                <a:ea typeface="ＭＳ Ｐゴシック" charset="-128"/>
              </a:rPr>
              <a:t>User_Permits</a:t>
            </a:r>
            <a:r>
              <a:rPr lang="fr-FR" b="1" i="1" dirty="0" smtClean="0">
                <a:latin typeface="Arial" pitchFamily="34" charset="0"/>
                <a:ea typeface="ＭＳ Ｐゴシック" charset="-128"/>
              </a:rPr>
              <a:t> </a:t>
            </a:r>
            <a:r>
              <a:rPr lang="fr-FR" dirty="0" smtClean="0">
                <a:latin typeface="Arial" pitchFamily="34" charset="0"/>
                <a:ea typeface="ＭＳ Ｐゴシック" charset="-128"/>
              </a:rPr>
              <a:t>et les ramenés sur le </a:t>
            </a:r>
            <a:r>
              <a:rPr lang="fr-FR" dirty="0" smtClean="0">
                <a:latin typeface="Arial" pitchFamily="34" charset="0"/>
                <a:ea typeface="ＭＳ Ｐゴシック" charset="-128"/>
              </a:rPr>
              <a:t>châssis </a:t>
            </a:r>
            <a:r>
              <a:rPr lang="fr-FR" dirty="0" smtClean="0">
                <a:latin typeface="Arial" pitchFamily="34" charset="0"/>
                <a:ea typeface="ＭＳ Ｐゴシック" charset="-128"/>
              </a:rPr>
              <a:t>BIC. </a:t>
            </a:r>
            <a:r>
              <a:rPr lang="fr-FR" dirty="0" smtClean="0">
                <a:latin typeface="Arial" pitchFamily="34" charset="0"/>
                <a:ea typeface="ＭＳ Ｐゴシック" charset="-128"/>
              </a:rPr>
              <a:t>Elle est utilisée lorsque les distances entre le BIC et le rack utilisateur est inférieure à 1.2Km.</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Comme beaucoup, nous sommes </a:t>
            </a:r>
            <a:r>
              <a:rPr lang="fr-FR" dirty="0" smtClean="0">
                <a:latin typeface="Arial" pitchFamily="34" charset="0"/>
                <a:ea typeface="ＭＳ Ｐゴシック" charset="-128"/>
              </a:rPr>
              <a:t>attentifs par </a:t>
            </a:r>
            <a:r>
              <a:rPr lang="fr-FR" dirty="0" smtClean="0">
                <a:latin typeface="Arial" pitchFamily="34" charset="0"/>
                <a:ea typeface="ＭＳ Ｐゴシック" charset="-128"/>
              </a:rPr>
              <a:t>la tenue aux radiations de nos équipements. </a:t>
            </a:r>
            <a:r>
              <a:rPr lang="fr-FR" dirty="0" smtClean="0">
                <a:latin typeface="Arial" pitchFamily="34" charset="0"/>
                <a:ea typeface="ＭＳ Ｐゴシック" charset="-128"/>
              </a:rPr>
              <a:t>Le système </a:t>
            </a:r>
            <a:r>
              <a:rPr lang="fr-FR" i="1" dirty="0" err="1" smtClean="0">
                <a:latin typeface="Arial" pitchFamily="34" charset="0"/>
                <a:ea typeface="ＭＳ Ｐゴシック" charset="-128"/>
              </a:rPr>
              <a:t>Beam</a:t>
            </a:r>
            <a:r>
              <a:rPr lang="fr-FR" i="1" dirty="0" smtClean="0">
                <a:latin typeface="Arial" pitchFamily="34" charset="0"/>
                <a:ea typeface="ＭＳ Ｐゴシック" charset="-128"/>
              </a:rPr>
              <a:t> Interlock </a:t>
            </a:r>
            <a:r>
              <a:rPr lang="fr-FR" dirty="0" smtClean="0">
                <a:latin typeface="Arial" pitchFamily="34" charset="0"/>
                <a:ea typeface="ＭＳ Ｐゴシック" charset="-128"/>
              </a:rPr>
              <a:t>est composé de 2 parties distinctes: la partie Contrôleur qui est installé dans un châssis VME et qui se trouve dans des endroits protégés comme les UA ou bien les US. </a:t>
            </a:r>
            <a:r>
              <a:rPr lang="fr-FR" b="1" dirty="0" smtClean="0">
                <a:latin typeface="Arial" pitchFamily="34" charset="0"/>
                <a:ea typeface="ＭＳ Ｐゴシック" charset="-128"/>
              </a:rPr>
              <a:t>Par contre</a:t>
            </a:r>
            <a:r>
              <a:rPr lang="fr-FR" dirty="0" smtClean="0">
                <a:latin typeface="Arial" pitchFamily="34" charset="0"/>
                <a:ea typeface="ＭＳ Ｐゴシック" charset="-128"/>
              </a:rPr>
              <a:t>, les unités déportées, </a:t>
            </a:r>
            <a:r>
              <a:rPr lang="fr-FR" b="1" dirty="0" smtClean="0">
                <a:latin typeface="Arial" pitchFamily="34" charset="0"/>
                <a:ea typeface="ＭＳ Ｐゴシック" charset="-128"/>
              </a:rPr>
              <a:t>CIBU ou CIBF, sont toujours installées dans les racks </a:t>
            </a:r>
            <a:r>
              <a:rPr lang="fr-FR" dirty="0" smtClean="0">
                <a:latin typeface="Arial" pitchFamily="34" charset="0"/>
                <a:ea typeface="ＭＳ Ｐゴシック" charset="-128"/>
              </a:rPr>
              <a:t>du système connecté au BIS dans des endroits plus exposés aux radiations.</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De plus, nous sommes confrontés à un autre problème, il s</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agit de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obsolescence de certains composants clés de la carte comme le </a:t>
            </a:r>
            <a:r>
              <a:rPr lang="fr-FR" b="1" dirty="0" smtClean="0">
                <a:latin typeface="Arial" pitchFamily="34" charset="0"/>
                <a:ea typeface="ＭＳ Ｐゴシック" charset="-128"/>
              </a:rPr>
              <a:t>CPLD </a:t>
            </a:r>
            <a:r>
              <a:rPr lang="fr-FR" b="1" dirty="0" err="1" smtClean="0">
                <a:latin typeface="Arial" pitchFamily="34" charset="0"/>
                <a:ea typeface="ＭＳ Ｐゴシック" charset="-128"/>
              </a:rPr>
              <a:t>Xilinx</a:t>
            </a:r>
            <a:r>
              <a:rPr lang="fr-FR" b="1" dirty="0" smtClean="0">
                <a:latin typeface="Arial" pitchFamily="34" charset="0"/>
                <a:ea typeface="ＭＳ Ｐゴシック" charset="-128"/>
              </a:rPr>
              <a:t> 9500</a:t>
            </a:r>
            <a:r>
              <a:rPr lang="fr-FR" dirty="0" smtClean="0">
                <a:latin typeface="Arial" pitchFamily="34" charset="0"/>
                <a:ea typeface="ＭＳ Ｐゴシック" charset="-128"/>
              </a:rPr>
              <a:t>.</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 Compte tenu de ces 2 raisons, nous avons prévu une étude pour le </a:t>
            </a:r>
            <a:r>
              <a:rPr lang="fr-FR" dirty="0" err="1" smtClean="0">
                <a:latin typeface="Arial" pitchFamily="34" charset="0"/>
                <a:ea typeface="ＭＳ Ｐゴシック" charset="-128"/>
              </a:rPr>
              <a:t>re</a:t>
            </a:r>
            <a:r>
              <a:rPr lang="fr-FR" dirty="0" smtClean="0">
                <a:latin typeface="Arial" pitchFamily="34" charset="0"/>
                <a:ea typeface="ＭＳ Ｐゴシック" charset="-128"/>
              </a:rPr>
              <a:t>-design complet de la carte afin de couvrir en même temps les problèmes de radiations. Cette nouvelle carte devra  </a:t>
            </a:r>
            <a:r>
              <a:rPr lang="fr-FR" b="1" dirty="0" smtClean="0">
                <a:latin typeface="Arial" pitchFamily="34" charset="0"/>
                <a:ea typeface="ＭＳ Ｐゴシック" charset="-128"/>
              </a:rPr>
              <a:t>rester 100% compatible </a:t>
            </a:r>
            <a:r>
              <a:rPr lang="fr-FR" dirty="0" smtClean="0">
                <a:latin typeface="Arial" pitchFamily="34" charset="0"/>
                <a:ea typeface="ＭＳ Ｐゴシック" charset="-128"/>
              </a:rPr>
              <a:t>avec la version actuelle.</a:t>
            </a:r>
          </a:p>
          <a:p>
            <a:pPr>
              <a:defRPr/>
            </a:pPr>
            <a:endParaRPr lang="fr-CH"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1" name="Slide Number Placeholder 3"/>
          <p:cNvSpPr>
            <a:spLocks noGrp="1"/>
          </p:cNvSpPr>
          <p:nvPr>
            <p:ph type="sldNum" sz="quarter" idx="5"/>
          </p:nvPr>
        </p:nvSpPr>
        <p:spPr>
          <a:noFill/>
        </p:spPr>
        <p:txBody>
          <a:bodyPr/>
          <a:lstStyle/>
          <a:p>
            <a:fld id="{1419606B-56BA-4B58-BFE8-6051F93BD69F}" type="slidenum">
              <a:rPr lang="en-US"/>
              <a:pPr/>
              <a:t>9</a:t>
            </a:fld>
            <a:endParaRPr lang="en-US"/>
          </a:p>
        </p:txBody>
      </p:sp>
      <p:sp>
        <p:nvSpPr>
          <p:cNvPr id="6" name="Notes Placeholder 2"/>
          <p:cNvSpPr>
            <a:spLocks noGrp="1"/>
          </p:cNvSpPr>
          <p:nvPr>
            <p:ph type="body" sz="quarter" idx="10"/>
          </p:nvPr>
        </p:nvSpPr>
        <p:spPr>
          <a:ln/>
        </p:spPr>
        <p:txBody>
          <a:bodyPr/>
          <a:lstStyle/>
          <a:p>
            <a:pPr marL="228600" indent="-228600">
              <a:buFont typeface="+mj-lt"/>
              <a:buAutoNum type="arabicParenR"/>
              <a:defRPr/>
            </a:pPr>
            <a:r>
              <a:rPr lang="fr-FR" dirty="0" smtClean="0">
                <a:latin typeface="Arial" pitchFamily="34" charset="0"/>
                <a:ea typeface="ＭＳ Ｐゴシック" charset="-128"/>
              </a:rPr>
              <a:t>Cette carte est la variante optique de la précédente, elles est utilisée quand la distance entre le rack Utilisateur et le BIC est sup. à 1,2km.</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Elle a été initialement conçue avec des interfaces optiques basées sur des </a:t>
            </a:r>
            <a:r>
              <a:rPr lang="fr-FR" dirty="0" smtClean="0">
                <a:latin typeface="Arial" pitchFamily="34" charset="0"/>
                <a:ea typeface="ＭＳ Ｐゴシック" charset="-128"/>
              </a:rPr>
              <a:t>LED</a:t>
            </a:r>
            <a:r>
              <a:rPr lang="fr-FR" dirty="0" smtClean="0">
                <a:latin typeface="Arial" pitchFamily="34" charset="0"/>
                <a:ea typeface="ＭＳ Ｐゴシック" charset="-128"/>
              </a:rPr>
              <a:t>, mais suite aux demandes </a:t>
            </a:r>
            <a:r>
              <a:rPr lang="fr-FR" dirty="0" smtClean="0">
                <a:latin typeface="Arial" pitchFamily="34" charset="0"/>
                <a:ea typeface="ＭＳ Ｐゴシック" charset="-128"/>
              </a:rPr>
              <a:t>d’utilisateurs éloignés, </a:t>
            </a:r>
            <a:r>
              <a:rPr lang="fr-FR" dirty="0" smtClean="0">
                <a:latin typeface="Arial" pitchFamily="34" charset="0"/>
                <a:ea typeface="ＭＳ Ｐゴシック" charset="-128"/>
              </a:rPr>
              <a:t>comme les expériences,  il a fallu remplacer les cartes optiques à LED par des cartes optiques basées sur des Laser, afin augmenter cette distance. </a:t>
            </a:r>
            <a:r>
              <a:rPr lang="fr-FR" dirty="0" smtClean="0">
                <a:latin typeface="Arial" pitchFamily="34" charset="0"/>
                <a:ea typeface="ＭＳ Ｐゴシック" charset="-128"/>
              </a:rPr>
              <a:t>Pour limiter le nombre de système mis en œuvre, seul la version laser sera conservée.</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La carte optique CIBL contient des registres de monitoring et de </a:t>
            </a:r>
            <a:r>
              <a:rPr lang="fr-FR" dirty="0" err="1" smtClean="0">
                <a:latin typeface="Arial" pitchFamily="34" charset="0"/>
                <a:ea typeface="ＭＳ Ｐゴシック" charset="-128"/>
              </a:rPr>
              <a:t>contr</a:t>
            </a:r>
            <a:r>
              <a:rPr lang="sk-SK" dirty="0" smtClean="0">
                <a:latin typeface="Arial" pitchFamily="34" charset="0"/>
                <a:ea typeface="ＭＳ Ｐゴシック" charset="-128"/>
              </a:rPr>
              <a:t>ô</a:t>
            </a:r>
            <a:r>
              <a:rPr lang="fr-FR" dirty="0" smtClean="0">
                <a:latin typeface="Arial" pitchFamily="34" charset="0"/>
                <a:ea typeface="ＭＳ Ｐゴシック" charset="-128"/>
              </a:rPr>
              <a:t>le du Transmetteur Laser que l’on ne peut actuellement pas accéder, d’où la nécessité de modifier le code VHDL afin d’augmenter le diagnostique à et le contrôle à distance.</a:t>
            </a:r>
          </a:p>
          <a:p>
            <a:pPr marL="228600" indent="-228600">
              <a:buFont typeface="+mj-lt"/>
              <a:buAutoNum type="arabicParenR"/>
              <a:defRPr/>
            </a:pPr>
            <a:endParaRPr lang="fr-FR" dirty="0" smtClean="0">
              <a:latin typeface="Arial" pitchFamily="34" charset="0"/>
              <a:ea typeface="ＭＳ Ｐゴシック" charset="-128"/>
            </a:endParaRPr>
          </a:p>
          <a:p>
            <a:pPr marL="228600" indent="-228600">
              <a:buFont typeface="+mj-lt"/>
              <a:buAutoNum type="arabicParenR"/>
              <a:defRPr/>
            </a:pPr>
            <a:r>
              <a:rPr lang="fr-FR" dirty="0" smtClean="0">
                <a:latin typeface="Arial" pitchFamily="34" charset="0"/>
                <a:ea typeface="ＭＳ Ｐゴシック" charset="-128"/>
              </a:rPr>
              <a:t>Comme pour la CIBU, l</a:t>
            </a:r>
            <a:r>
              <a:rPr lang="fr-FR" altLang="en-US" dirty="0" smtClean="0">
                <a:latin typeface="Arial" pitchFamily="34" charset="0"/>
                <a:ea typeface="ＭＳ Ｐゴシック" charset="-128"/>
              </a:rPr>
              <a:t>’</a:t>
            </a:r>
            <a:r>
              <a:rPr lang="fr-FR" dirty="0" smtClean="0">
                <a:latin typeface="Arial" pitchFamily="34" charset="0"/>
                <a:ea typeface="ＭＳ Ｐゴシック" charset="-128"/>
              </a:rPr>
              <a:t>obsolescence des composants et la tenue aux radiations sont aussi 2 très bonnes raisons pour refaire cette carte.</a:t>
            </a:r>
          </a:p>
          <a:p>
            <a:pPr>
              <a:defRPr/>
            </a:pPr>
            <a:endParaRPr lang="en-US"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a:p>
            <a:pPr>
              <a:defRPr/>
            </a:pPr>
            <a:endParaRPr lang="en-US" dirty="0" smtClean="0">
              <a:latin typeface="Arial" pitchFamily="34"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mailto:bruno.puccio@cern.ch"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6"/>
        </a:solidFill>
        <a:effectLst/>
      </p:bgPr>
    </p:bg>
    <p:spTree>
      <p:nvGrpSpPr>
        <p:cNvPr id="1" name=""/>
        <p:cNvGrpSpPr/>
        <p:nvPr/>
      </p:nvGrpSpPr>
      <p:grpSpPr>
        <a:xfrm>
          <a:off x="0" y="0"/>
          <a:ext cx="0" cy="0"/>
          <a:chOff x="0" y="0"/>
          <a:chExt cx="0" cy="0"/>
        </a:xfrm>
      </p:grpSpPr>
      <p:pic>
        <p:nvPicPr>
          <p:cNvPr id="2" name="Picture 3" descr="Aerial"/>
          <p:cNvPicPr>
            <a:picLocks noChangeAspect="1" noChangeArrowheads="1"/>
          </p:cNvPicPr>
          <p:nvPr userDrawn="1"/>
        </p:nvPicPr>
        <p:blipFill>
          <a:blip r:embed="rId2" cstate="print"/>
          <a:srcRect/>
          <a:stretch>
            <a:fillRect/>
          </a:stretch>
        </p:blipFill>
        <p:spPr bwMode="auto">
          <a:xfrm>
            <a:off x="0" y="-228600"/>
            <a:ext cx="9296400" cy="6858000"/>
          </a:xfrm>
          <a:prstGeom prst="rect">
            <a:avLst/>
          </a:prstGeom>
          <a:noFill/>
          <a:ln w="9525">
            <a:noFill/>
            <a:miter lim="800000"/>
            <a:headEnd/>
            <a:tailEnd/>
          </a:ln>
        </p:spPr>
      </p:pic>
      <p:sp>
        <p:nvSpPr>
          <p:cNvPr id="3" name="Rectangle 2"/>
          <p:cNvSpPr/>
          <p:nvPr userDrawn="1"/>
        </p:nvSpPr>
        <p:spPr bwMode="auto">
          <a:xfrm>
            <a:off x="0" y="-228600"/>
            <a:ext cx="9144000" cy="6858000"/>
          </a:xfrm>
          <a:prstGeom prst="rect">
            <a:avLst/>
          </a:prstGeom>
          <a:solidFill>
            <a:schemeClr val="accent6">
              <a:alpha val="50000"/>
            </a:schemeClr>
          </a:solidFill>
          <a:ln w="9525" cap="flat" cmpd="sng" algn="ctr">
            <a:noFill/>
            <a:prstDash val="solid"/>
            <a:round/>
            <a:headEnd type="none" w="med" len="med"/>
            <a:tailEnd type="none" w="med" len="med"/>
          </a:ln>
          <a:effectLst/>
        </p:spPr>
        <p:txBody>
          <a:bodyPr/>
          <a:lstStyle/>
          <a:p>
            <a:pPr algn="ctr" eaLnBrk="0" hangingPunct="0">
              <a:defRPr/>
            </a:pPr>
            <a:endParaRPr lang="en-GB">
              <a:latin typeface="Arial" charset="0"/>
              <a:ea typeface="+mn-ea"/>
            </a:endParaRPr>
          </a:p>
        </p:txBody>
      </p:sp>
      <p:sp>
        <p:nvSpPr>
          <p:cNvPr id="4" name="Rectangle 47"/>
          <p:cNvSpPr>
            <a:spLocks noChangeArrowheads="1"/>
          </p:cNvSpPr>
          <p:nvPr userDrawn="1"/>
        </p:nvSpPr>
        <p:spPr bwMode="auto">
          <a:xfrm>
            <a:off x="1181100" y="2667000"/>
            <a:ext cx="7048500" cy="1524000"/>
          </a:xfrm>
          <a:prstGeom prst="rect">
            <a:avLst/>
          </a:prstGeom>
          <a:solidFill>
            <a:srgbClr val="062F67">
              <a:alpha val="85097"/>
            </a:srgbClr>
          </a:solidFill>
          <a:ln w="19050">
            <a:solidFill>
              <a:schemeClr val="bg1"/>
            </a:solid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sp>
        <p:nvSpPr>
          <p:cNvPr id="5" name="Rectangle 4"/>
          <p:cNvSpPr/>
          <p:nvPr userDrawn="1"/>
        </p:nvSpPr>
        <p:spPr>
          <a:xfrm>
            <a:off x="1257300" y="2935069"/>
            <a:ext cx="6972300"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eaLnBrk="0" hangingPunct="0">
              <a:defRPr/>
            </a:pPr>
            <a:r>
              <a:rPr lang="en-US" sz="3600" b="1" dirty="0">
                <a:latin typeface="Calibri" pitchFamily="34" charset="0"/>
                <a:ea typeface="+mn-ea"/>
              </a:rPr>
              <a:t>Machine Interlocks  Upgrading</a:t>
            </a:r>
          </a:p>
        </p:txBody>
      </p:sp>
      <p:sp>
        <p:nvSpPr>
          <p:cNvPr id="6" name="Rectangle 5"/>
          <p:cNvSpPr>
            <a:spLocks noChangeArrowheads="1"/>
          </p:cNvSpPr>
          <p:nvPr userDrawn="1"/>
        </p:nvSpPr>
        <p:spPr bwMode="auto">
          <a:xfrm>
            <a:off x="3276600" y="3730625"/>
            <a:ext cx="2667000" cy="368300"/>
          </a:xfrm>
          <a:prstGeom prst="rect">
            <a:avLst/>
          </a:prstGeom>
          <a:noFill/>
          <a:ln w="9525">
            <a:noFill/>
            <a:miter lim="800000"/>
            <a:headEnd/>
            <a:tailEnd/>
          </a:ln>
        </p:spPr>
        <p:txBody>
          <a:bodyPr>
            <a:spAutoFit/>
          </a:bodyPr>
          <a:lstStyle/>
          <a:p>
            <a:pPr algn="ctr" eaLnBrk="0" hangingPunct="0"/>
            <a:r>
              <a:rPr lang="en-US" sz="1800">
                <a:latin typeface="Calibri" pitchFamily="34" charset="0"/>
              </a:rPr>
              <a:t>MPE workshop</a:t>
            </a:r>
            <a:endParaRPr lang="en-GB" sz="1800"/>
          </a:p>
        </p:txBody>
      </p:sp>
      <p:sp>
        <p:nvSpPr>
          <p:cNvPr id="7" name="Rectangle 6"/>
          <p:cNvSpPr>
            <a:spLocks noChangeArrowheads="1"/>
          </p:cNvSpPr>
          <p:nvPr userDrawn="1"/>
        </p:nvSpPr>
        <p:spPr bwMode="auto">
          <a:xfrm>
            <a:off x="1244600" y="3730625"/>
            <a:ext cx="2028825" cy="369888"/>
          </a:xfrm>
          <a:prstGeom prst="rect">
            <a:avLst/>
          </a:prstGeom>
          <a:noFill/>
          <a:ln w="9525">
            <a:noFill/>
            <a:miter lim="800000"/>
            <a:headEnd/>
            <a:tailEnd/>
          </a:ln>
        </p:spPr>
        <p:txBody>
          <a:bodyPr wrap="none">
            <a:spAutoFit/>
          </a:bodyPr>
          <a:lstStyle/>
          <a:p>
            <a:pPr algn="ctr" eaLnBrk="0" hangingPunct="0"/>
            <a:r>
              <a:rPr lang="en-US" sz="1800">
                <a:latin typeface="Calibri" pitchFamily="34" charset="0"/>
              </a:rPr>
              <a:t>Christophe MARTIN</a:t>
            </a:r>
            <a:endParaRPr lang="en-GB" sz="1800"/>
          </a:p>
        </p:txBody>
      </p:sp>
      <p:sp>
        <p:nvSpPr>
          <p:cNvPr id="8" name="Rectangle 7"/>
          <p:cNvSpPr>
            <a:spLocks noChangeArrowheads="1"/>
          </p:cNvSpPr>
          <p:nvPr userDrawn="1"/>
        </p:nvSpPr>
        <p:spPr bwMode="auto">
          <a:xfrm>
            <a:off x="6061075" y="3730625"/>
            <a:ext cx="1536700" cy="369888"/>
          </a:xfrm>
          <a:prstGeom prst="rect">
            <a:avLst/>
          </a:prstGeom>
          <a:noFill/>
          <a:ln w="9525">
            <a:noFill/>
            <a:miter lim="800000"/>
            <a:headEnd/>
            <a:tailEnd/>
          </a:ln>
        </p:spPr>
        <p:txBody>
          <a:bodyPr wrap="none">
            <a:spAutoFit/>
          </a:bodyPr>
          <a:lstStyle/>
          <a:p>
            <a:pPr algn="ctr" eaLnBrk="0" hangingPunct="0"/>
            <a:r>
              <a:rPr lang="en-US" sz="1800">
                <a:latin typeface="Calibri" pitchFamily="34" charset="0"/>
              </a:rPr>
              <a:t>14</a:t>
            </a:r>
            <a:r>
              <a:rPr lang="en-US" sz="1800" baseline="30000">
                <a:latin typeface="Calibri" pitchFamily="34" charset="0"/>
              </a:rPr>
              <a:t>th</a:t>
            </a:r>
            <a:r>
              <a:rPr lang="en-US" sz="1800">
                <a:latin typeface="Calibri" pitchFamily="34" charset="0"/>
              </a:rPr>
              <a:t> Dec. 2010</a:t>
            </a:r>
            <a:endParaRPr lang="en-GB" sz="180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p:bldP spid="7" grpId="0"/>
      <p:bldP spid="8"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to Fade In Bumpers">
    <p:spTree>
      <p:nvGrpSpPr>
        <p:cNvPr id="1" name=""/>
        <p:cNvGrpSpPr/>
        <p:nvPr/>
      </p:nvGrpSpPr>
      <p:grpSpPr>
        <a:xfrm>
          <a:off x="0" y="0"/>
          <a:ext cx="0" cy="0"/>
          <a:chOff x="0" y="0"/>
          <a:chExt cx="0" cy="0"/>
        </a:xfrm>
      </p:grpSpPr>
      <p:sp>
        <p:nvSpPr>
          <p:cNvPr id="3" name="Rectangle 11"/>
          <p:cNvSpPr>
            <a:spLocks noChangeArrowheads="1"/>
          </p:cNvSpPr>
          <p:nvPr userDrawn="1"/>
        </p:nvSpPr>
        <p:spPr bwMode="auto">
          <a:xfrm>
            <a:off x="0" y="0"/>
            <a:ext cx="9144000" cy="6858000"/>
          </a:xfrm>
          <a:prstGeom prst="rect">
            <a:avLst/>
          </a:prstGeom>
          <a:solidFill>
            <a:schemeClr val="bg1"/>
          </a:solidFill>
          <a:ln w="9525">
            <a:solidFill>
              <a:schemeClr val="tx1"/>
            </a:solidFill>
            <a:round/>
            <a:headEnd/>
            <a:tailEnd/>
          </a:ln>
        </p:spPr>
        <p:txBody>
          <a:bodyPr/>
          <a:lstStyle/>
          <a:p>
            <a:pPr algn="ctr" eaLnBrk="0" hangingPunct="0"/>
            <a:endParaRPr lang="en-GB"/>
          </a:p>
        </p:txBody>
      </p:sp>
      <p:sp>
        <p:nvSpPr>
          <p:cNvPr id="4" name="Rectangle 47"/>
          <p:cNvSpPr>
            <a:spLocks noChangeArrowheads="1"/>
          </p:cNvSpPr>
          <p:nvPr userDrawn="1"/>
        </p:nvSpPr>
        <p:spPr bwMode="auto">
          <a:xfrm>
            <a:off x="0" y="6858000"/>
            <a:ext cx="9144000" cy="228600"/>
          </a:xfrm>
          <a:prstGeom prst="rect">
            <a:avLst/>
          </a:prstGeom>
          <a:solidFill>
            <a:srgbClr val="062F67">
              <a:alpha val="85000"/>
            </a:srgbClr>
          </a:solidFill>
          <a:ln w="19050">
            <a:noFill/>
            <a:miter lim="800000"/>
            <a:headEnd/>
            <a:tailEnd/>
          </a:ln>
          <a:effectLst/>
          <a:scene3d>
            <a:camera prst="orthographicFront"/>
            <a:lightRig rig="threePt" dir="t"/>
          </a:scene3d>
          <a:sp3d prstMaterial="matte">
            <a:bevelT w="0" h="0"/>
            <a:bevelB w="0" h="0"/>
            <a:extrusionClr>
              <a:srgbClr val="062F67"/>
            </a:extrusionClr>
            <a:contourClr>
              <a:srgbClr val="062F67"/>
            </a:contourClr>
          </a:sp3d>
        </p:spPr>
        <p:txBody>
          <a:bodyPr wrap="none" lIns="91435" tIns="45718" rIns="91435" bIns="45718" anchor="ctr"/>
          <a:lstStyle/>
          <a:p>
            <a:pPr>
              <a:defRPr/>
            </a:pPr>
            <a:endParaRPr lang="en-US" sz="2400" dirty="0">
              <a:solidFill>
                <a:schemeClr val="bg1"/>
              </a:solidFill>
              <a:latin typeface="Calibri" pitchFamily="34" charset="0"/>
              <a:ea typeface="+mn-ea"/>
            </a:endParaRPr>
          </a:p>
        </p:txBody>
      </p:sp>
      <p:sp>
        <p:nvSpPr>
          <p:cNvPr id="5" name="Rectangle 47"/>
          <p:cNvSpPr>
            <a:spLocks noChangeArrowheads="1"/>
          </p:cNvSpPr>
          <p:nvPr userDrawn="1"/>
        </p:nvSpPr>
        <p:spPr bwMode="auto">
          <a:xfrm>
            <a:off x="0" y="-762000"/>
            <a:ext cx="9144000" cy="762000"/>
          </a:xfrm>
          <a:prstGeom prst="rect">
            <a:avLst/>
          </a:prstGeom>
          <a:solidFill>
            <a:srgbClr val="062F67">
              <a:alpha val="85097"/>
            </a:srgbClr>
          </a:solidFill>
          <a:ln w="19050">
            <a:no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sp>
        <p:nvSpPr>
          <p:cNvPr id="6" name="Rectangle 34"/>
          <p:cNvSpPr>
            <a:spLocks noChangeArrowheads="1"/>
          </p:cNvSpPr>
          <p:nvPr userDrawn="1"/>
        </p:nvSpPr>
        <p:spPr bwMode="auto">
          <a:xfrm>
            <a:off x="0" y="6629400"/>
            <a:ext cx="1828800" cy="228600"/>
          </a:xfrm>
          <a:prstGeom prst="rect">
            <a:avLst/>
          </a:prstGeom>
          <a:noFill/>
          <a:ln w="9525">
            <a:noFill/>
            <a:miter lim="800000"/>
            <a:headEnd/>
            <a:tailEnd/>
          </a:ln>
        </p:spPr>
        <p:txBody>
          <a:bodyPr anchor="b"/>
          <a:lstStyle/>
          <a:p>
            <a:r>
              <a:rPr lang="en-US" sz="1200">
                <a:solidFill>
                  <a:schemeClr val="bg1"/>
                </a:solidFill>
                <a:latin typeface="Calibri" pitchFamily="34" charset="0"/>
              </a:rPr>
              <a:t>benjamin.todd@cern.ch</a:t>
            </a:r>
          </a:p>
        </p:txBody>
      </p:sp>
      <p:pic>
        <p:nvPicPr>
          <p:cNvPr id="7" name="Picture 1"/>
          <p:cNvPicPr>
            <a:picLocks noChangeAspect="1" noChangeArrowheads="1"/>
          </p:cNvPicPr>
          <p:nvPr userDrawn="1"/>
        </p:nvPicPr>
        <p:blipFill>
          <a:blip r:embed="rId2" cstate="print"/>
          <a:srcRect/>
          <a:stretch>
            <a:fillRect/>
          </a:stretch>
        </p:blipFill>
        <p:spPr bwMode="auto">
          <a:xfrm>
            <a:off x="79375" y="92075"/>
            <a:ext cx="627063" cy="631825"/>
          </a:xfrm>
          <a:prstGeom prst="rect">
            <a:avLst/>
          </a:prstGeom>
          <a:noFill/>
          <a:ln w="9525">
            <a:noFill/>
            <a:miter lim="800000"/>
            <a:headEnd/>
            <a:tailEnd/>
          </a:ln>
        </p:spPr>
      </p:pic>
      <p:pic>
        <p:nvPicPr>
          <p:cNvPr id="8" name="Picture 2"/>
          <p:cNvPicPr>
            <a:picLocks noChangeAspect="1" noChangeArrowheads="1"/>
          </p:cNvPicPr>
          <p:nvPr userDrawn="1"/>
        </p:nvPicPr>
        <p:blipFill>
          <a:blip r:embed="rId3" cstate="print"/>
          <a:srcRect/>
          <a:stretch>
            <a:fillRect/>
          </a:stretch>
        </p:blipFill>
        <p:spPr bwMode="auto">
          <a:xfrm>
            <a:off x="174625" y="160338"/>
            <a:ext cx="492125" cy="463550"/>
          </a:xfrm>
          <a:prstGeom prst="rect">
            <a:avLst/>
          </a:prstGeom>
          <a:noFill/>
          <a:ln w="9525">
            <a:noFill/>
            <a:miter lim="800000"/>
            <a:headEnd/>
            <a:tailEnd/>
          </a:ln>
        </p:spPr>
      </p:pic>
      <p:sp>
        <p:nvSpPr>
          <p:cNvPr id="9" name="TextBox 8"/>
          <p:cNvSpPr txBox="1"/>
          <p:nvPr userDrawn="1"/>
        </p:nvSpPr>
        <p:spPr>
          <a:xfrm>
            <a:off x="-12700"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ea typeface="+mn-ea"/>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ea typeface="+mn-ea"/>
              <a:cs typeface="Times New Roman" pitchFamily="18" charset="0"/>
            </a:endParaRPr>
          </a:p>
        </p:txBody>
      </p:sp>
      <p:sp>
        <p:nvSpPr>
          <p:cNvPr id="10" name="Rectangle 34"/>
          <p:cNvSpPr>
            <a:spLocks noChangeArrowheads="1"/>
          </p:cNvSpPr>
          <p:nvPr userDrawn="1"/>
        </p:nvSpPr>
        <p:spPr bwMode="auto">
          <a:xfrm>
            <a:off x="1819275" y="6642100"/>
            <a:ext cx="5486400" cy="215900"/>
          </a:xfrm>
          <a:prstGeom prst="rect">
            <a:avLst/>
          </a:prstGeom>
          <a:noFill/>
          <a:ln w="9525">
            <a:noFill/>
            <a:miter lim="800000"/>
            <a:headEnd/>
            <a:tailEnd/>
          </a:ln>
        </p:spPr>
        <p:txBody>
          <a:bodyPr anchor="b"/>
          <a:lstStyle/>
          <a:p>
            <a:pPr algn="ctr"/>
            <a:r>
              <a:rPr lang="en-US" sz="1200">
                <a:solidFill>
                  <a:schemeClr val="bg1"/>
                </a:solidFill>
                <a:latin typeface="Calibri" pitchFamily="34" charset="0"/>
              </a:rPr>
              <a:t>Machine  Protection Panel  - Internal review - 17-18</a:t>
            </a:r>
            <a:r>
              <a:rPr lang="en-US" sz="1200" baseline="30000">
                <a:solidFill>
                  <a:schemeClr val="bg1"/>
                </a:solidFill>
                <a:latin typeface="Calibri" pitchFamily="34" charset="0"/>
              </a:rPr>
              <a:t>th</a:t>
            </a:r>
            <a:r>
              <a:rPr lang="en-US" sz="1200">
                <a:solidFill>
                  <a:schemeClr val="bg1"/>
                </a:solidFill>
                <a:latin typeface="Calibri" pitchFamily="34" charset="0"/>
              </a:rPr>
              <a:t> June 2010</a:t>
            </a:r>
          </a:p>
        </p:txBody>
      </p:sp>
      <p:sp>
        <p:nvSpPr>
          <p:cNvPr id="18" name="Rectangle 14"/>
          <p:cNvSpPr>
            <a:spLocks noGrp="1" noChangeArrowheads="1"/>
          </p:cNvSpPr>
          <p:nvPr>
            <p:ph type="title"/>
          </p:nvPr>
        </p:nvSpPr>
        <p:spPr bwMode="auto">
          <a:xfrm>
            <a:off x="904568" y="0"/>
            <a:ext cx="8216900" cy="762000"/>
          </a:xfrm>
          <a:prstGeom prst="rect">
            <a:avLst/>
          </a:prstGeom>
          <a:noFill/>
          <a:ln w="9525">
            <a:noFill/>
            <a:miter lim="800000"/>
            <a:headEnd/>
            <a:tailEnd/>
          </a:ln>
          <a:effectLst/>
        </p:spPr>
        <p:txBody>
          <a:bodyPr/>
          <a:lstStyle/>
          <a:p>
            <a:pPr lvl="0"/>
            <a:r>
              <a:rPr lang="en-US" dirty="0" smtClean="0"/>
              <a:t>Click to edit Master title style</a:t>
            </a:r>
          </a:p>
        </p:txBody>
      </p:sp>
      <p:sp>
        <p:nvSpPr>
          <p:cNvPr id="11" name="Slide Number Placeholder 2"/>
          <p:cNvSpPr>
            <a:spLocks noGrp="1"/>
          </p:cNvSpPr>
          <p:nvPr>
            <p:ph type="sldNum" sz="quarter" idx="10"/>
          </p:nvPr>
        </p:nvSpPr>
        <p:spPr>
          <a:xfrm>
            <a:off x="7991475" y="6629400"/>
            <a:ext cx="1143000" cy="228600"/>
          </a:xfrm>
        </p:spPr>
        <p:txBody>
          <a:bodyPr/>
          <a:lstStyle>
            <a:lvl1pPr>
              <a:defRPr/>
            </a:lvl1pPr>
          </a:lstStyle>
          <a:p>
            <a:fld id="{A4C92861-24EF-4667-8932-B14B7C0F7322}" type="slidenum">
              <a:rPr lang="en-US"/>
              <a:pPr/>
              <a:t>‹#›</a:t>
            </a:fld>
            <a:endParaRPr lang="en-US"/>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0 -4.44444E-6 L 0 0.11112 " pathEditMode="relative" rAng="0" ptsTypes="AA">
                                      <p:cBhvr>
                                        <p:cTn id="6" dur="500" fill="hold"/>
                                        <p:tgtEl>
                                          <p:spTgt spid="5"/>
                                        </p:tgtEl>
                                        <p:attrNameLst>
                                          <p:attrName>ppt_x</p:attrName>
                                          <p:attrName>ppt_y</p:attrName>
                                        </p:attrNameLst>
                                      </p:cBhvr>
                                      <p:rCtr x="0" y="560000"/>
                                    </p:animMotion>
                                  </p:childTnLst>
                                </p:cTn>
                              </p:par>
                              <p:par>
                                <p:cTn id="7" presetID="64" presetClass="path" presetSubtype="0" accel="50000" decel="50000" fill="hold" nodeType="withEffect">
                                  <p:stCondLst>
                                    <p:cond delay="0"/>
                                  </p:stCondLst>
                                  <p:childTnLst>
                                    <p:animMotion origin="layout" path="M -1.66667E-6 3.33333E-6 L -1.66667E-6 -0.03264 " pathEditMode="relative" rAng="0" ptsTypes="AA">
                                      <p:cBhvr>
                                        <p:cTn id="8" dur="500" fill="hold"/>
                                        <p:tgtEl>
                                          <p:spTgt spid="4"/>
                                        </p:tgtEl>
                                        <p:attrNameLst>
                                          <p:attrName>ppt_x</p:attrName>
                                          <p:attrName>ppt_y</p:attrName>
                                        </p:attrNameLst>
                                      </p:cBhvr>
                                      <p:rCtr x="0" y="-160000"/>
                                    </p:animMotion>
                                  </p:childTnLst>
                                </p:cTn>
                              </p:par>
                            </p:childTnLst>
                          </p:cTn>
                        </p:par>
                        <p:par>
                          <p:cTn id="9" fill="hold">
                            <p:stCondLst>
                              <p:cond delay="500"/>
                            </p:stCondLst>
                            <p:childTnLst>
                              <p:par>
                                <p:cTn id="10" presetID="21"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500"/>
                                        <p:tgtEl>
                                          <p:spTgt spid="7"/>
                                        </p:tgtEl>
                                      </p:cBhvr>
                                    </p:animEffect>
                                  </p:childTnLst>
                                </p:cTn>
                              </p:par>
                            </p:childTnLst>
                          </p:cTn>
                        </p:par>
                        <p:par>
                          <p:cTn id="13" fill="hold">
                            <p:stCondLst>
                              <p:cond delay="1000"/>
                            </p:stCondLst>
                            <p:childTnLst>
                              <p:par>
                                <p:cTn id="14" presetID="21"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4)">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1500"/>
                            </p:stCondLst>
                            <p:childTnLst>
                              <p:par>
                                <p:cTn id="24" presetID="27" presetClass="entr" presetSubtype="0" fill="hold" grpId="0" nodeType="afterEffect">
                                  <p:stCondLst>
                                    <p:cond delay="0"/>
                                  </p:stCondLst>
                                  <p:iterate type="lt">
                                    <p:tmPct val="50000"/>
                                  </p:iterate>
                                  <p:childTnLst>
                                    <p:set>
                                      <p:cBhvr>
                                        <p:cTn id="25" dur="1" fill="hold">
                                          <p:stCondLst>
                                            <p:cond delay="0"/>
                                          </p:stCondLst>
                                        </p:cTn>
                                        <p:tgtEl>
                                          <p:spTgt spid="6"/>
                                        </p:tgtEl>
                                        <p:attrNameLst>
                                          <p:attrName>style.visibility</p:attrName>
                                        </p:attrNameLst>
                                      </p:cBhvr>
                                      <p:to>
                                        <p:strVal val="visible"/>
                                      </p:to>
                                    </p:set>
                                    <p:anim calcmode="discrete" valueType="clr">
                                      <p:cBhvr override="childStyle">
                                        <p:cTn id="26" dur="80"/>
                                        <p:tgtEl>
                                          <p:spTgt spid="6"/>
                                        </p:tgtEl>
                                        <p:attrNameLst>
                                          <p:attrName>style.color</p:attrName>
                                        </p:attrNameLst>
                                      </p:cBhvr>
                                      <p:tavLst>
                                        <p:tav tm="0">
                                          <p:val>
                                            <p:clrVal>
                                              <a:srgbClr val="339966"/>
                                            </p:clrVal>
                                          </p:val>
                                        </p:tav>
                                        <p:tav tm="50000">
                                          <p:val>
                                            <p:clrVal>
                                              <a:srgbClr val="800080"/>
                                            </p:clrVal>
                                          </p:val>
                                        </p:tav>
                                      </p:tavLst>
                                    </p:anim>
                                    <p:anim calcmode="discrete" valueType="clr">
                                      <p:cBhvr>
                                        <p:cTn id="27" dur="80"/>
                                        <p:tgtEl>
                                          <p:spTgt spid="6"/>
                                        </p:tgtEl>
                                        <p:attrNameLst>
                                          <p:attrName>fillcolor</p:attrName>
                                        </p:attrNameLst>
                                      </p:cBhvr>
                                      <p:tavLst>
                                        <p:tav tm="0">
                                          <p:val>
                                            <p:clrVal>
                                              <a:schemeClr val="accent2"/>
                                            </p:clrVal>
                                          </p:val>
                                        </p:tav>
                                        <p:tav tm="50000">
                                          <p:val>
                                            <p:clrVal>
                                              <a:schemeClr val="hlink"/>
                                            </p:clrVal>
                                          </p:val>
                                        </p:tav>
                                      </p:tavLst>
                                    </p:anim>
                                    <p:set>
                                      <p:cBhvr>
                                        <p:cTn id="28"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9" grpId="0"/>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Rectangle 11"/>
          <p:cNvSpPr>
            <a:spLocks noChangeArrowheads="1"/>
          </p:cNvSpPr>
          <p:nvPr userDrawn="1"/>
        </p:nvSpPr>
        <p:spPr bwMode="auto">
          <a:xfrm>
            <a:off x="0" y="0"/>
            <a:ext cx="9144000" cy="6858000"/>
          </a:xfrm>
          <a:prstGeom prst="rect">
            <a:avLst/>
          </a:prstGeom>
          <a:solidFill>
            <a:schemeClr val="bg1"/>
          </a:solidFill>
          <a:ln w="9525">
            <a:solidFill>
              <a:schemeClr val="tx1"/>
            </a:solidFill>
            <a:round/>
            <a:headEnd/>
            <a:tailEnd/>
          </a:ln>
        </p:spPr>
        <p:txBody>
          <a:bodyPr/>
          <a:lstStyle/>
          <a:p>
            <a:pPr algn="ctr" eaLnBrk="0" hangingPunct="0"/>
            <a:endParaRPr lang="en-GB"/>
          </a:p>
        </p:txBody>
      </p:sp>
      <p:sp>
        <p:nvSpPr>
          <p:cNvPr id="4" name="Rectangle 47"/>
          <p:cNvSpPr>
            <a:spLocks noChangeArrowheads="1"/>
          </p:cNvSpPr>
          <p:nvPr userDrawn="1"/>
        </p:nvSpPr>
        <p:spPr bwMode="auto">
          <a:xfrm>
            <a:off x="0" y="6648450"/>
            <a:ext cx="9144000" cy="228600"/>
          </a:xfrm>
          <a:prstGeom prst="rect">
            <a:avLst/>
          </a:prstGeom>
          <a:solidFill>
            <a:srgbClr val="062F67">
              <a:alpha val="85097"/>
            </a:srgbClr>
          </a:solidFill>
          <a:ln w="19050">
            <a:no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sp>
        <p:nvSpPr>
          <p:cNvPr id="5" name="Rectangle 34"/>
          <p:cNvSpPr>
            <a:spLocks noChangeArrowheads="1"/>
          </p:cNvSpPr>
          <p:nvPr userDrawn="1"/>
        </p:nvSpPr>
        <p:spPr bwMode="auto">
          <a:xfrm>
            <a:off x="0" y="6661150"/>
            <a:ext cx="3352800" cy="196850"/>
          </a:xfrm>
          <a:prstGeom prst="rect">
            <a:avLst/>
          </a:prstGeom>
          <a:noFill/>
          <a:ln w="9525">
            <a:noFill/>
            <a:miter lim="800000"/>
            <a:headEnd/>
            <a:tailEnd/>
          </a:ln>
        </p:spPr>
        <p:txBody>
          <a:bodyPr anchor="b"/>
          <a:lstStyle/>
          <a:p>
            <a:r>
              <a:rPr lang="en-US" sz="1200">
                <a:solidFill>
                  <a:srgbClr val="FFFFFF"/>
                </a:solidFill>
                <a:latin typeface="Calibri" pitchFamily="34" charset="0"/>
                <a:hlinkClick r:id="rId2"/>
              </a:rPr>
              <a:t>bruno.puccio@cern.ch</a:t>
            </a:r>
            <a:r>
              <a:rPr lang="en-US" sz="1200">
                <a:solidFill>
                  <a:srgbClr val="FFFFFF"/>
                </a:solidFill>
                <a:latin typeface="Calibri" pitchFamily="34" charset="0"/>
              </a:rPr>
              <a:t> </a:t>
            </a:r>
          </a:p>
        </p:txBody>
      </p:sp>
      <p:sp>
        <p:nvSpPr>
          <p:cNvPr id="6" name="Rectangle 3"/>
          <p:cNvSpPr txBox="1">
            <a:spLocks noChangeArrowheads="1"/>
          </p:cNvSpPr>
          <p:nvPr userDrawn="1"/>
        </p:nvSpPr>
        <p:spPr bwMode="auto">
          <a:xfrm>
            <a:off x="8001000" y="6648450"/>
            <a:ext cx="1143000" cy="228600"/>
          </a:xfrm>
          <a:prstGeom prst="rect">
            <a:avLst/>
          </a:prstGeom>
          <a:noFill/>
          <a:ln w="9525">
            <a:noFill/>
            <a:miter lim="800000"/>
            <a:headEnd/>
            <a:tailEnd/>
          </a:ln>
          <a:effectLst/>
        </p:spPr>
        <p:txBody>
          <a:bodyPr anchor="b"/>
          <a:lstStyle/>
          <a:p>
            <a:pPr algn="ctr"/>
            <a:fld id="{69407BD7-6800-495A-A7EE-0C51B4FAC536}" type="slidenum">
              <a:rPr lang="en-US" sz="1100">
                <a:solidFill>
                  <a:schemeClr val="bg1"/>
                </a:solidFill>
                <a:latin typeface="Calibri" pitchFamily="34" charset="0"/>
              </a:rPr>
              <a:pPr algn="ctr"/>
              <a:t>‹#›</a:t>
            </a:fld>
            <a:endParaRPr lang="en-US" sz="1100">
              <a:solidFill>
                <a:schemeClr val="bg1"/>
              </a:solidFill>
              <a:latin typeface="Calibri" pitchFamily="34" charset="0"/>
            </a:endParaRPr>
          </a:p>
        </p:txBody>
      </p:sp>
      <p:sp>
        <p:nvSpPr>
          <p:cNvPr id="7" name="Rectangle 47"/>
          <p:cNvSpPr>
            <a:spLocks noChangeArrowheads="1"/>
          </p:cNvSpPr>
          <p:nvPr userDrawn="1"/>
        </p:nvSpPr>
        <p:spPr bwMode="auto">
          <a:xfrm>
            <a:off x="3175" y="0"/>
            <a:ext cx="9144000" cy="762000"/>
          </a:xfrm>
          <a:prstGeom prst="rect">
            <a:avLst/>
          </a:prstGeom>
          <a:solidFill>
            <a:srgbClr val="062F67">
              <a:alpha val="85097"/>
            </a:srgbClr>
          </a:solidFill>
          <a:ln w="19050">
            <a:no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sp>
        <p:nvSpPr>
          <p:cNvPr id="8" name="Rectangle 14"/>
          <p:cNvSpPr txBox="1">
            <a:spLocks noChangeArrowheads="1"/>
          </p:cNvSpPr>
          <p:nvPr userDrawn="1"/>
        </p:nvSpPr>
        <p:spPr bwMode="auto">
          <a:xfrm>
            <a:off x="752475" y="0"/>
            <a:ext cx="8382000"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r" eaLnBrk="1" hangingPunct="1">
              <a:defRPr/>
            </a:pPr>
            <a:endParaRPr lang="en-US" sz="3800" smtClean="0">
              <a:solidFill>
                <a:schemeClr val="bg1"/>
              </a:solidFill>
              <a:latin typeface="Calibri" charset="0"/>
            </a:endParaRPr>
          </a:p>
        </p:txBody>
      </p:sp>
      <p:sp>
        <p:nvSpPr>
          <p:cNvPr id="9" name="Text Box 5"/>
          <p:cNvSpPr txBox="1">
            <a:spLocks noChangeArrowheads="1"/>
          </p:cNvSpPr>
          <p:nvPr userDrawn="1"/>
        </p:nvSpPr>
        <p:spPr bwMode="auto">
          <a:xfrm>
            <a:off x="3200400" y="2895600"/>
            <a:ext cx="27432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ctr">
              <a:lnSpc>
                <a:spcPct val="70000"/>
              </a:lnSpc>
              <a:spcBef>
                <a:spcPct val="50000"/>
              </a:spcBef>
              <a:defRPr/>
            </a:pPr>
            <a:r>
              <a:rPr lang="en-US" sz="2400" b="1" smtClean="0">
                <a:solidFill>
                  <a:srgbClr val="062F67"/>
                </a:solidFill>
                <a:latin typeface="Calibri" charset="0"/>
              </a:rPr>
              <a:t>Fin</a:t>
            </a:r>
          </a:p>
        </p:txBody>
      </p:sp>
      <p:sp>
        <p:nvSpPr>
          <p:cNvPr id="10" name="Text Box 5"/>
          <p:cNvSpPr txBox="1">
            <a:spLocks noChangeArrowheads="1"/>
          </p:cNvSpPr>
          <p:nvPr userDrawn="1"/>
        </p:nvSpPr>
        <p:spPr bwMode="auto">
          <a:xfrm>
            <a:off x="1828800" y="3581400"/>
            <a:ext cx="5486400" cy="350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Arial" charset="0"/>
                <a:ea typeface="ＭＳ Ｐゴシック" charset="0"/>
                <a:cs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algn="ctr">
              <a:lnSpc>
                <a:spcPct val="70000"/>
              </a:lnSpc>
              <a:spcBef>
                <a:spcPct val="50000"/>
              </a:spcBef>
              <a:defRPr/>
            </a:pPr>
            <a:r>
              <a:rPr lang="en-US" sz="2400" b="1" smtClean="0">
                <a:solidFill>
                  <a:srgbClr val="008000"/>
                </a:solidFill>
                <a:latin typeface="Calibri" charset="0"/>
              </a:rPr>
              <a:t>Thank you for your attention</a:t>
            </a:r>
          </a:p>
        </p:txBody>
      </p:sp>
      <p:sp>
        <p:nvSpPr>
          <p:cNvPr id="2" name="Title 1"/>
          <p:cNvSpPr>
            <a:spLocks noGrp="1"/>
          </p:cNvSpPr>
          <p:nvPr>
            <p:ph type="title"/>
          </p:nvPr>
        </p:nvSpPr>
        <p:spPr>
          <a:xfrm>
            <a:off x="752168" y="0"/>
            <a:ext cx="8315632" cy="762000"/>
          </a:xfrm>
        </p:spPr>
        <p:txBody>
          <a:bodyPr/>
          <a:lstStyle/>
          <a:p>
            <a:r>
              <a:rPr lang="en-US" dirty="0" smtClean="0"/>
              <a:t>Click to edit Master title style</a:t>
            </a:r>
            <a:endParaRPr lang="en-GB" dirty="0"/>
          </a:p>
        </p:txBody>
      </p:sp>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0 0  L 0 -0.33333  E" pathEditMode="relative" ptsTypes="">
                                      <p:cBhvr>
                                        <p:cTn id="6" dur="2000" fill="hold"/>
                                        <p:tgtEl>
                                          <p:spTgt spid="7"/>
                                        </p:tgtEl>
                                        <p:attrNameLst>
                                          <p:attrName>ppt_x</p:attrName>
                                          <p:attrName>ppt_y</p:attrName>
                                        </p:attrNameLst>
                                      </p:cBhvr>
                                    </p:animMotion>
                                  </p:childTnLst>
                                </p:cTn>
                              </p:par>
                              <p:par>
                                <p:cTn id="7" presetID="64" presetClass="path" presetSubtype="0" accel="50000" decel="50000" fill="hold" grpId="0" nodeType="withEffect" nodePh="1">
                                  <p:stCondLst>
                                    <p:cond delay="0"/>
                                  </p:stCondLst>
                                  <p:endCondLst>
                                    <p:cond evt="begin" delay="0">
                                      <p:tn val="7"/>
                                    </p:cond>
                                  </p:endCondLst>
                                  <p:childTnLst>
                                    <p:animMotion origin="layout" path="M 0 0  L 0 -0.33333  E" pathEditMode="relative" ptsTypes="">
                                      <p:cBhvr>
                                        <p:cTn id="8" dur="2000" fill="hold"/>
                                        <p:tgtEl>
                                          <p:spTgt spid="8"/>
                                        </p:tgtEl>
                                        <p:attrNameLst>
                                          <p:attrName>ppt_x</p:attrName>
                                          <p:attrName>ppt_y</p:attrName>
                                        </p:attrNameLst>
                                      </p:cBhvr>
                                    </p:animMotion>
                                  </p:childTnLst>
                                </p:cTn>
                              </p:par>
                              <p:par>
                                <p:cTn id="9" presetID="42" presetClass="path" presetSubtype="0" accel="50000" decel="50000" fill="hold" grpId="0" nodeType="withEffect">
                                  <p:stCondLst>
                                    <p:cond delay="0"/>
                                  </p:stCondLst>
                                  <p:childTnLst>
                                    <p:animMotion origin="layout" path="M 0 0  L 0 0.33333  E" pathEditMode="relative" ptsTypes="">
                                      <p:cBhvr>
                                        <p:cTn id="10" dur="2000" fill="hold"/>
                                        <p:tgtEl>
                                          <p:spTgt spid="4"/>
                                        </p:tgtEl>
                                        <p:attrNameLst>
                                          <p:attrName>ppt_x</p:attrName>
                                          <p:attrName>ppt_y</p:attrName>
                                        </p:attrNameLst>
                                      </p:cBhvr>
                                    </p:animMotion>
                                  </p:childTnLst>
                                </p:cTn>
                              </p:par>
                              <p:par>
                                <p:cTn id="11" presetID="42" presetClass="path" presetSubtype="0" accel="50000" decel="50000" fill="hold" grpId="0" nodeType="withEffect">
                                  <p:stCondLst>
                                    <p:cond delay="0"/>
                                  </p:stCondLst>
                                  <p:childTnLst>
                                    <p:animMotion origin="layout" path="M 0 0  L 0 0.33333  E" pathEditMode="relative" ptsTypes="">
                                      <p:cBhvr>
                                        <p:cTn id="12" dur="2000" fill="hold"/>
                                        <p:tgtEl>
                                          <p:spTgt spid="5"/>
                                        </p:tgtEl>
                                        <p:attrNameLst>
                                          <p:attrName>ppt_x</p:attrName>
                                          <p:attrName>ppt_y</p:attrName>
                                        </p:attrNameLst>
                                      </p:cBhvr>
                                    </p:animMotion>
                                  </p:childTnLst>
                                </p:cTn>
                              </p:par>
                              <p:par>
                                <p:cTn id="13" presetID="42" presetClass="path" presetSubtype="0" accel="50000" decel="50000" fill="hold" grpId="0" nodeType="withEffect">
                                  <p:stCondLst>
                                    <p:cond delay="0"/>
                                  </p:stCondLst>
                                  <p:childTnLst>
                                    <p:animMotion origin="layout" path="M 0 0  L 0 0.33333  E" pathEditMode="relative" ptsTypes="">
                                      <p:cBhvr>
                                        <p:cTn id="14" dur="2000" fill="hold"/>
                                        <p:tgtEl>
                                          <p:spTgt spid="6"/>
                                        </p:tgtEl>
                                        <p:attrNameLst>
                                          <p:attrName>ppt_x</p:attrName>
                                          <p:attrName>ppt_y</p:attrName>
                                        </p:attrNameLst>
                                      </p:cBhvr>
                                    </p:animMotion>
                                  </p:childTnLst>
                                </p:cTn>
                              </p:par>
                              <p:par>
                                <p:cTn id="15" presetID="10" presetClass="entr" presetSubtype="0" fill="hold" grpId="0"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p:bldP spid="9" grpId="0"/>
      <p:bldP spid="10"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Rectangle 2"/>
          <p:cNvSpPr>
            <a:spLocks noGrp="1" noChangeArrowheads="1"/>
          </p:cNvSpPr>
          <p:nvPr>
            <p:ph type="sldNum" sz="quarter" idx="10"/>
          </p:nvPr>
        </p:nvSpPr>
        <p:spPr>
          <a:xfrm>
            <a:off x="8458200" y="6553200"/>
            <a:ext cx="609600" cy="304800"/>
          </a:xfrm>
        </p:spPr>
        <p:txBody>
          <a:bodyPr/>
          <a:lstStyle>
            <a:lvl1pPr algn="r">
              <a:defRPr sz="1200"/>
            </a:lvl1pPr>
          </a:lstStyle>
          <a:p>
            <a:fld id="{D2CBB1A2-19B1-43B3-B7AB-4DF084EEDFCA}" type="slidenum">
              <a:rPr lang="en-US"/>
              <a:pPr/>
              <a:t>‹#›</a:t>
            </a:fld>
            <a:r>
              <a:rPr lang="en-US"/>
              <a:t> </a:t>
            </a:r>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grammatical Overview">
    <p:spTree>
      <p:nvGrpSpPr>
        <p:cNvPr id="1" name=""/>
        <p:cNvGrpSpPr/>
        <p:nvPr/>
      </p:nvGrpSpPr>
      <p:grpSpPr>
        <a:xfrm>
          <a:off x="0" y="0"/>
          <a:ext cx="0" cy="0"/>
          <a:chOff x="0" y="0"/>
          <a:chExt cx="0" cy="0"/>
        </a:xfrm>
      </p:grpSpPr>
      <p:sp>
        <p:nvSpPr>
          <p:cNvPr id="3" name="Slide Number Placeholder 2"/>
          <p:cNvSpPr txBox="1">
            <a:spLocks/>
          </p:cNvSpPr>
          <p:nvPr userDrawn="1"/>
        </p:nvSpPr>
        <p:spPr bwMode="auto">
          <a:xfrm>
            <a:off x="7991475" y="6629400"/>
            <a:ext cx="1143000" cy="228600"/>
          </a:xfrm>
          <a:prstGeom prst="rect">
            <a:avLst/>
          </a:prstGeom>
          <a:noFill/>
          <a:ln w="9525">
            <a:noFill/>
            <a:miter lim="800000"/>
            <a:headEnd/>
            <a:tailEnd/>
          </a:ln>
          <a:effectLst/>
        </p:spPr>
        <p:txBody>
          <a:bodyPr anchor="b"/>
          <a:lstStyle/>
          <a:p>
            <a:pPr algn="ctr"/>
            <a:fld id="{713199D9-595C-4F9B-902C-242AF832398A}" type="slidenum">
              <a:rPr lang="en-US" sz="1100">
                <a:solidFill>
                  <a:schemeClr val="bg1"/>
                </a:solidFill>
                <a:latin typeface="Calibri" pitchFamily="34" charset="0"/>
              </a:rPr>
              <a:pPr algn="ctr"/>
              <a:t>‹#›</a:t>
            </a:fld>
            <a:endParaRPr lang="en-US" sz="1100">
              <a:solidFill>
                <a:schemeClr val="bg1"/>
              </a:solidFill>
              <a:latin typeface="Calibri" pitchFamily="34" charset="0"/>
            </a:endParaRPr>
          </a:p>
        </p:txBody>
      </p:sp>
      <p:pic>
        <p:nvPicPr>
          <p:cNvPr id="4" name="Picture 11" descr="\\cern.ch\dfs\Users\p\puccio\Documents\My Pictures\MI-Shield_mod3.JPG"/>
          <p:cNvPicPr>
            <a:picLocks noChangeAspect="1" noChangeArrowheads="1"/>
          </p:cNvPicPr>
          <p:nvPr userDrawn="1"/>
        </p:nvPicPr>
        <p:blipFill>
          <a:blip r:embed="rId2" cstate="print"/>
          <a:srcRect/>
          <a:stretch>
            <a:fillRect/>
          </a:stretch>
        </p:blipFill>
        <p:spPr bwMode="auto">
          <a:xfrm>
            <a:off x="8499475" y="85725"/>
            <a:ext cx="585788" cy="585788"/>
          </a:xfrm>
          <a:prstGeom prst="rect">
            <a:avLst/>
          </a:prstGeom>
          <a:noFill/>
          <a:ln w="9525">
            <a:noFill/>
            <a:miter lim="800000"/>
            <a:headEnd/>
            <a:tailEnd/>
          </a:ln>
        </p:spPr>
      </p:pic>
      <p:sp>
        <p:nvSpPr>
          <p:cNvPr id="2" name="Title 1"/>
          <p:cNvSpPr>
            <a:spLocks noGrp="1"/>
          </p:cNvSpPr>
          <p:nvPr>
            <p:ph type="title"/>
          </p:nvPr>
        </p:nvSpPr>
        <p:spPr>
          <a:xfrm>
            <a:off x="752168" y="0"/>
            <a:ext cx="7678800" cy="762000"/>
          </a:xfrm>
        </p:spPr>
        <p:txBody>
          <a:bodyPr/>
          <a:lstStyle/>
          <a:p>
            <a:r>
              <a:rPr lang="en-US" dirty="0" smtClean="0"/>
              <a:t>Click to edit Master title style</a:t>
            </a:r>
            <a:endParaRPr lang="en-GB" dirty="0"/>
          </a:p>
        </p:txBody>
      </p:sp>
      <p:sp>
        <p:nvSpPr>
          <p:cNvPr id="5" name="Slide Number Placeholder 2"/>
          <p:cNvSpPr>
            <a:spLocks noGrp="1"/>
          </p:cNvSpPr>
          <p:nvPr>
            <p:ph type="sldNum" sz="quarter" idx="10"/>
          </p:nvPr>
        </p:nvSpPr>
        <p:spPr/>
        <p:txBody>
          <a:bodyPr/>
          <a:lstStyle>
            <a:lvl1pPr>
              <a:defRPr/>
            </a:lvl1pPr>
          </a:lstStyle>
          <a:p>
            <a:fld id="{8077A6B5-B420-41AE-8FC5-6AC546DFCF47}" type="slidenum">
              <a:rPr lang="en-US"/>
              <a:pPr/>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Rectangle 15"/>
          <p:cNvSpPr>
            <a:spLocks noGrp="1" noChangeArrowheads="1"/>
          </p:cNvSpPr>
          <p:nvPr>
            <p:ph type="body" idx="1"/>
          </p:nvPr>
        </p:nvSpPr>
        <p:spPr bwMode="auto">
          <a:xfrm>
            <a:off x="228600" y="1066800"/>
            <a:ext cx="8686800" cy="533400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lvl="0"/>
            <a:endParaRPr lang="en-US" smtClean="0"/>
          </a:p>
          <a:p>
            <a:pPr lvl="0"/>
            <a:r>
              <a:rPr lang="en-US" smtClean="0"/>
              <a:t>Click to edit Master text styles</a:t>
            </a:r>
          </a:p>
          <a:p>
            <a:pPr lvl="1"/>
            <a:r>
              <a:rPr lang="en-US" smtClean="0"/>
              <a:t>Second level</a:t>
            </a:r>
          </a:p>
        </p:txBody>
      </p:sp>
      <p:sp>
        <p:nvSpPr>
          <p:cNvPr id="1027" name="Rectangle 47"/>
          <p:cNvSpPr>
            <a:spLocks noChangeArrowheads="1"/>
          </p:cNvSpPr>
          <p:nvPr userDrawn="1"/>
        </p:nvSpPr>
        <p:spPr bwMode="auto">
          <a:xfrm>
            <a:off x="0" y="0"/>
            <a:ext cx="9144000" cy="762000"/>
          </a:xfrm>
          <a:prstGeom prst="rect">
            <a:avLst/>
          </a:prstGeom>
          <a:solidFill>
            <a:srgbClr val="062F67">
              <a:alpha val="85097"/>
            </a:srgbClr>
          </a:solidFill>
          <a:ln w="9525">
            <a:no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sp>
        <p:nvSpPr>
          <p:cNvPr id="1028" name="Rectangle 47"/>
          <p:cNvSpPr>
            <a:spLocks noChangeArrowheads="1"/>
          </p:cNvSpPr>
          <p:nvPr userDrawn="1"/>
        </p:nvSpPr>
        <p:spPr bwMode="auto">
          <a:xfrm>
            <a:off x="0" y="6629400"/>
            <a:ext cx="9144000" cy="228600"/>
          </a:xfrm>
          <a:prstGeom prst="rect">
            <a:avLst/>
          </a:prstGeom>
          <a:solidFill>
            <a:srgbClr val="062F67">
              <a:alpha val="85097"/>
            </a:srgbClr>
          </a:solidFill>
          <a:ln w="19050">
            <a:noFill/>
            <a:miter lim="800000"/>
            <a:headEnd/>
            <a:tailEnd/>
          </a:ln>
        </p:spPr>
        <p:txBody>
          <a:bodyPr wrap="none" lIns="91435" tIns="45718" rIns="91435" bIns="45718" anchor="ctr"/>
          <a:lstStyle/>
          <a:p>
            <a:endParaRPr lang="en-US" sz="2400">
              <a:solidFill>
                <a:schemeClr val="bg1"/>
              </a:solidFill>
              <a:latin typeface="Calibri" pitchFamily="34" charset="0"/>
            </a:endParaRPr>
          </a:p>
        </p:txBody>
      </p:sp>
      <p:pic>
        <p:nvPicPr>
          <p:cNvPr id="1029" name="Picture 1"/>
          <p:cNvPicPr>
            <a:picLocks noChangeAspect="1" noChangeArrowheads="1"/>
          </p:cNvPicPr>
          <p:nvPr userDrawn="1"/>
        </p:nvPicPr>
        <p:blipFill>
          <a:blip r:embed="rId7" cstate="print"/>
          <a:srcRect/>
          <a:stretch>
            <a:fillRect/>
          </a:stretch>
        </p:blipFill>
        <p:spPr bwMode="auto">
          <a:xfrm>
            <a:off x="74613" y="92075"/>
            <a:ext cx="633412" cy="631825"/>
          </a:xfrm>
          <a:prstGeom prst="rect">
            <a:avLst/>
          </a:prstGeom>
          <a:noFill/>
          <a:ln w="9525">
            <a:noFill/>
            <a:miter lim="800000"/>
            <a:headEnd/>
            <a:tailEnd/>
          </a:ln>
        </p:spPr>
      </p:pic>
      <p:pic>
        <p:nvPicPr>
          <p:cNvPr id="1030" name="Picture 2"/>
          <p:cNvPicPr>
            <a:picLocks noChangeAspect="1" noChangeArrowheads="1"/>
          </p:cNvPicPr>
          <p:nvPr userDrawn="1"/>
        </p:nvPicPr>
        <p:blipFill>
          <a:blip r:embed="rId8" cstate="print"/>
          <a:srcRect/>
          <a:stretch>
            <a:fillRect/>
          </a:stretch>
        </p:blipFill>
        <p:spPr bwMode="auto">
          <a:xfrm>
            <a:off x="177800" y="160338"/>
            <a:ext cx="490538" cy="463550"/>
          </a:xfrm>
          <a:prstGeom prst="rect">
            <a:avLst/>
          </a:prstGeom>
          <a:noFill/>
          <a:ln w="9525">
            <a:noFill/>
            <a:miter lim="800000"/>
            <a:headEnd/>
            <a:tailEnd/>
          </a:ln>
        </p:spPr>
      </p:pic>
      <p:sp>
        <p:nvSpPr>
          <p:cNvPr id="18" name="TextBox 17"/>
          <p:cNvSpPr txBox="1"/>
          <p:nvPr userDrawn="1"/>
        </p:nvSpPr>
        <p:spPr>
          <a:xfrm>
            <a:off x="-9525" y="187325"/>
            <a:ext cx="609600" cy="261938"/>
          </a:xfrm>
          <a:prstGeom prst="rect">
            <a:avLst/>
          </a:prstGeom>
          <a:noFill/>
        </p:spPr>
        <p:txBody>
          <a:bodyPr>
            <a:spAutoFit/>
          </a:bodyPr>
          <a:lstStyle/>
          <a:p>
            <a:pPr algn="ctr" eaLnBrk="0" hangingPunct="0">
              <a:defRPr/>
            </a:pPr>
            <a:r>
              <a:rPr lang="en-US" sz="1100" dirty="0">
                <a:solidFill>
                  <a:schemeClr val="bg1"/>
                </a:solidFill>
                <a:effectLst>
                  <a:outerShdw blurRad="165100" dist="63500" dir="2700000" algn="tl">
                    <a:srgbClr val="000000">
                      <a:alpha val="43137"/>
                    </a:srgbClr>
                  </a:outerShdw>
                </a:effectLst>
                <a:latin typeface="Times New Roman" pitchFamily="18" charset="0"/>
                <a:ea typeface="+mn-ea"/>
                <a:cs typeface="Times New Roman" pitchFamily="18" charset="0"/>
              </a:rPr>
              <a:t>CERN</a:t>
            </a:r>
            <a:endParaRPr lang="en-GB" sz="1100" dirty="0">
              <a:solidFill>
                <a:schemeClr val="bg1"/>
              </a:solidFill>
              <a:effectLst>
                <a:outerShdw blurRad="165100" dist="63500" dir="2700000" algn="tl">
                  <a:srgbClr val="000000">
                    <a:alpha val="43137"/>
                  </a:srgbClr>
                </a:outerShdw>
              </a:effectLst>
              <a:latin typeface="Times New Roman" pitchFamily="18" charset="0"/>
              <a:ea typeface="+mn-ea"/>
              <a:cs typeface="Times New Roman" pitchFamily="18" charset="0"/>
            </a:endParaRPr>
          </a:p>
        </p:txBody>
      </p:sp>
      <p:sp>
        <p:nvSpPr>
          <p:cNvPr id="1032" name="Rectangle 34"/>
          <p:cNvSpPr>
            <a:spLocks noChangeArrowheads="1"/>
          </p:cNvSpPr>
          <p:nvPr userDrawn="1"/>
        </p:nvSpPr>
        <p:spPr bwMode="auto">
          <a:xfrm>
            <a:off x="0" y="6642100"/>
            <a:ext cx="2590800" cy="215900"/>
          </a:xfrm>
          <a:prstGeom prst="rect">
            <a:avLst/>
          </a:prstGeom>
          <a:noFill/>
          <a:ln w="9525">
            <a:noFill/>
            <a:miter lim="800000"/>
            <a:headEnd/>
            <a:tailEnd/>
          </a:ln>
        </p:spPr>
        <p:txBody>
          <a:bodyPr anchor="b"/>
          <a:lstStyle/>
          <a:p>
            <a:r>
              <a:rPr lang="en-US" sz="1200">
                <a:solidFill>
                  <a:schemeClr val="bg1"/>
                </a:solidFill>
                <a:latin typeface="Calibri" pitchFamily="34" charset="0"/>
              </a:rPr>
              <a:t>Christophe MARTIN</a:t>
            </a:r>
          </a:p>
        </p:txBody>
      </p:sp>
      <p:sp>
        <p:nvSpPr>
          <p:cNvPr id="1033" name="Rectangle 14"/>
          <p:cNvSpPr>
            <a:spLocks noGrp="1" noChangeArrowheads="1"/>
          </p:cNvSpPr>
          <p:nvPr>
            <p:ph type="title"/>
          </p:nvPr>
        </p:nvSpPr>
        <p:spPr bwMode="auto">
          <a:xfrm>
            <a:off x="838200" y="0"/>
            <a:ext cx="83058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sldNum" sz="quarter" idx="4"/>
          </p:nvPr>
        </p:nvSpPr>
        <p:spPr bwMode="auto">
          <a:xfrm>
            <a:off x="8001000" y="66294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100">
                <a:solidFill>
                  <a:schemeClr val="bg1"/>
                </a:solidFill>
                <a:latin typeface="Calibri" pitchFamily="34" charset="0"/>
              </a:defRPr>
            </a:lvl1pPr>
          </a:lstStyle>
          <a:p>
            <a:fld id="{05B56D45-B636-42F6-BEE3-739B19C22ABE}" type="slidenum">
              <a:rPr lang="en-US"/>
              <a:pPr/>
              <a:t>‹#›</a:t>
            </a:fld>
            <a:r>
              <a:rPr lang="en-US"/>
              <a:t> </a:t>
            </a:r>
          </a:p>
        </p:txBody>
      </p:sp>
      <p:sp>
        <p:nvSpPr>
          <p:cNvPr id="1035" name="Rectangle 34"/>
          <p:cNvSpPr>
            <a:spLocks noChangeArrowheads="1"/>
          </p:cNvSpPr>
          <p:nvPr userDrawn="1"/>
        </p:nvSpPr>
        <p:spPr bwMode="auto">
          <a:xfrm>
            <a:off x="1828800" y="6642100"/>
            <a:ext cx="5486400" cy="215900"/>
          </a:xfrm>
          <a:prstGeom prst="rect">
            <a:avLst/>
          </a:prstGeom>
          <a:noFill/>
          <a:ln w="9525">
            <a:noFill/>
            <a:miter lim="800000"/>
            <a:headEnd/>
            <a:tailEnd/>
          </a:ln>
        </p:spPr>
        <p:txBody>
          <a:bodyPr anchor="b"/>
          <a:lstStyle/>
          <a:p>
            <a:pPr algn="ctr"/>
            <a:r>
              <a:rPr lang="en-US" altLang="en-US" sz="1200">
                <a:solidFill>
                  <a:schemeClr val="bg1"/>
                </a:solidFill>
                <a:latin typeface="Calibri" pitchFamily="34" charset="0"/>
              </a:rPr>
              <a:t>“</a:t>
            </a:r>
            <a:r>
              <a:rPr lang="en-US" sz="1200">
                <a:solidFill>
                  <a:schemeClr val="bg1"/>
                </a:solidFill>
                <a:latin typeface="Calibri" pitchFamily="34" charset="0"/>
              </a:rPr>
              <a:t>MI Upgrading</a:t>
            </a:r>
            <a:r>
              <a:rPr lang="en-US" altLang="en-US" sz="1200">
                <a:solidFill>
                  <a:schemeClr val="bg1"/>
                </a:solidFill>
                <a:latin typeface="Calibri" pitchFamily="34" charset="0"/>
              </a:rPr>
              <a:t>”</a:t>
            </a:r>
            <a:r>
              <a:rPr lang="en-US" sz="1200">
                <a:solidFill>
                  <a:schemeClr val="bg1"/>
                </a:solidFill>
                <a:latin typeface="Calibri" pitchFamily="34" charset="0"/>
              </a:rPr>
              <a:t> / MPE Workshop- 14</a:t>
            </a:r>
            <a:r>
              <a:rPr lang="en-US" sz="1200" baseline="30000">
                <a:solidFill>
                  <a:schemeClr val="bg1"/>
                </a:solidFill>
                <a:latin typeface="Calibri" pitchFamily="34" charset="0"/>
              </a:rPr>
              <a:t>th</a:t>
            </a:r>
            <a:r>
              <a:rPr lang="en-US" sz="1200">
                <a:solidFill>
                  <a:schemeClr val="bg1"/>
                </a:solidFill>
                <a:latin typeface="Calibri" pitchFamily="34" charset="0"/>
              </a:rPr>
              <a:t> Dec. 2010</a:t>
            </a:r>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Lst>
  <p:transition spd="med">
    <p:fade thruBlk="1"/>
  </p:transition>
  <p:timing>
    <p:tnLst>
      <p:par>
        <p:cTn id="1" dur="indefinite" restart="never" nodeType="tmRoot"/>
      </p:par>
    </p:tnLst>
  </p:timing>
  <p:hf hdr="0" dt="0"/>
  <p:txStyles>
    <p:titleStyle>
      <a:lvl1pPr algn="r" rtl="0" eaLnBrk="0" fontAlgn="base" hangingPunct="0">
        <a:spcBef>
          <a:spcPct val="0"/>
        </a:spcBef>
        <a:spcAft>
          <a:spcPct val="0"/>
        </a:spcAft>
        <a:defRPr sz="3800">
          <a:solidFill>
            <a:schemeClr val="bg1"/>
          </a:solidFill>
          <a:latin typeface="+mj-lt"/>
          <a:ea typeface="ＭＳ Ｐゴシック" charset="0"/>
          <a:cs typeface="ＭＳ Ｐゴシック" charset="0"/>
        </a:defRPr>
      </a:lvl1pPr>
      <a:lvl2pPr algn="r" rtl="0" eaLnBrk="0" fontAlgn="base" hangingPunct="0">
        <a:spcBef>
          <a:spcPct val="0"/>
        </a:spcBef>
        <a:spcAft>
          <a:spcPct val="0"/>
        </a:spcAft>
        <a:defRPr sz="3800">
          <a:solidFill>
            <a:schemeClr val="bg1"/>
          </a:solidFill>
          <a:latin typeface="Calibri" pitchFamily="34" charset="0"/>
          <a:ea typeface="ＭＳ Ｐゴシック" charset="0"/>
          <a:cs typeface="ＭＳ Ｐゴシック" charset="0"/>
        </a:defRPr>
      </a:lvl2pPr>
      <a:lvl3pPr algn="r" rtl="0" eaLnBrk="0" fontAlgn="base" hangingPunct="0">
        <a:spcBef>
          <a:spcPct val="0"/>
        </a:spcBef>
        <a:spcAft>
          <a:spcPct val="0"/>
        </a:spcAft>
        <a:defRPr sz="3800">
          <a:solidFill>
            <a:schemeClr val="bg1"/>
          </a:solidFill>
          <a:latin typeface="Calibri" pitchFamily="34" charset="0"/>
          <a:ea typeface="ＭＳ Ｐゴシック" charset="0"/>
          <a:cs typeface="ＭＳ Ｐゴシック" charset="0"/>
        </a:defRPr>
      </a:lvl3pPr>
      <a:lvl4pPr algn="r" rtl="0" eaLnBrk="0" fontAlgn="base" hangingPunct="0">
        <a:spcBef>
          <a:spcPct val="0"/>
        </a:spcBef>
        <a:spcAft>
          <a:spcPct val="0"/>
        </a:spcAft>
        <a:defRPr sz="3800">
          <a:solidFill>
            <a:schemeClr val="bg1"/>
          </a:solidFill>
          <a:latin typeface="Calibri" pitchFamily="34" charset="0"/>
          <a:ea typeface="ＭＳ Ｐゴシック" charset="0"/>
          <a:cs typeface="ＭＳ Ｐゴシック" charset="0"/>
        </a:defRPr>
      </a:lvl4pPr>
      <a:lvl5pPr algn="r" rtl="0" eaLnBrk="0" fontAlgn="base" hangingPunct="0">
        <a:spcBef>
          <a:spcPct val="0"/>
        </a:spcBef>
        <a:spcAft>
          <a:spcPct val="0"/>
        </a:spcAft>
        <a:defRPr sz="3800">
          <a:solidFill>
            <a:schemeClr val="bg1"/>
          </a:solidFill>
          <a:latin typeface="Calibri" pitchFamily="34" charset="0"/>
          <a:ea typeface="ＭＳ Ｐゴシック" charset="0"/>
          <a:cs typeface="ＭＳ Ｐゴシック" charset="0"/>
        </a:defRPr>
      </a:lvl5pPr>
      <a:lvl6pPr marL="457200" algn="r" rtl="0" fontAlgn="base">
        <a:spcBef>
          <a:spcPct val="0"/>
        </a:spcBef>
        <a:spcAft>
          <a:spcPct val="0"/>
        </a:spcAft>
        <a:defRPr sz="3800">
          <a:solidFill>
            <a:schemeClr val="bg1"/>
          </a:solidFill>
          <a:latin typeface="Calibri" pitchFamily="34" charset="0"/>
        </a:defRPr>
      </a:lvl6pPr>
      <a:lvl7pPr marL="914400" algn="r" rtl="0" fontAlgn="base">
        <a:spcBef>
          <a:spcPct val="0"/>
        </a:spcBef>
        <a:spcAft>
          <a:spcPct val="0"/>
        </a:spcAft>
        <a:defRPr sz="3800">
          <a:solidFill>
            <a:schemeClr val="bg1"/>
          </a:solidFill>
          <a:latin typeface="Calibri" pitchFamily="34" charset="0"/>
        </a:defRPr>
      </a:lvl7pPr>
      <a:lvl8pPr marL="1371600" algn="r" rtl="0" fontAlgn="base">
        <a:spcBef>
          <a:spcPct val="0"/>
        </a:spcBef>
        <a:spcAft>
          <a:spcPct val="0"/>
        </a:spcAft>
        <a:defRPr sz="3800">
          <a:solidFill>
            <a:schemeClr val="bg1"/>
          </a:solidFill>
          <a:latin typeface="Calibri" pitchFamily="34" charset="0"/>
        </a:defRPr>
      </a:lvl8pPr>
      <a:lvl9pPr marL="1828800" algn="r" rtl="0" fontAlgn="base">
        <a:spcBef>
          <a:spcPct val="0"/>
        </a:spcBef>
        <a:spcAft>
          <a:spcPct val="0"/>
        </a:spcAft>
        <a:defRPr sz="3800">
          <a:solidFill>
            <a:schemeClr val="bg1"/>
          </a:solidFill>
          <a:latin typeface="Calibri" pitchFamily="34" charset="0"/>
        </a:defRPr>
      </a:lvl9pPr>
    </p:titleStyle>
    <p:bodyStyle>
      <a:lvl1pPr marL="342900" indent="-342900" algn="l" rtl="0" eaLnBrk="0" fontAlgn="base" hangingPunct="0">
        <a:spcBef>
          <a:spcPct val="20000"/>
        </a:spcBef>
        <a:spcAft>
          <a:spcPct val="0"/>
        </a:spcAft>
        <a:buClr>
          <a:srgbClr val="000099"/>
        </a:buClr>
        <a:buFont typeface="Arial Unicode MS" pitchFamily="34" charset="-128"/>
        <a:buChar char="●"/>
        <a:defRPr sz="2000">
          <a:solidFill>
            <a:srgbClr val="062F67"/>
          </a:solidFill>
          <a:latin typeface="+mn-lt"/>
          <a:ea typeface="ＭＳ Ｐゴシック" charset="0"/>
          <a:cs typeface="ＭＳ Ｐゴシック" charset="0"/>
        </a:defRPr>
      </a:lvl1pPr>
      <a:lvl2pPr marL="914400" indent="-457200" algn="l" rtl="0" eaLnBrk="0" fontAlgn="base" hangingPunct="0">
        <a:spcBef>
          <a:spcPct val="20000"/>
        </a:spcBef>
        <a:spcAft>
          <a:spcPct val="0"/>
        </a:spcAft>
        <a:buClr>
          <a:srgbClr val="6699FF"/>
        </a:buClr>
        <a:buFont typeface="+mj-lt" charset="0"/>
        <a:defRPr sz="2000">
          <a:solidFill>
            <a:srgbClr val="008000"/>
          </a:solidFill>
          <a:latin typeface="+mn-lt"/>
          <a:ea typeface="ＭＳ Ｐゴシック" charset="0"/>
        </a:defRPr>
      </a:lvl2pPr>
      <a:lvl3pPr marL="1143000" indent="-228600" algn="l" rtl="0" eaLnBrk="0" fontAlgn="base" hangingPunct="0">
        <a:spcBef>
          <a:spcPct val="20000"/>
        </a:spcBef>
        <a:spcAft>
          <a:spcPct val="0"/>
        </a:spcAft>
        <a:buClr>
          <a:srgbClr val="6699FF"/>
        </a:buClr>
        <a:buFont typeface="Franklin Gothic Medium" pitchFamily="34" charset="0"/>
        <a:defRPr sz="2000">
          <a:solidFill>
            <a:srgbClr val="6666FF"/>
          </a:solidFill>
          <a:latin typeface="+mn-lt"/>
          <a:ea typeface="ＭＳ Ｐゴシック" charset="0"/>
        </a:defRPr>
      </a:lvl3pPr>
      <a:lvl4pPr marL="16002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ea typeface="ＭＳ Ｐゴシック" charset="0"/>
        </a:defRPr>
      </a:lvl4pPr>
      <a:lvl5pPr marL="2057400" indent="-228600" algn="l" rtl="0" eaLnBrk="0" fontAlgn="base" hangingPunct="0">
        <a:spcBef>
          <a:spcPct val="20000"/>
        </a:spcBef>
        <a:spcAft>
          <a:spcPct val="0"/>
        </a:spcAft>
        <a:buClr>
          <a:srgbClr val="6699FF"/>
        </a:buClr>
        <a:buFont typeface="Franklin Gothic Medium" pitchFamily="34" charset="0"/>
        <a:buChar char="–"/>
        <a:defRPr sz="2000">
          <a:solidFill>
            <a:srgbClr val="6666FF"/>
          </a:solidFill>
          <a:latin typeface="+mn-lt"/>
          <a:ea typeface="ＭＳ Ｐゴシック" charset="0"/>
        </a:defRPr>
      </a:lvl5pPr>
      <a:lvl6pPr marL="25146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6pPr>
      <a:lvl7pPr marL="29718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7pPr>
      <a:lvl8pPr marL="34290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8pPr>
      <a:lvl9pPr marL="3886200" indent="-228600" algn="l" rtl="0" fontAlgn="base">
        <a:spcBef>
          <a:spcPct val="20000"/>
        </a:spcBef>
        <a:spcAft>
          <a:spcPct val="0"/>
        </a:spcAft>
        <a:buClr>
          <a:srgbClr val="6699FF"/>
        </a:buClr>
        <a:buFont typeface="Franklin Gothic Medium" pitchFamily="34" charset="0"/>
        <a:buChar char="–"/>
        <a:defRPr sz="2000">
          <a:solidFill>
            <a:srgbClr val="6666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GB" smtClean="0">
                <a:ea typeface="ＭＳ Ｐゴシック" charset="-128"/>
              </a:rPr>
              <a:t>Issues with new VME platform?</a:t>
            </a:r>
          </a:p>
        </p:txBody>
      </p:sp>
      <p:sp>
        <p:nvSpPr>
          <p:cNvPr id="30722" name="Slide Number Placeholder 3"/>
          <p:cNvSpPr>
            <a:spLocks noGrp="1"/>
          </p:cNvSpPr>
          <p:nvPr>
            <p:ph type="sldNum" sz="quarter" idx="10"/>
          </p:nvPr>
        </p:nvSpPr>
        <p:spPr>
          <a:noFill/>
        </p:spPr>
        <p:txBody>
          <a:bodyPr/>
          <a:lstStyle/>
          <a:p>
            <a:fld id="{8F10DC9A-E88B-4B33-AEB4-C6621B4F3872}" type="slidenum">
              <a:rPr lang="en-US"/>
              <a:pPr/>
              <a:t>10</a:t>
            </a:fld>
            <a:r>
              <a:rPr lang="en-US"/>
              <a:t> </a:t>
            </a:r>
          </a:p>
        </p:txBody>
      </p:sp>
      <p:sp>
        <p:nvSpPr>
          <p:cNvPr id="5" name="Content Placeholder 4"/>
          <p:cNvSpPr txBox="1">
            <a:spLocks/>
          </p:cNvSpPr>
          <p:nvPr/>
        </p:nvSpPr>
        <p:spPr>
          <a:xfrm>
            <a:off x="228600" y="1066800"/>
            <a:ext cx="8686800" cy="5334000"/>
          </a:xfrm>
          <a:prstGeom prst="rect">
            <a:avLst/>
          </a:prstGeom>
        </p:spPr>
        <p:txBody>
          <a:bodyPr/>
          <a:lstStyle/>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New Operating system</a:t>
            </a: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Linux (instead of </a:t>
            </a:r>
            <a:r>
              <a:rPr lang="en-US" i="1" kern="0" dirty="0" err="1">
                <a:solidFill>
                  <a:srgbClr val="000000"/>
                </a:solidFill>
                <a:latin typeface="Calibri"/>
                <a:ea typeface="ＭＳ Ｐゴシック" charset="0"/>
                <a:cs typeface="ＭＳ Ｐゴシック" charset="0"/>
              </a:rPr>
              <a:t>LynxOS</a:t>
            </a:r>
            <a:r>
              <a:rPr lang="en-US" i="1" kern="0" dirty="0">
                <a:solidFill>
                  <a:srgbClr val="000000"/>
                </a:solidFill>
                <a:latin typeface="Calibri"/>
                <a:ea typeface="ＭＳ Ｐゴシック" charset="0"/>
                <a:cs typeface="ＭＳ Ｐゴシック" charset="0"/>
              </a:rPr>
              <a:t>)</a:t>
            </a:r>
          </a:p>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New VME-bus master card </a:t>
            </a: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New </a:t>
            </a:r>
            <a:r>
              <a:rPr lang="en-US" i="1" kern="0" dirty="0" smtClean="0">
                <a:solidFill>
                  <a:srgbClr val="000000"/>
                </a:solidFill>
                <a:latin typeface="Calibri"/>
                <a:ea typeface="ＭＳ Ｐゴシック" charset="0"/>
                <a:cs typeface="ＭＳ Ｐゴシック" charset="0"/>
              </a:rPr>
              <a:t> device driver</a:t>
            </a:r>
            <a:endParaRPr lang="en-US" i="1" kern="0" dirty="0">
              <a:solidFill>
                <a:srgbClr val="000000"/>
              </a:solidFill>
              <a:latin typeface="Calibri"/>
              <a:ea typeface="ＭＳ Ｐゴシック" charset="0"/>
              <a:cs typeface="ＭＳ Ｐゴシック" charset="0"/>
            </a:endParaRP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FESA untouched?</a:t>
            </a: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New Timing cards?</a:t>
            </a:r>
          </a:p>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New Crate</a:t>
            </a: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Redundant Power-Supplies</a:t>
            </a:r>
          </a:p>
          <a:p>
            <a:pPr marL="800100" lvl="1" indent="-342900">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CIBP Back-plane still compatible?</a:t>
            </a:r>
          </a:p>
          <a:p>
            <a:pPr marL="800100" lvl="1" indent="-342900">
              <a:spcBef>
                <a:spcPct val="20000"/>
              </a:spcBef>
              <a:buClr>
                <a:srgbClr val="000099"/>
              </a:buClr>
              <a:buFont typeface="Arial Unicode MS" pitchFamily="34" charset="-128"/>
              <a:buChar char="●"/>
              <a:defRPr/>
            </a:pPr>
            <a:endParaRPr lang="en-US" i="1" kern="0" dirty="0">
              <a:solidFill>
                <a:srgbClr val="000000"/>
              </a:solidFill>
              <a:latin typeface="Calibri"/>
              <a:ea typeface="ＭＳ Ｐゴシック" charset="0"/>
              <a:cs typeface="ＭＳ Ｐゴシック" charset="0"/>
            </a:endParaRPr>
          </a:p>
          <a:p>
            <a:pPr marL="800100" lvl="1" indent="-342900">
              <a:spcBef>
                <a:spcPct val="20000"/>
              </a:spcBef>
              <a:buClr>
                <a:srgbClr val="000099"/>
              </a:buClr>
              <a:buFont typeface="Arial Unicode MS" pitchFamily="34" charset="-128"/>
              <a:buChar char="●"/>
              <a:defRPr/>
            </a:pPr>
            <a:endParaRPr lang="fr-CH" i="1" kern="0"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buFont typeface="Arial Unicode MS" pitchFamily="34" charset="-128"/>
              <a:buChar char="●"/>
              <a:defRPr/>
            </a:pPr>
            <a:endParaRPr lang="en-GB" sz="2400" kern="0" dirty="0">
              <a:solidFill>
                <a:srgbClr val="000099"/>
              </a:solidFill>
              <a:latin typeface="+mn-lt"/>
              <a:ea typeface="+mn-ea"/>
            </a:endParaRPr>
          </a:p>
          <a:p>
            <a:pPr marL="342900" indent="-342900" eaLnBrk="0" hangingPunct="0">
              <a:spcBef>
                <a:spcPct val="20000"/>
              </a:spcBef>
              <a:buClr>
                <a:srgbClr val="000099"/>
              </a:buClr>
              <a:defRPr/>
            </a:pPr>
            <a:endParaRPr lang="en-GB" sz="2400" kern="0" dirty="0">
              <a:solidFill>
                <a:srgbClr val="000099"/>
              </a:solidFill>
              <a:latin typeface="+mn-lt"/>
              <a:ea typeface="+mn-ea"/>
            </a:endParaRPr>
          </a:p>
        </p:txBody>
      </p:sp>
      <p:pic>
        <p:nvPicPr>
          <p:cNvPr id="30724" name="Picture 5" descr="C:\Bruno CERN\Photos_BIS-Hw\Pictures\CIBPL.jpg"/>
          <p:cNvPicPr>
            <a:picLocks noChangeAspect="1" noChangeArrowheads="1"/>
          </p:cNvPicPr>
          <p:nvPr/>
        </p:nvPicPr>
        <p:blipFill>
          <a:blip r:embed="rId3" cstate="screen"/>
          <a:srcRect/>
          <a:stretch>
            <a:fillRect/>
          </a:stretch>
        </p:blipFill>
        <p:spPr bwMode="auto">
          <a:xfrm>
            <a:off x="7010400" y="3429000"/>
            <a:ext cx="1863725" cy="762904"/>
          </a:xfrm>
          <a:prstGeom prst="rect">
            <a:avLst/>
          </a:prstGeom>
          <a:noFill/>
          <a:ln w="9525">
            <a:noFill/>
            <a:miter lim="800000"/>
            <a:headEnd/>
            <a:tailEnd/>
          </a:ln>
        </p:spPr>
      </p:pic>
      <p:pic>
        <p:nvPicPr>
          <p:cNvPr id="30725" name="Picture 5" descr="\\cern.ch\dfs\Departments\AB\Projects\beaminterlocks\BIS-Installations\Pictures-Installations\SR3\BIC-SR3(3).JPG"/>
          <p:cNvPicPr>
            <a:picLocks noChangeAspect="1" noChangeArrowheads="1"/>
          </p:cNvPicPr>
          <p:nvPr/>
        </p:nvPicPr>
        <p:blipFill>
          <a:blip r:embed="rId4" cstate="screen"/>
          <a:srcRect/>
          <a:stretch>
            <a:fillRect/>
          </a:stretch>
        </p:blipFill>
        <p:spPr bwMode="auto">
          <a:xfrm>
            <a:off x="5105400" y="1143000"/>
            <a:ext cx="1705337" cy="1694415"/>
          </a:xfrm>
          <a:prstGeom prst="rect">
            <a:avLst/>
          </a:prstGeom>
          <a:noFill/>
        </p:spPr>
      </p:pic>
      <p:pic>
        <p:nvPicPr>
          <p:cNvPr id="30726" name="Picture 6" descr="\\cern.ch\dfs\Departments\AB\Projects\beaminterlocks\BIS-Installations\Pictures-Installations\SR3\BIC-SR3 AR.JPG"/>
          <p:cNvPicPr>
            <a:picLocks noChangeAspect="1" noChangeArrowheads="1"/>
          </p:cNvPicPr>
          <p:nvPr/>
        </p:nvPicPr>
        <p:blipFill>
          <a:blip r:embed="rId5" cstate="screen"/>
          <a:srcRect/>
          <a:stretch>
            <a:fillRect/>
          </a:stretch>
        </p:blipFill>
        <p:spPr bwMode="auto">
          <a:xfrm>
            <a:off x="7010400" y="1143000"/>
            <a:ext cx="1981200" cy="1444592"/>
          </a:xfrm>
          <a:prstGeom prst="rect">
            <a:avLst/>
          </a:prstGeom>
          <a:noFill/>
        </p:spPr>
      </p:pic>
      <p:sp>
        <p:nvSpPr>
          <p:cNvPr id="8" name="TextBox 7"/>
          <p:cNvSpPr txBox="1"/>
          <p:nvPr/>
        </p:nvSpPr>
        <p:spPr bwMode="auto">
          <a:xfrm>
            <a:off x="5105400" y="2819400"/>
            <a:ext cx="1600200" cy="288147"/>
          </a:xfrm>
          <a:prstGeom prst="rect">
            <a:avLst/>
          </a:prstGeom>
          <a:noFill/>
        </p:spPr>
        <p:txBody>
          <a:bodyPr wrap="square" lIns="36000" tIns="36000" rIns="36000" bIns="36000">
            <a:spAutoFit/>
          </a:bodyPr>
          <a:lstStyle/>
          <a:p>
            <a:pPr algn="ctr">
              <a:defRPr/>
            </a:pPr>
            <a:r>
              <a:rPr lang="en-GB" sz="1400" dirty="0" smtClean="0">
                <a:solidFill>
                  <a:schemeClr val="accent6">
                    <a:lumMod val="95000"/>
                    <a:lumOff val="5000"/>
                  </a:schemeClr>
                </a:solidFill>
              </a:rPr>
              <a:t>BIC (front view)</a:t>
            </a:r>
          </a:p>
        </p:txBody>
      </p:sp>
      <p:sp>
        <p:nvSpPr>
          <p:cNvPr id="9" name="TextBox 8"/>
          <p:cNvSpPr txBox="1"/>
          <p:nvPr/>
        </p:nvSpPr>
        <p:spPr bwMode="auto">
          <a:xfrm>
            <a:off x="7239000" y="2819400"/>
            <a:ext cx="1600200" cy="288147"/>
          </a:xfrm>
          <a:prstGeom prst="rect">
            <a:avLst/>
          </a:prstGeom>
          <a:noFill/>
        </p:spPr>
        <p:txBody>
          <a:bodyPr wrap="square" lIns="36000" tIns="36000" rIns="36000" bIns="36000">
            <a:spAutoFit/>
          </a:bodyPr>
          <a:lstStyle/>
          <a:p>
            <a:pPr algn="ctr">
              <a:defRPr/>
            </a:pPr>
            <a:r>
              <a:rPr lang="en-GB" sz="1400" dirty="0" smtClean="0">
                <a:solidFill>
                  <a:schemeClr val="accent6">
                    <a:lumMod val="95000"/>
                    <a:lumOff val="5000"/>
                  </a:schemeClr>
                </a:solidFill>
              </a:rPr>
              <a:t>(rear view)</a:t>
            </a:r>
          </a:p>
        </p:txBody>
      </p:sp>
      <p:sp>
        <p:nvSpPr>
          <p:cNvPr id="10" name="TextBox 9"/>
          <p:cNvSpPr txBox="1"/>
          <p:nvPr/>
        </p:nvSpPr>
        <p:spPr bwMode="auto">
          <a:xfrm>
            <a:off x="7162800" y="4191000"/>
            <a:ext cx="1600200" cy="288147"/>
          </a:xfrm>
          <a:prstGeom prst="rect">
            <a:avLst/>
          </a:prstGeom>
          <a:noFill/>
        </p:spPr>
        <p:txBody>
          <a:bodyPr wrap="square" lIns="36000" tIns="36000" rIns="36000" bIns="36000">
            <a:spAutoFit/>
          </a:bodyPr>
          <a:lstStyle/>
          <a:p>
            <a:pPr algn="ctr">
              <a:defRPr/>
            </a:pPr>
            <a:r>
              <a:rPr lang="en-GB" sz="1400" dirty="0" smtClean="0">
                <a:solidFill>
                  <a:schemeClr val="accent6">
                    <a:lumMod val="95000"/>
                    <a:lumOff val="5000"/>
                  </a:schemeClr>
                </a:solidFill>
              </a:rPr>
              <a:t>CIBP (Back-Plane)</a:t>
            </a:r>
          </a:p>
        </p:txBody>
      </p:sp>
    </p:spTree>
  </p:cSld>
  <p:clrMapOvr>
    <a:masterClrMapping/>
  </p:clrMapOvr>
  <p:transition spd="med">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Wrap-up</a:t>
            </a:r>
            <a:endParaRPr lang="en-GB" dirty="0"/>
          </a:p>
        </p:txBody>
      </p:sp>
      <p:sp>
        <p:nvSpPr>
          <p:cNvPr id="3" name="Slide Number Placeholder 2"/>
          <p:cNvSpPr>
            <a:spLocks noGrp="1"/>
          </p:cNvSpPr>
          <p:nvPr>
            <p:ph type="sldNum" sz="quarter" idx="10"/>
          </p:nvPr>
        </p:nvSpPr>
        <p:spPr/>
        <p:txBody>
          <a:bodyPr/>
          <a:lstStyle/>
          <a:p>
            <a:fld id="{D2CBB1A2-19B1-43B3-B7AB-4DF084EEDFCA}" type="slidenum">
              <a:rPr lang="en-US" smtClean="0"/>
              <a:pPr/>
              <a:t>11</a:t>
            </a:fld>
            <a:r>
              <a:rPr lang="en-US" smtClean="0"/>
              <a:t> </a:t>
            </a:r>
            <a:endParaRPr lang="en-US"/>
          </a:p>
        </p:txBody>
      </p:sp>
      <p:sp>
        <p:nvSpPr>
          <p:cNvPr id="4" name="Content Placeholder 4"/>
          <p:cNvSpPr txBox="1">
            <a:spLocks/>
          </p:cNvSpPr>
          <p:nvPr/>
        </p:nvSpPr>
        <p:spPr>
          <a:xfrm>
            <a:off x="228600" y="1066800"/>
            <a:ext cx="8686800" cy="3581400"/>
          </a:xfrm>
          <a:prstGeom prst="rect">
            <a:avLst/>
          </a:prstGeom>
        </p:spPr>
        <p:txBody>
          <a:bodyPr/>
          <a:lstStyle/>
          <a:p>
            <a:pPr marL="342900" indent="-342900">
              <a:lnSpc>
                <a:spcPct val="120000"/>
              </a:lnSpc>
              <a:spcBef>
                <a:spcPct val="20000"/>
              </a:spcBef>
              <a:buFont typeface="Arial Unicode MS" pitchFamily="34" charset="-128"/>
              <a:buChar char="●"/>
              <a:defRPr/>
            </a:pPr>
            <a:r>
              <a:rPr lang="en-US" sz="2400" kern="0" dirty="0" smtClean="0">
                <a:solidFill>
                  <a:srgbClr val="04234D"/>
                </a:solidFill>
                <a:latin typeface="Arial" charset="0"/>
                <a:ea typeface="ＭＳ Ｐゴシック" charset="0"/>
                <a:cs typeface="ＭＳ Ｐゴシック" charset="0"/>
              </a:rPr>
              <a:t>Lot of HW </a:t>
            </a:r>
            <a:r>
              <a:rPr lang="en-US" sz="2400" kern="0" dirty="0">
                <a:solidFill>
                  <a:srgbClr val="04234D"/>
                </a:solidFill>
                <a:latin typeface="Arial" charset="0"/>
                <a:ea typeface="ＭＳ Ｐゴシック" charset="0"/>
                <a:cs typeface="ＭＳ Ｐゴシック" charset="0"/>
              </a:rPr>
              <a:t>designs </a:t>
            </a:r>
            <a:r>
              <a:rPr lang="en-US" sz="2400" kern="0" dirty="0" smtClean="0">
                <a:solidFill>
                  <a:srgbClr val="04234D"/>
                </a:solidFill>
                <a:latin typeface="Arial" charset="0"/>
                <a:ea typeface="ＭＳ Ｐゴシック" charset="0"/>
                <a:cs typeface="ＭＳ Ｐゴシック" charset="0"/>
              </a:rPr>
              <a:t>are scheduled for </a:t>
            </a:r>
            <a:r>
              <a:rPr lang="en-US" sz="2400" kern="0" dirty="0">
                <a:solidFill>
                  <a:srgbClr val="0000FF"/>
                </a:solidFill>
                <a:latin typeface="Arial" charset="0"/>
                <a:ea typeface="ＭＳ Ｐゴシック" charset="0"/>
                <a:cs typeface="ＭＳ Ｐゴシック" charset="0"/>
              </a:rPr>
              <a:t>BIS </a:t>
            </a:r>
            <a:r>
              <a:rPr lang="en-US" sz="2400" kern="0" dirty="0" smtClean="0">
                <a:solidFill>
                  <a:srgbClr val="0000FF"/>
                </a:solidFill>
                <a:latin typeface="Arial" charset="0"/>
                <a:ea typeface="ＭＳ Ｐゴシック" charset="0"/>
                <a:cs typeface="ＭＳ Ｐゴシック" charset="0"/>
              </a:rPr>
              <a:t>&amp; </a:t>
            </a:r>
            <a:r>
              <a:rPr lang="en-US" sz="2400" kern="0" dirty="0" smtClean="0">
                <a:solidFill>
                  <a:srgbClr val="660066"/>
                </a:solidFill>
                <a:latin typeface="Arial" charset="0"/>
                <a:ea typeface="ＭＳ Ｐゴシック" charset="0"/>
                <a:cs typeface="ＭＳ Ｐゴシック" charset="0"/>
              </a:rPr>
              <a:t>SMP</a:t>
            </a:r>
            <a:r>
              <a:rPr lang="en-US" sz="2400" kern="0" dirty="0" smtClean="0">
                <a:solidFill>
                  <a:srgbClr val="000099"/>
                </a:solidFill>
                <a:latin typeface="Arial" charset="0"/>
                <a:ea typeface="ＭＳ Ｐゴシック" charset="0"/>
                <a:cs typeface="ＭＳ Ｐゴシック" charset="0"/>
              </a:rPr>
              <a:t> </a:t>
            </a:r>
            <a:r>
              <a:rPr lang="en-US" sz="2400" kern="0" dirty="0" smtClean="0">
                <a:solidFill>
                  <a:srgbClr val="04234D"/>
                </a:solidFill>
                <a:latin typeface="Arial" charset="0"/>
                <a:ea typeface="ＭＳ Ｐゴシック" charset="0"/>
                <a:cs typeface="ＭＳ Ｐゴシック" charset="0"/>
              </a:rPr>
              <a:t>project</a:t>
            </a:r>
            <a:endParaRPr lang="en-US" i="1" kern="0" dirty="0">
              <a:solidFill>
                <a:srgbClr val="04234D"/>
              </a:solidFill>
              <a:latin typeface="Calibri"/>
              <a:ea typeface="ＭＳ Ｐゴシック" charset="0"/>
              <a:cs typeface="ＭＳ Ｐゴシック" charset="0"/>
            </a:endParaRPr>
          </a:p>
          <a:p>
            <a:pPr marL="342900" indent="-342900">
              <a:lnSpc>
                <a:spcPct val="120000"/>
              </a:lnSpc>
              <a:spcBef>
                <a:spcPct val="20000"/>
              </a:spcBef>
              <a:buFont typeface="Arial Unicode MS" pitchFamily="34" charset="-128"/>
              <a:buChar char="●"/>
              <a:defRPr/>
            </a:pPr>
            <a:r>
              <a:rPr lang="en-US" sz="2400" kern="0" dirty="0" smtClean="0">
                <a:solidFill>
                  <a:srgbClr val="04234D"/>
                </a:solidFill>
                <a:latin typeface="Arial" charset="0"/>
                <a:ea typeface="ＭＳ Ｐゴシック" charset="0"/>
                <a:cs typeface="ＭＳ Ｐゴシック" charset="0"/>
              </a:rPr>
              <a:t>BIS is very stable and thanks to SMP V3, no urgency in term of their completion.</a:t>
            </a:r>
          </a:p>
          <a:p>
            <a:pPr marL="342900" indent="-342900">
              <a:lnSpc>
                <a:spcPct val="120000"/>
              </a:lnSpc>
              <a:spcBef>
                <a:spcPct val="20000"/>
              </a:spcBef>
              <a:buFont typeface="Arial Unicode MS" pitchFamily="34" charset="-128"/>
              <a:buChar char="●"/>
              <a:defRPr/>
            </a:pPr>
            <a:r>
              <a:rPr lang="en-US" sz="2400" kern="0" dirty="0" smtClean="0">
                <a:solidFill>
                  <a:srgbClr val="04234D"/>
                </a:solidFill>
                <a:latin typeface="Arial" charset="0"/>
                <a:ea typeface="ＭＳ Ｐゴシック" charset="0"/>
                <a:cs typeface="ＭＳ Ｐゴシック" charset="0"/>
              </a:rPr>
              <a:t>Nevertheless, MI team stays vigilant for possible radiation issues and anticipate more robust solutions.</a:t>
            </a:r>
          </a:p>
          <a:p>
            <a:pPr marL="342900" indent="-342900">
              <a:lnSpc>
                <a:spcPct val="120000"/>
              </a:lnSpc>
              <a:spcBef>
                <a:spcPct val="20000"/>
              </a:spcBef>
              <a:buFont typeface="Arial Unicode MS" pitchFamily="34" charset="-128"/>
              <a:buChar char="●"/>
              <a:defRPr/>
            </a:pPr>
            <a:r>
              <a:rPr lang="en-US" sz="2400" kern="0" dirty="0" smtClean="0">
                <a:solidFill>
                  <a:srgbClr val="04234D"/>
                </a:solidFill>
                <a:latin typeface="Arial" charset="0"/>
                <a:ea typeface="ＭＳ Ｐゴシック" charset="0"/>
                <a:cs typeface="ＭＳ Ｐゴシック" charset="0"/>
              </a:rPr>
              <a:t>Obsolescence of components is also taken into account and are included in new developments.</a:t>
            </a:r>
            <a:endParaRPr lang="en-GB" sz="2400" kern="0" dirty="0">
              <a:solidFill>
                <a:srgbClr val="000099"/>
              </a:solidFill>
              <a:latin typeface="+mn-lt"/>
              <a:ea typeface="+mn-ea"/>
            </a:endParaRPr>
          </a:p>
          <a:p>
            <a:pPr marL="342900" indent="-342900" eaLnBrk="0" hangingPunct="0">
              <a:spcBef>
                <a:spcPct val="20000"/>
              </a:spcBef>
              <a:buClr>
                <a:srgbClr val="000099"/>
              </a:buClr>
              <a:defRPr/>
            </a:pPr>
            <a:endParaRPr lang="en-GB" sz="2400" kern="0" dirty="0">
              <a:solidFill>
                <a:srgbClr val="000099"/>
              </a:solidFill>
              <a:latin typeface="+mn-lt"/>
              <a:ea typeface="+mn-ea"/>
            </a:endParaRPr>
          </a:p>
        </p:txBody>
      </p:sp>
    </p:spTree>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3"/>
          <p:cNvSpPr>
            <a:spLocks noGrp="1"/>
          </p:cNvSpPr>
          <p:nvPr>
            <p:ph type="title"/>
          </p:nvPr>
        </p:nvSpPr>
        <p:spPr>
          <a:xfrm>
            <a:off x="752475" y="0"/>
            <a:ext cx="8382000" cy="762000"/>
          </a:xfrm>
        </p:spPr>
        <p:txBody>
          <a:bodyPr/>
          <a:lstStyle/>
          <a:p>
            <a:r>
              <a:rPr lang="en-GB" smtClean="0">
                <a:solidFill>
                  <a:srgbClr val="0066CC"/>
                </a:solidFill>
                <a:ea typeface="ＭＳ Ｐゴシック" charset="-128"/>
              </a:rPr>
              <a:t>end</a:t>
            </a: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algn="ctr"/>
            <a:r>
              <a:rPr lang="en-GB" smtClean="0">
                <a:ea typeface="ＭＳ Ｐゴシック" charset="-128"/>
              </a:rPr>
              <a:t>New designs scheduling</a:t>
            </a:r>
          </a:p>
        </p:txBody>
      </p:sp>
      <p:sp>
        <p:nvSpPr>
          <p:cNvPr id="28674" name="Slide Number Placeholder 3"/>
          <p:cNvSpPr>
            <a:spLocks noGrp="1"/>
          </p:cNvSpPr>
          <p:nvPr>
            <p:ph type="sldNum" sz="quarter" idx="10"/>
          </p:nvPr>
        </p:nvSpPr>
        <p:spPr>
          <a:noFill/>
        </p:spPr>
        <p:txBody>
          <a:bodyPr/>
          <a:lstStyle/>
          <a:p>
            <a:fld id="{F6AEF61E-240C-488D-BDD2-39E76114FE2C}" type="slidenum">
              <a:rPr lang="en-US"/>
              <a:pPr/>
              <a:t>13</a:t>
            </a:fld>
            <a:r>
              <a:rPr lang="en-US"/>
              <a:t> </a:t>
            </a:r>
          </a:p>
        </p:txBody>
      </p:sp>
      <p:graphicFrame>
        <p:nvGraphicFramePr>
          <p:cNvPr id="3" name="Table 2"/>
          <p:cNvGraphicFramePr>
            <a:graphicFrameLocks noGrp="1"/>
          </p:cNvGraphicFramePr>
          <p:nvPr/>
        </p:nvGraphicFramePr>
        <p:xfrm>
          <a:off x="380999" y="1524000"/>
          <a:ext cx="8077201" cy="3326448"/>
        </p:xfrm>
        <a:graphic>
          <a:graphicData uri="http://schemas.openxmlformats.org/drawingml/2006/table">
            <a:tbl>
              <a:tblPr/>
              <a:tblGrid>
                <a:gridCol w="832701"/>
                <a:gridCol w="915971"/>
                <a:gridCol w="666162"/>
                <a:gridCol w="749431"/>
                <a:gridCol w="1415592"/>
                <a:gridCol w="3497344"/>
              </a:tblGrid>
              <a:tr h="5794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00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FFFFFF"/>
                          </a:solidFill>
                          <a:effectLst/>
                          <a:latin typeface="Calibri" pitchFamily="34" charset="0"/>
                          <a:ea typeface="ＭＳ Ｐゴシック" charset="-128"/>
                        </a:rPr>
                        <a:t>New/Upgrade</a:t>
                      </a:r>
                    </a:p>
                  </a:txBody>
                  <a:tcPr horzOverflow="overflow">
                    <a:lnL>
                      <a:noFill/>
                    </a:lnL>
                    <a:lnR>
                      <a:noFill/>
                    </a:lnR>
                    <a:lnT>
                      <a:noFill/>
                    </a:lnT>
                    <a:lnB>
                      <a:noFill/>
                    </a:lnB>
                    <a:lnTlToBr>
                      <a:noFill/>
                    </a:lnTlToBr>
                    <a:lnBlToTr>
                      <a:noFill/>
                    </a:lnBlToTr>
                    <a:solidFill>
                      <a:srgbClr val="00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FESA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class</a:t>
                      </a:r>
                    </a:p>
                  </a:txBody>
                  <a:tcPr horzOverflow="overflow">
                    <a:lnL>
                      <a:noFill/>
                    </a:lnL>
                    <a:lnR>
                      <a:noFill/>
                    </a:lnR>
                    <a:lnT>
                      <a:noFill/>
                    </a:lnT>
                    <a:lnB>
                      <a:noFill/>
                    </a:lnB>
                    <a:lnTlToBr>
                      <a:noFill/>
                    </a:lnTlToBr>
                    <a:lnBlToTr>
                      <a:noFill/>
                    </a:lnBlToTr>
                    <a:solidFill>
                      <a:srgbClr val="00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Java</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FFFFFF"/>
                          </a:solidFill>
                          <a:effectLst/>
                          <a:latin typeface="Calibri" pitchFamily="34" charset="0"/>
                          <a:ea typeface="ＭＳ Ｐゴシック" charset="-128"/>
                        </a:rPr>
                        <a:t>Appl.</a:t>
                      </a:r>
                    </a:p>
                  </a:txBody>
                  <a:tcPr horzOverflow="overflow">
                    <a:lnL>
                      <a:noFill/>
                    </a:lnL>
                    <a:lnR>
                      <a:noFill/>
                    </a:lnR>
                    <a:lnT>
                      <a:noFill/>
                    </a:lnT>
                    <a:lnB>
                      <a:noFill/>
                    </a:lnB>
                    <a:lnTlToBr>
                      <a:noFill/>
                    </a:lnTlToBr>
                    <a:lnBlToTr>
                      <a:noFill/>
                    </a:lnBlToTr>
                    <a:solidFill>
                      <a:srgbClr val="00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FF"/>
                          </a:solidFill>
                          <a:effectLst/>
                          <a:latin typeface="Calibri" pitchFamily="34" charset="0"/>
                          <a:ea typeface="ＭＳ Ｐゴシック" charset="-128"/>
                        </a:rPr>
                        <a:t>Scheduled</a:t>
                      </a:r>
                    </a:p>
                  </a:txBody>
                  <a:tcPr horzOverflow="overflow">
                    <a:lnL>
                      <a:noFill/>
                    </a:lnL>
                    <a:lnR>
                      <a:noFill/>
                    </a:lnR>
                    <a:lnT>
                      <a:noFill/>
                    </a:lnT>
                    <a:lnB>
                      <a:noFill/>
                    </a:lnB>
                    <a:lnTlToBr>
                      <a:noFill/>
                    </a:lnTlToBr>
                    <a:lnBlToTr>
                      <a:noFill/>
                    </a:lnBlToTr>
                    <a:solidFill>
                      <a:srgbClr val="00000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000000"/>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660066"/>
                          </a:solidFill>
                          <a:effectLst/>
                          <a:latin typeface="Calibri" pitchFamily="34" charset="0"/>
                          <a:ea typeface="ＭＳ Ｐゴシック" charset="-128"/>
                        </a:rPr>
                        <a:t>CIST</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during 2011</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ＭＳ Ｐゴシック" charset="-128"/>
                        </a:rPr>
                        <a:t>Installation expected on next Xmas Tech. Stop</a:t>
                      </a:r>
                    </a:p>
                  </a:txBody>
                  <a:tcPr horzOverflow="overflow">
                    <a:lnL>
                      <a:noFill/>
                    </a:lnL>
                    <a:lnR>
                      <a:noFill/>
                    </a:lnR>
                    <a:lnT>
                      <a:noFill/>
                    </a:lnT>
                    <a:lnB>
                      <a:noFill/>
                    </a:lnB>
                    <a:lnTlToBr>
                      <a:noFill/>
                    </a:lnTlToBr>
                    <a:lnBlToTr>
                      <a:noFill/>
                    </a:lnBlToTr>
                    <a:solidFill>
                      <a:srgbClr val="CCCDD3"/>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660066"/>
                          </a:solidFill>
                          <a:effectLst/>
                          <a:latin typeface="Calibri" pitchFamily="34" charset="0"/>
                          <a:ea typeface="ＭＳ Ｐゴシック" charset="-128"/>
                        </a:rPr>
                        <a:t>CISV</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Upg.</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during 2011</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endParaRPr kumimoji="0" lang="en-US" sz="14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E7E8EB"/>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99"/>
                          </a:solidFill>
                          <a:effectLst/>
                          <a:latin typeface="Calibri" pitchFamily="34" charset="0"/>
                          <a:ea typeface="ＭＳ Ｐゴシック" charset="-128"/>
                        </a:rPr>
                        <a:t>CIBV</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Upg.</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during 2011</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endParaRPr kumimoji="0" lang="en-US" sz="14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99"/>
                          </a:solidFill>
                          <a:effectLst/>
                          <a:latin typeface="Calibri" pitchFamily="34" charset="0"/>
                          <a:ea typeface="ＭＳ Ｐゴシック" charset="-128"/>
                        </a:rPr>
                        <a:t>CIBM</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Upg.</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Upg.</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Upg.</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Symbol" pitchFamily="18" charset="2"/>
                        <a:buNone/>
                        <a:tabLst/>
                      </a:pPr>
                      <a:r>
                        <a:rPr kumimoji="0" lang="en-US" sz="1400" b="0" i="0" u="none" strike="noStrike" cap="none" normalizeH="0" baseline="0" smtClean="0">
                          <a:ln>
                            <a:noFill/>
                          </a:ln>
                          <a:solidFill>
                            <a:srgbClr val="000000"/>
                          </a:solidFill>
                          <a:effectLst/>
                          <a:latin typeface="Calibri" pitchFamily="34" charset="0"/>
                          <a:ea typeface="ＭＳ Ｐゴシック" charset="-128"/>
                        </a:rPr>
                        <a:t>Not precisely defined</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ＭＳ Ｐゴシック" charset="-128"/>
                        </a:rPr>
                        <a:t>must be done by end of long shut-down</a:t>
                      </a:r>
                    </a:p>
                  </a:txBody>
                  <a:tcPr horzOverflow="overflow">
                    <a:lnL>
                      <a:noFill/>
                    </a:lnL>
                    <a:lnR>
                      <a:noFill/>
                    </a:lnR>
                    <a:lnT>
                      <a:noFill/>
                    </a:lnT>
                    <a:lnB>
                      <a:noFill/>
                    </a:lnB>
                    <a:lnTlToBr>
                      <a:noFill/>
                    </a:lnTlToBr>
                    <a:lnBlToTr>
                      <a:noFill/>
                    </a:lnBlToTr>
                    <a:solidFill>
                      <a:srgbClr val="E7E8EB"/>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99"/>
                          </a:solidFill>
                          <a:effectLst/>
                          <a:latin typeface="Calibri" pitchFamily="34" charset="0"/>
                          <a:ea typeface="ＭＳ Ｐゴシック" charset="-128"/>
                        </a:rPr>
                        <a:t>CIBT</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Symbol" pitchFamily="18" charset="2"/>
                        <a:buNone/>
                        <a:tabLst/>
                      </a:pP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endParaRPr kumimoji="0" lang="en-US" sz="1400" b="0" i="0" u="none" strike="noStrike" cap="none" normalizeH="0" baseline="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r>
                        <a:rPr kumimoji="0" lang="en-US" sz="1400" b="0" i="0" u="none" strike="noStrike" cap="none" normalizeH="0" baseline="0" smtClean="0">
                          <a:ln>
                            <a:noFill/>
                          </a:ln>
                          <a:solidFill>
                            <a:srgbClr val="000000"/>
                          </a:solidFill>
                          <a:effectLst/>
                          <a:latin typeface="Calibri" pitchFamily="34" charset="0"/>
                          <a:ea typeface="ＭＳ Ｐゴシック" charset="-128"/>
                        </a:rPr>
                        <a:t> </a:t>
                      </a:r>
                      <a:r>
                        <a:rPr kumimoji="0" lang="en-US" altLang="en-US" sz="1400" b="0" i="0" u="none" strike="noStrike" cap="none" normalizeH="0" baseline="0" smtClean="0">
                          <a:ln>
                            <a:noFill/>
                          </a:ln>
                          <a:solidFill>
                            <a:srgbClr val="000000"/>
                          </a:solidFill>
                          <a:effectLst/>
                          <a:latin typeface="Calibri" pitchFamily="34" charset="0"/>
                          <a:ea typeface="ＭＳ Ｐゴシック" charset="-128"/>
                        </a:rPr>
                        <a:t>“</a:t>
                      </a:r>
                      <a:endParaRPr kumimoji="0" lang="en-US" sz="1400" b="0" i="0" u="none" strike="noStrike" cap="none" normalizeH="0" baseline="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99"/>
                          </a:solidFill>
                          <a:effectLst/>
                          <a:latin typeface="Calibri" pitchFamily="34" charset="0"/>
                          <a:ea typeface="ＭＳ Ｐゴシック" charset="-128"/>
                        </a:rPr>
                        <a:t>CIBUR</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n.a.</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n.a.</a:t>
                      </a: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Symbol" pitchFamily="18" charset="2"/>
                        <a:buNone/>
                        <a:tabLst/>
                      </a:pP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E7E8E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E7E8EB"/>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99"/>
                          </a:solidFill>
                          <a:effectLst/>
                          <a:latin typeface="Calibri" pitchFamily="34" charset="0"/>
                          <a:ea typeface="ＭＳ Ｐゴシック" charset="-128"/>
                        </a:rPr>
                        <a:t>CIBF </a:t>
                      </a:r>
                      <a:endParaRPr kumimoji="0" lang="en-US" sz="1800" b="0" i="0" u="none" strike="noStrike" cap="none" normalizeH="0" baseline="0" smtClean="0">
                        <a:ln>
                          <a:noFill/>
                        </a:ln>
                        <a:solidFill>
                          <a:srgbClr val="FFFFFF"/>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0000"/>
                          </a:solidFill>
                          <a:effectLst/>
                          <a:latin typeface="Calibri" pitchFamily="34" charset="0"/>
                          <a:ea typeface="ＭＳ Ｐゴシック" charset="-128"/>
                        </a:rPr>
                        <a:t>new</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n.a.</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34" charset="0"/>
                          <a:ea typeface="ＭＳ Ｐゴシック" charset="-128"/>
                        </a:rPr>
                        <a:t>n.a.</a:t>
                      </a: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ctr" defTabSz="914400" rtl="0" eaLnBrk="1" fontAlgn="base" latinLnBrk="0" hangingPunct="1">
                        <a:lnSpc>
                          <a:spcPct val="100000"/>
                        </a:lnSpc>
                        <a:spcBef>
                          <a:spcPct val="0"/>
                        </a:spcBef>
                        <a:spcAft>
                          <a:spcPct val="0"/>
                        </a:spcAft>
                        <a:buClrTx/>
                        <a:buSzTx/>
                        <a:buFont typeface="Symbol" pitchFamily="18" charset="2"/>
                        <a:buNone/>
                        <a:tabLst/>
                      </a:pP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r>
                        <a:rPr kumimoji="0" lang="en-US" sz="1600" b="0" i="0" u="none" strike="noStrike" cap="none" normalizeH="0" baseline="0" dirty="0" smtClean="0">
                          <a:ln>
                            <a:noFill/>
                          </a:ln>
                          <a:solidFill>
                            <a:srgbClr val="000000"/>
                          </a:solidFill>
                          <a:effectLst/>
                          <a:latin typeface="Calibri" pitchFamily="34" charset="0"/>
                          <a:ea typeface="ＭＳ Ｐゴシック" charset="-128"/>
                        </a:rPr>
                        <a:t> </a:t>
                      </a:r>
                      <a:r>
                        <a:rPr kumimoji="0" lang="en-US" altLang="en-US" sz="1600" b="0" i="0" u="none" strike="noStrike" cap="none" normalizeH="0" baseline="0" dirty="0" smtClean="0">
                          <a:ln>
                            <a:noFill/>
                          </a:ln>
                          <a:solidFill>
                            <a:srgbClr val="000000"/>
                          </a:solidFill>
                          <a:effectLst/>
                          <a:latin typeface="Calibri" pitchFamily="34" charset="0"/>
                          <a:ea typeface="ＭＳ Ｐゴシック" charset="-128"/>
                        </a:rPr>
                        <a:t>“</a:t>
                      </a:r>
                      <a:endParaRPr kumimoji="0" lang="en-US" sz="1600" b="0" i="0" u="none" strike="noStrike" cap="none" normalizeH="0" baseline="0" dirty="0" smtClean="0">
                        <a:ln>
                          <a:noFill/>
                        </a:ln>
                        <a:solidFill>
                          <a:srgbClr val="000000"/>
                        </a:solidFill>
                        <a:effectLst/>
                        <a:latin typeface="Calibri" pitchFamily="34" charset="0"/>
                        <a:ea typeface="ＭＳ Ｐゴシック" charset="-128"/>
                      </a:endParaRPr>
                    </a:p>
                  </a:txBody>
                  <a:tcPr horzOverflow="overflow">
                    <a:lnL>
                      <a:noFill/>
                    </a:lnL>
                    <a:lnR>
                      <a:noFill/>
                    </a:lnR>
                    <a:lnT>
                      <a:noFill/>
                    </a:lnT>
                    <a:lnB>
                      <a:noFill/>
                    </a:lnB>
                    <a:lnTlToBr>
                      <a:noFill/>
                    </a:lnTlToBr>
                    <a:lnBlToTr>
                      <a:noFill/>
                    </a:lnBlToTr>
                    <a:solidFill>
                      <a:srgbClr val="CCCDD3"/>
                    </a:solidFill>
                  </a:tcPr>
                </a:tc>
              </a:tr>
            </a:tbl>
          </a:graphicData>
        </a:graphic>
      </p:graphicFrame>
    </p:spTree>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GB" smtClean="0">
                <a:ea typeface="ＭＳ Ｐゴシック" charset="-128"/>
              </a:rPr>
              <a:t>Concerning the FMCM interface:</a:t>
            </a:r>
          </a:p>
        </p:txBody>
      </p:sp>
      <p:sp>
        <p:nvSpPr>
          <p:cNvPr id="32770" name="Slide Number Placeholder 3"/>
          <p:cNvSpPr>
            <a:spLocks noGrp="1"/>
          </p:cNvSpPr>
          <p:nvPr>
            <p:ph type="sldNum" sz="quarter" idx="10"/>
          </p:nvPr>
        </p:nvSpPr>
        <p:spPr>
          <a:noFill/>
        </p:spPr>
        <p:txBody>
          <a:bodyPr/>
          <a:lstStyle/>
          <a:p>
            <a:fld id="{2A6A306C-30AE-43ED-AA8B-526E232B2241}" type="slidenum">
              <a:rPr lang="en-US"/>
              <a:pPr/>
              <a:t>14</a:t>
            </a:fld>
            <a:r>
              <a:rPr lang="en-US"/>
              <a:t> </a:t>
            </a:r>
          </a:p>
        </p:txBody>
      </p:sp>
      <p:sp>
        <p:nvSpPr>
          <p:cNvPr id="5" name="Content Placeholder 4"/>
          <p:cNvSpPr txBox="1">
            <a:spLocks/>
          </p:cNvSpPr>
          <p:nvPr/>
        </p:nvSpPr>
        <p:spPr>
          <a:xfrm>
            <a:off x="228600" y="1066800"/>
            <a:ext cx="5867400" cy="2743200"/>
          </a:xfrm>
          <a:prstGeom prst="rect">
            <a:avLst/>
          </a:prstGeom>
        </p:spPr>
        <p:txBody>
          <a:bodyPr/>
          <a:lstStyle/>
          <a:p>
            <a:pPr lvl="1">
              <a:spcBef>
                <a:spcPct val="20000"/>
              </a:spcBef>
              <a:buClr>
                <a:srgbClr val="000099"/>
              </a:buClr>
              <a:defRPr/>
            </a:pPr>
            <a:r>
              <a:rPr lang="en-US" sz="1800" dirty="0">
                <a:latin typeface="Arial" charset="0"/>
                <a:ea typeface="ＭＳ Ｐゴシック" charset="0"/>
                <a:cs typeface="ＭＳ Ｐゴシック" charset="0"/>
              </a:rPr>
              <a:t>non-compatibility between Siemens item</a:t>
            </a:r>
          </a:p>
          <a:p>
            <a:pPr marL="342900" indent="-342900">
              <a:spcBef>
                <a:spcPct val="20000"/>
              </a:spcBef>
              <a:buClr>
                <a:srgbClr val="000099"/>
              </a:buClr>
              <a:buFont typeface="Arial Unicode MS" pitchFamily="34" charset="-128"/>
              <a:buChar char="●"/>
              <a:defRPr/>
            </a:pPr>
            <a:r>
              <a:rPr lang="en-US" sz="1800" kern="0" dirty="0" smtClean="0">
                <a:solidFill>
                  <a:srgbClr val="000099"/>
                </a:solidFill>
                <a:latin typeface="Arial" charset="0"/>
                <a:ea typeface="ＭＳ Ｐゴシック" charset="0"/>
                <a:cs typeface="ＭＳ Ｐゴシック" charset="0"/>
              </a:rPr>
              <a:t>In the framework of the MUGEF system renovation,</a:t>
            </a:r>
          </a:p>
          <a:p>
            <a:pPr marL="342900" indent="-342900">
              <a:spcBef>
                <a:spcPct val="20000"/>
              </a:spcBef>
              <a:buClr>
                <a:srgbClr val="000099"/>
              </a:buClr>
              <a:defRPr/>
            </a:pPr>
            <a:r>
              <a:rPr lang="en-US" sz="1800" kern="0" dirty="0" smtClean="0">
                <a:solidFill>
                  <a:srgbClr val="000099"/>
                </a:solidFill>
                <a:latin typeface="Arial" charset="0"/>
                <a:ea typeface="ＭＳ Ｐゴシック" charset="0"/>
                <a:cs typeface="ＭＳ Ｐゴシック" charset="0"/>
              </a:rPr>
              <a:t>     BE/CO has suggested to replace the current </a:t>
            </a:r>
            <a:r>
              <a:rPr lang="en-US" sz="1800" kern="0" dirty="0">
                <a:solidFill>
                  <a:srgbClr val="000099"/>
                </a:solidFill>
                <a:latin typeface="Arial" charset="0"/>
                <a:ea typeface="ＭＳ Ｐゴシック" charset="0"/>
                <a:cs typeface="ＭＳ Ｐゴシック" charset="0"/>
              </a:rPr>
              <a:t>solution </a:t>
            </a:r>
            <a:endParaRPr lang="en-US" sz="1800" kern="0" dirty="0" smtClean="0">
              <a:solidFill>
                <a:srgbClr val="000099"/>
              </a:solidFill>
              <a:latin typeface="Arial" charset="0"/>
              <a:ea typeface="ＭＳ Ｐゴシック" charset="0"/>
              <a:cs typeface="ＭＳ Ｐゴシック" charset="0"/>
            </a:endParaRPr>
          </a:p>
          <a:p>
            <a:pPr marL="342900" indent="-342900">
              <a:spcBef>
                <a:spcPct val="20000"/>
              </a:spcBef>
              <a:buClr>
                <a:srgbClr val="000099"/>
              </a:buClr>
              <a:defRPr/>
            </a:pPr>
            <a:r>
              <a:rPr lang="en-US" sz="1800" kern="0" dirty="0">
                <a:solidFill>
                  <a:srgbClr val="000099"/>
                </a:solidFill>
                <a:latin typeface="Arial" charset="0"/>
                <a:ea typeface="ＭＳ Ｐゴシック" charset="0"/>
                <a:cs typeface="ＭＳ Ｐゴシック" charset="0"/>
              </a:rPr>
              <a:t> </a:t>
            </a:r>
            <a:r>
              <a:rPr lang="en-US" sz="1800" kern="0" dirty="0" smtClean="0">
                <a:solidFill>
                  <a:srgbClr val="000099"/>
                </a:solidFill>
                <a:latin typeface="Arial" charset="0"/>
                <a:ea typeface="ＭＳ Ｐゴシック" charset="0"/>
                <a:cs typeface="ＭＳ Ｐゴシック" charset="0"/>
              </a:rPr>
              <a:t>    for interfacing </a:t>
            </a:r>
            <a:r>
              <a:rPr lang="en-US" sz="1800" kern="0" dirty="0">
                <a:solidFill>
                  <a:srgbClr val="000099"/>
                </a:solidFill>
                <a:latin typeface="Arial" charset="0"/>
                <a:ea typeface="ＭＳ Ｐゴシック" charset="0"/>
                <a:cs typeface="ＭＳ Ｐゴシック" charset="0"/>
              </a:rPr>
              <a:t>the </a:t>
            </a:r>
            <a:r>
              <a:rPr lang="en-US" sz="1800" kern="0" dirty="0" smtClean="0">
                <a:solidFill>
                  <a:srgbClr val="000099"/>
                </a:solidFill>
                <a:latin typeface="Arial" charset="0"/>
                <a:ea typeface="ＭＳ Ｐゴシック" charset="0"/>
                <a:cs typeface="ＭＳ Ｐゴシック" charset="0"/>
              </a:rPr>
              <a:t>FMCM unit:</a:t>
            </a:r>
          </a:p>
          <a:p>
            <a:pPr marL="800100" lvl="1" indent="-342900">
              <a:spcBef>
                <a:spcPct val="20000"/>
              </a:spcBef>
              <a:buClr>
                <a:srgbClr val="000099"/>
              </a:buClr>
              <a:buFont typeface="Arial Unicode MS" pitchFamily="34" charset="-128"/>
              <a:buChar char="●"/>
              <a:defRPr/>
            </a:pPr>
            <a:r>
              <a:rPr lang="en-US" sz="1800" kern="0" dirty="0">
                <a:solidFill>
                  <a:srgbClr val="000099"/>
                </a:solidFill>
                <a:latin typeface="Arial" charset="0"/>
                <a:ea typeface="ＭＳ Ｐゴシック" charset="0"/>
                <a:cs typeface="ＭＳ Ｐゴシック" charset="0"/>
              </a:rPr>
              <a:t>“low cost” </a:t>
            </a:r>
            <a:r>
              <a:rPr lang="en-US" sz="1800" kern="0" dirty="0" smtClean="0">
                <a:solidFill>
                  <a:srgbClr val="000099"/>
                </a:solidFill>
                <a:latin typeface="Arial" charset="0"/>
                <a:ea typeface="ＭＳ Ｐゴシック" charset="0"/>
                <a:cs typeface="ＭＳ Ｐゴシック" charset="0"/>
              </a:rPr>
              <a:t>solution </a:t>
            </a:r>
            <a:r>
              <a:rPr lang="en-US" sz="1800" kern="0" dirty="0">
                <a:solidFill>
                  <a:srgbClr val="000099"/>
                </a:solidFill>
                <a:latin typeface="Arial" charset="0"/>
                <a:ea typeface="ＭＳ Ｐゴシック" charset="0"/>
                <a:cs typeface="ＭＳ Ｐゴシック" charset="0"/>
              </a:rPr>
              <a:t>called PICMG 1.3</a:t>
            </a:r>
          </a:p>
          <a:p>
            <a:pPr marL="800100" lvl="1" indent="-342900">
              <a:spcBef>
                <a:spcPct val="20000"/>
              </a:spcBef>
              <a:buClr>
                <a:srgbClr val="000099"/>
              </a:buClr>
              <a:buFont typeface="Arial Unicode MS" pitchFamily="34" charset="-128"/>
              <a:buChar char="●"/>
              <a:defRPr/>
            </a:pPr>
            <a:r>
              <a:rPr lang="en-US" sz="1800" dirty="0" smtClean="0">
                <a:solidFill>
                  <a:srgbClr val="062F67"/>
                </a:solidFill>
                <a:latin typeface="Arial" charset="0"/>
                <a:ea typeface="ＭＳ Ｐゴシック" charset="0"/>
                <a:cs typeface="ＭＳ Ｐゴシック" charset="0"/>
              </a:rPr>
              <a:t>=&gt; new wiring</a:t>
            </a:r>
          </a:p>
          <a:p>
            <a:pPr marL="800100" lvl="1" indent="-342900">
              <a:spcBef>
                <a:spcPct val="20000"/>
              </a:spcBef>
              <a:buClr>
                <a:srgbClr val="000099"/>
              </a:buClr>
              <a:buFont typeface="Arial Unicode MS" pitchFamily="34" charset="-128"/>
              <a:buChar char="●"/>
              <a:defRPr/>
            </a:pPr>
            <a:r>
              <a:rPr lang="en-US" sz="1800" dirty="0" smtClean="0">
                <a:solidFill>
                  <a:srgbClr val="062F67"/>
                </a:solidFill>
                <a:latin typeface="Arial" charset="0"/>
                <a:ea typeface="ＭＳ Ｐゴシック" charset="0"/>
                <a:cs typeface="ＭＳ Ｐゴシック" charset="0"/>
              </a:rPr>
              <a:t>= &gt; new FESA class… </a:t>
            </a:r>
            <a:r>
              <a:rPr lang="en-US" sz="1800" dirty="0" smtClean="0">
                <a:latin typeface="Arial" charset="0"/>
                <a:ea typeface="ＭＳ Ｐゴシック" charset="0"/>
                <a:cs typeface="ＭＳ Ｐゴシック" charset="0"/>
              </a:rPr>
              <a:t>1.3 </a:t>
            </a:r>
            <a:r>
              <a:rPr lang="en-US" sz="1800" dirty="0">
                <a:latin typeface="Arial" charset="0"/>
                <a:ea typeface="ＭＳ Ｐゴシック" charset="0"/>
                <a:cs typeface="ＭＳ Ｐゴシック" charset="0"/>
              </a:rPr>
              <a:t>solution proposed by BE/CO for interfacing the FMCM</a:t>
            </a:r>
          </a:p>
          <a:p>
            <a:pPr marL="800100" lvl="1" indent="-342900">
              <a:spcBef>
                <a:spcPct val="20000"/>
              </a:spcBef>
              <a:buClr>
                <a:srgbClr val="000099"/>
              </a:buClr>
              <a:buFont typeface="Arial Unicode MS" pitchFamily="34" charset="-128"/>
              <a:buChar char="●"/>
              <a:defRPr/>
            </a:pPr>
            <a:endParaRPr lang="en-US" sz="1800" kern="0" dirty="0">
              <a:solidFill>
                <a:srgbClr val="000099"/>
              </a:solidFill>
              <a:latin typeface="+mn-lt"/>
              <a:ea typeface="+mn-ea"/>
            </a:endParaRPr>
          </a:p>
        </p:txBody>
      </p:sp>
      <p:pic>
        <p:nvPicPr>
          <p:cNvPr id="6" name="Picture 10" descr="mag_ala"/>
          <p:cNvPicPr>
            <a:picLocks noChangeAspect="1" noChangeArrowheads="1"/>
          </p:cNvPicPr>
          <p:nvPr/>
        </p:nvPicPr>
        <p:blipFill>
          <a:blip r:embed="rId3" cstate="print"/>
          <a:srcRect/>
          <a:stretch>
            <a:fillRect/>
          </a:stretch>
        </p:blipFill>
        <p:spPr bwMode="auto">
          <a:xfrm>
            <a:off x="6400800" y="1295400"/>
            <a:ext cx="1676402" cy="762001"/>
          </a:xfrm>
          <a:prstGeom prst="rect">
            <a:avLst/>
          </a:prstGeom>
          <a:noFill/>
          <a:ln w="9525">
            <a:noFill/>
            <a:miter lim="800000"/>
            <a:headEnd/>
            <a:tailEnd/>
          </a:ln>
        </p:spPr>
      </p:pic>
      <p:pic>
        <p:nvPicPr>
          <p:cNvPr id="32773" name="Picture 5"/>
          <p:cNvPicPr>
            <a:picLocks noChangeAspect="1" noChangeArrowheads="1"/>
          </p:cNvPicPr>
          <p:nvPr/>
        </p:nvPicPr>
        <p:blipFill>
          <a:blip r:embed="rId4" cstate="print"/>
          <a:srcRect/>
          <a:stretch>
            <a:fillRect/>
          </a:stretch>
        </p:blipFill>
        <p:spPr bwMode="auto">
          <a:xfrm>
            <a:off x="6781800" y="2438400"/>
            <a:ext cx="1052512" cy="1466216"/>
          </a:xfrm>
          <a:prstGeom prst="rect">
            <a:avLst/>
          </a:prstGeom>
          <a:noFill/>
          <a:ln w="9525">
            <a:noFill/>
            <a:miter lim="800000"/>
            <a:headEnd/>
            <a:tailEnd/>
          </a:ln>
        </p:spPr>
      </p:pic>
      <p:cxnSp>
        <p:nvCxnSpPr>
          <p:cNvPr id="12" name="Straight Arrow Connector 11"/>
          <p:cNvCxnSpPr/>
          <p:nvPr/>
        </p:nvCxnSpPr>
        <p:spPr bwMode="auto">
          <a:xfrm rot="5400000">
            <a:off x="7162800" y="2286000"/>
            <a:ext cx="457200" cy="1588"/>
          </a:xfrm>
          <a:prstGeom prst="straightConnector1">
            <a:avLst/>
          </a:prstGeom>
          <a:solidFill>
            <a:schemeClr val="accent1"/>
          </a:solidFill>
          <a:ln w="28575" cap="flat" cmpd="sng" algn="ctr">
            <a:solidFill>
              <a:schemeClr val="accent6">
                <a:lumMod val="95000"/>
                <a:lumOff val="5000"/>
              </a:schemeClr>
            </a:solidFill>
            <a:prstDash val="solid"/>
            <a:round/>
            <a:headEnd type="arrow" w="med" len="med"/>
            <a:tailEnd type="arrow" w="med" len="med"/>
          </a:ln>
          <a:effectLst/>
        </p:spPr>
      </p:cxnSp>
      <p:sp>
        <p:nvSpPr>
          <p:cNvPr id="13" name="TextBox 12"/>
          <p:cNvSpPr txBox="1"/>
          <p:nvPr/>
        </p:nvSpPr>
        <p:spPr bwMode="auto">
          <a:xfrm>
            <a:off x="7315200" y="2181031"/>
            <a:ext cx="990600" cy="257369"/>
          </a:xfrm>
          <a:prstGeom prst="rect">
            <a:avLst/>
          </a:prstGeom>
          <a:noFill/>
        </p:spPr>
        <p:txBody>
          <a:bodyPr wrap="square" lIns="36000" tIns="36000" rIns="36000" bIns="36000">
            <a:spAutoFit/>
          </a:bodyPr>
          <a:lstStyle/>
          <a:p>
            <a:pPr algn="r">
              <a:defRPr/>
            </a:pPr>
            <a:r>
              <a:rPr lang="en-GB" sz="1200" dirty="0" smtClean="0">
                <a:solidFill>
                  <a:schemeClr val="accent6">
                    <a:lumMod val="95000"/>
                    <a:lumOff val="5000"/>
                  </a:schemeClr>
                </a:solidFill>
              </a:rPr>
              <a:t>RS422 link</a:t>
            </a:r>
          </a:p>
        </p:txBody>
      </p:sp>
      <p:sp>
        <p:nvSpPr>
          <p:cNvPr id="14" name="TextBox 13"/>
          <p:cNvSpPr txBox="1"/>
          <p:nvPr/>
        </p:nvSpPr>
        <p:spPr bwMode="auto">
          <a:xfrm>
            <a:off x="7772400" y="2895600"/>
            <a:ext cx="1219200" cy="442035"/>
          </a:xfrm>
          <a:prstGeom prst="rect">
            <a:avLst/>
          </a:prstGeom>
          <a:noFill/>
        </p:spPr>
        <p:txBody>
          <a:bodyPr wrap="square" lIns="36000" tIns="36000" rIns="36000" bIns="36000">
            <a:spAutoFit/>
          </a:bodyPr>
          <a:lstStyle/>
          <a:p>
            <a:pPr algn="ctr">
              <a:defRPr/>
            </a:pPr>
            <a:r>
              <a:rPr lang="en-GB" sz="1200" dirty="0" smtClean="0">
                <a:solidFill>
                  <a:schemeClr val="accent6">
                    <a:lumMod val="95000"/>
                    <a:lumOff val="5000"/>
                  </a:schemeClr>
                </a:solidFill>
              </a:rPr>
              <a:t>I/O card named</a:t>
            </a:r>
          </a:p>
          <a:p>
            <a:pPr algn="ctr">
              <a:defRPr/>
            </a:pPr>
            <a:r>
              <a:rPr lang="en-GB" sz="1200" dirty="0" smtClean="0">
                <a:solidFill>
                  <a:schemeClr val="accent6">
                    <a:lumMod val="95000"/>
                    <a:lumOff val="5000"/>
                  </a:schemeClr>
                </a:solidFill>
              </a:rPr>
              <a:t>VIPC 626</a:t>
            </a:r>
          </a:p>
        </p:txBody>
      </p:sp>
      <p:pic>
        <p:nvPicPr>
          <p:cNvPr id="16" name="Picture 17" descr="VME 5021 crate (CERN spec.)"/>
          <p:cNvPicPr>
            <a:picLocks noChangeAspect="1" noChangeArrowheads="1"/>
          </p:cNvPicPr>
          <p:nvPr/>
        </p:nvPicPr>
        <p:blipFill>
          <a:blip r:embed="rId5" cstate="print"/>
          <a:srcRect/>
          <a:stretch>
            <a:fillRect/>
          </a:stretch>
        </p:blipFill>
        <p:spPr bwMode="auto">
          <a:xfrm>
            <a:off x="6400800" y="4267200"/>
            <a:ext cx="1512887" cy="1125538"/>
          </a:xfrm>
          <a:prstGeom prst="rect">
            <a:avLst/>
          </a:prstGeom>
          <a:noFill/>
          <a:ln w="9525">
            <a:noFill/>
            <a:miter lim="800000"/>
            <a:headEnd/>
            <a:tailEnd/>
          </a:ln>
        </p:spPr>
      </p:pic>
      <p:sp>
        <p:nvSpPr>
          <p:cNvPr id="18" name="Down Arrow 17"/>
          <p:cNvSpPr/>
          <p:nvPr/>
        </p:nvSpPr>
        <p:spPr bwMode="auto">
          <a:xfrm>
            <a:off x="7239000" y="3962400"/>
            <a:ext cx="228600" cy="2286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
        <p:nvSpPr>
          <p:cNvPr id="19" name="TextBox 18"/>
          <p:cNvSpPr txBox="1"/>
          <p:nvPr/>
        </p:nvSpPr>
        <p:spPr bwMode="auto">
          <a:xfrm>
            <a:off x="7924800" y="4343400"/>
            <a:ext cx="1219200" cy="996033"/>
          </a:xfrm>
          <a:prstGeom prst="rect">
            <a:avLst/>
          </a:prstGeom>
          <a:noFill/>
        </p:spPr>
        <p:txBody>
          <a:bodyPr wrap="square" lIns="36000" tIns="36000" rIns="36000" bIns="36000">
            <a:spAutoFit/>
          </a:bodyPr>
          <a:lstStyle/>
          <a:p>
            <a:pPr>
              <a:defRPr/>
            </a:pPr>
            <a:r>
              <a:rPr lang="en-GB" sz="1200" dirty="0" smtClean="0">
                <a:solidFill>
                  <a:schemeClr val="accent6">
                    <a:lumMod val="95000"/>
                    <a:lumOff val="5000"/>
                  </a:schemeClr>
                </a:solidFill>
              </a:rPr>
              <a:t>BIS </a:t>
            </a:r>
            <a:r>
              <a:rPr lang="en-GB" sz="1200" dirty="0">
                <a:solidFill>
                  <a:schemeClr val="accent6">
                    <a:lumMod val="95000"/>
                    <a:lumOff val="5000"/>
                  </a:schemeClr>
                </a:solidFill>
              </a:rPr>
              <a:t>crate</a:t>
            </a:r>
          </a:p>
          <a:p>
            <a:pPr>
              <a:defRPr/>
            </a:pPr>
            <a:r>
              <a:rPr lang="en-GB" sz="1200" dirty="0">
                <a:solidFill>
                  <a:schemeClr val="accent6">
                    <a:lumMod val="95000"/>
                    <a:lumOff val="5000"/>
                  </a:schemeClr>
                </a:solidFill>
              </a:rPr>
              <a:t>(LHC case)</a:t>
            </a:r>
          </a:p>
          <a:p>
            <a:pPr>
              <a:defRPr/>
            </a:pPr>
            <a:r>
              <a:rPr lang="en-GB" sz="1200" dirty="0" smtClean="0">
                <a:solidFill>
                  <a:schemeClr val="accent6">
                    <a:lumMod val="95000"/>
                    <a:lumOff val="5000"/>
                  </a:schemeClr>
                </a:solidFill>
              </a:rPr>
              <a:t>or </a:t>
            </a:r>
          </a:p>
          <a:p>
            <a:pPr>
              <a:defRPr/>
            </a:pPr>
            <a:r>
              <a:rPr lang="en-GB" sz="1200" dirty="0" err="1" smtClean="0">
                <a:solidFill>
                  <a:schemeClr val="accent6">
                    <a:lumMod val="95000"/>
                    <a:lumOff val="5000"/>
                  </a:schemeClr>
                </a:solidFill>
              </a:rPr>
              <a:t>Mugef</a:t>
            </a:r>
            <a:r>
              <a:rPr lang="en-GB" sz="1200" dirty="0" smtClean="0">
                <a:solidFill>
                  <a:schemeClr val="accent6">
                    <a:lumMod val="95000"/>
                    <a:lumOff val="5000"/>
                  </a:schemeClr>
                </a:solidFill>
              </a:rPr>
              <a:t> crate</a:t>
            </a:r>
          </a:p>
          <a:p>
            <a:pPr>
              <a:defRPr/>
            </a:pPr>
            <a:r>
              <a:rPr lang="en-GB" sz="1200" dirty="0" smtClean="0">
                <a:solidFill>
                  <a:schemeClr val="accent6">
                    <a:lumMod val="95000"/>
                    <a:lumOff val="5000"/>
                  </a:schemeClr>
                </a:solidFill>
              </a:rPr>
              <a:t>(Transfer line)</a:t>
            </a:r>
          </a:p>
        </p:txBody>
      </p:sp>
      <p:sp>
        <p:nvSpPr>
          <p:cNvPr id="20" name="TextBox 19"/>
          <p:cNvSpPr txBox="1"/>
          <p:nvPr/>
        </p:nvSpPr>
        <p:spPr bwMode="auto">
          <a:xfrm>
            <a:off x="7543800" y="3962400"/>
            <a:ext cx="1219200" cy="257369"/>
          </a:xfrm>
          <a:prstGeom prst="rect">
            <a:avLst/>
          </a:prstGeom>
          <a:noFill/>
        </p:spPr>
        <p:txBody>
          <a:bodyPr wrap="square" lIns="36000" tIns="36000" rIns="36000" bIns="36000">
            <a:spAutoFit/>
          </a:bodyPr>
          <a:lstStyle/>
          <a:p>
            <a:pPr algn="ctr">
              <a:defRPr/>
            </a:pPr>
            <a:r>
              <a:rPr lang="en-GB" sz="1200" dirty="0" smtClean="0">
                <a:solidFill>
                  <a:schemeClr val="accent6">
                    <a:lumMod val="95000"/>
                    <a:lumOff val="5000"/>
                  </a:schemeClr>
                </a:solidFill>
              </a:rPr>
              <a:t>embedded in:</a:t>
            </a:r>
          </a:p>
        </p:txBody>
      </p:sp>
      <p:pic>
        <p:nvPicPr>
          <p:cNvPr id="32774" name="Picture 6" descr="E:\KISS.php.jpg"/>
          <p:cNvPicPr>
            <a:picLocks noChangeAspect="1" noChangeArrowheads="1"/>
          </p:cNvPicPr>
          <p:nvPr/>
        </p:nvPicPr>
        <p:blipFill>
          <a:blip r:embed="rId6" cstate="print"/>
          <a:srcRect/>
          <a:stretch>
            <a:fillRect/>
          </a:stretch>
        </p:blipFill>
        <p:spPr bwMode="auto">
          <a:xfrm>
            <a:off x="6477000" y="5638800"/>
            <a:ext cx="1140618" cy="760412"/>
          </a:xfrm>
          <a:prstGeom prst="rect">
            <a:avLst/>
          </a:prstGeom>
          <a:noFill/>
        </p:spPr>
      </p:pic>
      <p:sp>
        <p:nvSpPr>
          <p:cNvPr id="22" name="TextBox 21"/>
          <p:cNvSpPr txBox="1"/>
          <p:nvPr/>
        </p:nvSpPr>
        <p:spPr bwMode="auto">
          <a:xfrm>
            <a:off x="7620000" y="5774099"/>
            <a:ext cx="1219200" cy="626701"/>
          </a:xfrm>
          <a:prstGeom prst="rect">
            <a:avLst/>
          </a:prstGeom>
          <a:noFill/>
        </p:spPr>
        <p:txBody>
          <a:bodyPr wrap="square" lIns="36000" tIns="36000" rIns="36000" bIns="36000">
            <a:spAutoFit/>
          </a:bodyPr>
          <a:lstStyle/>
          <a:p>
            <a:pPr>
              <a:defRPr/>
            </a:pPr>
            <a:r>
              <a:rPr lang="en-GB" sz="1200" dirty="0" smtClean="0">
                <a:solidFill>
                  <a:schemeClr val="accent6">
                    <a:lumMod val="95000"/>
                    <a:lumOff val="5000"/>
                  </a:schemeClr>
                </a:solidFill>
              </a:rPr>
              <a:t>Example of crate using PICMG 1.3 standard</a:t>
            </a:r>
          </a:p>
        </p:txBody>
      </p:sp>
      <p:sp>
        <p:nvSpPr>
          <p:cNvPr id="23" name="Content Placeholder 4"/>
          <p:cNvSpPr txBox="1">
            <a:spLocks/>
          </p:cNvSpPr>
          <p:nvPr/>
        </p:nvSpPr>
        <p:spPr>
          <a:xfrm>
            <a:off x="381000" y="3657600"/>
            <a:ext cx="5867400" cy="1219200"/>
          </a:xfrm>
          <a:prstGeom prst="rect">
            <a:avLst/>
          </a:prstGeom>
        </p:spPr>
        <p:txBody>
          <a:bodyPr/>
          <a:lstStyle/>
          <a:p>
            <a:pPr lvl="1">
              <a:spcBef>
                <a:spcPct val="20000"/>
              </a:spcBef>
              <a:buClr>
                <a:srgbClr val="000099"/>
              </a:buClr>
              <a:defRPr/>
            </a:pPr>
            <a:r>
              <a:rPr lang="en-US" sz="1800" dirty="0">
                <a:latin typeface="Arial" charset="0"/>
                <a:ea typeface="ＭＳ Ｐゴシック" charset="0"/>
                <a:cs typeface="ＭＳ Ｐゴシック" charset="0"/>
              </a:rPr>
              <a:t>non-compatibility between Siemens item</a:t>
            </a:r>
          </a:p>
          <a:p>
            <a:pPr marL="342900" indent="-342900">
              <a:spcBef>
                <a:spcPct val="20000"/>
              </a:spcBef>
              <a:buClr>
                <a:srgbClr val="000099"/>
              </a:buClr>
              <a:buFont typeface="Arial Unicode MS" pitchFamily="34" charset="-128"/>
              <a:buChar char="●"/>
              <a:defRPr/>
            </a:pPr>
            <a:r>
              <a:rPr lang="en-US" sz="1800" kern="0" dirty="0" smtClean="0">
                <a:solidFill>
                  <a:srgbClr val="000099"/>
                </a:solidFill>
                <a:latin typeface="Arial" charset="0"/>
                <a:ea typeface="ＭＳ Ｐゴシック" charset="0"/>
                <a:cs typeface="ＭＳ Ｐゴシック" charset="0"/>
              </a:rPr>
              <a:t>Waiting for final decision…</a:t>
            </a:r>
          </a:p>
          <a:p>
            <a:pPr marL="342900" indent="-342900">
              <a:spcBef>
                <a:spcPct val="20000"/>
              </a:spcBef>
              <a:buClr>
                <a:srgbClr val="000099"/>
              </a:buClr>
              <a:defRPr/>
            </a:pPr>
            <a:r>
              <a:rPr lang="en-US" sz="1800" kern="0" dirty="0" smtClean="0">
                <a:solidFill>
                  <a:srgbClr val="000099"/>
                </a:solidFill>
                <a:latin typeface="Arial" charset="0"/>
                <a:ea typeface="ＭＳ Ｐゴシック" charset="0"/>
                <a:cs typeface="ＭＳ Ｐゴシック" charset="0"/>
              </a:rPr>
              <a:t>     Help and support from BE/CO are expected.</a:t>
            </a:r>
            <a:endParaRPr lang="en-US" sz="1800" kern="0" dirty="0">
              <a:solidFill>
                <a:srgbClr val="000099"/>
              </a:solidFill>
              <a:latin typeface="+mn-lt"/>
              <a:ea typeface="+mn-ea"/>
            </a:endParaRPr>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p:txBody>
          <a:bodyPr/>
          <a:lstStyle/>
          <a:p>
            <a:pPr algn="ctr"/>
            <a:r>
              <a:rPr lang="en-GB" smtClean="0">
                <a:ea typeface="ＭＳ Ｐゴシック" charset="-128"/>
              </a:rPr>
              <a:t>Outline</a:t>
            </a:r>
          </a:p>
        </p:txBody>
      </p:sp>
      <p:sp>
        <p:nvSpPr>
          <p:cNvPr id="10242" name="Slide Number Placeholder 3"/>
          <p:cNvSpPr>
            <a:spLocks noGrp="1"/>
          </p:cNvSpPr>
          <p:nvPr>
            <p:ph type="sldNum" sz="quarter" idx="10"/>
          </p:nvPr>
        </p:nvSpPr>
        <p:spPr>
          <a:noFill/>
        </p:spPr>
        <p:txBody>
          <a:bodyPr/>
          <a:lstStyle/>
          <a:p>
            <a:fld id="{B0FB5983-BABE-41E8-9EA7-DEA45D215F2D}" type="slidenum">
              <a:rPr lang="en-US"/>
              <a:pPr/>
              <a:t>2</a:t>
            </a:fld>
            <a:r>
              <a:rPr lang="en-US"/>
              <a:t> </a:t>
            </a:r>
          </a:p>
        </p:txBody>
      </p:sp>
      <p:sp>
        <p:nvSpPr>
          <p:cNvPr id="5" name="Content Placeholder 4"/>
          <p:cNvSpPr txBox="1">
            <a:spLocks/>
          </p:cNvSpPr>
          <p:nvPr/>
        </p:nvSpPr>
        <p:spPr>
          <a:xfrm>
            <a:off x="228600" y="1066800"/>
            <a:ext cx="8686800" cy="3124200"/>
          </a:xfrm>
          <a:prstGeom prst="rect">
            <a:avLst/>
          </a:prstGeom>
        </p:spPr>
        <p:txBody>
          <a:bodyPr/>
          <a:lstStyle/>
          <a:p>
            <a:pPr marL="342900" indent="-342900">
              <a:lnSpc>
                <a:spcPct val="120000"/>
              </a:lnSpc>
              <a:spcBef>
                <a:spcPct val="20000"/>
              </a:spcBef>
              <a:buFont typeface="Arial Unicode MS" pitchFamily="34" charset="-128"/>
              <a:buChar char="●"/>
              <a:defRPr/>
            </a:pPr>
            <a:r>
              <a:rPr lang="en-US" sz="2400" kern="0" dirty="0">
                <a:solidFill>
                  <a:srgbClr val="04234D"/>
                </a:solidFill>
                <a:latin typeface="Arial" charset="0"/>
                <a:ea typeface="ＭＳ Ｐゴシック" charset="0"/>
                <a:cs typeface="ＭＳ Ｐゴシック" charset="0"/>
              </a:rPr>
              <a:t>New HW designs for </a:t>
            </a:r>
            <a:r>
              <a:rPr lang="en-US" sz="2400" kern="0" dirty="0">
                <a:solidFill>
                  <a:srgbClr val="660066"/>
                </a:solidFill>
                <a:latin typeface="Arial" charset="0"/>
                <a:ea typeface="ＭＳ Ｐゴシック" charset="0"/>
                <a:cs typeface="ＭＳ Ｐゴシック" charset="0"/>
              </a:rPr>
              <a:t>SMP*</a:t>
            </a:r>
            <a:r>
              <a:rPr lang="en-US" sz="2400" kern="0" dirty="0">
                <a:solidFill>
                  <a:srgbClr val="000099"/>
                </a:solidFill>
                <a:latin typeface="Arial" charset="0"/>
                <a:ea typeface="ＭＳ Ｐゴシック" charset="0"/>
                <a:cs typeface="ＭＳ Ｐゴシック" charset="0"/>
              </a:rPr>
              <a:t> </a:t>
            </a:r>
            <a:r>
              <a:rPr lang="en-US" sz="2400" kern="0" dirty="0">
                <a:solidFill>
                  <a:srgbClr val="04234D"/>
                </a:solidFill>
                <a:latin typeface="Arial" charset="0"/>
                <a:ea typeface="ＭＳ Ｐゴシック" charset="0"/>
                <a:cs typeface="ＭＳ Ｐゴシック" charset="0"/>
              </a:rPr>
              <a:t>project</a:t>
            </a:r>
            <a:endParaRPr lang="en-US" i="1" kern="0" dirty="0">
              <a:solidFill>
                <a:srgbClr val="04234D"/>
              </a:solidFill>
              <a:latin typeface="Calibri"/>
              <a:ea typeface="ＭＳ Ｐゴシック" charset="0"/>
              <a:cs typeface="ＭＳ Ｐゴシック" charset="0"/>
            </a:endParaRPr>
          </a:p>
          <a:p>
            <a:pPr marL="342900" indent="-342900">
              <a:lnSpc>
                <a:spcPct val="120000"/>
              </a:lnSpc>
              <a:spcBef>
                <a:spcPct val="20000"/>
              </a:spcBef>
              <a:buFont typeface="Arial Unicode MS" pitchFamily="34" charset="-128"/>
              <a:buChar char="●"/>
              <a:defRPr/>
            </a:pPr>
            <a:r>
              <a:rPr lang="en-US" sz="2400" kern="0" dirty="0">
                <a:solidFill>
                  <a:srgbClr val="04234D"/>
                </a:solidFill>
                <a:latin typeface="Arial" charset="0"/>
                <a:ea typeface="ＭＳ Ｐゴシック" charset="0"/>
                <a:cs typeface="ＭＳ Ｐゴシック" charset="0"/>
              </a:rPr>
              <a:t>New HW designs for </a:t>
            </a:r>
            <a:r>
              <a:rPr lang="en-US" sz="2400" kern="0" dirty="0">
                <a:solidFill>
                  <a:srgbClr val="0000FF"/>
                </a:solidFill>
                <a:latin typeface="Arial" charset="0"/>
                <a:ea typeface="ＭＳ Ｐゴシック" charset="0"/>
                <a:cs typeface="ＭＳ Ｐゴシック" charset="0"/>
              </a:rPr>
              <a:t>BIS**</a:t>
            </a:r>
            <a:r>
              <a:rPr lang="en-US" sz="2400" kern="0" dirty="0">
                <a:solidFill>
                  <a:srgbClr val="000099"/>
                </a:solidFill>
                <a:latin typeface="Arial" charset="0"/>
                <a:ea typeface="ＭＳ Ｐゴシック" charset="0"/>
                <a:cs typeface="ＭＳ Ｐゴシック" charset="0"/>
              </a:rPr>
              <a:t> </a:t>
            </a:r>
            <a:r>
              <a:rPr lang="en-US" sz="2400" kern="0" dirty="0">
                <a:solidFill>
                  <a:srgbClr val="04234D"/>
                </a:solidFill>
                <a:latin typeface="Arial" charset="0"/>
                <a:ea typeface="ＭＳ Ｐゴシック" charset="0"/>
                <a:cs typeface="ＭＳ Ｐゴシック" charset="0"/>
              </a:rPr>
              <a:t>project</a:t>
            </a:r>
          </a:p>
          <a:p>
            <a:pPr marL="342900" indent="-342900">
              <a:lnSpc>
                <a:spcPct val="120000"/>
              </a:lnSpc>
              <a:spcBef>
                <a:spcPct val="20000"/>
              </a:spcBef>
              <a:buFont typeface="Arial Unicode MS" pitchFamily="34" charset="-128"/>
              <a:buChar char="●"/>
              <a:defRPr/>
            </a:pPr>
            <a:endParaRPr lang="en-US" sz="2400" kern="0" dirty="0">
              <a:solidFill>
                <a:srgbClr val="04234D"/>
              </a:solidFill>
              <a:latin typeface="Arial" charset="0"/>
              <a:ea typeface="ＭＳ Ｐゴシック" charset="0"/>
              <a:cs typeface="ＭＳ Ｐゴシック" charset="0"/>
            </a:endParaRPr>
          </a:p>
          <a:p>
            <a:pPr marL="342900" indent="-342900">
              <a:lnSpc>
                <a:spcPct val="120000"/>
              </a:lnSpc>
              <a:spcBef>
                <a:spcPct val="20000"/>
              </a:spcBef>
              <a:buFont typeface="Arial Unicode MS" pitchFamily="34" charset="-128"/>
              <a:buChar char="●"/>
              <a:defRPr/>
            </a:pPr>
            <a:r>
              <a:rPr lang="en-US" sz="2400" kern="0" dirty="0">
                <a:solidFill>
                  <a:schemeClr val="accent6"/>
                </a:solidFill>
                <a:latin typeface="Arial"/>
                <a:ea typeface="ＭＳ Ｐゴシック" charset="0"/>
                <a:cs typeface="Arial"/>
              </a:rPr>
              <a:t>New VME platform supplied by BE/CO</a:t>
            </a:r>
          </a:p>
          <a:p>
            <a:pPr marL="342900" indent="-342900">
              <a:lnSpc>
                <a:spcPct val="120000"/>
              </a:lnSpc>
              <a:spcBef>
                <a:spcPct val="20000"/>
              </a:spcBef>
              <a:buFont typeface="Arial Unicode MS" pitchFamily="34" charset="-128"/>
              <a:buChar char="●"/>
              <a:defRPr/>
            </a:pPr>
            <a:r>
              <a:rPr lang="en-US" sz="2400" kern="0" dirty="0">
                <a:solidFill>
                  <a:schemeClr val="accent6"/>
                </a:solidFill>
                <a:latin typeface="Arial"/>
                <a:ea typeface="ＭＳ Ｐゴシック" charset="0"/>
                <a:cs typeface="Arial"/>
              </a:rPr>
              <a:t>New </a:t>
            </a:r>
            <a:r>
              <a:rPr lang="en-US" sz="2400" kern="0" dirty="0" smtClean="0">
                <a:solidFill>
                  <a:schemeClr val="accent6"/>
                </a:solidFill>
                <a:latin typeface="Arial"/>
                <a:ea typeface="ＭＳ Ｐゴシック" charset="0"/>
                <a:cs typeface="Arial"/>
              </a:rPr>
              <a:t>interface for the FMCM units proposed </a:t>
            </a:r>
            <a:r>
              <a:rPr lang="en-US" sz="2400" kern="0" dirty="0">
                <a:solidFill>
                  <a:schemeClr val="accent6"/>
                </a:solidFill>
                <a:latin typeface="Arial"/>
                <a:ea typeface="ＭＳ Ｐゴシック" charset="0"/>
                <a:cs typeface="Arial"/>
              </a:rPr>
              <a:t>by BE/CO</a:t>
            </a:r>
            <a:endParaRPr lang="fr-CH" i="1" kern="0"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buFont typeface="Arial Unicode MS" pitchFamily="34" charset="-128"/>
              <a:buChar char="●"/>
              <a:defRPr/>
            </a:pPr>
            <a:endParaRPr lang="en-GB" sz="2400" kern="0" dirty="0">
              <a:solidFill>
                <a:srgbClr val="000099"/>
              </a:solidFill>
              <a:latin typeface="+mn-lt"/>
              <a:ea typeface="+mn-ea"/>
            </a:endParaRPr>
          </a:p>
          <a:p>
            <a:pPr marL="342900" indent="-342900" eaLnBrk="0" hangingPunct="0">
              <a:spcBef>
                <a:spcPct val="20000"/>
              </a:spcBef>
              <a:buClr>
                <a:srgbClr val="000099"/>
              </a:buClr>
              <a:defRPr/>
            </a:pPr>
            <a:endParaRPr lang="en-GB" sz="2400" kern="0" dirty="0">
              <a:solidFill>
                <a:srgbClr val="000099"/>
              </a:solidFill>
              <a:latin typeface="+mn-lt"/>
              <a:ea typeface="+mn-ea"/>
            </a:endParaRPr>
          </a:p>
        </p:txBody>
      </p:sp>
      <p:sp>
        <p:nvSpPr>
          <p:cNvPr id="6" name="Content Placeholder 4"/>
          <p:cNvSpPr txBox="1">
            <a:spLocks/>
          </p:cNvSpPr>
          <p:nvPr/>
        </p:nvSpPr>
        <p:spPr>
          <a:xfrm>
            <a:off x="6553200" y="5791200"/>
            <a:ext cx="2590800" cy="533400"/>
          </a:xfrm>
          <a:prstGeom prst="rect">
            <a:avLst/>
          </a:prstGeom>
        </p:spPr>
        <p:txBody>
          <a:bodyPr/>
          <a:lstStyle/>
          <a:p>
            <a:pPr>
              <a:spcBef>
                <a:spcPct val="20000"/>
              </a:spcBef>
              <a:buClr>
                <a:srgbClr val="000099"/>
              </a:buClr>
              <a:defRPr/>
            </a:pPr>
            <a:r>
              <a:rPr lang="en-US" sz="1400" kern="0" dirty="0">
                <a:solidFill>
                  <a:srgbClr val="660066"/>
                </a:solidFill>
                <a:latin typeface="Arial" charset="0"/>
                <a:ea typeface="ＭＳ Ｐゴシック" charset="0"/>
                <a:cs typeface="ＭＳ Ｐゴシック" charset="0"/>
              </a:rPr>
              <a:t>* Safe Machine Parameters</a:t>
            </a:r>
          </a:p>
          <a:p>
            <a:pPr>
              <a:spcBef>
                <a:spcPct val="20000"/>
              </a:spcBef>
              <a:buClr>
                <a:srgbClr val="000099"/>
              </a:buClr>
              <a:defRPr/>
            </a:pPr>
            <a:r>
              <a:rPr lang="en-US" sz="1400" kern="0" dirty="0">
                <a:solidFill>
                  <a:srgbClr val="0000FF"/>
                </a:solidFill>
                <a:latin typeface="Arial" charset="0"/>
                <a:ea typeface="ＭＳ Ｐゴシック" charset="0"/>
                <a:cs typeface="ＭＳ Ｐゴシック" charset="0"/>
              </a:rPr>
              <a:t>** Beam Interlock System</a:t>
            </a:r>
            <a:endParaRPr lang="en-US" sz="1400" i="1" kern="0" dirty="0">
              <a:solidFill>
                <a:srgbClr val="0000FF"/>
              </a:solidFill>
              <a:latin typeface="Calibri"/>
              <a:ea typeface="ＭＳ Ｐゴシック" charset="0"/>
              <a:cs typeface="ＭＳ Ｐゴシック" charset="0"/>
            </a:endParaRPr>
          </a:p>
          <a:p>
            <a:pPr marL="285750" indent="-285750">
              <a:spcBef>
                <a:spcPct val="20000"/>
              </a:spcBef>
              <a:buClr>
                <a:srgbClr val="000099"/>
              </a:buClr>
              <a:buFontTx/>
              <a:buChar char="•"/>
              <a:defRPr/>
            </a:pPr>
            <a:endParaRPr lang="en-US" sz="1400" i="1" kern="0" dirty="0">
              <a:solidFill>
                <a:srgbClr val="000000"/>
              </a:solidFill>
              <a:latin typeface="Calibri"/>
              <a:ea typeface="ＭＳ Ｐゴシック" charset="0"/>
              <a:cs typeface="ＭＳ Ｐゴシック" charset="0"/>
            </a:endParaRPr>
          </a:p>
          <a:p>
            <a:pPr>
              <a:spcBef>
                <a:spcPct val="20000"/>
              </a:spcBef>
              <a:buClr>
                <a:srgbClr val="000099"/>
              </a:buClr>
              <a:defRPr/>
            </a:pPr>
            <a:endParaRPr lang="en-US" sz="2400" kern="0" dirty="0">
              <a:solidFill>
                <a:srgbClr val="000099"/>
              </a:solidFill>
              <a:latin typeface="Arial" charset="0"/>
              <a:ea typeface="ＭＳ Ｐゴシック" charset="0"/>
              <a:cs typeface="ＭＳ Ｐゴシック" charset="0"/>
            </a:endParaRPr>
          </a:p>
          <a:p>
            <a:pPr lvl="1">
              <a:spcBef>
                <a:spcPct val="20000"/>
              </a:spcBef>
              <a:buClr>
                <a:srgbClr val="000099"/>
              </a:buClr>
              <a:defRPr/>
            </a:pPr>
            <a:endParaRPr lang="en-US" i="1" kern="0" dirty="0">
              <a:solidFill>
                <a:srgbClr val="000000"/>
              </a:solidFill>
              <a:latin typeface="Calibri"/>
              <a:ea typeface="ＭＳ Ｐゴシック" charset="0"/>
              <a:cs typeface="ＭＳ Ｐゴシック" charset="0"/>
            </a:endParaRPr>
          </a:p>
          <a:p>
            <a:pPr marL="800100" lvl="1" indent="-342900">
              <a:spcBef>
                <a:spcPct val="20000"/>
              </a:spcBef>
              <a:buClr>
                <a:srgbClr val="000099"/>
              </a:buClr>
              <a:buFont typeface="Arial Unicode MS" pitchFamily="34" charset="-128"/>
              <a:buChar char="●"/>
              <a:defRPr/>
            </a:pPr>
            <a:endParaRPr lang="fr-CH" i="1" kern="0"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buFont typeface="Arial Unicode MS" pitchFamily="34" charset="-128"/>
              <a:buChar char="●"/>
              <a:defRPr/>
            </a:pPr>
            <a:endParaRPr lang="en-GB" sz="2400" kern="0" dirty="0">
              <a:solidFill>
                <a:srgbClr val="000099"/>
              </a:solidFill>
              <a:latin typeface="+mn-lt"/>
              <a:ea typeface="+mn-ea"/>
            </a:endParaRPr>
          </a:p>
          <a:p>
            <a:pPr marL="342900" indent="-342900" eaLnBrk="0" hangingPunct="0">
              <a:spcBef>
                <a:spcPct val="20000"/>
              </a:spcBef>
              <a:buClr>
                <a:srgbClr val="000099"/>
              </a:buClr>
              <a:defRPr/>
            </a:pPr>
            <a:endParaRPr lang="en-GB" sz="2400" kern="0" dirty="0">
              <a:solidFill>
                <a:srgbClr val="000099"/>
              </a:solidFill>
              <a:latin typeface="+mn-lt"/>
              <a:ea typeface="+mn-ea"/>
            </a:endParaRPr>
          </a:p>
        </p:txBody>
      </p:sp>
    </p:spTree>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p:txBody>
          <a:bodyPr/>
          <a:lstStyle/>
          <a:p>
            <a:r>
              <a:rPr lang="en-GB" smtClean="0">
                <a:ea typeface="ＭＳ Ｐゴシック" charset="-128"/>
              </a:rPr>
              <a:t>New designs for SMP project (1/2)</a:t>
            </a:r>
          </a:p>
        </p:txBody>
      </p:sp>
      <p:sp>
        <p:nvSpPr>
          <p:cNvPr id="12290" name="Slide Number Placeholder 3"/>
          <p:cNvSpPr>
            <a:spLocks noGrp="1"/>
          </p:cNvSpPr>
          <p:nvPr>
            <p:ph type="sldNum" sz="quarter" idx="10"/>
          </p:nvPr>
        </p:nvSpPr>
        <p:spPr>
          <a:noFill/>
        </p:spPr>
        <p:txBody>
          <a:bodyPr/>
          <a:lstStyle/>
          <a:p>
            <a:fld id="{110EE8B6-4F0E-4B00-8130-C9BEA6EF21DA}" type="slidenum">
              <a:rPr lang="en-US"/>
              <a:pPr/>
              <a:t>3</a:t>
            </a:fld>
            <a:r>
              <a:rPr lang="en-US"/>
              <a:t> </a:t>
            </a:r>
          </a:p>
        </p:txBody>
      </p:sp>
      <p:sp>
        <p:nvSpPr>
          <p:cNvPr id="5" name="Content Placeholder 4"/>
          <p:cNvSpPr txBox="1">
            <a:spLocks/>
          </p:cNvSpPr>
          <p:nvPr/>
        </p:nvSpPr>
        <p:spPr>
          <a:xfrm>
            <a:off x="228600" y="1066800"/>
            <a:ext cx="6629400" cy="5105400"/>
          </a:xfrm>
          <a:prstGeom prst="rect">
            <a:avLst/>
          </a:prstGeom>
        </p:spPr>
        <p:txBody>
          <a:bodyPr/>
          <a:lstStyle/>
          <a:p>
            <a:pPr marL="342900" indent="-342900" eaLnBrk="0" hangingPunct="0">
              <a:spcBef>
                <a:spcPct val="20000"/>
              </a:spcBef>
              <a:buFont typeface="Arial Unicode MS" pitchFamily="34" charset="-128"/>
              <a:buChar char="●"/>
            </a:pPr>
            <a:r>
              <a:rPr lang="en-US" sz="2400" dirty="0">
                <a:solidFill>
                  <a:srgbClr val="660066"/>
                </a:solidFill>
                <a:latin typeface="Calibri" pitchFamily="34" charset="0"/>
              </a:rPr>
              <a:t>New CIST board</a:t>
            </a:r>
          </a:p>
          <a:p>
            <a:pPr marL="342900" indent="-342900" eaLnBrk="0" hangingPunct="0">
              <a:spcBef>
                <a:spcPct val="20000"/>
              </a:spcBef>
            </a:pPr>
            <a:r>
              <a:rPr lang="en-US" sz="2400" dirty="0">
                <a:solidFill>
                  <a:srgbClr val="660066"/>
                </a:solidFill>
                <a:latin typeface="Calibri" pitchFamily="34" charset="0"/>
              </a:rPr>
              <a:t>    </a:t>
            </a:r>
            <a:r>
              <a:rPr lang="en-US" sz="2400" dirty="0">
                <a:solidFill>
                  <a:srgbClr val="262626"/>
                </a:solidFill>
                <a:latin typeface="Calibri" pitchFamily="34" charset="0"/>
              </a:rPr>
              <a:t> </a:t>
            </a:r>
            <a:r>
              <a:rPr lang="en-US" i="1" dirty="0">
                <a:solidFill>
                  <a:srgbClr val="262626"/>
                </a:solidFill>
                <a:latin typeface="Calibri" pitchFamily="34" charset="0"/>
              </a:rPr>
              <a:t>(Used to transmit serial data from Equipment system to SMP controller)</a:t>
            </a:r>
          </a:p>
          <a:p>
            <a:pPr marL="342900" indent="-342900" eaLnBrk="0" hangingPunct="0">
              <a:spcBef>
                <a:spcPct val="20000"/>
              </a:spcBef>
            </a:pPr>
            <a:endParaRPr lang="en-US" i="1" dirty="0">
              <a:solidFill>
                <a:srgbClr val="0000FF"/>
              </a:solidFill>
              <a:latin typeface="Calibri" pitchFamily="34" charset="0"/>
            </a:endParaRPr>
          </a:p>
          <a:p>
            <a:pPr marL="800100" lvl="1" indent="-342900">
              <a:spcBef>
                <a:spcPct val="20000"/>
              </a:spcBef>
              <a:buFont typeface="Arial Unicode MS" pitchFamily="34" charset="-128"/>
              <a:buChar char="●"/>
            </a:pPr>
            <a:r>
              <a:rPr lang="en-US" dirty="0">
                <a:solidFill>
                  <a:srgbClr val="000000"/>
                </a:solidFill>
                <a:latin typeface="Calibri" pitchFamily="34" charset="0"/>
              </a:rPr>
              <a:t>Replace the existing Timing module (named CTG)</a:t>
            </a:r>
          </a:p>
          <a:p>
            <a:pPr marL="800100" lvl="1" indent="-342900">
              <a:spcBef>
                <a:spcPct val="20000"/>
              </a:spcBef>
              <a:buFont typeface="Arial Unicode MS" pitchFamily="34" charset="-128"/>
              <a:buChar char="●"/>
            </a:pPr>
            <a:r>
              <a:rPr lang="en-US" dirty="0">
                <a:solidFill>
                  <a:srgbClr val="000000"/>
                </a:solidFill>
                <a:latin typeface="Calibri" pitchFamily="34" charset="0"/>
              </a:rPr>
              <a:t>Main features: </a:t>
            </a:r>
          </a:p>
          <a:p>
            <a:pPr marL="1257300" lvl="2" indent="-342900">
              <a:spcBef>
                <a:spcPct val="20000"/>
              </a:spcBef>
              <a:buFont typeface="Arial" pitchFamily="34" charset="0"/>
              <a:buChar char="•"/>
            </a:pPr>
            <a:r>
              <a:rPr lang="en-US" dirty="0">
                <a:solidFill>
                  <a:srgbClr val="000000"/>
                </a:solidFill>
                <a:latin typeface="Calibri" pitchFamily="34" charset="0"/>
              </a:rPr>
              <a:t>Purely Hw  (no more libraries, no more remote downloading…)</a:t>
            </a:r>
          </a:p>
          <a:p>
            <a:pPr marL="1257300" lvl="2" indent="-342900">
              <a:spcBef>
                <a:spcPct val="20000"/>
              </a:spcBef>
              <a:buFont typeface="Arial" pitchFamily="34" charset="0"/>
              <a:buChar char="•"/>
            </a:pPr>
            <a:r>
              <a:rPr lang="en-US" dirty="0">
                <a:solidFill>
                  <a:srgbClr val="000000"/>
                </a:solidFill>
                <a:latin typeface="Calibri" pitchFamily="34" charset="0"/>
              </a:rPr>
              <a:t>History buffer</a:t>
            </a:r>
          </a:p>
          <a:p>
            <a:pPr marL="1257300" lvl="2" indent="-342900">
              <a:spcBef>
                <a:spcPct val="20000"/>
              </a:spcBef>
              <a:buFont typeface="Arial" pitchFamily="34" charset="0"/>
              <a:buChar char="•"/>
            </a:pPr>
            <a:endParaRPr lang="en-US" dirty="0">
              <a:solidFill>
                <a:srgbClr val="000000"/>
              </a:solidFill>
              <a:latin typeface="Calibri" pitchFamily="34" charset="0"/>
            </a:endParaRPr>
          </a:p>
          <a:p>
            <a:pPr marL="800100" lvl="1" indent="-342900">
              <a:spcBef>
                <a:spcPct val="20000"/>
              </a:spcBef>
              <a:buFont typeface="Arial Unicode MS" pitchFamily="34" charset="-128"/>
              <a:buChar char="●"/>
            </a:pPr>
            <a:r>
              <a:rPr lang="en-US" dirty="0">
                <a:solidFill>
                  <a:srgbClr val="000000"/>
                </a:solidFill>
                <a:latin typeface="Calibri" pitchFamily="34" charset="0"/>
              </a:rPr>
              <a:t>New FESA class</a:t>
            </a:r>
          </a:p>
          <a:p>
            <a:pPr marL="800100" lvl="1" indent="-342900">
              <a:spcBef>
                <a:spcPct val="20000"/>
              </a:spcBef>
              <a:buFont typeface="Arial Unicode MS" pitchFamily="34" charset="-128"/>
              <a:buChar char="●"/>
            </a:pPr>
            <a:r>
              <a:rPr lang="en-US" dirty="0">
                <a:solidFill>
                  <a:srgbClr val="000000"/>
                </a:solidFill>
                <a:latin typeface="Calibri" pitchFamily="34" charset="0"/>
              </a:rPr>
              <a:t>New screen in Java application</a:t>
            </a:r>
          </a:p>
          <a:p>
            <a:pPr marL="800100" lvl="1" indent="-342900">
              <a:spcBef>
                <a:spcPct val="20000"/>
              </a:spcBef>
              <a:buFont typeface="Arial Unicode MS" pitchFamily="34" charset="-128"/>
              <a:buChar char="●"/>
            </a:pPr>
            <a:endParaRPr lang="en-US" dirty="0">
              <a:solidFill>
                <a:srgbClr val="000099"/>
              </a:solidFill>
              <a:latin typeface="Calibri" pitchFamily="34" charset="0"/>
            </a:endParaRPr>
          </a:p>
          <a:p>
            <a:pPr marL="342900" indent="-342900" eaLnBrk="0" hangingPunct="0">
              <a:spcBef>
                <a:spcPct val="20000"/>
              </a:spcBef>
              <a:buClr>
                <a:srgbClr val="000099"/>
              </a:buClr>
            </a:pPr>
            <a:endParaRPr lang="en-US" sz="2400" dirty="0">
              <a:solidFill>
                <a:srgbClr val="000099"/>
              </a:solidFill>
              <a:latin typeface="Calibri" pitchFamily="34" charset="0"/>
            </a:endParaRPr>
          </a:p>
        </p:txBody>
      </p:sp>
      <p:pic>
        <p:nvPicPr>
          <p:cNvPr id="12292" name="Picture 2"/>
          <p:cNvPicPr>
            <a:picLocks noChangeAspect="1" noChangeArrowheads="1"/>
          </p:cNvPicPr>
          <p:nvPr/>
        </p:nvPicPr>
        <p:blipFill>
          <a:blip r:embed="rId3" cstate="screen"/>
          <a:srcRect/>
          <a:stretch>
            <a:fillRect/>
          </a:stretch>
        </p:blipFill>
        <p:spPr bwMode="auto">
          <a:xfrm>
            <a:off x="7239000" y="990600"/>
            <a:ext cx="1084960" cy="3276600"/>
          </a:xfrm>
          <a:prstGeom prst="rect">
            <a:avLst/>
          </a:prstGeom>
          <a:noFill/>
          <a:ln w="28575">
            <a:solidFill>
              <a:srgbClr val="7030A0"/>
            </a:solidFill>
            <a:miter lim="800000"/>
            <a:headEnd/>
            <a:tailEnd/>
          </a:ln>
        </p:spPr>
      </p:pic>
      <p:grpSp>
        <p:nvGrpSpPr>
          <p:cNvPr id="8" name="Group 7"/>
          <p:cNvGrpSpPr/>
          <p:nvPr/>
        </p:nvGrpSpPr>
        <p:grpSpPr>
          <a:xfrm>
            <a:off x="5029200" y="4495800"/>
            <a:ext cx="3782119" cy="1834454"/>
            <a:chOff x="5029200" y="4495800"/>
            <a:chExt cx="3782119" cy="1834454"/>
          </a:xfrm>
        </p:grpSpPr>
        <p:pic>
          <p:nvPicPr>
            <p:cNvPr id="6" name="Picture 2"/>
            <p:cNvPicPr>
              <a:picLocks noChangeAspect="1" noChangeArrowheads="1"/>
            </p:cNvPicPr>
            <p:nvPr/>
          </p:nvPicPr>
          <p:blipFill>
            <a:blip r:embed="rId4" cstate="print"/>
            <a:srcRect r="25328" b="47799"/>
            <a:stretch>
              <a:fillRect/>
            </a:stretch>
          </p:blipFill>
          <p:spPr bwMode="auto">
            <a:xfrm>
              <a:off x="5029200" y="4495800"/>
              <a:ext cx="3782119" cy="1834454"/>
            </a:xfrm>
            <a:prstGeom prst="rect">
              <a:avLst/>
            </a:prstGeom>
            <a:noFill/>
            <a:ln w="9525">
              <a:noFill/>
              <a:miter lim="800000"/>
              <a:headEnd/>
              <a:tailEnd/>
            </a:ln>
            <a:effectLst/>
          </p:spPr>
        </p:pic>
        <p:sp>
          <p:nvSpPr>
            <p:cNvPr id="7" name="Rectangle 6"/>
            <p:cNvSpPr/>
            <p:nvPr/>
          </p:nvSpPr>
          <p:spPr bwMode="auto">
            <a:xfrm>
              <a:off x="7668000" y="5472000"/>
              <a:ext cx="1066800" cy="8382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d</a:t>
              </a:r>
              <a:r>
                <a:rPr kumimoji="0" lang="en-GB" sz="1200"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irect</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connections</a:t>
              </a:r>
              <a:endParaRPr kumimoji="0" lang="en-GB" sz="1200"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endParaRPr>
            </a:p>
          </p:txBody>
        </p:sp>
      </p:grpSp>
      <p:sp>
        <p:nvSpPr>
          <p:cNvPr id="10" name="Oval 9"/>
          <p:cNvSpPr/>
          <p:nvPr/>
        </p:nvSpPr>
        <p:spPr bwMode="auto">
          <a:xfrm>
            <a:off x="6324600" y="4572000"/>
            <a:ext cx="152400" cy="685800"/>
          </a:xfrm>
          <a:prstGeom prst="ellipse">
            <a:avLst/>
          </a:prstGeom>
          <a:noFill/>
          <a:ln w="9525"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cxnSp>
        <p:nvCxnSpPr>
          <p:cNvPr id="12" name="Straight Arrow Connector 11"/>
          <p:cNvCxnSpPr/>
          <p:nvPr/>
        </p:nvCxnSpPr>
        <p:spPr bwMode="auto">
          <a:xfrm rot="5400000">
            <a:off x="6172200" y="3505200"/>
            <a:ext cx="1371600" cy="762000"/>
          </a:xfrm>
          <a:prstGeom prst="straightConnector1">
            <a:avLst/>
          </a:prstGeom>
          <a:solidFill>
            <a:schemeClr val="accent1"/>
          </a:solidFill>
          <a:ln w="9525" cap="flat" cmpd="sng" algn="ctr">
            <a:solidFill>
              <a:srgbClr val="7030A0"/>
            </a:solidFill>
            <a:prstDash val="solid"/>
            <a:round/>
            <a:headEnd type="none" w="med" len="med"/>
            <a:tailEnd type="arrow"/>
          </a:ln>
          <a:effectLst/>
        </p:spPr>
      </p:cxnSp>
    </p:spTree>
  </p:cSld>
  <p:clrMapOvr>
    <a:masterClrMapping/>
  </p:clrMapOvr>
  <p:transition spd="med">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648200" y="4495800"/>
            <a:ext cx="3782119" cy="1834454"/>
            <a:chOff x="5029200" y="4495800"/>
            <a:chExt cx="3782119" cy="1834454"/>
          </a:xfrm>
        </p:grpSpPr>
        <p:pic>
          <p:nvPicPr>
            <p:cNvPr id="7" name="Picture 2"/>
            <p:cNvPicPr>
              <a:picLocks noChangeAspect="1" noChangeArrowheads="1"/>
            </p:cNvPicPr>
            <p:nvPr/>
          </p:nvPicPr>
          <p:blipFill>
            <a:blip r:embed="rId3" cstate="print"/>
            <a:srcRect r="25328" b="47799"/>
            <a:stretch>
              <a:fillRect/>
            </a:stretch>
          </p:blipFill>
          <p:spPr bwMode="auto">
            <a:xfrm>
              <a:off x="5029200" y="4495800"/>
              <a:ext cx="3782119" cy="1834454"/>
            </a:xfrm>
            <a:prstGeom prst="rect">
              <a:avLst/>
            </a:prstGeom>
            <a:noFill/>
            <a:ln w="9525">
              <a:noFill/>
              <a:miter lim="800000"/>
              <a:headEnd/>
              <a:tailEnd/>
            </a:ln>
            <a:effectLst/>
          </p:spPr>
        </p:pic>
        <p:sp>
          <p:nvSpPr>
            <p:cNvPr id="8" name="Rectangle 7"/>
            <p:cNvSpPr/>
            <p:nvPr/>
          </p:nvSpPr>
          <p:spPr bwMode="auto">
            <a:xfrm>
              <a:off x="7668000" y="5472000"/>
              <a:ext cx="1066800" cy="8382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endParaRP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d</a:t>
              </a:r>
              <a:r>
                <a:rPr kumimoji="0" lang="en-GB" sz="1200"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irect</a:t>
              </a:r>
            </a:p>
            <a:p>
              <a:pPr marL="0" marR="0" indent="0" algn="ctr" defTabSz="914400" rtl="0" eaLnBrk="0" fontAlgn="base" latinLnBrk="0" hangingPunct="0">
                <a:lnSpc>
                  <a:spcPct val="100000"/>
                </a:lnSpc>
                <a:spcBef>
                  <a:spcPct val="0"/>
                </a:spcBef>
                <a:spcAft>
                  <a:spcPct val="0"/>
                </a:spcAft>
                <a:buClrTx/>
                <a:buSzTx/>
                <a:buFontTx/>
                <a:buNone/>
                <a:tabLst/>
              </a:pPr>
              <a:r>
                <a:rPr lang="en-GB" sz="12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rPr>
                <a:t>connections</a:t>
              </a:r>
              <a:endParaRPr kumimoji="0" lang="en-GB" sz="1200" i="0" u="none" strike="noStrike" normalizeH="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charset="0"/>
              </a:endParaRPr>
            </a:p>
          </p:txBody>
        </p:sp>
      </p:grpSp>
      <p:sp>
        <p:nvSpPr>
          <p:cNvPr id="14337" name="Title 1"/>
          <p:cNvSpPr>
            <a:spLocks noGrp="1"/>
          </p:cNvSpPr>
          <p:nvPr>
            <p:ph type="title"/>
          </p:nvPr>
        </p:nvSpPr>
        <p:spPr/>
        <p:txBody>
          <a:bodyPr/>
          <a:lstStyle/>
          <a:p>
            <a:r>
              <a:rPr lang="en-GB" smtClean="0">
                <a:ea typeface="ＭＳ Ｐゴシック" charset="-128"/>
              </a:rPr>
              <a:t>New designs for SMP project (2/2)</a:t>
            </a:r>
          </a:p>
        </p:txBody>
      </p:sp>
      <p:sp>
        <p:nvSpPr>
          <p:cNvPr id="14338" name="Slide Number Placeholder 3"/>
          <p:cNvSpPr>
            <a:spLocks noGrp="1"/>
          </p:cNvSpPr>
          <p:nvPr>
            <p:ph type="sldNum" sz="quarter" idx="10"/>
          </p:nvPr>
        </p:nvSpPr>
        <p:spPr>
          <a:noFill/>
        </p:spPr>
        <p:txBody>
          <a:bodyPr/>
          <a:lstStyle/>
          <a:p>
            <a:fld id="{64F9CFBE-B703-47B4-9C3C-F295DD171B3E}" type="slidenum">
              <a:rPr lang="en-US"/>
              <a:pPr/>
              <a:t>4</a:t>
            </a:fld>
            <a:r>
              <a:rPr lang="en-US"/>
              <a:t> </a:t>
            </a:r>
          </a:p>
        </p:txBody>
      </p:sp>
      <p:sp>
        <p:nvSpPr>
          <p:cNvPr id="5" name="Content Placeholder 4"/>
          <p:cNvSpPr txBox="1">
            <a:spLocks/>
          </p:cNvSpPr>
          <p:nvPr/>
        </p:nvSpPr>
        <p:spPr>
          <a:xfrm>
            <a:off x="228600" y="1066800"/>
            <a:ext cx="8686800" cy="5334000"/>
          </a:xfrm>
          <a:prstGeom prst="rect">
            <a:avLst/>
          </a:prstGeom>
        </p:spPr>
        <p:txBody>
          <a:bodyPr/>
          <a:lstStyle/>
          <a:p>
            <a:pPr marL="342900" indent="-342900">
              <a:spcBef>
                <a:spcPct val="20000"/>
              </a:spcBef>
              <a:buFont typeface="Arial Unicode MS" pitchFamily="34" charset="-128"/>
              <a:buChar char="●"/>
              <a:defRPr/>
            </a:pPr>
            <a:r>
              <a:rPr lang="en-US" sz="2400" kern="0" dirty="0">
                <a:solidFill>
                  <a:srgbClr val="660066"/>
                </a:solidFill>
                <a:latin typeface="+mn-lt"/>
                <a:ea typeface="+mn-ea"/>
              </a:rPr>
              <a:t>CISV </a:t>
            </a:r>
            <a:r>
              <a:rPr lang="en-US" sz="2400" kern="0" dirty="0">
                <a:solidFill>
                  <a:srgbClr val="660066"/>
                </a:solidFill>
                <a:latin typeface="Arial" charset="0"/>
                <a:ea typeface="ＭＳ Ｐゴシック" charset="0"/>
                <a:cs typeface="ＭＳ Ｐゴシック" charset="0"/>
              </a:rPr>
              <a:t>upgrade</a:t>
            </a:r>
          </a:p>
          <a:p>
            <a:pPr>
              <a:spcBef>
                <a:spcPct val="20000"/>
              </a:spcBef>
              <a:buClr>
                <a:srgbClr val="000099"/>
              </a:buClr>
              <a:defRPr/>
            </a:pPr>
            <a:r>
              <a:rPr lang="en-US" i="1" dirty="0">
                <a:solidFill>
                  <a:srgbClr val="0000FF"/>
                </a:solidFill>
                <a:latin typeface="Calibri"/>
                <a:ea typeface="ＭＳ Ｐゴシック" charset="0"/>
                <a:cs typeface="ＭＳ Ｐゴシック" charset="0"/>
              </a:rPr>
              <a:t>   </a:t>
            </a:r>
            <a:r>
              <a:rPr lang="en-US" i="1" dirty="0">
                <a:solidFill>
                  <a:schemeClr val="accent6">
                    <a:lumMod val="75000"/>
                    <a:lumOff val="25000"/>
                  </a:schemeClr>
                </a:solidFill>
                <a:latin typeface="Calibri"/>
                <a:ea typeface="ＭＳ Ｐゴシック" charset="0"/>
                <a:cs typeface="ＭＳ Ｐゴシック" charset="0"/>
              </a:rPr>
              <a:t>    (Used to receive SMP data broadcasted by the Timing system)</a:t>
            </a:r>
          </a:p>
          <a:p>
            <a:pPr>
              <a:spcBef>
                <a:spcPct val="20000"/>
              </a:spcBef>
              <a:buClr>
                <a:srgbClr val="000099"/>
              </a:buClr>
              <a:defRPr/>
            </a:pPr>
            <a:endParaRPr lang="en-US" sz="2400" kern="0" dirty="0">
              <a:solidFill>
                <a:srgbClr val="000099"/>
              </a:solidFill>
              <a:latin typeface="+mn-lt"/>
              <a:ea typeface="+mn-ea"/>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VHDL code with following main features:</a:t>
            </a:r>
            <a:endParaRPr lang="en-US" kern="0" dirty="0">
              <a:solidFill>
                <a:srgbClr val="000000"/>
              </a:solidFill>
              <a:latin typeface="Calibri"/>
              <a:ea typeface="ＭＳ Ｐゴシック" charset="0"/>
              <a:cs typeface="ＭＳ Ｐゴシック" charset="0"/>
            </a:endParaRPr>
          </a:p>
          <a:p>
            <a:pPr marL="1257300" lvl="2" indent="-342900">
              <a:spcBef>
                <a:spcPct val="20000"/>
              </a:spcBef>
              <a:buFont typeface="Arial"/>
              <a:buChar char="•"/>
              <a:defRPr/>
            </a:pPr>
            <a:r>
              <a:rPr lang="en-US" kern="0" dirty="0">
                <a:solidFill>
                  <a:srgbClr val="000000"/>
                </a:solidFill>
                <a:latin typeface="Calibri"/>
                <a:ea typeface="ＭＳ Ｐゴシック" charset="0"/>
                <a:cs typeface="ＭＳ Ｐゴシック" charset="0"/>
              </a:rPr>
              <a:t>Improvement internal process</a:t>
            </a:r>
          </a:p>
          <a:p>
            <a:pPr marL="1257300" lvl="2" indent="-342900">
              <a:spcBef>
                <a:spcPct val="20000"/>
              </a:spcBef>
              <a:buFont typeface="Arial"/>
              <a:buChar char="•"/>
              <a:defRPr/>
            </a:pPr>
            <a:r>
              <a:rPr lang="en-US" kern="0" dirty="0">
                <a:solidFill>
                  <a:srgbClr val="000000"/>
                </a:solidFill>
                <a:latin typeface="Calibri"/>
                <a:ea typeface="ＭＳ Ｐゴシック" charset="0"/>
                <a:cs typeface="ＭＳ Ｐゴシック" charset="0"/>
              </a:rPr>
              <a:t>History buffer</a:t>
            </a:r>
          </a:p>
          <a:p>
            <a:pPr marL="1257300" lvl="2" indent="-342900">
              <a:spcBef>
                <a:spcPct val="20000"/>
              </a:spcBef>
              <a:buFont typeface="Arial"/>
              <a:buChar char="•"/>
              <a:defRPr/>
            </a:pPr>
            <a:endParaRPr lang="en-US" kern="0"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FESA class</a:t>
            </a: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screen in Java application</a:t>
            </a:r>
          </a:p>
          <a:p>
            <a:pPr marL="800100" lvl="1" indent="-342900">
              <a:spcBef>
                <a:spcPct val="20000"/>
              </a:spcBef>
              <a:buFont typeface="Arial Unicode MS" pitchFamily="34" charset="-128"/>
              <a:buChar char="●"/>
              <a:defRPr/>
            </a:pPr>
            <a:endParaRPr lang="en-US" kern="0" dirty="0">
              <a:solidFill>
                <a:srgbClr val="000099"/>
              </a:solidFill>
              <a:latin typeface="Arial" charset="0"/>
              <a:ea typeface="ＭＳ Ｐゴシック" charset="0"/>
              <a:cs typeface="ＭＳ Ｐゴシック" charset="0"/>
            </a:endParaRPr>
          </a:p>
          <a:p>
            <a:pPr eaLnBrk="0" hangingPunct="0">
              <a:spcBef>
                <a:spcPct val="20000"/>
              </a:spcBef>
              <a:buClr>
                <a:srgbClr val="000099"/>
              </a:buClr>
              <a:defRPr/>
            </a:pPr>
            <a:endParaRPr lang="en-GB" sz="2400" kern="0" dirty="0">
              <a:solidFill>
                <a:srgbClr val="000099"/>
              </a:solidFill>
              <a:latin typeface="+mn-lt"/>
              <a:ea typeface="+mn-ea"/>
            </a:endParaRPr>
          </a:p>
        </p:txBody>
      </p:sp>
      <p:pic>
        <p:nvPicPr>
          <p:cNvPr id="14340" name="Picture 2"/>
          <p:cNvPicPr>
            <a:picLocks noChangeAspect="1" noChangeArrowheads="1"/>
          </p:cNvPicPr>
          <p:nvPr/>
        </p:nvPicPr>
        <p:blipFill>
          <a:blip r:embed="rId4" cstate="screen"/>
          <a:srcRect/>
          <a:stretch>
            <a:fillRect/>
          </a:stretch>
        </p:blipFill>
        <p:spPr bwMode="auto">
          <a:xfrm>
            <a:off x="7010400" y="990600"/>
            <a:ext cx="1003079" cy="3545974"/>
          </a:xfrm>
          <a:prstGeom prst="rect">
            <a:avLst/>
          </a:prstGeom>
          <a:noFill/>
          <a:ln w="9525">
            <a:solidFill>
              <a:srgbClr val="7030A0"/>
            </a:solidFill>
            <a:miter lim="800000"/>
            <a:headEnd/>
            <a:tailEnd/>
          </a:ln>
        </p:spPr>
      </p:pic>
      <p:cxnSp>
        <p:nvCxnSpPr>
          <p:cNvPr id="9" name="Straight Arrow Connector 8"/>
          <p:cNvCxnSpPr/>
          <p:nvPr/>
        </p:nvCxnSpPr>
        <p:spPr bwMode="auto">
          <a:xfrm rot="16200000" flipH="1">
            <a:off x="7734300" y="4076700"/>
            <a:ext cx="990600" cy="304800"/>
          </a:xfrm>
          <a:prstGeom prst="straightConnector1">
            <a:avLst/>
          </a:prstGeom>
          <a:solidFill>
            <a:schemeClr val="accent1"/>
          </a:solidFill>
          <a:ln w="9525" cap="flat" cmpd="sng" algn="ctr">
            <a:solidFill>
              <a:srgbClr val="7030A0"/>
            </a:solidFill>
            <a:prstDash val="solid"/>
            <a:round/>
            <a:headEnd type="none" w="med" len="med"/>
            <a:tailEnd type="arrow"/>
          </a:ln>
          <a:effectLst/>
        </p:spPr>
      </p:cxnSp>
      <p:sp>
        <p:nvSpPr>
          <p:cNvPr id="13" name="Oval 12"/>
          <p:cNvSpPr/>
          <p:nvPr/>
        </p:nvSpPr>
        <p:spPr bwMode="auto">
          <a:xfrm>
            <a:off x="8305800" y="4800600"/>
            <a:ext cx="152400" cy="685800"/>
          </a:xfrm>
          <a:prstGeom prst="ellipse">
            <a:avLst/>
          </a:prstGeom>
          <a:noFill/>
          <a:ln w="9525"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Tree>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3"/>
          <p:cNvGrpSpPr>
            <a:grpSpLocks/>
          </p:cNvGrpSpPr>
          <p:nvPr/>
        </p:nvGrpSpPr>
        <p:grpSpPr bwMode="auto">
          <a:xfrm>
            <a:off x="346753" y="3810000"/>
            <a:ext cx="7273247" cy="2667000"/>
            <a:chOff x="990600" y="4066771"/>
            <a:chExt cx="6877235" cy="2149986"/>
          </a:xfrm>
        </p:grpSpPr>
        <p:pic>
          <p:nvPicPr>
            <p:cNvPr id="7" name="Picture 6"/>
            <p:cNvPicPr>
              <a:picLocks noChangeAspect="1" noChangeArrowheads="1"/>
            </p:cNvPicPr>
            <p:nvPr/>
          </p:nvPicPr>
          <p:blipFill>
            <a:blip r:embed="rId3" cstate="print"/>
            <a:srcRect/>
            <a:stretch>
              <a:fillRect/>
            </a:stretch>
          </p:blipFill>
          <p:spPr bwMode="auto">
            <a:xfrm>
              <a:off x="4743635" y="4066771"/>
              <a:ext cx="3124200" cy="2149986"/>
            </a:xfrm>
            <a:prstGeom prst="rect">
              <a:avLst/>
            </a:prstGeom>
            <a:noFill/>
            <a:ln w="9525">
              <a:noFill/>
              <a:miter lim="800000"/>
              <a:headEnd/>
              <a:tailEnd/>
            </a:ln>
          </p:spPr>
        </p:pic>
        <p:sp>
          <p:nvSpPr>
            <p:cNvPr id="8" name="Rectangle 2"/>
            <p:cNvSpPr>
              <a:spLocks noChangeArrowheads="1"/>
            </p:cNvSpPr>
            <p:nvPr/>
          </p:nvSpPr>
          <p:spPr bwMode="auto">
            <a:xfrm>
              <a:off x="990600" y="5791200"/>
              <a:ext cx="2057400" cy="381000"/>
            </a:xfrm>
            <a:prstGeom prst="rect">
              <a:avLst/>
            </a:prstGeom>
            <a:solidFill>
              <a:schemeClr val="bg1"/>
            </a:solidFill>
            <a:ln w="9525">
              <a:noFill/>
              <a:round/>
              <a:headEnd/>
              <a:tailEnd/>
            </a:ln>
          </p:spPr>
          <p:txBody>
            <a:bodyPr/>
            <a:lstStyle/>
            <a:p>
              <a:pPr algn="ctr" eaLnBrk="0" hangingPunct="0"/>
              <a:endParaRPr lang="en-US"/>
            </a:p>
          </p:txBody>
        </p:sp>
      </p:grpSp>
      <p:sp>
        <p:nvSpPr>
          <p:cNvPr id="18433" name="Title 1"/>
          <p:cNvSpPr>
            <a:spLocks noGrp="1"/>
          </p:cNvSpPr>
          <p:nvPr>
            <p:ph type="title"/>
          </p:nvPr>
        </p:nvSpPr>
        <p:spPr/>
        <p:txBody>
          <a:bodyPr/>
          <a:lstStyle/>
          <a:p>
            <a:r>
              <a:rPr lang="en-GB" smtClean="0">
                <a:ea typeface="ＭＳ Ｐゴシック" charset="-128"/>
              </a:rPr>
              <a:t>New designs for BIS project (1/5)</a:t>
            </a:r>
          </a:p>
        </p:txBody>
      </p:sp>
      <p:sp>
        <p:nvSpPr>
          <p:cNvPr id="18434" name="Slide Number Placeholder 3"/>
          <p:cNvSpPr>
            <a:spLocks noGrp="1"/>
          </p:cNvSpPr>
          <p:nvPr>
            <p:ph type="sldNum" sz="quarter" idx="10"/>
          </p:nvPr>
        </p:nvSpPr>
        <p:spPr>
          <a:noFill/>
        </p:spPr>
        <p:txBody>
          <a:bodyPr/>
          <a:lstStyle/>
          <a:p>
            <a:fld id="{C6354EC1-11FD-4B1D-832E-053FE4491F72}" type="slidenum">
              <a:rPr lang="en-US"/>
              <a:pPr/>
              <a:t>5</a:t>
            </a:fld>
            <a:r>
              <a:rPr lang="en-US"/>
              <a:t> </a:t>
            </a:r>
          </a:p>
        </p:txBody>
      </p:sp>
      <p:sp>
        <p:nvSpPr>
          <p:cNvPr id="5" name="Content Placeholder 4"/>
          <p:cNvSpPr txBox="1">
            <a:spLocks/>
          </p:cNvSpPr>
          <p:nvPr/>
        </p:nvSpPr>
        <p:spPr>
          <a:xfrm>
            <a:off x="228600" y="1066800"/>
            <a:ext cx="8686800" cy="5334000"/>
          </a:xfrm>
          <a:prstGeom prst="rect">
            <a:avLst/>
          </a:prstGeom>
        </p:spPr>
        <p:txBody>
          <a:bodyPr/>
          <a:lstStyle/>
          <a:p>
            <a:pPr marL="342900" indent="-342900" eaLnBrk="0" hangingPunct="0">
              <a:spcBef>
                <a:spcPct val="20000"/>
              </a:spcBef>
              <a:buClr>
                <a:srgbClr val="000099"/>
              </a:buClr>
              <a:buFont typeface="Arial Unicode MS" pitchFamily="34" charset="-128"/>
              <a:buChar char="●"/>
              <a:defRPr/>
            </a:pPr>
            <a:r>
              <a:rPr lang="en-US" sz="2400" kern="0" dirty="0">
                <a:solidFill>
                  <a:srgbClr val="000099"/>
                </a:solidFill>
                <a:latin typeface="+mn-lt"/>
                <a:ea typeface="+mn-ea"/>
              </a:rPr>
              <a:t>New CIBV board</a:t>
            </a:r>
          </a:p>
          <a:p>
            <a:pPr>
              <a:spcBef>
                <a:spcPct val="20000"/>
              </a:spcBef>
              <a:buClr>
                <a:srgbClr val="000099"/>
              </a:buClr>
              <a:defRPr/>
            </a:pPr>
            <a:r>
              <a:rPr lang="en-US" sz="2400" i="1" dirty="0">
                <a:solidFill>
                  <a:schemeClr val="accent6">
                    <a:lumMod val="75000"/>
                    <a:lumOff val="25000"/>
                  </a:schemeClr>
                </a:solidFill>
                <a:latin typeface="Calibri"/>
                <a:ea typeface="ＭＳ Ｐゴシック" charset="0"/>
                <a:cs typeface="ＭＳ Ｐゴシック" charset="0"/>
              </a:rPr>
              <a:t>      </a:t>
            </a:r>
            <a:r>
              <a:rPr lang="en-US" i="1" dirty="0">
                <a:solidFill>
                  <a:schemeClr val="accent6">
                    <a:lumMod val="75000"/>
                    <a:lumOff val="25000"/>
                  </a:schemeClr>
                </a:solidFill>
                <a:latin typeface="Calibri"/>
                <a:ea typeface="ＭＳ Ｐゴシック" charset="0"/>
                <a:cs typeface="ＭＳ Ｐゴシック" charset="0"/>
              </a:rPr>
              <a:t>(trigger </a:t>
            </a:r>
            <a:r>
              <a:rPr lang="en-US" i="1" dirty="0" smtClean="0">
                <a:solidFill>
                  <a:schemeClr val="accent6">
                    <a:lumMod val="75000"/>
                    <a:lumOff val="25000"/>
                  </a:schemeClr>
                </a:solidFill>
                <a:latin typeface="Calibri"/>
                <a:ea typeface="ＭＳ Ｐゴシック" charset="0"/>
                <a:cs typeface="ＭＳ Ｐゴシック" charset="0"/>
              </a:rPr>
              <a:t>to </a:t>
            </a:r>
            <a:r>
              <a:rPr lang="en-US" i="1" dirty="0">
                <a:solidFill>
                  <a:schemeClr val="accent6">
                    <a:lumMod val="75000"/>
                    <a:lumOff val="25000"/>
                  </a:schemeClr>
                </a:solidFill>
                <a:latin typeface="Calibri"/>
                <a:ea typeface="ＭＳ Ｐゴシック" charset="0"/>
                <a:cs typeface="ＭＳ Ｐゴシック" charset="0"/>
              </a:rPr>
              <a:t>the LHC </a:t>
            </a:r>
            <a:r>
              <a:rPr lang="en-US" i="1" dirty="0" smtClean="0">
                <a:solidFill>
                  <a:schemeClr val="accent6">
                    <a:lumMod val="75000"/>
                    <a:lumOff val="25000"/>
                  </a:schemeClr>
                </a:solidFill>
                <a:latin typeface="Calibri"/>
                <a:ea typeface="ＭＳ Ｐゴシック" charset="0"/>
                <a:cs typeface="ＭＳ Ｐゴシック" charset="0"/>
              </a:rPr>
              <a:t>Timing </a:t>
            </a:r>
            <a:r>
              <a:rPr lang="en-US" i="1" dirty="0">
                <a:solidFill>
                  <a:schemeClr val="accent6">
                    <a:lumMod val="75000"/>
                    <a:lumOff val="25000"/>
                  </a:schemeClr>
                </a:solidFill>
                <a:latin typeface="Calibri"/>
                <a:ea typeface="ＭＳ Ｐゴシック" charset="0"/>
                <a:cs typeface="ＭＳ Ｐゴシック" charset="0"/>
              </a:rPr>
              <a:t>for </a:t>
            </a:r>
            <a:r>
              <a:rPr lang="en-US" i="1" dirty="0" smtClean="0">
                <a:solidFill>
                  <a:schemeClr val="accent6">
                    <a:lumMod val="75000"/>
                    <a:lumOff val="25000"/>
                  </a:schemeClr>
                </a:solidFill>
                <a:latin typeface="Calibri"/>
                <a:ea typeface="ＭＳ Ｐゴシック" charset="0"/>
                <a:cs typeface="ＭＳ Ｐゴシック" charset="0"/>
              </a:rPr>
              <a:t>generation of PM </a:t>
            </a:r>
            <a:r>
              <a:rPr lang="en-US" i="1" dirty="0">
                <a:solidFill>
                  <a:schemeClr val="accent6">
                    <a:lumMod val="75000"/>
                    <a:lumOff val="25000"/>
                  </a:schemeClr>
                </a:solidFill>
                <a:latin typeface="Calibri"/>
                <a:ea typeface="ＭＳ Ｐゴシック" charset="0"/>
                <a:cs typeface="ＭＳ Ｐゴシック" charset="0"/>
              </a:rPr>
              <a:t>event </a:t>
            </a:r>
            <a:r>
              <a:rPr lang="en-US" i="1" dirty="0" smtClean="0">
                <a:solidFill>
                  <a:schemeClr val="accent6">
                    <a:lumMod val="75000"/>
                    <a:lumOff val="25000"/>
                  </a:schemeClr>
                </a:solidFill>
                <a:latin typeface="Calibri"/>
                <a:ea typeface="ＭＳ Ｐゴシック" charset="0"/>
                <a:cs typeface="ＭＳ Ｐゴシック" charset="0"/>
              </a:rPr>
              <a:t>)</a:t>
            </a:r>
          </a:p>
          <a:p>
            <a:pPr>
              <a:spcBef>
                <a:spcPct val="20000"/>
              </a:spcBef>
              <a:buClr>
                <a:srgbClr val="000099"/>
              </a:buClr>
              <a:defRPr/>
            </a:pPr>
            <a:endParaRPr lang="en-US" sz="2400" kern="0" dirty="0">
              <a:solidFill>
                <a:srgbClr val="000099"/>
              </a:solidFill>
              <a:latin typeface="+mn-lt"/>
              <a:ea typeface="+mn-ea"/>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Replace the current Timing board</a:t>
            </a: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VHDL in including new </a:t>
            </a:r>
            <a:r>
              <a:rPr lang="en-US" dirty="0" smtClean="0">
                <a:solidFill>
                  <a:srgbClr val="000000"/>
                </a:solidFill>
                <a:latin typeface="Calibri"/>
                <a:ea typeface="ＭＳ Ｐゴシック" charset="0"/>
                <a:cs typeface="ＭＳ Ｐゴシック" charset="0"/>
              </a:rPr>
              <a:t>History Buffer</a:t>
            </a:r>
            <a:endParaRPr lang="en-US"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endParaRPr lang="en-US"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FESA class</a:t>
            </a: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screen in Java application</a:t>
            </a:r>
          </a:p>
          <a:p>
            <a:pPr marL="800100" lvl="1" indent="-342900">
              <a:spcBef>
                <a:spcPct val="20000"/>
              </a:spcBef>
              <a:buFont typeface="Arial Unicode MS" pitchFamily="34" charset="-128"/>
              <a:buChar char="●"/>
              <a:defRPr/>
            </a:pPr>
            <a:endParaRPr lang="en-US"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defRPr/>
            </a:pPr>
            <a:endParaRPr lang="en-US" i="1"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buFont typeface="Arial Unicode MS" pitchFamily="34" charset="-128"/>
              <a:buChar char="●"/>
              <a:defRPr/>
            </a:pPr>
            <a:endParaRPr lang="en-US" sz="2400" kern="0" dirty="0">
              <a:solidFill>
                <a:srgbClr val="000099"/>
              </a:solidFill>
              <a:latin typeface="+mn-lt"/>
              <a:ea typeface="+mn-ea"/>
            </a:endParaRPr>
          </a:p>
        </p:txBody>
      </p:sp>
      <p:pic>
        <p:nvPicPr>
          <p:cNvPr id="18436" name="Picture 2"/>
          <p:cNvPicPr>
            <a:picLocks noChangeAspect="1" noChangeArrowheads="1"/>
          </p:cNvPicPr>
          <p:nvPr/>
        </p:nvPicPr>
        <p:blipFill>
          <a:blip r:embed="rId4" cstate="print"/>
          <a:srcRect l="42319"/>
          <a:stretch>
            <a:fillRect/>
          </a:stretch>
        </p:blipFill>
        <p:spPr bwMode="auto">
          <a:xfrm>
            <a:off x="7848601" y="914400"/>
            <a:ext cx="271494" cy="2743200"/>
          </a:xfrm>
          <a:prstGeom prst="rect">
            <a:avLst/>
          </a:prstGeom>
          <a:noFill/>
          <a:ln w="9525">
            <a:noFill/>
            <a:miter lim="800000"/>
            <a:headEnd/>
            <a:tailEnd/>
          </a:ln>
        </p:spPr>
      </p:pic>
      <p:cxnSp>
        <p:nvCxnSpPr>
          <p:cNvPr id="9" name="Straight Arrow Connector 8"/>
          <p:cNvCxnSpPr>
            <a:endCxn id="10" idx="0"/>
          </p:cNvCxnSpPr>
          <p:nvPr/>
        </p:nvCxnSpPr>
        <p:spPr bwMode="auto">
          <a:xfrm rot="5400000">
            <a:off x="6705600" y="3810000"/>
            <a:ext cx="1295400" cy="990600"/>
          </a:xfrm>
          <a:prstGeom prst="straightConnector1">
            <a:avLst/>
          </a:prstGeom>
          <a:solidFill>
            <a:schemeClr val="accent1"/>
          </a:solidFill>
          <a:ln w="38100" cap="flat" cmpd="sng" algn="ctr">
            <a:solidFill>
              <a:srgbClr val="CC0066"/>
            </a:solidFill>
            <a:prstDash val="lgDashDot"/>
            <a:round/>
            <a:headEnd type="none" w="med" len="med"/>
            <a:tailEnd type="arrow"/>
          </a:ln>
          <a:effectLst/>
        </p:spPr>
      </p:cxnSp>
      <p:sp>
        <p:nvSpPr>
          <p:cNvPr id="10" name="Oval 9"/>
          <p:cNvSpPr/>
          <p:nvPr/>
        </p:nvSpPr>
        <p:spPr bwMode="auto">
          <a:xfrm>
            <a:off x="6781800" y="4953000"/>
            <a:ext cx="152400" cy="381000"/>
          </a:xfrm>
          <a:prstGeom prst="ellipse">
            <a:avLst/>
          </a:prstGeom>
          <a:noFill/>
          <a:ln w="9525" cap="flat" cmpd="sng" algn="ctr">
            <a:solidFill>
              <a:schemeClr val="accent3">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spTree>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GB" smtClean="0">
                <a:ea typeface="ＭＳ Ｐゴシック" charset="-128"/>
              </a:rPr>
              <a:t>New designs for BIS project (2/5)</a:t>
            </a:r>
          </a:p>
        </p:txBody>
      </p:sp>
      <p:sp>
        <p:nvSpPr>
          <p:cNvPr id="20482" name="Slide Number Placeholder 3"/>
          <p:cNvSpPr>
            <a:spLocks noGrp="1"/>
          </p:cNvSpPr>
          <p:nvPr>
            <p:ph type="sldNum" sz="quarter" idx="10"/>
          </p:nvPr>
        </p:nvSpPr>
        <p:spPr>
          <a:noFill/>
        </p:spPr>
        <p:txBody>
          <a:bodyPr/>
          <a:lstStyle/>
          <a:p>
            <a:fld id="{CCC0375D-C2DF-43D7-9C36-24D481F4AF4B}" type="slidenum">
              <a:rPr lang="en-US"/>
              <a:pPr/>
              <a:t>6</a:t>
            </a:fld>
            <a:r>
              <a:rPr lang="en-US"/>
              <a:t> </a:t>
            </a:r>
          </a:p>
        </p:txBody>
      </p:sp>
      <p:sp>
        <p:nvSpPr>
          <p:cNvPr id="5" name="Content Placeholder 4"/>
          <p:cNvSpPr txBox="1">
            <a:spLocks/>
          </p:cNvSpPr>
          <p:nvPr/>
        </p:nvSpPr>
        <p:spPr>
          <a:xfrm>
            <a:off x="228600" y="1066800"/>
            <a:ext cx="5867400" cy="5257800"/>
          </a:xfrm>
          <a:prstGeom prst="rect">
            <a:avLst/>
          </a:prstGeom>
        </p:spPr>
        <p:txBody>
          <a:bodyPr/>
          <a:lstStyle/>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CIBM upgrade </a:t>
            </a:r>
          </a:p>
          <a:p>
            <a:pPr>
              <a:spcBef>
                <a:spcPct val="20000"/>
              </a:spcBef>
              <a:buClr>
                <a:srgbClr val="000099"/>
              </a:buClr>
              <a:defRPr/>
            </a:pPr>
            <a:r>
              <a:rPr lang="en-US" i="1" dirty="0">
                <a:solidFill>
                  <a:schemeClr val="accent6">
                    <a:lumMod val="75000"/>
                    <a:lumOff val="25000"/>
                  </a:schemeClr>
                </a:solidFill>
                <a:latin typeface="Calibri"/>
                <a:ea typeface="ＭＳ Ｐゴシック" charset="0"/>
                <a:cs typeface="ＭＳ Ｐゴシック" charset="0"/>
              </a:rPr>
              <a:t>     (Main BIS element: it contains redundant Matrices and</a:t>
            </a:r>
          </a:p>
          <a:p>
            <a:pPr>
              <a:spcBef>
                <a:spcPct val="20000"/>
              </a:spcBef>
              <a:buClr>
                <a:srgbClr val="000099"/>
              </a:buClr>
              <a:defRPr/>
            </a:pPr>
            <a:r>
              <a:rPr lang="en-US" i="1" dirty="0">
                <a:solidFill>
                  <a:schemeClr val="accent6">
                    <a:lumMod val="75000"/>
                    <a:lumOff val="25000"/>
                  </a:schemeClr>
                </a:solidFill>
                <a:latin typeface="Calibri"/>
                <a:ea typeface="ＭＳ Ｐゴシック" charset="0"/>
                <a:cs typeface="ＭＳ Ｐゴシック" charset="0"/>
              </a:rPr>
              <a:t>       manages the Beam Permit loops)  </a:t>
            </a:r>
          </a:p>
          <a:p>
            <a:pPr>
              <a:spcBef>
                <a:spcPct val="20000"/>
              </a:spcBef>
              <a:buClr>
                <a:srgbClr val="000099"/>
              </a:buClr>
              <a:defRPr/>
            </a:pPr>
            <a:endParaRPr lang="en-US" kern="0" dirty="0">
              <a:solidFill>
                <a:srgbClr val="000099"/>
              </a:solidFill>
              <a:latin typeface="Arial" charset="0"/>
              <a:ea typeface="ＭＳ Ｐゴシック" charset="0"/>
              <a:cs typeface="ＭＳ Ｐゴシック" charset="0"/>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VHDL ( for monitoring part only)</a:t>
            </a: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Implementation synchronized with new CIBT </a:t>
            </a:r>
            <a:r>
              <a:rPr lang="en-US" sz="1400" dirty="0">
                <a:solidFill>
                  <a:srgbClr val="000000"/>
                </a:solidFill>
                <a:latin typeface="Calibri"/>
                <a:ea typeface="ＭＳ Ｐゴシック" charset="0"/>
                <a:cs typeface="ＭＳ Ｐゴシック" charset="0"/>
              </a:rPr>
              <a:t>(see next slide)</a:t>
            </a:r>
          </a:p>
          <a:p>
            <a:pPr marL="800100" lvl="1" indent="-342900">
              <a:spcBef>
                <a:spcPct val="20000"/>
              </a:spcBef>
              <a:buFont typeface="Arial Unicode MS" pitchFamily="34" charset="-128"/>
              <a:buChar char="●"/>
              <a:defRPr/>
            </a:pPr>
            <a:endParaRPr lang="en-US" sz="1400"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Upgrade of FESA class</a:t>
            </a: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screen in Java application</a:t>
            </a:r>
          </a:p>
          <a:p>
            <a:pPr marL="800100" lvl="1" indent="-342900">
              <a:spcBef>
                <a:spcPct val="20000"/>
              </a:spcBef>
              <a:buFont typeface="Arial Unicode MS" pitchFamily="34" charset="-128"/>
              <a:buChar char="●"/>
              <a:defRPr/>
            </a:pPr>
            <a:endParaRPr lang="en-US"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endParaRPr lang="en-US" i="1" dirty="0">
              <a:solidFill>
                <a:srgbClr val="000000"/>
              </a:solidFill>
              <a:latin typeface="Calibri"/>
              <a:ea typeface="ＭＳ Ｐゴシック" charset="0"/>
              <a:cs typeface="ＭＳ Ｐゴシック" charset="0"/>
            </a:endParaRPr>
          </a:p>
          <a:p>
            <a:pPr marL="342900" indent="-342900" eaLnBrk="0" hangingPunct="0">
              <a:spcBef>
                <a:spcPct val="20000"/>
              </a:spcBef>
              <a:buClr>
                <a:srgbClr val="000099"/>
              </a:buClr>
              <a:defRPr/>
            </a:pPr>
            <a:endParaRPr lang="en-GB" sz="2400" kern="0" dirty="0">
              <a:solidFill>
                <a:srgbClr val="000099"/>
              </a:solidFill>
              <a:latin typeface="+mn-lt"/>
              <a:ea typeface="+mn-ea"/>
            </a:endParaRPr>
          </a:p>
        </p:txBody>
      </p:sp>
      <p:pic>
        <p:nvPicPr>
          <p:cNvPr id="20484" name="Picture 3"/>
          <p:cNvPicPr>
            <a:picLocks noChangeAspect="1" noChangeArrowheads="1"/>
          </p:cNvPicPr>
          <p:nvPr/>
        </p:nvPicPr>
        <p:blipFill>
          <a:blip r:embed="rId3" cstate="screen"/>
          <a:srcRect/>
          <a:stretch>
            <a:fillRect/>
          </a:stretch>
        </p:blipFill>
        <p:spPr bwMode="auto">
          <a:xfrm>
            <a:off x="6172200" y="1219200"/>
            <a:ext cx="2381250" cy="4962525"/>
          </a:xfrm>
          <a:prstGeom prst="rect">
            <a:avLst/>
          </a:prstGeom>
          <a:noFill/>
          <a:ln w="9525">
            <a:noFill/>
            <a:miter lim="800000"/>
            <a:headEnd/>
            <a:tailEnd/>
          </a:ln>
        </p:spPr>
      </p:pic>
    </p:spTree>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smtClean="0">
                <a:ea typeface="ＭＳ Ｐゴシック" charset="-128"/>
              </a:rPr>
              <a:t>New designs for BIS project (3/5)</a:t>
            </a:r>
          </a:p>
        </p:txBody>
      </p:sp>
      <p:sp>
        <p:nvSpPr>
          <p:cNvPr id="22530" name="Slide Number Placeholder 3"/>
          <p:cNvSpPr>
            <a:spLocks noGrp="1"/>
          </p:cNvSpPr>
          <p:nvPr>
            <p:ph type="sldNum" sz="quarter" idx="10"/>
          </p:nvPr>
        </p:nvSpPr>
        <p:spPr>
          <a:noFill/>
        </p:spPr>
        <p:txBody>
          <a:bodyPr/>
          <a:lstStyle/>
          <a:p>
            <a:fld id="{5227F280-832E-4A04-B4D4-8375E6BF67ED}" type="slidenum">
              <a:rPr lang="en-US"/>
              <a:pPr/>
              <a:t>7</a:t>
            </a:fld>
            <a:r>
              <a:rPr lang="en-US"/>
              <a:t> </a:t>
            </a:r>
          </a:p>
        </p:txBody>
      </p:sp>
      <p:sp>
        <p:nvSpPr>
          <p:cNvPr id="5" name="Content Placeholder 4"/>
          <p:cNvSpPr txBox="1">
            <a:spLocks/>
          </p:cNvSpPr>
          <p:nvPr/>
        </p:nvSpPr>
        <p:spPr>
          <a:xfrm>
            <a:off x="228600" y="1066800"/>
            <a:ext cx="5867400" cy="2895600"/>
          </a:xfrm>
          <a:prstGeom prst="rect">
            <a:avLst/>
          </a:prstGeom>
        </p:spPr>
        <p:txBody>
          <a:bodyPr/>
          <a:lstStyle/>
          <a:p>
            <a:pPr marL="342900" indent="-342900">
              <a:spcBef>
                <a:spcPct val="20000"/>
              </a:spcBef>
              <a:buClr>
                <a:srgbClr val="000099"/>
              </a:buClr>
              <a:buFont typeface="Arial Unicode MS" pitchFamily="34" charset="-128"/>
              <a:buChar char="●"/>
              <a:defRPr/>
            </a:pPr>
            <a:r>
              <a:rPr lang="en-US" sz="2400" kern="0" dirty="0">
                <a:solidFill>
                  <a:srgbClr val="000099"/>
                </a:solidFill>
                <a:latin typeface="+mn-lt"/>
                <a:ea typeface="+mn-ea"/>
              </a:rPr>
              <a:t>New CIBT</a:t>
            </a:r>
          </a:p>
          <a:p>
            <a:pPr>
              <a:spcBef>
                <a:spcPct val="20000"/>
              </a:spcBef>
              <a:buClr>
                <a:srgbClr val="000099"/>
              </a:buClr>
              <a:defRPr/>
            </a:pPr>
            <a:r>
              <a:rPr lang="en-US" i="1" dirty="0">
                <a:solidFill>
                  <a:schemeClr val="accent6">
                    <a:lumMod val="75000"/>
                    <a:lumOff val="25000"/>
                  </a:schemeClr>
                </a:solidFill>
                <a:latin typeface="Calibri"/>
                <a:ea typeface="ＭＳ Ｐゴシック" charset="0"/>
                <a:cs typeface="ＭＳ Ｐゴシック" charset="0"/>
              </a:rPr>
              <a:t>       (Test and monitor the remote User Interface units)  </a:t>
            </a:r>
          </a:p>
          <a:p>
            <a:pPr marL="342900" indent="-342900">
              <a:spcBef>
                <a:spcPct val="20000"/>
              </a:spcBef>
              <a:buClr>
                <a:srgbClr val="000099"/>
              </a:buClr>
              <a:buFont typeface="Arial Unicode MS" pitchFamily="34" charset="-128"/>
              <a:buChar char="●"/>
              <a:defRPr/>
            </a:pPr>
            <a:endParaRPr lang="en-US" sz="2400" kern="0" dirty="0">
              <a:solidFill>
                <a:srgbClr val="000099"/>
              </a:solidFill>
              <a:latin typeface="+mn-lt"/>
              <a:ea typeface="+mn-ea"/>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PCB with VME-bus interface</a:t>
            </a: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VHDL for managing new CIBF </a:t>
            </a:r>
            <a:r>
              <a:rPr lang="en-US" sz="1400" dirty="0">
                <a:solidFill>
                  <a:srgbClr val="000000"/>
                </a:solidFill>
                <a:latin typeface="Calibri"/>
                <a:ea typeface="ＭＳ Ｐゴシック" charset="0"/>
                <a:cs typeface="ＭＳ Ｐゴシック" charset="0"/>
              </a:rPr>
              <a:t>(see coming slide)</a:t>
            </a:r>
          </a:p>
          <a:p>
            <a:pPr marL="800100" lvl="1" indent="-342900">
              <a:spcBef>
                <a:spcPct val="20000"/>
              </a:spcBef>
              <a:buFont typeface="Arial Unicode MS" pitchFamily="34" charset="-128"/>
              <a:buChar char="●"/>
              <a:defRPr/>
            </a:pPr>
            <a:endParaRPr lang="en-US" sz="1400" dirty="0">
              <a:solidFill>
                <a:srgbClr val="000000"/>
              </a:solidFill>
              <a:latin typeface="Calibri"/>
              <a:ea typeface="ＭＳ Ｐゴシック" charset="0"/>
              <a:cs typeface="ＭＳ Ｐゴシック" charset="0"/>
            </a:endParaRPr>
          </a:p>
          <a:p>
            <a:pPr marL="800100" lvl="1" indent="-342900">
              <a:spcBef>
                <a:spcPct val="20000"/>
              </a:spcBef>
              <a:buFont typeface="Arial Unicode MS" pitchFamily="34" charset="-128"/>
              <a:buChar char="●"/>
              <a:defRPr/>
            </a:pPr>
            <a:r>
              <a:rPr lang="en-US" dirty="0">
                <a:solidFill>
                  <a:srgbClr val="000000"/>
                </a:solidFill>
                <a:latin typeface="Calibri"/>
                <a:ea typeface="ＭＳ Ｐゴシック" charset="0"/>
                <a:cs typeface="ＭＳ Ｐゴシック" charset="0"/>
              </a:rPr>
              <a:t>New FESA class</a:t>
            </a: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screen in Java application</a:t>
            </a:r>
          </a:p>
          <a:p>
            <a:pPr lvl="1">
              <a:spcBef>
                <a:spcPct val="20000"/>
              </a:spcBef>
              <a:defRPr/>
            </a:pPr>
            <a:endParaRPr lang="en-US" dirty="0">
              <a:solidFill>
                <a:srgbClr val="000000"/>
              </a:solidFill>
              <a:latin typeface="Calibri"/>
              <a:ea typeface="ＭＳ Ｐゴシック" charset="0"/>
              <a:cs typeface="ＭＳ Ｐゴシック" charset="0"/>
            </a:endParaRPr>
          </a:p>
        </p:txBody>
      </p:sp>
      <p:pic>
        <p:nvPicPr>
          <p:cNvPr id="22532" name="Picture 2"/>
          <p:cNvPicPr>
            <a:picLocks noChangeAspect="1" noChangeArrowheads="1"/>
          </p:cNvPicPr>
          <p:nvPr/>
        </p:nvPicPr>
        <p:blipFill>
          <a:blip r:embed="rId3" cstate="print"/>
          <a:srcRect/>
          <a:stretch>
            <a:fillRect/>
          </a:stretch>
        </p:blipFill>
        <p:spPr bwMode="auto">
          <a:xfrm>
            <a:off x="6118225" y="1219200"/>
            <a:ext cx="2416175" cy="4876800"/>
          </a:xfrm>
          <a:prstGeom prst="rect">
            <a:avLst/>
          </a:prstGeom>
          <a:noFill/>
          <a:ln w="9525">
            <a:noFill/>
            <a:miter lim="800000"/>
            <a:headEnd/>
            <a:tailEnd/>
          </a:ln>
        </p:spPr>
      </p:pic>
    </p:spTree>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smtClean="0">
                <a:ea typeface="ＭＳ Ｐゴシック" charset="-128"/>
              </a:rPr>
              <a:t>New designs for BIS project (4/5)</a:t>
            </a:r>
          </a:p>
        </p:txBody>
      </p:sp>
      <p:sp>
        <p:nvSpPr>
          <p:cNvPr id="24578" name="Slide Number Placeholder 3"/>
          <p:cNvSpPr>
            <a:spLocks noGrp="1"/>
          </p:cNvSpPr>
          <p:nvPr>
            <p:ph type="sldNum" sz="quarter" idx="10"/>
          </p:nvPr>
        </p:nvSpPr>
        <p:spPr>
          <a:noFill/>
        </p:spPr>
        <p:txBody>
          <a:bodyPr/>
          <a:lstStyle/>
          <a:p>
            <a:fld id="{32E51CC5-2F74-4D9F-AF22-BF6525B82BD3}" type="slidenum">
              <a:rPr lang="en-US"/>
              <a:pPr/>
              <a:t>8</a:t>
            </a:fld>
            <a:r>
              <a:rPr lang="en-US"/>
              <a:t> </a:t>
            </a:r>
          </a:p>
        </p:txBody>
      </p:sp>
      <p:sp>
        <p:nvSpPr>
          <p:cNvPr id="5" name="Content Placeholder 4"/>
          <p:cNvSpPr txBox="1">
            <a:spLocks/>
          </p:cNvSpPr>
          <p:nvPr/>
        </p:nvSpPr>
        <p:spPr>
          <a:xfrm>
            <a:off x="228600" y="1066800"/>
            <a:ext cx="4876800" cy="2133600"/>
          </a:xfrm>
          <a:prstGeom prst="rect">
            <a:avLst/>
          </a:prstGeom>
        </p:spPr>
        <p:txBody>
          <a:bodyPr/>
          <a:lstStyle/>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CIBUR </a:t>
            </a:r>
          </a:p>
          <a:p>
            <a:pPr>
              <a:spcBef>
                <a:spcPct val="20000"/>
              </a:spcBef>
              <a:buClr>
                <a:srgbClr val="000099"/>
              </a:buClr>
              <a:defRPr/>
            </a:pPr>
            <a:r>
              <a:rPr lang="en-US" i="1" kern="0" dirty="0">
                <a:solidFill>
                  <a:srgbClr val="000099"/>
                </a:solidFill>
                <a:latin typeface="Calibri"/>
                <a:ea typeface="ＭＳ Ｐゴシック" charset="0"/>
                <a:cs typeface="ＭＳ Ｐゴシック" charset="0"/>
              </a:rPr>
              <a:t>     </a:t>
            </a:r>
            <a:r>
              <a:rPr lang="en-US" dirty="0">
                <a:solidFill>
                  <a:schemeClr val="accent6">
                    <a:lumMod val="75000"/>
                    <a:lumOff val="25000"/>
                  </a:schemeClr>
                </a:solidFill>
                <a:latin typeface="Calibri"/>
                <a:ea typeface="ＭＳ Ｐゴシック" charset="0"/>
                <a:cs typeface="ＭＳ Ｐゴシック" charset="0"/>
              </a:rPr>
              <a:t> (Beam Interlock Interface unit installed in </a:t>
            </a:r>
          </a:p>
          <a:p>
            <a:pPr>
              <a:spcBef>
                <a:spcPct val="20000"/>
              </a:spcBef>
              <a:buClr>
                <a:srgbClr val="000099"/>
              </a:buClr>
              <a:defRPr/>
            </a:pPr>
            <a:r>
              <a:rPr lang="en-US" dirty="0">
                <a:solidFill>
                  <a:schemeClr val="accent6">
                    <a:lumMod val="75000"/>
                    <a:lumOff val="25000"/>
                  </a:schemeClr>
                </a:solidFill>
                <a:latin typeface="Calibri"/>
                <a:ea typeface="ＭＳ Ｐゴシック" charset="0"/>
                <a:cs typeface="ＭＳ Ｐゴシック" charset="0"/>
              </a:rPr>
              <a:t>      User System rack for distance length &lt; 1.2km) </a:t>
            </a:r>
          </a:p>
          <a:p>
            <a:pPr>
              <a:spcBef>
                <a:spcPct val="20000"/>
              </a:spcBef>
              <a:buClr>
                <a:srgbClr val="000099"/>
              </a:buClr>
              <a:defRPr/>
            </a:pPr>
            <a:endParaRPr lang="en-US" kern="0" dirty="0">
              <a:solidFill>
                <a:srgbClr val="000099"/>
              </a:solidFill>
              <a:latin typeface="Arial" charset="0"/>
              <a:ea typeface="ＭＳ Ｐゴシック" charset="0"/>
              <a:cs typeface="ＭＳ Ｐゴシック" charset="0"/>
            </a:endParaRP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New design for a RadHard version of the CIBU</a:t>
            </a:r>
          </a:p>
          <a:p>
            <a:pPr marL="800100" lvl="1" indent="-342900">
              <a:spcBef>
                <a:spcPct val="20000"/>
              </a:spcBef>
              <a:buFont typeface="Arial Unicode MS" pitchFamily="34" charset="-128"/>
              <a:buChar char="●"/>
              <a:defRPr/>
            </a:pPr>
            <a:r>
              <a:rPr lang="en-US" kern="0" dirty="0">
                <a:solidFill>
                  <a:srgbClr val="000000"/>
                </a:solidFill>
                <a:latin typeface="Calibri"/>
                <a:ea typeface="ＭＳ Ｐゴシック" charset="0"/>
                <a:cs typeface="ＭＳ Ｐゴシック" charset="0"/>
              </a:rPr>
              <a:t>Replacement of obsolete </a:t>
            </a:r>
            <a:r>
              <a:rPr lang="en-US" kern="0" dirty="0" smtClean="0">
                <a:solidFill>
                  <a:srgbClr val="000000"/>
                </a:solidFill>
                <a:latin typeface="Calibri"/>
                <a:ea typeface="ＭＳ Ｐゴシック" charset="0"/>
                <a:cs typeface="ＭＳ Ｐゴシック" charset="0"/>
              </a:rPr>
              <a:t>components</a:t>
            </a:r>
          </a:p>
          <a:p>
            <a:pPr marL="800100" lvl="1" indent="-342900">
              <a:spcBef>
                <a:spcPct val="20000"/>
              </a:spcBef>
              <a:buFont typeface="Arial Unicode MS" pitchFamily="34" charset="-128"/>
              <a:buChar char="●"/>
              <a:defRPr/>
            </a:pPr>
            <a:r>
              <a:rPr lang="en-US" kern="0" dirty="0" smtClean="0">
                <a:solidFill>
                  <a:srgbClr val="000000"/>
                </a:solidFill>
                <a:latin typeface="Calibri"/>
                <a:ea typeface="ＭＳ Ｐゴシック" charset="0"/>
              </a:rPr>
              <a:t>Compatible with current version</a:t>
            </a:r>
            <a:endParaRPr lang="en-US" kern="0" dirty="0">
              <a:solidFill>
                <a:srgbClr val="000099"/>
              </a:solidFill>
              <a:latin typeface="+mn-lt"/>
              <a:ea typeface="+mn-ea"/>
            </a:endParaRPr>
          </a:p>
        </p:txBody>
      </p:sp>
      <p:pic>
        <p:nvPicPr>
          <p:cNvPr id="24580" name="Picture 2"/>
          <p:cNvPicPr>
            <a:picLocks noChangeAspect="1" noChangeArrowheads="1"/>
          </p:cNvPicPr>
          <p:nvPr/>
        </p:nvPicPr>
        <p:blipFill>
          <a:blip r:embed="rId3" cstate="screen"/>
          <a:srcRect/>
          <a:stretch>
            <a:fillRect/>
          </a:stretch>
        </p:blipFill>
        <p:spPr bwMode="auto">
          <a:xfrm>
            <a:off x="5105400" y="1371600"/>
            <a:ext cx="3810000" cy="1000125"/>
          </a:xfrm>
          <a:prstGeom prst="rect">
            <a:avLst/>
          </a:prstGeom>
          <a:noFill/>
          <a:ln w="9525">
            <a:noFill/>
            <a:miter lim="800000"/>
            <a:headEnd/>
            <a:tailEnd/>
          </a:ln>
        </p:spPr>
      </p:pic>
      <p:sp>
        <p:nvSpPr>
          <p:cNvPr id="24581" name="TextBox 6"/>
          <p:cNvSpPr txBox="1">
            <a:spLocks noChangeArrowheads="1"/>
          </p:cNvSpPr>
          <p:nvPr/>
        </p:nvSpPr>
        <p:spPr bwMode="auto">
          <a:xfrm>
            <a:off x="3200400" y="6172200"/>
            <a:ext cx="2378075" cy="369888"/>
          </a:xfrm>
          <a:prstGeom prst="rect">
            <a:avLst/>
          </a:prstGeom>
          <a:noFill/>
          <a:ln w="9525">
            <a:noFill/>
            <a:miter lim="800000"/>
            <a:headEnd/>
            <a:tailEnd/>
          </a:ln>
        </p:spPr>
        <p:txBody>
          <a:bodyPr wrap="none">
            <a:spAutoFit/>
          </a:bodyPr>
          <a:lstStyle/>
          <a:p>
            <a:r>
              <a:rPr lang="en-US"/>
              <a:t>Current</a:t>
            </a:r>
            <a:r>
              <a:rPr lang="fr-CH"/>
              <a:t> CIBU version</a:t>
            </a:r>
            <a:endParaRPr lang="en-US"/>
          </a:p>
        </p:txBody>
      </p:sp>
      <p:pic>
        <p:nvPicPr>
          <p:cNvPr id="24582" name="Picture 3"/>
          <p:cNvPicPr>
            <a:picLocks noChangeAspect="1" noChangeArrowheads="1"/>
          </p:cNvPicPr>
          <p:nvPr/>
        </p:nvPicPr>
        <p:blipFill>
          <a:blip r:embed="rId4" cstate="screen"/>
          <a:srcRect/>
          <a:stretch>
            <a:fillRect/>
          </a:stretch>
        </p:blipFill>
        <p:spPr bwMode="auto">
          <a:xfrm>
            <a:off x="5105400" y="2743200"/>
            <a:ext cx="3922713" cy="762000"/>
          </a:xfrm>
          <a:prstGeom prst="rect">
            <a:avLst/>
          </a:prstGeom>
          <a:noFill/>
          <a:ln w="9525">
            <a:noFill/>
            <a:miter lim="800000"/>
            <a:headEnd/>
            <a:tailEnd/>
          </a:ln>
        </p:spPr>
      </p:pic>
    </p:spTree>
  </p:cSld>
  <p:clrMapOvr>
    <a:masterClrMapping/>
  </p:clrMapOvr>
  <p:transition spd="med">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smtClean="0">
                <a:ea typeface="ＭＳ Ｐゴシック" charset="-128"/>
              </a:rPr>
              <a:t>New designs for BIS project (5/5)</a:t>
            </a:r>
          </a:p>
        </p:txBody>
      </p:sp>
      <p:sp>
        <p:nvSpPr>
          <p:cNvPr id="26626" name="Slide Number Placeholder 3"/>
          <p:cNvSpPr>
            <a:spLocks noGrp="1"/>
          </p:cNvSpPr>
          <p:nvPr>
            <p:ph type="sldNum" sz="quarter" idx="10"/>
          </p:nvPr>
        </p:nvSpPr>
        <p:spPr>
          <a:noFill/>
        </p:spPr>
        <p:txBody>
          <a:bodyPr/>
          <a:lstStyle/>
          <a:p>
            <a:fld id="{E0D29D2F-EBDF-4D44-B3B5-B42BA4928A54}" type="slidenum">
              <a:rPr lang="en-US"/>
              <a:pPr/>
              <a:t>9</a:t>
            </a:fld>
            <a:r>
              <a:rPr lang="en-US"/>
              <a:t> </a:t>
            </a:r>
          </a:p>
        </p:txBody>
      </p:sp>
      <p:sp>
        <p:nvSpPr>
          <p:cNvPr id="5" name="Content Placeholder 4"/>
          <p:cNvSpPr txBox="1">
            <a:spLocks/>
          </p:cNvSpPr>
          <p:nvPr/>
        </p:nvSpPr>
        <p:spPr>
          <a:xfrm>
            <a:off x="228600" y="1066800"/>
            <a:ext cx="5562600" cy="3352800"/>
          </a:xfrm>
          <a:prstGeom prst="rect">
            <a:avLst/>
          </a:prstGeom>
        </p:spPr>
        <p:txBody>
          <a:bodyPr/>
          <a:lstStyle/>
          <a:p>
            <a:pPr marL="342900" indent="-342900">
              <a:spcBef>
                <a:spcPct val="20000"/>
              </a:spcBef>
              <a:buClr>
                <a:srgbClr val="000099"/>
              </a:buClr>
              <a:buFont typeface="Arial Unicode MS" pitchFamily="34" charset="-128"/>
              <a:buChar char="●"/>
              <a:defRPr/>
            </a:pPr>
            <a:r>
              <a:rPr lang="en-US" sz="2400" kern="0" dirty="0">
                <a:solidFill>
                  <a:srgbClr val="000099"/>
                </a:solidFill>
                <a:latin typeface="Arial" charset="0"/>
                <a:ea typeface="ＭＳ Ｐゴシック" charset="0"/>
                <a:cs typeface="ＭＳ Ｐゴシック" charset="0"/>
              </a:rPr>
              <a:t>CIBF upgrade</a:t>
            </a:r>
          </a:p>
          <a:p>
            <a:pPr>
              <a:lnSpc>
                <a:spcPct val="80000"/>
              </a:lnSpc>
              <a:spcBef>
                <a:spcPct val="20000"/>
              </a:spcBef>
              <a:buClr>
                <a:srgbClr val="000099"/>
              </a:buClr>
              <a:defRPr/>
            </a:pPr>
            <a:r>
              <a:rPr lang="en-US" dirty="0">
                <a:solidFill>
                  <a:schemeClr val="accent6">
                    <a:lumMod val="75000"/>
                    <a:lumOff val="25000"/>
                  </a:schemeClr>
                </a:solidFill>
                <a:latin typeface="Calibri"/>
                <a:ea typeface="ＭＳ Ｐゴシック" charset="0"/>
                <a:cs typeface="ＭＳ Ｐゴシック" charset="0"/>
              </a:rPr>
              <a:t>(F.O variant of the Beam Interlock Interface unit </a:t>
            </a:r>
          </a:p>
          <a:p>
            <a:pPr>
              <a:lnSpc>
                <a:spcPct val="80000"/>
              </a:lnSpc>
              <a:spcBef>
                <a:spcPct val="20000"/>
              </a:spcBef>
              <a:buClr>
                <a:srgbClr val="000099"/>
              </a:buClr>
              <a:defRPr/>
            </a:pPr>
            <a:r>
              <a:rPr lang="en-US" dirty="0">
                <a:solidFill>
                  <a:schemeClr val="accent6">
                    <a:lumMod val="75000"/>
                    <a:lumOff val="25000"/>
                  </a:schemeClr>
                </a:solidFill>
                <a:latin typeface="Calibri"/>
                <a:ea typeface="ＭＳ Ｐゴシック" charset="0"/>
                <a:cs typeface="ＭＳ Ｐゴシック" charset="0"/>
              </a:rPr>
              <a:t>          for distance length </a:t>
            </a:r>
            <a:r>
              <a:rPr lang="en-US" b="1" dirty="0">
                <a:solidFill>
                  <a:schemeClr val="accent6">
                    <a:lumMod val="75000"/>
                    <a:lumOff val="25000"/>
                  </a:schemeClr>
                </a:solidFill>
                <a:latin typeface="Calibri"/>
                <a:ea typeface="ＭＳ Ｐゴシック" charset="0"/>
                <a:cs typeface="ＭＳ Ｐゴシック" charset="0"/>
              </a:rPr>
              <a:t>&gt;</a:t>
            </a:r>
            <a:r>
              <a:rPr lang="en-US" dirty="0">
                <a:solidFill>
                  <a:schemeClr val="accent6">
                    <a:lumMod val="75000"/>
                    <a:lumOff val="25000"/>
                  </a:schemeClr>
                </a:solidFill>
                <a:latin typeface="Calibri"/>
                <a:ea typeface="ＭＳ Ｐゴシック" charset="0"/>
                <a:cs typeface="ＭＳ Ｐゴシック" charset="0"/>
              </a:rPr>
              <a:t> 1.2km)</a:t>
            </a:r>
            <a:r>
              <a:rPr lang="en-US" sz="2400" dirty="0">
                <a:solidFill>
                  <a:schemeClr val="accent6">
                    <a:lumMod val="75000"/>
                    <a:lumOff val="25000"/>
                  </a:schemeClr>
                </a:solidFill>
                <a:latin typeface="Calibri"/>
                <a:ea typeface="ＭＳ Ｐゴシック" charset="0"/>
                <a:cs typeface="ＭＳ Ｐゴシック" charset="0"/>
              </a:rPr>
              <a:t> </a:t>
            </a:r>
          </a:p>
          <a:p>
            <a:pPr>
              <a:spcBef>
                <a:spcPct val="20000"/>
              </a:spcBef>
              <a:buClr>
                <a:srgbClr val="000099"/>
              </a:buClr>
              <a:defRPr/>
            </a:pPr>
            <a:endParaRPr lang="en-US" sz="2400" kern="0" dirty="0">
              <a:solidFill>
                <a:srgbClr val="000099"/>
              </a:solidFill>
              <a:latin typeface="Arial" charset="0"/>
              <a:ea typeface="ＭＳ Ｐゴシック" charset="0"/>
              <a:cs typeface="ＭＳ Ｐゴシック" charset="0"/>
            </a:endParaRPr>
          </a:p>
          <a:p>
            <a:pPr marL="800100" lvl="1" indent="-342900">
              <a:lnSpc>
                <a:spcPct val="150000"/>
              </a:lnSpc>
              <a:spcBef>
                <a:spcPct val="20000"/>
              </a:spcBef>
              <a:buClr>
                <a:srgbClr val="000099"/>
              </a:buClr>
              <a:buFont typeface="Arial Unicode MS" pitchFamily="34" charset="-128"/>
              <a:buChar char="●"/>
              <a:defRPr/>
            </a:pPr>
            <a:r>
              <a:rPr lang="en-US" i="1" dirty="0">
                <a:solidFill>
                  <a:srgbClr val="000000"/>
                </a:solidFill>
                <a:latin typeface="Calibri"/>
                <a:ea typeface="ＭＳ Ｐゴシック" charset="0"/>
                <a:cs typeface="ＭＳ Ｐゴシック" charset="0"/>
              </a:rPr>
              <a:t>Unique optical card based on Laser transmitter</a:t>
            </a:r>
          </a:p>
          <a:p>
            <a:pPr marL="800100" lvl="1" indent="-342900">
              <a:lnSpc>
                <a:spcPct val="150000"/>
              </a:lnSpc>
              <a:spcBef>
                <a:spcPct val="20000"/>
              </a:spcBef>
              <a:buClr>
                <a:srgbClr val="000099"/>
              </a:buClr>
              <a:buFont typeface="Arial Unicode MS" pitchFamily="34" charset="-128"/>
              <a:buChar char="●"/>
              <a:defRPr/>
            </a:pPr>
            <a:r>
              <a:rPr lang="en-US" i="1" dirty="0">
                <a:solidFill>
                  <a:srgbClr val="000000"/>
                </a:solidFill>
                <a:latin typeface="Calibri"/>
                <a:ea typeface="ＭＳ Ｐゴシック" charset="0"/>
                <a:cs typeface="ＭＳ Ｐゴシック" charset="0"/>
              </a:rPr>
              <a:t>Remote control and more monitoring info</a:t>
            </a:r>
          </a:p>
          <a:p>
            <a:pPr marL="800100" lvl="1" indent="-342900">
              <a:lnSpc>
                <a:spcPct val="150000"/>
              </a:lnSpc>
              <a:spcBef>
                <a:spcPct val="20000"/>
              </a:spcBef>
              <a:buClr>
                <a:srgbClr val="000099"/>
              </a:buClr>
              <a:buFont typeface="Arial Unicode MS" pitchFamily="34" charset="-128"/>
              <a:buChar char="●"/>
              <a:defRPr/>
            </a:pPr>
            <a:r>
              <a:rPr lang="en-US" i="1" dirty="0">
                <a:solidFill>
                  <a:srgbClr val="000000"/>
                </a:solidFill>
                <a:latin typeface="Calibri"/>
                <a:ea typeface="ＭＳ Ｐゴシック" charset="0"/>
                <a:cs typeface="ＭＳ Ｐゴシック" charset="0"/>
              </a:rPr>
              <a:t>=&gt; new VHDL code </a:t>
            </a:r>
          </a:p>
          <a:p>
            <a:pPr marL="800100" lvl="1" indent="-342900">
              <a:lnSpc>
                <a:spcPct val="150000"/>
              </a:lnSpc>
              <a:spcBef>
                <a:spcPct val="20000"/>
              </a:spcBef>
              <a:buClr>
                <a:srgbClr val="000099"/>
              </a:buClr>
              <a:buFont typeface="Arial Unicode MS" pitchFamily="34" charset="-128"/>
              <a:buChar char="●"/>
              <a:defRPr/>
            </a:pPr>
            <a:r>
              <a:rPr lang="en-US" i="1" kern="0" dirty="0">
                <a:solidFill>
                  <a:srgbClr val="000000"/>
                </a:solidFill>
                <a:latin typeface="Calibri"/>
                <a:ea typeface="ＭＳ Ｐゴシック" charset="0"/>
                <a:cs typeface="ＭＳ Ｐゴシック" charset="0"/>
              </a:rPr>
              <a:t>Same issues as  for CIBU: </a:t>
            </a:r>
          </a:p>
          <a:p>
            <a:pPr lvl="1">
              <a:lnSpc>
                <a:spcPct val="150000"/>
              </a:lnSpc>
              <a:spcBef>
                <a:spcPct val="20000"/>
              </a:spcBef>
              <a:buClr>
                <a:srgbClr val="000099"/>
              </a:buClr>
              <a:defRPr/>
            </a:pPr>
            <a:r>
              <a:rPr lang="en-US" i="1" kern="0" dirty="0">
                <a:solidFill>
                  <a:srgbClr val="000000"/>
                </a:solidFill>
                <a:latin typeface="Calibri"/>
                <a:ea typeface="ＭＳ Ｐゴシック" charset="0"/>
                <a:cs typeface="ＭＳ Ｐゴシック" charset="0"/>
              </a:rPr>
              <a:t>       Radiation tolerance + Obsolescence of key components </a:t>
            </a:r>
          </a:p>
        </p:txBody>
      </p:sp>
      <p:pic>
        <p:nvPicPr>
          <p:cNvPr id="26628" name="Picture 2"/>
          <p:cNvPicPr>
            <a:picLocks noChangeAspect="1" noChangeArrowheads="1"/>
          </p:cNvPicPr>
          <p:nvPr/>
        </p:nvPicPr>
        <p:blipFill>
          <a:blip r:embed="rId3" cstate="screen"/>
          <a:srcRect/>
          <a:stretch>
            <a:fillRect/>
          </a:stretch>
        </p:blipFill>
        <p:spPr bwMode="auto">
          <a:xfrm>
            <a:off x="5181600" y="1143000"/>
            <a:ext cx="3810000" cy="762000"/>
          </a:xfrm>
          <a:prstGeom prst="rect">
            <a:avLst/>
          </a:prstGeom>
          <a:noFill/>
          <a:ln w="9525">
            <a:noFill/>
            <a:miter lim="800000"/>
            <a:headEnd/>
            <a:tailEnd/>
          </a:ln>
        </p:spPr>
      </p:pic>
      <p:pic>
        <p:nvPicPr>
          <p:cNvPr id="26630" name="Picture 19" descr="C:\Bruno CERN\Photos_BIS-Hw\in-Lab-Nov08\CIBF-Rear.JPG"/>
          <p:cNvPicPr>
            <a:picLocks noChangeAspect="1" noChangeArrowheads="1"/>
          </p:cNvPicPr>
          <p:nvPr/>
        </p:nvPicPr>
        <p:blipFill>
          <a:blip r:embed="rId4" cstate="screen"/>
          <a:srcRect/>
          <a:stretch>
            <a:fillRect/>
          </a:stretch>
        </p:blipFill>
        <p:spPr bwMode="auto">
          <a:xfrm>
            <a:off x="6172200" y="2362200"/>
            <a:ext cx="2679700" cy="887413"/>
          </a:xfrm>
          <a:prstGeom prst="rect">
            <a:avLst/>
          </a:prstGeom>
          <a:noFill/>
          <a:ln w="9525">
            <a:noFill/>
            <a:miter lim="800000"/>
            <a:headEnd/>
            <a:tailEnd/>
          </a:ln>
        </p:spPr>
      </p:pic>
      <p:pic>
        <p:nvPicPr>
          <p:cNvPr id="26633" name="Picture 9" descr="\\cern.ch\dfs\Departments\AB\Projects\beaminterlocks\BIS-boards-Pictures\CIBL\CIBL.JPG"/>
          <p:cNvPicPr>
            <a:picLocks noChangeAspect="1" noChangeArrowheads="1"/>
          </p:cNvPicPr>
          <p:nvPr/>
        </p:nvPicPr>
        <p:blipFill>
          <a:blip r:embed="rId5" cstate="screen"/>
          <a:srcRect/>
          <a:stretch>
            <a:fillRect/>
          </a:stretch>
        </p:blipFill>
        <p:spPr bwMode="auto">
          <a:xfrm rot="5400000">
            <a:off x="7099300" y="3644900"/>
            <a:ext cx="838200" cy="558800"/>
          </a:xfrm>
          <a:prstGeom prst="rect">
            <a:avLst/>
          </a:prstGeom>
          <a:noFill/>
          <a:ln>
            <a:solidFill>
              <a:srgbClr val="0066CC"/>
            </a:solidFill>
          </a:ln>
        </p:spPr>
      </p:pic>
      <p:sp>
        <p:nvSpPr>
          <p:cNvPr id="11" name="TextBox 10"/>
          <p:cNvSpPr txBox="1"/>
          <p:nvPr/>
        </p:nvSpPr>
        <p:spPr bwMode="auto">
          <a:xfrm>
            <a:off x="6781800" y="4114800"/>
            <a:ext cx="1524000" cy="472813"/>
          </a:xfrm>
          <a:prstGeom prst="rect">
            <a:avLst/>
          </a:prstGeom>
          <a:noFill/>
        </p:spPr>
        <p:txBody>
          <a:bodyPr wrap="square" lIns="36000" tIns="36000" rIns="36000" bIns="36000">
            <a:spAutoFit/>
          </a:bodyPr>
          <a:lstStyle/>
          <a:p>
            <a:pPr algn="r">
              <a:defRPr/>
            </a:pPr>
            <a:r>
              <a:rPr lang="en-GB" sz="1400" dirty="0" smtClean="0">
                <a:solidFill>
                  <a:schemeClr val="accent6">
                    <a:lumMod val="95000"/>
                    <a:lumOff val="5000"/>
                  </a:schemeClr>
                </a:solidFill>
              </a:rPr>
              <a:t>CIBL </a:t>
            </a:r>
          </a:p>
          <a:p>
            <a:pPr algn="r">
              <a:defRPr/>
            </a:pPr>
            <a:r>
              <a:rPr lang="en-GB" sz="1200" dirty="0" smtClean="0">
                <a:solidFill>
                  <a:schemeClr val="accent6">
                    <a:lumMod val="95000"/>
                    <a:lumOff val="5000"/>
                  </a:schemeClr>
                </a:solidFill>
              </a:rPr>
              <a:t>(optical interface)</a:t>
            </a:r>
          </a:p>
        </p:txBody>
      </p:sp>
      <p:cxnSp>
        <p:nvCxnSpPr>
          <p:cNvPr id="13" name="Straight Arrow Connector 12"/>
          <p:cNvCxnSpPr/>
          <p:nvPr/>
        </p:nvCxnSpPr>
        <p:spPr bwMode="auto">
          <a:xfrm rot="16200000" flipV="1">
            <a:off x="7048500" y="3162300"/>
            <a:ext cx="457200" cy="228600"/>
          </a:xfrm>
          <a:prstGeom prst="straightConnector1">
            <a:avLst/>
          </a:prstGeom>
          <a:solidFill>
            <a:schemeClr val="accent1"/>
          </a:solidFill>
          <a:ln w="9525" cap="flat" cmpd="sng" algn="ctr">
            <a:solidFill>
              <a:srgbClr val="0066FF"/>
            </a:solidFill>
            <a:prstDash val="solid"/>
            <a:round/>
            <a:headEnd type="none" w="med" len="med"/>
            <a:tailEnd type="arrow"/>
          </a:ln>
          <a:effectLst/>
        </p:spPr>
      </p:cxnSp>
      <p:sp>
        <p:nvSpPr>
          <p:cNvPr id="15" name="TextBox 14"/>
          <p:cNvSpPr txBox="1"/>
          <p:nvPr/>
        </p:nvSpPr>
        <p:spPr bwMode="auto">
          <a:xfrm>
            <a:off x="7315200" y="1905000"/>
            <a:ext cx="1600200" cy="288147"/>
          </a:xfrm>
          <a:prstGeom prst="rect">
            <a:avLst/>
          </a:prstGeom>
          <a:noFill/>
        </p:spPr>
        <p:txBody>
          <a:bodyPr wrap="square" lIns="36000" tIns="36000" rIns="36000" bIns="36000">
            <a:spAutoFit/>
          </a:bodyPr>
          <a:lstStyle/>
          <a:p>
            <a:pPr algn="ctr">
              <a:defRPr/>
            </a:pPr>
            <a:r>
              <a:rPr lang="en-GB" sz="1400" dirty="0" smtClean="0">
                <a:solidFill>
                  <a:schemeClr val="accent6">
                    <a:lumMod val="95000"/>
                    <a:lumOff val="5000"/>
                  </a:schemeClr>
                </a:solidFill>
              </a:rPr>
              <a:t>CIBF (front view)</a:t>
            </a:r>
          </a:p>
        </p:txBody>
      </p:sp>
      <p:sp>
        <p:nvSpPr>
          <p:cNvPr id="16" name="TextBox 15"/>
          <p:cNvSpPr txBox="1"/>
          <p:nvPr/>
        </p:nvSpPr>
        <p:spPr bwMode="auto">
          <a:xfrm>
            <a:off x="7848600" y="3200400"/>
            <a:ext cx="990600" cy="288147"/>
          </a:xfrm>
          <a:prstGeom prst="rect">
            <a:avLst/>
          </a:prstGeom>
          <a:noFill/>
        </p:spPr>
        <p:txBody>
          <a:bodyPr wrap="square" lIns="36000" tIns="36000" rIns="36000" bIns="36000">
            <a:spAutoFit/>
          </a:bodyPr>
          <a:lstStyle/>
          <a:p>
            <a:pPr algn="ctr">
              <a:defRPr/>
            </a:pPr>
            <a:r>
              <a:rPr lang="en-GB" sz="1400" dirty="0" smtClean="0">
                <a:solidFill>
                  <a:schemeClr val="accent6">
                    <a:lumMod val="95000"/>
                    <a:lumOff val="5000"/>
                  </a:schemeClr>
                </a:solidFill>
              </a:rPr>
              <a:t>(rear view)</a:t>
            </a:r>
          </a:p>
        </p:txBody>
      </p:sp>
    </p:spTree>
  </p:cSld>
  <p:clrMapOvr>
    <a:masterClrMapping/>
  </p:clrMapOvr>
  <p:transition spd="med">
    <p:fade thruBlk="1"/>
  </p:transition>
</p:sld>
</file>

<file path=ppt/theme/theme1.xml><?xml version="1.0" encoding="utf-8"?>
<a:theme xmlns:a="http://schemas.openxmlformats.org/drawingml/2006/main" name="primary master">
  <a:themeElements>
    <a:clrScheme name="BTODD Theme Colour Set">
      <a:dk1>
        <a:srgbClr val="FFFFFF"/>
      </a:dk1>
      <a:lt1>
        <a:srgbClr val="FFFFFF"/>
      </a:lt1>
      <a:dk2>
        <a:srgbClr val="FFFFFF"/>
      </a:dk2>
      <a:lt2>
        <a:srgbClr val="FFFFFF"/>
      </a:lt2>
      <a:accent1>
        <a:srgbClr val="339966"/>
      </a:accent1>
      <a:accent2>
        <a:srgbClr val="FF0000"/>
      </a:accent2>
      <a:accent3>
        <a:srgbClr val="800080"/>
      </a:accent3>
      <a:accent4>
        <a:srgbClr val="FF6600"/>
      </a:accent4>
      <a:accent5>
        <a:srgbClr val="062F67"/>
      </a:accent5>
      <a:accent6>
        <a:srgbClr val="000000"/>
      </a:accent6>
      <a:hlink>
        <a:srgbClr val="1717FF"/>
      </a:hlink>
      <a:folHlink>
        <a:srgbClr val="0000CC"/>
      </a:folHlink>
    </a:clrScheme>
    <a:fontScheme name="BTODD Theme Fonts">
      <a:majorFont>
        <a:latin typeface="Calibri"/>
        <a:ea typeface=""/>
        <a:cs typeface=""/>
      </a:majorFont>
      <a:minorFont>
        <a:latin typeface="Calibri"/>
        <a:ea typeface=""/>
        <a:cs typeface=""/>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
      <a:clrScheme name="Pixel 13">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CC00CC"/>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26489</TotalTime>
  <Words>1930</Words>
  <Application>Microsoft Office PowerPoint</Application>
  <PresentationFormat>On-screen Show (4:3)</PresentationFormat>
  <Paragraphs>316</Paragraphs>
  <Slides>14</Slides>
  <Notes>14</Notes>
  <HiddenSlides>0</HiddenSlides>
  <MMClips>0</MMClips>
  <ScaleCrop>false</ScaleCrop>
  <HeadingPairs>
    <vt:vector size="6" baseType="variant">
      <vt:variant>
        <vt:lpstr>Theme</vt:lpstr>
      </vt:variant>
      <vt:variant>
        <vt:i4>1</vt:i4>
      </vt:variant>
      <vt:variant>
        <vt:lpstr>Slide Titles</vt:lpstr>
      </vt:variant>
      <vt:variant>
        <vt:i4>14</vt:i4>
      </vt:variant>
      <vt:variant>
        <vt:lpstr>Custom Shows</vt:lpstr>
      </vt:variant>
      <vt:variant>
        <vt:i4>1</vt:i4>
      </vt:variant>
    </vt:vector>
  </HeadingPairs>
  <TitlesOfParts>
    <vt:vector size="16" baseType="lpstr">
      <vt:lpstr>primary master</vt:lpstr>
      <vt:lpstr>Slide 1</vt:lpstr>
      <vt:lpstr>Outline</vt:lpstr>
      <vt:lpstr>New designs for SMP project (1/2)</vt:lpstr>
      <vt:lpstr>New designs for SMP project (2/2)</vt:lpstr>
      <vt:lpstr>New designs for BIS project (1/5)</vt:lpstr>
      <vt:lpstr>New designs for BIS project (2/5)</vt:lpstr>
      <vt:lpstr>New designs for BIS project (3/5)</vt:lpstr>
      <vt:lpstr>New designs for BIS project (4/5)</vt:lpstr>
      <vt:lpstr>New designs for BIS project (5/5)</vt:lpstr>
      <vt:lpstr>Issues with new VME platform?</vt:lpstr>
      <vt:lpstr>Wrap-up</vt:lpstr>
      <vt:lpstr>end</vt:lpstr>
      <vt:lpstr>New designs scheduling</vt:lpstr>
      <vt:lpstr>Concerning the FMCM interface:</vt:lpstr>
      <vt:lpstr>Print Show</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LHC Beam Interlock System</dc:title>
  <dc:creator>benjamin todd</dc:creator>
  <cp:lastModifiedBy>cmartin</cp:lastModifiedBy>
  <cp:revision>745</cp:revision>
  <cp:lastPrinted>2010-12-12T10:53:40Z</cp:lastPrinted>
  <dcterms:created xsi:type="dcterms:W3CDTF">2004-05-13T09:14:00Z</dcterms:created>
  <dcterms:modified xsi:type="dcterms:W3CDTF">2010-12-13T14:51:50Z</dcterms:modified>
</cp:coreProperties>
</file>