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59" r:id="rId5"/>
    <p:sldId id="264" r:id="rId6"/>
    <p:sldId id="315" r:id="rId7"/>
    <p:sldId id="267" r:id="rId8"/>
    <p:sldId id="265" r:id="rId9"/>
    <p:sldId id="266" r:id="rId10"/>
    <p:sldId id="304" r:id="rId11"/>
    <p:sldId id="268" r:id="rId12"/>
    <p:sldId id="271" r:id="rId13"/>
    <p:sldId id="263" r:id="rId14"/>
    <p:sldId id="287" r:id="rId15"/>
    <p:sldId id="288" r:id="rId16"/>
    <p:sldId id="313" r:id="rId17"/>
    <p:sldId id="314" r:id="rId18"/>
    <p:sldId id="275" r:id="rId19"/>
    <p:sldId id="297" r:id="rId20"/>
    <p:sldId id="298" r:id="rId21"/>
    <p:sldId id="299" r:id="rId22"/>
    <p:sldId id="316" r:id="rId23"/>
    <p:sldId id="300" r:id="rId24"/>
    <p:sldId id="301" r:id="rId25"/>
    <p:sldId id="302" r:id="rId26"/>
    <p:sldId id="317" r:id="rId27"/>
    <p:sldId id="269" r:id="rId28"/>
    <p:sldId id="283" r:id="rId29"/>
    <p:sldId id="284" r:id="rId30"/>
    <p:sldId id="286" r:id="rId31"/>
    <p:sldId id="306" r:id="rId32"/>
    <p:sldId id="30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828" autoAdjust="0"/>
  </p:normalViewPr>
  <p:slideViewPr>
    <p:cSldViewPr>
      <p:cViewPr varScale="1">
        <p:scale>
          <a:sx n="72" d="100"/>
          <a:sy n="72" d="100"/>
        </p:scale>
        <p:origin x="-46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09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7.2880026687311694E-2"/>
          <c:y val="8.8437591134441718E-2"/>
          <c:w val="0.89120074019524487"/>
          <c:h val="0.73634339185862641"/>
        </c:manualLayout>
      </c:layout>
      <c:scatterChart>
        <c:scatterStyle val="lineMarker"/>
        <c:ser>
          <c:idx val="7"/>
          <c:order val="0"/>
          <c:tx>
            <c:strRef>
              <c:f>Sheet1!$D$1</c:f>
              <c:strCache>
                <c:ptCount val="1"/>
              </c:strCache>
            </c:strRef>
          </c:tx>
          <c:spPr>
            <a:ln w="0"/>
          </c:spPr>
          <c:marker>
            <c:symbol val="circle"/>
            <c:size val="5"/>
          </c:marker>
          <c:xVal>
            <c:numRef>
              <c:f>Sheet1!$A$21:$A$47</c:f>
              <c:numCache>
                <c:formatCode>General</c:formatCode>
                <c:ptCount val="27"/>
                <c:pt idx="0">
                  <c:v>10</c:v>
                </c:pt>
                <c:pt idx="1">
                  <c:v>2.8</c:v>
                </c:pt>
                <c:pt idx="2">
                  <c:v>2.6</c:v>
                </c:pt>
                <c:pt idx="3">
                  <c:v>2.4</c:v>
                </c:pt>
                <c:pt idx="4">
                  <c:v>2.2000000000000002</c:v>
                </c:pt>
                <c:pt idx="5">
                  <c:v>2</c:v>
                </c:pt>
                <c:pt idx="6">
                  <c:v>1.8</c:v>
                </c:pt>
                <c:pt idx="7">
                  <c:v>1.6</c:v>
                </c:pt>
                <c:pt idx="8">
                  <c:v>1.4</c:v>
                </c:pt>
                <c:pt idx="9">
                  <c:v>1.2</c:v>
                </c:pt>
                <c:pt idx="10">
                  <c:v>1</c:v>
                </c:pt>
                <c:pt idx="12">
                  <c:v>0.30000000000000027</c:v>
                </c:pt>
                <c:pt idx="13">
                  <c:v>0.28000000000000008</c:v>
                </c:pt>
                <c:pt idx="14">
                  <c:v>0.26</c:v>
                </c:pt>
                <c:pt idx="15">
                  <c:v>0.24000000000000013</c:v>
                </c:pt>
                <c:pt idx="16">
                  <c:v>0.22000000000000006</c:v>
                </c:pt>
                <c:pt idx="17">
                  <c:v>0.2</c:v>
                </c:pt>
                <c:pt idx="18">
                  <c:v>0.18000000000000013</c:v>
                </c:pt>
                <c:pt idx="19">
                  <c:v>0.16000000000000006</c:v>
                </c:pt>
                <c:pt idx="20">
                  <c:v>0.14000000000000001</c:v>
                </c:pt>
                <c:pt idx="21">
                  <c:v>0.12000000000000002</c:v>
                </c:pt>
                <c:pt idx="22">
                  <c:v>0.1</c:v>
                </c:pt>
                <c:pt idx="23">
                  <c:v>8.0000000000000057E-2</c:v>
                </c:pt>
                <c:pt idx="24">
                  <c:v>6.0000000000000039E-2</c:v>
                </c:pt>
                <c:pt idx="25">
                  <c:v>4.0000000000000029E-2</c:v>
                </c:pt>
                <c:pt idx="26">
                  <c:v>2.0000000000000014E-2</c:v>
                </c:pt>
              </c:numCache>
            </c:numRef>
          </c:xVal>
          <c:yVal>
            <c:numRef>
              <c:f>Sheet1!$B$21:$B$47</c:f>
              <c:numCache>
                <c:formatCode>General</c:formatCode>
                <c:ptCount val="27"/>
                <c:pt idx="0">
                  <c:v>99</c:v>
                </c:pt>
                <c:pt idx="1">
                  <c:v>99</c:v>
                </c:pt>
                <c:pt idx="2">
                  <c:v>99</c:v>
                </c:pt>
                <c:pt idx="3">
                  <c:v>98</c:v>
                </c:pt>
                <c:pt idx="4">
                  <c:v>99</c:v>
                </c:pt>
                <c:pt idx="5">
                  <c:v>100</c:v>
                </c:pt>
                <c:pt idx="6">
                  <c:v>99</c:v>
                </c:pt>
                <c:pt idx="7">
                  <c:v>98</c:v>
                </c:pt>
                <c:pt idx="8">
                  <c:v>97</c:v>
                </c:pt>
                <c:pt idx="9">
                  <c:v>95</c:v>
                </c:pt>
                <c:pt idx="10">
                  <c:v>92</c:v>
                </c:pt>
                <c:pt idx="12">
                  <c:v>94</c:v>
                </c:pt>
                <c:pt idx="13">
                  <c:v>96</c:v>
                </c:pt>
                <c:pt idx="14">
                  <c:v>97</c:v>
                </c:pt>
                <c:pt idx="15">
                  <c:v>98</c:v>
                </c:pt>
                <c:pt idx="16">
                  <c:v>99</c:v>
                </c:pt>
                <c:pt idx="17">
                  <c:v>99</c:v>
                </c:pt>
                <c:pt idx="18">
                  <c:v>98</c:v>
                </c:pt>
                <c:pt idx="19">
                  <c:v>99</c:v>
                </c:pt>
                <c:pt idx="20">
                  <c:v>100</c:v>
                </c:pt>
                <c:pt idx="21">
                  <c:v>98</c:v>
                </c:pt>
                <c:pt idx="22">
                  <c:v>96</c:v>
                </c:pt>
                <c:pt idx="23">
                  <c:v>97</c:v>
                </c:pt>
                <c:pt idx="24">
                  <c:v>99</c:v>
                </c:pt>
                <c:pt idx="25">
                  <c:v>100</c:v>
                </c:pt>
                <c:pt idx="26">
                  <c:v>98</c:v>
                </c:pt>
              </c:numCache>
            </c:numRef>
          </c:yVal>
        </c:ser>
        <c:ser>
          <c:idx val="10"/>
          <c:order val="1"/>
          <c:tx>
            <c:strRef>
              <c:f>Sheet1!$D$1</c:f>
              <c:strCache>
                <c:ptCount val="1"/>
              </c:strCache>
            </c:strRef>
          </c:tx>
          <c:marker>
            <c:symbol val="none"/>
          </c:marker>
          <c:xVal>
            <c:numRef>
              <c:f>Sheet1!$L$3:$L$15</c:f>
              <c:numCache>
                <c:formatCode>General</c:formatCode>
                <c:ptCount val="13"/>
                <c:pt idx="0">
                  <c:v>1.0010000000000003E-2</c:v>
                </c:pt>
                <c:pt idx="1">
                  <c:v>9.5100000000000063E-3</c:v>
                </c:pt>
                <c:pt idx="2">
                  <c:v>9.0100000000000041E-3</c:v>
                </c:pt>
                <c:pt idx="3">
                  <c:v>8.5100000000000123E-3</c:v>
                </c:pt>
                <c:pt idx="4">
                  <c:v>8.0100000000000067E-3</c:v>
                </c:pt>
                <c:pt idx="5">
                  <c:v>7.0100000000000032E-3</c:v>
                </c:pt>
                <c:pt idx="6">
                  <c:v>6.0100000000000032E-3</c:v>
                </c:pt>
                <c:pt idx="7">
                  <c:v>5.0100000000000023E-3</c:v>
                </c:pt>
                <c:pt idx="8">
                  <c:v>4.0100000000000014E-3</c:v>
                </c:pt>
                <c:pt idx="9">
                  <c:v>3.010000000000001E-3</c:v>
                </c:pt>
                <c:pt idx="10">
                  <c:v>2.0099999999999996E-3</c:v>
                </c:pt>
                <c:pt idx="11">
                  <c:v>1.0100000000000016E-3</c:v>
                </c:pt>
                <c:pt idx="12">
                  <c:v>9.9999999999996197E-6</c:v>
                </c:pt>
              </c:numCache>
            </c:numRef>
          </c:xVal>
          <c:yVal>
            <c:numRef>
              <c:f>Sheet1!$J$3:$J$13</c:f>
              <c:numCache>
                <c:formatCode>General</c:formatCode>
                <c:ptCount val="11"/>
                <c:pt idx="0">
                  <c:v>100</c:v>
                </c:pt>
                <c:pt idx="1">
                  <c:v>99.004983374916804</c:v>
                </c:pt>
                <c:pt idx="2">
                  <c:v>98.01986733067551</c:v>
                </c:pt>
                <c:pt idx="3">
                  <c:v>97.044553354850834</c:v>
                </c:pt>
                <c:pt idx="4">
                  <c:v>96.078943915232315</c:v>
                </c:pt>
                <c:pt idx="5">
                  <c:v>94.176453358424681</c:v>
                </c:pt>
                <c:pt idx="6">
                  <c:v>92.311634638663577</c:v>
                </c:pt>
                <c:pt idx="7">
                  <c:v>90.483741803595834</c:v>
                </c:pt>
                <c:pt idx="8">
                  <c:v>88.692043671715766</c:v>
                </c:pt>
                <c:pt idx="9">
                  <c:v>86.935823539880587</c:v>
                </c:pt>
                <c:pt idx="10">
                  <c:v>85.214378896620985</c:v>
                </c:pt>
              </c:numCache>
            </c:numRef>
          </c:yVal>
        </c:ser>
        <c:ser>
          <c:idx val="11"/>
          <c:order val="2"/>
          <c:tx>
            <c:strRef>
              <c:f>Sheet1!$D$1</c:f>
              <c:strCache>
                <c:ptCount val="1"/>
              </c:strCache>
            </c:strRef>
          </c:tx>
          <c:marker>
            <c:symbol val="none"/>
          </c:marker>
          <c:xVal>
            <c:numRef>
              <c:f>Sheet1!$M$3:$M$7</c:f>
              <c:numCache>
                <c:formatCode>General</c:formatCode>
                <c:ptCount val="5"/>
                <c:pt idx="0">
                  <c:v>2.0100000000000001E-3</c:v>
                </c:pt>
                <c:pt idx="1">
                  <c:v>1.5100000000000014E-3</c:v>
                </c:pt>
                <c:pt idx="2">
                  <c:v>1.0100000000000011E-3</c:v>
                </c:pt>
                <c:pt idx="3">
                  <c:v>5.1000000000000069E-4</c:v>
                </c:pt>
                <c:pt idx="4">
                  <c:v>1.0000000000000047E-5</c:v>
                </c:pt>
              </c:numCache>
            </c:numRef>
          </c:xVal>
          <c:yVal>
            <c:numRef>
              <c:f>Sheet1!$J$3:$J$7</c:f>
              <c:numCache>
                <c:formatCode>General</c:formatCode>
                <c:ptCount val="5"/>
                <c:pt idx="0">
                  <c:v>100</c:v>
                </c:pt>
                <c:pt idx="1">
                  <c:v>99.004983374916804</c:v>
                </c:pt>
                <c:pt idx="2">
                  <c:v>98.01986733067551</c:v>
                </c:pt>
                <c:pt idx="3">
                  <c:v>97.044553354850834</c:v>
                </c:pt>
                <c:pt idx="4">
                  <c:v>96.078943915232315</c:v>
                </c:pt>
              </c:numCache>
            </c:numRef>
          </c:yVal>
        </c:ser>
        <c:axId val="100460800"/>
        <c:axId val="54439936"/>
      </c:scatterChart>
      <c:valAx>
        <c:axId val="100460800"/>
        <c:scaling>
          <c:logBase val="10"/>
          <c:orientation val="maxMin"/>
          <c:max val="10"/>
          <c:min val="1.000000000000008E-5"/>
        </c:scaling>
        <c:axPos val="b"/>
        <c:title>
          <c:tx>
            <c:rich>
              <a:bodyPr/>
              <a:lstStyle/>
              <a:p>
                <a:pPr>
                  <a:defRPr/>
                </a:pPr>
                <a:r>
                  <a:rPr lang="en-US" sz="1400"/>
                  <a:t>Time before next pulse [s]</a:t>
                </a:r>
              </a:p>
            </c:rich>
          </c:tx>
          <c:layout>
            <c:manualLayout>
              <c:xMode val="edge"/>
              <c:yMode val="edge"/>
              <c:x val="0.43082365323146576"/>
              <c:y val="0.9163352407036075"/>
            </c:manualLayout>
          </c:layout>
        </c:title>
        <c:numFmt formatCode="General" sourceLinked="1"/>
        <c:tickLblPos val="nextTo"/>
        <c:crossAx val="54439936"/>
        <c:crosses val="autoZero"/>
        <c:crossBetween val="midCat"/>
      </c:valAx>
      <c:valAx>
        <c:axId val="54439936"/>
        <c:scaling>
          <c:orientation val="minMax"/>
          <c:max val="120"/>
          <c:min val="60"/>
        </c:scaling>
        <c:axPos val="l"/>
        <c:majorGridlines/>
        <c:title>
          <c:tx>
            <c:rich>
              <a:bodyPr rot="-5400000" vert="horz"/>
              <a:lstStyle/>
              <a:p>
                <a:pPr>
                  <a:defRPr/>
                </a:pPr>
                <a:r>
                  <a:rPr lang="en-US" sz="1200"/>
                  <a:t>Performance, equipment settings, …</a:t>
                </a:r>
              </a:p>
            </c:rich>
          </c:tx>
          <c:layout/>
        </c:title>
        <c:numFmt formatCode="General" sourceLinked="1"/>
        <c:tickLblPos val="nextTo"/>
        <c:crossAx val="100460800"/>
        <c:crosses val="max"/>
        <c:crossBetween val="midCat"/>
        <c:majorUnit val="20"/>
        <c:minorUnit val="10"/>
      </c:valAx>
      <c:spPr>
        <a:noFill/>
        <a:ln w="25400">
          <a:noFill/>
        </a:ln>
      </c:spPr>
    </c:plotArea>
    <c:plotVisOnly val="1"/>
  </c:chart>
  <c:externalData r:id="rId1"/>
</c:chartSpace>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0B4090-30AF-4CEA-B564-0971BBDE91A8}" type="datetimeFigureOut">
              <a:rPr lang="en-US" smtClean="0"/>
              <a:pPr/>
              <a:t>12/14/2010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3DFC5D-E92B-4195-BC11-5435F55A0AD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8.85 10</a:t>
            </a:r>
            <a:r>
              <a:rPr lang="en-GB" baseline="30000" dirty="0" smtClean="0"/>
              <a:t>-5</a:t>
            </a:r>
            <a:r>
              <a:rPr lang="en-GB" dirty="0" smtClean="0"/>
              <a:t> </a:t>
            </a:r>
            <a:r>
              <a:rPr lang="en-GB" dirty="0" err="1" smtClean="0"/>
              <a:t>MeV</a:t>
            </a:r>
            <a:r>
              <a:rPr lang="en-GB" dirty="0" smtClean="0"/>
              <a:t> E</a:t>
            </a:r>
            <a:r>
              <a:rPr lang="en-GB" baseline="30000" dirty="0" smtClean="0"/>
              <a:t>4</a:t>
            </a:r>
            <a:r>
              <a:rPr lang="en-GB" dirty="0" smtClean="0"/>
              <a:t>/</a:t>
            </a:r>
            <a:r>
              <a:rPr lang="el-GR" dirty="0" smtClean="0"/>
              <a:t>ρ</a:t>
            </a:r>
            <a:r>
              <a:rPr lang="en-GB" dirty="0" smtClean="0"/>
              <a:t> GeV</a:t>
            </a:r>
            <a:r>
              <a:rPr lang="en-GB" baseline="30000" dirty="0" smtClean="0"/>
              <a:t>-4</a:t>
            </a:r>
            <a:r>
              <a:rPr lang="en-GB" dirty="0" smtClean="0"/>
              <a:t> km turn</a:t>
            </a:r>
            <a:r>
              <a:rPr lang="en-GB" baseline="30000" dirty="0" smtClean="0"/>
              <a:t>-1 </a:t>
            </a:r>
            <a:r>
              <a:rPr lang="en-GB" dirty="0" smtClean="0"/>
              <a:t>/E </a:t>
            </a:r>
            <a:r>
              <a:rPr lang="en-GB" dirty="0" err="1" smtClean="0"/>
              <a:t>GeV/GeV</a:t>
            </a:r>
            <a:endParaRPr lang="en-GB" baseline="30000" dirty="0" smtClean="0"/>
          </a:p>
          <a:p>
            <a:r>
              <a:rPr lang="en-GB" dirty="0" smtClean="0"/>
              <a:t>=8.85 10</a:t>
            </a:r>
            <a:r>
              <a:rPr lang="en-GB" baseline="30000" dirty="0" smtClean="0"/>
              <a:t>-8</a:t>
            </a:r>
            <a:r>
              <a:rPr lang="en-GB" dirty="0" smtClean="0"/>
              <a:t> </a:t>
            </a:r>
            <a:r>
              <a:rPr lang="en-GB" dirty="0" err="1" smtClean="0"/>
              <a:t>GeV</a:t>
            </a:r>
            <a:r>
              <a:rPr lang="en-GB" dirty="0" smtClean="0"/>
              <a:t> E</a:t>
            </a:r>
            <a:r>
              <a:rPr lang="en-GB" baseline="30000" dirty="0" smtClean="0"/>
              <a:t>4</a:t>
            </a:r>
            <a:r>
              <a:rPr lang="en-GB" dirty="0" smtClean="0"/>
              <a:t>/</a:t>
            </a:r>
            <a:r>
              <a:rPr lang="el-GR" dirty="0" smtClean="0"/>
              <a:t>ρ</a:t>
            </a:r>
            <a:r>
              <a:rPr lang="en-GB" dirty="0" smtClean="0"/>
              <a:t> GeV</a:t>
            </a:r>
            <a:r>
              <a:rPr lang="en-GB" baseline="30000" dirty="0" smtClean="0"/>
              <a:t>-4</a:t>
            </a:r>
            <a:r>
              <a:rPr lang="en-GB" dirty="0" smtClean="0"/>
              <a:t> km turn</a:t>
            </a:r>
            <a:r>
              <a:rPr lang="en-GB" baseline="30000" dirty="0" smtClean="0"/>
              <a:t>-1 </a:t>
            </a:r>
            <a:r>
              <a:rPr lang="en-GB" dirty="0" smtClean="0"/>
              <a:t>/E</a:t>
            </a:r>
          </a:p>
          <a:p>
            <a:r>
              <a:rPr lang="en-GB" dirty="0" smtClean="0"/>
              <a:t>=8.85 10</a:t>
            </a:r>
            <a:r>
              <a:rPr lang="en-GB" baseline="30000" dirty="0" smtClean="0"/>
              <a:t>-8</a:t>
            </a:r>
            <a:r>
              <a:rPr lang="en-GB" dirty="0" smtClean="0"/>
              <a:t> E</a:t>
            </a:r>
            <a:r>
              <a:rPr lang="en-GB" baseline="30000" dirty="0" smtClean="0"/>
              <a:t>3</a:t>
            </a:r>
            <a:r>
              <a:rPr lang="en-GB" dirty="0" smtClean="0"/>
              <a:t>/</a:t>
            </a:r>
            <a:r>
              <a:rPr lang="el-GR" dirty="0" smtClean="0"/>
              <a:t>ρ</a:t>
            </a:r>
            <a:r>
              <a:rPr lang="en-GB" dirty="0" smtClean="0"/>
              <a:t> GeV</a:t>
            </a:r>
            <a:r>
              <a:rPr lang="en-GB" baseline="30000" dirty="0" smtClean="0"/>
              <a:t>-3</a:t>
            </a:r>
            <a:r>
              <a:rPr lang="en-GB" dirty="0" smtClean="0"/>
              <a:t> km turn</a:t>
            </a:r>
            <a:r>
              <a:rPr lang="en-GB" baseline="30000" dirty="0" smtClean="0"/>
              <a:t>-1</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=88.5 E</a:t>
            </a:r>
            <a:r>
              <a:rPr lang="en-GB" baseline="30000" dirty="0" smtClean="0"/>
              <a:t>3</a:t>
            </a:r>
            <a:r>
              <a:rPr lang="en-GB" dirty="0" smtClean="0"/>
              <a:t>/</a:t>
            </a:r>
            <a:r>
              <a:rPr lang="el-GR" dirty="0" smtClean="0"/>
              <a:t>ρ</a:t>
            </a:r>
            <a:r>
              <a:rPr lang="en-GB" dirty="0" smtClean="0"/>
              <a:t> TeV</a:t>
            </a:r>
            <a:r>
              <a:rPr lang="en-GB" baseline="30000" dirty="0" smtClean="0"/>
              <a:t>-3</a:t>
            </a:r>
            <a:r>
              <a:rPr lang="en-GB" dirty="0" smtClean="0"/>
              <a:t> km turn</a:t>
            </a:r>
            <a:r>
              <a:rPr lang="en-GB" baseline="30000" dirty="0" smtClean="0"/>
              <a:t>-1</a:t>
            </a:r>
            <a:endParaRPr lang="en-GB" dirty="0" smtClean="0"/>
          </a:p>
          <a:p>
            <a:endParaRPr lang="en-GB" dirty="0" smtClean="0"/>
          </a:p>
          <a:p>
            <a:r>
              <a:rPr lang="en-GB" dirty="0" err="1" smtClean="0"/>
              <a:t>Lep</a:t>
            </a:r>
            <a:r>
              <a:rPr lang="en-GB" dirty="0" smtClean="0"/>
              <a:t> 0.1 TEV </a:t>
            </a:r>
            <a:endParaRPr lang="en-US" dirty="0"/>
          </a:p>
        </p:txBody>
      </p:sp>
      <p:sp>
        <p:nvSpPr>
          <p:cNvPr id="4" name="Slide Number Placeholder 3"/>
          <p:cNvSpPr>
            <a:spLocks noGrp="1"/>
          </p:cNvSpPr>
          <p:nvPr>
            <p:ph type="sldNum" sz="quarter" idx="10"/>
          </p:nvPr>
        </p:nvSpPr>
        <p:spPr/>
        <p:txBody>
          <a:bodyPr/>
          <a:lstStyle/>
          <a:p>
            <a:fld id="{F23DFC5D-E92B-4195-BC11-5435F55A0ADA}"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1" fontAlgn="b" latinLnBrk="0" hangingPunct="1"/>
            <a:r>
              <a:rPr lang="en-US" sz="1200" b="0" i="0" u="none" strike="noStrike" kern="1200" dirty="0" smtClean="0">
                <a:solidFill>
                  <a:schemeClr val="tx1"/>
                </a:solidFill>
                <a:latin typeface="+mn-lt"/>
                <a:ea typeface="+mn-ea"/>
                <a:cs typeface="+mn-cs"/>
              </a:rPr>
              <a:t> overall proposal of a CLIC MP scenario based on pulse to pulse permit and passive protection</a:t>
            </a:r>
          </a:p>
          <a:p>
            <a:pPr rtl="0" eaLnBrk="1" fontAlgn="b" latinLnBrk="0" hangingPunct="1"/>
            <a:r>
              <a:rPr lang="en-US" sz="1200" b="0" i="0" u="none" strike="noStrike" kern="1200" dirty="0" smtClean="0">
                <a:solidFill>
                  <a:schemeClr val="tx1"/>
                </a:solidFill>
                <a:latin typeface="+mn-lt"/>
                <a:ea typeface="+mn-ea"/>
                <a:cs typeface="+mn-cs"/>
              </a:rPr>
              <a:t> detailed specifications based on computer simulations for MPS subsystems (controls, PC, BI, kickers, dumps…</a:t>
            </a:r>
          </a:p>
          <a:p>
            <a:pPr rtl="0" eaLnBrk="1" fontAlgn="b" latinLnBrk="0" hangingPunct="1"/>
            <a:r>
              <a:rPr lang="en-US" sz="1200" b="0" i="0" u="none" strike="noStrike" kern="1200" dirty="0" smtClean="0">
                <a:solidFill>
                  <a:schemeClr val="tx1"/>
                </a:solidFill>
                <a:latin typeface="+mn-lt"/>
                <a:ea typeface="+mn-ea"/>
                <a:cs typeface="+mn-cs"/>
              </a:rPr>
              <a:t> prototyping of MPS equipment, radiation qualification of components</a:t>
            </a:r>
          </a:p>
          <a:p>
            <a:pPr rtl="0" eaLnBrk="1" fontAlgn="b" latinLnBrk="0" hangingPunct="1"/>
            <a:r>
              <a:rPr lang="en-US" sz="1200" b="0" i="0" u="none" strike="noStrike" kern="1200" dirty="0" smtClean="0">
                <a:solidFill>
                  <a:schemeClr val="tx1"/>
                </a:solidFill>
                <a:latin typeface="+mn-lt"/>
                <a:ea typeface="+mn-ea"/>
                <a:cs typeface="+mn-cs"/>
              </a:rPr>
              <a:t> </a:t>
            </a:r>
          </a:p>
          <a:p>
            <a:pPr rtl="0" eaLnBrk="1" fontAlgn="t" latinLnBrk="0" hangingPunct="1"/>
            <a:r>
              <a:rPr lang="en-US" sz="1200" b="0" i="0" u="none" strike="noStrike" kern="1200" dirty="0" smtClean="0">
                <a:solidFill>
                  <a:schemeClr val="tx1"/>
                </a:solidFill>
                <a:latin typeface="+mn-lt"/>
                <a:ea typeface="+mn-ea"/>
                <a:cs typeface="+mn-cs"/>
              </a:rPr>
              <a:t>CTF3 Machine Protection and Electrical Integrity </a:t>
            </a:r>
          </a:p>
          <a:p>
            <a:pPr rtl="0" eaLnBrk="1" fontAlgn="t" latinLnBrk="0" hangingPunct="1"/>
            <a:r>
              <a:rPr lang="en-US" sz="1200" b="0" i="0" u="none" strike="noStrike" kern="1200" dirty="0" smtClean="0">
                <a:solidFill>
                  <a:schemeClr val="tx1"/>
                </a:solidFill>
                <a:latin typeface="+mn-lt"/>
                <a:ea typeface="+mn-ea"/>
                <a:cs typeface="+mn-cs"/>
              </a:rPr>
              <a:t> </a:t>
            </a:r>
          </a:p>
          <a:p>
            <a:pPr rtl="0" eaLnBrk="1" fontAlgn="b" latinLnBrk="0" hangingPunct="1"/>
            <a:r>
              <a:rPr lang="en-US" sz="1200" b="1" i="0" u="none" strike="noStrike" kern="1200" dirty="0" smtClean="0">
                <a:solidFill>
                  <a:schemeClr val="tx1"/>
                </a:solidFill>
                <a:latin typeface="+mn-lt"/>
                <a:ea typeface="+mn-ea"/>
                <a:cs typeface="+mn-cs"/>
              </a:rPr>
              <a:t>tasks</a:t>
            </a:r>
            <a:endParaRPr lang="en-US" sz="1200" b="0" i="0" u="none" strike="noStrike" kern="1200" dirty="0" smtClean="0">
              <a:solidFill>
                <a:schemeClr val="tx1"/>
              </a:solidFill>
              <a:latin typeface="+mn-lt"/>
              <a:ea typeface="+mn-ea"/>
              <a:cs typeface="+mn-cs"/>
            </a:endParaRPr>
          </a:p>
          <a:p>
            <a:pPr rtl="0" eaLnBrk="1" fontAlgn="t" latinLnBrk="0" hangingPunct="1"/>
            <a:r>
              <a:rPr lang="en-US" sz="1200" b="0" i="0" u="none" strike="noStrike" kern="1200" dirty="0" smtClean="0">
                <a:solidFill>
                  <a:schemeClr val="tx1"/>
                </a:solidFill>
                <a:latin typeface="+mn-lt"/>
                <a:ea typeface="+mn-ea"/>
                <a:cs typeface="+mn-cs"/>
              </a:rPr>
              <a:t>implementation of a scaled down CLIC MPS in CTF3 and validation of general principles</a:t>
            </a:r>
          </a:p>
          <a:p>
            <a:pPr rtl="0" eaLnBrk="1" fontAlgn="b" latinLnBrk="0" hangingPunct="1"/>
            <a:r>
              <a:rPr lang="en-US" sz="1200" b="0" i="0" u="none" strike="noStrike" kern="1200" dirty="0" smtClean="0">
                <a:solidFill>
                  <a:schemeClr val="tx1"/>
                </a:solidFill>
                <a:latin typeface="+mn-lt"/>
                <a:ea typeface="+mn-ea"/>
                <a:cs typeface="+mn-cs"/>
              </a:rPr>
              <a:t>prototyping of CLIC BLMs in CLEX</a:t>
            </a:r>
          </a:p>
          <a:p>
            <a:endParaRPr lang="en-US" dirty="0"/>
          </a:p>
        </p:txBody>
      </p:sp>
      <p:sp>
        <p:nvSpPr>
          <p:cNvPr id="4" name="Slide Number Placeholder 3"/>
          <p:cNvSpPr>
            <a:spLocks noGrp="1"/>
          </p:cNvSpPr>
          <p:nvPr>
            <p:ph type="sldNum" sz="quarter" idx="10"/>
          </p:nvPr>
        </p:nvSpPr>
        <p:spPr/>
        <p:txBody>
          <a:bodyPr/>
          <a:lstStyle/>
          <a:p>
            <a:fld id="{F26F4FB6-DCA0-4350-AE78-D4BBC8C8B59F}" type="slidenum">
              <a:rPr lang="en-US" smtClean="0"/>
              <a:pPr/>
              <a:t>29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Materials are of common interest</a:t>
            </a:r>
          </a:p>
          <a:p>
            <a:r>
              <a:rPr lang="en-US" dirty="0" smtClean="0"/>
              <a:t>Team up with HB activities</a:t>
            </a:r>
          </a:p>
          <a:p>
            <a:endParaRPr lang="en-US" dirty="0"/>
          </a:p>
        </p:txBody>
      </p:sp>
      <p:sp>
        <p:nvSpPr>
          <p:cNvPr id="4" name="Slide Number Placeholder 3"/>
          <p:cNvSpPr>
            <a:spLocks noGrp="1"/>
          </p:cNvSpPr>
          <p:nvPr>
            <p:ph type="sldNum" sz="quarter" idx="10"/>
          </p:nvPr>
        </p:nvSpPr>
        <p:spPr/>
        <p:txBody>
          <a:bodyPr/>
          <a:lstStyle/>
          <a:p>
            <a:fld id="{F26F4FB6-DCA0-4350-AE78-D4BBC8C8B59F}" type="slidenum">
              <a:rPr lang="en-US" smtClean="0"/>
              <a:pPr/>
              <a:t>30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32</a:t>
            </a:fld>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8.85 10</a:t>
            </a:r>
            <a:r>
              <a:rPr lang="en-GB" baseline="30000" dirty="0" smtClean="0"/>
              <a:t>-5</a:t>
            </a:r>
            <a:r>
              <a:rPr lang="en-GB" dirty="0" smtClean="0"/>
              <a:t> </a:t>
            </a:r>
            <a:r>
              <a:rPr lang="en-GB" dirty="0" err="1" smtClean="0"/>
              <a:t>MeV</a:t>
            </a:r>
            <a:r>
              <a:rPr lang="en-GB" dirty="0" smtClean="0"/>
              <a:t> E</a:t>
            </a:r>
            <a:r>
              <a:rPr lang="en-GB" baseline="30000" dirty="0" smtClean="0"/>
              <a:t>4</a:t>
            </a:r>
            <a:r>
              <a:rPr lang="en-GB" dirty="0" smtClean="0"/>
              <a:t>/</a:t>
            </a:r>
            <a:r>
              <a:rPr lang="el-GR" dirty="0" smtClean="0"/>
              <a:t>ρ</a:t>
            </a:r>
            <a:r>
              <a:rPr lang="en-GB" dirty="0" smtClean="0"/>
              <a:t> GeV</a:t>
            </a:r>
            <a:r>
              <a:rPr lang="en-GB" baseline="30000" dirty="0" smtClean="0"/>
              <a:t>-4</a:t>
            </a:r>
            <a:r>
              <a:rPr lang="en-GB" dirty="0" smtClean="0"/>
              <a:t> km turn</a:t>
            </a:r>
            <a:r>
              <a:rPr lang="en-GB" baseline="30000" dirty="0" smtClean="0"/>
              <a:t>-1 </a:t>
            </a:r>
            <a:r>
              <a:rPr lang="en-GB" dirty="0" smtClean="0"/>
              <a:t>/E </a:t>
            </a:r>
            <a:r>
              <a:rPr lang="en-GB" dirty="0" err="1" smtClean="0"/>
              <a:t>GeV/GeV</a:t>
            </a:r>
            <a:endParaRPr lang="en-GB" baseline="30000" dirty="0" smtClean="0"/>
          </a:p>
          <a:p>
            <a:r>
              <a:rPr lang="en-GB" dirty="0" smtClean="0"/>
              <a:t>=8.85 10</a:t>
            </a:r>
            <a:r>
              <a:rPr lang="en-GB" baseline="30000" dirty="0" smtClean="0"/>
              <a:t>-8</a:t>
            </a:r>
            <a:r>
              <a:rPr lang="en-GB" dirty="0" smtClean="0"/>
              <a:t> </a:t>
            </a:r>
            <a:r>
              <a:rPr lang="en-GB" dirty="0" err="1" smtClean="0"/>
              <a:t>GeV</a:t>
            </a:r>
            <a:r>
              <a:rPr lang="en-GB" dirty="0" smtClean="0"/>
              <a:t> E</a:t>
            </a:r>
            <a:r>
              <a:rPr lang="en-GB" baseline="30000" dirty="0" smtClean="0"/>
              <a:t>4</a:t>
            </a:r>
            <a:r>
              <a:rPr lang="en-GB" dirty="0" smtClean="0"/>
              <a:t>/</a:t>
            </a:r>
            <a:r>
              <a:rPr lang="el-GR" dirty="0" smtClean="0"/>
              <a:t>ρ</a:t>
            </a:r>
            <a:r>
              <a:rPr lang="en-GB" dirty="0" smtClean="0"/>
              <a:t> GeV</a:t>
            </a:r>
            <a:r>
              <a:rPr lang="en-GB" baseline="30000" dirty="0" smtClean="0"/>
              <a:t>-4</a:t>
            </a:r>
            <a:r>
              <a:rPr lang="en-GB" dirty="0" smtClean="0"/>
              <a:t> km turn</a:t>
            </a:r>
            <a:r>
              <a:rPr lang="en-GB" baseline="30000" dirty="0" smtClean="0"/>
              <a:t>-1 </a:t>
            </a:r>
            <a:r>
              <a:rPr lang="en-GB" dirty="0" smtClean="0"/>
              <a:t>/E</a:t>
            </a:r>
          </a:p>
          <a:p>
            <a:r>
              <a:rPr lang="en-GB" dirty="0" smtClean="0"/>
              <a:t>=8.85 10</a:t>
            </a:r>
            <a:r>
              <a:rPr lang="en-GB" baseline="30000" dirty="0" smtClean="0"/>
              <a:t>-8</a:t>
            </a:r>
            <a:r>
              <a:rPr lang="en-GB" dirty="0" smtClean="0"/>
              <a:t> E</a:t>
            </a:r>
            <a:r>
              <a:rPr lang="en-GB" baseline="30000" dirty="0" smtClean="0"/>
              <a:t>3</a:t>
            </a:r>
            <a:r>
              <a:rPr lang="en-GB" dirty="0" smtClean="0"/>
              <a:t>/</a:t>
            </a:r>
            <a:r>
              <a:rPr lang="el-GR" dirty="0" smtClean="0"/>
              <a:t>ρ</a:t>
            </a:r>
            <a:r>
              <a:rPr lang="en-GB" dirty="0" smtClean="0"/>
              <a:t> GeV</a:t>
            </a:r>
            <a:r>
              <a:rPr lang="en-GB" baseline="30000" dirty="0" smtClean="0"/>
              <a:t>-3</a:t>
            </a:r>
            <a:r>
              <a:rPr lang="en-GB" dirty="0" smtClean="0"/>
              <a:t> km turn</a:t>
            </a:r>
            <a:r>
              <a:rPr lang="en-GB" baseline="30000" dirty="0" smtClean="0"/>
              <a:t>-1</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=88.5 E</a:t>
            </a:r>
            <a:r>
              <a:rPr lang="en-GB" baseline="30000" dirty="0" smtClean="0"/>
              <a:t>3</a:t>
            </a:r>
            <a:r>
              <a:rPr lang="en-GB" dirty="0" smtClean="0"/>
              <a:t>/</a:t>
            </a:r>
            <a:r>
              <a:rPr lang="el-GR" dirty="0" smtClean="0"/>
              <a:t>ρ</a:t>
            </a:r>
            <a:r>
              <a:rPr lang="en-GB" dirty="0" smtClean="0"/>
              <a:t> TeV</a:t>
            </a:r>
            <a:r>
              <a:rPr lang="en-GB" baseline="30000" dirty="0" smtClean="0"/>
              <a:t>-3</a:t>
            </a:r>
            <a:r>
              <a:rPr lang="en-GB" dirty="0" smtClean="0"/>
              <a:t> km turn</a:t>
            </a:r>
            <a:r>
              <a:rPr lang="en-GB" baseline="30000" dirty="0" smtClean="0"/>
              <a:t>-1</a:t>
            </a:r>
            <a:endParaRPr lang="en-GB" dirty="0" smtClean="0"/>
          </a:p>
          <a:p>
            <a:endParaRPr lang="en-GB" dirty="0" smtClean="0"/>
          </a:p>
          <a:p>
            <a:r>
              <a:rPr lang="en-GB" dirty="0" err="1" smtClean="0"/>
              <a:t>Lep</a:t>
            </a:r>
            <a:r>
              <a:rPr lang="en-GB" smtClean="0"/>
              <a:t> 0.1 TEV </a:t>
            </a:r>
            <a:endParaRPr lang="en-US" dirty="0"/>
          </a:p>
        </p:txBody>
      </p:sp>
      <p:sp>
        <p:nvSpPr>
          <p:cNvPr id="4" name="Slide Number Placeholder 3"/>
          <p:cNvSpPr>
            <a:spLocks noGrp="1"/>
          </p:cNvSpPr>
          <p:nvPr>
            <p:ph type="sldNum" sz="quarter" idx="10"/>
          </p:nvPr>
        </p:nvSpPr>
        <p:spPr/>
        <p:txBody>
          <a:bodyPr/>
          <a:lstStyle/>
          <a:p>
            <a:fld id="{F23DFC5D-E92B-4195-BC11-5435F55A0ADA}"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8DD54FFF-88CD-42CD-9D31-09AC220A79CB}"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Historically,</a:t>
            </a:r>
            <a:r>
              <a:rPr lang="en-GB" baseline="0" dirty="0" smtClean="0"/>
              <a:t> e</a:t>
            </a:r>
            <a:r>
              <a:rPr lang="en-GB" dirty="0" smtClean="0"/>
              <a:t>lectron machines have been</a:t>
            </a:r>
            <a:r>
              <a:rPr lang="en-GB" baseline="0" dirty="0" smtClean="0"/>
              <a:t> less impressive than </a:t>
            </a:r>
            <a:r>
              <a:rPr lang="en-GB" baseline="0" dirty="0" err="1" smtClean="0"/>
              <a:t>hadron</a:t>
            </a:r>
            <a:r>
              <a:rPr lang="en-GB" baseline="0" dirty="0" smtClean="0"/>
              <a:t> machines, in part because </a:t>
            </a:r>
            <a:r>
              <a:rPr lang="en-GB" baseline="0" dirty="0" err="1" smtClean="0"/>
              <a:t>hadron</a:t>
            </a:r>
            <a:r>
              <a:rPr lang="en-GB" baseline="0" dirty="0" smtClean="0"/>
              <a:t> machine have a larger activation potential.</a:t>
            </a:r>
            <a:endParaRPr lang="en-GB" dirty="0" smtClean="0"/>
          </a:p>
          <a:p>
            <a:endParaRPr lang="en-GB" dirty="0" smtClean="0"/>
          </a:p>
          <a:p>
            <a:r>
              <a:rPr lang="en-GB" dirty="0" smtClean="0"/>
              <a:t>CLIC</a:t>
            </a:r>
            <a:r>
              <a:rPr lang="en-GB" baseline="0" dirty="0" smtClean="0"/>
              <a:t> challenge: </a:t>
            </a:r>
            <a:r>
              <a:rPr lang="en-GB" dirty="0" smtClean="0"/>
              <a:t>Drive beam of unprecedented power (70 MW/beam)</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Note 70 MW @ 50 Hz = 1.4 MJ for a single</a:t>
            </a:r>
            <a:r>
              <a:rPr lang="en-GB" baseline="0" dirty="0" smtClean="0"/>
              <a:t> pulse</a:t>
            </a:r>
            <a:r>
              <a:rPr lang="en-GB" dirty="0" smtClean="0"/>
              <a:t> = 340</a:t>
            </a:r>
            <a:r>
              <a:rPr lang="en-GB" baseline="0" dirty="0" smtClean="0"/>
              <a:t> Kcal = 3.4 </a:t>
            </a:r>
            <a:r>
              <a:rPr lang="en-GB" baseline="30000" dirty="0" smtClean="0"/>
              <a:t>O</a:t>
            </a:r>
            <a:r>
              <a:rPr lang="en-GB" baseline="0" dirty="0" smtClean="0"/>
              <a:t>C in 100 litre of water. Not so much? It will become steaming hot after 0.5 seconds.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Charge densities: (orders above damage thresholds)</a:t>
            </a:r>
          </a:p>
          <a:p>
            <a:pPr>
              <a:lnSpc>
                <a:spcPct val="200000"/>
              </a:lnSpc>
              <a:buFont typeface="Arial" pitchFamily="34" charset="0"/>
              <a:buChar char="•"/>
            </a:pPr>
            <a:r>
              <a:rPr lang="en-GB" dirty="0" smtClean="0"/>
              <a:t> 2 orders (drive beam)</a:t>
            </a:r>
          </a:p>
          <a:p>
            <a:pPr>
              <a:lnSpc>
                <a:spcPct val="200000"/>
              </a:lnSpc>
              <a:buFont typeface="Arial" pitchFamily="34" charset="0"/>
              <a:buChar char="•"/>
            </a:pPr>
            <a:r>
              <a:rPr lang="en-GB" dirty="0" smtClean="0"/>
              <a:t> 4 orders (main beam)</a:t>
            </a:r>
          </a:p>
          <a:p>
            <a:r>
              <a:rPr lang="en-GB" dirty="0" smtClean="0"/>
              <a:t>main beam already destructive at 2.8 </a:t>
            </a:r>
            <a:r>
              <a:rPr lang="en-GB" dirty="0" err="1" smtClean="0"/>
              <a:t>GeV</a:t>
            </a:r>
            <a:r>
              <a:rPr lang="en-GB" dirty="0" smtClean="0"/>
              <a:t> (such beam exists in light sources,</a:t>
            </a:r>
            <a:r>
              <a:rPr lang="en-GB" baseline="0" dirty="0" smtClean="0"/>
              <a:t> but are they ever extracted?)</a:t>
            </a:r>
            <a:endParaRPr lang="en-GB" dirty="0" smtClean="0"/>
          </a:p>
          <a:p>
            <a:endParaRPr lang="en-GB" dirty="0" smtClean="0"/>
          </a:p>
          <a:p>
            <a:r>
              <a:rPr lang="en-GB" dirty="0" smtClean="0"/>
              <a:t>Challenging task: fixed masks to protect extraction channels against RT errors.</a:t>
            </a:r>
            <a:endParaRPr lang="en-US" dirty="0" smtClean="0"/>
          </a:p>
          <a:p>
            <a:endParaRPr lang="en-GB" dirty="0" smtClean="0"/>
          </a:p>
        </p:txBody>
      </p:sp>
      <p:sp>
        <p:nvSpPr>
          <p:cNvPr id="4" name="Slide Number Placeholder 3"/>
          <p:cNvSpPr>
            <a:spLocks noGrp="1"/>
          </p:cNvSpPr>
          <p:nvPr>
            <p:ph type="sldNum" sz="quarter" idx="10"/>
          </p:nvPr>
        </p:nvSpPr>
        <p:spPr/>
        <p:txBody>
          <a:bodyPr/>
          <a:lstStyle/>
          <a:p>
            <a:fld id="{F26F4FB6-DCA0-4350-AE78-D4BBC8C8B59F}"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8DD54FFF-88CD-42CD-9D31-09AC220A79CB}"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0E6ABF-8E4D-4C0A-9946-C7A7B516F8BC}" type="slidenum">
              <a:rPr lang="en-GB"/>
              <a:pPr/>
              <a:t>9</a:t>
            </a:fld>
            <a:endParaRPr lang="en-GB"/>
          </a:p>
        </p:txBody>
      </p:sp>
      <p:sp>
        <p:nvSpPr>
          <p:cNvPr id="210946" name="Rectangle 2"/>
          <p:cNvSpPr>
            <a:spLocks noGrp="1" noRot="1" noChangeAspect="1" noChangeArrowheads="1" noTextEdit="1"/>
          </p:cNvSpPr>
          <p:nvPr>
            <p:ph type="sldImg"/>
          </p:nvPr>
        </p:nvSpPr>
        <p:spPr>
          <a:xfrm>
            <a:off x="910728" y="686977"/>
            <a:ext cx="5036546" cy="3429000"/>
          </a:xfrm>
          <a:ln/>
        </p:spPr>
      </p:sp>
      <p:sp>
        <p:nvSpPr>
          <p:cNvPr id="210947" name="Rectangle 3"/>
          <p:cNvSpPr>
            <a:spLocks noGrp="1" noChangeArrowheads="1"/>
          </p:cNvSpPr>
          <p:nvPr>
            <p:ph type="body" idx="1"/>
          </p:nvPr>
        </p:nvSpPr>
        <p:spPr>
          <a:xfrm>
            <a:off x="685477" y="4343988"/>
            <a:ext cx="5487048" cy="4113035"/>
          </a:xfrm>
        </p:spPr>
        <p:txBody>
          <a:bodyPr/>
          <a:lstStyle/>
          <a:p>
            <a:endParaRPr lang="en-US" b="1"/>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Xsection</a:t>
            </a:r>
            <a:r>
              <a:rPr lang="en-GB" dirty="0" smtClean="0"/>
              <a:t> 4.5 to 5.6</a:t>
            </a:r>
          </a:p>
          <a:p>
            <a:r>
              <a:rPr lang="en-GB" dirty="0" smtClean="0"/>
              <a:t>5.6m std for European subways</a:t>
            </a:r>
          </a:p>
          <a:p>
            <a:r>
              <a:rPr lang="en-GB" dirty="0" smtClean="0"/>
              <a:t>Transversal ventilation</a:t>
            </a:r>
          </a:p>
          <a:p>
            <a:r>
              <a:rPr lang="en-GB" dirty="0" smtClean="0"/>
              <a:t>CV pipes in slab isolated from machine by a compressible filler</a:t>
            </a:r>
          </a:p>
          <a:p>
            <a:r>
              <a:rPr lang="en-GB" dirty="0" smtClean="0"/>
              <a:t>Power converter community requested a lot more space =&gt;</a:t>
            </a:r>
            <a:r>
              <a:rPr lang="en-GB" baseline="0" dirty="0" smtClean="0"/>
              <a:t> increase diameter of tunnel</a:t>
            </a:r>
          </a:p>
          <a:p>
            <a:r>
              <a:rPr lang="en-GB" baseline="0" dirty="0" smtClean="0"/>
              <a:t>Cable trays are not earmarked for now</a:t>
            </a:r>
            <a:endParaRPr lang="en-GB" dirty="0"/>
          </a:p>
        </p:txBody>
      </p:sp>
      <p:sp>
        <p:nvSpPr>
          <p:cNvPr id="4" name="Slide Number Placeholder 3"/>
          <p:cNvSpPr>
            <a:spLocks noGrp="1"/>
          </p:cNvSpPr>
          <p:nvPr>
            <p:ph type="sldNum" sz="quarter" idx="10"/>
          </p:nvPr>
        </p:nvSpPr>
        <p:spPr/>
        <p:txBody>
          <a:bodyPr/>
          <a:lstStyle/>
          <a:p>
            <a:fld id="{9448061B-F4C2-0845-881C-BD0B3C63D8F9}" type="slidenum">
              <a:rPr lang="en-GB" smtClean="0"/>
              <a:pPr/>
              <a:t>10</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GB" dirty="0" smtClean="0"/>
              <a:t>No modification in the basic concept:</a:t>
            </a:r>
          </a:p>
          <a:p>
            <a:pPr lvl="1"/>
            <a:r>
              <a:rPr lang="en-GB" dirty="0" smtClean="0"/>
              <a:t>Post pulse analysis to protect against slow machine drifts.</a:t>
            </a:r>
          </a:p>
          <a:p>
            <a:pPr lvl="1"/>
            <a:r>
              <a:rPr lang="en-GB" dirty="0" smtClean="0"/>
              <a:t>Interlock for equipment faults at inter-pulse time down to 2 ms (next pulse permit decision).</a:t>
            </a:r>
          </a:p>
          <a:p>
            <a:pPr lvl="1"/>
            <a:r>
              <a:rPr lang="en-GB" dirty="0" smtClean="0"/>
              <a:t>Safe by design for last moment equipment errors </a:t>
            </a:r>
          </a:p>
          <a:p>
            <a:pPr lvl="1"/>
            <a:r>
              <a:rPr lang="en-GB" dirty="0" smtClean="0"/>
              <a:t>Fixed masks for “In Flight” error (or RT where possible in the injector complex).</a:t>
            </a:r>
            <a:endParaRPr lang="en-US" dirty="0" smtClean="0"/>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8DD54FFF-88CD-42CD-9D31-09AC220A79CB}"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8DD54FFF-88CD-42CD-9D31-09AC220A79CB}"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CE48CC-ADB1-4E09-9E16-3FAE9295753E}"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564B69-0A7F-4B84-97DA-D7774C9963B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CE48CC-ADB1-4E09-9E16-3FAE9295753E}"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564B69-0A7F-4B84-97DA-D7774C9963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CE48CC-ADB1-4E09-9E16-3FAE9295753E}"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564B69-0A7F-4B84-97DA-D7774C9963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CE48CC-ADB1-4E09-9E16-3FAE9295753E}"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564B69-0A7F-4B84-97DA-D7774C9963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CE48CC-ADB1-4E09-9E16-3FAE9295753E}"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564B69-0A7F-4B84-97DA-D7774C9963B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CE48CC-ADB1-4E09-9E16-3FAE9295753E}" type="datetimeFigureOut">
              <a:rPr lang="en-US" smtClean="0"/>
              <a:pPr/>
              <a:t>12/14/2010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564B69-0A7F-4B84-97DA-D7774C9963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CE48CC-ADB1-4E09-9E16-3FAE9295753E}" type="datetimeFigureOut">
              <a:rPr lang="en-US" smtClean="0"/>
              <a:pPr/>
              <a:t>12/14/2010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564B69-0A7F-4B84-97DA-D7774C9963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CE48CC-ADB1-4E09-9E16-3FAE9295753E}" type="datetimeFigureOut">
              <a:rPr lang="en-US" smtClean="0"/>
              <a:pPr/>
              <a:t>12/14/2010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564B69-0A7F-4B84-97DA-D7774C9963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CE48CC-ADB1-4E09-9E16-3FAE9295753E}" type="datetimeFigureOut">
              <a:rPr lang="en-US" smtClean="0"/>
              <a:pPr/>
              <a:t>12/14/2010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564B69-0A7F-4B84-97DA-D7774C9963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CE48CC-ADB1-4E09-9E16-3FAE9295753E}" type="datetimeFigureOut">
              <a:rPr lang="en-US" smtClean="0"/>
              <a:pPr/>
              <a:t>12/14/2010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564B69-0A7F-4B84-97DA-D7774C9963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CE48CC-ADB1-4E09-9E16-3FAE9295753E}" type="datetimeFigureOut">
              <a:rPr lang="en-US" smtClean="0"/>
              <a:pPr/>
              <a:t>12/14/2010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564B69-0A7F-4B84-97DA-D7774C9963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CE48CC-ADB1-4E09-9E16-3FAE9295753E}" type="datetimeFigureOut">
              <a:rPr lang="en-US" smtClean="0"/>
              <a:pPr/>
              <a:t>12/14/2010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564B69-0A7F-4B84-97DA-D7774C9963B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CLIC: Ideas for Machine Protection and Interlock systems</a:t>
            </a:r>
            <a:r>
              <a:rPr lang="en-US" i="1" dirty="0" smtClean="0"/>
              <a:t> 15'</a:t>
            </a:r>
            <a:endParaRPr lang="en-US" dirty="0"/>
          </a:p>
        </p:txBody>
      </p:sp>
      <p:sp>
        <p:nvSpPr>
          <p:cNvPr id="3" name="Subtitle 2"/>
          <p:cNvSpPr>
            <a:spLocks noGrp="1"/>
          </p:cNvSpPr>
          <p:nvPr>
            <p:ph type="subTitle" idx="1"/>
          </p:nvPr>
        </p:nvSpPr>
        <p:spPr/>
        <p:txBody>
          <a:bodyPr/>
          <a:lstStyle/>
          <a:p>
            <a:r>
              <a:rPr lang="en-GB" dirty="0" smtClean="0"/>
              <a:t>M.Jonker</a:t>
            </a:r>
          </a:p>
          <a:p>
            <a:r>
              <a:rPr lang="en-GB" dirty="0" smtClean="0"/>
              <a:t>With ideas from (and for !) others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6" name="Slide Number Placeholder 5"/>
          <p:cNvSpPr>
            <a:spLocks noGrp="1"/>
          </p:cNvSpPr>
          <p:nvPr>
            <p:ph type="sldNum" sz="quarter" idx="12"/>
          </p:nvPr>
        </p:nvSpPr>
        <p:spPr/>
        <p:txBody>
          <a:bodyPr/>
          <a:lstStyle/>
          <a:p>
            <a:fld id="{7FAA5BBC-A80E-B143-9FDB-149ED2838ED2}" type="slidenum">
              <a:rPr lang="en-GB" smtClean="0"/>
              <a:pPr/>
              <a:t>10</a:t>
            </a:fld>
            <a:endParaRPr lang="en-GB"/>
          </a:p>
        </p:txBody>
      </p:sp>
      <p:graphicFrame>
        <p:nvGraphicFramePr>
          <p:cNvPr id="33793" name="Object 1"/>
          <p:cNvGraphicFramePr>
            <a:graphicFrameLocks noChangeAspect="1"/>
          </p:cNvGraphicFramePr>
          <p:nvPr/>
        </p:nvGraphicFramePr>
        <p:xfrm>
          <a:off x="-1" y="134010"/>
          <a:ext cx="9139245" cy="6455979"/>
        </p:xfrm>
        <a:graphic>
          <a:graphicData uri="http://schemas.openxmlformats.org/presentationml/2006/ole">
            <p:oleObj spid="_x0000_s3074" name="Acrobat Document" r:id="rId4" imgW="11433600" imgH="8083080" progId="AcroExch.Document.7">
              <p:embed/>
            </p:oleObj>
          </a:graphicData>
        </a:graphic>
      </p:graphicFrame>
      <p:sp>
        <p:nvSpPr>
          <p:cNvPr id="10" name="TextBox 9"/>
          <p:cNvSpPr txBox="1"/>
          <p:nvPr/>
        </p:nvSpPr>
        <p:spPr>
          <a:xfrm>
            <a:off x="7638394" y="5169938"/>
            <a:ext cx="938048" cy="261610"/>
          </a:xfrm>
          <a:prstGeom prst="rect">
            <a:avLst/>
          </a:prstGeom>
          <a:noFill/>
        </p:spPr>
        <p:txBody>
          <a:bodyPr wrap="square" rtlCol="0">
            <a:spAutoFit/>
          </a:bodyPr>
          <a:lstStyle/>
          <a:p>
            <a:r>
              <a:rPr lang="en-US" sz="1100" b="1" dirty="0" smtClean="0"/>
              <a:t>70cm</a:t>
            </a:r>
            <a:endParaRPr lang="en-GB" sz="1100" b="1"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220"/>
          <p:cNvGrpSpPr/>
          <p:nvPr/>
        </p:nvGrpSpPr>
        <p:grpSpPr>
          <a:xfrm>
            <a:off x="5486400" y="2438400"/>
            <a:ext cx="3108953" cy="3657601"/>
            <a:chOff x="2730110" y="1328108"/>
            <a:chExt cx="2880353" cy="1813963"/>
          </a:xfrm>
        </p:grpSpPr>
        <p:sp>
          <p:nvSpPr>
            <p:cNvPr id="15365" name="Text Box 5"/>
            <p:cNvSpPr txBox="1">
              <a:spLocks noChangeArrowheads="1"/>
            </p:cNvSpPr>
            <p:nvPr/>
          </p:nvSpPr>
          <p:spPr bwMode="auto">
            <a:xfrm>
              <a:off x="2730110" y="1328108"/>
              <a:ext cx="2880353" cy="221448"/>
            </a:xfrm>
            <a:prstGeom prst="rect">
              <a:avLst/>
            </a:prstGeom>
            <a:solidFill>
              <a:srgbClr val="336699"/>
            </a:solidFill>
            <a:ln w="9525" algn="in">
              <a:solidFill>
                <a:srgbClr val="336699"/>
              </a:solidFill>
              <a:miter lim="800000"/>
              <a:headEnd/>
              <a:tailEnd/>
            </a:ln>
            <a:effectLst/>
          </p:spPr>
          <p:txBody>
            <a:bodyPr vert="horz" wrap="square" lIns="36576" tIns="36576" rIns="36576" bIns="36576" numCol="1" anchor="ctr" anchorCtr="0" compatLnSpc="1">
              <a:prstTxWarp prst="textNoShape">
                <a:avLst/>
              </a:prstTxWarp>
            </a:bodyPr>
            <a:lstStyle/>
            <a:p>
              <a:pPr lvl="0" algn="ctr" fontAlgn="base">
                <a:spcBef>
                  <a:spcPct val="0"/>
                </a:spcBef>
                <a:spcAft>
                  <a:spcPts val="1400"/>
                </a:spcAft>
              </a:pPr>
              <a:r>
                <a:rPr lang="en-GB" sz="1400" b="1" dirty="0" smtClean="0">
                  <a:solidFill>
                    <a:srgbClr val="FFFFFF"/>
                  </a:solidFill>
                  <a:latin typeface="Times" charset="0"/>
                </a:rPr>
                <a:t>Post Cycle Analysis</a:t>
              </a:r>
            </a:p>
          </p:txBody>
        </p:sp>
        <p:sp>
          <p:nvSpPr>
            <p:cNvPr id="15366" name="Text Box 6"/>
            <p:cNvSpPr txBox="1">
              <a:spLocks noChangeArrowheads="1"/>
            </p:cNvSpPr>
            <p:nvPr/>
          </p:nvSpPr>
          <p:spPr bwMode="auto">
            <a:xfrm>
              <a:off x="2730579" y="1549556"/>
              <a:ext cx="2877617" cy="1592515"/>
            </a:xfrm>
            <a:prstGeom prst="rect">
              <a:avLst/>
            </a:prstGeom>
            <a:noFill/>
            <a:ln w="9525" algn="in">
              <a:solidFill>
                <a:srgbClr val="336699"/>
              </a:solidFill>
              <a:miter lim="800000"/>
              <a:headEnd/>
              <a:tailEnd/>
            </a:ln>
            <a:effectLst/>
          </p:spPr>
          <p:txBody>
            <a:bodyPr vert="horz" wrap="square" lIns="36576" tIns="36576" rIns="36576" bIns="36576" numCol="1" anchor="t" anchorCtr="0" compatLnSpc="1">
              <a:prstTxWarp prst="textNoShape">
                <a:avLst/>
              </a:prstTxWarp>
            </a:bodyPr>
            <a:lstStyle/>
            <a:p>
              <a:pPr marL="230188" marR="0" lvl="0" indent="-230188" defTabSz="914400" rtl="0" eaLnBrk="1" fontAlgn="base" latinLnBrk="0" hangingPunct="1">
                <a:lnSpc>
                  <a:spcPct val="100000"/>
                </a:lnSpc>
                <a:buClrTx/>
                <a:buSzPct val="80000"/>
                <a:buFont typeface="Times" pitchFamily="18" charset="0"/>
                <a:buChar char="–"/>
                <a:tabLst/>
              </a:pPr>
              <a:r>
                <a:rPr kumimoji="0" lang="en-GB" sz="1200" i="0" u="none" strike="noStrike" cap="none" normalizeH="0" baseline="0" dirty="0" smtClean="0">
                  <a:ln>
                    <a:noFill/>
                  </a:ln>
                  <a:solidFill>
                    <a:srgbClr val="006600"/>
                  </a:solidFill>
                  <a:effectLst/>
                  <a:latin typeface="Times" charset="0"/>
                </a:rPr>
                <a:t>Combination of hardware and embedded software.</a:t>
              </a:r>
            </a:p>
            <a:p>
              <a:pPr marL="230188" marR="0" lvl="0" indent="-230188" defTabSz="914400" rtl="0" eaLnBrk="1" fontAlgn="base" latinLnBrk="0" hangingPunct="1">
                <a:lnSpc>
                  <a:spcPct val="100000"/>
                </a:lnSpc>
                <a:buClrTx/>
                <a:buSzPct val="80000"/>
                <a:buFont typeface="Times" pitchFamily="18" charset="0"/>
                <a:buChar char="–"/>
                <a:tabLst/>
              </a:pPr>
              <a:r>
                <a:rPr kumimoji="0" lang="en-GB" sz="1200" i="0" u="none" strike="noStrike" cap="none" normalizeH="0" baseline="0" dirty="0" smtClean="0">
                  <a:ln>
                    <a:noFill/>
                  </a:ln>
                  <a:solidFill>
                    <a:srgbClr val="006600"/>
                  </a:solidFill>
                  <a:effectLst/>
                  <a:latin typeface="Times" charset="0"/>
                </a:rPr>
                <a:t>False PASS decisions rate must not lead to intolerable risks.</a:t>
              </a:r>
            </a:p>
            <a:p>
              <a:pPr marL="230188" marR="0" lvl="0" indent="-230188" defTabSz="914400" rtl="0" eaLnBrk="1" fontAlgn="base" latinLnBrk="0" hangingPunct="1">
                <a:lnSpc>
                  <a:spcPct val="100000"/>
                </a:lnSpc>
                <a:buClrTx/>
                <a:buSzPct val="80000"/>
                <a:buFont typeface="Times" pitchFamily="18" charset="0"/>
                <a:buChar char="–"/>
                <a:tabLst/>
              </a:pPr>
              <a:r>
                <a:rPr kumimoji="0" lang="en-GB" sz="1200" i="0" u="none" strike="noStrike" cap="none" normalizeH="0" baseline="0" dirty="0" smtClean="0">
                  <a:ln>
                    <a:noFill/>
                  </a:ln>
                  <a:solidFill>
                    <a:srgbClr val="006600"/>
                  </a:solidFill>
                  <a:effectLst/>
                  <a:latin typeface="Times" charset="0"/>
                </a:rPr>
                <a:t>False VETO decisions rate should have a low impact on the system availability.</a:t>
              </a:r>
            </a:p>
            <a:p>
              <a:pPr marL="230188" marR="0" lvl="0" indent="-230188" defTabSz="914400" rtl="0" eaLnBrk="1" fontAlgn="base" latinLnBrk="0" hangingPunct="1">
                <a:lnSpc>
                  <a:spcPct val="100000"/>
                </a:lnSpc>
                <a:buClrTx/>
                <a:buSzPct val="80000"/>
                <a:buFont typeface="Times" pitchFamily="18" charset="0"/>
                <a:buChar char="–"/>
                <a:tabLst/>
              </a:pPr>
              <a:r>
                <a:rPr kumimoji="0" lang="en-GB" sz="1200" b="1" i="0" u="none" strike="noStrike" cap="none" normalizeH="0" baseline="0" dirty="0" smtClean="0">
                  <a:ln>
                    <a:noFill/>
                  </a:ln>
                  <a:solidFill>
                    <a:srgbClr val="006600"/>
                  </a:solidFill>
                  <a:effectLst/>
                  <a:latin typeface="Times" charset="0"/>
                </a:rPr>
                <a:t>Certification protocol:</a:t>
              </a:r>
              <a:r>
                <a:rPr kumimoji="0" lang="en-GB" sz="1200" b="0" i="0" u="none" strike="noStrike" cap="none" normalizeH="0" baseline="0" dirty="0" smtClean="0">
                  <a:ln>
                    <a:noFill/>
                  </a:ln>
                  <a:solidFill>
                    <a:srgbClr val="006600"/>
                  </a:solidFill>
                  <a:effectLst/>
                  <a:latin typeface="Times" charset="0"/>
                </a:rPr>
                <a:t> Strict test procedures must be defined to certify the reliability of the post cycle analysis. These test procedures must revalidate the system every time a quality check implementation has been modified.</a:t>
              </a:r>
            </a:p>
            <a:p>
              <a:pPr marL="230188" marR="0" lvl="0" indent="-230188" defTabSz="914400" rtl="0" eaLnBrk="1" fontAlgn="base" latinLnBrk="0" hangingPunct="1">
                <a:lnSpc>
                  <a:spcPct val="100000"/>
                </a:lnSpc>
                <a:buClrTx/>
                <a:buSzPct val="80000"/>
                <a:buFont typeface="Times" pitchFamily="18" charset="0"/>
                <a:buChar char="–"/>
                <a:tabLst/>
              </a:pPr>
              <a:r>
                <a:rPr kumimoji="0" lang="en-GB" sz="1200" b="1" i="0" u="none" strike="noStrike" cap="none" normalizeH="0" baseline="0" dirty="0" smtClean="0">
                  <a:ln>
                    <a:noFill/>
                  </a:ln>
                  <a:solidFill>
                    <a:srgbClr val="006600"/>
                  </a:solidFill>
                  <a:effectLst/>
                  <a:latin typeface="Times" charset="0"/>
                </a:rPr>
                <a:t>All beam observation </a:t>
              </a:r>
              <a:r>
                <a:rPr kumimoji="0" lang="en-GB" sz="1200" b="0" i="0" u="none" strike="noStrike" cap="none" normalizeH="0" baseline="0" dirty="0" smtClean="0">
                  <a:ln>
                    <a:noFill/>
                  </a:ln>
                  <a:solidFill>
                    <a:srgbClr val="006600"/>
                  </a:solidFill>
                  <a:effectLst/>
                  <a:latin typeface="Times" charset="0"/>
                </a:rPr>
                <a:t>systems will be </a:t>
              </a:r>
              <a:r>
                <a:rPr kumimoji="0" lang="en-GB" sz="1200" b="1" i="0" u="none" strike="noStrike" cap="none" normalizeH="0" baseline="0" dirty="0" smtClean="0">
                  <a:ln>
                    <a:noFill/>
                  </a:ln>
                  <a:solidFill>
                    <a:srgbClr val="006600"/>
                  </a:solidFill>
                  <a:effectLst/>
                  <a:latin typeface="Times" charset="0"/>
                </a:rPr>
                <a:t>scrutinized for abnormalities</a:t>
              </a:r>
              <a:endParaRPr kumimoji="0" lang="en-GB" sz="1200" b="0" i="0" u="none" strike="noStrike" cap="none" normalizeH="0" baseline="0" dirty="0" smtClean="0">
                <a:ln>
                  <a:noFill/>
                </a:ln>
                <a:solidFill>
                  <a:srgbClr val="006600"/>
                </a:solidFill>
                <a:effectLst/>
                <a:latin typeface="Times" charset="0"/>
              </a:endParaRPr>
            </a:p>
            <a:p>
              <a:pPr marL="230188" marR="0" lvl="0" indent="-230188" defTabSz="914400" rtl="0" eaLnBrk="1" fontAlgn="base" latinLnBrk="0" hangingPunct="1">
                <a:lnSpc>
                  <a:spcPct val="100000"/>
                </a:lnSpc>
                <a:buClrTx/>
                <a:buSzPct val="80000"/>
                <a:buFont typeface="Times" pitchFamily="18" charset="0"/>
                <a:buChar char="–"/>
                <a:tabLst/>
              </a:pPr>
              <a:r>
                <a:rPr kumimoji="0" lang="en-GB" sz="1200" b="1" i="0" u="none" strike="noStrike" cap="none" normalizeH="0" baseline="0" dirty="0" smtClean="0">
                  <a:ln>
                    <a:noFill/>
                  </a:ln>
                  <a:solidFill>
                    <a:srgbClr val="006600"/>
                  </a:solidFill>
                  <a:effectLst/>
                  <a:latin typeface="Times" charset="0"/>
                </a:rPr>
                <a:t>Beam Loss Monitoring</a:t>
              </a:r>
              <a:r>
                <a:rPr kumimoji="0" lang="en-GB" sz="1200" b="0" i="0" u="none" strike="noStrike" cap="none" normalizeH="0" baseline="0" dirty="0" smtClean="0">
                  <a:ln>
                    <a:noFill/>
                  </a:ln>
                  <a:solidFill>
                    <a:srgbClr val="006600"/>
                  </a:solidFill>
                  <a:effectLst/>
                  <a:latin typeface="Times" charset="0"/>
                </a:rPr>
                <a:t> system: workhorse of next cycle permit and line of last defence for detecting any failure.</a:t>
              </a:r>
              <a:endParaRPr kumimoji="0" lang="en-US" sz="1200" b="0" i="0" u="none" strike="noStrike" cap="none" normalizeH="0" baseline="0" dirty="0" smtClean="0">
                <a:ln>
                  <a:noFill/>
                </a:ln>
                <a:solidFill>
                  <a:schemeClr val="tx1"/>
                </a:solidFill>
                <a:effectLst/>
                <a:latin typeface="Arial" pitchFamily="34" charset="0"/>
              </a:endParaRPr>
            </a:p>
          </p:txBody>
        </p:sp>
      </p:grpSp>
      <p:sp>
        <p:nvSpPr>
          <p:cNvPr id="15470" name="Rectangle 110"/>
          <p:cNvSpPr>
            <a:spLocks noChangeArrowheads="1"/>
          </p:cNvSpPr>
          <p:nvPr/>
        </p:nvSpPr>
        <p:spPr bwMode="auto">
          <a:xfrm>
            <a:off x="2606370" y="3708540"/>
            <a:ext cx="3660370" cy="314946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endParaRPr lang="en-US" sz="600"/>
          </a:p>
        </p:txBody>
      </p:sp>
      <p:grpSp>
        <p:nvGrpSpPr>
          <p:cNvPr id="3" name="Group 117"/>
          <p:cNvGrpSpPr/>
          <p:nvPr/>
        </p:nvGrpSpPr>
        <p:grpSpPr>
          <a:xfrm>
            <a:off x="152400" y="838200"/>
            <a:ext cx="5181600" cy="4114800"/>
            <a:chOff x="381000" y="1066800"/>
            <a:chExt cx="5181600" cy="4114800"/>
          </a:xfrm>
        </p:grpSpPr>
        <p:sp>
          <p:nvSpPr>
            <p:cNvPr id="15363" name="Rectangle 3"/>
            <p:cNvSpPr>
              <a:spLocks noChangeArrowheads="1"/>
            </p:cNvSpPr>
            <p:nvPr/>
          </p:nvSpPr>
          <p:spPr bwMode="auto">
            <a:xfrm>
              <a:off x="381000" y="1066800"/>
              <a:ext cx="5181600" cy="4114800"/>
            </a:xfrm>
            <a:prstGeom prst="rect">
              <a:avLst/>
            </a:prstGeom>
            <a:solidFill>
              <a:srgbClr val="FFFF00"/>
            </a:solidFill>
            <a:ln w="19050" algn="in">
              <a:solidFill>
                <a:srgbClr val="003399"/>
              </a:solidFill>
              <a:miter lim="800000"/>
              <a:headEnd/>
              <a:tailEnd/>
            </a:ln>
            <a:effectLst/>
          </p:spPr>
          <p:txBody>
            <a:bodyPr vert="horz" wrap="square" lIns="36576" tIns="36576" rIns="36576" bIns="36576" numCol="1" anchor="t" anchorCtr="0" compatLnSpc="1">
              <a:prstTxWarp prst="textNoShape">
                <a:avLst/>
              </a:prstTxWarp>
            </a:bodyPr>
            <a:lstStyle/>
            <a:p>
              <a:pPr>
                <a:buSzPct val="100000"/>
                <a:buFont typeface="Calibri" pitchFamily="34" charset="0"/>
                <a:buChar char="–"/>
              </a:pPr>
              <a:endParaRPr lang="en-US" sz="600" dirty="0"/>
            </a:p>
          </p:txBody>
        </p:sp>
        <p:sp>
          <p:nvSpPr>
            <p:cNvPr id="15369" name="Text Box 9"/>
            <p:cNvSpPr txBox="1">
              <a:spLocks noChangeArrowheads="1"/>
            </p:cNvSpPr>
            <p:nvPr/>
          </p:nvSpPr>
          <p:spPr bwMode="auto">
            <a:xfrm>
              <a:off x="457200" y="1143000"/>
              <a:ext cx="5046173" cy="3962400"/>
            </a:xfrm>
            <a:prstGeom prst="rect">
              <a:avLst/>
            </a:prstGeom>
            <a:solidFill>
              <a:srgbClr val="D9ECFF"/>
            </a:solidFill>
            <a:ln w="9525" algn="in">
              <a:noFill/>
              <a:miter lim="800000"/>
              <a:headEnd/>
              <a:tailEnd/>
            </a:ln>
            <a:effectLst/>
          </p:spPr>
          <p:txBody>
            <a:bodyPr vert="horz" wrap="square" lIns="36576" tIns="9144" rIns="36576" bIns="36576" numCol="1" anchor="t" anchorCtr="0" compatLnSpc="1">
              <a:prstTxWarp prst="textNoShape">
                <a:avLst/>
              </a:prstTxWarp>
            </a:bodyPr>
            <a:lstStyle/>
            <a:p>
              <a:pPr marL="0" marR="0" lvl="0" indent="0" defTabSz="914400" rtl="0" eaLnBrk="1" fontAlgn="base" latinLnBrk="0" hangingPunct="1">
                <a:lnSpc>
                  <a:spcPct val="100000"/>
                </a:lnSpc>
                <a:buClrTx/>
                <a:buSzTx/>
                <a:buFontTx/>
                <a:buNone/>
                <a:tabLst/>
              </a:pPr>
              <a:r>
                <a:rPr kumimoji="0" lang="en-GB" sz="1400" b="1" i="1" u="none" strike="noStrike" cap="none" normalizeH="0" baseline="0" dirty="0" smtClean="0">
                  <a:ln>
                    <a:noFill/>
                  </a:ln>
                  <a:solidFill>
                    <a:srgbClr val="000099"/>
                  </a:solidFill>
                  <a:effectLst/>
                  <a:latin typeface="Times New Roman" pitchFamily="18" charset="0"/>
                </a:rPr>
                <a:t>Slow Failures</a:t>
              </a:r>
            </a:p>
            <a:p>
              <a:pPr marL="0" marR="0" lvl="0" indent="0" algn="just" defTabSz="914400" rtl="0" eaLnBrk="1" fontAlgn="base" latinLnBrk="0" hangingPunct="1">
                <a:lnSpc>
                  <a:spcPct val="100000"/>
                </a:lnSpc>
                <a:buClrTx/>
                <a:buSzTx/>
                <a:buFontTx/>
                <a:buNone/>
                <a:tabLst/>
              </a:pPr>
              <a:r>
                <a:rPr kumimoji="0" lang="en-GB" sz="1050" b="1" i="0" u="none" strike="noStrike" cap="none" normalizeH="0" baseline="0" dirty="0" smtClean="0">
                  <a:ln>
                    <a:noFill/>
                  </a:ln>
                  <a:solidFill>
                    <a:srgbClr val="006600"/>
                  </a:solidFill>
                  <a:effectLst/>
                  <a:latin typeface="Times" charset="0"/>
                </a:rPr>
                <a:t>Time scale larger than the machine cycle period (10 ~ 20 ms) .</a:t>
              </a:r>
            </a:p>
            <a:p>
              <a:pPr marL="0" marR="0" lvl="1" indent="57150" algn="just" defTabSz="914400" rtl="0" eaLnBrk="1" fontAlgn="base" latinLnBrk="0" hangingPunct="1">
                <a:lnSpc>
                  <a:spcPct val="100000"/>
                </a:lnSpc>
                <a:buClrTx/>
                <a:buSzPct val="80000"/>
                <a:buFont typeface="Times New Roman" pitchFamily="18" charset="0"/>
                <a:buChar char="–"/>
                <a:tabLst/>
              </a:pPr>
              <a:r>
                <a:rPr kumimoji="0" lang="en-GB" sz="1050" i="0" u="none" strike="noStrike" cap="none" normalizeH="0" baseline="0" dirty="0" smtClean="0">
                  <a:ln>
                    <a:noFill/>
                  </a:ln>
                  <a:solidFill>
                    <a:srgbClr val="000099"/>
                  </a:solidFill>
                  <a:effectLst/>
                  <a:latin typeface="Times New Roman" pitchFamily="18" charset="0"/>
                </a:rPr>
                <a:t>Temperature drifts </a:t>
              </a:r>
            </a:p>
            <a:p>
              <a:pPr marL="0" marR="0" lvl="1" indent="57150" algn="just" defTabSz="914400" rtl="0" eaLnBrk="1" fontAlgn="base" latinLnBrk="0" hangingPunct="1">
                <a:lnSpc>
                  <a:spcPct val="100000"/>
                </a:lnSpc>
                <a:buClrTx/>
                <a:buSzPct val="80000"/>
                <a:buFont typeface="Times New Roman" pitchFamily="18" charset="0"/>
                <a:buChar char="–"/>
                <a:tabLst/>
              </a:pPr>
              <a:r>
                <a:rPr kumimoji="0" lang="en-GB" sz="1050" i="0" u="none" strike="noStrike" cap="none" normalizeH="0" baseline="0" dirty="0" smtClean="0">
                  <a:ln>
                    <a:noFill/>
                  </a:ln>
                  <a:solidFill>
                    <a:srgbClr val="000099"/>
                  </a:solidFill>
                  <a:effectLst/>
                  <a:latin typeface="Times New Roman" pitchFamily="18" charset="0"/>
                </a:rPr>
                <a:t>Alignment drifts</a:t>
              </a:r>
            </a:p>
            <a:p>
              <a:pPr marL="0" marR="0" lvl="1" indent="57150" algn="just" defTabSz="914400" rtl="0" eaLnBrk="1" fontAlgn="base" latinLnBrk="0" hangingPunct="1">
                <a:lnSpc>
                  <a:spcPct val="100000"/>
                </a:lnSpc>
                <a:buClrTx/>
                <a:buSzPct val="80000"/>
                <a:buFont typeface="Times New Roman" pitchFamily="18" charset="0"/>
                <a:buChar char="–"/>
                <a:tabLst/>
              </a:pPr>
              <a:r>
                <a:rPr kumimoji="0" lang="en-GB" sz="1050" i="0" u="none" strike="noStrike" cap="none" normalizeH="0" baseline="0" dirty="0" smtClean="0">
                  <a:ln>
                    <a:noFill/>
                  </a:ln>
                  <a:solidFill>
                    <a:srgbClr val="000099"/>
                  </a:solidFill>
                  <a:effectLst/>
                  <a:latin typeface="Times New Roman" pitchFamily="18" charset="0"/>
                </a:rPr>
                <a:t>Beam feedback saturations.</a:t>
              </a:r>
            </a:p>
            <a:p>
              <a:pPr marL="57150" marR="0" lvl="2" algn="just" defTabSz="914400" rtl="0" eaLnBrk="1" fontAlgn="base" latinLnBrk="0" hangingPunct="1">
                <a:lnSpc>
                  <a:spcPct val="100000"/>
                </a:lnSpc>
                <a:buClrTx/>
                <a:buSzTx/>
                <a:buFontTx/>
                <a:buNone/>
                <a:tabLst/>
              </a:pPr>
              <a:r>
                <a:rPr kumimoji="0" lang="en-GB" sz="1050" i="0" u="none" strike="noStrike" cap="none" normalizeH="0" baseline="0" dirty="0" smtClean="0">
                  <a:ln>
                    <a:noFill/>
                  </a:ln>
                  <a:solidFill>
                    <a:srgbClr val="000099"/>
                  </a:solidFill>
                  <a:effectLst/>
                  <a:latin typeface="Times New Roman" pitchFamily="18" charset="0"/>
                </a:rPr>
                <a:t>N.B.: Normally, the beam feedback system should keep drifts under control. Any deviation of the expected behaviour is potentially dangerous.</a:t>
              </a:r>
            </a:p>
            <a:p>
              <a:pPr marL="0" marR="0" lvl="0" indent="0" defTabSz="914400" rtl="0" eaLnBrk="1" fontAlgn="base" latinLnBrk="0" hangingPunct="1">
                <a:lnSpc>
                  <a:spcPct val="100000"/>
                </a:lnSpc>
                <a:spcBef>
                  <a:spcPts val="400"/>
                </a:spcBef>
                <a:buClrTx/>
                <a:buSzTx/>
                <a:buFontTx/>
                <a:buNone/>
                <a:tabLst/>
              </a:pPr>
              <a:r>
                <a:rPr kumimoji="0" lang="en-GB" sz="1400" b="1" i="1" u="none" strike="noStrike" cap="none" normalizeH="0" baseline="0" dirty="0" smtClean="0">
                  <a:ln>
                    <a:noFill/>
                  </a:ln>
                  <a:solidFill>
                    <a:srgbClr val="000099"/>
                  </a:solidFill>
                  <a:effectLst/>
                  <a:latin typeface="Times New Roman" pitchFamily="18" charset="0"/>
                </a:rPr>
                <a:t>Inter-Cycle Failures</a:t>
              </a:r>
            </a:p>
            <a:p>
              <a:pPr marL="0" marR="0" lvl="0" indent="0" algn="just" defTabSz="914400" rtl="0" eaLnBrk="1" fontAlgn="base" latinLnBrk="0" hangingPunct="1">
                <a:lnSpc>
                  <a:spcPct val="100000"/>
                </a:lnSpc>
                <a:buClrTx/>
                <a:buSzTx/>
                <a:buFontTx/>
                <a:buNone/>
                <a:tabLst/>
              </a:pPr>
              <a:r>
                <a:rPr kumimoji="0" lang="en-GB" sz="1050" b="1" i="0" u="none" strike="noStrike" cap="none" normalizeH="0" baseline="0" dirty="0" smtClean="0">
                  <a:ln>
                    <a:noFill/>
                  </a:ln>
                  <a:solidFill>
                    <a:srgbClr val="006600"/>
                  </a:solidFill>
                  <a:effectLst/>
                  <a:latin typeface="Times" charset="0"/>
                </a:rPr>
                <a:t>Time scale comparable to machine cycle period (10 ~ 20 ms).</a:t>
              </a:r>
            </a:p>
            <a:p>
              <a:pPr marL="0" lvl="1" indent="57150" algn="just" fontAlgn="base">
                <a:buSzPct val="80000"/>
                <a:buFont typeface="Times New Roman" pitchFamily="18" charset="0"/>
                <a:buChar char="–"/>
              </a:pPr>
              <a:r>
                <a:rPr lang="en-GB" sz="1050" dirty="0">
                  <a:solidFill>
                    <a:srgbClr val="000099"/>
                  </a:solidFill>
                  <a:latin typeface="Times New Roman" pitchFamily="18" charset="0"/>
                </a:rPr>
                <a:t>Power supply failures</a:t>
              </a:r>
            </a:p>
            <a:p>
              <a:pPr marL="0" lvl="1" indent="57150" algn="just" fontAlgn="base">
                <a:buSzPct val="80000"/>
                <a:buFont typeface="Times New Roman" pitchFamily="18" charset="0"/>
                <a:buChar char="–"/>
              </a:pPr>
              <a:r>
                <a:rPr lang="en-GB" sz="1050" dirty="0">
                  <a:solidFill>
                    <a:srgbClr val="000099"/>
                  </a:solidFill>
                  <a:latin typeface="Times New Roman" pitchFamily="18" charset="0"/>
                </a:rPr>
                <a:t>Positioning system failures</a:t>
              </a:r>
            </a:p>
            <a:p>
              <a:pPr marL="0" lvl="1" indent="57150" algn="just" fontAlgn="base">
                <a:buSzPct val="80000"/>
                <a:buFont typeface="Times New Roman" pitchFamily="18" charset="0"/>
                <a:buChar char="–"/>
              </a:pPr>
              <a:r>
                <a:rPr lang="en-GB" sz="1050" dirty="0">
                  <a:solidFill>
                    <a:srgbClr val="000099"/>
                  </a:solidFill>
                  <a:latin typeface="Times New Roman" pitchFamily="18" charset="0"/>
                </a:rPr>
                <a:t>Vacuum system </a:t>
              </a:r>
              <a:r>
                <a:rPr lang="en-GB" sz="1050" dirty="0" smtClean="0">
                  <a:solidFill>
                    <a:srgbClr val="000099"/>
                  </a:solidFill>
                  <a:latin typeface="Times New Roman" pitchFamily="18" charset="0"/>
                </a:rPr>
                <a:t>failures</a:t>
              </a:r>
            </a:p>
            <a:p>
              <a:pPr lvl="0" fontAlgn="base">
                <a:spcBef>
                  <a:spcPts val="400"/>
                </a:spcBef>
              </a:pPr>
              <a:r>
                <a:rPr lang="en-GB" sz="1400" b="1" i="1" dirty="0" smtClean="0">
                  <a:solidFill>
                    <a:srgbClr val="000099"/>
                  </a:solidFill>
                  <a:latin typeface="Times New Roman" pitchFamily="18" charset="0"/>
                </a:rPr>
                <a:t>Last moment Equipment Failures</a:t>
              </a:r>
            </a:p>
            <a:p>
              <a:pPr lvl="0" algn="just" fontAlgn="base"/>
              <a:r>
                <a:rPr lang="en-GB" sz="1050" b="1" dirty="0" smtClean="0">
                  <a:solidFill>
                    <a:srgbClr val="006600"/>
                  </a:solidFill>
                  <a:latin typeface="Times" charset="0"/>
                </a:rPr>
                <a:t>As above but to late for the Interlock system to react (&lt; 2 ms)</a:t>
              </a:r>
            </a:p>
            <a:p>
              <a:pPr marL="0" marR="0" lvl="0" indent="0" defTabSz="914400" rtl="0" eaLnBrk="1" fontAlgn="base" latinLnBrk="0" hangingPunct="1">
                <a:lnSpc>
                  <a:spcPct val="100000"/>
                </a:lnSpc>
                <a:spcBef>
                  <a:spcPts val="400"/>
                </a:spcBef>
                <a:buClrTx/>
                <a:buSzTx/>
                <a:buFontTx/>
                <a:buNone/>
                <a:tabLst/>
              </a:pPr>
              <a:r>
                <a:rPr kumimoji="0" lang="en-GB" sz="1400" b="1" i="1" u="none" strike="noStrike" cap="none" normalizeH="0" baseline="0" dirty="0" smtClean="0">
                  <a:ln>
                    <a:noFill/>
                  </a:ln>
                  <a:solidFill>
                    <a:srgbClr val="000099"/>
                  </a:solidFill>
                  <a:effectLst/>
                  <a:latin typeface="Times New Roman" pitchFamily="18" charset="0"/>
                </a:rPr>
                <a:t>Fast Failures</a:t>
              </a:r>
            </a:p>
            <a:p>
              <a:pPr marL="0" marR="0" lvl="0" indent="0" algn="just" defTabSz="914400" rtl="0" eaLnBrk="1" fontAlgn="base" latinLnBrk="0" hangingPunct="1">
                <a:lnSpc>
                  <a:spcPct val="100000"/>
                </a:lnSpc>
                <a:buClrTx/>
                <a:buSzTx/>
                <a:buFontTx/>
                <a:buNone/>
                <a:tabLst/>
              </a:pPr>
              <a:r>
                <a:rPr kumimoji="0" lang="en-GB" sz="1050" b="1" i="0" u="none" strike="noStrike" cap="none" normalizeH="0" baseline="0" dirty="0" smtClean="0">
                  <a:ln>
                    <a:noFill/>
                  </a:ln>
                  <a:solidFill>
                    <a:srgbClr val="006600"/>
                  </a:solidFill>
                  <a:effectLst/>
                  <a:latin typeface="Times" charset="0"/>
                </a:rPr>
                <a:t>Time scale of beam flight time through the accelerator complex (</a:t>
              </a:r>
              <a:r>
                <a:rPr kumimoji="0" lang="en-GB" sz="1050" b="1" i="1" u="none" strike="noStrike" cap="none" normalizeH="0" baseline="0" dirty="0" smtClean="0">
                  <a:ln>
                    <a:noFill/>
                  </a:ln>
                  <a:solidFill>
                    <a:srgbClr val="006600"/>
                  </a:solidFill>
                  <a:effectLst/>
                  <a:latin typeface="Times" charset="0"/>
                </a:rPr>
                <a:t>in flight &lt; 0.2 ms</a:t>
              </a:r>
              <a:r>
                <a:rPr kumimoji="0" lang="en-GB" sz="1050" b="1" i="0" u="none" strike="noStrike" cap="none" normalizeH="0" baseline="0" dirty="0" smtClean="0">
                  <a:ln>
                    <a:noFill/>
                  </a:ln>
                  <a:solidFill>
                    <a:srgbClr val="006600"/>
                  </a:solidFill>
                  <a:effectLst/>
                  <a:latin typeface="Times" charset="0"/>
                </a:rPr>
                <a:t>).</a:t>
              </a:r>
            </a:p>
            <a:p>
              <a:pPr marL="0" lvl="1" indent="57150" algn="just" fontAlgn="base">
                <a:buSzPct val="80000"/>
                <a:buFont typeface="Times New Roman" pitchFamily="18" charset="0"/>
                <a:buChar char="–"/>
              </a:pPr>
              <a:r>
                <a:rPr lang="en-GB" sz="1050" dirty="0">
                  <a:solidFill>
                    <a:srgbClr val="000099"/>
                  </a:solidFill>
                  <a:latin typeface="Times New Roman" pitchFamily="18" charset="0"/>
                </a:rPr>
                <a:t>RF breakdown: (transversal kicks...)</a:t>
              </a:r>
            </a:p>
            <a:p>
              <a:pPr marL="0" lvl="1" indent="57150" algn="just" fontAlgn="base">
                <a:buSzPct val="80000"/>
                <a:buFont typeface="Times New Roman" pitchFamily="18" charset="0"/>
                <a:buChar char="–"/>
              </a:pPr>
              <a:r>
                <a:rPr lang="en-GB" sz="1050" dirty="0">
                  <a:solidFill>
                    <a:srgbClr val="000099"/>
                  </a:solidFill>
                  <a:latin typeface="Times New Roman" pitchFamily="18" charset="0"/>
                </a:rPr>
                <a:t>Kicker misfiring: (damage to septum magnet).</a:t>
              </a:r>
            </a:p>
            <a:p>
              <a:pPr marL="0" lvl="1" indent="57150" algn="just" fontAlgn="base">
                <a:buSzPct val="80000"/>
                <a:buFont typeface="Times New Roman" pitchFamily="18" charset="0"/>
                <a:buChar char="–"/>
              </a:pPr>
              <a:r>
                <a:rPr lang="en-GB" sz="1050" dirty="0">
                  <a:solidFill>
                    <a:srgbClr val="000099"/>
                  </a:solidFill>
                  <a:latin typeface="Times New Roman" pitchFamily="18" charset="0"/>
                </a:rPr>
                <a:t>RF klystron trip. (disrupt beam, large losses)</a:t>
              </a:r>
            </a:p>
            <a:p>
              <a:pPr marL="57150" lvl="1" algn="just" fontAlgn="base">
                <a:buSzPct val="80000"/>
              </a:pPr>
              <a:r>
                <a:rPr lang="en-GB" sz="1050" dirty="0" smtClean="0">
                  <a:solidFill>
                    <a:srgbClr val="000099"/>
                  </a:solidFill>
                  <a:latin typeface="Times New Roman" pitchFamily="18" charset="0"/>
                </a:rPr>
                <a:t>N.B</a:t>
              </a:r>
              <a:r>
                <a:rPr lang="en-GB" sz="1050" dirty="0">
                  <a:solidFill>
                    <a:srgbClr val="000099"/>
                  </a:solidFill>
                  <a:latin typeface="Times New Roman" pitchFamily="18" charset="0"/>
                </a:rPr>
                <a:t>. the drive beam </a:t>
              </a:r>
              <a:r>
                <a:rPr lang="en-GB" sz="1050" dirty="0" err="1">
                  <a:solidFill>
                    <a:srgbClr val="000099"/>
                  </a:solidFill>
                  <a:latin typeface="Times New Roman" pitchFamily="18" charset="0"/>
                </a:rPr>
                <a:t>linac</a:t>
              </a:r>
              <a:r>
                <a:rPr lang="en-GB" sz="1050" dirty="0">
                  <a:solidFill>
                    <a:srgbClr val="000099"/>
                  </a:solidFill>
                  <a:latin typeface="Times New Roman" pitchFamily="18" charset="0"/>
                </a:rPr>
                <a:t>: 1.5 drive beam train in the pipeline: i.e. two orders above damage level.</a:t>
              </a:r>
              <a:endParaRPr lang="en-US" sz="1050" dirty="0">
                <a:solidFill>
                  <a:srgbClr val="000099"/>
                </a:solidFill>
                <a:latin typeface="Times New Roman" pitchFamily="18" charset="0"/>
              </a:endParaRPr>
            </a:p>
          </p:txBody>
        </p:sp>
      </p:grpSp>
      <p:sp>
        <p:nvSpPr>
          <p:cNvPr id="15578" name="Rectangle 2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7" name="Text Box 8"/>
          <p:cNvSpPr txBox="1">
            <a:spLocks noChangeArrowheads="1"/>
          </p:cNvSpPr>
          <p:nvPr/>
        </p:nvSpPr>
        <p:spPr bwMode="auto">
          <a:xfrm>
            <a:off x="0" y="0"/>
            <a:ext cx="9144000" cy="726440"/>
          </a:xfrm>
          <a:prstGeom prst="rect">
            <a:avLst/>
          </a:prstGeom>
          <a:solidFill>
            <a:srgbClr val="0000FF"/>
          </a:solidFill>
          <a:ln w="9525" algn="in">
            <a:noFill/>
            <a:miter lim="800000"/>
            <a:headEnd/>
            <a:tailEnd/>
          </a:ln>
          <a:effec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3600" b="1" i="0" u="none" strike="noStrike" cap="none" normalizeH="0" baseline="0" dirty="0" smtClean="0">
                <a:ln>
                  <a:noFill/>
                </a:ln>
                <a:solidFill>
                  <a:srgbClr val="FFFFFF"/>
                </a:solidFill>
                <a:effectLst/>
                <a:latin typeface="Times" charset="0"/>
              </a:rPr>
              <a:t>Failure types and Protection strategies</a:t>
            </a:r>
            <a:endParaRPr kumimoji="0" lang="en-US" sz="1200" b="0" i="0" u="none" strike="noStrike" cap="none" normalizeH="0" baseline="0" dirty="0" smtClean="0">
              <a:ln>
                <a:noFill/>
              </a:ln>
              <a:solidFill>
                <a:schemeClr val="tx1"/>
              </a:solidFill>
              <a:effectLst/>
              <a:latin typeface="Arial" pitchFamily="34" charset="0"/>
            </a:endParaRPr>
          </a:p>
        </p:txBody>
      </p:sp>
      <p:grpSp>
        <p:nvGrpSpPr>
          <p:cNvPr id="4" name="Group 220"/>
          <p:cNvGrpSpPr/>
          <p:nvPr/>
        </p:nvGrpSpPr>
        <p:grpSpPr>
          <a:xfrm>
            <a:off x="5501647" y="838198"/>
            <a:ext cx="3108953" cy="1447801"/>
            <a:chOff x="2730110" y="1328108"/>
            <a:chExt cx="2880353" cy="718028"/>
          </a:xfrm>
        </p:grpSpPr>
        <p:sp>
          <p:nvSpPr>
            <p:cNvPr id="123" name="Text Box 5"/>
            <p:cNvSpPr txBox="1">
              <a:spLocks noChangeArrowheads="1"/>
            </p:cNvSpPr>
            <p:nvPr/>
          </p:nvSpPr>
          <p:spPr bwMode="auto">
            <a:xfrm>
              <a:off x="2730110" y="1328108"/>
              <a:ext cx="2880353" cy="221448"/>
            </a:xfrm>
            <a:prstGeom prst="rect">
              <a:avLst/>
            </a:prstGeom>
            <a:solidFill>
              <a:srgbClr val="336699"/>
            </a:solidFill>
            <a:ln w="9525" algn="in">
              <a:solidFill>
                <a:srgbClr val="336699"/>
              </a:solidFill>
              <a:miter lim="800000"/>
              <a:headEnd/>
              <a:tailEnd/>
            </a:ln>
            <a:effec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dirty="0" smtClean="0">
                  <a:ln>
                    <a:noFill/>
                  </a:ln>
                  <a:solidFill>
                    <a:srgbClr val="FFFFFF"/>
                  </a:solidFill>
                  <a:effectLst/>
                  <a:latin typeface="Times" charset="0"/>
                </a:rPr>
                <a:t>Next Cycle Permit </a:t>
              </a:r>
              <a:endParaRPr kumimoji="0" lang="en-US" sz="600" b="0" i="0" u="none" strike="noStrike" cap="none" normalizeH="0" baseline="0" dirty="0" smtClean="0">
                <a:ln>
                  <a:noFill/>
                </a:ln>
                <a:solidFill>
                  <a:schemeClr val="tx1"/>
                </a:solidFill>
                <a:effectLst/>
                <a:latin typeface="Arial" pitchFamily="34" charset="0"/>
              </a:endParaRPr>
            </a:p>
          </p:txBody>
        </p:sp>
        <p:sp>
          <p:nvSpPr>
            <p:cNvPr id="124" name="Text Box 6"/>
            <p:cNvSpPr txBox="1">
              <a:spLocks noChangeArrowheads="1"/>
            </p:cNvSpPr>
            <p:nvPr/>
          </p:nvSpPr>
          <p:spPr bwMode="auto">
            <a:xfrm>
              <a:off x="2730579" y="1549558"/>
              <a:ext cx="2877617" cy="496578"/>
            </a:xfrm>
            <a:prstGeom prst="rect">
              <a:avLst/>
            </a:prstGeom>
            <a:noFill/>
            <a:ln w="9525" algn="in">
              <a:solidFill>
                <a:srgbClr val="336699"/>
              </a:solidFill>
              <a:miter lim="800000"/>
              <a:headEnd/>
              <a:tailEnd/>
            </a:ln>
            <a:effectLst/>
          </p:spPr>
          <p:txBody>
            <a:bodyPr vert="horz" wrap="square" lIns="36576" tIns="36576" rIns="36576" bIns="36576" numCol="1" anchor="t" anchorCtr="0" compatLnSpc="1">
              <a:prstTxWarp prst="textNoShape">
                <a:avLst/>
              </a:prstTxWarp>
            </a:bodyPr>
            <a:lstStyle/>
            <a:p>
              <a:pPr marL="230188" marR="0" lvl="0" indent="-230188" defTabSz="914400" rtl="0" eaLnBrk="1" fontAlgn="base" latinLnBrk="0" hangingPunct="1">
                <a:lnSpc>
                  <a:spcPct val="100000"/>
                </a:lnSpc>
                <a:buClrTx/>
                <a:buSzPct val="80000"/>
                <a:buFont typeface="Times" pitchFamily="18" charset="0"/>
                <a:buChar char="–"/>
                <a:tabLst/>
              </a:pPr>
              <a:r>
                <a:rPr kumimoji="0" lang="en-GB" sz="1200" b="0" i="0" u="none" strike="noStrike" cap="none" normalizeH="0" baseline="0" dirty="0" smtClean="0">
                  <a:ln>
                    <a:noFill/>
                  </a:ln>
                  <a:solidFill>
                    <a:srgbClr val="006600"/>
                  </a:solidFill>
                  <a:effectLst/>
                  <a:latin typeface="Times" charset="0"/>
                </a:rPr>
                <a:t>Systematically </a:t>
              </a:r>
              <a:r>
                <a:rPr kumimoji="0" lang="en-GB" sz="1200" b="1" i="0" u="none" strike="noStrike" cap="none" normalizeH="0" baseline="0" dirty="0" smtClean="0">
                  <a:ln>
                    <a:noFill/>
                  </a:ln>
                  <a:solidFill>
                    <a:srgbClr val="006600"/>
                  </a:solidFill>
                  <a:effectLst/>
                  <a:latin typeface="Times" charset="0"/>
                </a:rPr>
                <a:t>revoked after every cycle</a:t>
              </a:r>
              <a:endParaRPr kumimoji="0" lang="en-GB" sz="1200" b="0" i="0" u="none" strike="noStrike" cap="none" normalizeH="0" baseline="0" dirty="0" smtClean="0">
                <a:ln>
                  <a:noFill/>
                </a:ln>
                <a:solidFill>
                  <a:srgbClr val="006600"/>
                </a:solidFill>
                <a:effectLst/>
                <a:latin typeface="Times" charset="0"/>
              </a:endParaRPr>
            </a:p>
            <a:p>
              <a:pPr marL="230188" marR="0" lvl="0" indent="-230188" defTabSz="914400" rtl="0" eaLnBrk="1" fontAlgn="base" latinLnBrk="0" hangingPunct="1">
                <a:lnSpc>
                  <a:spcPct val="100000"/>
                </a:lnSpc>
                <a:buClrTx/>
                <a:buSzPct val="80000"/>
                <a:buFont typeface="Times" pitchFamily="18" charset="0"/>
                <a:buChar char="–"/>
                <a:tabLst/>
              </a:pPr>
              <a:r>
                <a:rPr kumimoji="0" lang="en-GB" sz="1200" b="1" i="0" u="none" strike="noStrike" cap="none" normalizeH="0" baseline="0" dirty="0" smtClean="0">
                  <a:ln>
                    <a:noFill/>
                  </a:ln>
                  <a:solidFill>
                    <a:srgbClr val="006600"/>
                  </a:solidFill>
                  <a:effectLst/>
                  <a:latin typeface="Times" charset="0"/>
                </a:rPr>
                <a:t>Re-established </a:t>
              </a:r>
              <a:r>
                <a:rPr kumimoji="0" lang="en-GB" sz="1200" b="0" i="0" u="none" strike="noStrike" cap="none" normalizeH="0" baseline="0" dirty="0" smtClean="0">
                  <a:ln>
                    <a:noFill/>
                  </a:ln>
                  <a:solidFill>
                    <a:srgbClr val="006600"/>
                  </a:solidFill>
                  <a:effectLst/>
                  <a:latin typeface="Times" charset="0"/>
                </a:rPr>
                <a:t>if predefined beam and equipment </a:t>
              </a:r>
              <a:r>
                <a:rPr kumimoji="0" lang="en-GB" sz="1200" b="1" i="0" u="none" strike="noStrike" cap="none" normalizeH="0" baseline="0" dirty="0" smtClean="0">
                  <a:ln>
                    <a:noFill/>
                  </a:ln>
                  <a:solidFill>
                    <a:srgbClr val="006600"/>
                  </a:solidFill>
                  <a:effectLst/>
                  <a:latin typeface="Times" charset="0"/>
                </a:rPr>
                <a:t>quality checks</a:t>
              </a:r>
              <a:r>
                <a:rPr kumimoji="0" lang="en-GB" sz="1200" b="0" i="0" u="none" strike="noStrike" cap="none" normalizeH="0" baseline="0" dirty="0" smtClean="0">
                  <a:ln>
                    <a:noFill/>
                  </a:ln>
                  <a:solidFill>
                    <a:srgbClr val="006600"/>
                  </a:solidFill>
                  <a:effectLst/>
                  <a:latin typeface="Times" charset="0"/>
                </a:rPr>
                <a:t> have passed:</a:t>
              </a:r>
            </a:p>
            <a:p>
              <a:pPr marL="230188" marR="0" lvl="0" indent="-230188" defTabSz="914400" rtl="0" eaLnBrk="1" fontAlgn="base" latinLnBrk="0" hangingPunct="1">
                <a:lnSpc>
                  <a:spcPct val="100000"/>
                </a:lnSpc>
                <a:buClrTx/>
                <a:buSzTx/>
                <a:buFontTx/>
                <a:buNone/>
                <a:tabLst/>
              </a:pPr>
              <a:r>
                <a:rPr kumimoji="0" lang="en-GB" sz="1200" b="0" i="0" u="none" strike="noStrike" cap="none" normalizeH="0" baseline="0" noProof="1" smtClean="0">
                  <a:ln>
                    <a:noFill/>
                  </a:ln>
                  <a:solidFill>
                    <a:srgbClr val="006600"/>
                  </a:solidFill>
                  <a:effectLst/>
                  <a:latin typeface="Times" charset="0"/>
                </a:rPr>
                <a:t>	≈</a:t>
              </a:r>
              <a:r>
                <a:rPr kumimoji="0" lang="en-GB" sz="1200" b="0" i="0" u="none" strike="noStrike" cap="none" normalizeH="0" baseline="0" dirty="0" smtClean="0">
                  <a:ln>
                    <a:noFill/>
                  </a:ln>
                  <a:solidFill>
                    <a:srgbClr val="006600"/>
                  </a:solidFill>
                  <a:effectLst/>
                  <a:latin typeface="Times" charset="0"/>
                </a:rPr>
                <a:t>10 ~ 20 ms to analyse the previous cycle and to decide if OK for next cycle.</a:t>
              </a:r>
            </a:p>
          </p:txBody>
        </p:sp>
      </p:grpSp>
      <p:grpSp>
        <p:nvGrpSpPr>
          <p:cNvPr id="5" name="Group 125"/>
          <p:cNvGrpSpPr/>
          <p:nvPr/>
        </p:nvGrpSpPr>
        <p:grpSpPr>
          <a:xfrm>
            <a:off x="5486400" y="2438400"/>
            <a:ext cx="3124200" cy="3609108"/>
            <a:chOff x="5486400" y="2438400"/>
            <a:chExt cx="3124200" cy="3609108"/>
          </a:xfrm>
        </p:grpSpPr>
        <p:sp>
          <p:nvSpPr>
            <p:cNvPr id="15469" name="Text Box 109"/>
            <p:cNvSpPr txBox="1">
              <a:spLocks noChangeArrowheads="1"/>
            </p:cNvSpPr>
            <p:nvPr/>
          </p:nvSpPr>
          <p:spPr bwMode="auto">
            <a:xfrm>
              <a:off x="5486400" y="2438400"/>
              <a:ext cx="3124200" cy="457200"/>
            </a:xfrm>
            <a:prstGeom prst="rect">
              <a:avLst/>
            </a:prstGeom>
            <a:solidFill>
              <a:srgbClr val="336699"/>
            </a:solidFill>
            <a:ln w="9525" algn="in">
              <a:noFill/>
              <a:miter lim="800000"/>
              <a:headEnd/>
              <a:tailEnd/>
            </a:ln>
            <a:effec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dirty="0" smtClean="0">
                  <a:ln>
                    <a:noFill/>
                  </a:ln>
                  <a:solidFill>
                    <a:srgbClr val="FFFFFF"/>
                  </a:solidFill>
                  <a:effectLst/>
                  <a:latin typeface="Times" charset="0"/>
                </a:rPr>
                <a:t>BEAM Interlock </a:t>
              </a:r>
              <a:endParaRPr kumimoji="0" lang="en-US" sz="600" b="0" i="0" u="none" strike="noStrike" cap="none" normalizeH="0" baseline="0" dirty="0" smtClean="0">
                <a:ln>
                  <a:noFill/>
                </a:ln>
                <a:solidFill>
                  <a:schemeClr val="tx1"/>
                </a:solidFill>
                <a:effectLst/>
                <a:latin typeface="Arial" pitchFamily="34" charset="0"/>
              </a:endParaRPr>
            </a:p>
          </p:txBody>
        </p:sp>
        <p:sp>
          <p:nvSpPr>
            <p:cNvPr id="125" name="Rectangle 124"/>
            <p:cNvSpPr/>
            <p:nvPr/>
          </p:nvSpPr>
          <p:spPr>
            <a:xfrm>
              <a:off x="5514108" y="2923308"/>
              <a:ext cx="3048000" cy="312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219"/>
            <p:cNvGrpSpPr/>
            <p:nvPr/>
          </p:nvGrpSpPr>
          <p:grpSpPr>
            <a:xfrm>
              <a:off x="5715000" y="3048000"/>
              <a:ext cx="2590800" cy="2819400"/>
              <a:chOff x="2765987" y="4016592"/>
              <a:chExt cx="2221188" cy="2366395"/>
            </a:xfrm>
          </p:grpSpPr>
          <p:sp>
            <p:nvSpPr>
              <p:cNvPr id="15575" name="Text Box 215"/>
              <p:cNvSpPr txBox="1">
                <a:spLocks noChangeArrowheads="1"/>
              </p:cNvSpPr>
              <p:nvPr/>
            </p:nvSpPr>
            <p:spPr bwMode="auto">
              <a:xfrm>
                <a:off x="3844693" y="4191000"/>
                <a:ext cx="76944" cy="1447800"/>
              </a:xfrm>
              <a:prstGeom prst="rect">
                <a:avLst/>
              </a:prstGeom>
              <a:solidFill>
                <a:srgbClr val="FFFFFF"/>
              </a:solidFill>
              <a:ln w="9525">
                <a:solidFill>
                  <a:srgbClr val="FFFFFF"/>
                </a:solidFill>
                <a:miter lim="800000"/>
                <a:headEnd/>
                <a:tailEnd/>
              </a:ln>
            </p:spPr>
            <p:txBody>
              <a:bodyPr vert="vert270" wrap="square" lIns="0" tIns="0" rIns="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a:t>
                </a:r>
                <a:r>
                  <a:rPr kumimoji="0" lang="it-IT" sz="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Beam-permit</a:t>
                </a: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it-IT" sz="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chains</a:t>
                </a: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DB e</a:t>
                </a:r>
                <a:r>
                  <a:rPr kumimoji="0" lang="it-IT" sz="5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a:t>
                </a: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DB </a:t>
                </a:r>
                <a:r>
                  <a:rPr kumimoji="0" lang="it-IT" sz="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a:t>
                </a:r>
                <a:r>
                  <a:rPr kumimoji="0" lang="it-IT" sz="500" b="0"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a:t>
                </a: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MB e</a:t>
                </a:r>
                <a:r>
                  <a:rPr kumimoji="0" lang="it-IT" sz="5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a:t>
                </a: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MB </a:t>
                </a:r>
                <a:r>
                  <a:rPr kumimoji="0" lang="it-IT" sz="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a:t>
                </a:r>
                <a:r>
                  <a:rPr kumimoji="0" lang="it-IT" sz="500" b="0"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a:t>
                </a:r>
                <a:endParaRPr kumimoji="0" lang="it-IT" sz="1400" b="0" i="0" u="none" strike="noStrike" cap="none" normalizeH="0" baseline="0" dirty="0" smtClean="0">
                  <a:ln>
                    <a:noFill/>
                  </a:ln>
                  <a:solidFill>
                    <a:schemeClr val="tx1"/>
                  </a:solidFill>
                  <a:effectLst/>
                  <a:latin typeface="Arial" pitchFamily="34" charset="0"/>
                </a:endParaRPr>
              </a:p>
            </p:txBody>
          </p:sp>
          <p:sp>
            <p:nvSpPr>
              <p:cNvPr id="15574" name="Text Box 214"/>
              <p:cNvSpPr txBox="1">
                <a:spLocks noChangeArrowheads="1"/>
              </p:cNvSpPr>
              <p:nvPr/>
            </p:nvSpPr>
            <p:spPr bwMode="auto">
              <a:xfrm>
                <a:off x="3499225" y="6288498"/>
                <a:ext cx="1099857" cy="94489"/>
              </a:xfrm>
              <a:prstGeom prst="rect">
                <a:avLst/>
              </a:prstGeom>
              <a:solidFill>
                <a:srgbClr val="FFFFFF"/>
              </a:solidFill>
              <a:ln w="9525">
                <a:solidFill>
                  <a:srgbClr val="FFFFFF"/>
                </a:solidFill>
                <a:miter lim="800000"/>
                <a:headEnd/>
                <a:tailEnd/>
              </a:ln>
            </p:spPr>
            <p:txBody>
              <a:bodyPr vert="horz" wrap="none" lIns="0" tIns="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Network for diagnostics and control</a:t>
                </a:r>
                <a:endParaRPr kumimoji="0" lang="en-GB" sz="1800" b="0" i="0" u="none" strike="noStrike" cap="none" normalizeH="0" baseline="0" smtClean="0">
                  <a:ln>
                    <a:noFill/>
                  </a:ln>
                  <a:solidFill>
                    <a:schemeClr val="tx1"/>
                  </a:solidFill>
                  <a:effectLst/>
                  <a:latin typeface="Arial" pitchFamily="34" charset="0"/>
                </a:endParaRPr>
              </a:p>
            </p:txBody>
          </p:sp>
          <p:sp>
            <p:nvSpPr>
              <p:cNvPr id="15573" name="AutoShape 213"/>
              <p:cNvSpPr>
                <a:spLocks noChangeShapeType="1"/>
              </p:cNvSpPr>
              <p:nvPr/>
            </p:nvSpPr>
            <p:spPr bwMode="auto">
              <a:xfrm flipH="1">
                <a:off x="3648492" y="4268563"/>
                <a:ext cx="524" cy="198751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72" name="AutoShape 212"/>
              <p:cNvSpPr>
                <a:spLocks noChangeShapeType="1"/>
              </p:cNvSpPr>
              <p:nvPr/>
            </p:nvSpPr>
            <p:spPr bwMode="auto">
              <a:xfrm>
                <a:off x="3570978" y="4327387"/>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71" name="AutoShape 211"/>
              <p:cNvSpPr>
                <a:spLocks noChangeShapeType="1"/>
              </p:cNvSpPr>
              <p:nvPr/>
            </p:nvSpPr>
            <p:spPr bwMode="auto">
              <a:xfrm>
                <a:off x="3570978" y="4979547"/>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70" name="AutoShape 210"/>
              <p:cNvSpPr>
                <a:spLocks noChangeShapeType="1"/>
              </p:cNvSpPr>
              <p:nvPr/>
            </p:nvSpPr>
            <p:spPr bwMode="auto">
              <a:xfrm>
                <a:off x="3570454" y="5471909"/>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69" name="AutoShape 209"/>
              <p:cNvSpPr>
                <a:spLocks noChangeShapeType="1"/>
              </p:cNvSpPr>
              <p:nvPr/>
            </p:nvSpPr>
            <p:spPr bwMode="auto">
              <a:xfrm flipH="1">
                <a:off x="3687772" y="5753523"/>
                <a:ext cx="631109" cy="463"/>
              </a:xfrm>
              <a:prstGeom prst="straightConnector1">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68" name="AutoShape 208"/>
              <p:cNvSpPr>
                <a:spLocks noChangeShapeType="1"/>
              </p:cNvSpPr>
              <p:nvPr/>
            </p:nvSpPr>
            <p:spPr bwMode="auto">
              <a:xfrm>
                <a:off x="3061901" y="6260244"/>
                <a:ext cx="1925274" cy="6485"/>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67" name="AutoShape 207"/>
              <p:cNvSpPr>
                <a:spLocks noChangeShapeType="1"/>
              </p:cNvSpPr>
              <p:nvPr/>
            </p:nvSpPr>
            <p:spPr bwMode="auto">
              <a:xfrm>
                <a:off x="3147271" y="4780842"/>
                <a:ext cx="524" cy="142197"/>
              </a:xfrm>
              <a:prstGeom prst="straightConnector1">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66" name="AutoShape 206"/>
              <p:cNvSpPr>
                <a:spLocks noChangeShapeType="1"/>
              </p:cNvSpPr>
              <p:nvPr/>
            </p:nvSpPr>
            <p:spPr bwMode="auto">
              <a:xfrm>
                <a:off x="3469896" y="4780842"/>
                <a:ext cx="524" cy="142197"/>
              </a:xfrm>
              <a:prstGeom prst="straightConnector1">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65" name="AutoShape 205"/>
              <p:cNvSpPr>
                <a:spLocks noChangeShapeType="1"/>
              </p:cNvSpPr>
              <p:nvPr/>
            </p:nvSpPr>
            <p:spPr bwMode="auto">
              <a:xfrm flipH="1">
                <a:off x="3456279" y="6154639"/>
                <a:ext cx="524" cy="110700"/>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grpSp>
            <p:nvGrpSpPr>
              <p:cNvPr id="7" name="Group 198"/>
              <p:cNvGrpSpPr>
                <a:grpSpLocks/>
              </p:cNvGrpSpPr>
              <p:nvPr/>
            </p:nvGrpSpPr>
            <p:grpSpPr bwMode="auto">
              <a:xfrm>
                <a:off x="3094897" y="4016592"/>
                <a:ext cx="426326" cy="319132"/>
                <a:chOff x="2337" y="4741"/>
                <a:chExt cx="814" cy="689"/>
              </a:xfrm>
            </p:grpSpPr>
            <p:sp>
              <p:nvSpPr>
                <p:cNvPr id="15564" name="AutoShape 204"/>
                <p:cNvSpPr>
                  <a:spLocks noChangeArrowheads="1"/>
                </p:cNvSpPr>
                <p:nvPr/>
              </p:nvSpPr>
              <p:spPr bwMode="auto">
                <a:xfrm>
                  <a:off x="2337" y="4741"/>
                  <a:ext cx="814" cy="68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4846 0 0"/>
                    <a:gd name="G9" fmla="+- 0 0 11796480"/>
                    <a:gd name="G10" fmla="+- 4846 0 2700"/>
                    <a:gd name="G11" fmla="cos G10 0"/>
                    <a:gd name="G12" fmla="sin G10 0"/>
                    <a:gd name="G13" fmla="cos 13500 0"/>
                    <a:gd name="G14" fmla="sin 13500 0"/>
                    <a:gd name="G15" fmla="+- G11 10800 0"/>
                    <a:gd name="G16" fmla="+- G12 10800 0"/>
                    <a:gd name="G17" fmla="+- G13 10800 0"/>
                    <a:gd name="G18" fmla="+- G14 10800 0"/>
                    <a:gd name="G19" fmla="*/ 4846 1 2"/>
                    <a:gd name="G20" fmla="+- G19 5400 0"/>
                    <a:gd name="G21" fmla="cos G20 0"/>
                    <a:gd name="G22" fmla="sin G20 0"/>
                    <a:gd name="G23" fmla="+- G21 10800 0"/>
                    <a:gd name="G24" fmla="+- G12 G23 G22"/>
                    <a:gd name="G25" fmla="+- G22 G23 G11"/>
                    <a:gd name="G26" fmla="cos 10800 0"/>
                    <a:gd name="G27" fmla="sin 10800 0"/>
                    <a:gd name="G28" fmla="cos 4846 0"/>
                    <a:gd name="G29" fmla="sin 4846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4846 G39"/>
                    <a:gd name="G43" fmla="sin 4846 G39"/>
                    <a:gd name="G44" fmla="+- G40 10800 0"/>
                    <a:gd name="G45" fmla="+- G41 10800 0"/>
                    <a:gd name="G46" fmla="+- G42 10800 0"/>
                    <a:gd name="G47" fmla="+- G43 10800 0"/>
                    <a:gd name="G48" fmla="+- G35 10800 0"/>
                    <a:gd name="G49" fmla="+- G36 10800 0"/>
                    <a:gd name="T4" fmla="*/ 10799 w 21600"/>
                    <a:gd name="T5" fmla="*/ 0 h 21600"/>
                    <a:gd name="T6" fmla="*/ 2977 w 21600"/>
                    <a:gd name="T7" fmla="*/ 10800 h 21600"/>
                    <a:gd name="T8" fmla="*/ 10799 w 21600"/>
                    <a:gd name="T9" fmla="*/ 5954 h 21600"/>
                    <a:gd name="T10" fmla="*/ 24300 w 21600"/>
                    <a:gd name="T11" fmla="*/ 10800 h 21600"/>
                    <a:gd name="T12" fmla="*/ 18623 w 21600"/>
                    <a:gd name="T13" fmla="*/ 16477 h 21600"/>
                    <a:gd name="T14" fmla="*/ 12946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646" y="10800"/>
                      </a:moveTo>
                      <a:cubicBezTo>
                        <a:pt x="15646" y="8123"/>
                        <a:pt x="13476" y="5954"/>
                        <a:pt x="10800" y="5954"/>
                      </a:cubicBezTo>
                      <a:cubicBezTo>
                        <a:pt x="8123" y="5954"/>
                        <a:pt x="5954" y="8123"/>
                        <a:pt x="5954" y="10800"/>
                      </a:cubicBezTo>
                      <a:lnTo>
                        <a:pt x="0" y="10800"/>
                      </a:lnTo>
                      <a:cubicBezTo>
                        <a:pt x="0" y="4835"/>
                        <a:pt x="4835" y="0"/>
                        <a:pt x="10800" y="0"/>
                      </a:cubicBezTo>
                      <a:cubicBezTo>
                        <a:pt x="16764" y="-1"/>
                        <a:pt x="21599" y="4835"/>
                        <a:pt x="21600" y="10799"/>
                      </a:cubicBezTo>
                      <a:lnTo>
                        <a:pt x="21600" y="10800"/>
                      </a:lnTo>
                      <a:lnTo>
                        <a:pt x="24300" y="10800"/>
                      </a:lnTo>
                      <a:lnTo>
                        <a:pt x="18623" y="16477"/>
                      </a:lnTo>
                      <a:lnTo>
                        <a:pt x="12946" y="10800"/>
                      </a:lnTo>
                      <a:lnTo>
                        <a:pt x="15646" y="10800"/>
                      </a:lnTo>
                      <a:close/>
                    </a:path>
                  </a:pathLst>
                </a:cu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pSp>
              <p:nvGrpSpPr>
                <p:cNvPr id="8" name="Group 200"/>
                <p:cNvGrpSpPr>
                  <a:grpSpLocks/>
                </p:cNvGrpSpPr>
                <p:nvPr/>
              </p:nvGrpSpPr>
              <p:grpSpPr bwMode="auto">
                <a:xfrm>
                  <a:off x="2337" y="5080"/>
                  <a:ext cx="227" cy="215"/>
                  <a:chOff x="1790" y="4816"/>
                  <a:chExt cx="222" cy="215"/>
                </a:xfrm>
              </p:grpSpPr>
              <p:sp>
                <p:nvSpPr>
                  <p:cNvPr id="15563" name="AutoShape 203"/>
                  <p:cNvSpPr>
                    <a:spLocks noChangeShapeType="1"/>
                  </p:cNvSpPr>
                  <p:nvPr/>
                </p:nvSpPr>
                <p:spPr bwMode="auto">
                  <a:xfrm>
                    <a:off x="1794" y="4826"/>
                    <a:ext cx="215" cy="3"/>
                  </a:xfrm>
                  <a:prstGeom prst="straightConnector1">
                    <a:avLst/>
                  </a:prstGeom>
                  <a:noFill/>
                  <a:ln w="1905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62" name="AutoShape 202"/>
                  <p:cNvSpPr>
                    <a:spLocks noChangeShapeType="1"/>
                  </p:cNvSpPr>
                  <p:nvPr/>
                </p:nvSpPr>
                <p:spPr bwMode="auto">
                  <a:xfrm>
                    <a:off x="2011" y="4816"/>
                    <a:ext cx="1" cy="2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61" name="AutoShape 201"/>
                  <p:cNvSpPr>
                    <a:spLocks noChangeShapeType="1"/>
                  </p:cNvSpPr>
                  <p:nvPr/>
                </p:nvSpPr>
                <p:spPr bwMode="auto">
                  <a:xfrm>
                    <a:off x="1790" y="4816"/>
                    <a:ext cx="1" cy="2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5559" name="WordArt 199"/>
                <p:cNvSpPr>
                  <a:spLocks noChangeArrowheads="1" noChangeShapeType="1" noTextEdit="1"/>
                </p:cNvSpPr>
                <p:nvPr/>
              </p:nvSpPr>
              <p:spPr bwMode="auto">
                <a:xfrm>
                  <a:off x="2461" y="4841"/>
                  <a:ext cx="578" cy="512"/>
                </a:xfrm>
                <a:prstGeom prst="rect">
                  <a:avLst/>
                </a:prstGeom>
              </p:spPr>
              <p:txBody>
                <a:bodyPr wrap="none" fromWordArt="1">
                  <a:prstTxWarp prst="textArchUp">
                    <a:avLst>
                      <a:gd name="adj" fmla="val 10605814"/>
                    </a:avLst>
                  </a:prstTxWarp>
                </a:bodyPr>
                <a:lstStyle/>
                <a:p>
                  <a:pPr algn="ctr" rtl="0"/>
                  <a:r>
                    <a:rPr lang="en-US" sz="800" spc="160" smtClean="0">
                      <a:ln w="9525">
                        <a:solidFill>
                          <a:srgbClr val="000000"/>
                        </a:solidFill>
                        <a:round/>
                        <a:headEnd/>
                        <a:tailEnd/>
                      </a:ln>
                      <a:solidFill>
                        <a:srgbClr val="000000"/>
                      </a:solidFill>
                      <a:effectLst/>
                      <a:latin typeface="Modern"/>
                    </a:rPr>
                    <a:t>Beam permits</a:t>
                  </a:r>
                  <a:endParaRPr lang="en-US" sz="800" spc="160">
                    <a:ln w="9525">
                      <a:solidFill>
                        <a:srgbClr val="000000"/>
                      </a:solidFill>
                      <a:round/>
                      <a:headEnd/>
                      <a:tailEnd/>
                    </a:ln>
                    <a:solidFill>
                      <a:srgbClr val="000000"/>
                    </a:solidFill>
                    <a:effectLst/>
                    <a:latin typeface="Modern"/>
                  </a:endParaRPr>
                </a:p>
              </p:txBody>
            </p:sp>
          </p:grpSp>
          <p:grpSp>
            <p:nvGrpSpPr>
              <p:cNvPr id="9" name="Group 189"/>
              <p:cNvGrpSpPr>
                <a:grpSpLocks/>
              </p:cNvGrpSpPr>
              <p:nvPr/>
            </p:nvGrpSpPr>
            <p:grpSpPr bwMode="auto">
              <a:xfrm>
                <a:off x="2765987" y="4198623"/>
                <a:ext cx="807610" cy="566008"/>
                <a:chOff x="1709" y="5134"/>
                <a:chExt cx="1542" cy="1222"/>
              </a:xfrm>
            </p:grpSpPr>
            <p:sp>
              <p:nvSpPr>
                <p:cNvPr id="15557" name="Text Box 197"/>
                <p:cNvSpPr txBox="1">
                  <a:spLocks noChangeArrowheads="1"/>
                </p:cNvSpPr>
                <p:nvPr/>
              </p:nvSpPr>
              <p:spPr bwMode="auto">
                <a:xfrm>
                  <a:off x="1709" y="5134"/>
                  <a:ext cx="600" cy="118"/>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Abort</a:t>
                  </a:r>
                </a:p>
              </p:txBody>
            </p:sp>
            <p:sp>
              <p:nvSpPr>
                <p:cNvPr id="15556" name="AutoShape 196"/>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555" name="Text Box 195"/>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Interlocks</a:t>
                  </a:r>
                </a:p>
              </p:txBody>
            </p:sp>
            <p:grpSp>
              <p:nvGrpSpPr>
                <p:cNvPr id="10" name="Group 192"/>
                <p:cNvGrpSpPr>
                  <a:grpSpLocks/>
                </p:cNvGrpSpPr>
                <p:nvPr/>
              </p:nvGrpSpPr>
              <p:grpSpPr bwMode="auto">
                <a:xfrm>
                  <a:off x="2256" y="5720"/>
                  <a:ext cx="995" cy="636"/>
                  <a:chOff x="2256" y="5720"/>
                  <a:chExt cx="995" cy="636"/>
                </a:xfrm>
              </p:grpSpPr>
              <p:sp>
                <p:nvSpPr>
                  <p:cNvPr id="15554" name="AutoShape 194"/>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Beam</a:t>
                    </a:r>
                    <a:r>
                      <a:rPr kumimoji="0" lang="en-GB"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GB" sz="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permits</a:t>
                    </a:r>
                    <a:endParaRPr kumimoji="0" lang="en-GB" sz="1800" b="0" i="0" u="none" strike="noStrike" cap="none" normalizeH="0" baseline="0" dirty="0" smtClean="0">
                      <a:ln>
                        <a:noFill/>
                      </a:ln>
                      <a:solidFill>
                        <a:schemeClr val="tx1"/>
                      </a:solidFill>
                      <a:effectLst/>
                      <a:latin typeface="Arial" pitchFamily="34" charset="0"/>
                    </a:endParaRPr>
                  </a:p>
                </p:txBody>
              </p:sp>
              <p:sp>
                <p:nvSpPr>
                  <p:cNvPr id="15553" name="AutoShape 193"/>
                  <p:cNvSpPr>
                    <a:spLocks noChangeArrowheads="1"/>
                  </p:cNvSpPr>
                  <p:nvPr/>
                </p:nvSpPr>
                <p:spPr bwMode="auto">
                  <a:xfrm rot="270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grpSp>
            <p:sp>
              <p:nvSpPr>
                <p:cNvPr id="15551" name="AutoShape 191"/>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550" name="Text Box 190"/>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dirty="0" smtClean="0">
                    <a:ln>
                      <a:noFill/>
                    </a:ln>
                    <a:solidFill>
                      <a:schemeClr val="tx1"/>
                    </a:solidFill>
                    <a:effectLst/>
                    <a:latin typeface="Arial" pitchFamily="34" charset="0"/>
                  </a:endParaRPr>
                </a:p>
              </p:txBody>
            </p:sp>
          </p:grpSp>
          <p:grpSp>
            <p:nvGrpSpPr>
              <p:cNvPr id="11" name="Group 180"/>
              <p:cNvGrpSpPr>
                <a:grpSpLocks/>
              </p:cNvGrpSpPr>
              <p:nvPr/>
            </p:nvGrpSpPr>
            <p:grpSpPr bwMode="auto">
              <a:xfrm>
                <a:off x="2765987" y="4860972"/>
                <a:ext cx="807610" cy="566008"/>
                <a:chOff x="1709" y="5134"/>
                <a:chExt cx="1542" cy="1222"/>
              </a:xfrm>
            </p:grpSpPr>
            <p:sp>
              <p:nvSpPr>
                <p:cNvPr id="15548" name="Text Box 188"/>
                <p:cNvSpPr txBox="1">
                  <a:spLocks noChangeArrowheads="1"/>
                </p:cNvSpPr>
                <p:nvPr/>
              </p:nvSpPr>
              <p:spPr bwMode="auto">
                <a:xfrm>
                  <a:off x="1709" y="5134"/>
                  <a:ext cx="600" cy="118"/>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Abort</a:t>
                  </a:r>
                </a:p>
              </p:txBody>
            </p:sp>
            <p:sp>
              <p:nvSpPr>
                <p:cNvPr id="15547" name="AutoShape 187"/>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546" name="Text Box 186"/>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Interlocks</a:t>
                  </a:r>
                </a:p>
              </p:txBody>
            </p:sp>
            <p:grpSp>
              <p:nvGrpSpPr>
                <p:cNvPr id="12" name="Group 183"/>
                <p:cNvGrpSpPr>
                  <a:grpSpLocks/>
                </p:cNvGrpSpPr>
                <p:nvPr/>
              </p:nvGrpSpPr>
              <p:grpSpPr bwMode="auto">
                <a:xfrm>
                  <a:off x="2256" y="5720"/>
                  <a:ext cx="995" cy="636"/>
                  <a:chOff x="2256" y="5720"/>
                  <a:chExt cx="995" cy="636"/>
                </a:xfrm>
              </p:grpSpPr>
              <p:sp>
                <p:nvSpPr>
                  <p:cNvPr id="15545" name="AutoShape 185"/>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Beam permits</a:t>
                    </a:r>
                  </a:p>
                </p:txBody>
              </p:sp>
              <p:sp>
                <p:nvSpPr>
                  <p:cNvPr id="15544" name="AutoShape 184"/>
                  <p:cNvSpPr>
                    <a:spLocks noChangeArrowheads="1"/>
                  </p:cNvSpPr>
                  <p:nvPr/>
                </p:nvSpPr>
                <p:spPr bwMode="auto">
                  <a:xfrm rot="270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grpSp>
            <p:sp>
              <p:nvSpPr>
                <p:cNvPr id="15542" name="AutoShape 182"/>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541" name="Text Box 181"/>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smtClean="0">
                    <a:ln>
                      <a:noFill/>
                    </a:ln>
                    <a:solidFill>
                      <a:schemeClr val="tx1"/>
                    </a:solidFill>
                    <a:effectLst/>
                    <a:latin typeface="Arial" pitchFamily="34" charset="0"/>
                  </a:endParaRPr>
                </a:p>
              </p:txBody>
            </p:sp>
          </p:grpSp>
          <p:grpSp>
            <p:nvGrpSpPr>
              <p:cNvPr id="13" name="Group 171"/>
              <p:cNvGrpSpPr>
                <a:grpSpLocks/>
              </p:cNvGrpSpPr>
              <p:nvPr/>
            </p:nvGrpSpPr>
            <p:grpSpPr bwMode="auto">
              <a:xfrm>
                <a:off x="2765987" y="5357503"/>
                <a:ext cx="807610" cy="566008"/>
                <a:chOff x="1709" y="5134"/>
                <a:chExt cx="1542" cy="1222"/>
              </a:xfrm>
            </p:grpSpPr>
            <p:sp>
              <p:nvSpPr>
                <p:cNvPr id="15539" name="Text Box 179"/>
                <p:cNvSpPr txBox="1">
                  <a:spLocks noChangeArrowheads="1"/>
                </p:cNvSpPr>
                <p:nvPr/>
              </p:nvSpPr>
              <p:spPr bwMode="auto">
                <a:xfrm>
                  <a:off x="1709" y="5134"/>
                  <a:ext cx="600" cy="118"/>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Abort</a:t>
                  </a:r>
                </a:p>
              </p:txBody>
            </p:sp>
            <p:sp>
              <p:nvSpPr>
                <p:cNvPr id="15538" name="AutoShape 178"/>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537" name="Text Box 177"/>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Interlocks</a:t>
                  </a:r>
                </a:p>
              </p:txBody>
            </p:sp>
            <p:grpSp>
              <p:nvGrpSpPr>
                <p:cNvPr id="14" name="Group 174"/>
                <p:cNvGrpSpPr>
                  <a:grpSpLocks/>
                </p:cNvGrpSpPr>
                <p:nvPr/>
              </p:nvGrpSpPr>
              <p:grpSpPr bwMode="auto">
                <a:xfrm>
                  <a:off x="2256" y="5720"/>
                  <a:ext cx="995" cy="636"/>
                  <a:chOff x="2256" y="5720"/>
                  <a:chExt cx="995" cy="636"/>
                </a:xfrm>
              </p:grpSpPr>
              <p:sp>
                <p:nvSpPr>
                  <p:cNvPr id="15536" name="AutoShape 176"/>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sp>
                <p:nvSpPr>
                  <p:cNvPr id="15535" name="AutoShape 175"/>
                  <p:cNvSpPr>
                    <a:spLocks noChangeArrowheads="1"/>
                  </p:cNvSpPr>
                  <p:nvPr/>
                </p:nvSpPr>
                <p:spPr bwMode="auto">
                  <a:xfrm rot="270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grpSp>
            <p:sp>
              <p:nvSpPr>
                <p:cNvPr id="15533" name="AutoShape 173"/>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532" name="Text Box 172"/>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smtClean="0">
                    <a:ln>
                      <a:noFill/>
                    </a:ln>
                    <a:solidFill>
                      <a:schemeClr val="tx1"/>
                    </a:solidFill>
                    <a:effectLst/>
                    <a:latin typeface="Arial" pitchFamily="34" charset="0"/>
                  </a:endParaRPr>
                </a:p>
              </p:txBody>
            </p:sp>
          </p:grpSp>
          <p:sp>
            <p:nvSpPr>
              <p:cNvPr id="15530" name="AutoShape 170"/>
              <p:cNvSpPr>
                <a:spLocks noChangeShapeType="1"/>
              </p:cNvSpPr>
              <p:nvPr/>
            </p:nvSpPr>
            <p:spPr bwMode="auto">
              <a:xfrm>
                <a:off x="4854145" y="4332019"/>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29" name="AutoShape 169"/>
              <p:cNvSpPr>
                <a:spLocks noChangeShapeType="1"/>
              </p:cNvSpPr>
              <p:nvPr/>
            </p:nvSpPr>
            <p:spPr bwMode="auto">
              <a:xfrm>
                <a:off x="4854145" y="4984179"/>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28" name="AutoShape 168"/>
              <p:cNvSpPr>
                <a:spLocks noChangeShapeType="1"/>
              </p:cNvSpPr>
              <p:nvPr/>
            </p:nvSpPr>
            <p:spPr bwMode="auto">
              <a:xfrm>
                <a:off x="4853621" y="5476541"/>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27" name="AutoShape 167"/>
              <p:cNvSpPr>
                <a:spLocks noChangeShapeType="1"/>
              </p:cNvSpPr>
              <p:nvPr/>
            </p:nvSpPr>
            <p:spPr bwMode="auto">
              <a:xfrm>
                <a:off x="4430438" y="4785474"/>
                <a:ext cx="524" cy="142197"/>
              </a:xfrm>
              <a:prstGeom prst="straightConnector1">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26" name="AutoShape 166"/>
              <p:cNvSpPr>
                <a:spLocks noChangeShapeType="1"/>
              </p:cNvSpPr>
              <p:nvPr/>
            </p:nvSpPr>
            <p:spPr bwMode="auto">
              <a:xfrm>
                <a:off x="4753063" y="4785474"/>
                <a:ext cx="524" cy="142197"/>
              </a:xfrm>
              <a:prstGeom prst="straightConnector1">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5" name="Group 159"/>
              <p:cNvGrpSpPr>
                <a:grpSpLocks/>
              </p:cNvGrpSpPr>
              <p:nvPr/>
            </p:nvGrpSpPr>
            <p:grpSpPr bwMode="auto">
              <a:xfrm>
                <a:off x="4378064" y="4021224"/>
                <a:ext cx="426326" cy="319132"/>
                <a:chOff x="2337" y="4741"/>
                <a:chExt cx="814" cy="689"/>
              </a:xfrm>
            </p:grpSpPr>
            <p:sp>
              <p:nvSpPr>
                <p:cNvPr id="15525" name="AutoShape 165"/>
                <p:cNvSpPr>
                  <a:spLocks noChangeArrowheads="1"/>
                </p:cNvSpPr>
                <p:nvPr/>
              </p:nvSpPr>
              <p:spPr bwMode="auto">
                <a:xfrm>
                  <a:off x="2337" y="4741"/>
                  <a:ext cx="814" cy="68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4846 0 0"/>
                    <a:gd name="G9" fmla="+- 0 0 11796480"/>
                    <a:gd name="G10" fmla="+- 4846 0 2700"/>
                    <a:gd name="G11" fmla="cos G10 0"/>
                    <a:gd name="G12" fmla="sin G10 0"/>
                    <a:gd name="G13" fmla="cos 13500 0"/>
                    <a:gd name="G14" fmla="sin 13500 0"/>
                    <a:gd name="G15" fmla="+- G11 10800 0"/>
                    <a:gd name="G16" fmla="+- G12 10800 0"/>
                    <a:gd name="G17" fmla="+- G13 10800 0"/>
                    <a:gd name="G18" fmla="+- G14 10800 0"/>
                    <a:gd name="G19" fmla="*/ 4846 1 2"/>
                    <a:gd name="G20" fmla="+- G19 5400 0"/>
                    <a:gd name="G21" fmla="cos G20 0"/>
                    <a:gd name="G22" fmla="sin G20 0"/>
                    <a:gd name="G23" fmla="+- G21 10800 0"/>
                    <a:gd name="G24" fmla="+- G12 G23 G22"/>
                    <a:gd name="G25" fmla="+- G22 G23 G11"/>
                    <a:gd name="G26" fmla="cos 10800 0"/>
                    <a:gd name="G27" fmla="sin 10800 0"/>
                    <a:gd name="G28" fmla="cos 4846 0"/>
                    <a:gd name="G29" fmla="sin 4846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4846 G39"/>
                    <a:gd name="G43" fmla="sin 4846 G39"/>
                    <a:gd name="G44" fmla="+- G40 10800 0"/>
                    <a:gd name="G45" fmla="+- G41 10800 0"/>
                    <a:gd name="G46" fmla="+- G42 10800 0"/>
                    <a:gd name="G47" fmla="+- G43 10800 0"/>
                    <a:gd name="G48" fmla="+- G35 10800 0"/>
                    <a:gd name="G49" fmla="+- G36 10800 0"/>
                    <a:gd name="T4" fmla="*/ 10799 w 21600"/>
                    <a:gd name="T5" fmla="*/ 0 h 21600"/>
                    <a:gd name="T6" fmla="*/ 2977 w 21600"/>
                    <a:gd name="T7" fmla="*/ 10800 h 21600"/>
                    <a:gd name="T8" fmla="*/ 10799 w 21600"/>
                    <a:gd name="T9" fmla="*/ 5954 h 21600"/>
                    <a:gd name="T10" fmla="*/ 24300 w 21600"/>
                    <a:gd name="T11" fmla="*/ 10800 h 21600"/>
                    <a:gd name="T12" fmla="*/ 18623 w 21600"/>
                    <a:gd name="T13" fmla="*/ 16477 h 21600"/>
                    <a:gd name="T14" fmla="*/ 12946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646" y="10800"/>
                      </a:moveTo>
                      <a:cubicBezTo>
                        <a:pt x="15646" y="8123"/>
                        <a:pt x="13476" y="5954"/>
                        <a:pt x="10800" y="5954"/>
                      </a:cubicBezTo>
                      <a:cubicBezTo>
                        <a:pt x="8123" y="5954"/>
                        <a:pt x="5954" y="8123"/>
                        <a:pt x="5954" y="10800"/>
                      </a:cubicBezTo>
                      <a:lnTo>
                        <a:pt x="0" y="10800"/>
                      </a:lnTo>
                      <a:cubicBezTo>
                        <a:pt x="0" y="4835"/>
                        <a:pt x="4835" y="0"/>
                        <a:pt x="10800" y="0"/>
                      </a:cubicBezTo>
                      <a:cubicBezTo>
                        <a:pt x="16764" y="-1"/>
                        <a:pt x="21599" y="4835"/>
                        <a:pt x="21600" y="10799"/>
                      </a:cubicBezTo>
                      <a:lnTo>
                        <a:pt x="21600" y="10800"/>
                      </a:lnTo>
                      <a:lnTo>
                        <a:pt x="24300" y="10800"/>
                      </a:lnTo>
                      <a:lnTo>
                        <a:pt x="18623" y="16477"/>
                      </a:lnTo>
                      <a:lnTo>
                        <a:pt x="12946" y="10800"/>
                      </a:lnTo>
                      <a:lnTo>
                        <a:pt x="15646" y="10800"/>
                      </a:lnTo>
                      <a:close/>
                    </a:path>
                  </a:pathLst>
                </a:cu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pSp>
              <p:nvGrpSpPr>
                <p:cNvPr id="16" name="Group 161"/>
                <p:cNvGrpSpPr>
                  <a:grpSpLocks/>
                </p:cNvGrpSpPr>
                <p:nvPr/>
              </p:nvGrpSpPr>
              <p:grpSpPr bwMode="auto">
                <a:xfrm>
                  <a:off x="2337" y="5080"/>
                  <a:ext cx="227" cy="215"/>
                  <a:chOff x="1790" y="4816"/>
                  <a:chExt cx="222" cy="215"/>
                </a:xfrm>
              </p:grpSpPr>
              <p:sp>
                <p:nvSpPr>
                  <p:cNvPr id="15524" name="AutoShape 164"/>
                  <p:cNvSpPr>
                    <a:spLocks noChangeShapeType="1"/>
                  </p:cNvSpPr>
                  <p:nvPr/>
                </p:nvSpPr>
                <p:spPr bwMode="auto">
                  <a:xfrm>
                    <a:off x="1794" y="4826"/>
                    <a:ext cx="215" cy="3"/>
                  </a:xfrm>
                  <a:prstGeom prst="straightConnector1">
                    <a:avLst/>
                  </a:prstGeom>
                  <a:noFill/>
                  <a:ln w="1905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23" name="AutoShape 163"/>
                  <p:cNvSpPr>
                    <a:spLocks noChangeShapeType="1"/>
                  </p:cNvSpPr>
                  <p:nvPr/>
                </p:nvSpPr>
                <p:spPr bwMode="auto">
                  <a:xfrm>
                    <a:off x="2011" y="4816"/>
                    <a:ext cx="1" cy="2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22" name="AutoShape 162"/>
                  <p:cNvSpPr>
                    <a:spLocks noChangeShapeType="1"/>
                  </p:cNvSpPr>
                  <p:nvPr/>
                </p:nvSpPr>
                <p:spPr bwMode="auto">
                  <a:xfrm>
                    <a:off x="1790" y="4816"/>
                    <a:ext cx="1" cy="2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5520" name="WordArt 160"/>
                <p:cNvSpPr>
                  <a:spLocks noChangeArrowheads="1" noChangeShapeType="1" noTextEdit="1"/>
                </p:cNvSpPr>
                <p:nvPr/>
              </p:nvSpPr>
              <p:spPr bwMode="auto">
                <a:xfrm>
                  <a:off x="2461" y="4841"/>
                  <a:ext cx="578" cy="512"/>
                </a:xfrm>
                <a:prstGeom prst="rect">
                  <a:avLst/>
                </a:prstGeom>
              </p:spPr>
              <p:txBody>
                <a:bodyPr wrap="none" fromWordArt="1">
                  <a:prstTxWarp prst="textArchUp">
                    <a:avLst>
                      <a:gd name="adj" fmla="val 10605814"/>
                    </a:avLst>
                  </a:prstTxWarp>
                </a:bodyPr>
                <a:lstStyle/>
                <a:p>
                  <a:pPr algn="ctr" rtl="0"/>
                  <a:r>
                    <a:rPr lang="en-US" sz="800" spc="160" smtClean="0">
                      <a:ln w="9525">
                        <a:solidFill>
                          <a:srgbClr val="000000"/>
                        </a:solidFill>
                        <a:round/>
                        <a:headEnd/>
                        <a:tailEnd/>
                      </a:ln>
                      <a:solidFill>
                        <a:srgbClr val="000000"/>
                      </a:solidFill>
                      <a:effectLst/>
                      <a:latin typeface="Modern"/>
                    </a:rPr>
                    <a:t>Beam permits</a:t>
                  </a:r>
                  <a:endParaRPr lang="en-US" sz="800" spc="160">
                    <a:ln w="9525">
                      <a:solidFill>
                        <a:srgbClr val="000000"/>
                      </a:solidFill>
                      <a:round/>
                      <a:headEnd/>
                      <a:tailEnd/>
                    </a:ln>
                    <a:solidFill>
                      <a:srgbClr val="000000"/>
                    </a:solidFill>
                    <a:effectLst/>
                    <a:latin typeface="Modern"/>
                  </a:endParaRPr>
                </a:p>
              </p:txBody>
            </p:sp>
          </p:grpSp>
          <p:grpSp>
            <p:nvGrpSpPr>
              <p:cNvPr id="17" name="Group 150"/>
              <p:cNvGrpSpPr>
                <a:grpSpLocks/>
              </p:cNvGrpSpPr>
              <p:nvPr/>
            </p:nvGrpSpPr>
            <p:grpSpPr bwMode="auto">
              <a:xfrm>
                <a:off x="4049154" y="4203254"/>
                <a:ext cx="807610" cy="566008"/>
                <a:chOff x="1709" y="5134"/>
                <a:chExt cx="1542" cy="1222"/>
              </a:xfrm>
            </p:grpSpPr>
            <p:sp>
              <p:nvSpPr>
                <p:cNvPr id="15518" name="Text Box 158"/>
                <p:cNvSpPr txBox="1">
                  <a:spLocks noChangeArrowheads="1"/>
                </p:cNvSpPr>
                <p:nvPr/>
              </p:nvSpPr>
              <p:spPr bwMode="auto">
                <a:xfrm>
                  <a:off x="1709" y="5134"/>
                  <a:ext cx="600" cy="172"/>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Abort</a:t>
                  </a:r>
                  <a:endParaRPr kumimoji="0" lang="en-GB" sz="1800" b="0" i="0" u="none" strike="noStrike" cap="none" normalizeH="0" baseline="0" smtClean="0">
                    <a:ln>
                      <a:noFill/>
                    </a:ln>
                    <a:solidFill>
                      <a:schemeClr val="tx1"/>
                    </a:solidFill>
                    <a:effectLst/>
                    <a:latin typeface="Arial" pitchFamily="34" charset="0"/>
                  </a:endParaRPr>
                </a:p>
              </p:txBody>
            </p:sp>
            <p:sp>
              <p:nvSpPr>
                <p:cNvPr id="15517" name="AutoShape 157"/>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516" name="Text Box 156"/>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Interlocks</a:t>
                  </a:r>
                  <a:endParaRPr kumimoji="0" lang="en-GB" sz="1800" b="0" i="0" u="none" strike="noStrike" cap="none" normalizeH="0" baseline="0" smtClean="0">
                    <a:ln>
                      <a:noFill/>
                    </a:ln>
                    <a:solidFill>
                      <a:schemeClr val="tx1"/>
                    </a:solidFill>
                    <a:effectLst/>
                    <a:latin typeface="Arial" pitchFamily="34" charset="0"/>
                  </a:endParaRPr>
                </a:p>
              </p:txBody>
            </p:sp>
            <p:grpSp>
              <p:nvGrpSpPr>
                <p:cNvPr id="18" name="Group 153"/>
                <p:cNvGrpSpPr>
                  <a:grpSpLocks/>
                </p:cNvGrpSpPr>
                <p:nvPr/>
              </p:nvGrpSpPr>
              <p:grpSpPr bwMode="auto">
                <a:xfrm>
                  <a:off x="2256" y="5720"/>
                  <a:ext cx="995" cy="636"/>
                  <a:chOff x="2256" y="5720"/>
                  <a:chExt cx="995" cy="636"/>
                </a:xfrm>
              </p:grpSpPr>
              <p:sp>
                <p:nvSpPr>
                  <p:cNvPr id="15515" name="AutoShape 155"/>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sp>
                <p:nvSpPr>
                  <p:cNvPr id="15514" name="AutoShape 154"/>
                  <p:cNvSpPr>
                    <a:spLocks noChangeArrowheads="1"/>
                  </p:cNvSpPr>
                  <p:nvPr/>
                </p:nvSpPr>
                <p:spPr bwMode="auto">
                  <a:xfrm rot="270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grpSp>
            <p:sp>
              <p:nvSpPr>
                <p:cNvPr id="15512" name="AutoShape 152"/>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511" name="Text Box 151"/>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smtClean="0">
                    <a:ln>
                      <a:noFill/>
                    </a:ln>
                    <a:solidFill>
                      <a:schemeClr val="tx1"/>
                    </a:solidFill>
                    <a:effectLst/>
                    <a:latin typeface="Arial" pitchFamily="34" charset="0"/>
                  </a:endParaRPr>
                </a:p>
              </p:txBody>
            </p:sp>
          </p:grpSp>
          <p:grpSp>
            <p:nvGrpSpPr>
              <p:cNvPr id="19" name="Group 141"/>
              <p:cNvGrpSpPr>
                <a:grpSpLocks/>
              </p:cNvGrpSpPr>
              <p:nvPr/>
            </p:nvGrpSpPr>
            <p:grpSpPr bwMode="auto">
              <a:xfrm>
                <a:off x="4049154" y="4865604"/>
                <a:ext cx="807610" cy="566008"/>
                <a:chOff x="1709" y="5134"/>
                <a:chExt cx="1542" cy="1222"/>
              </a:xfrm>
            </p:grpSpPr>
            <p:sp>
              <p:nvSpPr>
                <p:cNvPr id="15509" name="Text Box 149"/>
                <p:cNvSpPr txBox="1">
                  <a:spLocks noChangeArrowheads="1"/>
                </p:cNvSpPr>
                <p:nvPr/>
              </p:nvSpPr>
              <p:spPr bwMode="auto">
                <a:xfrm>
                  <a:off x="1709" y="5134"/>
                  <a:ext cx="600" cy="172"/>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Abort</a:t>
                  </a:r>
                  <a:endParaRPr kumimoji="0" lang="en-GB" sz="1800" b="0" i="0" u="none" strike="noStrike" cap="none" normalizeH="0" baseline="0" smtClean="0">
                    <a:ln>
                      <a:noFill/>
                    </a:ln>
                    <a:solidFill>
                      <a:schemeClr val="tx1"/>
                    </a:solidFill>
                    <a:effectLst/>
                    <a:latin typeface="Arial" pitchFamily="34" charset="0"/>
                  </a:endParaRPr>
                </a:p>
              </p:txBody>
            </p:sp>
            <p:sp>
              <p:nvSpPr>
                <p:cNvPr id="15508" name="AutoShape 148"/>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507" name="Text Box 147"/>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Interlocks</a:t>
                  </a:r>
                  <a:endParaRPr kumimoji="0" lang="en-GB" sz="1800" b="0" i="0" u="none" strike="noStrike" cap="none" normalizeH="0" baseline="0" smtClean="0">
                    <a:ln>
                      <a:noFill/>
                    </a:ln>
                    <a:solidFill>
                      <a:schemeClr val="tx1"/>
                    </a:solidFill>
                    <a:effectLst/>
                    <a:latin typeface="Arial" pitchFamily="34" charset="0"/>
                  </a:endParaRPr>
                </a:p>
              </p:txBody>
            </p:sp>
            <p:grpSp>
              <p:nvGrpSpPr>
                <p:cNvPr id="20" name="Group 144"/>
                <p:cNvGrpSpPr>
                  <a:grpSpLocks/>
                </p:cNvGrpSpPr>
                <p:nvPr/>
              </p:nvGrpSpPr>
              <p:grpSpPr bwMode="auto">
                <a:xfrm>
                  <a:off x="2256" y="5720"/>
                  <a:ext cx="995" cy="636"/>
                  <a:chOff x="2256" y="5720"/>
                  <a:chExt cx="995" cy="636"/>
                </a:xfrm>
              </p:grpSpPr>
              <p:sp>
                <p:nvSpPr>
                  <p:cNvPr id="15506" name="AutoShape 146"/>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sp>
                <p:nvSpPr>
                  <p:cNvPr id="15505" name="AutoShape 145"/>
                  <p:cNvSpPr>
                    <a:spLocks noChangeArrowheads="1"/>
                  </p:cNvSpPr>
                  <p:nvPr/>
                </p:nvSpPr>
                <p:spPr bwMode="auto">
                  <a:xfrm rot="54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kumimoji="0" lang="en-GB"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Beam </a:t>
                    </a:r>
                    <a:r>
                      <a:rPr lang="en-GB" sz="400" dirty="0">
                        <a:latin typeface="Times New Roman" pitchFamily="18" charset="0"/>
                        <a:ea typeface="Times New Roman" pitchFamily="18" charset="0"/>
                        <a:cs typeface="Times New Roman" pitchFamily="18" charset="0"/>
                      </a:rPr>
                      <a:t>permits</a:t>
                    </a:r>
                  </a:p>
                </p:txBody>
              </p:sp>
            </p:grpSp>
            <p:sp>
              <p:nvSpPr>
                <p:cNvPr id="15503" name="AutoShape 143"/>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502" name="Text Box 142"/>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smtClean="0">
                    <a:ln>
                      <a:noFill/>
                    </a:ln>
                    <a:solidFill>
                      <a:schemeClr val="tx1"/>
                    </a:solidFill>
                    <a:effectLst/>
                    <a:latin typeface="Arial" pitchFamily="34" charset="0"/>
                  </a:endParaRPr>
                </a:p>
              </p:txBody>
            </p:sp>
          </p:grpSp>
          <p:grpSp>
            <p:nvGrpSpPr>
              <p:cNvPr id="21" name="Group 132"/>
              <p:cNvGrpSpPr>
                <a:grpSpLocks/>
              </p:cNvGrpSpPr>
              <p:nvPr/>
            </p:nvGrpSpPr>
            <p:grpSpPr bwMode="auto">
              <a:xfrm>
                <a:off x="4049154" y="5362135"/>
                <a:ext cx="807610" cy="566008"/>
                <a:chOff x="1709" y="5134"/>
                <a:chExt cx="1542" cy="1222"/>
              </a:xfrm>
            </p:grpSpPr>
            <p:sp>
              <p:nvSpPr>
                <p:cNvPr id="15500" name="Text Box 140"/>
                <p:cNvSpPr txBox="1">
                  <a:spLocks noChangeArrowheads="1"/>
                </p:cNvSpPr>
                <p:nvPr/>
              </p:nvSpPr>
              <p:spPr bwMode="auto">
                <a:xfrm>
                  <a:off x="1709" y="5134"/>
                  <a:ext cx="600" cy="172"/>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Abort</a:t>
                  </a:r>
                  <a:endParaRPr kumimoji="0" lang="en-GB" sz="1800" b="0" i="0" u="none" strike="noStrike" cap="none" normalizeH="0" baseline="0" smtClean="0">
                    <a:ln>
                      <a:noFill/>
                    </a:ln>
                    <a:solidFill>
                      <a:schemeClr val="tx1"/>
                    </a:solidFill>
                    <a:effectLst/>
                    <a:latin typeface="Arial" pitchFamily="34" charset="0"/>
                  </a:endParaRPr>
                </a:p>
              </p:txBody>
            </p:sp>
            <p:sp>
              <p:nvSpPr>
                <p:cNvPr id="15499" name="AutoShape 139"/>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498" name="Text Box 138"/>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Interlocks</a:t>
                  </a:r>
                  <a:endParaRPr kumimoji="0" lang="en-GB" sz="1800" b="0" i="0" u="none" strike="noStrike" cap="none" normalizeH="0" baseline="0" smtClean="0">
                    <a:ln>
                      <a:noFill/>
                    </a:ln>
                    <a:solidFill>
                      <a:schemeClr val="tx1"/>
                    </a:solidFill>
                    <a:effectLst/>
                    <a:latin typeface="Arial" pitchFamily="34" charset="0"/>
                  </a:endParaRPr>
                </a:p>
              </p:txBody>
            </p:sp>
            <p:grpSp>
              <p:nvGrpSpPr>
                <p:cNvPr id="22" name="Group 135"/>
                <p:cNvGrpSpPr>
                  <a:grpSpLocks/>
                </p:cNvGrpSpPr>
                <p:nvPr/>
              </p:nvGrpSpPr>
              <p:grpSpPr bwMode="auto">
                <a:xfrm>
                  <a:off x="2256" y="5720"/>
                  <a:ext cx="995" cy="636"/>
                  <a:chOff x="2256" y="5720"/>
                  <a:chExt cx="995" cy="636"/>
                </a:xfrm>
              </p:grpSpPr>
              <p:sp>
                <p:nvSpPr>
                  <p:cNvPr id="15497" name="AutoShape 137"/>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Beam permits</a:t>
                    </a:r>
                  </a:p>
                </p:txBody>
              </p:sp>
              <p:sp>
                <p:nvSpPr>
                  <p:cNvPr id="15496" name="AutoShape 136"/>
                  <p:cNvSpPr>
                    <a:spLocks noChangeArrowheads="1"/>
                  </p:cNvSpPr>
                  <p:nvPr/>
                </p:nvSpPr>
                <p:spPr bwMode="auto">
                  <a:xfrm rot="270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grpSp>
            <p:sp>
              <p:nvSpPr>
                <p:cNvPr id="15494" name="AutoShape 134"/>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93" name="Text Box 133"/>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smtClean="0">
                    <a:ln>
                      <a:noFill/>
                    </a:ln>
                    <a:solidFill>
                      <a:schemeClr val="tx1"/>
                    </a:solidFill>
                    <a:effectLst/>
                    <a:latin typeface="Arial" pitchFamily="34" charset="0"/>
                  </a:endParaRPr>
                </a:p>
              </p:txBody>
            </p:sp>
          </p:grpSp>
          <p:sp>
            <p:nvSpPr>
              <p:cNvPr id="15491" name="AutoShape 131"/>
              <p:cNvSpPr>
                <a:spLocks noChangeShapeType="1"/>
              </p:cNvSpPr>
              <p:nvPr/>
            </p:nvSpPr>
            <p:spPr bwMode="auto">
              <a:xfrm flipH="1">
                <a:off x="4926421" y="4273195"/>
                <a:ext cx="524" cy="198751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490" name="Text Box 130"/>
              <p:cNvSpPr txBox="1">
                <a:spLocks noChangeArrowheads="1"/>
              </p:cNvSpPr>
              <p:nvPr/>
            </p:nvSpPr>
            <p:spPr bwMode="auto">
              <a:xfrm>
                <a:off x="2895351" y="5923511"/>
                <a:ext cx="1954604" cy="242244"/>
              </a:xfrm>
              <a:prstGeom prst="rect">
                <a:avLst/>
              </a:prstGeom>
              <a:solidFill>
                <a:srgbClr val="FFFFFF"/>
              </a:solidFill>
              <a:ln w="9525">
                <a:solidFill>
                  <a:srgbClr val="E36C0A"/>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8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Master MP Supervisor</a:t>
                </a:r>
                <a:endParaRPr kumimoji="0" lang="en-GB" sz="7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pitchFamily="34" charset="0"/>
                </a:endParaRPr>
              </a:p>
            </p:txBody>
          </p:sp>
        </p:grpSp>
      </p:grpSp>
      <p:sp>
        <p:nvSpPr>
          <p:cNvPr id="15468" name="Text Box 108"/>
          <p:cNvSpPr txBox="1">
            <a:spLocks noChangeArrowheads="1"/>
          </p:cNvSpPr>
          <p:nvPr/>
        </p:nvSpPr>
        <p:spPr bwMode="auto">
          <a:xfrm>
            <a:off x="5307105" y="5943600"/>
            <a:ext cx="3657600" cy="838200"/>
          </a:xfrm>
          <a:prstGeom prst="rect">
            <a:avLst/>
          </a:prstGeom>
          <a:solidFill>
            <a:schemeClr val="bg1"/>
          </a:solidFill>
          <a:ln w="9525" algn="in">
            <a:solidFill>
              <a:schemeClr val="tx2"/>
            </a:solidFill>
            <a:miter lim="800000"/>
            <a:headEnd/>
            <a:tailEnd/>
          </a:ln>
          <a:effectLst/>
        </p:spPr>
        <p:txBody>
          <a:bodyPr vert="horz" wrap="square" lIns="36576" tIns="36576" rIns="36576" bIns="36576" numCol="1" anchor="t" anchorCtr="0" compatLnSpc="1">
            <a:prstTxWarp prst="textNoShape">
              <a:avLst/>
            </a:prstTxWarp>
          </a:bodyPr>
          <a:lstStyle/>
          <a:p>
            <a:pPr marL="111125" marR="0" lvl="0" indent="-111125"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99"/>
                </a:solidFill>
                <a:effectLst/>
                <a:latin typeface="Times New Roman" pitchFamily="18" charset="0"/>
              </a:rPr>
              <a:t>4 Beam-Permit-Chains (2 drive beams and 2 main beams).</a:t>
            </a:r>
          </a:p>
          <a:p>
            <a:pPr marL="111125" marR="0" lvl="0" indent="-111125" algn="l" defTabSz="914400" rtl="0" eaLnBrk="1" fontAlgn="base" latinLnBrk="0" hangingPunct="1">
              <a:lnSpc>
                <a:spcPct val="100000"/>
              </a:lnSpc>
              <a:spcBef>
                <a:spcPct val="0"/>
              </a:spcBef>
              <a:spcAft>
                <a:spcPct val="0"/>
              </a:spcAft>
              <a:buClrTx/>
              <a:buSzPct val="100000"/>
              <a:buFont typeface="Times New Roman" pitchFamily="18" charset="0"/>
              <a:buChar char="•"/>
              <a:tabLst/>
            </a:pPr>
            <a:r>
              <a:rPr kumimoji="0" lang="en-US" sz="900" b="0" i="0" u="none" strike="noStrike" cap="none" normalizeH="0" baseline="0" dirty="0" smtClean="0">
                <a:ln>
                  <a:noFill/>
                </a:ln>
                <a:solidFill>
                  <a:srgbClr val="000099"/>
                </a:solidFill>
                <a:effectLst/>
                <a:latin typeface="Times New Roman" pitchFamily="18" charset="0"/>
              </a:rPr>
              <a:t>permits (in both directions) for different beam types (pilot, tests, nominal).</a:t>
            </a:r>
          </a:p>
          <a:p>
            <a:pPr marL="111125" marR="0" lvl="0" indent="-111125" algn="l" defTabSz="914400" rtl="0" eaLnBrk="1" fontAlgn="base" latinLnBrk="0" hangingPunct="1">
              <a:lnSpc>
                <a:spcPct val="100000"/>
              </a:lnSpc>
              <a:spcBef>
                <a:spcPct val="0"/>
              </a:spcBef>
              <a:spcAft>
                <a:spcPct val="0"/>
              </a:spcAft>
              <a:buClrTx/>
              <a:buSzPct val="100000"/>
              <a:buFont typeface="Times New Roman" pitchFamily="18" charset="0"/>
              <a:buChar char="•"/>
              <a:tabLst/>
            </a:pPr>
            <a:r>
              <a:rPr kumimoji="0" lang="en-US" sz="900" b="0" i="0" u="none" strike="noStrike" cap="none" normalizeH="0" baseline="0" dirty="0" smtClean="0">
                <a:ln>
                  <a:noFill/>
                </a:ln>
                <a:solidFill>
                  <a:srgbClr val="000099"/>
                </a:solidFill>
                <a:effectLst/>
                <a:latin typeface="Times New Roman" pitchFamily="18" charset="0"/>
              </a:rPr>
              <a:t>contains local nodes with user permit inputs</a:t>
            </a:r>
          </a:p>
          <a:p>
            <a:pPr marL="111125" marR="0" lvl="0" indent="-111125" algn="l" defTabSz="914400" rtl="0" eaLnBrk="1" fontAlgn="base" latinLnBrk="0" hangingPunct="1">
              <a:lnSpc>
                <a:spcPct val="100000"/>
              </a:lnSpc>
              <a:spcBef>
                <a:spcPct val="0"/>
              </a:spcBef>
              <a:spcAft>
                <a:spcPct val="0"/>
              </a:spcAft>
              <a:buClrTx/>
              <a:buSzPct val="100000"/>
              <a:buFont typeface="Times New Roman" pitchFamily="18" charset="0"/>
              <a:buChar char="•"/>
              <a:tabLst/>
            </a:pPr>
            <a:r>
              <a:rPr kumimoji="0" lang="en-US" sz="900" b="0" i="0" u="none" strike="noStrike" cap="none" normalizeH="0" baseline="0" dirty="0" smtClean="0">
                <a:ln>
                  <a:noFill/>
                </a:ln>
                <a:solidFill>
                  <a:srgbClr val="000099"/>
                </a:solidFill>
                <a:effectLst/>
                <a:latin typeface="Times New Roman" pitchFamily="18" charset="0"/>
              </a:rPr>
              <a:t>the local node also provides local beam and equipment abort signals.</a:t>
            </a:r>
          </a:p>
          <a:p>
            <a:pPr marL="0" marR="0" lvl="0" indent="0" algn="l" defTabSz="914400" rtl="0" eaLnBrk="1" fontAlgn="base" latinLnBrk="0" hangingPunct="1">
              <a:lnSpc>
                <a:spcPct val="100000"/>
              </a:lnSpc>
              <a:spcBef>
                <a:spcPts val="600"/>
              </a:spcBef>
              <a:spcAft>
                <a:spcPct val="0"/>
              </a:spcAft>
              <a:buClrTx/>
              <a:buSzTx/>
              <a:buFontTx/>
              <a:buNone/>
              <a:tabLst/>
            </a:pPr>
            <a:r>
              <a:rPr kumimoji="0" lang="en-US" sz="900" b="1" i="0" u="none" strike="noStrike" cap="none" normalizeH="0" baseline="0" dirty="0" smtClean="0">
                <a:ln>
                  <a:noFill/>
                </a:ln>
                <a:solidFill>
                  <a:srgbClr val="A50021"/>
                </a:solidFill>
                <a:effectLst/>
                <a:latin typeface="Times New Roman" pitchFamily="18" charset="0"/>
              </a:rPr>
              <a:t>Decision time: 2 ms before next pulse</a:t>
            </a:r>
          </a:p>
        </p:txBody>
      </p:sp>
      <p:grpSp>
        <p:nvGrpSpPr>
          <p:cNvPr id="23" name="Group 126"/>
          <p:cNvGrpSpPr/>
          <p:nvPr/>
        </p:nvGrpSpPr>
        <p:grpSpPr>
          <a:xfrm>
            <a:off x="5486400" y="2438400"/>
            <a:ext cx="3124200" cy="3631081"/>
            <a:chOff x="9677400" y="3505200"/>
            <a:chExt cx="3124200" cy="3631081"/>
          </a:xfrm>
        </p:grpSpPr>
        <p:sp>
          <p:nvSpPr>
            <p:cNvPr id="15378" name="Rectangle 18"/>
            <p:cNvSpPr>
              <a:spLocks noChangeArrowheads="1"/>
            </p:cNvSpPr>
            <p:nvPr/>
          </p:nvSpPr>
          <p:spPr bwMode="auto">
            <a:xfrm>
              <a:off x="9677817" y="3512264"/>
              <a:ext cx="3123783" cy="3624017"/>
            </a:xfrm>
            <a:prstGeom prst="rect">
              <a:avLst/>
            </a:prstGeom>
            <a:solidFill>
              <a:schemeClr val="bg1"/>
            </a:solidFill>
            <a:ln w="9525" algn="in">
              <a:solidFill>
                <a:srgbClr val="336699"/>
              </a:solidFill>
              <a:miter lim="800000"/>
              <a:headEnd/>
              <a:tailEnd/>
            </a:ln>
            <a:effectLst/>
          </p:spPr>
          <p:txBody>
            <a:bodyPr vert="horz" wrap="square" lIns="36576" tIns="36576" rIns="36576" bIns="36576" numCol="1" anchor="t" anchorCtr="0" compatLnSpc="1">
              <a:prstTxWarp prst="textNoShape">
                <a:avLst/>
              </a:prstTxWarp>
            </a:bodyPr>
            <a:lstStyle/>
            <a:p>
              <a:endParaRPr lang="en-US" sz="600"/>
            </a:p>
          </p:txBody>
        </p:sp>
        <p:sp>
          <p:nvSpPr>
            <p:cNvPr id="15373" name="Text Box 13"/>
            <p:cNvSpPr txBox="1">
              <a:spLocks noChangeArrowheads="1"/>
            </p:cNvSpPr>
            <p:nvPr/>
          </p:nvSpPr>
          <p:spPr bwMode="auto">
            <a:xfrm>
              <a:off x="9695872" y="3980872"/>
              <a:ext cx="3087255" cy="895928"/>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900" b="1" i="0" u="none" strike="noStrike" cap="none" normalizeH="0" baseline="0" dirty="0" smtClean="0">
                  <a:ln>
                    <a:noFill/>
                  </a:ln>
                  <a:solidFill>
                    <a:srgbClr val="A50021"/>
                  </a:solidFill>
                  <a:effectLst/>
                  <a:latin typeface="Times New Roman" pitchFamily="18" charset="0"/>
                </a:rPr>
                <a:t>Covering the 2 ms blind period prior to the each cycle:</a:t>
              </a:r>
            </a:p>
            <a:p>
              <a:pPr marL="114300" marR="0" lvl="0" indent="-114300" algn="l" defTabSz="914400" rtl="0" eaLnBrk="1" fontAlgn="base" latinLnBrk="0" hangingPunct="1">
                <a:lnSpc>
                  <a:spcPct val="100000"/>
                </a:lnSpc>
                <a:spcBef>
                  <a:spcPts val="300"/>
                </a:spcBef>
                <a:spcAft>
                  <a:spcPct val="0"/>
                </a:spcAft>
                <a:buClrTx/>
                <a:buSzPct val="80000"/>
                <a:buFont typeface="Wingdings" pitchFamily="2" charset="2"/>
                <a:buChar char="Ø"/>
                <a:tabLst/>
              </a:pPr>
              <a:r>
                <a:rPr kumimoji="0" lang="en-GB" sz="700" b="0" i="0" u="none" strike="noStrike" cap="none" normalizeH="0" baseline="0" dirty="0" smtClean="0">
                  <a:ln>
                    <a:noFill/>
                  </a:ln>
                  <a:solidFill>
                    <a:srgbClr val="000099"/>
                  </a:solidFill>
                  <a:effectLst/>
                  <a:latin typeface="Times New Roman" pitchFamily="18" charset="0"/>
                </a:rPr>
                <a:t>Remain within tolerance (for safe beam passage) for 2 MS after a power </a:t>
              </a:r>
              <a:r>
                <a:rPr kumimoji="0" lang="en-GB" sz="600" b="0" i="0" u="none" strike="noStrike" cap="none" normalizeH="0" baseline="0" dirty="0" smtClean="0">
                  <a:ln>
                    <a:noFill/>
                  </a:ln>
                  <a:solidFill>
                    <a:srgbClr val="000099"/>
                  </a:solidFill>
                  <a:effectLst/>
                  <a:latin typeface="Times New Roman" pitchFamily="18" charset="0"/>
                </a:rPr>
                <a:t>converter</a:t>
              </a:r>
              <a:r>
                <a:rPr kumimoji="0" lang="en-GB" sz="700" b="0" i="0" u="none" strike="noStrike" cap="none" normalizeH="0" baseline="0" dirty="0" smtClean="0">
                  <a:ln>
                    <a:noFill/>
                  </a:ln>
                  <a:solidFill>
                    <a:srgbClr val="000099"/>
                  </a:solidFill>
                  <a:effectLst/>
                  <a:latin typeface="Times New Roman" pitchFamily="18" charset="0"/>
                </a:rPr>
                <a:t> fault (Magnet circuits inertia </a:t>
              </a:r>
              <a:r>
                <a:rPr kumimoji="0" lang="el-GR" sz="700" b="0" i="0" u="none" strike="noStrike" cap="none" normalizeH="0" baseline="0" noProof="1" smtClean="0">
                  <a:ln>
                    <a:noFill/>
                  </a:ln>
                  <a:solidFill>
                    <a:srgbClr val="000099"/>
                  </a:solidFill>
                  <a:effectLst/>
                  <a:latin typeface="Times New Roman" pitchFamily="18" charset="0"/>
                </a:rPr>
                <a:t>τ</a:t>
              </a:r>
              <a:r>
                <a:rPr kumimoji="0" lang="en-GB" sz="700" b="0" i="0" u="none" strike="noStrike" cap="none" normalizeH="0" baseline="0" dirty="0" smtClean="0">
                  <a:ln>
                    <a:noFill/>
                  </a:ln>
                  <a:solidFill>
                    <a:srgbClr val="000099"/>
                  </a:solidFill>
                  <a:effectLst/>
                  <a:latin typeface="Times New Roman" pitchFamily="18" charset="0"/>
                </a:rPr>
                <a:t>=L/R)</a:t>
              </a:r>
            </a:p>
            <a:p>
              <a:pPr marL="114300" marR="0" lvl="0" indent="-114300" algn="l" defTabSz="914400" rtl="0" eaLnBrk="1" fontAlgn="base" latinLnBrk="0" hangingPunct="1">
                <a:lnSpc>
                  <a:spcPct val="100000"/>
                </a:lnSpc>
                <a:spcBef>
                  <a:spcPts val="300"/>
                </a:spcBef>
                <a:spcAft>
                  <a:spcPct val="0"/>
                </a:spcAft>
                <a:buClrTx/>
                <a:buSzPct val="80000"/>
                <a:buFont typeface="Wingdings" pitchFamily="2" charset="2"/>
                <a:buChar char="Ø"/>
                <a:tabLst/>
              </a:pPr>
              <a:r>
                <a:rPr kumimoji="0" lang="en-GB" sz="700" b="0" i="0" u="none" strike="noStrike" cap="none" normalizeH="0" baseline="0" dirty="0" smtClean="0">
                  <a:ln>
                    <a:noFill/>
                  </a:ln>
                  <a:solidFill>
                    <a:srgbClr val="000099"/>
                  </a:solidFill>
                  <a:effectLst/>
                  <a:latin typeface="Times New Roman" pitchFamily="18" charset="0"/>
                </a:rPr>
                <a:t>Preliminary studies: acceptable tolerances ~10%</a:t>
              </a:r>
            </a:p>
            <a:p>
              <a:pPr marL="114300" marR="0" lvl="0" indent="-114300" algn="l" defTabSz="914400" rtl="0" eaLnBrk="1" fontAlgn="base" latinLnBrk="0" hangingPunct="1">
                <a:lnSpc>
                  <a:spcPct val="100000"/>
                </a:lnSpc>
                <a:spcBef>
                  <a:spcPts val="300"/>
                </a:spcBef>
                <a:spcAft>
                  <a:spcPct val="0"/>
                </a:spcAft>
                <a:buClrTx/>
                <a:buSzTx/>
                <a:buFontTx/>
                <a:buNone/>
                <a:tabLst/>
              </a:pPr>
              <a:r>
                <a:rPr kumimoji="0" lang="en-US" sz="700" b="0" i="0" u="none" strike="noStrike" cap="none" normalizeH="0" baseline="0" noProof="1" smtClean="0">
                  <a:ln>
                    <a:noFill/>
                  </a:ln>
                  <a:solidFill>
                    <a:srgbClr val="000099"/>
                  </a:solidFill>
                  <a:effectLst/>
                  <a:latin typeface="Symbol" pitchFamily="18" charset="2"/>
                </a:rPr>
                <a:t>Þ</a:t>
              </a:r>
              <a:r>
                <a:rPr lang="en-US" sz="700" noProof="1">
                  <a:solidFill>
                    <a:srgbClr val="000099"/>
                  </a:solidFill>
                  <a:latin typeface="Symbol" pitchFamily="18" charset="2"/>
                </a:rPr>
                <a:t>	</a:t>
              </a:r>
              <a:r>
                <a:rPr kumimoji="0" lang="en-GB" sz="700" b="0" i="0" u="none" strike="noStrike" cap="none" normalizeH="0" baseline="0" dirty="0" smtClean="0">
                  <a:ln>
                    <a:noFill/>
                  </a:ln>
                  <a:solidFill>
                    <a:srgbClr val="000099"/>
                  </a:solidFill>
                  <a:effectLst/>
                  <a:latin typeface="Times New Roman" pitchFamily="18" charset="0"/>
                </a:rPr>
                <a:t>need magnet circuits with a </a:t>
              </a:r>
              <a:r>
                <a:rPr kumimoji="0" lang="el-GR" sz="700" b="0" i="0" u="none" strike="noStrike" cap="none" normalizeH="0" baseline="0" noProof="1" smtClean="0">
                  <a:ln>
                    <a:noFill/>
                  </a:ln>
                  <a:solidFill>
                    <a:srgbClr val="000099"/>
                  </a:solidFill>
                  <a:effectLst/>
                  <a:latin typeface="Times New Roman" pitchFamily="18" charset="0"/>
                </a:rPr>
                <a:t>τ</a:t>
              </a:r>
              <a:r>
                <a:rPr kumimoji="0" lang="en-GB" sz="700" b="0" i="0" u="none" strike="noStrike" cap="none" normalizeH="0" baseline="0" dirty="0" smtClean="0">
                  <a:ln>
                    <a:noFill/>
                  </a:ln>
                  <a:solidFill>
                    <a:srgbClr val="000099"/>
                  </a:solidFill>
                  <a:effectLst/>
                  <a:latin typeface="Times New Roman" pitchFamily="18" charset="0"/>
                </a:rPr>
                <a:t>=L/R &gt; 20 ms. </a:t>
              </a:r>
            </a:p>
            <a:p>
              <a:pPr marL="0" marR="0" lvl="0" indent="0" algn="l" defTabSz="914400" rtl="0" eaLnBrk="1" fontAlgn="base" latinLnBrk="0" hangingPunct="1">
                <a:lnSpc>
                  <a:spcPct val="100000"/>
                </a:lnSpc>
                <a:spcBef>
                  <a:spcPts val="300"/>
                </a:spcBef>
                <a:spcAft>
                  <a:spcPct val="0"/>
                </a:spcAft>
                <a:buClrTx/>
                <a:buSzTx/>
                <a:buFontTx/>
                <a:buNone/>
                <a:tabLst/>
              </a:pPr>
              <a:r>
                <a:rPr kumimoji="0" lang="en-GB" sz="600" b="0" i="0" u="none" strike="noStrike" cap="none" normalizeH="0" baseline="0" dirty="0" smtClean="0">
                  <a:ln>
                    <a:noFill/>
                  </a:ln>
                  <a:solidFill>
                    <a:srgbClr val="000099"/>
                  </a:solidFill>
                  <a:effectLst/>
                  <a:latin typeface="Times New Roman" pitchFamily="18" charset="0"/>
                </a:rPr>
                <a:t>Same principle for all active equipment (vacuum, positioning systems, RF-HV, kicker-HV etc.)</a:t>
              </a:r>
              <a:endParaRPr kumimoji="0" lang="en-US" sz="400" b="0" i="0" u="none" strike="noStrike" cap="none" normalizeH="0" baseline="0" dirty="0" smtClean="0">
                <a:ln>
                  <a:noFill/>
                </a:ln>
                <a:solidFill>
                  <a:schemeClr val="tx1"/>
                </a:solidFill>
                <a:effectLst/>
                <a:latin typeface="Arial" pitchFamily="34" charset="0"/>
              </a:endParaRPr>
            </a:p>
          </p:txBody>
        </p:sp>
        <p:sp>
          <p:nvSpPr>
            <p:cNvPr id="15374" name="Text Box 14"/>
            <p:cNvSpPr txBox="1">
              <a:spLocks noChangeArrowheads="1"/>
            </p:cNvSpPr>
            <p:nvPr/>
          </p:nvSpPr>
          <p:spPr bwMode="auto">
            <a:xfrm>
              <a:off x="9677400" y="3505200"/>
              <a:ext cx="3124200" cy="457200"/>
            </a:xfrm>
            <a:prstGeom prst="rect">
              <a:avLst/>
            </a:prstGeom>
            <a:solidFill>
              <a:srgbClr val="336699"/>
            </a:solidFill>
            <a:ln w="9525" algn="in">
              <a:noFill/>
              <a:miter lim="800000"/>
              <a:headEnd/>
              <a:tailEnd/>
            </a:ln>
            <a:effec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dirty="0" smtClean="0">
                  <a:ln>
                    <a:noFill/>
                  </a:ln>
                  <a:solidFill>
                    <a:srgbClr val="FFFFFF"/>
                  </a:solidFill>
                  <a:effectLst/>
                  <a:latin typeface="Times" charset="0"/>
                </a:rPr>
                <a:t>Safe by construction</a:t>
              </a:r>
              <a:endParaRPr kumimoji="0" lang="en-US" sz="600" b="0" i="0" u="none" strike="noStrike" cap="none" normalizeH="0" baseline="0" dirty="0" smtClean="0">
                <a:ln>
                  <a:noFill/>
                </a:ln>
                <a:solidFill>
                  <a:schemeClr val="tx1"/>
                </a:solidFill>
                <a:effectLst/>
                <a:latin typeface="Arial" pitchFamily="34" charset="0"/>
              </a:endParaRPr>
            </a:p>
          </p:txBody>
        </p:sp>
        <p:pic>
          <p:nvPicPr>
            <p:cNvPr id="15377" name="Picture 17"/>
            <p:cNvPicPr>
              <a:picLocks noChangeAspect="1" noChangeArrowheads="1"/>
            </p:cNvPicPr>
            <p:nvPr/>
          </p:nvPicPr>
          <p:blipFill>
            <a:blip r:embed="rId2" cstate="print"/>
            <a:srcRect/>
            <a:stretch>
              <a:fillRect/>
            </a:stretch>
          </p:blipFill>
          <p:spPr bwMode="auto">
            <a:xfrm>
              <a:off x="9728204" y="4953000"/>
              <a:ext cx="3023741" cy="2127882"/>
            </a:xfrm>
            <a:prstGeom prst="rect">
              <a:avLst/>
            </a:prstGeom>
            <a:noFill/>
            <a:ln w="9525" algn="in">
              <a:noFill/>
              <a:miter lim="800000"/>
              <a:headEnd/>
              <a:tailEnd/>
            </a:ln>
            <a:effectLst/>
          </p:spPr>
        </p:pic>
      </p:grpSp>
      <p:sp>
        <p:nvSpPr>
          <p:cNvPr id="128" name="Text Box 5"/>
          <p:cNvSpPr txBox="1">
            <a:spLocks noChangeArrowheads="1"/>
          </p:cNvSpPr>
          <p:nvPr/>
        </p:nvSpPr>
        <p:spPr bwMode="auto">
          <a:xfrm>
            <a:off x="152401" y="5029200"/>
            <a:ext cx="2438400" cy="446518"/>
          </a:xfrm>
          <a:prstGeom prst="rect">
            <a:avLst/>
          </a:prstGeom>
          <a:solidFill>
            <a:srgbClr val="336699"/>
          </a:solidFill>
          <a:ln w="9525" algn="in">
            <a:solidFill>
              <a:srgbClr val="336699"/>
            </a:solidFill>
            <a:miter lim="800000"/>
            <a:headEnd/>
            <a:tailEnd/>
          </a:ln>
          <a:effec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dirty="0" smtClean="0">
                <a:ln>
                  <a:noFill/>
                </a:ln>
                <a:solidFill>
                  <a:srgbClr val="FFFFFF"/>
                </a:solidFill>
                <a:effectLst/>
                <a:latin typeface="Times" charset="0"/>
              </a:rPr>
              <a:t>Next Cycle Permit </a:t>
            </a:r>
            <a:endParaRPr kumimoji="0" lang="en-US" sz="600" b="0" i="0" u="none" strike="noStrike" cap="none" normalizeH="0" baseline="0" dirty="0" smtClean="0">
              <a:ln>
                <a:noFill/>
              </a:ln>
              <a:solidFill>
                <a:schemeClr val="tx1"/>
              </a:solidFill>
              <a:effectLst/>
              <a:latin typeface="Arial" pitchFamily="34" charset="0"/>
            </a:endParaRPr>
          </a:p>
        </p:txBody>
      </p:sp>
      <p:sp>
        <p:nvSpPr>
          <p:cNvPr id="129" name="Text Box 14"/>
          <p:cNvSpPr txBox="1">
            <a:spLocks noChangeArrowheads="1"/>
          </p:cNvSpPr>
          <p:nvPr/>
        </p:nvSpPr>
        <p:spPr bwMode="auto">
          <a:xfrm>
            <a:off x="2819400" y="5531225"/>
            <a:ext cx="2438400" cy="457200"/>
          </a:xfrm>
          <a:prstGeom prst="rect">
            <a:avLst/>
          </a:prstGeom>
          <a:solidFill>
            <a:srgbClr val="336699"/>
          </a:solidFill>
          <a:ln w="9525" algn="in">
            <a:noFill/>
            <a:miter lim="800000"/>
            <a:headEnd/>
            <a:tailEnd/>
          </a:ln>
          <a:effec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dirty="0" smtClean="0">
                <a:ln>
                  <a:noFill/>
                </a:ln>
                <a:solidFill>
                  <a:srgbClr val="FFFFFF"/>
                </a:solidFill>
                <a:effectLst/>
                <a:latin typeface="Times" charset="0"/>
              </a:rPr>
              <a:t>Safe by construction</a:t>
            </a:r>
            <a:endParaRPr kumimoji="0" lang="en-US" sz="600" b="0" i="0" u="none" strike="noStrike" cap="none" normalizeH="0" baseline="0" dirty="0" smtClean="0">
              <a:ln>
                <a:noFill/>
              </a:ln>
              <a:solidFill>
                <a:schemeClr val="tx1"/>
              </a:solidFill>
              <a:effectLst/>
              <a:latin typeface="Arial" pitchFamily="34" charset="0"/>
            </a:endParaRPr>
          </a:p>
        </p:txBody>
      </p:sp>
      <p:sp>
        <p:nvSpPr>
          <p:cNvPr id="130" name="Text Box 109"/>
          <p:cNvSpPr txBox="1">
            <a:spLocks noChangeArrowheads="1"/>
          </p:cNvSpPr>
          <p:nvPr/>
        </p:nvSpPr>
        <p:spPr bwMode="auto">
          <a:xfrm>
            <a:off x="2819400" y="5029200"/>
            <a:ext cx="2450358" cy="457200"/>
          </a:xfrm>
          <a:prstGeom prst="rect">
            <a:avLst/>
          </a:prstGeom>
          <a:solidFill>
            <a:srgbClr val="336699"/>
          </a:solidFill>
          <a:ln w="9525" algn="in">
            <a:noFill/>
            <a:miter lim="800000"/>
            <a:headEnd/>
            <a:tailEnd/>
          </a:ln>
          <a:effec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dirty="0" smtClean="0">
                <a:ln>
                  <a:noFill/>
                </a:ln>
                <a:solidFill>
                  <a:srgbClr val="FFFFFF"/>
                </a:solidFill>
                <a:effectLst/>
                <a:latin typeface="Times" charset="0"/>
              </a:rPr>
              <a:t>BEAM Interlock </a:t>
            </a:r>
            <a:endParaRPr kumimoji="0" lang="en-US" sz="600" b="0" i="0" u="none" strike="noStrike" cap="none" normalizeH="0" baseline="0" dirty="0" smtClean="0">
              <a:ln>
                <a:noFill/>
              </a:ln>
              <a:solidFill>
                <a:schemeClr val="tx1"/>
              </a:solidFill>
              <a:effectLst/>
              <a:latin typeface="Arial" pitchFamily="34" charset="0"/>
            </a:endParaRPr>
          </a:p>
        </p:txBody>
      </p:sp>
      <p:sp>
        <p:nvSpPr>
          <p:cNvPr id="131" name="Text Box 5"/>
          <p:cNvSpPr txBox="1">
            <a:spLocks noChangeArrowheads="1"/>
          </p:cNvSpPr>
          <p:nvPr/>
        </p:nvSpPr>
        <p:spPr bwMode="auto">
          <a:xfrm>
            <a:off x="152401" y="5540190"/>
            <a:ext cx="2438400" cy="446519"/>
          </a:xfrm>
          <a:prstGeom prst="rect">
            <a:avLst/>
          </a:prstGeom>
          <a:solidFill>
            <a:srgbClr val="336699"/>
          </a:solidFill>
          <a:ln w="9525" algn="in">
            <a:solidFill>
              <a:srgbClr val="336699"/>
            </a:solidFill>
            <a:miter lim="800000"/>
            <a:headEnd/>
            <a:tailEnd/>
          </a:ln>
          <a:effectLst/>
        </p:spPr>
        <p:txBody>
          <a:bodyPr vert="horz" wrap="square" lIns="36576" tIns="36576" rIns="36576" bIns="36576" numCol="1" anchor="ctr" anchorCtr="0" compatLnSpc="1">
            <a:prstTxWarp prst="textNoShape">
              <a:avLst/>
            </a:prstTxWarp>
          </a:bodyPr>
          <a:lstStyle/>
          <a:p>
            <a:pPr lvl="0" algn="ctr" fontAlgn="base">
              <a:spcBef>
                <a:spcPct val="0"/>
              </a:spcBef>
              <a:spcAft>
                <a:spcPts val="1400"/>
              </a:spcAft>
            </a:pPr>
            <a:r>
              <a:rPr lang="en-GB" sz="1400" b="1" dirty="0" smtClean="0">
                <a:solidFill>
                  <a:srgbClr val="FFFFFF"/>
                </a:solidFill>
                <a:latin typeface="Times" charset="0"/>
              </a:rPr>
              <a:t>Post Cycle Analysis</a:t>
            </a:r>
          </a:p>
        </p:txBody>
      </p:sp>
      <p:grpSp>
        <p:nvGrpSpPr>
          <p:cNvPr id="24" name="Group 118"/>
          <p:cNvGrpSpPr/>
          <p:nvPr/>
        </p:nvGrpSpPr>
        <p:grpSpPr>
          <a:xfrm>
            <a:off x="5486400" y="2438400"/>
            <a:ext cx="3124202" cy="4090159"/>
            <a:chOff x="5867399" y="3099001"/>
            <a:chExt cx="2440416" cy="3096778"/>
          </a:xfrm>
        </p:grpSpPr>
        <p:sp>
          <p:nvSpPr>
            <p:cNvPr id="15483" name="Text Box 123"/>
            <p:cNvSpPr txBox="1">
              <a:spLocks noChangeArrowheads="1"/>
            </p:cNvSpPr>
            <p:nvPr/>
          </p:nvSpPr>
          <p:spPr bwMode="auto">
            <a:xfrm>
              <a:off x="5867399" y="3099001"/>
              <a:ext cx="2440414" cy="346159"/>
            </a:xfrm>
            <a:prstGeom prst="rect">
              <a:avLst/>
            </a:prstGeom>
            <a:solidFill>
              <a:srgbClr val="336699"/>
            </a:solidFill>
            <a:ln w="9525" algn="in">
              <a:solidFill>
                <a:srgbClr val="336699"/>
              </a:solidFill>
              <a:miter lim="800000"/>
              <a:headEnd/>
              <a:tailEnd/>
            </a:ln>
            <a:effec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dirty="0" smtClean="0">
                  <a:ln>
                    <a:noFill/>
                  </a:ln>
                  <a:solidFill>
                    <a:srgbClr val="FFFFFF"/>
                  </a:solidFill>
                  <a:effectLst/>
                  <a:latin typeface="Times" charset="0"/>
                </a:rPr>
                <a:t>Static Protection</a:t>
              </a:r>
              <a:endParaRPr kumimoji="0" lang="en-US" sz="600" b="0" i="0" u="none" strike="noStrike" cap="none" normalizeH="0" baseline="0" dirty="0" smtClean="0">
                <a:ln>
                  <a:noFill/>
                </a:ln>
                <a:solidFill>
                  <a:schemeClr val="tx1"/>
                </a:solidFill>
                <a:effectLst/>
                <a:latin typeface="Arial" pitchFamily="34" charset="0"/>
              </a:endParaRPr>
            </a:p>
          </p:txBody>
        </p:sp>
        <p:sp>
          <p:nvSpPr>
            <p:cNvPr id="15484" name="Text Box 124"/>
            <p:cNvSpPr txBox="1">
              <a:spLocks noChangeArrowheads="1"/>
            </p:cNvSpPr>
            <p:nvPr/>
          </p:nvSpPr>
          <p:spPr bwMode="auto">
            <a:xfrm>
              <a:off x="5867400" y="3448362"/>
              <a:ext cx="2440415" cy="2747416"/>
            </a:xfrm>
            <a:prstGeom prst="rect">
              <a:avLst/>
            </a:prstGeom>
            <a:solidFill>
              <a:schemeClr val="bg1"/>
            </a:solidFill>
            <a:ln w="12700" algn="in">
              <a:solidFill>
                <a:srgbClr val="4F81BD"/>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20000"/>
                </a:lnSpc>
                <a:buClrTx/>
                <a:buSzTx/>
                <a:buFontTx/>
                <a:buNone/>
                <a:tabLst/>
              </a:pPr>
              <a:r>
                <a:rPr kumimoji="0" lang="en-GB" b="0" i="1" u="none" strike="noStrike" cap="none" normalizeH="0" baseline="0" dirty="0" smtClean="0">
                  <a:ln>
                    <a:noFill/>
                  </a:ln>
                  <a:solidFill>
                    <a:srgbClr val="000099"/>
                  </a:solidFill>
                  <a:effectLst/>
                  <a:latin typeface="Times" charset="0"/>
                </a:rPr>
                <a:t>In flight </a:t>
              </a:r>
              <a:r>
                <a:rPr kumimoji="0" lang="en-GB" b="0" i="0" u="none" strike="noStrike" cap="none" normalizeH="0" baseline="0" dirty="0" smtClean="0">
                  <a:ln>
                    <a:noFill/>
                  </a:ln>
                  <a:solidFill>
                    <a:srgbClr val="000099"/>
                  </a:solidFill>
                  <a:effectLst/>
                  <a:latin typeface="Times" charset="0"/>
                </a:rPr>
                <a:t>failures:</a:t>
              </a:r>
            </a:p>
            <a:p>
              <a:pPr marR="0" lvl="0" indent="114300" algn="just" defTabSz="914400" rtl="0" eaLnBrk="1" fontAlgn="base" latinLnBrk="0" hangingPunct="1">
                <a:lnSpc>
                  <a:spcPct val="120000"/>
                </a:lnSpc>
                <a:buClrTx/>
                <a:buSzPct val="100000"/>
                <a:buFont typeface="Times" pitchFamily="18" charset="0"/>
                <a:buChar char="–"/>
                <a:tabLst/>
              </a:pPr>
              <a:r>
                <a:rPr kumimoji="0" lang="en-GB" sz="800" b="0" i="0" u="none" strike="noStrike" cap="none" normalizeH="0" baseline="0" dirty="0" smtClean="0">
                  <a:ln>
                    <a:noFill/>
                  </a:ln>
                  <a:solidFill>
                    <a:srgbClr val="006600"/>
                  </a:solidFill>
                  <a:effectLst/>
                  <a:latin typeface="Times" charset="0"/>
                </a:rPr>
                <a:t>Difficult to detect beam failures and dump the misbehaving beam.</a:t>
              </a:r>
            </a:p>
            <a:p>
              <a:pPr marR="0" lvl="0" indent="114300" algn="just" defTabSz="914400" rtl="0" eaLnBrk="1" fontAlgn="base" latinLnBrk="0" hangingPunct="1">
                <a:lnSpc>
                  <a:spcPct val="120000"/>
                </a:lnSpc>
                <a:buClrTx/>
                <a:buSzPct val="100000"/>
                <a:buFont typeface="Times" pitchFamily="18" charset="0"/>
                <a:buChar char="–"/>
                <a:tabLst/>
              </a:pPr>
              <a:r>
                <a:rPr kumimoji="0" lang="en-GB" sz="800" b="0" i="0" u="none" strike="noStrike" cap="none" normalizeH="0" baseline="0" dirty="0" smtClean="0">
                  <a:ln>
                    <a:noFill/>
                  </a:ln>
                  <a:solidFill>
                    <a:srgbClr val="006600"/>
                  </a:solidFill>
                  <a:effectLst/>
                  <a:latin typeface="Times" charset="0"/>
                </a:rPr>
                <a:t>Impossible for the head of the beam </a:t>
              </a:r>
              <a:r>
                <a:rPr kumimoji="0" lang="en-GB" sz="700" b="0" i="0" u="none" strike="noStrike" cap="none" normalizeH="0" baseline="0" dirty="0" smtClean="0">
                  <a:ln>
                    <a:noFill/>
                  </a:ln>
                  <a:solidFill>
                    <a:srgbClr val="006600"/>
                  </a:solidFill>
                  <a:effectLst/>
                  <a:latin typeface="Times" charset="0"/>
                </a:rPr>
                <a:t>(causality, speed of light)</a:t>
              </a:r>
              <a:r>
                <a:rPr kumimoji="0" lang="en-GB" sz="800" b="0" i="0" u="none" strike="noStrike" cap="none" normalizeH="0" baseline="0" dirty="0" smtClean="0">
                  <a:ln>
                    <a:noFill/>
                  </a:ln>
                  <a:solidFill>
                    <a:srgbClr val="006600"/>
                  </a:solidFill>
                  <a:effectLst/>
                  <a:latin typeface="Times" charset="0"/>
                </a:rPr>
                <a:t>.</a:t>
              </a:r>
            </a:p>
            <a:p>
              <a:pPr marL="0" marR="0" lvl="0" indent="0" algn="l" defTabSz="914400" rtl="0" eaLnBrk="1" fontAlgn="base" latinLnBrk="0" hangingPunct="1">
                <a:lnSpc>
                  <a:spcPct val="120000"/>
                </a:lnSpc>
                <a:buClrTx/>
                <a:buSzTx/>
                <a:buFontTx/>
                <a:buNone/>
                <a:tabLst/>
              </a:pPr>
              <a:r>
                <a:rPr kumimoji="0" lang="en-GB" sz="1100" b="1" i="0" u="none" strike="noStrike" cap="none" normalizeH="0" baseline="0" dirty="0" smtClean="0">
                  <a:ln>
                    <a:noFill/>
                  </a:ln>
                  <a:solidFill>
                    <a:srgbClr val="000099"/>
                  </a:solidFill>
                  <a:effectLst/>
                  <a:latin typeface="Times New Roman" pitchFamily="18" charset="0"/>
                </a:rPr>
                <a:t>Passive protection</a:t>
              </a:r>
              <a:r>
                <a:rPr kumimoji="0" lang="en-GB" sz="1100" b="0" i="0" u="none" strike="noStrike" cap="none" normalizeH="0" baseline="0" dirty="0" smtClean="0">
                  <a:ln>
                    <a:noFill/>
                  </a:ln>
                  <a:solidFill>
                    <a:srgbClr val="000099"/>
                  </a:solidFill>
                  <a:effectLst/>
                  <a:latin typeface="Times New Roman" pitchFamily="18" charset="0"/>
                </a:rPr>
                <a:t>: masks and spoilers.</a:t>
              </a:r>
            </a:p>
            <a:p>
              <a:pPr marL="0" marR="0" lvl="0" indent="0" algn="l" defTabSz="914400" rtl="0" eaLnBrk="1" fontAlgn="base" latinLnBrk="0" hangingPunct="1">
                <a:lnSpc>
                  <a:spcPct val="120000"/>
                </a:lnSpc>
                <a:buClrTx/>
                <a:buSzTx/>
                <a:buFontTx/>
                <a:buNone/>
                <a:tabLst/>
              </a:pPr>
              <a:r>
                <a:rPr kumimoji="0" lang="en-GB" sz="1100" b="0" i="0" u="none" strike="noStrike" cap="none" normalizeH="0" baseline="0" dirty="0" smtClean="0">
                  <a:ln>
                    <a:noFill/>
                  </a:ln>
                  <a:solidFill>
                    <a:srgbClr val="000099"/>
                  </a:solidFill>
                  <a:effectLst/>
                  <a:latin typeface="Times New Roman" pitchFamily="18" charset="0"/>
                </a:rPr>
                <a:t>Make passive protection robust enough to provide full protection for the whole pulse.</a:t>
              </a:r>
            </a:p>
            <a:p>
              <a:pPr marL="0" marR="0" lvl="0" indent="0" algn="l" defTabSz="914400" rtl="0" eaLnBrk="1" fontAlgn="base" latinLnBrk="0" hangingPunct="1">
                <a:lnSpc>
                  <a:spcPct val="120000"/>
                </a:lnSpc>
                <a:buClrTx/>
                <a:buSzTx/>
                <a:buFontTx/>
                <a:buNone/>
                <a:tabLst/>
              </a:pPr>
              <a:r>
                <a:rPr kumimoji="0" lang="en-GB" sz="1000" b="0" i="0" u="none" strike="noStrike" cap="none" normalizeH="0" baseline="0" dirty="0" smtClean="0">
                  <a:ln>
                    <a:noFill/>
                  </a:ln>
                  <a:solidFill>
                    <a:srgbClr val="000099"/>
                  </a:solidFill>
                  <a:effectLst/>
                  <a:latin typeface="Times New Roman" pitchFamily="18" charset="0"/>
                </a:rPr>
                <a:t>Many of the systems are already designed along this principle.</a:t>
              </a:r>
            </a:p>
            <a:p>
              <a:pPr marL="0" marR="0" lvl="0" indent="0" algn="l" defTabSz="914400" rtl="0" eaLnBrk="1" fontAlgn="base" latinLnBrk="0" hangingPunct="1">
                <a:lnSpc>
                  <a:spcPct val="120000"/>
                </a:lnSpc>
                <a:buClrTx/>
                <a:buSzTx/>
                <a:buFontTx/>
                <a:buNone/>
                <a:tabLst/>
              </a:pPr>
              <a:endParaRPr kumimoji="0" lang="en-GB" sz="800" b="0" i="0" u="none" strike="noStrike" cap="none" normalizeH="0" baseline="0" dirty="0" smtClean="0">
                <a:ln>
                  <a:noFill/>
                </a:ln>
                <a:solidFill>
                  <a:srgbClr val="000099"/>
                </a:solidFill>
                <a:effectLst/>
                <a:latin typeface="Times New Roman" pitchFamily="18" charset="0"/>
              </a:endParaRPr>
            </a:p>
            <a:p>
              <a:pPr marL="0" marR="0" lvl="0" indent="0" algn="l" defTabSz="914400" rtl="0" eaLnBrk="1" fontAlgn="base" latinLnBrk="0" hangingPunct="1">
                <a:lnSpc>
                  <a:spcPct val="120000"/>
                </a:lnSpc>
                <a:buClrTx/>
                <a:buSzTx/>
                <a:buFontTx/>
                <a:buNone/>
                <a:tabLst/>
              </a:pPr>
              <a:r>
                <a:rPr kumimoji="0" lang="en-GB" sz="1200" b="0" i="0" u="none" strike="noStrike" cap="none" normalizeH="0" baseline="0" dirty="0" smtClean="0">
                  <a:ln>
                    <a:noFill/>
                  </a:ln>
                  <a:solidFill>
                    <a:srgbClr val="000099"/>
                  </a:solidFill>
                  <a:effectLst/>
                  <a:latin typeface="Times New Roman" pitchFamily="18" charset="0"/>
                </a:rPr>
                <a:t>Locations </a:t>
              </a:r>
              <a:r>
                <a:rPr kumimoji="0" lang="en-GB" sz="1000" b="0" i="0" u="none" strike="noStrike" cap="none" normalizeH="0" baseline="0" dirty="0" smtClean="0">
                  <a:ln>
                    <a:noFill/>
                  </a:ln>
                  <a:solidFill>
                    <a:srgbClr val="000099"/>
                  </a:solidFill>
                  <a:effectLst/>
                  <a:latin typeface="Times New Roman" pitchFamily="18" charset="0"/>
                </a:rPr>
                <a:t>(mostly associated with kickers)</a:t>
              </a:r>
              <a:endParaRPr kumimoji="0" lang="en-GB" sz="1200" b="0" i="0" u="none" strike="noStrike" cap="none" normalizeH="0" baseline="0" dirty="0" smtClean="0">
                <a:ln>
                  <a:noFill/>
                </a:ln>
                <a:solidFill>
                  <a:srgbClr val="000099"/>
                </a:solidFill>
                <a:effectLst/>
                <a:latin typeface="Times New Roman" pitchFamily="18" charset="0"/>
              </a:endParaRPr>
            </a:p>
            <a:p>
              <a:pPr marL="114300" marR="0" lvl="0" indent="-114300" algn="l" defTabSz="914400" rtl="0" eaLnBrk="1" fontAlgn="base" latinLnBrk="0" hangingPunct="1">
                <a:lnSpc>
                  <a:spcPct val="120000"/>
                </a:lnSpc>
                <a:buClrTx/>
                <a:buSzPct val="80000"/>
                <a:buFont typeface="Times New Roman" pitchFamily="18" charset="0"/>
                <a:buChar char="•"/>
              </a:pPr>
              <a:r>
                <a:rPr kumimoji="0" lang="en-GB" sz="1000" b="0" i="0" u="none" strike="noStrike" cap="none" normalizeH="0" baseline="0" dirty="0" smtClean="0">
                  <a:ln>
                    <a:noFill/>
                  </a:ln>
                  <a:solidFill>
                    <a:srgbClr val="000099"/>
                  </a:solidFill>
                  <a:effectLst/>
                  <a:latin typeface="Times New Roman" pitchFamily="18" charset="0"/>
                </a:rPr>
                <a:t>Extraction channels</a:t>
              </a:r>
              <a:br>
                <a:rPr kumimoji="0" lang="en-GB" sz="1000" b="0" i="0" u="none" strike="noStrike" cap="none" normalizeH="0" baseline="0" dirty="0" smtClean="0">
                  <a:ln>
                    <a:noFill/>
                  </a:ln>
                  <a:solidFill>
                    <a:srgbClr val="000099"/>
                  </a:solidFill>
                  <a:effectLst/>
                  <a:latin typeface="Times New Roman" pitchFamily="18" charset="0"/>
                </a:rPr>
              </a:br>
              <a:r>
                <a:rPr kumimoji="0" lang="en-GB" sz="1000" b="0" i="0" u="none" strike="noStrike" cap="none" normalizeH="0" baseline="0" dirty="0" smtClean="0">
                  <a:ln>
                    <a:noFill/>
                  </a:ln>
                  <a:solidFill>
                    <a:srgbClr val="000099"/>
                  </a:solidFill>
                  <a:effectLst/>
                  <a:latin typeface="Times New Roman" pitchFamily="18" charset="0"/>
                </a:rPr>
                <a:t>damping ring</a:t>
              </a:r>
            </a:p>
            <a:p>
              <a:pPr marL="114300" marR="0" lvl="0" indent="-114300" algn="l" defTabSz="914400" rtl="0" eaLnBrk="1" fontAlgn="base" latinLnBrk="0" hangingPunct="1">
                <a:lnSpc>
                  <a:spcPct val="120000"/>
                </a:lnSpc>
                <a:buClrTx/>
                <a:buSzPct val="80000"/>
                <a:buFont typeface="Times New Roman" pitchFamily="18" charset="0"/>
                <a:buChar char="•"/>
              </a:pPr>
              <a:r>
                <a:rPr kumimoji="0" lang="en-GB" sz="1000" b="0" i="0" u="none" strike="noStrike" cap="none" normalizeH="0" baseline="0" dirty="0" smtClean="0">
                  <a:ln>
                    <a:noFill/>
                  </a:ln>
                  <a:solidFill>
                    <a:srgbClr val="000099"/>
                  </a:solidFill>
                  <a:effectLst/>
                  <a:latin typeface="Times New Roman" pitchFamily="18" charset="0"/>
                </a:rPr>
                <a:t>Extraction from</a:t>
              </a:r>
              <a:br>
                <a:rPr kumimoji="0" lang="en-GB" sz="1000" b="0" i="0" u="none" strike="noStrike" cap="none" normalizeH="0" baseline="0" dirty="0" smtClean="0">
                  <a:ln>
                    <a:noFill/>
                  </a:ln>
                  <a:solidFill>
                    <a:srgbClr val="000099"/>
                  </a:solidFill>
                  <a:effectLst/>
                  <a:latin typeface="Times New Roman" pitchFamily="18" charset="0"/>
                </a:rPr>
              </a:br>
              <a:r>
                <a:rPr kumimoji="0" lang="en-GB" sz="1000" b="0" i="0" u="none" strike="noStrike" cap="none" normalizeH="0" baseline="0" dirty="0" smtClean="0">
                  <a:ln>
                    <a:noFill/>
                  </a:ln>
                  <a:solidFill>
                    <a:srgbClr val="000099"/>
                  </a:solidFill>
                  <a:effectLst/>
                  <a:latin typeface="Times New Roman" pitchFamily="18" charset="0"/>
                </a:rPr>
                <a:t>combiner rings</a:t>
              </a:r>
            </a:p>
            <a:p>
              <a:pPr marL="114300" marR="0" lvl="0" indent="-114300" algn="l" defTabSz="914400" rtl="0" eaLnBrk="1" fontAlgn="base" latinLnBrk="0" hangingPunct="1">
                <a:lnSpc>
                  <a:spcPct val="120000"/>
                </a:lnSpc>
                <a:buClrTx/>
                <a:buSzPct val="80000"/>
                <a:buFont typeface="Times New Roman" pitchFamily="18" charset="0"/>
                <a:buChar char="•"/>
              </a:pPr>
              <a:r>
                <a:rPr kumimoji="0" lang="en-GB" sz="1000" b="0" i="0" u="none" strike="noStrike" cap="none" normalizeH="0" baseline="0" dirty="0" smtClean="0">
                  <a:ln>
                    <a:noFill/>
                  </a:ln>
                  <a:solidFill>
                    <a:srgbClr val="000099"/>
                  </a:solidFill>
                  <a:effectLst/>
                  <a:latin typeface="Times New Roman" pitchFamily="18" charset="0"/>
                </a:rPr>
                <a:t>Drive Beam</a:t>
              </a:r>
              <a:br>
                <a:rPr kumimoji="0" lang="en-GB" sz="1000" b="0" i="0" u="none" strike="noStrike" cap="none" normalizeH="0" baseline="0" dirty="0" smtClean="0">
                  <a:ln>
                    <a:noFill/>
                  </a:ln>
                  <a:solidFill>
                    <a:srgbClr val="000099"/>
                  </a:solidFill>
                  <a:effectLst/>
                  <a:latin typeface="Times New Roman" pitchFamily="18" charset="0"/>
                </a:rPr>
              </a:br>
              <a:r>
                <a:rPr kumimoji="0" lang="en-GB" sz="1000" b="0" i="0" u="none" strike="noStrike" cap="none" normalizeH="0" baseline="0" dirty="0" smtClean="0">
                  <a:ln>
                    <a:noFill/>
                  </a:ln>
                  <a:solidFill>
                    <a:srgbClr val="000099"/>
                  </a:solidFill>
                  <a:effectLst/>
                  <a:latin typeface="Times New Roman" pitchFamily="18" charset="0"/>
                </a:rPr>
                <a:t>turn around</a:t>
              </a:r>
            </a:p>
            <a:p>
              <a:pPr marL="0" marR="0" lvl="0" indent="0" algn="l" defTabSz="914400" rtl="0" eaLnBrk="1" fontAlgn="base" latinLnBrk="0" hangingPunct="1">
                <a:lnSpc>
                  <a:spcPct val="120000"/>
                </a:lnSpc>
                <a:buClrTx/>
                <a:buSzPts val="1200"/>
                <a:tabLst/>
              </a:pPr>
              <a:endParaRPr kumimoji="0" lang="en-GB" sz="800" b="0" i="0" u="none" strike="noStrike" cap="none" normalizeH="0" baseline="0" dirty="0" smtClean="0">
                <a:ln>
                  <a:noFill/>
                </a:ln>
                <a:solidFill>
                  <a:srgbClr val="000099"/>
                </a:solidFill>
                <a:effectLst/>
                <a:latin typeface="Times New Roman" pitchFamily="18" charset="0"/>
              </a:endParaRPr>
            </a:p>
            <a:p>
              <a:pPr marL="0" marR="0" lvl="0" indent="0" algn="l" defTabSz="914400" rtl="0" eaLnBrk="1" fontAlgn="base" latinLnBrk="0" hangingPunct="1">
                <a:lnSpc>
                  <a:spcPct val="120000"/>
                </a:lnSpc>
                <a:buClrTx/>
                <a:buSzTx/>
                <a:buFontTx/>
                <a:buNone/>
                <a:tabLst/>
              </a:pPr>
              <a:r>
                <a:rPr kumimoji="0" lang="en-GB" sz="800" b="0" i="0" u="none" strike="noStrike" cap="none" normalizeH="0" baseline="0" dirty="0" smtClean="0">
                  <a:ln>
                    <a:noFill/>
                  </a:ln>
                  <a:solidFill>
                    <a:srgbClr val="000099"/>
                  </a:solidFill>
                  <a:effectLst/>
                  <a:latin typeface="Times New Roman" pitchFamily="18" charset="0"/>
                </a:rPr>
                <a:t> </a:t>
              </a:r>
              <a:endParaRPr kumimoji="0" lang="en-US" sz="300" b="0" i="0" u="none" strike="noStrike" cap="none" normalizeH="0" baseline="0" dirty="0" smtClean="0">
                <a:ln>
                  <a:noFill/>
                </a:ln>
                <a:solidFill>
                  <a:schemeClr val="tx1"/>
                </a:solidFill>
                <a:effectLst/>
                <a:latin typeface="Arial" pitchFamily="34" charset="0"/>
              </a:endParaRPr>
            </a:p>
          </p:txBody>
        </p:sp>
        <p:sp>
          <p:nvSpPr>
            <p:cNvPr id="15485" name="Text Box 125"/>
            <p:cNvSpPr txBox="1">
              <a:spLocks noChangeArrowheads="1"/>
            </p:cNvSpPr>
            <p:nvPr/>
          </p:nvSpPr>
          <p:spPr bwMode="auto">
            <a:xfrm>
              <a:off x="6859818" y="6022699"/>
              <a:ext cx="1319213" cy="173080"/>
            </a:xfrm>
            <a:prstGeom prst="rect">
              <a:avLst/>
            </a:prstGeom>
            <a:noFill/>
            <a:ln w="9525" algn="in">
              <a:noFill/>
              <a:miter lim="800000"/>
              <a:headEnd/>
              <a:tailEnd/>
            </a:ln>
            <a:effec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500" b="0" i="0" u="none" strike="noStrike" cap="none" normalizeH="0" baseline="0" dirty="0" smtClean="0">
                  <a:ln>
                    <a:noFill/>
                  </a:ln>
                  <a:solidFill>
                    <a:srgbClr val="000000"/>
                  </a:solidFill>
                  <a:effectLst/>
                  <a:latin typeface="Times New Roman" pitchFamily="18" charset="0"/>
                </a:rPr>
                <a:t>￼</a:t>
              </a:r>
              <a:r>
                <a:rPr kumimoji="0" lang="en-GB" sz="700" b="0" i="0" u="none" strike="noStrike" cap="none" normalizeH="0" baseline="0" dirty="0" smtClean="0">
                  <a:ln>
                    <a:noFill/>
                  </a:ln>
                  <a:solidFill>
                    <a:srgbClr val="000000"/>
                  </a:solidFill>
                  <a:effectLst/>
                  <a:latin typeface="Times New Roman" pitchFamily="18" charset="0"/>
                </a:rPr>
                <a:t>Protective masks. </a:t>
              </a:r>
              <a:r>
                <a:rPr kumimoji="0" lang="en-GB" sz="600" b="0" i="0" u="none" strike="noStrike" cap="none" normalizeH="0" baseline="0" dirty="0" smtClean="0">
                  <a:ln>
                    <a:noFill/>
                  </a:ln>
                  <a:solidFill>
                    <a:srgbClr val="000000"/>
                  </a:solidFill>
                  <a:effectLst/>
                  <a:latin typeface="Times New Roman" pitchFamily="18" charset="0"/>
                </a:rPr>
                <a:t>(Picture of an LHC Collimator)</a:t>
              </a:r>
              <a:endParaRPr kumimoji="0" lang="en-US" sz="800" b="0" i="0" u="none" strike="noStrike" cap="none" normalizeH="0" baseline="0" dirty="0" smtClean="0">
                <a:ln>
                  <a:noFill/>
                </a:ln>
                <a:solidFill>
                  <a:schemeClr val="tx1"/>
                </a:solidFill>
                <a:effectLst/>
                <a:latin typeface="Arial" pitchFamily="34" charset="0"/>
              </a:endParaRPr>
            </a:p>
          </p:txBody>
        </p:sp>
      </p:grpSp>
      <p:pic>
        <p:nvPicPr>
          <p:cNvPr id="121" name="Picture 126" descr="CIMG1104"/>
          <p:cNvPicPr>
            <a:picLocks noGrp="1" noChangeAspect="1" noChangeArrowheads="1"/>
          </p:cNvPicPr>
          <p:nvPr/>
        </p:nvPicPr>
        <p:blipFill>
          <a:blip r:embed="rId3" cstate="print">
            <a:lum bright="36000" contrast="12000"/>
          </a:blip>
          <a:srcRect l="6270" r="2809" b="18089"/>
          <a:stretch>
            <a:fillRect/>
          </a:stretch>
        </p:blipFill>
        <p:spPr bwMode="auto">
          <a:xfrm>
            <a:off x="6705600" y="4953000"/>
            <a:ext cx="1710937" cy="1283298"/>
          </a:xfrm>
          <a:prstGeom prst="rect">
            <a:avLst/>
          </a:prstGeom>
          <a:noFill/>
          <a:ln w="9525" algn="ctr">
            <a:noFill/>
            <a:miter lim="800000"/>
            <a:headEnd/>
            <a:tailEnd/>
          </a:ln>
        </p:spPr>
      </p:pic>
      <p:sp>
        <p:nvSpPr>
          <p:cNvPr id="132" name="Text Box 123"/>
          <p:cNvSpPr txBox="1">
            <a:spLocks noChangeArrowheads="1"/>
          </p:cNvSpPr>
          <p:nvPr/>
        </p:nvSpPr>
        <p:spPr bwMode="auto">
          <a:xfrm>
            <a:off x="2819400" y="6064625"/>
            <a:ext cx="2438399" cy="457199"/>
          </a:xfrm>
          <a:prstGeom prst="rect">
            <a:avLst/>
          </a:prstGeom>
          <a:solidFill>
            <a:srgbClr val="336699"/>
          </a:solidFill>
          <a:ln w="9525" algn="in">
            <a:solidFill>
              <a:srgbClr val="336699"/>
            </a:solidFill>
            <a:miter lim="800000"/>
            <a:headEnd/>
            <a:tailEnd/>
          </a:ln>
          <a:effec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dirty="0" smtClean="0">
                <a:ln>
                  <a:noFill/>
                </a:ln>
                <a:solidFill>
                  <a:srgbClr val="FFFFFF"/>
                </a:solidFill>
                <a:effectLst/>
                <a:latin typeface="Times" charset="0"/>
              </a:rPr>
              <a:t>Static Protection</a:t>
            </a:r>
            <a:endParaRPr kumimoji="0" lang="en-US" sz="600" b="0" i="0" u="none" strike="noStrike" cap="none" normalizeH="0" baseline="0" dirty="0" smtClean="0">
              <a:ln>
                <a:noFill/>
              </a:ln>
              <a:solidFill>
                <a:schemeClr val="tx1"/>
              </a:solidFill>
              <a:effectLst/>
              <a:latin typeface="Arial" pitchFamily="34" charset="0"/>
            </a:endParaRPr>
          </a:p>
        </p:txBody>
      </p:sp>
      <p:cxnSp>
        <p:nvCxnSpPr>
          <p:cNvPr id="134" name="Straight Arrow Connector 133"/>
          <p:cNvCxnSpPr/>
          <p:nvPr/>
        </p:nvCxnSpPr>
        <p:spPr>
          <a:xfrm>
            <a:off x="2667000" y="1447800"/>
            <a:ext cx="2743200" cy="990600"/>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a:off x="2743200" y="2590800"/>
            <a:ext cx="2819400" cy="1588"/>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flipV="1">
            <a:off x="2819400" y="2819400"/>
            <a:ext cx="2743200" cy="381000"/>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V="1">
            <a:off x="2971800" y="2895600"/>
            <a:ext cx="2514600" cy="762000"/>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rot="5400000" flipH="1" flipV="1">
            <a:off x="7735888" y="2627312"/>
            <a:ext cx="989012" cy="1588"/>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33" name="Date Placeholder 132"/>
          <p:cNvSpPr>
            <a:spLocks noGrp="1"/>
          </p:cNvSpPr>
          <p:nvPr>
            <p:ph type="dt" sz="half" idx="10"/>
          </p:nvPr>
        </p:nvSpPr>
        <p:spPr/>
        <p:txBody>
          <a:bodyPr/>
          <a:lstStyle/>
          <a:p>
            <a:fld id="{B32D9CFB-BDD9-46D8-B1ED-2AA8BBC25239}" type="datetime1">
              <a:rPr lang="en-US" smtClean="0"/>
              <a:pPr/>
              <a:t>12/14/2010</a:t>
            </a:fld>
            <a:r>
              <a:rPr lang="en-US" smtClean="0"/>
              <a:t> </a:t>
            </a:r>
            <a:r>
              <a:rPr lang="en-GB" smtClean="0"/>
              <a:t>IWLC2010</a:t>
            </a:r>
            <a:endParaRPr lang="en-US" dirty="0" smtClean="0"/>
          </a:p>
        </p:txBody>
      </p:sp>
      <p:sp>
        <p:nvSpPr>
          <p:cNvPr id="136" name="Slide Number Placeholder 135"/>
          <p:cNvSpPr>
            <a:spLocks noGrp="1"/>
          </p:cNvSpPr>
          <p:nvPr>
            <p:ph type="sldNum" sz="quarter" idx="11"/>
          </p:nvPr>
        </p:nvSpPr>
        <p:spPr/>
        <p:txBody>
          <a:bodyPr/>
          <a:lstStyle/>
          <a:p>
            <a:fld id="{6BF217E6-4719-4E5D-A656-08D119D20448}" type="slidenum">
              <a:rPr lang="en-US" smtClean="0"/>
              <a:pPr/>
              <a:t>11</a:t>
            </a:fld>
            <a:endParaRPr lang="en-US"/>
          </a:p>
        </p:txBody>
      </p:sp>
      <p:sp>
        <p:nvSpPr>
          <p:cNvPr id="138" name="Footer Placeholder 137"/>
          <p:cNvSpPr>
            <a:spLocks noGrp="1"/>
          </p:cNvSpPr>
          <p:nvPr>
            <p:ph type="ftr" sz="quarter" idx="12"/>
          </p:nvPr>
        </p:nvSpPr>
        <p:spPr/>
        <p:txBody>
          <a:bodyPr/>
          <a:lstStyle/>
          <a:p>
            <a:r>
              <a:rPr lang="en-GB" smtClean="0"/>
              <a:t>M.Jonker</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4"/>
                                        </p:tgtEl>
                                        <p:attrNameLst>
                                          <p:attrName>style.visibility</p:attrName>
                                        </p:attrNameLst>
                                      </p:cBhvr>
                                      <p:to>
                                        <p:strVal val="visible"/>
                                      </p:to>
                                    </p:set>
                                    <p:animEffect transition="in" filter="wipe(left)">
                                      <p:cBhvr>
                                        <p:cTn id="12" dur="500"/>
                                        <p:tgtEl>
                                          <p:spTgt spid="134"/>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ssolve">
                                      <p:cBhvr>
                                        <p:cTn id="16" dur="500"/>
                                        <p:tgtEl>
                                          <p:spTgt spid="2"/>
                                        </p:tgtEl>
                                      </p:cBhvr>
                                    </p:animEffect>
                                  </p:childTnLst>
                                </p:cTn>
                              </p:par>
                              <p:par>
                                <p:cTn id="17" presetID="9" presetClass="entr" presetSubtype="0" fill="hold" nodeType="withEffect">
                                  <p:stCondLst>
                                    <p:cond delay="0"/>
                                  </p:stCondLst>
                                  <p:childTnLst>
                                    <p:set>
                                      <p:cBhvr>
                                        <p:cTn id="18" dur="1" fill="hold">
                                          <p:stCondLst>
                                            <p:cond delay="0"/>
                                          </p:stCondLst>
                                        </p:cTn>
                                        <p:tgtEl>
                                          <p:spTgt spid="131"/>
                                        </p:tgtEl>
                                        <p:attrNameLst>
                                          <p:attrName>style.visibility</p:attrName>
                                        </p:attrNameLst>
                                      </p:cBhvr>
                                      <p:to>
                                        <p:strVal val="visible"/>
                                      </p:to>
                                    </p:set>
                                    <p:animEffect transition="in" filter="dissolve">
                                      <p:cBhvr>
                                        <p:cTn id="19" dur="500"/>
                                        <p:tgtEl>
                                          <p:spTgt spid="13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41"/>
                                        </p:tgtEl>
                                        <p:attrNameLst>
                                          <p:attrName>style.visibility</p:attrName>
                                        </p:attrNameLst>
                                      </p:cBhvr>
                                      <p:to>
                                        <p:strVal val="visible"/>
                                      </p:to>
                                    </p:set>
                                    <p:animEffect transition="in" filter="wipe(down)">
                                      <p:cBhvr>
                                        <p:cTn id="24" dur="500"/>
                                        <p:tgtEl>
                                          <p:spTgt spid="141"/>
                                        </p:tgtEl>
                                      </p:cBhvr>
                                    </p:animEffect>
                                  </p:childTnLst>
                                </p:cTn>
                              </p:par>
                            </p:childTnLst>
                          </p:cTn>
                        </p:par>
                        <p:par>
                          <p:cTn id="25" fill="hold">
                            <p:stCondLst>
                              <p:cond delay="500"/>
                            </p:stCondLst>
                            <p:childTnLst>
                              <p:par>
                                <p:cTn id="26" presetID="9"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dissolve">
                                      <p:cBhvr>
                                        <p:cTn id="28" dur="500"/>
                                        <p:tgtEl>
                                          <p:spTgt spid="4"/>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28"/>
                                        </p:tgtEl>
                                        <p:attrNameLst>
                                          <p:attrName>style.visibility</p:attrName>
                                        </p:attrNameLst>
                                      </p:cBhvr>
                                      <p:to>
                                        <p:strVal val="visible"/>
                                      </p:to>
                                    </p:set>
                                    <p:animEffect transition="in" filter="dissolve">
                                      <p:cBhvr>
                                        <p:cTn id="31" dur="500"/>
                                        <p:tgtEl>
                                          <p:spTgt spid="128"/>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xit" presetSubtype="0" fill="hold" nodeType="clickEffect">
                                  <p:stCondLst>
                                    <p:cond delay="0"/>
                                  </p:stCondLst>
                                  <p:childTnLst>
                                    <p:animEffect transition="out" filter="dissolve">
                                      <p:cBhvr>
                                        <p:cTn id="35" dur="500"/>
                                        <p:tgtEl>
                                          <p:spTgt spid="134"/>
                                        </p:tgtEl>
                                      </p:cBhvr>
                                    </p:animEffect>
                                    <p:set>
                                      <p:cBhvr>
                                        <p:cTn id="36" dur="1" fill="hold">
                                          <p:stCondLst>
                                            <p:cond delay="499"/>
                                          </p:stCondLst>
                                        </p:cTn>
                                        <p:tgtEl>
                                          <p:spTgt spid="134"/>
                                        </p:tgtEl>
                                        <p:attrNameLst>
                                          <p:attrName>style.visibility</p:attrName>
                                        </p:attrNameLst>
                                      </p:cBhvr>
                                      <p:to>
                                        <p:strVal val="hidden"/>
                                      </p:to>
                                    </p:set>
                                  </p:childTnLst>
                                </p:cTn>
                              </p:par>
                              <p:par>
                                <p:cTn id="37" presetID="9" presetClass="exit" presetSubtype="0" fill="hold" nodeType="withEffect">
                                  <p:stCondLst>
                                    <p:cond delay="0"/>
                                  </p:stCondLst>
                                  <p:childTnLst>
                                    <p:animEffect transition="out" filter="dissolve">
                                      <p:cBhvr>
                                        <p:cTn id="38" dur="500"/>
                                        <p:tgtEl>
                                          <p:spTgt spid="2"/>
                                        </p:tgtEl>
                                      </p:cBhvr>
                                    </p:animEffect>
                                    <p:set>
                                      <p:cBhvr>
                                        <p:cTn id="39" dur="1" fill="hold">
                                          <p:stCondLst>
                                            <p:cond delay="499"/>
                                          </p:stCondLst>
                                        </p:cTn>
                                        <p:tgtEl>
                                          <p:spTgt spid="2"/>
                                        </p:tgtEl>
                                        <p:attrNameLst>
                                          <p:attrName>style.visibility</p:attrName>
                                        </p:attrNameLst>
                                      </p:cBhvr>
                                      <p:to>
                                        <p:strVal val="hidden"/>
                                      </p:to>
                                    </p:set>
                                  </p:childTnLst>
                                </p:cTn>
                              </p:par>
                              <p:par>
                                <p:cTn id="40" presetID="9" presetClass="entr" presetSubtype="0" fill="hold" nodeType="withEffect">
                                  <p:stCondLst>
                                    <p:cond delay="0"/>
                                  </p:stCondLst>
                                  <p:childTnLst>
                                    <p:set>
                                      <p:cBhvr>
                                        <p:cTn id="41" dur="1" fill="hold">
                                          <p:stCondLst>
                                            <p:cond delay="0"/>
                                          </p:stCondLst>
                                        </p:cTn>
                                        <p:tgtEl>
                                          <p:spTgt spid="135"/>
                                        </p:tgtEl>
                                        <p:attrNameLst>
                                          <p:attrName>style.visibility</p:attrName>
                                        </p:attrNameLst>
                                      </p:cBhvr>
                                      <p:to>
                                        <p:strVal val="visible"/>
                                      </p:to>
                                    </p:set>
                                    <p:animEffect transition="in" filter="dissolve">
                                      <p:cBhvr>
                                        <p:cTn id="42" dur="500"/>
                                        <p:tgtEl>
                                          <p:spTgt spid="135"/>
                                        </p:tgtEl>
                                      </p:cBhvr>
                                    </p:animEffect>
                                  </p:childTnLst>
                                </p:cTn>
                              </p:par>
                            </p:childTnLst>
                          </p:cTn>
                        </p:par>
                        <p:par>
                          <p:cTn id="43" fill="hold">
                            <p:stCondLst>
                              <p:cond delay="500"/>
                            </p:stCondLst>
                            <p:childTnLst>
                              <p:par>
                                <p:cTn id="44" presetID="9"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dissolve">
                                      <p:cBhvr>
                                        <p:cTn id="46" dur="500"/>
                                        <p:tgtEl>
                                          <p:spTgt spid="5"/>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dissolve">
                                      <p:cBhvr>
                                        <p:cTn id="49" dur="500"/>
                                        <p:tgtEl>
                                          <p:spTgt spid="130"/>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5468"/>
                                        </p:tgtEl>
                                        <p:attrNameLst>
                                          <p:attrName>style.visibility</p:attrName>
                                        </p:attrNameLst>
                                      </p:cBhvr>
                                      <p:to>
                                        <p:strVal val="visible"/>
                                      </p:to>
                                    </p:set>
                                    <p:animEffect transition="in" filter="dissolve">
                                      <p:cBhvr>
                                        <p:cTn id="52" dur="500"/>
                                        <p:tgtEl>
                                          <p:spTgt spid="15468"/>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xit" presetSubtype="0" fill="hold" nodeType="clickEffect">
                                  <p:stCondLst>
                                    <p:cond delay="0"/>
                                  </p:stCondLst>
                                  <p:childTnLst>
                                    <p:animEffect transition="out" filter="dissolve">
                                      <p:cBhvr>
                                        <p:cTn id="56" dur="500"/>
                                        <p:tgtEl>
                                          <p:spTgt spid="135"/>
                                        </p:tgtEl>
                                      </p:cBhvr>
                                    </p:animEffect>
                                    <p:set>
                                      <p:cBhvr>
                                        <p:cTn id="57" dur="1" fill="hold">
                                          <p:stCondLst>
                                            <p:cond delay="499"/>
                                          </p:stCondLst>
                                        </p:cTn>
                                        <p:tgtEl>
                                          <p:spTgt spid="135"/>
                                        </p:tgtEl>
                                        <p:attrNameLst>
                                          <p:attrName>style.visibility</p:attrName>
                                        </p:attrNameLst>
                                      </p:cBhvr>
                                      <p:to>
                                        <p:strVal val="hidden"/>
                                      </p:to>
                                    </p:set>
                                  </p:childTnLst>
                                </p:cTn>
                              </p:par>
                              <p:par>
                                <p:cTn id="58" presetID="9" presetClass="exit" presetSubtype="0" fill="hold" nodeType="withEffect">
                                  <p:stCondLst>
                                    <p:cond delay="0"/>
                                  </p:stCondLst>
                                  <p:childTnLst>
                                    <p:animEffect transition="out" filter="dissolve">
                                      <p:cBhvr>
                                        <p:cTn id="59" dur="500"/>
                                        <p:tgtEl>
                                          <p:spTgt spid="5"/>
                                        </p:tgtEl>
                                      </p:cBhvr>
                                    </p:animEffect>
                                    <p:set>
                                      <p:cBhvr>
                                        <p:cTn id="60" dur="1" fill="hold">
                                          <p:stCondLst>
                                            <p:cond delay="499"/>
                                          </p:stCondLst>
                                        </p:cTn>
                                        <p:tgtEl>
                                          <p:spTgt spid="5"/>
                                        </p:tgtEl>
                                        <p:attrNameLst>
                                          <p:attrName>style.visibility</p:attrName>
                                        </p:attrNameLst>
                                      </p:cBhvr>
                                      <p:to>
                                        <p:strVal val="hidden"/>
                                      </p:to>
                                    </p:set>
                                  </p:childTnLst>
                                </p:cTn>
                              </p:par>
                              <p:par>
                                <p:cTn id="61" presetID="9" presetClass="exit" presetSubtype="0" fill="hold" grpId="1" nodeType="withEffect">
                                  <p:stCondLst>
                                    <p:cond delay="0"/>
                                  </p:stCondLst>
                                  <p:childTnLst>
                                    <p:animEffect transition="out" filter="dissolve">
                                      <p:cBhvr>
                                        <p:cTn id="62" dur="500"/>
                                        <p:tgtEl>
                                          <p:spTgt spid="15468"/>
                                        </p:tgtEl>
                                      </p:cBhvr>
                                    </p:animEffect>
                                    <p:set>
                                      <p:cBhvr>
                                        <p:cTn id="63" dur="1" fill="hold">
                                          <p:stCondLst>
                                            <p:cond delay="499"/>
                                          </p:stCondLst>
                                        </p:cTn>
                                        <p:tgtEl>
                                          <p:spTgt spid="15468"/>
                                        </p:tgtEl>
                                        <p:attrNameLst>
                                          <p:attrName>style.visibility</p:attrName>
                                        </p:attrNameLst>
                                      </p:cBhvr>
                                      <p:to>
                                        <p:strVal val="hidden"/>
                                      </p:to>
                                    </p:set>
                                  </p:childTnLst>
                                </p:cTn>
                              </p:par>
                              <p:par>
                                <p:cTn id="64" presetID="9" presetClass="exit" presetSubtype="0" fill="hold" nodeType="withEffect">
                                  <p:stCondLst>
                                    <p:cond delay="0"/>
                                  </p:stCondLst>
                                  <p:childTnLst>
                                    <p:animEffect transition="out" filter="dissolve">
                                      <p:cBhvr>
                                        <p:cTn id="65" dur="500"/>
                                        <p:tgtEl>
                                          <p:spTgt spid="141"/>
                                        </p:tgtEl>
                                      </p:cBhvr>
                                    </p:animEffect>
                                    <p:set>
                                      <p:cBhvr>
                                        <p:cTn id="66" dur="1" fill="hold">
                                          <p:stCondLst>
                                            <p:cond delay="499"/>
                                          </p:stCondLst>
                                        </p:cTn>
                                        <p:tgtEl>
                                          <p:spTgt spid="141"/>
                                        </p:tgtEl>
                                        <p:attrNameLst>
                                          <p:attrName>style.visibility</p:attrName>
                                        </p:attrNameLst>
                                      </p:cBhvr>
                                      <p:to>
                                        <p:strVal val="hidden"/>
                                      </p:to>
                                    </p:set>
                                  </p:childTnLst>
                                </p:cTn>
                              </p:par>
                              <p:par>
                                <p:cTn id="67" presetID="9" presetClass="exit" presetSubtype="0" fill="hold" nodeType="withEffect">
                                  <p:stCondLst>
                                    <p:cond delay="0"/>
                                  </p:stCondLst>
                                  <p:childTnLst>
                                    <p:animEffect transition="out" filter="dissolve">
                                      <p:cBhvr>
                                        <p:cTn id="68" dur="500"/>
                                        <p:tgtEl>
                                          <p:spTgt spid="4"/>
                                        </p:tgtEl>
                                      </p:cBhvr>
                                    </p:animEffect>
                                    <p:set>
                                      <p:cBhvr>
                                        <p:cTn id="69" dur="1" fill="hold">
                                          <p:stCondLst>
                                            <p:cond delay="499"/>
                                          </p:stCondLst>
                                        </p:cTn>
                                        <p:tgtEl>
                                          <p:spTgt spid="4"/>
                                        </p:tgtEl>
                                        <p:attrNameLst>
                                          <p:attrName>style.visibility</p:attrName>
                                        </p:attrNameLst>
                                      </p:cBhvr>
                                      <p:to>
                                        <p:strVal val="hidden"/>
                                      </p:to>
                                    </p:set>
                                  </p:childTnLst>
                                </p:cTn>
                              </p:par>
                              <p:par>
                                <p:cTn id="70" presetID="22" presetClass="entr" presetSubtype="8" fill="hold" nodeType="withEffect">
                                  <p:stCondLst>
                                    <p:cond delay="0"/>
                                  </p:stCondLst>
                                  <p:childTnLst>
                                    <p:set>
                                      <p:cBhvr>
                                        <p:cTn id="71" dur="1" fill="hold">
                                          <p:stCondLst>
                                            <p:cond delay="0"/>
                                          </p:stCondLst>
                                        </p:cTn>
                                        <p:tgtEl>
                                          <p:spTgt spid="137"/>
                                        </p:tgtEl>
                                        <p:attrNameLst>
                                          <p:attrName>style.visibility</p:attrName>
                                        </p:attrNameLst>
                                      </p:cBhvr>
                                      <p:to>
                                        <p:strVal val="visible"/>
                                      </p:to>
                                    </p:set>
                                    <p:animEffect transition="in" filter="wipe(left)">
                                      <p:cBhvr>
                                        <p:cTn id="72" dur="500"/>
                                        <p:tgtEl>
                                          <p:spTgt spid="137"/>
                                        </p:tgtEl>
                                      </p:cBhvr>
                                    </p:animEffect>
                                  </p:childTnLst>
                                </p:cTn>
                              </p:par>
                              <p:par>
                                <p:cTn id="73" presetID="9" presetClass="entr" presetSubtype="0" fill="hold"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dissolve">
                                      <p:cBhvr>
                                        <p:cTn id="75" dur="500"/>
                                        <p:tgtEl>
                                          <p:spTgt spid="23"/>
                                        </p:tgtEl>
                                      </p:cBhvr>
                                    </p:animEffect>
                                  </p:childTnLst>
                                </p:cTn>
                              </p:par>
                              <p:par>
                                <p:cTn id="76" presetID="9" presetClass="entr" presetSubtype="0" fill="hold" nodeType="withEffect">
                                  <p:stCondLst>
                                    <p:cond delay="0"/>
                                  </p:stCondLst>
                                  <p:childTnLst>
                                    <p:set>
                                      <p:cBhvr>
                                        <p:cTn id="77" dur="1" fill="hold">
                                          <p:stCondLst>
                                            <p:cond delay="0"/>
                                          </p:stCondLst>
                                        </p:cTn>
                                        <p:tgtEl>
                                          <p:spTgt spid="129"/>
                                        </p:tgtEl>
                                        <p:attrNameLst>
                                          <p:attrName>style.visibility</p:attrName>
                                        </p:attrNameLst>
                                      </p:cBhvr>
                                      <p:to>
                                        <p:strVal val="visible"/>
                                      </p:to>
                                    </p:set>
                                    <p:animEffect transition="in" filter="dissolve">
                                      <p:cBhvr>
                                        <p:cTn id="78" dur="500"/>
                                        <p:tgtEl>
                                          <p:spTgt spid="129"/>
                                        </p:tgtEl>
                                      </p:cBhvr>
                                    </p:animEffect>
                                  </p:childTnLst>
                                </p:cTn>
                              </p:par>
                            </p:childTnLst>
                          </p:cTn>
                        </p:par>
                      </p:childTnLst>
                    </p:cTn>
                  </p:par>
                  <p:par>
                    <p:cTn id="79" fill="hold">
                      <p:stCondLst>
                        <p:cond delay="indefinite"/>
                      </p:stCondLst>
                      <p:childTnLst>
                        <p:par>
                          <p:cTn id="80" fill="hold">
                            <p:stCondLst>
                              <p:cond delay="0"/>
                            </p:stCondLst>
                            <p:childTnLst>
                              <p:par>
                                <p:cTn id="81" presetID="9" presetClass="exit" presetSubtype="0" fill="hold" nodeType="clickEffect">
                                  <p:stCondLst>
                                    <p:cond delay="0"/>
                                  </p:stCondLst>
                                  <p:childTnLst>
                                    <p:animEffect transition="out" filter="dissolve">
                                      <p:cBhvr>
                                        <p:cTn id="82" dur="500"/>
                                        <p:tgtEl>
                                          <p:spTgt spid="137"/>
                                        </p:tgtEl>
                                      </p:cBhvr>
                                    </p:animEffect>
                                    <p:set>
                                      <p:cBhvr>
                                        <p:cTn id="83" dur="1" fill="hold">
                                          <p:stCondLst>
                                            <p:cond delay="499"/>
                                          </p:stCondLst>
                                        </p:cTn>
                                        <p:tgtEl>
                                          <p:spTgt spid="137"/>
                                        </p:tgtEl>
                                        <p:attrNameLst>
                                          <p:attrName>style.visibility</p:attrName>
                                        </p:attrNameLst>
                                      </p:cBhvr>
                                      <p:to>
                                        <p:strVal val="hidden"/>
                                      </p:to>
                                    </p:set>
                                  </p:childTnLst>
                                </p:cTn>
                              </p:par>
                              <p:par>
                                <p:cTn id="84" presetID="9" presetClass="exit" presetSubtype="0" fill="hold" nodeType="withEffect">
                                  <p:stCondLst>
                                    <p:cond delay="0"/>
                                  </p:stCondLst>
                                  <p:childTnLst>
                                    <p:animEffect transition="out" filter="dissolve">
                                      <p:cBhvr>
                                        <p:cTn id="85" dur="500"/>
                                        <p:tgtEl>
                                          <p:spTgt spid="23"/>
                                        </p:tgtEl>
                                      </p:cBhvr>
                                    </p:animEffect>
                                    <p:set>
                                      <p:cBhvr>
                                        <p:cTn id="86" dur="1" fill="hold">
                                          <p:stCondLst>
                                            <p:cond delay="499"/>
                                          </p:stCondLst>
                                        </p:cTn>
                                        <p:tgtEl>
                                          <p:spTgt spid="23"/>
                                        </p:tgtEl>
                                        <p:attrNameLst>
                                          <p:attrName>style.visibility</p:attrName>
                                        </p:attrNameLst>
                                      </p:cBhvr>
                                      <p:to>
                                        <p:strVal val="hidden"/>
                                      </p:to>
                                    </p:set>
                                  </p:childTnLst>
                                </p:cTn>
                              </p:par>
                              <p:par>
                                <p:cTn id="87" presetID="22" presetClass="entr" presetSubtype="8" fill="hold" nodeType="withEffect">
                                  <p:stCondLst>
                                    <p:cond delay="0"/>
                                  </p:stCondLst>
                                  <p:childTnLst>
                                    <p:set>
                                      <p:cBhvr>
                                        <p:cTn id="88" dur="1" fill="hold">
                                          <p:stCondLst>
                                            <p:cond delay="0"/>
                                          </p:stCondLst>
                                        </p:cTn>
                                        <p:tgtEl>
                                          <p:spTgt spid="139"/>
                                        </p:tgtEl>
                                        <p:attrNameLst>
                                          <p:attrName>style.visibility</p:attrName>
                                        </p:attrNameLst>
                                      </p:cBhvr>
                                      <p:to>
                                        <p:strVal val="visible"/>
                                      </p:to>
                                    </p:set>
                                    <p:animEffect transition="in" filter="wipe(left)">
                                      <p:cBhvr>
                                        <p:cTn id="89" dur="500"/>
                                        <p:tgtEl>
                                          <p:spTgt spid="139"/>
                                        </p:tgtEl>
                                      </p:cBhvr>
                                    </p:animEffect>
                                  </p:childTnLst>
                                </p:cTn>
                              </p:par>
                            </p:childTnLst>
                          </p:cTn>
                        </p:par>
                        <p:par>
                          <p:cTn id="90" fill="hold">
                            <p:stCondLst>
                              <p:cond delay="500"/>
                            </p:stCondLst>
                            <p:childTnLst>
                              <p:par>
                                <p:cTn id="91" presetID="9" presetClass="entr" presetSubtype="0" fill="hold" nodeType="after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dissolve">
                                      <p:cBhvr>
                                        <p:cTn id="93" dur="500"/>
                                        <p:tgtEl>
                                          <p:spTgt spid="24"/>
                                        </p:tgtEl>
                                      </p:cBhvr>
                                    </p:animEffect>
                                  </p:childTnLst>
                                </p:cTn>
                              </p:par>
                              <p:par>
                                <p:cTn id="94" presetID="9" presetClass="entr" presetSubtype="0" fill="hold" nodeType="withEffect">
                                  <p:stCondLst>
                                    <p:cond delay="0"/>
                                  </p:stCondLst>
                                  <p:childTnLst>
                                    <p:set>
                                      <p:cBhvr>
                                        <p:cTn id="95" dur="1" fill="hold">
                                          <p:stCondLst>
                                            <p:cond delay="0"/>
                                          </p:stCondLst>
                                        </p:cTn>
                                        <p:tgtEl>
                                          <p:spTgt spid="121"/>
                                        </p:tgtEl>
                                        <p:attrNameLst>
                                          <p:attrName>style.visibility</p:attrName>
                                        </p:attrNameLst>
                                      </p:cBhvr>
                                      <p:to>
                                        <p:strVal val="visible"/>
                                      </p:to>
                                    </p:set>
                                    <p:animEffect transition="in" filter="dissolve">
                                      <p:cBhvr>
                                        <p:cTn id="96" dur="500"/>
                                        <p:tgtEl>
                                          <p:spTgt spid="121"/>
                                        </p:tgtEl>
                                      </p:cBhvr>
                                    </p:animEffect>
                                  </p:childTnLst>
                                </p:cTn>
                              </p:par>
                              <p:par>
                                <p:cTn id="97" presetID="9" presetClass="entr" presetSubtype="0" fill="hold" grpId="0" nodeType="withEffect">
                                  <p:stCondLst>
                                    <p:cond delay="0"/>
                                  </p:stCondLst>
                                  <p:childTnLst>
                                    <p:set>
                                      <p:cBhvr>
                                        <p:cTn id="98" dur="1" fill="hold">
                                          <p:stCondLst>
                                            <p:cond delay="0"/>
                                          </p:stCondLst>
                                        </p:cTn>
                                        <p:tgtEl>
                                          <p:spTgt spid="132"/>
                                        </p:tgtEl>
                                        <p:attrNameLst>
                                          <p:attrName>style.visibility</p:attrName>
                                        </p:attrNameLst>
                                      </p:cBhvr>
                                      <p:to>
                                        <p:strVal val="visible"/>
                                      </p:to>
                                    </p:set>
                                    <p:animEffect transition="in" filter="dissolve">
                                      <p:cBhvr>
                                        <p:cTn id="99"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8" grpId="0" animBg="1"/>
      <p:bldP spid="15468" grpId="1" animBg="1"/>
      <p:bldP spid="128" grpId="0" animBg="1"/>
      <p:bldP spid="130" grpId="0" animBg="1"/>
      <p:bldP spid="132"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92162"/>
          </a:xfrm>
        </p:spPr>
        <p:txBody>
          <a:bodyPr>
            <a:normAutofit/>
          </a:bodyPr>
          <a:lstStyle/>
          <a:p>
            <a:pPr lvl="0" fontAlgn="base">
              <a:spcAft>
                <a:spcPts val="1400"/>
              </a:spcAft>
            </a:pPr>
            <a:r>
              <a:rPr kumimoji="0" lang="en-GB" b="1" i="0" u="none" strike="noStrike" cap="none" normalizeH="0" baseline="0" dirty="0" smtClean="0">
                <a:ln>
                  <a:noFill/>
                </a:ln>
                <a:solidFill>
                  <a:schemeClr val="tx1">
                    <a:lumMod val="50000"/>
                    <a:lumOff val="50000"/>
                  </a:schemeClr>
                </a:solidFill>
                <a:effectLst/>
                <a:latin typeface="Times" charset="0"/>
              </a:rPr>
              <a:t>Machine Protection Timeline</a:t>
            </a:r>
            <a:endParaRPr kumimoji="0" lang="en-US" sz="1600" b="0" i="0" u="none" strike="noStrike" cap="none" normalizeH="0" baseline="0" dirty="0" smtClean="0">
              <a:ln>
                <a:noFill/>
              </a:ln>
              <a:solidFill>
                <a:schemeClr val="tx1">
                  <a:lumMod val="50000"/>
                  <a:lumOff val="50000"/>
                </a:schemeClr>
              </a:solidFill>
              <a:effectLst/>
              <a:latin typeface="Arial" pitchFamily="34" charset="0"/>
            </a:endParaRPr>
          </a:p>
        </p:txBody>
      </p:sp>
      <p:graphicFrame>
        <p:nvGraphicFramePr>
          <p:cNvPr id="8" name="Chart 7"/>
          <p:cNvGraphicFramePr/>
          <p:nvPr/>
        </p:nvGraphicFramePr>
        <p:xfrm>
          <a:off x="304800" y="3257550"/>
          <a:ext cx="8562975" cy="3067050"/>
        </p:xfrm>
        <a:graphic>
          <a:graphicData uri="http://schemas.openxmlformats.org/drawingml/2006/chart">
            <c:chart xmlns:c="http://schemas.openxmlformats.org/drawingml/2006/chart" xmlns:r="http://schemas.openxmlformats.org/officeDocument/2006/relationships" r:id="rId3"/>
          </a:graphicData>
        </a:graphic>
      </p:graphicFrame>
      <p:cxnSp>
        <p:nvCxnSpPr>
          <p:cNvPr id="10" name="Straight Arrow Connector 9"/>
          <p:cNvCxnSpPr/>
          <p:nvPr/>
        </p:nvCxnSpPr>
        <p:spPr>
          <a:xfrm rot="5400000">
            <a:off x="3771900" y="3294856"/>
            <a:ext cx="1143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5045724" y="3294856"/>
            <a:ext cx="1143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6713321" y="3294856"/>
            <a:ext cx="1143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938645" y="4095750"/>
            <a:ext cx="3404755" cy="381000"/>
          </a:xfrm>
          <a:prstGeom prst="rect">
            <a:avLst/>
          </a:prstGeom>
          <a:solidFill>
            <a:srgbClr val="4F81B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346863" y="4095750"/>
            <a:ext cx="1291937" cy="381000"/>
          </a:xfrm>
          <a:prstGeom prst="rect">
            <a:avLst/>
          </a:prstGeom>
          <a:solidFill>
            <a:schemeClr val="accent2">
              <a:lumMod val="60000"/>
              <a:lumOff val="4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38801" y="4279323"/>
            <a:ext cx="2895600" cy="304800"/>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315199" y="4282786"/>
            <a:ext cx="1219201" cy="3048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rot="5400000">
            <a:off x="3590895" y="1457295"/>
            <a:ext cx="1834634" cy="584775"/>
          </a:xfrm>
          <a:prstGeom prst="rect">
            <a:avLst/>
          </a:prstGeom>
          <a:noFill/>
        </p:spPr>
        <p:txBody>
          <a:bodyPr wrap="square" rtlCol="0">
            <a:spAutoFit/>
          </a:bodyPr>
          <a:lstStyle/>
          <a:p>
            <a:pPr>
              <a:buFontTx/>
              <a:buChar char="-"/>
            </a:pPr>
            <a:r>
              <a:rPr lang="en-GB" sz="1600" dirty="0" smtClean="0"/>
              <a:t>20 ms:</a:t>
            </a:r>
          </a:p>
          <a:p>
            <a:r>
              <a:rPr lang="en-GB" sz="1600" dirty="0" smtClean="0"/>
              <a:t>Last delivered pulse</a:t>
            </a:r>
            <a:endParaRPr lang="en-US" sz="1600" dirty="0"/>
          </a:p>
        </p:txBody>
      </p:sp>
      <p:sp>
        <p:nvSpPr>
          <p:cNvPr id="19" name="TextBox 18"/>
          <p:cNvSpPr txBox="1"/>
          <p:nvPr/>
        </p:nvSpPr>
        <p:spPr>
          <a:xfrm rot="5400000">
            <a:off x="4785270" y="1463130"/>
            <a:ext cx="1834634" cy="584775"/>
          </a:xfrm>
          <a:prstGeom prst="rect">
            <a:avLst/>
          </a:prstGeom>
          <a:noFill/>
        </p:spPr>
        <p:txBody>
          <a:bodyPr wrap="square" rtlCol="0">
            <a:spAutoFit/>
          </a:bodyPr>
          <a:lstStyle/>
          <a:p>
            <a:r>
              <a:rPr lang="en-GB" sz="1600" dirty="0" smtClean="0"/>
              <a:t>-2 ms</a:t>
            </a:r>
          </a:p>
          <a:p>
            <a:r>
              <a:rPr lang="en-GB" sz="1600" dirty="0" smtClean="0"/>
              <a:t>Next Pulse permit</a:t>
            </a:r>
            <a:endParaRPr lang="en-US" sz="1600" dirty="0"/>
          </a:p>
        </p:txBody>
      </p:sp>
      <p:sp>
        <p:nvSpPr>
          <p:cNvPr id="20" name="TextBox 19"/>
          <p:cNvSpPr txBox="1"/>
          <p:nvPr/>
        </p:nvSpPr>
        <p:spPr>
          <a:xfrm rot="5400000">
            <a:off x="6309270" y="1457295"/>
            <a:ext cx="1834634" cy="584775"/>
          </a:xfrm>
          <a:prstGeom prst="rect">
            <a:avLst/>
          </a:prstGeom>
          <a:noFill/>
        </p:spPr>
        <p:txBody>
          <a:bodyPr wrap="square" rtlCol="0">
            <a:spAutoFit/>
          </a:bodyPr>
          <a:lstStyle/>
          <a:p>
            <a:r>
              <a:rPr lang="en-GB" sz="1600" dirty="0" smtClean="0"/>
              <a:t>-0.1 ms</a:t>
            </a:r>
          </a:p>
          <a:p>
            <a:r>
              <a:rPr lang="en-GB" sz="1600" dirty="0" smtClean="0"/>
              <a:t>Beam in flight</a:t>
            </a:r>
            <a:endParaRPr lang="en-US" sz="1600" dirty="0"/>
          </a:p>
        </p:txBody>
      </p:sp>
      <p:sp>
        <p:nvSpPr>
          <p:cNvPr id="21" name="TextBox 20"/>
          <p:cNvSpPr txBox="1"/>
          <p:nvPr/>
        </p:nvSpPr>
        <p:spPr>
          <a:xfrm>
            <a:off x="609600" y="2133600"/>
            <a:ext cx="2133600" cy="584775"/>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Slow errors and drifts:</a:t>
            </a:r>
          </a:p>
          <a:p>
            <a:r>
              <a:rPr lang="en-GB" sz="1600" dirty="0" smtClean="0"/>
              <a:t>Post pulse analysis</a:t>
            </a:r>
            <a:endParaRPr lang="en-US" sz="1600" dirty="0"/>
          </a:p>
        </p:txBody>
      </p:sp>
      <p:sp>
        <p:nvSpPr>
          <p:cNvPr id="22" name="TextBox 21"/>
          <p:cNvSpPr txBox="1"/>
          <p:nvPr/>
        </p:nvSpPr>
        <p:spPr>
          <a:xfrm>
            <a:off x="1981200" y="4953000"/>
            <a:ext cx="2667000" cy="58477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sz="1600" dirty="0" smtClean="0"/>
              <a:t>Inter pulse equipment errors:</a:t>
            </a:r>
          </a:p>
          <a:p>
            <a:r>
              <a:rPr lang="en-GB" sz="1600" dirty="0" smtClean="0"/>
              <a:t>Interlock system</a:t>
            </a:r>
            <a:endParaRPr lang="en-US" sz="1600" dirty="0"/>
          </a:p>
        </p:txBody>
      </p:sp>
      <p:sp>
        <p:nvSpPr>
          <p:cNvPr id="23" name="TextBox 22"/>
          <p:cNvSpPr txBox="1"/>
          <p:nvPr/>
        </p:nvSpPr>
        <p:spPr>
          <a:xfrm>
            <a:off x="5791200" y="5029200"/>
            <a:ext cx="3048000" cy="58477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sz="1600" dirty="0" smtClean="0"/>
              <a:t>Last moment equipment  errors:</a:t>
            </a:r>
          </a:p>
          <a:p>
            <a:r>
              <a:rPr lang="en-GB" sz="1600" dirty="0" smtClean="0"/>
              <a:t>Safe by design (equipment inertia)</a:t>
            </a:r>
            <a:endParaRPr lang="en-US" sz="1600" dirty="0"/>
          </a:p>
        </p:txBody>
      </p:sp>
      <p:sp>
        <p:nvSpPr>
          <p:cNvPr id="24" name="TextBox 23"/>
          <p:cNvSpPr txBox="1"/>
          <p:nvPr/>
        </p:nvSpPr>
        <p:spPr>
          <a:xfrm>
            <a:off x="7543800" y="2971800"/>
            <a:ext cx="1447800" cy="83099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sz="1600" dirty="0" smtClean="0"/>
              <a:t>In flight errors:</a:t>
            </a:r>
          </a:p>
          <a:p>
            <a:r>
              <a:rPr lang="en-GB" sz="1600" dirty="0" smtClean="0"/>
              <a:t>Masks and RT protection</a:t>
            </a:r>
            <a:endParaRPr lang="en-US" sz="1600" dirty="0"/>
          </a:p>
        </p:txBody>
      </p:sp>
      <p:cxnSp>
        <p:nvCxnSpPr>
          <p:cNvPr id="26" name="Straight Arrow Connector 25"/>
          <p:cNvCxnSpPr>
            <a:stCxn id="24" idx="2"/>
          </p:cNvCxnSpPr>
          <p:nvPr/>
        </p:nvCxnSpPr>
        <p:spPr>
          <a:xfrm rot="5400000">
            <a:off x="7978349" y="3901648"/>
            <a:ext cx="388203" cy="190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3" idx="0"/>
          </p:cNvCxnSpPr>
          <p:nvPr/>
        </p:nvCxnSpPr>
        <p:spPr>
          <a:xfrm rot="16200000" flipV="1">
            <a:off x="6819900" y="4533900"/>
            <a:ext cx="3810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2" idx="0"/>
          </p:cNvCxnSpPr>
          <p:nvPr/>
        </p:nvCxnSpPr>
        <p:spPr>
          <a:xfrm rot="5400000" flipH="1" flipV="1">
            <a:off x="3752850" y="4057650"/>
            <a:ext cx="457200" cy="1333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2"/>
          </p:cNvCxnSpPr>
          <p:nvPr/>
        </p:nvCxnSpPr>
        <p:spPr>
          <a:xfrm rot="16200000" flipH="1">
            <a:off x="1568738" y="2826037"/>
            <a:ext cx="1244025" cy="1028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Date Placeholder 24"/>
          <p:cNvSpPr>
            <a:spLocks noGrp="1"/>
          </p:cNvSpPr>
          <p:nvPr>
            <p:ph type="dt" sz="half" idx="10"/>
          </p:nvPr>
        </p:nvSpPr>
        <p:spPr/>
        <p:txBody>
          <a:bodyPr/>
          <a:lstStyle/>
          <a:p>
            <a:fld id="{C8902944-DC77-4AA7-B2A6-BAE4C676A7B5}" type="datetime1">
              <a:rPr lang="en-US" smtClean="0"/>
              <a:pPr/>
              <a:t>12/14/2010</a:t>
            </a:fld>
            <a:r>
              <a:rPr lang="en-US" smtClean="0"/>
              <a:t> </a:t>
            </a:r>
            <a:r>
              <a:rPr lang="en-GB" smtClean="0"/>
              <a:t>IWLC2010</a:t>
            </a:r>
            <a:endParaRPr lang="en-US" dirty="0" smtClean="0"/>
          </a:p>
        </p:txBody>
      </p:sp>
      <p:sp>
        <p:nvSpPr>
          <p:cNvPr id="28" name="Slide Number Placeholder 27"/>
          <p:cNvSpPr>
            <a:spLocks noGrp="1"/>
          </p:cNvSpPr>
          <p:nvPr>
            <p:ph type="sldNum" sz="quarter" idx="11"/>
          </p:nvPr>
        </p:nvSpPr>
        <p:spPr/>
        <p:txBody>
          <a:bodyPr/>
          <a:lstStyle/>
          <a:p>
            <a:fld id="{6BF217E6-4719-4E5D-A656-08D119D20448}" type="slidenum">
              <a:rPr lang="en-US" smtClean="0"/>
              <a:pPr/>
              <a:t>12</a:t>
            </a:fld>
            <a:endParaRPr lang="en-US"/>
          </a:p>
        </p:txBody>
      </p:sp>
      <p:sp>
        <p:nvSpPr>
          <p:cNvPr id="29" name="Footer Placeholder 28"/>
          <p:cNvSpPr>
            <a:spLocks noGrp="1"/>
          </p:cNvSpPr>
          <p:nvPr>
            <p:ph type="ftr" sz="quarter" idx="12"/>
          </p:nvPr>
        </p:nvSpPr>
        <p:spPr/>
        <p:txBody>
          <a:bodyPr/>
          <a:lstStyle/>
          <a:p>
            <a:r>
              <a:rPr lang="en-GB" smtClean="0"/>
              <a:t>M.Jonker</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ssolve">
                                      <p:cBhvr>
                                        <p:cTn id="12" dur="500"/>
                                        <p:tgtEl>
                                          <p:spTgt spid="18"/>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7" presetClass="entr" presetSubtype="8"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ppt_x</p:attrName>
                                        </p:attrNameLst>
                                      </p:cBhvr>
                                      <p:tavLst>
                                        <p:tav tm="0">
                                          <p:val>
                                            <p:strVal val="#ppt_x-#ppt_w/2"/>
                                          </p:val>
                                        </p:tav>
                                        <p:tav tm="100000">
                                          <p:val>
                                            <p:strVal val="#ppt_x"/>
                                          </p:val>
                                        </p:tav>
                                      </p:tavLst>
                                    </p:anim>
                                    <p:anim calcmode="lin" valueType="num">
                                      <p:cBhvr>
                                        <p:cTn id="22" dur="500" fill="hold"/>
                                        <p:tgtEl>
                                          <p:spTgt spid="13"/>
                                        </p:tgtEl>
                                        <p:attrNameLst>
                                          <p:attrName>ppt_y</p:attrName>
                                        </p:attrNameLst>
                                      </p:cBhvr>
                                      <p:tavLst>
                                        <p:tav tm="0">
                                          <p:val>
                                            <p:strVal val="#ppt_y"/>
                                          </p:val>
                                        </p:tav>
                                        <p:tav tm="100000">
                                          <p:val>
                                            <p:strVal val="#ppt_y"/>
                                          </p:val>
                                        </p:tav>
                                      </p:tavLst>
                                    </p:anim>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strVal val="#ppt_h"/>
                                          </p:val>
                                        </p:tav>
                                        <p:tav tm="100000">
                                          <p:val>
                                            <p:strVal val="#ppt_h"/>
                                          </p:val>
                                        </p:tav>
                                      </p:tavLst>
                                    </p:anim>
                                  </p:childTnLst>
                                </p:cTn>
                              </p:par>
                            </p:childTnLst>
                          </p:cTn>
                        </p:par>
                        <p:par>
                          <p:cTn id="25" fill="hold">
                            <p:stCondLst>
                              <p:cond delay="500"/>
                            </p:stCondLst>
                            <p:childTnLst>
                              <p:par>
                                <p:cTn id="26" presetID="9"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dissolve">
                                      <p:cBhvr>
                                        <p:cTn id="28" dur="500"/>
                                        <p:tgtEl>
                                          <p:spTgt spid="21"/>
                                        </p:tgtEl>
                                      </p:cBhvr>
                                    </p:animEffect>
                                  </p:childTnLst>
                                </p:cTn>
                              </p:par>
                              <p:par>
                                <p:cTn id="29" presetID="9"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dissolve">
                                      <p:cBhvr>
                                        <p:cTn id="31" dur="500"/>
                                        <p:tgtEl>
                                          <p:spTgt spid="32"/>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dissolve">
                                      <p:cBhvr>
                                        <p:cTn id="36" dur="500"/>
                                        <p:tgtEl>
                                          <p:spTgt spid="19"/>
                                        </p:tgtEl>
                                      </p:cBhvr>
                                    </p:animEffect>
                                  </p:childTnLst>
                                </p:cTn>
                              </p:par>
                            </p:childTnLst>
                          </p:cTn>
                        </p:par>
                        <p:par>
                          <p:cTn id="37" fill="hold">
                            <p:stCondLst>
                              <p:cond delay="500"/>
                            </p:stCondLst>
                            <p:childTnLst>
                              <p:par>
                                <p:cTn id="38" presetID="9"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dissolv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dissolve">
                                      <p:cBhvr>
                                        <p:cTn id="45" dur="500"/>
                                        <p:tgtEl>
                                          <p:spTgt spid="14"/>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dissolve">
                                      <p:cBhvr>
                                        <p:cTn id="48" dur="500"/>
                                        <p:tgtEl>
                                          <p:spTgt spid="22"/>
                                        </p:tgtEl>
                                      </p:cBhvr>
                                    </p:animEffect>
                                  </p:childTnLst>
                                </p:cTn>
                              </p:par>
                              <p:par>
                                <p:cTn id="49" presetID="9" presetClass="entr" presetSubtype="0"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dissolve">
                                      <p:cBhvr>
                                        <p:cTn id="51" dur="500"/>
                                        <p:tgtEl>
                                          <p:spTgt spid="30"/>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dissolve">
                                      <p:cBhvr>
                                        <p:cTn id="56" dur="500"/>
                                        <p:tgtEl>
                                          <p:spTgt spid="16"/>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dissolve">
                                      <p:cBhvr>
                                        <p:cTn id="59" dur="500"/>
                                        <p:tgtEl>
                                          <p:spTgt spid="23"/>
                                        </p:tgtEl>
                                      </p:cBhvr>
                                    </p:animEffect>
                                  </p:childTnLst>
                                </p:cTn>
                              </p:par>
                              <p:par>
                                <p:cTn id="60" presetID="9" presetClass="entr" presetSubtype="0" fill="hold"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dissolve">
                                      <p:cBhvr>
                                        <p:cTn id="62" dur="500"/>
                                        <p:tgtEl>
                                          <p:spTgt spid="27"/>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dissolve">
                                      <p:cBhvr>
                                        <p:cTn id="67" dur="500"/>
                                        <p:tgtEl>
                                          <p:spTgt spid="20"/>
                                        </p:tgtEl>
                                      </p:cBhvr>
                                    </p:animEffect>
                                  </p:childTnLst>
                                </p:cTn>
                              </p:par>
                            </p:childTnLst>
                          </p:cTn>
                        </p:par>
                        <p:par>
                          <p:cTn id="68" fill="hold">
                            <p:stCondLst>
                              <p:cond delay="500"/>
                            </p:stCondLst>
                            <p:childTnLst>
                              <p:par>
                                <p:cTn id="69" presetID="9" presetClass="entr" presetSubtype="0" fill="hold"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dissolve">
                                      <p:cBhvr>
                                        <p:cTn id="71" dur="500"/>
                                        <p:tgtEl>
                                          <p:spTgt spid="12"/>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childTnLst>
                          </p:cTn>
                        </p:par>
                        <p:par>
                          <p:cTn id="77" fill="hold">
                            <p:stCondLst>
                              <p:cond delay="500"/>
                            </p:stCondLst>
                            <p:childTnLst>
                              <p:par>
                                <p:cTn id="78" presetID="9" presetClass="entr" presetSubtype="0" fill="hold" grpId="0"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dissolve">
                                      <p:cBhvr>
                                        <p:cTn id="80" dur="500"/>
                                        <p:tgtEl>
                                          <p:spTgt spid="24"/>
                                        </p:tgtEl>
                                      </p:cBhvr>
                                    </p:animEffect>
                                  </p:childTnLst>
                                </p:cTn>
                              </p:par>
                              <p:par>
                                <p:cTn id="81" presetID="9" presetClass="entr" presetSubtype="0" fill="hold" nodeType="with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dissolve">
                                      <p:cBhvr>
                                        <p:cTn id="8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3" grpId="0" animBg="1"/>
      <p:bldP spid="14" grpId="0" animBg="1"/>
      <p:bldP spid="16" grpId="0" animBg="1"/>
      <p:bldP spid="17" grpId="0" animBg="1"/>
      <p:bldP spid="18" grpId="0"/>
      <p:bldP spid="19" grpId="0"/>
      <p:bldP spid="20" grpId="0"/>
      <p:bldP spid="21" grpId="0" animBg="1"/>
      <p:bldP spid="22" grpId="0" animBg="1"/>
      <p:bldP spid="23" grpId="0" animBg="1"/>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Topics with potential MPE implications</a:t>
            </a:r>
            <a:endParaRPr lang="en-US" dirty="0"/>
          </a:p>
        </p:txBody>
      </p:sp>
      <p:sp>
        <p:nvSpPr>
          <p:cNvPr id="3" name="Content Placeholder 2"/>
          <p:cNvSpPr>
            <a:spLocks noGrp="1"/>
          </p:cNvSpPr>
          <p:nvPr>
            <p:ph idx="1"/>
          </p:nvPr>
        </p:nvSpPr>
        <p:spPr>
          <a:xfrm>
            <a:off x="304800" y="1600200"/>
            <a:ext cx="8534400" cy="5029200"/>
          </a:xfrm>
        </p:spPr>
        <p:txBody>
          <a:bodyPr>
            <a:normAutofit fontScale="92500" lnSpcReduction="10000"/>
          </a:bodyPr>
          <a:lstStyle/>
          <a:p>
            <a:r>
              <a:rPr lang="en-GB" sz="2800" dirty="0" smtClean="0"/>
              <a:t>Machine Protection</a:t>
            </a:r>
          </a:p>
          <a:p>
            <a:pPr lvl="1"/>
            <a:r>
              <a:rPr lang="en-GB" sz="2400" dirty="0" smtClean="0"/>
              <a:t>Conceptual design of CLIC MP </a:t>
            </a:r>
            <a:r>
              <a:rPr lang="en-GB" sz="2400" dirty="0" smtClean="0"/>
              <a:t>system and operational </a:t>
            </a:r>
            <a:r>
              <a:rPr lang="en-GB" sz="2400" dirty="0" smtClean="0"/>
              <a:t>scenario</a:t>
            </a:r>
          </a:p>
          <a:p>
            <a:pPr lvl="1"/>
            <a:r>
              <a:rPr lang="en-GB" sz="2400" dirty="0" smtClean="0"/>
              <a:t>Failure </a:t>
            </a:r>
            <a:r>
              <a:rPr lang="en-GB" sz="2400" dirty="0" smtClean="0"/>
              <a:t>simulation and risk analysis</a:t>
            </a:r>
          </a:p>
          <a:p>
            <a:pPr lvl="1"/>
            <a:r>
              <a:rPr lang="en-GB" sz="2400" dirty="0" smtClean="0"/>
              <a:t>Interlocks and post pulse analysis</a:t>
            </a:r>
          </a:p>
          <a:p>
            <a:pPr lvl="1"/>
            <a:r>
              <a:rPr lang="en-GB" sz="2400" dirty="0" smtClean="0"/>
              <a:t>Static protection</a:t>
            </a:r>
          </a:p>
          <a:p>
            <a:pPr lvl="1"/>
            <a:r>
              <a:rPr lang="en-GB" sz="2400" dirty="0" smtClean="0"/>
              <a:t>Quench protection </a:t>
            </a:r>
            <a:r>
              <a:rPr lang="en-GB" sz="2400" dirty="0" smtClean="0"/>
              <a:t>system</a:t>
            </a:r>
          </a:p>
          <a:p>
            <a:pPr lvl="1"/>
            <a:r>
              <a:rPr lang="en-GB" sz="2400" dirty="0" smtClean="0"/>
              <a:t>RT protection (Emergency dumps)</a:t>
            </a:r>
            <a:endParaRPr lang="en-GB" sz="2400" dirty="0" smtClean="0"/>
          </a:p>
          <a:p>
            <a:pPr>
              <a:buNone/>
            </a:pPr>
            <a:endParaRPr lang="en-GB" sz="2800" dirty="0" smtClean="0"/>
          </a:p>
          <a:p>
            <a:r>
              <a:rPr lang="en-GB" sz="2800" dirty="0" smtClean="0"/>
              <a:t>Electronics</a:t>
            </a:r>
            <a:endParaRPr lang="en-GB" sz="2800" dirty="0" smtClean="0"/>
          </a:p>
          <a:p>
            <a:pPr lvl="1"/>
            <a:r>
              <a:rPr lang="en-GB" sz="2400" dirty="0" err="1" smtClean="0"/>
              <a:t>Rad</a:t>
            </a:r>
            <a:r>
              <a:rPr lang="en-GB" sz="2400" dirty="0" smtClean="0"/>
              <a:t> hard electronic </a:t>
            </a:r>
            <a:r>
              <a:rPr lang="en-GB" sz="2400" dirty="0" smtClean="0"/>
              <a:t>developments</a:t>
            </a:r>
            <a:endParaRPr lang="en-GB" sz="2400" dirty="0" smtClean="0"/>
          </a:p>
          <a:p>
            <a:pPr lvl="1"/>
            <a:r>
              <a:rPr lang="en-GB" sz="2400" dirty="0" smtClean="0"/>
              <a:t>200 </a:t>
            </a:r>
            <a:r>
              <a:rPr lang="en-GB" sz="2400" dirty="0" smtClean="0"/>
              <a:t>000 electronic cards to </a:t>
            </a:r>
            <a:r>
              <a:rPr lang="en-GB" sz="2400" dirty="0" smtClean="0"/>
              <a:t>build </a:t>
            </a:r>
            <a:r>
              <a:rPr lang="en-GB" sz="2400" dirty="0" smtClean="0"/>
              <a:t>(cost </a:t>
            </a:r>
            <a:r>
              <a:rPr lang="en-GB" sz="2400" dirty="0" smtClean="0"/>
              <a:t>reduction </a:t>
            </a:r>
            <a:r>
              <a:rPr lang="en-GB" sz="2400" dirty="0" smtClean="0"/>
              <a:t>is an issue) </a:t>
            </a:r>
          </a:p>
          <a:p>
            <a:pPr lvl="1">
              <a:buNone/>
            </a:pPr>
            <a:r>
              <a:rPr lang="en-GB" sz="2400" dirty="0" smtClean="0"/>
              <a:t>Not detailed in this  presentation, will be addressed in the future.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dissolve">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dissolve">
                                      <p:cBhvr>
                                        <p:cTn id="30" dur="500"/>
                                        <p:tgtEl>
                                          <p:spTgt spid="3">
                                            <p:txEl>
                                              <p:pRg st="8" end="8"/>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dissolve">
                                      <p:cBhvr>
                                        <p:cTn id="33" dur="500"/>
                                        <p:tgtEl>
                                          <p:spTgt spid="3">
                                            <p:txEl>
                                              <p:pRg st="9" end="9"/>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dissolve">
                                      <p:cBhvr>
                                        <p:cTn id="36" dur="500"/>
                                        <p:tgtEl>
                                          <p:spTgt spid="3">
                                            <p:txEl>
                                              <p:pRg st="10" end="10"/>
                                            </p:tx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dissolve">
                                      <p:cBhvr>
                                        <p:cTn id="39"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GB" dirty="0" smtClean="0"/>
              <a:t>Failure </a:t>
            </a:r>
            <a:r>
              <a:rPr lang="en-GB" dirty="0" smtClean="0"/>
              <a:t>simulation</a:t>
            </a:r>
            <a:endParaRPr lang="en-US" dirty="0"/>
          </a:p>
        </p:txBody>
      </p:sp>
      <p:sp>
        <p:nvSpPr>
          <p:cNvPr id="3" name="Content Placeholder 2"/>
          <p:cNvSpPr>
            <a:spLocks noGrp="1"/>
          </p:cNvSpPr>
          <p:nvPr>
            <p:ph idx="1"/>
          </p:nvPr>
        </p:nvSpPr>
        <p:spPr>
          <a:xfrm>
            <a:off x="152400" y="990600"/>
            <a:ext cx="8763000" cy="5638800"/>
          </a:xfrm>
        </p:spPr>
        <p:txBody>
          <a:bodyPr>
            <a:normAutofit/>
          </a:bodyPr>
          <a:lstStyle/>
          <a:p>
            <a:pPr>
              <a:buNone/>
            </a:pPr>
            <a:r>
              <a:rPr lang="en-GB" dirty="0" smtClean="0"/>
              <a:t>Study </a:t>
            </a:r>
            <a:r>
              <a:rPr lang="en-GB" dirty="0" smtClean="0"/>
              <a:t>beam failure </a:t>
            </a:r>
            <a:r>
              <a:rPr lang="en-GB" dirty="0" smtClean="0"/>
              <a:t>modes in the CLIC complex</a:t>
            </a:r>
          </a:p>
          <a:p>
            <a:pPr lvl="1"/>
            <a:r>
              <a:rPr lang="en-GB" sz="2400" dirty="0" smtClean="0"/>
              <a:t>Estimate potential damage</a:t>
            </a:r>
          </a:p>
          <a:p>
            <a:pPr lvl="1"/>
            <a:r>
              <a:rPr lang="en-GB" sz="2400" dirty="0" smtClean="0"/>
              <a:t>Estimate frequency</a:t>
            </a:r>
          </a:p>
          <a:p>
            <a:pPr lvl="1">
              <a:buNone/>
            </a:pPr>
            <a:r>
              <a:rPr lang="en-GB" sz="2400" dirty="0" smtClean="0"/>
              <a:t>Revise protective measures if the risk is too high</a:t>
            </a:r>
          </a:p>
          <a:p>
            <a:pPr lvl="1">
              <a:buNone/>
            </a:pPr>
            <a:endParaRPr lang="en-GB" sz="2400" dirty="0" smtClean="0"/>
          </a:p>
          <a:p>
            <a:pPr lvl="1">
              <a:buNone/>
            </a:pPr>
            <a:r>
              <a:rPr lang="en-GB" sz="2400" b="1" dirty="0" smtClean="0"/>
              <a:t>Resources</a:t>
            </a:r>
            <a:r>
              <a:rPr lang="en-GB" sz="2400" dirty="0" smtClean="0"/>
              <a:t>: Fellow since Nov. 2010 (Carlos </a:t>
            </a:r>
            <a:r>
              <a:rPr lang="en-GB" sz="2400" dirty="0" err="1" smtClean="0"/>
              <a:t>Maidana</a:t>
            </a:r>
            <a:r>
              <a:rPr lang="en-GB" sz="2400" dirty="0" smtClean="0"/>
              <a:t>)</a:t>
            </a:r>
            <a:endParaRPr lang="en-GB" sz="2400" dirty="0" smtClean="0"/>
          </a:p>
          <a:p>
            <a:pPr lvl="1">
              <a:buNone/>
            </a:pPr>
            <a:r>
              <a:rPr lang="en-GB" sz="2400" dirty="0" smtClean="0"/>
              <a:t>Tools: Simulation tools (</a:t>
            </a:r>
            <a:r>
              <a:rPr lang="en-GB" sz="2400" dirty="0" err="1" smtClean="0"/>
              <a:t>Placet</a:t>
            </a:r>
            <a:r>
              <a:rPr lang="en-GB" sz="2400" dirty="0" smtClean="0"/>
              <a:t>, others)</a:t>
            </a:r>
          </a:p>
          <a:p>
            <a:pPr lvl="1">
              <a:buNone/>
            </a:pPr>
            <a:r>
              <a:rPr lang="en-GB" sz="2400" dirty="0" smtClean="0"/>
              <a:t>Deliverables:</a:t>
            </a:r>
          </a:p>
          <a:p>
            <a:pPr lvl="1"/>
            <a:r>
              <a:rPr lang="en-GB" sz="2400" dirty="0" smtClean="0"/>
              <a:t>maximum </a:t>
            </a:r>
            <a:r>
              <a:rPr lang="en-GB" sz="2400" dirty="0" smtClean="0"/>
              <a:t>tolerances on main beam kicks/displacements to stay clear of </a:t>
            </a:r>
            <a:r>
              <a:rPr lang="en-GB" sz="2400" dirty="0" smtClean="0"/>
              <a:t>collimators</a:t>
            </a:r>
          </a:p>
          <a:p>
            <a:pPr lvl="1"/>
            <a:r>
              <a:rPr lang="en-GB" sz="2400" dirty="0" smtClean="0"/>
              <a:t>then failure in decelerators</a:t>
            </a:r>
          </a:p>
          <a:p>
            <a:pPr lvl="1"/>
            <a:r>
              <a:rPr lang="en-GB" sz="2400" dirty="0" smtClean="0"/>
              <a:t>etc...</a:t>
            </a:r>
            <a:endParaRPr lang="en-GB" sz="2400" dirty="0" smtClean="0"/>
          </a:p>
          <a:p>
            <a:pPr lvl="1">
              <a:buNone/>
            </a:pP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dirty="0" smtClean="0"/>
              <a:t>Interlocks and post pulse analysis</a:t>
            </a:r>
          </a:p>
        </p:txBody>
      </p:sp>
      <p:sp>
        <p:nvSpPr>
          <p:cNvPr id="3" name="Content Placeholder 2"/>
          <p:cNvSpPr>
            <a:spLocks noGrp="1"/>
          </p:cNvSpPr>
          <p:nvPr>
            <p:ph idx="1"/>
          </p:nvPr>
        </p:nvSpPr>
        <p:spPr>
          <a:xfrm>
            <a:off x="152400" y="990600"/>
            <a:ext cx="8763000" cy="5638800"/>
          </a:xfrm>
        </p:spPr>
        <p:txBody>
          <a:bodyPr>
            <a:normAutofit fontScale="92500" lnSpcReduction="10000"/>
          </a:bodyPr>
          <a:lstStyle/>
          <a:p>
            <a:pPr>
              <a:buNone/>
            </a:pPr>
            <a:r>
              <a:rPr lang="en-GB" sz="3000" dirty="0" smtClean="0"/>
              <a:t>Failure types and mitigation</a:t>
            </a:r>
          </a:p>
          <a:p>
            <a:pPr marL="342900" lvl="1" indent="-342900">
              <a:buFont typeface="Arial" pitchFamily="34" charset="0"/>
              <a:buChar char="•"/>
            </a:pPr>
            <a:r>
              <a:rPr lang="en-GB" sz="2400" dirty="0" smtClean="0"/>
              <a:t>Slow machine drifts</a:t>
            </a:r>
          </a:p>
          <a:p>
            <a:pPr lvl="1"/>
            <a:r>
              <a:rPr lang="en-GB" sz="2000" dirty="0" smtClean="0"/>
              <a:t>Post pulse analysis to detect correct behaviour for next pulse.</a:t>
            </a:r>
          </a:p>
          <a:p>
            <a:pPr lvl="1"/>
            <a:r>
              <a:rPr lang="en-GB" sz="2000" dirty="0" smtClean="0"/>
              <a:t>Like LHC PM analysis, but: 18 </a:t>
            </a:r>
            <a:r>
              <a:rPr lang="en-GB" sz="2000" dirty="0" smtClean="0"/>
              <a:t>ms for data collection + </a:t>
            </a:r>
            <a:r>
              <a:rPr lang="en-GB" sz="2000" dirty="0" smtClean="0"/>
              <a:t>decision on 6 10</a:t>
            </a:r>
            <a:r>
              <a:rPr lang="en-GB" sz="2000" baseline="30000" dirty="0" smtClean="0"/>
              <a:t>6</a:t>
            </a:r>
            <a:r>
              <a:rPr lang="en-GB" sz="2000" dirty="0" smtClean="0"/>
              <a:t> channels</a:t>
            </a:r>
          </a:p>
          <a:p>
            <a:pPr lvl="1">
              <a:buNone/>
            </a:pPr>
            <a:r>
              <a:rPr lang="en-GB" sz="2000" b="1" dirty="0" smtClean="0"/>
              <a:t>	</a:t>
            </a:r>
            <a:r>
              <a:rPr lang="en-GB" sz="2200" b="1" dirty="0" smtClean="0"/>
              <a:t>Automated analysis, embedded systems, certified software modules</a:t>
            </a:r>
            <a:endParaRPr lang="en-US" sz="1800" b="1" dirty="0" smtClean="0"/>
          </a:p>
          <a:p>
            <a:r>
              <a:rPr lang="en-GB" sz="2400" dirty="0" smtClean="0"/>
              <a:t>Equipment failures:</a:t>
            </a:r>
          </a:p>
          <a:p>
            <a:pPr lvl="1"/>
            <a:r>
              <a:rPr lang="en-GB" sz="2000" dirty="0" smtClean="0"/>
              <a:t>Interlock system: 20 ms - 2 ms before next pulse </a:t>
            </a:r>
            <a:r>
              <a:rPr lang="en-GB" sz="2000" dirty="0" smtClean="0"/>
              <a:t>permit</a:t>
            </a:r>
          </a:p>
          <a:p>
            <a:pPr lvl="1"/>
            <a:r>
              <a:rPr lang="en-GB" sz="2000" dirty="0" smtClean="0"/>
              <a:t>185 stations, 1800 user channels.</a:t>
            </a:r>
            <a:endParaRPr lang="en-GB" sz="2000" dirty="0" smtClean="0"/>
          </a:p>
          <a:p>
            <a:pPr lvl="1">
              <a:buNone/>
            </a:pPr>
            <a:endParaRPr lang="en-GB" sz="2400" dirty="0" smtClean="0"/>
          </a:p>
          <a:p>
            <a:pPr>
              <a:buNone/>
            </a:pPr>
            <a:r>
              <a:rPr lang="en-GB" sz="2400" dirty="0" smtClean="0"/>
              <a:t>Concepts to be </a:t>
            </a:r>
            <a:r>
              <a:rPr lang="en-GB" sz="2400" dirty="0" smtClean="0"/>
              <a:t>demonstrated by a prototype implementation in CTF3</a:t>
            </a:r>
          </a:p>
          <a:p>
            <a:pPr marL="514350" indent="-514350"/>
            <a:r>
              <a:rPr lang="en-GB" sz="2400" dirty="0" smtClean="0"/>
              <a:t>Interlock system (BIC HW based)</a:t>
            </a:r>
          </a:p>
          <a:p>
            <a:pPr marL="514350" indent="-514350"/>
            <a:r>
              <a:rPr lang="en-GB" sz="2400" dirty="0" smtClean="0"/>
              <a:t>Post pulse analysis</a:t>
            </a:r>
          </a:p>
          <a:p>
            <a:pPr marL="514350" indent="-514350"/>
            <a:r>
              <a:rPr lang="en-GB" sz="2400" dirty="0" smtClean="0"/>
              <a:t>RT protection for </a:t>
            </a:r>
            <a:r>
              <a:rPr lang="en-GB" sz="2400" dirty="0" err="1" smtClean="0"/>
              <a:t>drivebeam</a:t>
            </a:r>
            <a:r>
              <a:rPr lang="en-GB" sz="2400" dirty="0" smtClean="0"/>
              <a:t> </a:t>
            </a:r>
            <a:r>
              <a:rPr lang="en-GB" sz="2400" dirty="0" err="1" smtClean="0"/>
              <a:t>linac</a:t>
            </a:r>
            <a:endParaRPr lang="en-GB" sz="2400" dirty="0" smtClean="0"/>
          </a:p>
          <a:p>
            <a:pPr marL="514350" indent="-514350">
              <a:buNone/>
            </a:pPr>
            <a:endParaRPr lang="en-GB" sz="2400" dirty="0" smtClean="0"/>
          </a:p>
          <a:p>
            <a:pPr marL="514350" indent="-514350">
              <a:buNone/>
            </a:pPr>
            <a:r>
              <a:rPr lang="en-GB" sz="2400" b="1" dirty="0" smtClean="0"/>
              <a:t>Resources</a:t>
            </a:r>
            <a:r>
              <a:rPr lang="en-GB" sz="2400" dirty="0" smtClean="0"/>
              <a:t>: Doctoral </a:t>
            </a:r>
            <a:r>
              <a:rPr lang="en-GB" sz="2400" dirty="0" smtClean="0"/>
              <a:t>student </a:t>
            </a:r>
            <a:r>
              <a:rPr lang="en-GB" sz="2400" dirty="0" smtClean="0"/>
              <a:t>starting in </a:t>
            </a:r>
            <a:r>
              <a:rPr lang="en-GB" sz="2400" dirty="0" smtClean="0"/>
              <a:t>January (</a:t>
            </a:r>
            <a:r>
              <a:rPr lang="en-GB" sz="2400" dirty="0" smtClean="0"/>
              <a:t>Patrice Nouvelle)</a:t>
            </a:r>
            <a:endParaRPr lang="en-GB"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dissolv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dissolve">
                                      <p:cBhvr>
                                        <p:cTn id="35" dur="500"/>
                                        <p:tgtEl>
                                          <p:spTgt spid="3">
                                            <p:txEl>
                                              <p:pRg st="9" end="9"/>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dissolve">
                                      <p:cBhvr>
                                        <p:cTn id="40" dur="500"/>
                                        <p:tgtEl>
                                          <p:spTgt spid="3">
                                            <p:txEl>
                                              <p:pRg st="10" end="1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Effect transition="in" filter="dissolve">
                                      <p:cBhvr>
                                        <p:cTn id="45" dur="500"/>
                                        <p:tgtEl>
                                          <p:spTgt spid="3">
                                            <p:txEl>
                                              <p:pRg st="11" end="1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3">
                                            <p:txEl>
                                              <p:pRg st="12" end="12"/>
                                            </p:txEl>
                                          </p:spTgt>
                                        </p:tgtEl>
                                        <p:attrNameLst>
                                          <p:attrName>style.visibility</p:attrName>
                                        </p:attrNameLst>
                                      </p:cBhvr>
                                      <p:to>
                                        <p:strVal val="visible"/>
                                      </p:to>
                                    </p:set>
                                    <p:animEffect transition="in" filter="dissolve">
                                      <p:cBhvr>
                                        <p:cTn id="50" dur="500"/>
                                        <p:tgtEl>
                                          <p:spTgt spid="3">
                                            <p:txEl>
                                              <p:pRg st="12" end="1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3">
                                            <p:txEl>
                                              <p:pRg st="14" end="14"/>
                                            </p:txEl>
                                          </p:spTgt>
                                        </p:tgtEl>
                                        <p:attrNameLst>
                                          <p:attrName>style.visibility</p:attrName>
                                        </p:attrNameLst>
                                      </p:cBhvr>
                                      <p:to>
                                        <p:strVal val="visible"/>
                                      </p:to>
                                    </p:set>
                                    <p:animEffect transition="in" filter="dissolve">
                                      <p:cBhvr>
                                        <p:cTn id="55"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t>Thesis </a:t>
            </a:r>
            <a:r>
              <a:rPr lang="en-US" dirty="0" smtClean="0"/>
              <a:t>proposal </a:t>
            </a:r>
            <a:r>
              <a:rPr lang="en-US" sz="2800" dirty="0" smtClean="0"/>
              <a:t>Patrice </a:t>
            </a:r>
            <a:r>
              <a:rPr lang="en-US" sz="2800" dirty="0" err="1" smtClean="0"/>
              <a:t>Nouvel</a:t>
            </a:r>
            <a:endParaRPr lang="en-US" dirty="0"/>
          </a:p>
        </p:txBody>
      </p:sp>
      <p:sp>
        <p:nvSpPr>
          <p:cNvPr id="3" name="Content Placeholder 2"/>
          <p:cNvSpPr>
            <a:spLocks noGrp="1"/>
          </p:cNvSpPr>
          <p:nvPr>
            <p:ph idx="1"/>
          </p:nvPr>
        </p:nvSpPr>
        <p:spPr>
          <a:xfrm>
            <a:off x="228600" y="990600"/>
            <a:ext cx="8686800" cy="5562600"/>
          </a:xfrm>
        </p:spPr>
        <p:txBody>
          <a:bodyPr>
            <a:noAutofit/>
          </a:bodyPr>
          <a:lstStyle/>
          <a:p>
            <a:pPr>
              <a:buNone/>
            </a:pPr>
            <a:r>
              <a:rPr lang="en-US" sz="1400" dirty="0" smtClean="0"/>
              <a:t>“Proof of concept of electronics systems optimized on reliability for CLIC machine protection”</a:t>
            </a:r>
          </a:p>
          <a:p>
            <a:pPr marL="0" lvl="1" indent="0">
              <a:buNone/>
            </a:pPr>
            <a:endParaRPr lang="en-US" sz="1400" dirty="0" smtClean="0"/>
          </a:p>
          <a:p>
            <a:pPr marL="350838" lvl="1" indent="-350838">
              <a:buNone/>
            </a:pPr>
            <a:r>
              <a:rPr lang="en-US" sz="1400" dirty="0" smtClean="0"/>
              <a:t>1.	 </a:t>
            </a:r>
            <a:r>
              <a:rPr lang="en-US" sz="1400" b="1" dirty="0" smtClean="0"/>
              <a:t>System development</a:t>
            </a:r>
            <a:endParaRPr lang="en-US" sz="1400" b="1" dirty="0" smtClean="0"/>
          </a:p>
          <a:p>
            <a:pPr marL="0" lvl="1" indent="0">
              <a:buNone/>
            </a:pPr>
            <a:r>
              <a:rPr lang="en-US" sz="1400" dirty="0" smtClean="0"/>
              <a:t>The </a:t>
            </a:r>
            <a:r>
              <a:rPr lang="en-US" sz="1400" dirty="0"/>
              <a:t>purpose of the exercise is to make the proof </a:t>
            </a:r>
            <a:r>
              <a:rPr lang="en-US" sz="1400" dirty="0" smtClean="0"/>
              <a:t>of concept </a:t>
            </a:r>
            <a:r>
              <a:rPr lang="en-US" sz="1400" dirty="0"/>
              <a:t>of electric equipments for </a:t>
            </a:r>
            <a:r>
              <a:rPr lang="en-US" sz="1400" dirty="0" smtClean="0"/>
              <a:t>CLIC MPS</a:t>
            </a:r>
            <a:r>
              <a:rPr lang="en-US" sz="1400" dirty="0"/>
              <a:t>. </a:t>
            </a:r>
            <a:r>
              <a:rPr lang="en-US" sz="1400" dirty="0" smtClean="0"/>
              <a:t>THE MPS will be designed </a:t>
            </a:r>
            <a:r>
              <a:rPr lang="en-US" sz="1400" dirty="0"/>
              <a:t>in the CLIC point of view but </a:t>
            </a:r>
            <a:r>
              <a:rPr lang="en-US" sz="1400" dirty="0" smtClean="0"/>
              <a:t>developed and </a:t>
            </a:r>
            <a:r>
              <a:rPr lang="en-US" sz="1400" dirty="0"/>
              <a:t>commissioned for the CTF3 (</a:t>
            </a:r>
            <a:r>
              <a:rPr lang="en-US" sz="1400" dirty="0" err="1"/>
              <a:t>Clic</a:t>
            </a:r>
            <a:r>
              <a:rPr lang="en-US" sz="1400" dirty="0"/>
              <a:t> Test Facility version 3</a:t>
            </a:r>
            <a:r>
              <a:rPr lang="en-US" sz="1400" dirty="0" smtClean="0"/>
              <a:t>). </a:t>
            </a:r>
            <a:r>
              <a:rPr lang="en-US" sz="1400" dirty="0" smtClean="0"/>
              <a:t>:</a:t>
            </a:r>
            <a:endParaRPr lang="en-US" sz="1400" dirty="0"/>
          </a:p>
          <a:p>
            <a:pPr marL="346075" indent="-346075">
              <a:buNone/>
            </a:pPr>
            <a:r>
              <a:rPr lang="de-DE" sz="1400" dirty="0"/>
              <a:t>1.1. </a:t>
            </a:r>
            <a:r>
              <a:rPr lang="de-DE" sz="1400" dirty="0" smtClean="0"/>
              <a:t>	CLIC </a:t>
            </a:r>
            <a:r>
              <a:rPr lang="de-DE" sz="1400" dirty="0"/>
              <a:t>Beam Interlock System (BIS)</a:t>
            </a:r>
          </a:p>
          <a:p>
            <a:pPr marL="346075" indent="-346075">
              <a:buNone/>
            </a:pPr>
            <a:r>
              <a:rPr lang="en-US" sz="1400" dirty="0" smtClean="0"/>
              <a:t>	The </a:t>
            </a:r>
            <a:r>
              <a:rPr lang="en-US" sz="1400" dirty="0"/>
              <a:t>purpose of Beam interlocks system is to detect equipments failures during two beams on the </a:t>
            </a:r>
            <a:r>
              <a:rPr lang="en-US" sz="1400" dirty="0" smtClean="0"/>
              <a:t>four accelerator </a:t>
            </a:r>
            <a:r>
              <a:rPr lang="en-US" sz="1400" dirty="0"/>
              <a:t>chains (two main beams and two drive beams). The goal would be to design a control </a:t>
            </a:r>
            <a:r>
              <a:rPr lang="en-US" sz="1400" dirty="0" smtClean="0"/>
              <a:t>system inspired </a:t>
            </a:r>
            <a:r>
              <a:rPr lang="en-US" sz="1400" dirty="0"/>
              <a:t>by LHC BIS which would fulfill CLIC requirements (cost, reliability, radiation tolerant, etc).</a:t>
            </a:r>
          </a:p>
          <a:p>
            <a:pPr marL="346075" indent="-346075">
              <a:buNone/>
            </a:pPr>
            <a:r>
              <a:rPr lang="en-US" sz="1400" dirty="0"/>
              <a:t>1.2. </a:t>
            </a:r>
            <a:r>
              <a:rPr lang="en-US" sz="1400" dirty="0" smtClean="0"/>
              <a:t>	</a:t>
            </a:r>
            <a:r>
              <a:rPr lang="en-US" sz="1400" dirty="0" err="1" smtClean="0"/>
              <a:t>Next_Cycle_Permit</a:t>
            </a:r>
            <a:r>
              <a:rPr lang="en-US" sz="1400" dirty="0" smtClean="0"/>
              <a:t> </a:t>
            </a:r>
            <a:r>
              <a:rPr lang="en-US" sz="1400" dirty="0"/>
              <a:t>system</a:t>
            </a:r>
          </a:p>
          <a:p>
            <a:pPr marL="346075" indent="-346075">
              <a:buNone/>
            </a:pPr>
            <a:r>
              <a:rPr lang="en-US" sz="1400" dirty="0" smtClean="0"/>
              <a:t>	The </a:t>
            </a:r>
            <a:r>
              <a:rPr lang="en-US" sz="1400" dirty="0" err="1"/>
              <a:t>Next_cycle_Permit</a:t>
            </a:r>
            <a:r>
              <a:rPr lang="en-US" sz="1400" dirty="0"/>
              <a:t> system is a post-cycle analyzer. It collects data about quality of beam and </a:t>
            </a:r>
            <a:r>
              <a:rPr lang="en-US" sz="1400" dirty="0" smtClean="0"/>
              <a:t>allows the </a:t>
            </a:r>
            <a:r>
              <a:rPr lang="en-US" sz="1400" dirty="0"/>
              <a:t>next pulse if only no unexpected behavior has been deduced from the analysis. The goal is to find </a:t>
            </a:r>
            <a:r>
              <a:rPr lang="en-US" sz="1400" dirty="0" smtClean="0"/>
              <a:t>an adequate </a:t>
            </a:r>
            <a:r>
              <a:rPr lang="en-US" sz="1400" dirty="0"/>
              <a:t>and scalable solution combining hardware and embedded software which will fulfill </a:t>
            </a:r>
            <a:r>
              <a:rPr lang="en-US" sz="1400" dirty="0" smtClean="0"/>
              <a:t>the requirements</a:t>
            </a:r>
            <a:r>
              <a:rPr lang="en-US" sz="1400" dirty="0"/>
              <a:t>.</a:t>
            </a:r>
          </a:p>
          <a:p>
            <a:pPr marL="346075" indent="-346075">
              <a:buNone/>
            </a:pPr>
            <a:r>
              <a:rPr lang="en-US" sz="1400" dirty="0"/>
              <a:t>1.3. </a:t>
            </a:r>
            <a:r>
              <a:rPr lang="en-US" sz="1400" dirty="0" smtClean="0"/>
              <a:t>	MPS </a:t>
            </a:r>
            <a:r>
              <a:rPr lang="en-US" sz="1400" dirty="0"/>
              <a:t>for CLIC installation</a:t>
            </a:r>
          </a:p>
          <a:p>
            <a:pPr marL="346075" indent="-346075">
              <a:buNone/>
            </a:pPr>
            <a:r>
              <a:rPr lang="en-US" sz="1400" dirty="0" smtClean="0"/>
              <a:t>	CLIC </a:t>
            </a:r>
            <a:r>
              <a:rPr lang="en-US" sz="1400" dirty="0"/>
              <a:t>is constituted of many systems (booster, damping ring, combiner ring, etc). There is a need </a:t>
            </a:r>
            <a:r>
              <a:rPr lang="en-US" sz="1400" dirty="0" smtClean="0"/>
              <a:t>to protect </a:t>
            </a:r>
            <a:r>
              <a:rPr lang="en-US" sz="1400" dirty="0"/>
              <a:t>the entire machine in all parts. This involves MPS for drive beam </a:t>
            </a:r>
            <a:r>
              <a:rPr lang="en-US" sz="1400" dirty="0" err="1"/>
              <a:t>linac</a:t>
            </a:r>
            <a:r>
              <a:rPr lang="en-US" sz="1400" dirty="0"/>
              <a:t> (linear accelerator), </a:t>
            </a:r>
            <a:r>
              <a:rPr lang="en-US" sz="1400" dirty="0" smtClean="0"/>
              <a:t>for drive </a:t>
            </a:r>
            <a:r>
              <a:rPr lang="en-US" sz="1400" dirty="0"/>
              <a:t>beam combiner complex, for main beam injector complex and for main beam damping ring</a:t>
            </a:r>
            <a:r>
              <a:rPr lang="en-US" sz="1400" dirty="0" smtClean="0"/>
              <a:t>.</a:t>
            </a:r>
            <a:endParaRPr lang="en-US" sz="1400" dirty="0"/>
          </a:p>
          <a:p>
            <a:pPr marL="346075" indent="-346075">
              <a:buNone/>
            </a:pPr>
            <a:endParaRPr lang="en-US" sz="1400" dirty="0" smtClean="0"/>
          </a:p>
          <a:p>
            <a:pPr marL="346075" indent="-346075">
              <a:buNone/>
            </a:pPr>
            <a:r>
              <a:rPr lang="en-US" sz="1400" dirty="0" smtClean="0"/>
              <a:t>2</a:t>
            </a:r>
            <a:r>
              <a:rPr lang="en-US" sz="1400" dirty="0"/>
              <a:t>. </a:t>
            </a:r>
            <a:r>
              <a:rPr lang="en-US" sz="1400" dirty="0" smtClean="0"/>
              <a:t>	Reliability </a:t>
            </a:r>
            <a:r>
              <a:rPr lang="en-US" sz="1400" dirty="0"/>
              <a:t>study</a:t>
            </a:r>
          </a:p>
          <a:p>
            <a:pPr marL="0" indent="0">
              <a:buNone/>
            </a:pPr>
            <a:r>
              <a:rPr lang="en-US" sz="1400" dirty="0" smtClean="0"/>
              <a:t>All </a:t>
            </a:r>
            <a:r>
              <a:rPr lang="en-US" sz="1400" dirty="0"/>
              <a:t>systems developed have to be optimized on reliability. Consequently a reliability study has to </a:t>
            </a:r>
            <a:r>
              <a:rPr lang="en-US" sz="1400" dirty="0" smtClean="0"/>
              <a:t>be done</a:t>
            </a:r>
            <a:r>
              <a:rPr lang="en-US" sz="1400" dirty="0"/>
              <a:t>. The goal would be to determine risks, reliability and availability involved by developed </a:t>
            </a:r>
            <a:r>
              <a:rPr lang="en-US" sz="1400" dirty="0" smtClean="0"/>
              <a:t>systems and </a:t>
            </a:r>
            <a:r>
              <a:rPr lang="en-US" sz="1400" dirty="0"/>
              <a:t>what could be solutions to improve them.</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fontScale="90000"/>
          </a:bodyPr>
          <a:lstStyle/>
          <a:p>
            <a:r>
              <a:rPr lang="en-GB" sz="4000" dirty="0" smtClean="0"/>
              <a:t>Failure types and mitigation (continued)</a:t>
            </a:r>
            <a:endParaRPr lang="en-GB" dirty="0" smtClean="0"/>
          </a:p>
        </p:txBody>
      </p:sp>
      <p:sp>
        <p:nvSpPr>
          <p:cNvPr id="3" name="Content Placeholder 2"/>
          <p:cNvSpPr>
            <a:spLocks noGrp="1"/>
          </p:cNvSpPr>
          <p:nvPr>
            <p:ph idx="1"/>
          </p:nvPr>
        </p:nvSpPr>
        <p:spPr>
          <a:xfrm>
            <a:off x="152400" y="990600"/>
            <a:ext cx="8763000" cy="5638800"/>
          </a:xfrm>
        </p:spPr>
        <p:txBody>
          <a:bodyPr>
            <a:noAutofit/>
          </a:bodyPr>
          <a:lstStyle/>
          <a:p>
            <a:r>
              <a:rPr lang="en-GB" sz="2800" dirty="0" smtClean="0"/>
              <a:t>Fast Equipment failures (&lt; 2ms)</a:t>
            </a:r>
            <a:endParaRPr lang="en-GB" sz="2800" dirty="0" smtClean="0"/>
          </a:p>
          <a:p>
            <a:pPr lvl="1"/>
            <a:r>
              <a:rPr lang="en-GB" sz="2400" dirty="0" smtClean="0"/>
              <a:t>safe </a:t>
            </a:r>
            <a:r>
              <a:rPr lang="en-GB" sz="2400" dirty="0" smtClean="0"/>
              <a:t>by design (i.e. </a:t>
            </a:r>
            <a:r>
              <a:rPr lang="en-GB" sz="2400" dirty="0" smtClean="0"/>
              <a:t>s</a:t>
            </a:r>
            <a:r>
              <a:rPr lang="en-GB" sz="2400" dirty="0" smtClean="0"/>
              <a:t>low magnet </a:t>
            </a:r>
            <a:r>
              <a:rPr lang="en-GB" sz="2400" dirty="0" smtClean="0"/>
              <a:t>current circuits with </a:t>
            </a:r>
            <a:r>
              <a:rPr lang="el-GR" sz="2400" dirty="0" smtClean="0">
                <a:latin typeface="Times New Roman"/>
                <a:cs typeface="Times New Roman"/>
              </a:rPr>
              <a:t>τ</a:t>
            </a:r>
            <a:r>
              <a:rPr lang="en-GB" sz="2400" dirty="0" smtClean="0"/>
              <a:t>=L/R &gt;&gt; 2 ms</a:t>
            </a:r>
            <a:r>
              <a:rPr lang="en-GB" sz="2400" dirty="0" smtClean="0"/>
              <a:t>)</a:t>
            </a:r>
            <a:endParaRPr lang="en-GB" sz="2000" b="1" dirty="0"/>
          </a:p>
          <a:p>
            <a:pPr lvl="1"/>
            <a:r>
              <a:rPr lang="en-GB" sz="2400" b="1" dirty="0" smtClean="0"/>
              <a:t>Resources:</a:t>
            </a:r>
            <a:r>
              <a:rPr lang="en-GB" sz="2400" dirty="0" smtClean="0"/>
              <a:t> Responsibility of equipment groups</a:t>
            </a:r>
          </a:p>
          <a:p>
            <a:pPr>
              <a:spcBef>
                <a:spcPts val="1800"/>
              </a:spcBef>
            </a:pPr>
            <a:r>
              <a:rPr lang="en-GB" sz="2800" dirty="0" smtClean="0"/>
              <a:t>In flight errors </a:t>
            </a:r>
            <a:r>
              <a:rPr lang="en-GB" sz="2000" dirty="0" smtClean="0"/>
              <a:t>(RT failures after next pulse permit was delivered)</a:t>
            </a:r>
            <a:endParaRPr lang="en-GB" sz="2800" dirty="0" smtClean="0"/>
          </a:p>
          <a:p>
            <a:pPr lvl="1"/>
            <a:r>
              <a:rPr lang="en-US" sz="2400" dirty="0" smtClean="0"/>
              <a:t>Failures types:</a:t>
            </a:r>
          </a:p>
          <a:p>
            <a:pPr lvl="2">
              <a:spcBef>
                <a:spcPts val="300"/>
              </a:spcBef>
            </a:pPr>
            <a:r>
              <a:rPr lang="en-US" sz="1800" dirty="0" smtClean="0"/>
              <a:t>Kicker misfiring</a:t>
            </a:r>
          </a:p>
          <a:p>
            <a:pPr lvl="2">
              <a:spcBef>
                <a:spcPts val="300"/>
              </a:spcBef>
            </a:pPr>
            <a:r>
              <a:rPr lang="en-US" sz="1800" dirty="0" smtClean="0"/>
              <a:t>RF breakdowns</a:t>
            </a:r>
          </a:p>
          <a:p>
            <a:pPr lvl="2">
              <a:spcBef>
                <a:spcPts val="300"/>
              </a:spcBef>
            </a:pPr>
            <a:r>
              <a:rPr lang="en-US" sz="1800" dirty="0" err="1" smtClean="0"/>
              <a:t>Drivebeam</a:t>
            </a:r>
            <a:r>
              <a:rPr lang="en-US" sz="1800" dirty="0" smtClean="0"/>
              <a:t> production errors</a:t>
            </a:r>
          </a:p>
          <a:p>
            <a:pPr lvl="1"/>
            <a:r>
              <a:rPr lang="en-US" sz="2400" dirty="0" smtClean="0"/>
              <a:t>Studies:</a:t>
            </a:r>
          </a:p>
          <a:p>
            <a:pPr lvl="2">
              <a:spcBef>
                <a:spcPts val="300"/>
              </a:spcBef>
            </a:pPr>
            <a:r>
              <a:rPr lang="en-US" sz="1800" dirty="0" smtClean="0"/>
              <a:t>Failure simulations</a:t>
            </a:r>
            <a:endParaRPr lang="en-GB" sz="1800" dirty="0" smtClean="0"/>
          </a:p>
          <a:p>
            <a:pPr lvl="2">
              <a:spcBef>
                <a:spcPts val="300"/>
              </a:spcBef>
            </a:pPr>
            <a:r>
              <a:rPr lang="en-GB" sz="1800" dirty="0" smtClean="0"/>
              <a:t>Design of masks (Material studies</a:t>
            </a:r>
            <a:r>
              <a:rPr lang="en-GB" sz="1800" dirty="0" smtClean="0"/>
              <a:t>)</a:t>
            </a:r>
          </a:p>
          <a:p>
            <a:pPr lvl="2">
              <a:spcBef>
                <a:spcPts val="300"/>
              </a:spcBef>
            </a:pPr>
            <a:r>
              <a:rPr lang="en-GB" sz="1800" dirty="0" smtClean="0"/>
              <a:t>RT protection</a:t>
            </a:r>
            <a:endParaRPr lang="en-GB" sz="1800" dirty="0" smtClean="0"/>
          </a:p>
          <a:p>
            <a:pPr lvl="1"/>
            <a:r>
              <a:rPr lang="en-GB" sz="2400" b="1" dirty="0" smtClean="0"/>
              <a:t>Resources:</a:t>
            </a:r>
            <a:r>
              <a:rPr lang="en-GB" sz="2400" dirty="0" smtClean="0"/>
              <a:t> next slides</a:t>
            </a:r>
          </a:p>
          <a:p>
            <a:pPr>
              <a:buNone/>
            </a:pPr>
            <a:endParaRPr lang="en-GB"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dissolve">
                                      <p:cBhvr>
                                        <p:cTn id="30" dur="500"/>
                                        <p:tgtEl>
                                          <p:spTgt spid="3">
                                            <p:txEl>
                                              <p:pRg st="7" end="7"/>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dissolve">
                                      <p:cBhvr>
                                        <p:cTn id="33" dur="500"/>
                                        <p:tgtEl>
                                          <p:spTgt spid="3">
                                            <p:txEl>
                                              <p:pRg st="8" end="8"/>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dissolve">
                                      <p:cBhvr>
                                        <p:cTn id="36" dur="500"/>
                                        <p:tgtEl>
                                          <p:spTgt spid="3">
                                            <p:txEl>
                                              <p:pRg st="9" end="9"/>
                                            </p:tx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dissolve">
                                      <p:cBhvr>
                                        <p:cTn id="39" dur="500"/>
                                        <p:tgtEl>
                                          <p:spTgt spid="3">
                                            <p:txEl>
                                              <p:pRg st="10" end="10"/>
                                            </p:txEl>
                                          </p:spTgt>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dissolve">
                                      <p:cBhvr>
                                        <p:cTn id="42" dur="500"/>
                                        <p:tgtEl>
                                          <p:spTgt spid="3">
                                            <p:txEl>
                                              <p:pRg st="11" end="11"/>
                                            </p:txEl>
                                          </p:spTgt>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dissolve">
                                      <p:cBhvr>
                                        <p:cTn id="45"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92162"/>
          </a:xfrm>
        </p:spPr>
        <p:txBody>
          <a:bodyPr>
            <a:normAutofit/>
          </a:bodyPr>
          <a:lstStyle/>
          <a:p>
            <a:pPr lvl="0" fontAlgn="base">
              <a:spcAft>
                <a:spcPts val="1400"/>
              </a:spcAft>
            </a:pPr>
            <a:r>
              <a:rPr kumimoji="0" lang="en-GB" b="1" i="0" u="none" strike="noStrike" cap="none" normalizeH="0" baseline="0" dirty="0" smtClean="0">
                <a:ln>
                  <a:noFill/>
                </a:ln>
                <a:solidFill>
                  <a:schemeClr val="tx1">
                    <a:lumMod val="50000"/>
                    <a:lumOff val="50000"/>
                  </a:schemeClr>
                </a:solidFill>
                <a:effectLst/>
                <a:latin typeface="Times" charset="0"/>
              </a:rPr>
              <a:t>Safe by construction</a:t>
            </a:r>
            <a:endParaRPr kumimoji="0" lang="en-US" sz="1600" b="0" i="0" u="none" strike="noStrike" cap="none" normalizeH="0" baseline="0" dirty="0" smtClean="0">
              <a:ln>
                <a:noFill/>
              </a:ln>
              <a:solidFill>
                <a:schemeClr val="tx1">
                  <a:lumMod val="50000"/>
                  <a:lumOff val="50000"/>
                </a:schemeClr>
              </a:solidFill>
              <a:effectLst/>
              <a:latin typeface="Arial" pitchFamily="34" charset="0"/>
            </a:endParaRPr>
          </a:p>
        </p:txBody>
      </p:sp>
      <p:sp>
        <p:nvSpPr>
          <p:cNvPr id="3075" name="Text Box 3"/>
          <p:cNvSpPr txBox="1">
            <a:spLocks noChangeArrowheads="1"/>
          </p:cNvSpPr>
          <p:nvPr/>
        </p:nvSpPr>
        <p:spPr bwMode="auto">
          <a:xfrm>
            <a:off x="152400" y="838201"/>
            <a:ext cx="8839200" cy="1676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A50021"/>
                </a:solidFill>
                <a:effectLst/>
                <a:latin typeface="Times New Roman" pitchFamily="18" charset="0"/>
              </a:rPr>
              <a:t>Cover the 2 ms blind period prior to the each cycle:</a:t>
            </a:r>
          </a:p>
          <a:p>
            <a:pPr marL="0" marR="0" lvl="0" indent="0" algn="l" defTabSz="914400" rtl="0" eaLnBrk="1" fontAlgn="base" latinLnBrk="0" hangingPunct="1">
              <a:lnSpc>
                <a:spcPct val="100000"/>
              </a:lnSpc>
              <a:spcBef>
                <a:spcPct val="0"/>
              </a:spcBef>
              <a:spcAft>
                <a:spcPct val="0"/>
              </a:spcAft>
              <a:buClrTx/>
              <a:buSzPts val="2800"/>
              <a:tabLst/>
            </a:pPr>
            <a:r>
              <a:rPr kumimoji="0" lang="en-GB" b="0" i="0" u="none" strike="noStrike" cap="none" normalizeH="0" baseline="0" dirty="0" smtClean="0">
                <a:ln>
                  <a:noFill/>
                </a:ln>
                <a:solidFill>
                  <a:srgbClr val="000099"/>
                </a:solidFill>
                <a:effectLst/>
                <a:latin typeface="Times New Roman" pitchFamily="18" charset="0"/>
              </a:rPr>
              <a:t>Stay within tolerance (for safe beam passage) for 2ms after a power converter fault</a:t>
            </a:r>
          </a:p>
          <a:p>
            <a:pPr marL="0" marR="0" lvl="0" indent="0" algn="l" defTabSz="914400" rtl="0" eaLnBrk="1" fontAlgn="base" latinLnBrk="0" hangingPunct="1">
              <a:lnSpc>
                <a:spcPct val="100000"/>
              </a:lnSpc>
              <a:spcBef>
                <a:spcPct val="0"/>
              </a:spcBef>
              <a:spcAft>
                <a:spcPct val="0"/>
              </a:spcAft>
              <a:buClrTx/>
              <a:buSzPts val="2800"/>
              <a:tabLst/>
            </a:pPr>
            <a:endParaRPr kumimoji="0" lang="en-GB" sz="1100" b="0" i="0" u="none" strike="noStrike" cap="none" normalizeH="0" baseline="0" dirty="0" smtClean="0">
              <a:ln>
                <a:noFill/>
              </a:ln>
              <a:solidFill>
                <a:srgbClr val="000099"/>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Pts val="2800"/>
              <a:tabLst/>
            </a:pPr>
            <a:r>
              <a:rPr kumimoji="0" lang="en-GB" b="0" i="0" u="none" strike="noStrike" cap="none" normalizeH="0" baseline="0" dirty="0" smtClean="0">
                <a:ln>
                  <a:noFill/>
                </a:ln>
                <a:solidFill>
                  <a:srgbClr val="000099"/>
                </a:solidFill>
                <a:effectLst/>
                <a:latin typeface="Times New Roman" pitchFamily="18" charset="0"/>
              </a:rPr>
              <a:t>Studies: acceptable tolerances ~10% </a:t>
            </a:r>
            <a:r>
              <a:rPr kumimoji="0" lang="en-US" b="0" i="0" u="none" strike="noStrike" cap="none" normalizeH="0" baseline="0" noProof="1" smtClean="0">
                <a:ln>
                  <a:noFill/>
                </a:ln>
                <a:solidFill>
                  <a:srgbClr val="000099"/>
                </a:solidFill>
                <a:effectLst/>
                <a:latin typeface="Symbol" pitchFamily="18" charset="2"/>
              </a:rPr>
              <a:t>Þ</a:t>
            </a:r>
            <a:r>
              <a:rPr kumimoji="0" lang="en-US" b="0" i="0" u="none" strike="noStrike" cap="none" normalizeH="0" baseline="0" dirty="0" smtClean="0">
                <a:ln>
                  <a:noFill/>
                </a:ln>
                <a:solidFill>
                  <a:srgbClr val="000099"/>
                </a:solidFill>
                <a:effectLst/>
                <a:latin typeface="Symbol" pitchFamily="18" charset="2"/>
              </a:rPr>
              <a:t>	</a:t>
            </a:r>
            <a:r>
              <a:rPr kumimoji="0" lang="en-GB" b="0" i="0" u="none" strike="noStrike" cap="none" normalizeH="0" baseline="0" dirty="0" smtClean="0">
                <a:ln>
                  <a:noFill/>
                </a:ln>
                <a:solidFill>
                  <a:srgbClr val="000099"/>
                </a:solidFill>
                <a:effectLst/>
                <a:latin typeface="Times New Roman" pitchFamily="18" charset="0"/>
              </a:rPr>
              <a:t>need magnet circuits with a </a:t>
            </a:r>
            <a:r>
              <a:rPr kumimoji="0" lang="el-GR" b="0" i="0" u="none" strike="noStrike" cap="none" normalizeH="0" baseline="0" noProof="1" smtClean="0">
                <a:ln>
                  <a:noFill/>
                </a:ln>
                <a:solidFill>
                  <a:srgbClr val="000099"/>
                </a:solidFill>
                <a:effectLst/>
                <a:latin typeface="Times New Roman" pitchFamily="18" charset="0"/>
              </a:rPr>
              <a:t>τ</a:t>
            </a:r>
            <a:r>
              <a:rPr kumimoji="0" lang="en-GB" b="0" i="0" u="none" strike="noStrike" cap="none" normalizeH="0" baseline="0" dirty="0" smtClean="0">
                <a:ln>
                  <a:noFill/>
                </a:ln>
                <a:solidFill>
                  <a:srgbClr val="000099"/>
                </a:solidFill>
                <a:effectLst/>
                <a:latin typeface="Times New Roman" pitchFamily="18" charset="0"/>
              </a:rPr>
              <a:t>=L/R &gt; 20 ms.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99"/>
                </a:solidFill>
                <a:effectLst/>
                <a:latin typeface="Times New Roman" pitchFamily="18" charset="0"/>
              </a:rPr>
              <a:t>Same principle for all active equipment (vacuum, positioning systems, RF-HV, kicker-HV etc.)</a:t>
            </a:r>
            <a:endParaRPr kumimoji="0" lang="en-US" sz="1200" b="0" i="0" u="none" strike="noStrike" cap="none" normalizeH="0" baseline="0" dirty="0" smtClean="0">
              <a:ln>
                <a:noFill/>
              </a:ln>
              <a:solidFill>
                <a:schemeClr val="tx1"/>
              </a:solidFill>
              <a:effectLst/>
              <a:latin typeface="Arial" pitchFamily="34" charset="0"/>
            </a:endParaRPr>
          </a:p>
        </p:txBody>
      </p:sp>
      <p:grpSp>
        <p:nvGrpSpPr>
          <p:cNvPr id="3" name="Group 5"/>
          <p:cNvGrpSpPr>
            <a:grpSpLocks/>
          </p:cNvGrpSpPr>
          <p:nvPr/>
        </p:nvGrpSpPr>
        <p:grpSpPr bwMode="auto">
          <a:xfrm>
            <a:off x="838200" y="2362200"/>
            <a:ext cx="7315200" cy="4114800"/>
            <a:chOff x="116441999" y="122637833"/>
            <a:chExt cx="8460000" cy="6012000"/>
          </a:xfrm>
        </p:grpSpPr>
        <p:sp>
          <p:nvSpPr>
            <p:cNvPr id="3078" name="Rectangle 6"/>
            <p:cNvSpPr>
              <a:spLocks noChangeArrowheads="1"/>
            </p:cNvSpPr>
            <p:nvPr/>
          </p:nvSpPr>
          <p:spPr bwMode="auto">
            <a:xfrm>
              <a:off x="116441999" y="122637833"/>
              <a:ext cx="8460000" cy="6012000"/>
            </a:xfrm>
            <a:prstGeom prst="rect">
              <a:avLst/>
            </a:prstGeom>
            <a:solidFill>
              <a:srgbClr val="FFFFFF"/>
            </a:solidFill>
            <a:ln w="9525" algn="in">
              <a:solidFill>
                <a:srgbClr val="000000"/>
              </a:solid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pic>
          <p:nvPicPr>
            <p:cNvPr id="3079" name="Picture 7"/>
            <p:cNvPicPr>
              <a:picLocks noChangeAspect="1" noChangeArrowheads="1"/>
            </p:cNvPicPr>
            <p:nvPr/>
          </p:nvPicPr>
          <p:blipFill>
            <a:blip r:embed="rId3" cstate="print"/>
            <a:srcRect/>
            <a:stretch>
              <a:fillRect/>
            </a:stretch>
          </p:blipFill>
          <p:spPr bwMode="auto">
            <a:xfrm>
              <a:off x="116567164" y="122745825"/>
              <a:ext cx="8209672" cy="5738297"/>
            </a:xfrm>
            <a:prstGeom prst="rect">
              <a:avLst/>
            </a:prstGeom>
            <a:noFill/>
            <a:ln w="9525" algn="in">
              <a:noFill/>
              <a:miter lim="800000"/>
              <a:headEnd/>
              <a:tailEnd/>
            </a:ln>
            <a:effectLst/>
          </p:spPr>
        </p:pic>
      </p:grpSp>
      <p:sp>
        <p:nvSpPr>
          <p:cNvPr id="7" name="Date Placeholder 6"/>
          <p:cNvSpPr>
            <a:spLocks noGrp="1"/>
          </p:cNvSpPr>
          <p:nvPr>
            <p:ph type="dt" sz="half" idx="10"/>
          </p:nvPr>
        </p:nvSpPr>
        <p:spPr/>
        <p:txBody>
          <a:bodyPr/>
          <a:lstStyle/>
          <a:p>
            <a:fld id="{8584D894-07C0-46A9-8179-220BA64BDBDA}" type="datetime1">
              <a:rPr lang="en-US" smtClean="0"/>
              <a:pPr/>
              <a:t>12/14/2010</a:t>
            </a:fld>
            <a:r>
              <a:rPr lang="en-US" smtClean="0"/>
              <a:t> </a:t>
            </a:r>
            <a:r>
              <a:rPr lang="en-GB" smtClean="0"/>
              <a:t>IWLC2010</a:t>
            </a:r>
            <a:endParaRPr lang="en-US" dirty="0" smtClean="0"/>
          </a:p>
        </p:txBody>
      </p:sp>
      <p:sp>
        <p:nvSpPr>
          <p:cNvPr id="8" name="Slide Number Placeholder 7"/>
          <p:cNvSpPr>
            <a:spLocks noGrp="1"/>
          </p:cNvSpPr>
          <p:nvPr>
            <p:ph type="sldNum" sz="quarter" idx="11"/>
          </p:nvPr>
        </p:nvSpPr>
        <p:spPr/>
        <p:txBody>
          <a:bodyPr/>
          <a:lstStyle/>
          <a:p>
            <a:fld id="{6BF217E6-4719-4E5D-A656-08D119D20448}" type="slidenum">
              <a:rPr lang="en-US" smtClean="0"/>
              <a:pPr/>
              <a:t>18</a:t>
            </a:fld>
            <a:endParaRPr lang="en-US"/>
          </a:p>
        </p:txBody>
      </p:sp>
      <p:sp>
        <p:nvSpPr>
          <p:cNvPr id="9" name="Footer Placeholder 8"/>
          <p:cNvSpPr>
            <a:spLocks noGrp="1"/>
          </p:cNvSpPr>
          <p:nvPr>
            <p:ph type="ftr" sz="quarter" idx="12"/>
          </p:nvPr>
        </p:nvSpPr>
        <p:spPr/>
        <p:txBody>
          <a:bodyPr/>
          <a:lstStyle/>
          <a:p>
            <a:r>
              <a:rPr lang="en-GB" smtClean="0"/>
              <a:t>M.Jonker</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075">
                                            <p:txEl>
                                              <p:pRg st="3" end="3"/>
                                            </p:txEl>
                                          </p:spTgt>
                                        </p:tgtEl>
                                        <p:attrNameLst>
                                          <p:attrName>style.visibility</p:attrName>
                                        </p:attrNameLst>
                                      </p:cBhvr>
                                      <p:to>
                                        <p:strVal val="visible"/>
                                      </p:to>
                                    </p:set>
                                    <p:animEffect transition="in" filter="dissolve">
                                      <p:cBhvr>
                                        <p:cTn id="12" dur="500"/>
                                        <p:tgtEl>
                                          <p:spTgt spid="3075">
                                            <p:txEl>
                                              <p:pRg st="3" end="3"/>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075">
                                            <p:txEl>
                                              <p:pRg st="4" end="4"/>
                                            </p:txEl>
                                          </p:spTgt>
                                        </p:tgtEl>
                                        <p:attrNameLst>
                                          <p:attrName>style.visibility</p:attrName>
                                        </p:attrNameLst>
                                      </p:cBhvr>
                                      <p:to>
                                        <p:strVal val="visible"/>
                                      </p:to>
                                    </p:set>
                                    <p:animEffect transition="in" filter="dissolve">
                                      <p:cBhvr>
                                        <p:cTn id="15" dur="500"/>
                                        <p:tgtEl>
                                          <p:spTgt spid="30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normAutofit/>
          </a:bodyPr>
          <a:lstStyle/>
          <a:p>
            <a:r>
              <a:rPr lang="en-US" sz="4000" dirty="0" smtClean="0">
                <a:solidFill>
                  <a:srgbClr val="000000"/>
                </a:solidFill>
                <a:ea typeface="Times New Roman" pitchFamily="18" charset="0"/>
                <a:cs typeface="Times New Roman" pitchFamily="18" charset="0"/>
              </a:rPr>
              <a:t>6.2.1 </a:t>
            </a:r>
            <a:r>
              <a:rPr lang="en-US" sz="4000" dirty="0" smtClean="0"/>
              <a:t>Masks</a:t>
            </a:r>
            <a:endParaRPr lang="en-US" sz="4000" dirty="0"/>
          </a:p>
        </p:txBody>
      </p:sp>
      <p:sp>
        <p:nvSpPr>
          <p:cNvPr id="6" name="Content Placeholder 5"/>
          <p:cNvSpPr>
            <a:spLocks noGrp="1"/>
          </p:cNvSpPr>
          <p:nvPr>
            <p:ph idx="1"/>
          </p:nvPr>
        </p:nvSpPr>
        <p:spPr>
          <a:xfrm>
            <a:off x="457200" y="990600"/>
            <a:ext cx="8229600" cy="5486400"/>
          </a:xfrm>
        </p:spPr>
        <p:txBody>
          <a:bodyPr>
            <a:noAutofit/>
          </a:bodyPr>
          <a:lstStyle/>
          <a:p>
            <a:pPr>
              <a:buNone/>
            </a:pPr>
            <a:r>
              <a:rPr lang="en-GB" sz="2400" dirty="0" smtClean="0"/>
              <a:t>Required to protect against kicker failures in all extraction channels:</a:t>
            </a:r>
          </a:p>
          <a:p>
            <a:r>
              <a:rPr lang="en-GB" sz="2400" dirty="0" smtClean="0"/>
              <a:t>Combiner rings</a:t>
            </a:r>
          </a:p>
          <a:p>
            <a:r>
              <a:rPr lang="en-GB" sz="2400" dirty="0" smtClean="0"/>
              <a:t>Turn </a:t>
            </a:r>
            <a:r>
              <a:rPr lang="en-GB" sz="2400" dirty="0" err="1" smtClean="0"/>
              <a:t>arounds</a:t>
            </a:r>
            <a:endParaRPr lang="en-GB" sz="2400" dirty="0" smtClean="0"/>
          </a:p>
          <a:p>
            <a:r>
              <a:rPr lang="en-GB" sz="2400" dirty="0" smtClean="0"/>
              <a:t>Damping rings</a:t>
            </a:r>
          </a:p>
          <a:p>
            <a:pPr>
              <a:buNone/>
            </a:pPr>
            <a:r>
              <a:rPr lang="en-GB" sz="2400" dirty="0" smtClean="0"/>
              <a:t>Specification yet </a:t>
            </a:r>
            <a:r>
              <a:rPr lang="en-GB" sz="2400" dirty="0" smtClean="0"/>
              <a:t>unknown TE/BT</a:t>
            </a:r>
            <a:endParaRPr lang="en-GB" sz="2400" dirty="0" smtClean="0"/>
          </a:p>
          <a:p>
            <a:pPr>
              <a:buNone/>
            </a:pPr>
            <a:endParaRPr lang="en-GB" sz="2400" b="1" dirty="0" smtClean="0"/>
          </a:p>
          <a:p>
            <a:pPr>
              <a:buNone/>
            </a:pPr>
            <a:endParaRPr lang="en-GB" sz="2400" b="1" dirty="0" smtClean="0"/>
          </a:p>
          <a:p>
            <a:pPr>
              <a:buNone/>
            </a:pPr>
            <a:r>
              <a:rPr lang="en-GB" sz="2400" b="1" dirty="0" smtClean="0"/>
              <a:t>Possible </a:t>
            </a:r>
            <a:r>
              <a:rPr lang="en-GB" sz="2400" b="1" dirty="0" smtClean="0"/>
              <a:t>new </a:t>
            </a:r>
            <a:r>
              <a:rPr lang="en-GB" sz="2400" b="1" dirty="0" smtClean="0"/>
              <a:t>project:</a:t>
            </a:r>
            <a:endParaRPr lang="en-GB" sz="2400" b="1" dirty="0" smtClean="0"/>
          </a:p>
          <a:p>
            <a:pPr>
              <a:buNone/>
            </a:pPr>
            <a:r>
              <a:rPr lang="en-GB" sz="2400" dirty="0" smtClean="0"/>
              <a:t>Study effects of high </a:t>
            </a:r>
            <a:r>
              <a:rPr lang="en-GB" sz="2400" dirty="0" smtClean="0"/>
              <a:t>brilliance </a:t>
            </a:r>
            <a:r>
              <a:rPr lang="en-GB" sz="2400" dirty="0" smtClean="0"/>
              <a:t>electron beams in </a:t>
            </a:r>
            <a:r>
              <a:rPr lang="en-GB" sz="2400" dirty="0" smtClean="0"/>
              <a:t>matter.</a:t>
            </a:r>
          </a:p>
          <a:p>
            <a:pPr>
              <a:buNone/>
            </a:pPr>
            <a:r>
              <a:rPr lang="en-GB" sz="2400" dirty="0" smtClean="0"/>
              <a:t>i.e. f</a:t>
            </a:r>
            <a:r>
              <a:rPr lang="en-GB" sz="2400" dirty="0" smtClean="0"/>
              <a:t>ind a material that can survive a CLIC beam impact.</a:t>
            </a:r>
          </a:p>
          <a:p>
            <a:pPr>
              <a:buNone/>
            </a:pPr>
            <a:r>
              <a:rPr lang="en-GB" sz="2400" dirty="0" smtClean="0"/>
              <a:t>In collaboration with EN/STI</a:t>
            </a:r>
            <a:endParaRPr lang="en-GB" sz="2400" dirty="0" smtClean="0"/>
          </a:p>
          <a:p>
            <a:pPr marL="342900" lvl="1" indent="-342900">
              <a:buNone/>
            </a:pPr>
            <a:endParaRPr lang="en-GB" sz="1600" dirty="0" smtClean="0"/>
          </a:p>
          <a:p>
            <a:pPr marL="342900" lvl="1" indent="-342900">
              <a:buNone/>
            </a:pPr>
            <a:endParaRPr lang="en-GB" sz="1600" dirty="0" smtClean="0"/>
          </a:p>
          <a:p>
            <a:pPr marL="457200" lvl="1">
              <a:spcBef>
                <a:spcPts val="200"/>
              </a:spcBef>
              <a:buNone/>
            </a:pPr>
            <a:endParaRPr lang="en-GB" sz="1100" dirty="0" smtClean="0"/>
          </a:p>
        </p:txBody>
      </p:sp>
      <p:pic>
        <p:nvPicPr>
          <p:cNvPr id="4" name="Content Placeholder 6" descr="MOA06_Page_2.tif"/>
          <p:cNvPicPr>
            <a:picLocks noChangeAspect="1"/>
          </p:cNvPicPr>
          <p:nvPr/>
        </p:nvPicPr>
        <p:blipFill>
          <a:blip r:embed="rId2" cstate="print"/>
          <a:srcRect l="8223" t="5434" r="56376" b="67806"/>
          <a:stretch>
            <a:fillRect/>
          </a:stretch>
        </p:blipFill>
        <p:spPr>
          <a:xfrm>
            <a:off x="5105400" y="1371600"/>
            <a:ext cx="3327400" cy="3255065"/>
          </a:xfrm>
          <a:prstGeom prst="rect">
            <a:avLst/>
          </a:prstGeom>
          <a:solidFill>
            <a:schemeClr val="bg1"/>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dissolve">
                                      <p:cBhvr>
                                        <p:cTn id="11" dur="500"/>
                                        <p:tgtEl>
                                          <p:spTgt spid="6">
                                            <p:txEl>
                                              <p:pRg st="1" end="1"/>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dissolve">
                                      <p:cBhvr>
                                        <p:cTn id="15" dur="500"/>
                                        <p:tgtEl>
                                          <p:spTgt spid="6">
                                            <p:txEl>
                                              <p:pRg st="2" end="2"/>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dissolve">
                                      <p:cBhvr>
                                        <p:cTn id="19" dur="500"/>
                                        <p:tgtEl>
                                          <p:spTgt spid="6">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6">
                                            <p:txEl>
                                              <p:pRg st="4" end="4"/>
                                            </p:txEl>
                                          </p:spTgt>
                                        </p:tgtEl>
                                        <p:attrNameLst>
                                          <p:attrName>style.visibility</p:attrName>
                                        </p:attrNameLst>
                                      </p:cBhvr>
                                      <p:to>
                                        <p:strVal val="visible"/>
                                      </p:to>
                                    </p:set>
                                    <p:animEffect transition="in" filter="dissolve">
                                      <p:cBhvr>
                                        <p:cTn id="24" dur="500"/>
                                        <p:tgtEl>
                                          <p:spTgt spid="6">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6">
                                            <p:txEl>
                                              <p:pRg st="7" end="7"/>
                                            </p:txEl>
                                          </p:spTgt>
                                        </p:tgtEl>
                                        <p:attrNameLst>
                                          <p:attrName>style.visibility</p:attrName>
                                        </p:attrNameLst>
                                      </p:cBhvr>
                                      <p:to>
                                        <p:strVal val="visible"/>
                                      </p:to>
                                    </p:set>
                                    <p:animEffect transition="in" filter="dissolve">
                                      <p:cBhvr>
                                        <p:cTn id="29" dur="500"/>
                                        <p:tgtEl>
                                          <p:spTgt spid="6">
                                            <p:txEl>
                                              <p:pRg st="7" end="7"/>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6">
                                            <p:txEl>
                                              <p:pRg st="8" end="8"/>
                                            </p:txEl>
                                          </p:spTgt>
                                        </p:tgtEl>
                                        <p:attrNameLst>
                                          <p:attrName>style.visibility</p:attrName>
                                        </p:attrNameLst>
                                      </p:cBhvr>
                                      <p:to>
                                        <p:strVal val="visible"/>
                                      </p:to>
                                    </p:set>
                                    <p:animEffect transition="in" filter="dissolve">
                                      <p:cBhvr>
                                        <p:cTn id="34" dur="500"/>
                                        <p:tgtEl>
                                          <p:spTgt spid="6">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animEffect transition="in" filter="dissolve">
                                      <p:cBhvr>
                                        <p:cTn id="39" dur="500"/>
                                        <p:tgtEl>
                                          <p:spTgt spid="6">
                                            <p:txEl>
                                              <p:pRg st="9" end="9"/>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6">
                                            <p:txEl>
                                              <p:pRg st="10" end="10"/>
                                            </p:txEl>
                                          </p:spTgt>
                                        </p:tgtEl>
                                        <p:attrNameLst>
                                          <p:attrName>style.visibility</p:attrName>
                                        </p:attrNameLst>
                                      </p:cBhvr>
                                      <p:to>
                                        <p:strVal val="visible"/>
                                      </p:to>
                                    </p:set>
                                    <p:animEffect transition="in" filter="dissolve">
                                      <p:cBhvr>
                                        <p:cTn id="44"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lstStyle/>
          <a:p>
            <a:r>
              <a:rPr lang="en-GB" dirty="0" smtClean="0">
                <a:solidFill>
                  <a:schemeClr val="tx2">
                    <a:lumMod val="60000"/>
                    <a:lumOff val="40000"/>
                  </a:schemeClr>
                </a:solidFill>
              </a:rPr>
              <a:t>CLIC</a:t>
            </a:r>
            <a:endParaRPr lang="en-US" dirty="0">
              <a:solidFill>
                <a:schemeClr val="tx2">
                  <a:lumMod val="60000"/>
                  <a:lumOff val="40000"/>
                </a:schemeClr>
              </a:solidFill>
            </a:endParaRPr>
          </a:p>
        </p:txBody>
      </p:sp>
      <p:sp>
        <p:nvSpPr>
          <p:cNvPr id="3" name="Content Placeholder 2"/>
          <p:cNvSpPr>
            <a:spLocks noGrp="1"/>
          </p:cNvSpPr>
          <p:nvPr>
            <p:ph idx="1"/>
          </p:nvPr>
        </p:nvSpPr>
        <p:spPr>
          <a:xfrm>
            <a:off x="457200" y="1066800"/>
            <a:ext cx="8229600" cy="5257800"/>
          </a:xfrm>
        </p:spPr>
        <p:txBody>
          <a:bodyPr>
            <a:normAutofit fontScale="92500" lnSpcReduction="10000"/>
          </a:bodyPr>
          <a:lstStyle/>
          <a:p>
            <a:pPr>
              <a:buNone/>
            </a:pPr>
            <a:r>
              <a:rPr lang="en-GB" sz="2400" dirty="0" err="1" smtClean="0">
                <a:solidFill>
                  <a:schemeClr val="accent5">
                    <a:lumMod val="75000"/>
                  </a:schemeClr>
                </a:solidFill>
              </a:rPr>
              <a:t>CLiC</a:t>
            </a:r>
            <a:r>
              <a:rPr lang="en-GB" sz="2400" dirty="0" smtClean="0">
                <a:solidFill>
                  <a:schemeClr val="accent5">
                    <a:lumMod val="75000"/>
                  </a:schemeClr>
                </a:solidFill>
              </a:rPr>
              <a:t> = </a:t>
            </a:r>
            <a:r>
              <a:rPr lang="en-GB" sz="2400" b="1" dirty="0" smtClean="0">
                <a:solidFill>
                  <a:schemeClr val="accent5">
                    <a:lumMod val="75000"/>
                  </a:schemeClr>
                </a:solidFill>
              </a:rPr>
              <a:t>C</a:t>
            </a:r>
            <a:r>
              <a:rPr lang="en-GB" sz="2400" dirty="0" smtClean="0">
                <a:solidFill>
                  <a:schemeClr val="accent5">
                    <a:lumMod val="75000"/>
                  </a:schemeClr>
                </a:solidFill>
              </a:rPr>
              <a:t>ompact </a:t>
            </a:r>
            <a:r>
              <a:rPr lang="en-GB" sz="2400" b="1" dirty="0" smtClean="0">
                <a:solidFill>
                  <a:schemeClr val="accent5">
                    <a:lumMod val="75000"/>
                  </a:schemeClr>
                </a:solidFill>
              </a:rPr>
              <a:t>Li</a:t>
            </a:r>
            <a:r>
              <a:rPr lang="en-GB" sz="2400" dirty="0" smtClean="0">
                <a:solidFill>
                  <a:schemeClr val="accent5">
                    <a:lumMod val="75000"/>
                  </a:schemeClr>
                </a:solidFill>
              </a:rPr>
              <a:t>near </a:t>
            </a:r>
            <a:r>
              <a:rPr lang="en-GB" sz="2400" b="1" dirty="0" err="1" smtClean="0">
                <a:solidFill>
                  <a:schemeClr val="accent5">
                    <a:lumMod val="75000"/>
                  </a:schemeClr>
                </a:solidFill>
              </a:rPr>
              <a:t>C</a:t>
            </a:r>
            <a:r>
              <a:rPr lang="en-GB" sz="2400" dirty="0" err="1" smtClean="0">
                <a:solidFill>
                  <a:schemeClr val="accent5">
                    <a:lumMod val="75000"/>
                  </a:schemeClr>
                </a:solidFill>
              </a:rPr>
              <a:t>ollider</a:t>
            </a:r>
            <a:r>
              <a:rPr lang="en-GB" sz="2400" dirty="0" smtClean="0"/>
              <a:t>:</a:t>
            </a:r>
          </a:p>
          <a:p>
            <a:pPr>
              <a:buNone/>
            </a:pPr>
            <a:endParaRPr lang="en-GB" sz="2400" dirty="0" smtClean="0"/>
          </a:p>
          <a:p>
            <a:pPr>
              <a:buNone/>
            </a:pPr>
            <a:r>
              <a:rPr lang="en-GB" sz="2400" dirty="0" smtClean="0"/>
              <a:t>A machine to study new phenomena with high precision:</a:t>
            </a:r>
          </a:p>
          <a:p>
            <a:pPr lvl="1"/>
            <a:r>
              <a:rPr lang="en-GB" sz="2000" dirty="0" smtClean="0"/>
              <a:t>Higgs, </a:t>
            </a:r>
            <a:r>
              <a:rPr lang="en-GB" sz="2000" dirty="0" err="1" smtClean="0"/>
              <a:t>Susy</a:t>
            </a:r>
            <a:r>
              <a:rPr lang="en-GB" sz="2000" dirty="0" smtClean="0"/>
              <a:t>, other exotic phenomena</a:t>
            </a:r>
          </a:p>
          <a:p>
            <a:pPr lvl="1">
              <a:buNone/>
            </a:pPr>
            <a:r>
              <a:rPr lang="en-GB" sz="2000" dirty="0"/>
              <a:t>	</a:t>
            </a:r>
            <a:r>
              <a:rPr lang="en-GB" sz="2000" dirty="0" smtClean="0"/>
              <a:t>(to be discovered at LHC</a:t>
            </a:r>
          </a:p>
          <a:p>
            <a:r>
              <a:rPr lang="en-GB" sz="2400" dirty="0" smtClean="0"/>
              <a:t>LHC: P-P collisions </a:t>
            </a:r>
            <a:r>
              <a:rPr lang="en-GB" sz="1600" dirty="0" smtClean="0"/>
              <a:t>(non elementary quark bags)</a:t>
            </a:r>
            <a:endParaRPr lang="en-GB" sz="2400" dirty="0" smtClean="0"/>
          </a:p>
          <a:p>
            <a:r>
              <a:rPr lang="en-GB" sz="2400" dirty="0" smtClean="0"/>
              <a:t>CLIC: e+ e- </a:t>
            </a:r>
            <a:r>
              <a:rPr lang="en-GB" sz="1600" dirty="0" smtClean="0"/>
              <a:t>(elementary particle / anti-particle)</a:t>
            </a:r>
            <a:endParaRPr lang="en-GB" sz="2400" dirty="0" smtClean="0"/>
          </a:p>
          <a:p>
            <a:pPr lvl="1"/>
            <a:r>
              <a:rPr lang="en-GB" sz="1800" dirty="0" smtClean="0"/>
              <a:t>All beam energy available to produce new stuff (LHC: </a:t>
            </a:r>
            <a:r>
              <a:rPr lang="en-GB" sz="1800" dirty="0" err="1" smtClean="0"/>
              <a:t>E</a:t>
            </a:r>
            <a:r>
              <a:rPr lang="en-GB" sz="1800" baseline="-25000" dirty="0" err="1" smtClean="0"/>
              <a:t>quark</a:t>
            </a:r>
            <a:r>
              <a:rPr lang="en-GB" sz="1800" dirty="0" smtClean="0"/>
              <a:t> ≈ 1/6 </a:t>
            </a:r>
            <a:r>
              <a:rPr lang="en-GB" sz="1800" dirty="0" err="1" smtClean="0"/>
              <a:t>E</a:t>
            </a:r>
            <a:r>
              <a:rPr lang="en-GB" sz="1800" baseline="-25000" dirty="0" err="1" smtClean="0"/>
              <a:t>proton</a:t>
            </a:r>
            <a:r>
              <a:rPr lang="en-GB" sz="1800" baseline="-25000" dirty="0" smtClean="0"/>
              <a:t> </a:t>
            </a:r>
            <a:r>
              <a:rPr lang="en-GB" sz="1800" dirty="0" smtClean="0"/>
              <a:t>≈ 1 </a:t>
            </a:r>
            <a:r>
              <a:rPr lang="en-GB" sz="1800" dirty="0" err="1" smtClean="0"/>
              <a:t>TeV</a:t>
            </a:r>
            <a:r>
              <a:rPr lang="en-GB" sz="1800" dirty="0" smtClean="0"/>
              <a:t>)</a:t>
            </a:r>
          </a:p>
          <a:p>
            <a:pPr lvl="1"/>
            <a:r>
              <a:rPr lang="en-GB" sz="1800" dirty="0" smtClean="0"/>
              <a:t>Well defined centre of mass </a:t>
            </a:r>
          </a:p>
          <a:p>
            <a:pPr lvl="1"/>
            <a:r>
              <a:rPr lang="en-GB" sz="1800" dirty="0" smtClean="0"/>
              <a:t>No spectator quarks</a:t>
            </a:r>
          </a:p>
          <a:p>
            <a:pPr lvl="1"/>
            <a:r>
              <a:rPr lang="en-GB" sz="1800" dirty="0" smtClean="0"/>
              <a:t>Clean process</a:t>
            </a:r>
          </a:p>
          <a:p>
            <a:pPr lvl="1"/>
            <a:r>
              <a:rPr lang="en-GB" sz="1800" dirty="0" smtClean="0"/>
              <a:t>Prerequisite </a:t>
            </a:r>
            <a:r>
              <a:rPr lang="en-GB" sz="1800" dirty="0"/>
              <a:t>for precision </a:t>
            </a:r>
            <a:r>
              <a:rPr lang="en-GB" sz="1800" dirty="0" smtClean="0"/>
              <a:t>measurements</a:t>
            </a:r>
          </a:p>
          <a:p>
            <a:pPr>
              <a:buNone/>
            </a:pPr>
            <a:endParaRPr lang="en-GB" sz="2400" dirty="0" smtClean="0"/>
          </a:p>
          <a:p>
            <a:pPr>
              <a:buNone/>
            </a:pPr>
            <a:r>
              <a:rPr lang="en-GB" sz="2400" dirty="0" smtClean="0">
                <a:solidFill>
                  <a:schemeClr val="accent5">
                    <a:lumMod val="75000"/>
                  </a:schemeClr>
                </a:solidFill>
              </a:rPr>
              <a:t>CLIC Energy </a:t>
            </a:r>
            <a:r>
              <a:rPr lang="en-GB" sz="2400" dirty="0" smtClean="0"/>
              <a:t>required to cover LHC energy reach</a:t>
            </a:r>
          </a:p>
          <a:p>
            <a:r>
              <a:rPr lang="en-GB" sz="2400" dirty="0" smtClean="0"/>
              <a:t>~ 7 TeV/6 +50% ≈ </a:t>
            </a:r>
            <a:r>
              <a:rPr lang="en-GB" sz="2400" dirty="0" smtClean="0">
                <a:solidFill>
                  <a:schemeClr val="accent5">
                    <a:lumMod val="75000"/>
                  </a:schemeClr>
                </a:solidFill>
              </a:rPr>
              <a:t>1.5 </a:t>
            </a:r>
            <a:r>
              <a:rPr lang="en-GB" sz="2400" dirty="0" err="1" smtClean="0">
                <a:solidFill>
                  <a:schemeClr val="accent5">
                    <a:lumMod val="75000"/>
                  </a:schemeClr>
                </a:solidFill>
              </a:rPr>
              <a:t>TeV</a:t>
            </a:r>
            <a:r>
              <a:rPr lang="en-GB" sz="2400" dirty="0" smtClean="0">
                <a:solidFill>
                  <a:schemeClr val="accent5">
                    <a:lumMod val="75000"/>
                  </a:schemeClr>
                </a:solidFill>
              </a:rPr>
              <a:t> </a:t>
            </a:r>
            <a:r>
              <a:rPr lang="en-GB" sz="2400" dirty="0" smtClean="0">
                <a:solidFill>
                  <a:schemeClr val="accent5">
                    <a:lumMod val="75000"/>
                  </a:schemeClr>
                </a:solidFill>
              </a:rPr>
              <a:t>x 2 beams</a:t>
            </a:r>
            <a:endParaRPr lang="en-US" sz="240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normAutofit/>
          </a:bodyPr>
          <a:lstStyle/>
          <a:p>
            <a:r>
              <a:rPr lang="en-US" sz="4000" dirty="0" smtClean="0">
                <a:solidFill>
                  <a:srgbClr val="000000"/>
                </a:solidFill>
                <a:ea typeface="Times New Roman" pitchFamily="18" charset="0"/>
                <a:cs typeface="Times New Roman" pitchFamily="18" charset="0"/>
              </a:rPr>
              <a:t>6.2.2 </a:t>
            </a:r>
            <a:r>
              <a:rPr lang="en-US" sz="4000" dirty="0" smtClean="0"/>
              <a:t>Emergency Dumps </a:t>
            </a:r>
            <a:endParaRPr lang="en-US" sz="4000" dirty="0"/>
          </a:p>
        </p:txBody>
      </p:sp>
      <p:sp>
        <p:nvSpPr>
          <p:cNvPr id="6" name="Content Placeholder 5"/>
          <p:cNvSpPr>
            <a:spLocks noGrp="1"/>
          </p:cNvSpPr>
          <p:nvPr>
            <p:ph idx="1"/>
          </p:nvPr>
        </p:nvSpPr>
        <p:spPr>
          <a:xfrm>
            <a:off x="457200" y="990600"/>
            <a:ext cx="8229600" cy="5486400"/>
          </a:xfrm>
        </p:spPr>
        <p:txBody>
          <a:bodyPr>
            <a:normAutofit/>
          </a:bodyPr>
          <a:lstStyle/>
          <a:p>
            <a:pPr>
              <a:buNone/>
            </a:pPr>
            <a:r>
              <a:rPr lang="en-US" sz="2000" dirty="0" smtClean="0"/>
              <a:t>Intermediate emergency dumps (Kicker + internal dumps)</a:t>
            </a:r>
          </a:p>
          <a:p>
            <a:pPr>
              <a:buNone/>
            </a:pPr>
            <a:r>
              <a:rPr lang="en-GB" sz="2000" dirty="0" smtClean="0"/>
              <a:t>RT protection in case of </a:t>
            </a:r>
            <a:r>
              <a:rPr lang="en-GB" sz="2000" dirty="0" err="1" smtClean="0"/>
              <a:t>rt</a:t>
            </a:r>
            <a:r>
              <a:rPr lang="en-GB" sz="2000" dirty="0" smtClean="0"/>
              <a:t> error in DR or DB </a:t>
            </a:r>
            <a:r>
              <a:rPr lang="en-GB" sz="2000" dirty="0" err="1" smtClean="0"/>
              <a:t>linac</a:t>
            </a:r>
            <a:endParaRPr lang="en-US" sz="2000" dirty="0" smtClean="0"/>
          </a:p>
          <a:p>
            <a:pPr>
              <a:buNone/>
            </a:pPr>
            <a:endParaRPr lang="en-GB" sz="2000" dirty="0" smtClean="0"/>
          </a:p>
          <a:p>
            <a:pPr>
              <a:buNone/>
            </a:pPr>
            <a:r>
              <a:rPr lang="en-GB" sz="2000" dirty="0" smtClean="0"/>
              <a:t>Locations:</a:t>
            </a:r>
          </a:p>
          <a:p>
            <a:r>
              <a:rPr lang="en-GB" sz="2000" dirty="0" smtClean="0"/>
              <a:t>Drive beam </a:t>
            </a:r>
            <a:r>
              <a:rPr lang="en-GB" sz="2000" dirty="0" err="1" smtClean="0"/>
              <a:t>linac</a:t>
            </a:r>
            <a:r>
              <a:rPr lang="en-GB" sz="2000" dirty="0" smtClean="0"/>
              <a:t> (up to 5 locations)</a:t>
            </a:r>
          </a:p>
          <a:p>
            <a:r>
              <a:rPr lang="en-GB" sz="2000" dirty="0" smtClean="0"/>
              <a:t>Damping rings (0-2 dumps)</a:t>
            </a:r>
          </a:p>
          <a:p>
            <a:pPr marL="342900" lvl="1" indent="-342900">
              <a:buNone/>
            </a:pPr>
            <a:endParaRPr lang="en-US" sz="2000" dirty="0" smtClean="0"/>
          </a:p>
          <a:p>
            <a:pPr marL="342900" lvl="1" indent="-342900">
              <a:buNone/>
            </a:pPr>
            <a:r>
              <a:rPr lang="en-US" sz="2000" dirty="0" smtClean="0"/>
              <a:t>Unknown:</a:t>
            </a:r>
          </a:p>
          <a:p>
            <a:pPr marL="342900" lvl="1" indent="-342900">
              <a:buFont typeface="Arial" pitchFamily="34" charset="0"/>
              <a:buChar char="•"/>
            </a:pPr>
            <a:r>
              <a:rPr lang="en-US" sz="2000" dirty="0" smtClean="0"/>
              <a:t>Number of required emergency dumps</a:t>
            </a:r>
          </a:p>
          <a:p>
            <a:pPr marL="342900" lvl="1" indent="-342900">
              <a:buFont typeface="Arial" pitchFamily="34" charset="0"/>
              <a:buChar char="•"/>
            </a:pPr>
            <a:r>
              <a:rPr lang="en-GB" sz="2000" dirty="0" smtClean="0"/>
              <a:t>Alternatives</a:t>
            </a:r>
            <a:endParaRPr lang="en-US" sz="2000" dirty="0" smtClean="0"/>
          </a:p>
          <a:p>
            <a:pPr marL="342900" lvl="1" indent="-342900">
              <a:buFont typeface="Arial" pitchFamily="34" charset="0"/>
              <a:buChar char="•"/>
            </a:pPr>
            <a:r>
              <a:rPr lang="en-GB" sz="2000" dirty="0" smtClean="0"/>
              <a:t>Cost of </a:t>
            </a:r>
            <a:r>
              <a:rPr lang="en-US" sz="2000" dirty="0" smtClean="0"/>
              <a:t>emergency </a:t>
            </a:r>
            <a:r>
              <a:rPr lang="en-US" sz="2000" dirty="0" smtClean="0"/>
              <a:t>dumps</a:t>
            </a:r>
          </a:p>
          <a:p>
            <a:pPr marL="342900" lvl="1" indent="-342900">
              <a:buFont typeface="Arial" pitchFamily="34" charset="0"/>
              <a:buChar char="•"/>
            </a:pPr>
            <a:endParaRPr lang="en-US" sz="2000" dirty="0" smtClean="0"/>
          </a:p>
          <a:p>
            <a:pPr marL="342900" lvl="1" indent="-342900">
              <a:buNone/>
            </a:pPr>
            <a:r>
              <a:rPr lang="en-US" b="1" dirty="0" smtClean="0"/>
              <a:t>To be studied for TDR phase</a:t>
            </a:r>
            <a:endParaRPr lang="en-US" sz="2000" b="1" dirty="0" smtClean="0"/>
          </a:p>
          <a:p>
            <a:pPr marL="342900" lvl="1" indent="-342900">
              <a:buNone/>
            </a:pPr>
            <a:endParaRPr lang="en-GB"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dissolve">
                                      <p:cBhvr>
                                        <p:cTn id="11" dur="500"/>
                                        <p:tgtEl>
                                          <p:spTgt spid="6">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dissolve">
                                      <p:cBhvr>
                                        <p:cTn id="16" dur="500"/>
                                        <p:tgtEl>
                                          <p:spTgt spid="6">
                                            <p:txEl>
                                              <p:pRg st="3" end="3"/>
                                            </p:txEl>
                                          </p:spTgt>
                                        </p:tgtEl>
                                      </p:cBhvr>
                                    </p:animEffect>
                                  </p:childTnLst>
                                </p:cTn>
                              </p:par>
                            </p:childTnLst>
                          </p:cTn>
                        </p:par>
                        <p:par>
                          <p:cTn id="17" fill="hold">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6">
                                            <p:txEl>
                                              <p:pRg st="4" end="4"/>
                                            </p:txEl>
                                          </p:spTgt>
                                        </p:tgtEl>
                                        <p:attrNameLst>
                                          <p:attrName>style.visibility</p:attrName>
                                        </p:attrNameLst>
                                      </p:cBhvr>
                                      <p:to>
                                        <p:strVal val="visible"/>
                                      </p:to>
                                    </p:set>
                                    <p:animEffect transition="in" filter="dissolve">
                                      <p:cBhvr>
                                        <p:cTn id="20" dur="500"/>
                                        <p:tgtEl>
                                          <p:spTgt spid="6">
                                            <p:txEl>
                                              <p:pRg st="4" end="4"/>
                                            </p:txEl>
                                          </p:spTgt>
                                        </p:tgtEl>
                                      </p:cBhvr>
                                    </p:animEffect>
                                  </p:childTnLst>
                                </p:cTn>
                              </p:par>
                            </p:childTnLst>
                          </p:cTn>
                        </p:par>
                        <p:par>
                          <p:cTn id="21" fill="hold">
                            <p:stCondLst>
                              <p:cond delay="1000"/>
                            </p:stCondLst>
                            <p:childTnLst>
                              <p:par>
                                <p:cTn id="22" presetID="9" presetClass="entr" presetSubtype="0" fill="hold" grpId="0" nodeType="after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dissolve">
                                      <p:cBhvr>
                                        <p:cTn id="24" dur="500"/>
                                        <p:tgtEl>
                                          <p:spTgt spid="6">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6">
                                            <p:txEl>
                                              <p:pRg st="7" end="7"/>
                                            </p:txEl>
                                          </p:spTgt>
                                        </p:tgtEl>
                                        <p:attrNameLst>
                                          <p:attrName>style.visibility</p:attrName>
                                        </p:attrNameLst>
                                      </p:cBhvr>
                                      <p:to>
                                        <p:strVal val="visible"/>
                                      </p:to>
                                    </p:set>
                                    <p:animEffect transition="in" filter="dissolve">
                                      <p:cBhvr>
                                        <p:cTn id="29" dur="500"/>
                                        <p:tgtEl>
                                          <p:spTgt spid="6">
                                            <p:txEl>
                                              <p:pRg st="7" end="7"/>
                                            </p:txEl>
                                          </p:spTgt>
                                        </p:tgtEl>
                                      </p:cBhvr>
                                    </p:animEffect>
                                  </p:childTnLst>
                                </p:cTn>
                              </p:par>
                            </p:childTnLst>
                          </p:cTn>
                        </p:par>
                        <p:par>
                          <p:cTn id="30" fill="hold">
                            <p:stCondLst>
                              <p:cond delay="500"/>
                            </p:stCondLst>
                            <p:childTnLst>
                              <p:par>
                                <p:cTn id="31" presetID="9" presetClass="entr" presetSubtype="0" fill="hold" grpId="0" nodeType="afterEffect">
                                  <p:stCondLst>
                                    <p:cond delay="0"/>
                                  </p:stCondLst>
                                  <p:childTnLst>
                                    <p:set>
                                      <p:cBhvr>
                                        <p:cTn id="32" dur="1" fill="hold">
                                          <p:stCondLst>
                                            <p:cond delay="0"/>
                                          </p:stCondLst>
                                        </p:cTn>
                                        <p:tgtEl>
                                          <p:spTgt spid="6">
                                            <p:txEl>
                                              <p:pRg st="8" end="8"/>
                                            </p:txEl>
                                          </p:spTgt>
                                        </p:tgtEl>
                                        <p:attrNameLst>
                                          <p:attrName>style.visibility</p:attrName>
                                        </p:attrNameLst>
                                      </p:cBhvr>
                                      <p:to>
                                        <p:strVal val="visible"/>
                                      </p:to>
                                    </p:set>
                                    <p:animEffect transition="in" filter="dissolve">
                                      <p:cBhvr>
                                        <p:cTn id="33" dur="500"/>
                                        <p:tgtEl>
                                          <p:spTgt spid="6">
                                            <p:txEl>
                                              <p:pRg st="8" end="8"/>
                                            </p:txEl>
                                          </p:spTgt>
                                        </p:tgtEl>
                                      </p:cBhvr>
                                    </p:animEffect>
                                  </p:childTnLst>
                                </p:cTn>
                              </p:par>
                            </p:childTnLst>
                          </p:cTn>
                        </p:par>
                        <p:par>
                          <p:cTn id="34" fill="hold">
                            <p:stCondLst>
                              <p:cond delay="1000"/>
                            </p:stCondLst>
                            <p:childTnLst>
                              <p:par>
                                <p:cTn id="35" presetID="9" presetClass="entr" presetSubtype="0" fill="hold" grpId="0" nodeType="afterEffect">
                                  <p:stCondLst>
                                    <p:cond delay="0"/>
                                  </p:stCondLst>
                                  <p:childTnLst>
                                    <p:set>
                                      <p:cBhvr>
                                        <p:cTn id="36" dur="1" fill="hold">
                                          <p:stCondLst>
                                            <p:cond delay="0"/>
                                          </p:stCondLst>
                                        </p:cTn>
                                        <p:tgtEl>
                                          <p:spTgt spid="6">
                                            <p:txEl>
                                              <p:pRg st="9" end="9"/>
                                            </p:txEl>
                                          </p:spTgt>
                                        </p:tgtEl>
                                        <p:attrNameLst>
                                          <p:attrName>style.visibility</p:attrName>
                                        </p:attrNameLst>
                                      </p:cBhvr>
                                      <p:to>
                                        <p:strVal val="visible"/>
                                      </p:to>
                                    </p:set>
                                    <p:animEffect transition="in" filter="dissolve">
                                      <p:cBhvr>
                                        <p:cTn id="37" dur="500"/>
                                        <p:tgtEl>
                                          <p:spTgt spid="6">
                                            <p:txEl>
                                              <p:pRg st="9" end="9"/>
                                            </p:txEl>
                                          </p:spTgt>
                                        </p:tgtEl>
                                      </p:cBhvr>
                                    </p:animEffect>
                                  </p:childTnLst>
                                </p:cTn>
                              </p:par>
                            </p:childTnLst>
                          </p:cTn>
                        </p:par>
                        <p:par>
                          <p:cTn id="38" fill="hold">
                            <p:stCondLst>
                              <p:cond delay="1500"/>
                            </p:stCondLst>
                            <p:childTnLst>
                              <p:par>
                                <p:cTn id="39" presetID="9" presetClass="entr" presetSubtype="0" fill="hold" grpId="0" nodeType="afterEffect">
                                  <p:stCondLst>
                                    <p:cond delay="0"/>
                                  </p:stCondLst>
                                  <p:childTnLst>
                                    <p:set>
                                      <p:cBhvr>
                                        <p:cTn id="40" dur="1" fill="hold">
                                          <p:stCondLst>
                                            <p:cond delay="0"/>
                                          </p:stCondLst>
                                        </p:cTn>
                                        <p:tgtEl>
                                          <p:spTgt spid="6">
                                            <p:txEl>
                                              <p:pRg st="10" end="10"/>
                                            </p:txEl>
                                          </p:spTgt>
                                        </p:tgtEl>
                                        <p:attrNameLst>
                                          <p:attrName>style.visibility</p:attrName>
                                        </p:attrNameLst>
                                      </p:cBhvr>
                                      <p:to>
                                        <p:strVal val="visible"/>
                                      </p:to>
                                    </p:set>
                                    <p:animEffect transition="in" filter="dissolve">
                                      <p:cBhvr>
                                        <p:cTn id="41" dur="500"/>
                                        <p:tgtEl>
                                          <p:spTgt spid="6">
                                            <p:txEl>
                                              <p:pRg st="10" end="10"/>
                                            </p:txEl>
                                          </p:spTgt>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6">
                                            <p:txEl>
                                              <p:pRg st="12" end="12"/>
                                            </p:txEl>
                                          </p:spTgt>
                                        </p:tgtEl>
                                        <p:attrNameLst>
                                          <p:attrName>style.visibility</p:attrName>
                                        </p:attrNameLst>
                                      </p:cBhvr>
                                      <p:to>
                                        <p:strVal val="visible"/>
                                      </p:to>
                                    </p:set>
                                    <p:animEffect transition="in" filter="dissolve">
                                      <p:cBhvr>
                                        <p:cTn id="44" dur="500"/>
                                        <p:tgtEl>
                                          <p:spTgt spid="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normAutofit/>
          </a:bodyPr>
          <a:lstStyle/>
          <a:p>
            <a:r>
              <a:rPr lang="en-US" sz="4000" dirty="0" smtClean="0">
                <a:solidFill>
                  <a:srgbClr val="000000"/>
                </a:solidFill>
                <a:ea typeface="Times New Roman" pitchFamily="18" charset="0"/>
                <a:cs typeface="Times New Roman" pitchFamily="18" charset="0"/>
              </a:rPr>
              <a:t>6.2.3 Quench protection system</a:t>
            </a:r>
            <a:endParaRPr lang="en-US" sz="4000" dirty="0"/>
          </a:p>
        </p:txBody>
      </p:sp>
      <p:sp>
        <p:nvSpPr>
          <p:cNvPr id="6" name="Content Placeholder 5"/>
          <p:cNvSpPr>
            <a:spLocks noGrp="1"/>
          </p:cNvSpPr>
          <p:nvPr>
            <p:ph idx="1"/>
          </p:nvPr>
        </p:nvSpPr>
        <p:spPr>
          <a:xfrm>
            <a:off x="457200" y="990600"/>
            <a:ext cx="8229600" cy="5486400"/>
          </a:xfrm>
        </p:spPr>
        <p:txBody>
          <a:bodyPr>
            <a:normAutofit/>
          </a:bodyPr>
          <a:lstStyle/>
          <a:p>
            <a:pPr>
              <a:buNone/>
            </a:pPr>
            <a:r>
              <a:rPr lang="en-GB" dirty="0" smtClean="0"/>
              <a:t>Scaling parameters:</a:t>
            </a:r>
          </a:p>
          <a:p>
            <a:pPr marL="457200" lvl="1">
              <a:spcBef>
                <a:spcPts val="200"/>
              </a:spcBef>
              <a:tabLst>
                <a:tab pos="3200400" algn="l"/>
              </a:tabLst>
            </a:pPr>
            <a:r>
              <a:rPr lang="en-GB" sz="2000" dirty="0" smtClean="0"/>
              <a:t>Detection channels	8 x 13</a:t>
            </a:r>
          </a:p>
          <a:p>
            <a:pPr marL="457200" lvl="1">
              <a:spcBef>
                <a:spcPts val="200"/>
              </a:spcBef>
              <a:tabLst>
                <a:tab pos="3200400" algn="l"/>
              </a:tabLst>
            </a:pPr>
            <a:r>
              <a:rPr lang="en-GB" sz="2000" dirty="0" smtClean="0"/>
              <a:t>Energy extraction systems	8</a:t>
            </a:r>
          </a:p>
          <a:p>
            <a:pPr marL="457200" lvl="1">
              <a:spcBef>
                <a:spcPts val="200"/>
              </a:spcBef>
              <a:tabLst>
                <a:tab pos="3200400" algn="l"/>
              </a:tabLst>
            </a:pPr>
            <a:r>
              <a:rPr lang="en-GB" sz="2000" dirty="0" smtClean="0"/>
              <a:t>Cabling	6 </a:t>
            </a:r>
            <a:r>
              <a:rPr lang="en-GB" sz="2000" dirty="0" smtClean="0"/>
              <a:t>km</a:t>
            </a:r>
          </a:p>
          <a:p>
            <a:pPr marL="457200" lvl="1">
              <a:spcBef>
                <a:spcPts val="200"/>
              </a:spcBef>
              <a:buNone/>
              <a:tabLst>
                <a:tab pos="3200400" algn="l"/>
              </a:tabLst>
            </a:pPr>
            <a:endParaRPr lang="en-GB" sz="2000" dirty="0" smtClean="0"/>
          </a:p>
          <a:p>
            <a:pPr marL="457200" lvl="1">
              <a:spcBef>
                <a:spcPts val="200"/>
              </a:spcBef>
              <a:buNone/>
              <a:tabLst>
                <a:tab pos="3200400" algn="l"/>
              </a:tabLst>
            </a:pPr>
            <a:r>
              <a:rPr lang="en-GB" sz="2000" dirty="0" smtClean="0"/>
              <a:t>Total estimated cost 220KCHF</a:t>
            </a:r>
            <a:endParaRPr lang="en-GB" sz="2000" dirty="0" smtClean="0"/>
          </a:p>
          <a:p>
            <a:pPr>
              <a:buNone/>
            </a:pPr>
            <a:endParaRPr lang="en-GB" dirty="0" smtClean="0"/>
          </a:p>
          <a:p>
            <a:pPr>
              <a:buNone/>
            </a:pPr>
            <a:r>
              <a:rPr lang="en-GB" dirty="0" smtClean="0"/>
              <a:t>Developments and studies</a:t>
            </a:r>
          </a:p>
          <a:p>
            <a:pPr marL="457200" lvl="1">
              <a:spcBef>
                <a:spcPts val="200"/>
              </a:spcBef>
              <a:tabLst>
                <a:tab pos="2628900" algn="l"/>
              </a:tabLst>
            </a:pPr>
            <a:r>
              <a:rPr lang="en-US" sz="2000" dirty="0" smtClean="0"/>
              <a:t>Based on LHC quench protection system</a:t>
            </a:r>
          </a:p>
          <a:p>
            <a:pPr marL="457200" lvl="1">
              <a:spcBef>
                <a:spcPts val="200"/>
              </a:spcBef>
              <a:tabLst>
                <a:tab pos="2628900" algn="l"/>
              </a:tabLst>
            </a:pPr>
            <a:r>
              <a:rPr lang="en-GB" sz="2000" dirty="0" smtClean="0"/>
              <a:t>New development energy extraction system: (</a:t>
            </a:r>
            <a:r>
              <a:rPr lang="en-US" sz="2000" dirty="0" smtClean="0"/>
              <a:t>semiconductor switch </a:t>
            </a:r>
            <a:r>
              <a:rPr lang="en-GB" sz="2000" dirty="0" smtClean="0"/>
              <a:t>as used in </a:t>
            </a:r>
            <a:r>
              <a:rPr lang="en-US" sz="2000" dirty="0" smtClean="0"/>
              <a:t>HIE-</a:t>
            </a:r>
            <a:r>
              <a:rPr lang="en-US" sz="2000" dirty="0" err="1" smtClean="0"/>
              <a:t>Isolde</a:t>
            </a:r>
            <a:r>
              <a:rPr lang="en-US" sz="2000" dirty="0" smtClean="0"/>
              <a:t> project)</a:t>
            </a:r>
            <a:endParaRPr lang="en-GB" sz="2000" dirty="0" smtClean="0"/>
          </a:p>
          <a:p>
            <a:pPr marL="457200" lvl="1">
              <a:spcBef>
                <a:spcPts val="200"/>
              </a:spcBef>
              <a:tabLst>
                <a:tab pos="2628900" algn="l"/>
              </a:tabLst>
            </a:pPr>
            <a:endParaRPr lang="en-GB" sz="2000" dirty="0" smtClean="0"/>
          </a:p>
          <a:p>
            <a:pPr marL="457200" lvl="1">
              <a:spcBef>
                <a:spcPts val="200"/>
              </a:spcBef>
              <a:tabLst>
                <a:tab pos="2628900" algn="l"/>
              </a:tabLst>
            </a:pPr>
            <a:r>
              <a:rPr lang="en-GB" sz="2000" dirty="0" smtClean="0"/>
              <a:t>Simulations </a:t>
            </a:r>
            <a:r>
              <a:rPr lang="en-GB" sz="2000" dirty="0" smtClean="0"/>
              <a:t>quench heat dissipation </a:t>
            </a:r>
            <a:r>
              <a:rPr lang="en-GB" sz="2000" dirty="0" smtClean="0"/>
              <a:t>/ </a:t>
            </a:r>
            <a:r>
              <a:rPr lang="en-GB" sz="2000" dirty="0" err="1" smtClean="0"/>
              <a:t>propogation</a:t>
            </a:r>
            <a:r>
              <a:rPr lang="en-GB" sz="2000" dirty="0" smtClean="0"/>
              <a:t> (</a:t>
            </a:r>
            <a:r>
              <a:rPr lang="en-GB" sz="2000" dirty="0" err="1" smtClean="0"/>
              <a:t>Emmanuele</a:t>
            </a:r>
            <a:r>
              <a:rPr lang="en-GB" sz="2000" dirty="0" smtClean="0"/>
              <a:t> </a:t>
            </a:r>
            <a:r>
              <a:rPr lang="en-GB" sz="2000" dirty="0" err="1" smtClean="0"/>
              <a:t>Ravaioli</a:t>
            </a:r>
            <a:r>
              <a:rPr lang="en-GB" sz="2000" dirty="0" smtClean="0"/>
              <a:t>)</a:t>
            </a:r>
            <a:endParaRPr lang="en-GB" sz="2000" dirty="0" smtClean="0"/>
          </a:p>
          <a:p>
            <a:pPr marL="342900" lvl="1" indent="-342900">
              <a:buNone/>
            </a:pPr>
            <a:endParaRPr lang="en-GB" sz="3200" dirty="0" smtClean="0"/>
          </a:p>
          <a:p>
            <a:pPr marL="342900" lvl="1" indent="-342900">
              <a:buNone/>
            </a:pPr>
            <a:endParaRPr lang="en-GB" sz="3200" dirty="0" smtClean="0"/>
          </a:p>
          <a:p>
            <a:pPr marL="457200" lvl="1">
              <a:spcBef>
                <a:spcPts val="200"/>
              </a:spcBef>
              <a:buNone/>
            </a:pPr>
            <a:endParaRPr lang="en-GB"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dissolve">
                                      <p:cBhvr>
                                        <p:cTn id="10" dur="500"/>
                                        <p:tgtEl>
                                          <p:spTgt spid="6">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dissolve">
                                      <p:cBhvr>
                                        <p:cTn id="13" dur="500"/>
                                        <p:tgtEl>
                                          <p:spTgt spid="6">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dissolve">
                                      <p:cBhvr>
                                        <p:cTn id="16" dur="500"/>
                                        <p:tgtEl>
                                          <p:spTgt spid="6">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Effect transition="in" filter="dissolve">
                                      <p:cBhvr>
                                        <p:cTn id="19" dur="500"/>
                                        <p:tgtEl>
                                          <p:spTgt spid="6">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6">
                                            <p:txEl>
                                              <p:pRg st="7" end="7"/>
                                            </p:txEl>
                                          </p:spTgt>
                                        </p:tgtEl>
                                        <p:attrNameLst>
                                          <p:attrName>style.visibility</p:attrName>
                                        </p:attrNameLst>
                                      </p:cBhvr>
                                      <p:to>
                                        <p:strVal val="visible"/>
                                      </p:to>
                                    </p:set>
                                    <p:animEffect transition="in" filter="dissolve">
                                      <p:cBhvr>
                                        <p:cTn id="24" dur="500"/>
                                        <p:tgtEl>
                                          <p:spTgt spid="6">
                                            <p:txEl>
                                              <p:pRg st="7" end="7"/>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Effect transition="in" filter="dissolve">
                                      <p:cBhvr>
                                        <p:cTn id="27" dur="500"/>
                                        <p:tgtEl>
                                          <p:spTgt spid="6">
                                            <p:txEl>
                                              <p:pRg st="8" end="8"/>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6">
                                            <p:txEl>
                                              <p:pRg st="9" end="9"/>
                                            </p:txEl>
                                          </p:spTgt>
                                        </p:tgtEl>
                                        <p:attrNameLst>
                                          <p:attrName>style.visibility</p:attrName>
                                        </p:attrNameLst>
                                      </p:cBhvr>
                                      <p:to>
                                        <p:strVal val="visible"/>
                                      </p:to>
                                    </p:set>
                                    <p:animEffect transition="in" filter="dissolve">
                                      <p:cBhvr>
                                        <p:cTn id="30" dur="500"/>
                                        <p:tgtEl>
                                          <p:spTgt spid="6">
                                            <p:txEl>
                                              <p:pRg st="9" end="9"/>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6">
                                            <p:txEl>
                                              <p:pRg st="11" end="11"/>
                                            </p:txEl>
                                          </p:spTgt>
                                        </p:tgtEl>
                                        <p:attrNameLst>
                                          <p:attrName>style.visibility</p:attrName>
                                        </p:attrNameLst>
                                      </p:cBhvr>
                                      <p:to>
                                        <p:strVal val="visible"/>
                                      </p:to>
                                    </p:set>
                                    <p:animEffect transition="in" filter="dissolve">
                                      <p:cBhvr>
                                        <p:cTn id="33" dur="500"/>
                                        <p:tgtEl>
                                          <p:spTgt spid="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 Quench protection</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pPr>
              <a:buNone/>
            </a:pPr>
            <a:r>
              <a:rPr lang="en-US" sz="2200" dirty="0" smtClean="0"/>
              <a:t>The</a:t>
            </a:r>
            <a:r>
              <a:rPr lang="en-US" sz="2200" dirty="0"/>
              <a:t> concept changed significantly after the first estimation </a:t>
            </a:r>
            <a:r>
              <a:rPr lang="en-US" sz="2200" dirty="0" smtClean="0"/>
              <a:t>-</a:t>
            </a:r>
            <a:r>
              <a:rPr lang="en-US" sz="2200" dirty="0"/>
              <a:t>due to new information from Daniel. With the new voltage and current data it is no longer possible to envisage a copy of the EE systems developed for the LHC corrector circuits. The basic choice of extraction switch can no longer be the modified ac breakers, as those installed in LHC. With the new requirements we shall turn towards semiconductor switches. The much higher energy will require a water-cooled extraction resistor</a:t>
            </a:r>
            <a:r>
              <a:rPr lang="en-US" sz="2200" dirty="0" smtClean="0"/>
              <a:t>. </a:t>
            </a:r>
            <a:endParaRPr lang="en-US" sz="2200" dirty="0"/>
          </a:p>
          <a:p>
            <a:pPr>
              <a:buNone/>
            </a:pPr>
            <a:r>
              <a:rPr lang="en-US" sz="2200" dirty="0"/>
              <a:t>CLIC may well </a:t>
            </a:r>
            <a:r>
              <a:rPr lang="en-US" sz="2200" dirty="0" smtClean="0"/>
              <a:t>profit </a:t>
            </a:r>
            <a:r>
              <a:rPr lang="en-US" sz="2200" dirty="0"/>
              <a:t>from a development of such systems which we intend to elaborate for the HIE-</a:t>
            </a:r>
            <a:r>
              <a:rPr lang="en-US" sz="2200" dirty="0" err="1"/>
              <a:t>Isolde</a:t>
            </a:r>
            <a:r>
              <a:rPr lang="en-US" sz="2200" dirty="0"/>
              <a:t> project. Therefore, there shouldn't be any significant </a:t>
            </a:r>
            <a:r>
              <a:rPr lang="en-US" sz="2200" dirty="0" smtClean="0"/>
              <a:t>additional development if use </a:t>
            </a:r>
            <a:r>
              <a:rPr lang="en-US" sz="2200" dirty="0"/>
              <a:t>the same topologies and component </a:t>
            </a:r>
            <a:r>
              <a:rPr lang="en-US" sz="2200" dirty="0" smtClean="0"/>
              <a:t>choice. </a:t>
            </a:r>
            <a:endParaRPr lang="en-US" sz="2200" dirty="0"/>
          </a:p>
          <a:p>
            <a:pPr>
              <a:buNone/>
            </a:pPr>
            <a:endParaRPr lang="en-US" sz="2200"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normAutofit/>
          </a:bodyPr>
          <a:lstStyle/>
          <a:p>
            <a:r>
              <a:rPr lang="en-US" sz="4000" dirty="0" smtClean="0">
                <a:solidFill>
                  <a:srgbClr val="000000"/>
                </a:solidFill>
                <a:ea typeface="Times New Roman" pitchFamily="18" charset="0"/>
                <a:cs typeface="Times New Roman" pitchFamily="18" charset="0"/>
              </a:rPr>
              <a:t>6.2.4 Interlock system</a:t>
            </a:r>
            <a:endParaRPr lang="en-US" sz="4000" dirty="0"/>
          </a:p>
        </p:txBody>
      </p:sp>
      <p:sp>
        <p:nvSpPr>
          <p:cNvPr id="6" name="Content Placeholder 5"/>
          <p:cNvSpPr>
            <a:spLocks noGrp="1"/>
          </p:cNvSpPr>
          <p:nvPr>
            <p:ph idx="1"/>
          </p:nvPr>
        </p:nvSpPr>
        <p:spPr>
          <a:xfrm>
            <a:off x="457200" y="990600"/>
            <a:ext cx="8229600" cy="5486400"/>
          </a:xfrm>
        </p:spPr>
        <p:txBody>
          <a:bodyPr>
            <a:normAutofit/>
          </a:bodyPr>
          <a:lstStyle/>
          <a:p>
            <a:pPr>
              <a:buNone/>
            </a:pPr>
            <a:r>
              <a:rPr lang="en-GB" dirty="0" smtClean="0">
                <a:solidFill>
                  <a:schemeClr val="accent1"/>
                </a:solidFill>
              </a:rPr>
              <a:t>Component estimate</a:t>
            </a:r>
          </a:p>
          <a:p>
            <a:pPr>
              <a:spcBef>
                <a:spcPts val="1200"/>
              </a:spcBef>
              <a:buNone/>
            </a:pPr>
            <a:r>
              <a:rPr lang="en-GB" sz="2000" dirty="0" smtClean="0"/>
              <a:t>Scaling parameters:</a:t>
            </a:r>
          </a:p>
          <a:p>
            <a:pPr marL="457200" lvl="1">
              <a:spcBef>
                <a:spcPts val="200"/>
              </a:spcBef>
              <a:tabLst>
                <a:tab pos="2057400" algn="l"/>
                <a:tab pos="3143250" algn="l"/>
              </a:tabLst>
            </a:pPr>
            <a:r>
              <a:rPr lang="en-GB" sz="1400" dirty="0" smtClean="0"/>
              <a:t>User channels	1800	840</a:t>
            </a:r>
          </a:p>
          <a:p>
            <a:pPr marL="457200" lvl="1">
              <a:spcBef>
                <a:spcPts val="200"/>
              </a:spcBef>
              <a:tabLst>
                <a:tab pos="2057400" algn="l"/>
                <a:tab pos="3143250" algn="l"/>
              </a:tabLst>
            </a:pPr>
            <a:r>
              <a:rPr lang="en-GB" sz="1400" dirty="0" smtClean="0"/>
              <a:t>Interlock stations	   185	100</a:t>
            </a:r>
          </a:p>
          <a:p>
            <a:pPr>
              <a:spcBef>
                <a:spcPts val="1200"/>
              </a:spcBef>
              <a:buNone/>
            </a:pPr>
            <a:r>
              <a:rPr lang="en-GB" sz="2000" dirty="0" smtClean="0"/>
              <a:t>Cost knowledge:</a:t>
            </a:r>
          </a:p>
          <a:p>
            <a:pPr>
              <a:spcBef>
                <a:spcPts val="200"/>
              </a:spcBef>
              <a:buNone/>
            </a:pPr>
            <a:r>
              <a:rPr lang="en-US" sz="1400" dirty="0" smtClean="0"/>
              <a:t>Based on LHC Beam Interlock hardware (BIC)</a:t>
            </a:r>
          </a:p>
          <a:p>
            <a:pPr marL="457200" lvl="1">
              <a:spcBef>
                <a:spcPts val="200"/>
              </a:spcBef>
              <a:tabLst>
                <a:tab pos="2057400" algn="l"/>
                <a:tab pos="3143250" algn="l"/>
              </a:tabLst>
            </a:pPr>
            <a:r>
              <a:rPr lang="en-US" sz="1400" dirty="0" smtClean="0"/>
              <a:t>VME crate	 15 k</a:t>
            </a:r>
          </a:p>
          <a:p>
            <a:pPr marL="457200" lvl="1">
              <a:spcBef>
                <a:spcPts val="200"/>
              </a:spcBef>
              <a:tabLst>
                <a:tab pos="2057400" algn="l"/>
                <a:tab pos="3143250" algn="l"/>
              </a:tabLst>
            </a:pPr>
            <a:r>
              <a:rPr lang="en-US" sz="1400" dirty="0" smtClean="0"/>
              <a:t>BIC (14 channels)	   5 k</a:t>
            </a:r>
          </a:p>
          <a:p>
            <a:pPr marL="457200" lvl="1">
              <a:spcBef>
                <a:spcPts val="200"/>
              </a:spcBef>
              <a:tabLst>
                <a:tab pos="2057400" algn="l"/>
                <a:tab pos="3143250" algn="l"/>
              </a:tabLst>
            </a:pPr>
            <a:r>
              <a:rPr lang="en-US" sz="1400" dirty="0" smtClean="0"/>
              <a:t>CIBU (1 channel)	1.5 k</a:t>
            </a:r>
          </a:p>
          <a:p>
            <a:pPr marL="457200" lvl="1">
              <a:spcBef>
                <a:spcPts val="200"/>
              </a:spcBef>
              <a:tabLst>
                <a:tab pos="2057400" algn="l"/>
                <a:tab pos="3143250" algn="l"/>
              </a:tabLst>
            </a:pPr>
            <a:r>
              <a:rPr lang="en-US" sz="1400" dirty="0" smtClean="0"/>
              <a:t>Cabling CIBU	 0.01 k/m </a:t>
            </a:r>
          </a:p>
          <a:p>
            <a:pPr>
              <a:spcBef>
                <a:spcPts val="1200"/>
              </a:spcBef>
              <a:buNone/>
            </a:pPr>
            <a:r>
              <a:rPr lang="en-GB" sz="2000" dirty="0" smtClean="0"/>
              <a:t>Uncertainties:</a:t>
            </a:r>
          </a:p>
          <a:p>
            <a:pPr marL="457200" lvl="1">
              <a:spcBef>
                <a:spcPts val="200"/>
              </a:spcBef>
            </a:pPr>
            <a:r>
              <a:rPr lang="en-GB" sz="1400" dirty="0" smtClean="0"/>
              <a:t>Conceptual (i.e. interlock implemented by independent system, or part of the global </a:t>
            </a:r>
            <a:r>
              <a:rPr lang="en-GB" sz="1400" dirty="0" err="1" smtClean="0"/>
              <a:t>acq</a:t>
            </a:r>
            <a:r>
              <a:rPr lang="en-GB" sz="1400" dirty="0" smtClean="0"/>
              <a:t> system)</a:t>
            </a:r>
          </a:p>
          <a:p>
            <a:pPr marL="457200" lvl="1">
              <a:spcBef>
                <a:spcPts val="200"/>
              </a:spcBef>
            </a:pPr>
            <a:r>
              <a:rPr lang="en-GB" sz="1400" dirty="0" smtClean="0"/>
              <a:t>Technology (VME replacement)</a:t>
            </a:r>
          </a:p>
          <a:p>
            <a:pPr>
              <a:spcBef>
                <a:spcPts val="1200"/>
              </a:spcBef>
              <a:buNone/>
            </a:pPr>
            <a:r>
              <a:rPr lang="en-GB" sz="2000" dirty="0" smtClean="0"/>
              <a:t>Comments:</a:t>
            </a:r>
          </a:p>
          <a:p>
            <a:pPr marL="457200" lvl="1">
              <a:spcBef>
                <a:spcPts val="200"/>
              </a:spcBef>
            </a:pPr>
            <a:r>
              <a:rPr lang="en-GB" sz="1400" dirty="0" smtClean="0"/>
              <a:t>fibre interconnects to be included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dissolve">
                                      <p:cBhvr>
                                        <p:cTn id="15" dur="500"/>
                                        <p:tgtEl>
                                          <p:spTgt spid="6">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dissolve">
                                      <p:cBhvr>
                                        <p:cTn id="18" dur="500"/>
                                        <p:tgtEl>
                                          <p:spTgt spid="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dissolve">
                                      <p:cBhvr>
                                        <p:cTn id="23" dur="500"/>
                                        <p:tgtEl>
                                          <p:spTgt spid="6">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dissolve">
                                      <p:cBhvr>
                                        <p:cTn id="26" dur="500"/>
                                        <p:tgtEl>
                                          <p:spTgt spid="6">
                                            <p:txEl>
                                              <p:pRg st="5" end="5"/>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animEffect transition="in" filter="dissolve">
                                      <p:cBhvr>
                                        <p:cTn id="29" dur="500"/>
                                        <p:tgtEl>
                                          <p:spTgt spid="6">
                                            <p:txEl>
                                              <p:pRg st="6" end="6"/>
                                            </p:txEl>
                                          </p:spTgt>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dissolve">
                                      <p:cBhvr>
                                        <p:cTn id="32" dur="500"/>
                                        <p:tgtEl>
                                          <p:spTgt spid="6">
                                            <p:txEl>
                                              <p:pRg st="7" end="7"/>
                                            </p:txEl>
                                          </p:spTgt>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dissolve">
                                      <p:cBhvr>
                                        <p:cTn id="35" dur="500"/>
                                        <p:tgtEl>
                                          <p:spTgt spid="6">
                                            <p:txEl>
                                              <p:pRg st="8" end="8"/>
                                            </p:tx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6">
                                            <p:txEl>
                                              <p:pRg st="9" end="9"/>
                                            </p:txEl>
                                          </p:spTgt>
                                        </p:tgtEl>
                                        <p:attrNameLst>
                                          <p:attrName>style.visibility</p:attrName>
                                        </p:attrNameLst>
                                      </p:cBhvr>
                                      <p:to>
                                        <p:strVal val="visible"/>
                                      </p:to>
                                    </p:set>
                                    <p:animEffect transition="in" filter="dissolve">
                                      <p:cBhvr>
                                        <p:cTn id="38" dur="500"/>
                                        <p:tgtEl>
                                          <p:spTgt spid="6">
                                            <p:txEl>
                                              <p:pRg st="9" end="9"/>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animEffect transition="in" filter="dissolve">
                                      <p:cBhvr>
                                        <p:cTn id="43" dur="500"/>
                                        <p:tgtEl>
                                          <p:spTgt spid="6">
                                            <p:txEl>
                                              <p:pRg st="10" end="10"/>
                                            </p:txEl>
                                          </p:spTgt>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6">
                                            <p:txEl>
                                              <p:pRg st="11" end="11"/>
                                            </p:txEl>
                                          </p:spTgt>
                                        </p:tgtEl>
                                        <p:attrNameLst>
                                          <p:attrName>style.visibility</p:attrName>
                                        </p:attrNameLst>
                                      </p:cBhvr>
                                      <p:to>
                                        <p:strVal val="visible"/>
                                      </p:to>
                                    </p:set>
                                    <p:animEffect transition="in" filter="dissolve">
                                      <p:cBhvr>
                                        <p:cTn id="46" dur="500"/>
                                        <p:tgtEl>
                                          <p:spTgt spid="6">
                                            <p:txEl>
                                              <p:pRg st="11" end="11"/>
                                            </p:txEl>
                                          </p:spTgt>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6">
                                            <p:txEl>
                                              <p:pRg st="12" end="12"/>
                                            </p:txEl>
                                          </p:spTgt>
                                        </p:tgtEl>
                                        <p:attrNameLst>
                                          <p:attrName>style.visibility</p:attrName>
                                        </p:attrNameLst>
                                      </p:cBhvr>
                                      <p:to>
                                        <p:strVal val="visible"/>
                                      </p:to>
                                    </p:set>
                                    <p:animEffect transition="in" filter="dissolve">
                                      <p:cBhvr>
                                        <p:cTn id="49" dur="500"/>
                                        <p:tgtEl>
                                          <p:spTgt spid="6">
                                            <p:txEl>
                                              <p:pRg st="12" end="1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6">
                                            <p:txEl>
                                              <p:pRg st="13" end="13"/>
                                            </p:txEl>
                                          </p:spTgt>
                                        </p:tgtEl>
                                        <p:attrNameLst>
                                          <p:attrName>style.visibility</p:attrName>
                                        </p:attrNameLst>
                                      </p:cBhvr>
                                      <p:to>
                                        <p:strVal val="visible"/>
                                      </p:to>
                                    </p:set>
                                    <p:animEffect transition="in" filter="dissolve">
                                      <p:cBhvr>
                                        <p:cTn id="54" dur="500"/>
                                        <p:tgtEl>
                                          <p:spTgt spid="6">
                                            <p:txEl>
                                              <p:pRg st="13" end="13"/>
                                            </p:txEl>
                                          </p:spTgt>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6">
                                            <p:txEl>
                                              <p:pRg st="14" end="14"/>
                                            </p:txEl>
                                          </p:spTgt>
                                        </p:tgtEl>
                                        <p:attrNameLst>
                                          <p:attrName>style.visibility</p:attrName>
                                        </p:attrNameLst>
                                      </p:cBhvr>
                                      <p:to>
                                        <p:strVal val="visible"/>
                                      </p:to>
                                    </p:set>
                                    <p:animEffect transition="in" filter="dissolve">
                                      <p:cBhvr>
                                        <p:cTn id="57" dur="500"/>
                                        <p:tgtEl>
                                          <p:spTgt spid="6">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normAutofit/>
          </a:bodyPr>
          <a:lstStyle/>
          <a:p>
            <a:pPr lvl="0"/>
            <a:r>
              <a:rPr kumimoji="0" lang="en-US" sz="4000" b="0" i="0" u="none" strike="noStrike" cap="none" normalizeH="0" baseline="0" dirty="0" smtClean="0">
                <a:ln>
                  <a:noFill/>
                </a:ln>
                <a:solidFill>
                  <a:srgbClr val="000000"/>
                </a:solidFill>
                <a:effectLst/>
                <a:ea typeface="Times New Roman" pitchFamily="18" charset="0"/>
                <a:cs typeface="Times New Roman" pitchFamily="18" charset="0"/>
              </a:rPr>
              <a:t>6.2.4 Interlock system</a:t>
            </a:r>
            <a:endParaRPr lang="en-US" sz="4000" dirty="0"/>
          </a:p>
        </p:txBody>
      </p:sp>
      <p:sp>
        <p:nvSpPr>
          <p:cNvPr id="3" name="Content Placeholder 2"/>
          <p:cNvSpPr>
            <a:spLocks noGrp="1"/>
          </p:cNvSpPr>
          <p:nvPr>
            <p:ph idx="1"/>
          </p:nvPr>
        </p:nvSpPr>
        <p:spPr>
          <a:xfrm>
            <a:off x="228600" y="990600"/>
            <a:ext cx="8686800" cy="5486400"/>
          </a:xfrm>
        </p:spPr>
        <p:txBody>
          <a:bodyPr>
            <a:normAutofit lnSpcReduction="10000"/>
          </a:bodyPr>
          <a:lstStyle/>
          <a:p>
            <a:pPr>
              <a:spcBef>
                <a:spcPts val="200"/>
              </a:spcBef>
              <a:buNone/>
            </a:pPr>
            <a:endParaRPr lang="en-GB" sz="1400" dirty="0"/>
          </a:p>
          <a:p>
            <a:pPr>
              <a:spcBef>
                <a:spcPts val="200"/>
              </a:spcBef>
              <a:buNone/>
            </a:pPr>
            <a:r>
              <a:rPr lang="en-GB" sz="1600" dirty="0" smtClean="0"/>
              <a:t>Interlock Channel Counting:  2-beam accelerator 12, Injector complex: 8</a:t>
            </a:r>
          </a:p>
          <a:p>
            <a:pPr>
              <a:spcBef>
                <a:spcPts val="200"/>
              </a:spcBef>
              <a:buNone/>
            </a:pPr>
            <a:endParaRPr lang="en-GB" sz="1600" dirty="0" smtClean="0"/>
          </a:p>
          <a:p>
            <a:pPr>
              <a:spcBef>
                <a:spcPts val="200"/>
              </a:spcBef>
              <a:buNone/>
            </a:pPr>
            <a:r>
              <a:rPr lang="en-GB" sz="1600" dirty="0" smtClean="0"/>
              <a:t>Station price tack depends on location, beam type, number of stations depends on physical location</a:t>
            </a:r>
          </a:p>
          <a:p>
            <a:pPr marL="173038" indent="-173038" defTabSz="685800">
              <a:spcBef>
                <a:spcPts val="300"/>
              </a:spcBef>
              <a:tabLst>
                <a:tab pos="2405063" algn="l"/>
                <a:tab pos="3941763" algn="l"/>
                <a:tab pos="5943600" algn="l"/>
                <a:tab pos="6172200" algn="l"/>
              </a:tabLst>
            </a:pPr>
            <a:r>
              <a:rPr lang="en-US" sz="1400" b="1" dirty="0"/>
              <a:t>Beam zone 1</a:t>
            </a:r>
            <a:r>
              <a:rPr lang="en-US" sz="1400" dirty="0"/>
              <a:t>  6 stations	</a:t>
            </a:r>
            <a:r>
              <a:rPr lang="en-US" sz="1400" dirty="0" smtClean="0"/>
              <a:t>  6 </a:t>
            </a:r>
            <a:r>
              <a:rPr lang="en-US" sz="1400" dirty="0"/>
              <a:t>x 69 k = </a:t>
            </a:r>
            <a:r>
              <a:rPr lang="en-US" sz="1400" dirty="0" smtClean="0"/>
              <a:t>    414 </a:t>
            </a:r>
            <a:r>
              <a:rPr lang="en-US" sz="1400" dirty="0"/>
              <a:t>k	</a:t>
            </a:r>
            <a:r>
              <a:rPr lang="en-US" sz="1400" dirty="0" smtClean="0"/>
              <a:t>(6 </a:t>
            </a:r>
            <a:r>
              <a:rPr lang="en-US" sz="1400" dirty="0"/>
              <a:t>x 42 k = 252 k</a:t>
            </a:r>
            <a:r>
              <a:rPr lang="en-US" sz="1400" dirty="0" smtClean="0"/>
              <a:t>)	</a:t>
            </a:r>
            <a:r>
              <a:rPr lang="en-US" sz="1400" dirty="0"/>
              <a:t> </a:t>
            </a:r>
            <a:r>
              <a:rPr lang="en-US" sz="1400" dirty="0" err="1"/>
              <a:t>Drivebeam</a:t>
            </a:r>
            <a:r>
              <a:rPr lang="en-US" sz="1400" dirty="0"/>
              <a:t> </a:t>
            </a:r>
            <a:r>
              <a:rPr lang="en-US" sz="1400" dirty="0" err="1"/>
              <a:t>linac</a:t>
            </a:r>
            <a:endParaRPr lang="en-US" sz="1400" dirty="0"/>
          </a:p>
          <a:p>
            <a:pPr marL="173038" indent="-173038" defTabSz="685800">
              <a:spcBef>
                <a:spcPts val="300"/>
              </a:spcBef>
              <a:tabLst>
                <a:tab pos="2405063" algn="l"/>
                <a:tab pos="3941763" algn="l"/>
                <a:tab pos="5943600" algn="l"/>
                <a:tab pos="6172200" algn="l"/>
              </a:tabLst>
            </a:pPr>
            <a:r>
              <a:rPr lang="en-US" sz="1400" b="1" dirty="0"/>
              <a:t>Beam zone 2</a:t>
            </a:r>
            <a:r>
              <a:rPr lang="en-US" sz="1400" dirty="0"/>
              <a:t>  6 stations	</a:t>
            </a:r>
            <a:r>
              <a:rPr lang="en-US" sz="1400" dirty="0" smtClean="0"/>
              <a:t>  6 </a:t>
            </a:r>
            <a:r>
              <a:rPr lang="en-US" sz="1400" dirty="0"/>
              <a:t>x 69 k = </a:t>
            </a:r>
            <a:r>
              <a:rPr lang="en-US" sz="1400" dirty="0" smtClean="0"/>
              <a:t>    414 </a:t>
            </a:r>
            <a:r>
              <a:rPr lang="en-US" sz="1400" dirty="0"/>
              <a:t>k	(0.5 </a:t>
            </a:r>
            <a:r>
              <a:rPr lang="en-US" sz="1400" dirty="0" err="1"/>
              <a:t>TeV</a:t>
            </a:r>
            <a:r>
              <a:rPr lang="en-US" sz="1400" dirty="0"/>
              <a:t>: 6 x 42 k = 252 k</a:t>
            </a:r>
            <a:r>
              <a:rPr lang="en-US" sz="1400" dirty="0" smtClean="0"/>
              <a:t>)	</a:t>
            </a:r>
            <a:r>
              <a:rPr lang="en-US" sz="1400" dirty="0"/>
              <a:t> Combiner complex</a:t>
            </a:r>
          </a:p>
          <a:p>
            <a:pPr marL="173038" indent="-173038" defTabSz="685800">
              <a:spcBef>
                <a:spcPts val="300"/>
              </a:spcBef>
              <a:tabLst>
                <a:tab pos="2405063" algn="l"/>
                <a:tab pos="3941763" algn="l"/>
                <a:tab pos="5943600" algn="l"/>
                <a:tab pos="6172200" algn="l"/>
              </a:tabLst>
            </a:pPr>
            <a:r>
              <a:rPr lang="en-US" sz="1400" b="1" dirty="0"/>
              <a:t>Beam zone 3</a:t>
            </a:r>
            <a:r>
              <a:rPr lang="en-US" sz="1400" dirty="0"/>
              <a:t>  5 stations	</a:t>
            </a:r>
            <a:r>
              <a:rPr lang="en-US" sz="1400" dirty="0" smtClean="0"/>
              <a:t>  5 </a:t>
            </a:r>
            <a:r>
              <a:rPr lang="en-US" sz="1400" dirty="0"/>
              <a:t>x 42 k = </a:t>
            </a:r>
            <a:r>
              <a:rPr lang="en-US" sz="1400" dirty="0" smtClean="0"/>
              <a:t>    210 k		</a:t>
            </a:r>
            <a:r>
              <a:rPr lang="en-US" sz="1400" dirty="0"/>
              <a:t> Main beam source and </a:t>
            </a:r>
            <a:r>
              <a:rPr lang="en-US" sz="1400" dirty="0" err="1"/>
              <a:t>linac</a:t>
            </a:r>
            <a:endParaRPr lang="en-US" sz="1400" dirty="0"/>
          </a:p>
          <a:p>
            <a:pPr marL="173038" indent="-173038" defTabSz="685800">
              <a:spcBef>
                <a:spcPts val="300"/>
              </a:spcBef>
              <a:tabLst>
                <a:tab pos="2405063" algn="l"/>
                <a:tab pos="3941763" algn="l"/>
                <a:tab pos="5943600" algn="l"/>
                <a:tab pos="6172200" algn="l"/>
              </a:tabLst>
            </a:pPr>
            <a:r>
              <a:rPr lang="en-US" sz="1400" b="1" dirty="0"/>
              <a:t>Beam zone 4</a:t>
            </a:r>
            <a:r>
              <a:rPr lang="en-US" sz="1400" dirty="0"/>
              <a:t>  5 stations	</a:t>
            </a:r>
            <a:r>
              <a:rPr lang="en-US" sz="1400" dirty="0" smtClean="0"/>
              <a:t>  5 </a:t>
            </a:r>
            <a:r>
              <a:rPr lang="en-US" sz="1400" dirty="0"/>
              <a:t>x 42 k = </a:t>
            </a:r>
            <a:r>
              <a:rPr lang="en-US" sz="1400" dirty="0" smtClean="0"/>
              <a:t>    210 k		</a:t>
            </a:r>
            <a:r>
              <a:rPr lang="en-US" sz="1400" dirty="0"/>
              <a:t> Damping ring complex e</a:t>
            </a:r>
            <a:r>
              <a:rPr lang="en-US" sz="1400" baseline="30000" dirty="0"/>
              <a:t>+</a:t>
            </a:r>
            <a:endParaRPr lang="en-US" sz="1400" dirty="0"/>
          </a:p>
          <a:p>
            <a:pPr marL="173038" indent="-173038" defTabSz="685800">
              <a:spcBef>
                <a:spcPts val="300"/>
              </a:spcBef>
              <a:tabLst>
                <a:tab pos="2405063" algn="l"/>
                <a:tab pos="3941763" algn="l"/>
                <a:tab pos="5943600" algn="l"/>
                <a:tab pos="6172200" algn="l"/>
              </a:tabLst>
            </a:pPr>
            <a:r>
              <a:rPr lang="en-US" sz="1400" b="1" dirty="0"/>
              <a:t>Beam zone 5</a:t>
            </a:r>
            <a:r>
              <a:rPr lang="en-US" sz="1400" dirty="0"/>
              <a:t>  5 stations	</a:t>
            </a:r>
            <a:r>
              <a:rPr lang="en-US" sz="1400" dirty="0" smtClean="0"/>
              <a:t>  5 </a:t>
            </a:r>
            <a:r>
              <a:rPr lang="en-US" sz="1400" dirty="0"/>
              <a:t>x 42 k = </a:t>
            </a:r>
            <a:r>
              <a:rPr lang="en-US" sz="1400" dirty="0" smtClean="0"/>
              <a:t>    210 k		</a:t>
            </a:r>
            <a:r>
              <a:rPr lang="en-US" sz="1400" dirty="0"/>
              <a:t> Damping ring complex </a:t>
            </a:r>
            <a:r>
              <a:rPr lang="en-US" sz="1400" dirty="0" smtClean="0"/>
              <a:t>e</a:t>
            </a:r>
            <a:r>
              <a:rPr lang="en-US" sz="1400" baseline="30000" dirty="0" smtClean="0"/>
              <a:t>-</a:t>
            </a:r>
            <a:endParaRPr lang="en-US" sz="1400" dirty="0"/>
          </a:p>
          <a:p>
            <a:pPr marL="173038" indent="-173038" defTabSz="685800">
              <a:spcBef>
                <a:spcPts val="300"/>
              </a:spcBef>
              <a:tabLst>
                <a:tab pos="2405063" algn="l"/>
                <a:tab pos="3941763" algn="l"/>
                <a:tab pos="5943600" algn="l"/>
                <a:tab pos="6172200" algn="l"/>
              </a:tabLst>
            </a:pPr>
            <a:r>
              <a:rPr lang="en-US" sz="1400" b="1" dirty="0"/>
              <a:t>Beam zone 6</a:t>
            </a:r>
            <a:r>
              <a:rPr lang="en-US" sz="1400" dirty="0"/>
              <a:t>  2 stations	</a:t>
            </a:r>
            <a:r>
              <a:rPr lang="en-US" sz="1400" dirty="0" smtClean="0"/>
              <a:t>  2 </a:t>
            </a:r>
            <a:r>
              <a:rPr lang="en-US" sz="1400" dirty="0"/>
              <a:t>x 69 k = </a:t>
            </a:r>
            <a:r>
              <a:rPr lang="en-US" sz="1400" dirty="0" smtClean="0"/>
              <a:t>    138 k		</a:t>
            </a:r>
            <a:r>
              <a:rPr lang="nl-NL" sz="1400" dirty="0"/>
              <a:t> Booster </a:t>
            </a:r>
            <a:r>
              <a:rPr lang="nl-NL" sz="1400" dirty="0" err="1"/>
              <a:t>Linac</a:t>
            </a:r>
            <a:endParaRPr lang="en-US" sz="1400" dirty="0"/>
          </a:p>
          <a:p>
            <a:pPr marL="173038" indent="-173038" defTabSz="685800">
              <a:spcBef>
                <a:spcPts val="300"/>
              </a:spcBef>
              <a:tabLst>
                <a:tab pos="2405063" algn="l"/>
                <a:tab pos="3941763" algn="l"/>
                <a:tab pos="5943600" algn="l"/>
                <a:tab pos="6172200" algn="l"/>
              </a:tabLst>
            </a:pPr>
            <a:r>
              <a:rPr lang="en-US" sz="1400" b="1" dirty="0"/>
              <a:t>Beam zone 7</a:t>
            </a:r>
            <a:r>
              <a:rPr lang="en-US" sz="1400" dirty="0"/>
              <a:t>  7 stations	</a:t>
            </a:r>
            <a:r>
              <a:rPr lang="en-US" sz="1400" dirty="0" smtClean="0"/>
              <a:t>  7 </a:t>
            </a:r>
            <a:r>
              <a:rPr lang="en-US" sz="1400" dirty="0"/>
              <a:t>x 69 k = </a:t>
            </a:r>
            <a:r>
              <a:rPr lang="en-US" sz="1400" dirty="0" smtClean="0"/>
              <a:t>    483 k		</a:t>
            </a:r>
            <a:r>
              <a:rPr lang="en-US" sz="1400" dirty="0"/>
              <a:t> Surface to main tunnel transfer</a:t>
            </a:r>
          </a:p>
          <a:p>
            <a:pPr marL="173038" indent="-173038" defTabSz="685800">
              <a:spcBef>
                <a:spcPts val="300"/>
              </a:spcBef>
              <a:tabLst>
                <a:tab pos="2405063" algn="l"/>
                <a:tab pos="3941763" algn="l"/>
                <a:tab pos="5943600" algn="l"/>
                <a:tab pos="6172200" algn="l"/>
              </a:tabLst>
            </a:pPr>
            <a:r>
              <a:rPr lang="en-US" sz="1400" b="1" dirty="0"/>
              <a:t>Beam zone 8</a:t>
            </a:r>
            <a:r>
              <a:rPr lang="en-US" sz="1400" dirty="0"/>
              <a:t>  29 (8) stations	29 x 72 k = 2’088 k	</a:t>
            </a:r>
            <a:r>
              <a:rPr lang="en-US" sz="1400" dirty="0" smtClean="0"/>
              <a:t>(8 </a:t>
            </a:r>
            <a:r>
              <a:rPr lang="en-US" sz="1400" dirty="0"/>
              <a:t>x 72 k = 576 </a:t>
            </a:r>
            <a:r>
              <a:rPr lang="en-US" sz="1400" dirty="0" smtClean="0"/>
              <a:t>k)	</a:t>
            </a:r>
            <a:r>
              <a:rPr lang="en-US" sz="1400" dirty="0"/>
              <a:t> </a:t>
            </a:r>
            <a:r>
              <a:rPr lang="en-US" sz="1400" dirty="0" smtClean="0"/>
              <a:t>two beam </a:t>
            </a:r>
            <a:r>
              <a:rPr lang="en-US" sz="1400" dirty="0" err="1" smtClean="0"/>
              <a:t>accel</a:t>
            </a:r>
            <a:r>
              <a:rPr lang="en-US" sz="1400" dirty="0" smtClean="0"/>
              <a:t>., </a:t>
            </a:r>
            <a:r>
              <a:rPr lang="en-US" sz="1400" dirty="0" err="1"/>
              <a:t>bds</a:t>
            </a:r>
            <a:r>
              <a:rPr lang="en-US" sz="1400" dirty="0"/>
              <a:t>, dump e</a:t>
            </a:r>
            <a:r>
              <a:rPr lang="en-US" sz="1400" baseline="30000" dirty="0"/>
              <a:t>+</a:t>
            </a:r>
            <a:endParaRPr lang="en-US" sz="1400" dirty="0"/>
          </a:p>
          <a:p>
            <a:pPr marL="173038" indent="-173038" defTabSz="685800">
              <a:spcBef>
                <a:spcPts val="300"/>
              </a:spcBef>
              <a:tabLst>
                <a:tab pos="2405063" algn="l"/>
                <a:tab pos="3941763" algn="l"/>
                <a:tab pos="5943600" algn="l"/>
                <a:tab pos="6172200" algn="l"/>
              </a:tabLst>
            </a:pPr>
            <a:r>
              <a:rPr lang="en-US" sz="1400" b="1" dirty="0"/>
              <a:t>Beam zone 9</a:t>
            </a:r>
            <a:r>
              <a:rPr lang="en-US" sz="1400" dirty="0"/>
              <a:t>  29 (8) stations	29 x 72 k = 2’088 k	</a:t>
            </a:r>
            <a:r>
              <a:rPr lang="en-US" sz="1400" dirty="0" smtClean="0"/>
              <a:t>(8 </a:t>
            </a:r>
            <a:r>
              <a:rPr lang="en-US" sz="1400" dirty="0"/>
              <a:t>x 72 k = 576 </a:t>
            </a:r>
            <a:r>
              <a:rPr lang="en-US" sz="1400" dirty="0" smtClean="0"/>
              <a:t>k)	 two beam </a:t>
            </a:r>
            <a:r>
              <a:rPr lang="en-US" sz="1400" dirty="0" err="1" smtClean="0"/>
              <a:t>accel</a:t>
            </a:r>
            <a:r>
              <a:rPr lang="en-US" sz="1400" dirty="0" smtClean="0"/>
              <a:t>., </a:t>
            </a:r>
            <a:r>
              <a:rPr lang="en-US" sz="1400" dirty="0" err="1" smtClean="0"/>
              <a:t>bds</a:t>
            </a:r>
            <a:r>
              <a:rPr lang="en-US" sz="1400" dirty="0" smtClean="0"/>
              <a:t>, dump e</a:t>
            </a:r>
            <a:r>
              <a:rPr lang="en-US" sz="1400" baseline="30000" dirty="0" smtClean="0"/>
              <a:t>-</a:t>
            </a:r>
            <a:endParaRPr lang="en-US" sz="1400" dirty="0"/>
          </a:p>
          <a:p>
            <a:pPr marL="173038" indent="-173038" defTabSz="685800">
              <a:spcBef>
                <a:spcPts val="300"/>
              </a:spcBef>
              <a:tabLst>
                <a:tab pos="2405063" algn="l"/>
                <a:tab pos="3941763" algn="l"/>
                <a:tab pos="5943600" algn="l"/>
                <a:tab pos="6172200" algn="l"/>
              </a:tabLst>
            </a:pPr>
            <a:r>
              <a:rPr lang="en-US" sz="1400" b="1" dirty="0"/>
              <a:t>Beam zone 10</a:t>
            </a:r>
            <a:r>
              <a:rPr lang="en-US" sz="1400" dirty="0"/>
              <a:t>  1 stations	        42 k =     </a:t>
            </a:r>
            <a:r>
              <a:rPr lang="en-US" sz="1400" dirty="0" smtClean="0"/>
              <a:t>   </a:t>
            </a:r>
            <a:r>
              <a:rPr lang="en-US" sz="1400" dirty="0"/>
              <a:t>42 </a:t>
            </a:r>
            <a:r>
              <a:rPr lang="en-US" sz="1400" dirty="0" smtClean="0"/>
              <a:t>k		</a:t>
            </a:r>
            <a:r>
              <a:rPr lang="en-US" sz="1400" dirty="0"/>
              <a:t> Experimental region</a:t>
            </a:r>
          </a:p>
          <a:p>
            <a:pPr marL="173038" indent="-173038" defTabSz="685800">
              <a:spcBef>
                <a:spcPts val="300"/>
              </a:spcBef>
              <a:tabLst>
                <a:tab pos="2405063" algn="l"/>
                <a:tab pos="3941763" algn="l"/>
                <a:tab pos="5943600" algn="l"/>
                <a:tab pos="6172200" algn="l"/>
              </a:tabLst>
            </a:pPr>
            <a:r>
              <a:rPr lang="en-US" sz="1400" b="1" dirty="0"/>
              <a:t>Central system</a:t>
            </a:r>
            <a:r>
              <a:rPr lang="en-US" sz="1400" dirty="0"/>
              <a:t> 5 stations	  5 x 42 k =   </a:t>
            </a:r>
            <a:r>
              <a:rPr lang="en-US" sz="1400" dirty="0" smtClean="0"/>
              <a:t>  210 k</a:t>
            </a:r>
          </a:p>
          <a:p>
            <a:pPr marL="173038" indent="-173038" defTabSz="685800">
              <a:spcBef>
                <a:spcPts val="140"/>
              </a:spcBef>
              <a:tabLst>
                <a:tab pos="2405063" algn="l"/>
                <a:tab pos="3941763" algn="l"/>
                <a:tab pos="5943600" algn="l"/>
                <a:tab pos="6172200" algn="l"/>
              </a:tabLst>
            </a:pPr>
            <a:endParaRPr lang="en-US" sz="1400" dirty="0" smtClean="0"/>
          </a:p>
          <a:p>
            <a:pPr marL="173038" indent="-173038" defTabSz="685800">
              <a:spcBef>
                <a:spcPts val="140"/>
              </a:spcBef>
              <a:buNone/>
              <a:tabLst>
                <a:tab pos="2405063" algn="l"/>
                <a:tab pos="3941763" algn="l"/>
                <a:tab pos="5943600" algn="l"/>
                <a:tab pos="6172200" algn="l"/>
              </a:tabLst>
            </a:pPr>
            <a:r>
              <a:rPr lang="en-US" sz="2400" b="1" dirty="0" smtClean="0"/>
              <a:t>Total</a:t>
            </a:r>
            <a:r>
              <a:rPr lang="en-US" sz="1400" b="1" dirty="0" smtClean="0"/>
              <a:t>	</a:t>
            </a:r>
            <a:r>
              <a:rPr lang="en-US" sz="1400" dirty="0" smtClean="0"/>
              <a:t> </a:t>
            </a:r>
            <a:r>
              <a:rPr lang="en-US" sz="1600" b="1" dirty="0" smtClean="0"/>
              <a:t>6'507 k	(3'159 k)</a:t>
            </a:r>
          </a:p>
          <a:p>
            <a:pPr marL="173038" indent="-173038" defTabSz="685800">
              <a:spcBef>
                <a:spcPts val="140"/>
              </a:spcBef>
              <a:buNone/>
              <a:tabLst>
                <a:tab pos="2405063" algn="l"/>
                <a:tab pos="3941763" algn="l"/>
                <a:tab pos="5943600" algn="l"/>
                <a:tab pos="6172200" algn="l"/>
              </a:tabLst>
            </a:pPr>
            <a:endParaRPr lang="en-GB" sz="1600" b="1" dirty="0" smtClean="0"/>
          </a:p>
          <a:p>
            <a:pPr marL="173038" indent="-173038" defTabSz="685800">
              <a:spcBef>
                <a:spcPts val="140"/>
              </a:spcBef>
              <a:buNone/>
              <a:tabLst>
                <a:tab pos="2405063" algn="l"/>
                <a:tab pos="3941763" algn="l"/>
                <a:tab pos="5943600" algn="l"/>
                <a:tab pos="6172200" algn="l"/>
              </a:tabLst>
            </a:pPr>
            <a:r>
              <a:rPr lang="en-GB" sz="1600" dirty="0" smtClean="0"/>
              <a:t>Note:</a:t>
            </a:r>
          </a:p>
          <a:p>
            <a:pPr marL="173038" indent="-173038" defTabSz="685800">
              <a:spcBef>
                <a:spcPts val="140"/>
              </a:spcBef>
              <a:buNone/>
              <a:tabLst>
                <a:tab pos="2405063" algn="l"/>
                <a:tab pos="3941763" algn="l"/>
                <a:tab pos="5943600" algn="l"/>
                <a:tab pos="6172200" algn="l"/>
              </a:tabLst>
            </a:pPr>
            <a:r>
              <a:rPr lang="en-GB" sz="1600" dirty="0" smtClean="0"/>
              <a:t>1 station 2 BIC + 2x12 CIBU + cabling = 72 k</a:t>
            </a:r>
            <a:endParaRPr lang="en-US" sz="1400" dirty="0" smtClean="0"/>
          </a:p>
          <a:p>
            <a:pPr marL="173038" indent="-173038" defTabSz="685800">
              <a:spcBef>
                <a:spcPts val="140"/>
              </a:spcBef>
              <a:buNone/>
              <a:tabLst>
                <a:tab pos="2405063" algn="l"/>
                <a:tab pos="3941763" algn="l"/>
                <a:tab pos="5943600" algn="l"/>
                <a:tab pos="6172200" algn="l"/>
              </a:tabLst>
            </a:pPr>
            <a:r>
              <a:rPr lang="en-GB" sz="1600" dirty="0" smtClean="0"/>
              <a:t>1 station 2 BIC + 2x8   CIBU + cabling = 69 k</a:t>
            </a:r>
          </a:p>
          <a:p>
            <a:pPr marL="173038" indent="-173038" defTabSz="685800">
              <a:spcBef>
                <a:spcPts val="140"/>
              </a:spcBef>
              <a:buNone/>
              <a:tabLst>
                <a:tab pos="2405063" algn="l"/>
                <a:tab pos="3941763" algn="l"/>
                <a:tab pos="5943600" algn="l"/>
                <a:tab pos="6172200" algn="l"/>
              </a:tabLst>
            </a:pPr>
            <a:r>
              <a:rPr lang="en-GB" sz="1600" dirty="0" smtClean="0"/>
              <a:t>1 station 1 BIC +     8   CIBU + cabling = 42 k</a:t>
            </a:r>
            <a:endParaRPr lang="en-US" sz="1400" dirty="0"/>
          </a:p>
          <a:p>
            <a:pPr>
              <a:spcBef>
                <a:spcPts val="200"/>
              </a:spcBef>
              <a:buNone/>
            </a:pPr>
            <a:endParaRPr lang="en-GB" sz="1600" dirty="0" smtClean="0"/>
          </a:p>
          <a:p>
            <a:pPr>
              <a:spcBef>
                <a:spcPts val="200"/>
              </a:spcBef>
              <a:buNone/>
            </a:pPr>
            <a:endParaRPr lang="en-GB" sz="1600" dirty="0" smtClean="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normAutofit/>
          </a:bodyPr>
          <a:lstStyle/>
          <a:p>
            <a:r>
              <a:rPr lang="en-US" sz="3200" dirty="0" smtClean="0">
                <a:solidFill>
                  <a:srgbClr val="000000"/>
                </a:solidFill>
                <a:ea typeface="Times New Roman" pitchFamily="18" charset="0"/>
                <a:cs typeface="Times New Roman" pitchFamily="18" charset="0"/>
              </a:rPr>
              <a:t>6.1.1 Frond End Acquisition and Controls</a:t>
            </a:r>
            <a:endParaRPr lang="en-US" sz="3200" dirty="0"/>
          </a:p>
        </p:txBody>
      </p:sp>
      <p:sp>
        <p:nvSpPr>
          <p:cNvPr id="6" name="Content Placeholder 5"/>
          <p:cNvSpPr>
            <a:spLocks noGrp="1"/>
          </p:cNvSpPr>
          <p:nvPr>
            <p:ph idx="1"/>
          </p:nvPr>
        </p:nvSpPr>
        <p:spPr>
          <a:xfrm>
            <a:off x="457200" y="990600"/>
            <a:ext cx="8229600" cy="5486400"/>
          </a:xfrm>
        </p:spPr>
        <p:txBody>
          <a:bodyPr>
            <a:normAutofit lnSpcReduction="10000"/>
          </a:bodyPr>
          <a:lstStyle/>
          <a:p>
            <a:pPr>
              <a:spcBef>
                <a:spcPts val="1200"/>
              </a:spcBef>
              <a:buNone/>
            </a:pPr>
            <a:r>
              <a:rPr lang="en-GB" sz="2000" dirty="0" smtClean="0"/>
              <a:t>Scaling </a:t>
            </a:r>
            <a:r>
              <a:rPr lang="en-GB" sz="2000" dirty="0" smtClean="0"/>
              <a:t>parameters:</a:t>
            </a:r>
          </a:p>
          <a:p>
            <a:pPr marL="457200" lvl="1">
              <a:spcBef>
                <a:spcPts val="200"/>
              </a:spcBef>
              <a:tabLst>
                <a:tab pos="2628900" algn="l"/>
              </a:tabLst>
            </a:pPr>
            <a:r>
              <a:rPr lang="en-GB" sz="1400" b="1" dirty="0" smtClean="0"/>
              <a:t>Channel count	</a:t>
            </a:r>
            <a:r>
              <a:rPr lang="en-US" sz="1400" dirty="0" smtClean="0"/>
              <a:t> 7 10</a:t>
            </a:r>
            <a:r>
              <a:rPr lang="en-US" sz="1400" baseline="30000" dirty="0" smtClean="0"/>
              <a:t>6</a:t>
            </a:r>
            <a:r>
              <a:rPr lang="en-GB" sz="1400" b="1" dirty="0" smtClean="0"/>
              <a:t>	</a:t>
            </a:r>
            <a:r>
              <a:rPr lang="en-US" sz="1400" dirty="0" smtClean="0"/>
              <a:t> 1.7 </a:t>
            </a:r>
            <a:r>
              <a:rPr lang="en-US" sz="1400" dirty="0" smtClean="0"/>
              <a:t>10</a:t>
            </a:r>
            <a:r>
              <a:rPr lang="en-US" sz="1400" baseline="30000" dirty="0" smtClean="0"/>
              <a:t>6</a:t>
            </a:r>
            <a:r>
              <a:rPr lang="en-US" sz="1400" dirty="0" smtClean="0"/>
              <a:t> (CLIC </a:t>
            </a:r>
            <a:r>
              <a:rPr lang="en-US" sz="1400" dirty="0" smtClean="0"/>
              <a:t>.5 </a:t>
            </a:r>
            <a:r>
              <a:rPr lang="en-US" sz="1400" dirty="0" err="1" smtClean="0"/>
              <a:t>TeV</a:t>
            </a:r>
            <a:r>
              <a:rPr lang="en-US" sz="1400" dirty="0" smtClean="0"/>
              <a:t>)</a:t>
            </a:r>
            <a:endParaRPr lang="en-US" sz="1400" baseline="30000" dirty="0" smtClean="0"/>
          </a:p>
          <a:p>
            <a:pPr>
              <a:spcBef>
                <a:spcPts val="1800"/>
              </a:spcBef>
              <a:buNone/>
            </a:pPr>
            <a:r>
              <a:rPr lang="en-US" sz="1800" dirty="0" smtClean="0"/>
              <a:t>1 </a:t>
            </a:r>
            <a:r>
              <a:rPr lang="en-US" sz="1800" dirty="0" smtClean="0"/>
              <a:t>control chassis per module (250 channels)</a:t>
            </a:r>
          </a:p>
          <a:p>
            <a:r>
              <a:rPr lang="en-US" sz="1600" dirty="0" smtClean="0"/>
              <a:t>Chassis + controller + power supply = 5000€ </a:t>
            </a:r>
            <a:endParaRPr lang="en-GB" sz="1600" dirty="0" smtClean="0"/>
          </a:p>
          <a:p>
            <a:r>
              <a:rPr lang="en-US" sz="1600" dirty="0" smtClean="0"/>
              <a:t>N carriers + mezzanines. First guess </a:t>
            </a:r>
            <a:r>
              <a:rPr lang="en-US" sz="1600" dirty="0" smtClean="0"/>
              <a:t>n=8</a:t>
            </a:r>
            <a:endParaRPr lang="en-GB" sz="1400" b="1" dirty="0" smtClean="0"/>
          </a:p>
          <a:p>
            <a:pPr>
              <a:spcBef>
                <a:spcPts val="1200"/>
              </a:spcBef>
              <a:buNone/>
            </a:pPr>
            <a:r>
              <a:rPr lang="en-GB" sz="1800" dirty="0" smtClean="0"/>
              <a:t>25000 chassis, 200000 boards</a:t>
            </a:r>
          </a:p>
          <a:p>
            <a:pPr>
              <a:spcBef>
                <a:spcPts val="1200"/>
              </a:spcBef>
              <a:buNone/>
            </a:pPr>
            <a:r>
              <a:rPr lang="en-GB" sz="2000" dirty="0" smtClean="0"/>
              <a:t>Cost </a:t>
            </a:r>
            <a:r>
              <a:rPr lang="en-GB" sz="2000" dirty="0" smtClean="0"/>
              <a:t>knowledge:</a:t>
            </a:r>
          </a:p>
          <a:p>
            <a:pPr marL="457200" lvl="1">
              <a:spcBef>
                <a:spcPts val="200"/>
              </a:spcBef>
              <a:tabLst>
                <a:tab pos="2628900" algn="l"/>
              </a:tabLst>
            </a:pPr>
            <a:r>
              <a:rPr lang="en-US" sz="1400" strike="dblStrike" dirty="0" smtClean="0"/>
              <a:t>(VME) LHC control system</a:t>
            </a:r>
          </a:p>
          <a:p>
            <a:pPr marL="457200" lvl="1">
              <a:spcBef>
                <a:spcPts val="200"/>
              </a:spcBef>
              <a:tabLst>
                <a:tab pos="2628900" algn="l"/>
              </a:tabLst>
            </a:pPr>
            <a:r>
              <a:rPr lang="en-GB" sz="1400" dirty="0" smtClean="0">
                <a:solidFill>
                  <a:srgbClr val="C00000"/>
                </a:solidFill>
              </a:rPr>
              <a:t>New developments</a:t>
            </a:r>
            <a:endParaRPr lang="en-US" sz="1400" dirty="0" smtClean="0">
              <a:solidFill>
                <a:srgbClr val="C00000"/>
              </a:solidFill>
            </a:endParaRPr>
          </a:p>
          <a:p>
            <a:pPr>
              <a:spcBef>
                <a:spcPts val="1200"/>
              </a:spcBef>
              <a:buNone/>
            </a:pPr>
            <a:r>
              <a:rPr lang="en-GB" sz="2000" dirty="0" smtClean="0"/>
              <a:t>Uncertainties: </a:t>
            </a:r>
            <a:r>
              <a:rPr lang="en-GB" sz="1600" dirty="0" smtClean="0"/>
              <a:t>(Large)</a:t>
            </a:r>
            <a:endParaRPr lang="en-GB" sz="1400" dirty="0" smtClean="0"/>
          </a:p>
          <a:p>
            <a:pPr marL="457200" lvl="1">
              <a:spcBef>
                <a:spcPts val="200"/>
              </a:spcBef>
            </a:pPr>
            <a:r>
              <a:rPr lang="en-GB" sz="1400" dirty="0" smtClean="0"/>
              <a:t>New developments</a:t>
            </a:r>
          </a:p>
          <a:p>
            <a:pPr marL="457200" lvl="1">
              <a:spcBef>
                <a:spcPts val="200"/>
              </a:spcBef>
            </a:pPr>
            <a:r>
              <a:rPr lang="en-GB" sz="1400" dirty="0" smtClean="0"/>
              <a:t>New concepts</a:t>
            </a:r>
          </a:p>
          <a:p>
            <a:pPr marL="457200" lvl="1">
              <a:spcBef>
                <a:spcPts val="200"/>
              </a:spcBef>
            </a:pPr>
            <a:r>
              <a:rPr lang="en-GB" sz="1400" dirty="0" err="1" smtClean="0"/>
              <a:t>Rad</a:t>
            </a:r>
            <a:r>
              <a:rPr lang="en-GB" sz="1400" dirty="0" smtClean="0"/>
              <a:t>-hard electronics</a:t>
            </a:r>
          </a:p>
          <a:p>
            <a:pPr marL="457200" lvl="1">
              <a:spcBef>
                <a:spcPts val="200"/>
              </a:spcBef>
            </a:pPr>
            <a:r>
              <a:rPr lang="en-GB" sz="1400" dirty="0" smtClean="0"/>
              <a:t>Cost reduction through mass industrialization</a:t>
            </a:r>
          </a:p>
          <a:p>
            <a:pPr marL="342900" lvl="1" indent="-342900">
              <a:spcBef>
                <a:spcPts val="1200"/>
              </a:spcBef>
              <a:buNone/>
            </a:pPr>
            <a:r>
              <a:rPr lang="en-GB" sz="2000" dirty="0" smtClean="0"/>
              <a:t>Status:</a:t>
            </a:r>
          </a:p>
          <a:p>
            <a:pPr marL="457200" lvl="1">
              <a:spcBef>
                <a:spcPts val="200"/>
              </a:spcBef>
              <a:buNone/>
            </a:pPr>
            <a:r>
              <a:rPr lang="en-GB" sz="1400" dirty="0" smtClean="0">
                <a:solidFill>
                  <a:srgbClr val="C00000"/>
                </a:solidFill>
              </a:rPr>
              <a:t>Work in progress</a:t>
            </a:r>
          </a:p>
          <a:p>
            <a:pPr marL="457200" lvl="1">
              <a:spcBef>
                <a:spcPts val="200"/>
              </a:spcBef>
            </a:pPr>
            <a:r>
              <a:rPr lang="en-GB" sz="1400" dirty="0" smtClean="0"/>
              <a:t>Collaborate with Mick </a:t>
            </a:r>
            <a:r>
              <a:rPr lang="en-GB" sz="1400" dirty="0" err="1" smtClean="0"/>
              <a:t>Drapper</a:t>
            </a:r>
            <a:r>
              <a:rPr lang="en-GB" sz="1400" dirty="0" smtClean="0"/>
              <a:t>, Marc Vanden Eynden, Lars Soby, </a:t>
            </a:r>
            <a:r>
              <a:rPr lang="en-GB" sz="1400" dirty="0" smtClean="0">
                <a:solidFill>
                  <a:schemeClr val="bg1">
                    <a:lumMod val="50000"/>
                  </a:schemeClr>
                </a:solidFill>
              </a:rPr>
              <a:t>Javier </a:t>
            </a:r>
            <a:r>
              <a:rPr lang="en-GB" sz="1400" dirty="0" err="1" smtClean="0">
                <a:solidFill>
                  <a:schemeClr val="bg1">
                    <a:lumMod val="50000"/>
                  </a:schemeClr>
                </a:solidFill>
              </a:rPr>
              <a:t>Cerano</a:t>
            </a:r>
            <a:r>
              <a:rPr lang="en-GB" sz="1400" dirty="0" smtClean="0">
                <a:solidFill>
                  <a:schemeClr val="bg1">
                    <a:lumMod val="50000"/>
                  </a:schemeClr>
                </a:solidFill>
              </a:rPr>
              <a:t> </a:t>
            </a:r>
            <a:r>
              <a:rPr lang="en-GB" sz="1400" dirty="0" smtClean="0"/>
              <a:t>for detailed cost estimate.</a:t>
            </a:r>
          </a:p>
          <a:p>
            <a:pPr marL="457200" lvl="1">
              <a:spcBef>
                <a:spcPts val="200"/>
              </a:spcBef>
            </a:pPr>
            <a:r>
              <a:rPr lang="en-GB" sz="1400" dirty="0" smtClean="0"/>
              <a:t>Proposed cost boundary between (sub-)components and </a:t>
            </a:r>
            <a:r>
              <a:rPr lang="en-GB" sz="1400" dirty="0" smtClean="0"/>
              <a:t>6.1.1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dissolv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dissolve">
                                      <p:cBhvr>
                                        <p:cTn id="15" dur="500"/>
                                        <p:tgtEl>
                                          <p:spTgt spid="6">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dissolve">
                                      <p:cBhvr>
                                        <p:cTn id="20" dur="5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dissolve">
                                      <p:cBhvr>
                                        <p:cTn id="25" dur="500"/>
                                        <p:tgtEl>
                                          <p:spTgt spid="6">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Effect transition="in" filter="dissolve">
                                      <p:cBhvr>
                                        <p:cTn id="30" dur="500"/>
                                        <p:tgtEl>
                                          <p:spTgt spid="6">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Effect transition="in" filter="dissolve">
                                      <p:cBhvr>
                                        <p:cTn id="35" dur="500"/>
                                        <p:tgtEl>
                                          <p:spTgt spid="6">
                                            <p:txEl>
                                              <p:pRg st="6" end="6"/>
                                            </p:tx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6">
                                            <p:txEl>
                                              <p:pRg st="7" end="7"/>
                                            </p:txEl>
                                          </p:spTgt>
                                        </p:tgtEl>
                                        <p:attrNameLst>
                                          <p:attrName>style.visibility</p:attrName>
                                        </p:attrNameLst>
                                      </p:cBhvr>
                                      <p:to>
                                        <p:strVal val="visible"/>
                                      </p:to>
                                    </p:set>
                                    <p:animEffect transition="in" filter="dissolve">
                                      <p:cBhvr>
                                        <p:cTn id="38" dur="500"/>
                                        <p:tgtEl>
                                          <p:spTgt spid="6">
                                            <p:txEl>
                                              <p:pRg st="7" end="7"/>
                                            </p:txEl>
                                          </p:spTgt>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6">
                                            <p:txEl>
                                              <p:pRg st="8" end="8"/>
                                            </p:txEl>
                                          </p:spTgt>
                                        </p:tgtEl>
                                        <p:attrNameLst>
                                          <p:attrName>style.visibility</p:attrName>
                                        </p:attrNameLst>
                                      </p:cBhvr>
                                      <p:to>
                                        <p:strVal val="visible"/>
                                      </p:to>
                                    </p:set>
                                    <p:animEffect transition="in" filter="dissolve">
                                      <p:cBhvr>
                                        <p:cTn id="41" dur="500"/>
                                        <p:tgtEl>
                                          <p:spTgt spid="6">
                                            <p:txEl>
                                              <p:pRg st="8" end="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6">
                                            <p:txEl>
                                              <p:pRg st="9" end="9"/>
                                            </p:txEl>
                                          </p:spTgt>
                                        </p:tgtEl>
                                        <p:attrNameLst>
                                          <p:attrName>style.visibility</p:attrName>
                                        </p:attrNameLst>
                                      </p:cBhvr>
                                      <p:to>
                                        <p:strVal val="visible"/>
                                      </p:to>
                                    </p:set>
                                    <p:animEffect transition="in" filter="dissolve">
                                      <p:cBhvr>
                                        <p:cTn id="46" dur="500"/>
                                        <p:tgtEl>
                                          <p:spTgt spid="6">
                                            <p:txEl>
                                              <p:pRg st="9" end="9"/>
                                            </p:txEl>
                                          </p:spTgt>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6">
                                            <p:txEl>
                                              <p:pRg st="10" end="10"/>
                                            </p:txEl>
                                          </p:spTgt>
                                        </p:tgtEl>
                                        <p:attrNameLst>
                                          <p:attrName>style.visibility</p:attrName>
                                        </p:attrNameLst>
                                      </p:cBhvr>
                                      <p:to>
                                        <p:strVal val="visible"/>
                                      </p:to>
                                    </p:set>
                                    <p:animEffect transition="in" filter="dissolve">
                                      <p:cBhvr>
                                        <p:cTn id="49" dur="500"/>
                                        <p:tgtEl>
                                          <p:spTgt spid="6">
                                            <p:txEl>
                                              <p:pRg st="10" end="10"/>
                                            </p:txEl>
                                          </p:spTgt>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6">
                                            <p:txEl>
                                              <p:pRg st="11" end="11"/>
                                            </p:txEl>
                                          </p:spTgt>
                                        </p:tgtEl>
                                        <p:attrNameLst>
                                          <p:attrName>style.visibility</p:attrName>
                                        </p:attrNameLst>
                                      </p:cBhvr>
                                      <p:to>
                                        <p:strVal val="visible"/>
                                      </p:to>
                                    </p:set>
                                    <p:animEffect transition="in" filter="dissolve">
                                      <p:cBhvr>
                                        <p:cTn id="52" dur="500"/>
                                        <p:tgtEl>
                                          <p:spTgt spid="6">
                                            <p:txEl>
                                              <p:pRg st="11" end="11"/>
                                            </p:txEl>
                                          </p:spTgt>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6">
                                            <p:txEl>
                                              <p:pRg st="12" end="12"/>
                                            </p:txEl>
                                          </p:spTgt>
                                        </p:tgtEl>
                                        <p:attrNameLst>
                                          <p:attrName>style.visibility</p:attrName>
                                        </p:attrNameLst>
                                      </p:cBhvr>
                                      <p:to>
                                        <p:strVal val="visible"/>
                                      </p:to>
                                    </p:set>
                                    <p:animEffect transition="in" filter="dissolve">
                                      <p:cBhvr>
                                        <p:cTn id="55" dur="500"/>
                                        <p:tgtEl>
                                          <p:spTgt spid="6">
                                            <p:txEl>
                                              <p:pRg st="12" end="12"/>
                                            </p:txEl>
                                          </p:spTgt>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6">
                                            <p:txEl>
                                              <p:pRg st="13" end="13"/>
                                            </p:txEl>
                                          </p:spTgt>
                                        </p:tgtEl>
                                        <p:attrNameLst>
                                          <p:attrName>style.visibility</p:attrName>
                                        </p:attrNameLst>
                                      </p:cBhvr>
                                      <p:to>
                                        <p:strVal val="visible"/>
                                      </p:to>
                                    </p:set>
                                    <p:animEffect transition="in" filter="dissolve">
                                      <p:cBhvr>
                                        <p:cTn id="58" dur="500"/>
                                        <p:tgtEl>
                                          <p:spTgt spid="6">
                                            <p:txEl>
                                              <p:pRg st="13" end="13"/>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6">
                                            <p:txEl>
                                              <p:pRg st="14" end="14"/>
                                            </p:txEl>
                                          </p:spTgt>
                                        </p:tgtEl>
                                        <p:attrNameLst>
                                          <p:attrName>style.visibility</p:attrName>
                                        </p:attrNameLst>
                                      </p:cBhvr>
                                      <p:to>
                                        <p:strVal val="visible"/>
                                      </p:to>
                                    </p:set>
                                    <p:animEffect transition="in" filter="dissolve">
                                      <p:cBhvr>
                                        <p:cTn id="63" dur="500"/>
                                        <p:tgtEl>
                                          <p:spTgt spid="6">
                                            <p:txEl>
                                              <p:pRg st="14" end="14"/>
                                            </p:txEl>
                                          </p:spTgt>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6">
                                            <p:txEl>
                                              <p:pRg st="15" end="15"/>
                                            </p:txEl>
                                          </p:spTgt>
                                        </p:tgtEl>
                                        <p:attrNameLst>
                                          <p:attrName>style.visibility</p:attrName>
                                        </p:attrNameLst>
                                      </p:cBhvr>
                                      <p:to>
                                        <p:strVal val="visible"/>
                                      </p:to>
                                    </p:set>
                                    <p:animEffect transition="in" filter="dissolve">
                                      <p:cBhvr>
                                        <p:cTn id="66" dur="500"/>
                                        <p:tgtEl>
                                          <p:spTgt spid="6">
                                            <p:txEl>
                                              <p:pRg st="15" end="15"/>
                                            </p:txEl>
                                          </p:spTgt>
                                        </p:tgtEl>
                                      </p:cBhvr>
                                    </p:animEffect>
                                  </p:childTnLst>
                                </p:cTn>
                              </p:par>
                              <p:par>
                                <p:cTn id="67" presetID="9" presetClass="entr" presetSubtype="0" fill="hold" grpId="0" nodeType="withEffect">
                                  <p:stCondLst>
                                    <p:cond delay="0"/>
                                  </p:stCondLst>
                                  <p:childTnLst>
                                    <p:set>
                                      <p:cBhvr>
                                        <p:cTn id="68" dur="1" fill="hold">
                                          <p:stCondLst>
                                            <p:cond delay="0"/>
                                          </p:stCondLst>
                                        </p:cTn>
                                        <p:tgtEl>
                                          <p:spTgt spid="6">
                                            <p:txEl>
                                              <p:pRg st="16" end="16"/>
                                            </p:txEl>
                                          </p:spTgt>
                                        </p:tgtEl>
                                        <p:attrNameLst>
                                          <p:attrName>style.visibility</p:attrName>
                                        </p:attrNameLst>
                                      </p:cBhvr>
                                      <p:to>
                                        <p:strVal val="visible"/>
                                      </p:to>
                                    </p:set>
                                    <p:animEffect transition="in" filter="dissolve">
                                      <p:cBhvr>
                                        <p:cTn id="69" dur="500"/>
                                        <p:tgtEl>
                                          <p:spTgt spid="6">
                                            <p:txEl>
                                              <p:pRg st="16" end="16"/>
                                            </p:txEl>
                                          </p:spTgt>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6">
                                            <p:txEl>
                                              <p:pRg st="17" end="17"/>
                                            </p:txEl>
                                          </p:spTgt>
                                        </p:tgtEl>
                                        <p:attrNameLst>
                                          <p:attrName>style.visibility</p:attrName>
                                        </p:attrNameLst>
                                      </p:cBhvr>
                                      <p:to>
                                        <p:strVal val="visible"/>
                                      </p:to>
                                    </p:set>
                                    <p:animEffect transition="in" filter="dissolve">
                                      <p:cBhvr>
                                        <p:cTn id="72" dur="500"/>
                                        <p:tgtEl>
                                          <p:spTgt spid="6">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p:txBody>
          <a:bodyPr/>
          <a:lstStyle/>
          <a:p>
            <a:pPr>
              <a:buNone/>
            </a:pPr>
            <a:r>
              <a:rPr lang="en-US" sz="4000" dirty="0" smtClean="0"/>
              <a:t>Thanks for your attention</a:t>
            </a:r>
          </a:p>
          <a:p>
            <a:endParaRPr lang="en-US" dirty="0" smtClean="0"/>
          </a:p>
          <a:p>
            <a:endParaRPr lang="en-US" dirty="0" smtClean="0"/>
          </a:p>
          <a:p>
            <a:endParaRPr lang="en-US" dirty="0" smtClean="0"/>
          </a:p>
          <a:p>
            <a:endParaRPr lang="en-US" dirty="0" smtClean="0"/>
          </a:p>
          <a:p>
            <a:endParaRPr lang="en-US" dirty="0" smtClean="0"/>
          </a:p>
          <a:p>
            <a:r>
              <a:rPr lang="en-US" dirty="0" smtClean="0"/>
              <a:t>Some spare slides…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220"/>
          <p:cNvGrpSpPr/>
          <p:nvPr/>
        </p:nvGrpSpPr>
        <p:grpSpPr>
          <a:xfrm>
            <a:off x="5257800" y="457200"/>
            <a:ext cx="3718553" cy="2743200"/>
            <a:chOff x="2730110" y="1328108"/>
            <a:chExt cx="2880353" cy="2154081"/>
          </a:xfrm>
        </p:grpSpPr>
        <p:sp>
          <p:nvSpPr>
            <p:cNvPr id="15365" name="Text Box 5"/>
            <p:cNvSpPr txBox="1">
              <a:spLocks noChangeArrowheads="1"/>
            </p:cNvSpPr>
            <p:nvPr/>
          </p:nvSpPr>
          <p:spPr bwMode="auto">
            <a:xfrm>
              <a:off x="2730110" y="1328108"/>
              <a:ext cx="2880353" cy="221448"/>
            </a:xfrm>
            <a:prstGeom prst="rect">
              <a:avLst/>
            </a:prstGeom>
            <a:solidFill>
              <a:srgbClr val="336699"/>
            </a:solidFill>
            <a:ln w="9525" algn="in">
              <a:solidFill>
                <a:srgbClr val="336699"/>
              </a:solidFill>
              <a:miter lim="800000"/>
              <a:headEnd/>
              <a:tailEnd/>
            </a:ln>
            <a:effec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dirty="0" smtClean="0">
                  <a:ln>
                    <a:noFill/>
                  </a:ln>
                  <a:solidFill>
                    <a:srgbClr val="FFFFFF"/>
                  </a:solidFill>
                  <a:effectLst/>
                  <a:latin typeface="Times" charset="0"/>
                </a:rPr>
                <a:t>Next Cycle Permit </a:t>
              </a:r>
              <a:endParaRPr kumimoji="0" lang="en-US" sz="600" b="0" i="0" u="none" strike="noStrike" cap="none" normalizeH="0" baseline="0" dirty="0" smtClean="0">
                <a:ln>
                  <a:noFill/>
                </a:ln>
                <a:solidFill>
                  <a:schemeClr val="tx1"/>
                </a:solidFill>
                <a:effectLst/>
                <a:latin typeface="Arial" pitchFamily="34" charset="0"/>
              </a:endParaRPr>
            </a:p>
          </p:txBody>
        </p:sp>
        <p:sp>
          <p:nvSpPr>
            <p:cNvPr id="15366" name="Text Box 6"/>
            <p:cNvSpPr txBox="1">
              <a:spLocks noChangeArrowheads="1"/>
            </p:cNvSpPr>
            <p:nvPr/>
          </p:nvSpPr>
          <p:spPr bwMode="auto">
            <a:xfrm>
              <a:off x="2730579" y="1549556"/>
              <a:ext cx="2877617" cy="1932633"/>
            </a:xfrm>
            <a:prstGeom prst="rect">
              <a:avLst/>
            </a:prstGeom>
            <a:noFill/>
            <a:ln w="9525" algn="in">
              <a:solidFill>
                <a:srgbClr val="336699"/>
              </a:solidFill>
              <a:miter lim="800000"/>
              <a:headEnd/>
              <a:tailEnd/>
            </a:ln>
            <a:effectLst/>
          </p:spPr>
          <p:txBody>
            <a:bodyPr vert="horz" wrap="square" lIns="36576" tIns="36576" rIns="36576" bIns="36576" numCol="1" anchor="t" anchorCtr="0" compatLnSpc="1">
              <a:prstTxWarp prst="textNoShape">
                <a:avLst/>
              </a:prstTxWarp>
            </a:bodyPr>
            <a:lstStyle/>
            <a:p>
              <a:pPr marR="0" lvl="0" indent="57150" algn="just" defTabSz="914400" rtl="0" eaLnBrk="1" fontAlgn="base" latinLnBrk="0" hangingPunct="1">
                <a:lnSpc>
                  <a:spcPct val="100000"/>
                </a:lnSpc>
                <a:buClrTx/>
                <a:buSzPct val="80000"/>
                <a:buFont typeface="Times" pitchFamily="18" charset="0"/>
                <a:buChar char="–"/>
                <a:tabLst/>
              </a:pPr>
              <a:r>
                <a:rPr kumimoji="0" lang="en-GB" sz="800" b="0" i="0" u="none" strike="noStrike" cap="none" normalizeH="0" baseline="0" dirty="0" smtClean="0">
                  <a:ln>
                    <a:noFill/>
                  </a:ln>
                  <a:solidFill>
                    <a:srgbClr val="006600"/>
                  </a:solidFill>
                  <a:effectLst/>
                  <a:latin typeface="Times" charset="0"/>
                </a:rPr>
                <a:t>Systematically </a:t>
              </a:r>
              <a:r>
                <a:rPr kumimoji="0" lang="en-GB" sz="800" b="1" i="0" u="none" strike="noStrike" cap="none" normalizeH="0" baseline="0" dirty="0" smtClean="0">
                  <a:ln>
                    <a:noFill/>
                  </a:ln>
                  <a:solidFill>
                    <a:srgbClr val="006600"/>
                  </a:solidFill>
                  <a:effectLst/>
                  <a:latin typeface="Times" charset="0"/>
                </a:rPr>
                <a:t>revoked after every cycle</a:t>
              </a:r>
              <a:endParaRPr kumimoji="0" lang="en-GB" sz="800" b="0" i="0" u="none" strike="noStrike" cap="none" normalizeH="0" baseline="0" dirty="0" smtClean="0">
                <a:ln>
                  <a:noFill/>
                </a:ln>
                <a:solidFill>
                  <a:srgbClr val="006600"/>
                </a:solidFill>
                <a:effectLst/>
                <a:latin typeface="Times" charset="0"/>
              </a:endParaRPr>
            </a:p>
            <a:p>
              <a:pPr marR="0" lvl="0" indent="57150" algn="just" defTabSz="914400" rtl="0" eaLnBrk="1" fontAlgn="base" latinLnBrk="0" hangingPunct="1">
                <a:lnSpc>
                  <a:spcPct val="100000"/>
                </a:lnSpc>
                <a:buClrTx/>
                <a:buSzPct val="80000"/>
                <a:buFont typeface="Times" pitchFamily="18" charset="0"/>
                <a:buChar char="–"/>
                <a:tabLst/>
              </a:pPr>
              <a:r>
                <a:rPr kumimoji="0" lang="en-GB" sz="800" b="1" i="0" u="none" strike="noStrike" cap="none" normalizeH="0" baseline="0" dirty="0" smtClean="0">
                  <a:ln>
                    <a:noFill/>
                  </a:ln>
                  <a:solidFill>
                    <a:srgbClr val="006600"/>
                  </a:solidFill>
                  <a:effectLst/>
                  <a:latin typeface="Times" charset="0"/>
                </a:rPr>
                <a:t>Re-established </a:t>
              </a:r>
              <a:r>
                <a:rPr kumimoji="0" lang="en-GB" sz="800" b="0" i="0" u="none" strike="noStrike" cap="none" normalizeH="0" baseline="0" dirty="0" smtClean="0">
                  <a:ln>
                    <a:noFill/>
                  </a:ln>
                  <a:solidFill>
                    <a:srgbClr val="006600"/>
                  </a:solidFill>
                  <a:effectLst/>
                  <a:latin typeface="Times" charset="0"/>
                </a:rPr>
                <a:t>if predefined beam and equipment </a:t>
              </a:r>
              <a:r>
                <a:rPr kumimoji="0" lang="en-GB" sz="800" b="1" i="0" u="none" strike="noStrike" cap="none" normalizeH="0" baseline="0" dirty="0" smtClean="0">
                  <a:ln>
                    <a:noFill/>
                  </a:ln>
                  <a:solidFill>
                    <a:srgbClr val="006600"/>
                  </a:solidFill>
                  <a:effectLst/>
                  <a:latin typeface="Times" charset="0"/>
                </a:rPr>
                <a:t>quality checks</a:t>
              </a:r>
              <a:r>
                <a:rPr kumimoji="0" lang="en-GB" sz="800" b="0" i="0" u="none" strike="noStrike" cap="none" normalizeH="0" baseline="0" dirty="0" smtClean="0">
                  <a:ln>
                    <a:noFill/>
                  </a:ln>
                  <a:solidFill>
                    <a:srgbClr val="006600"/>
                  </a:solidFill>
                  <a:effectLst/>
                  <a:latin typeface="Times" charset="0"/>
                </a:rPr>
                <a:t> have passed:</a:t>
              </a:r>
            </a:p>
            <a:p>
              <a:pPr marL="57150" marR="0" lvl="0" indent="-57150" algn="just" defTabSz="914400" rtl="0" eaLnBrk="1" fontAlgn="base" latinLnBrk="0" hangingPunct="1">
                <a:lnSpc>
                  <a:spcPct val="100000"/>
                </a:lnSpc>
                <a:buClrTx/>
                <a:buSzTx/>
                <a:buFontTx/>
                <a:buNone/>
                <a:tabLst/>
              </a:pPr>
              <a:r>
                <a:rPr kumimoji="0" lang="en-GB" sz="800" b="0" i="0" u="none" strike="noStrike" cap="none" normalizeH="0" baseline="0" noProof="1" smtClean="0">
                  <a:ln>
                    <a:noFill/>
                  </a:ln>
                  <a:solidFill>
                    <a:srgbClr val="006600"/>
                  </a:solidFill>
                  <a:effectLst/>
                  <a:latin typeface="Times" charset="0"/>
                </a:rPr>
                <a:t>≈</a:t>
              </a:r>
              <a:r>
                <a:rPr lang="en-GB" sz="800" noProof="1">
                  <a:solidFill>
                    <a:srgbClr val="006600"/>
                  </a:solidFill>
                  <a:latin typeface="Times" charset="0"/>
                </a:rPr>
                <a:t>	</a:t>
              </a:r>
              <a:r>
                <a:rPr kumimoji="0" lang="en-GB" sz="800" b="0" i="0" u="none" strike="noStrike" cap="none" normalizeH="0" baseline="0" dirty="0" smtClean="0">
                  <a:ln>
                    <a:noFill/>
                  </a:ln>
                  <a:solidFill>
                    <a:srgbClr val="006600"/>
                  </a:solidFill>
                  <a:effectLst/>
                  <a:latin typeface="Times" charset="0"/>
                </a:rPr>
                <a:t>10</a:t>
              </a:r>
              <a:r>
                <a:rPr kumimoji="0" lang="en-GB" sz="600" b="0" i="0" u="none" strike="noStrike" cap="none" normalizeH="0" baseline="0" dirty="0" smtClean="0">
                  <a:ln>
                    <a:noFill/>
                  </a:ln>
                  <a:solidFill>
                    <a:srgbClr val="006600"/>
                  </a:solidFill>
                  <a:effectLst/>
                  <a:latin typeface="Times" charset="0"/>
                </a:rPr>
                <a:t> </a:t>
              </a:r>
              <a:r>
                <a:rPr kumimoji="0" lang="en-GB" sz="800" b="0" i="0" u="none" strike="noStrike" cap="none" normalizeH="0" baseline="0" dirty="0" smtClean="0">
                  <a:ln>
                    <a:noFill/>
                  </a:ln>
                  <a:solidFill>
                    <a:srgbClr val="006600"/>
                  </a:solidFill>
                  <a:effectLst/>
                  <a:latin typeface="Times" charset="0"/>
                </a:rPr>
                <a:t>~</a:t>
              </a:r>
              <a:r>
                <a:rPr kumimoji="0" lang="en-GB" sz="600" b="0" i="0" u="none" strike="noStrike" cap="none" normalizeH="0" baseline="0" dirty="0" smtClean="0">
                  <a:ln>
                    <a:noFill/>
                  </a:ln>
                  <a:solidFill>
                    <a:srgbClr val="006600"/>
                  </a:solidFill>
                  <a:effectLst/>
                  <a:latin typeface="Times" charset="0"/>
                </a:rPr>
                <a:t> </a:t>
              </a:r>
              <a:r>
                <a:rPr kumimoji="0" lang="en-GB" sz="800" b="0" i="0" u="none" strike="noStrike" cap="none" normalizeH="0" baseline="0" dirty="0" smtClean="0">
                  <a:ln>
                    <a:noFill/>
                  </a:ln>
                  <a:solidFill>
                    <a:srgbClr val="006600"/>
                  </a:solidFill>
                  <a:effectLst/>
                  <a:latin typeface="Times" charset="0"/>
                </a:rPr>
                <a:t>20</a:t>
              </a:r>
              <a:r>
                <a:rPr kumimoji="0" lang="en-GB" sz="600" b="0" i="0" u="none" strike="noStrike" cap="none" normalizeH="0" baseline="0" dirty="0" smtClean="0">
                  <a:ln>
                    <a:noFill/>
                  </a:ln>
                  <a:solidFill>
                    <a:srgbClr val="006600"/>
                  </a:solidFill>
                  <a:effectLst/>
                  <a:latin typeface="Times" charset="0"/>
                </a:rPr>
                <a:t> </a:t>
              </a:r>
              <a:r>
                <a:rPr kumimoji="0" lang="en-GB" sz="800" b="0" i="0" u="none" strike="noStrike" cap="none" normalizeH="0" baseline="0" dirty="0" smtClean="0">
                  <a:ln>
                    <a:noFill/>
                  </a:ln>
                  <a:solidFill>
                    <a:srgbClr val="006600"/>
                  </a:solidFill>
                  <a:effectLst/>
                  <a:latin typeface="Times" charset="0"/>
                </a:rPr>
                <a:t>ms to analyse the previous cycle and to decide if OK for next cycle.</a:t>
              </a:r>
            </a:p>
            <a:p>
              <a:pPr marR="0" lvl="0" indent="114300" defTabSz="914400" rtl="0" eaLnBrk="1" fontAlgn="base" latinLnBrk="0" hangingPunct="1">
                <a:lnSpc>
                  <a:spcPct val="100000"/>
                </a:lnSpc>
                <a:buClrTx/>
                <a:buSzTx/>
                <a:buFontTx/>
                <a:buNone/>
                <a:tabLst/>
              </a:pPr>
              <a:r>
                <a:rPr kumimoji="0" lang="en-GB" sz="1200" b="1" i="1" u="none" strike="noStrike" cap="none" normalizeH="0" baseline="0" dirty="0" smtClean="0">
                  <a:ln>
                    <a:noFill/>
                  </a:ln>
                  <a:solidFill>
                    <a:srgbClr val="000099"/>
                  </a:solidFill>
                  <a:effectLst/>
                  <a:latin typeface="Times New Roman" pitchFamily="18" charset="0"/>
                </a:rPr>
                <a:t>Post Cycle Analysis</a:t>
              </a:r>
            </a:p>
            <a:p>
              <a:pPr marR="0" lvl="0" indent="57150" algn="just" defTabSz="914400" rtl="0" eaLnBrk="1" fontAlgn="base" latinLnBrk="0" hangingPunct="1">
                <a:lnSpc>
                  <a:spcPct val="100000"/>
                </a:lnSpc>
                <a:buClrTx/>
                <a:buSzPct val="80000"/>
                <a:buFont typeface="Times" pitchFamily="18" charset="0"/>
                <a:buChar char="–"/>
                <a:tabLst/>
              </a:pPr>
              <a:r>
                <a:rPr kumimoji="0" lang="en-GB" sz="800" i="0" u="none" strike="noStrike" cap="none" normalizeH="0" baseline="0" dirty="0" smtClean="0">
                  <a:ln>
                    <a:noFill/>
                  </a:ln>
                  <a:solidFill>
                    <a:srgbClr val="006600"/>
                  </a:solidFill>
                  <a:effectLst/>
                  <a:latin typeface="Times" charset="0"/>
                </a:rPr>
                <a:t>Implemented in a combination of hardware and embedded software.</a:t>
              </a:r>
            </a:p>
            <a:p>
              <a:pPr marR="0" lvl="0" indent="57150" algn="just" defTabSz="914400" rtl="0" eaLnBrk="1" fontAlgn="base" latinLnBrk="0" hangingPunct="1">
                <a:lnSpc>
                  <a:spcPct val="100000"/>
                </a:lnSpc>
                <a:buClrTx/>
                <a:buSzPct val="80000"/>
                <a:buFont typeface="Times" pitchFamily="18" charset="0"/>
                <a:buChar char="–"/>
                <a:tabLst/>
              </a:pPr>
              <a:r>
                <a:rPr kumimoji="0" lang="en-GB" sz="800" i="0" u="none" strike="noStrike" cap="none" normalizeH="0" baseline="0" dirty="0" smtClean="0">
                  <a:ln>
                    <a:noFill/>
                  </a:ln>
                  <a:solidFill>
                    <a:srgbClr val="006600"/>
                  </a:solidFill>
                  <a:effectLst/>
                  <a:latin typeface="Times" charset="0"/>
                </a:rPr>
                <a:t>False PASS decisions rate must not lead to intolerable risks.</a:t>
              </a:r>
            </a:p>
            <a:p>
              <a:pPr marR="0" lvl="0" indent="57150" algn="just" defTabSz="914400" rtl="0" eaLnBrk="1" fontAlgn="base" latinLnBrk="0" hangingPunct="1">
                <a:lnSpc>
                  <a:spcPct val="100000"/>
                </a:lnSpc>
                <a:buClrTx/>
                <a:buSzPct val="80000"/>
                <a:buFont typeface="Times" pitchFamily="18" charset="0"/>
                <a:buChar char="–"/>
                <a:tabLst/>
              </a:pPr>
              <a:r>
                <a:rPr kumimoji="0" lang="en-GB" sz="800" i="0" u="none" strike="noStrike" cap="none" normalizeH="0" baseline="0" dirty="0" smtClean="0">
                  <a:ln>
                    <a:noFill/>
                  </a:ln>
                  <a:solidFill>
                    <a:srgbClr val="006600"/>
                  </a:solidFill>
                  <a:effectLst/>
                  <a:latin typeface="Times" charset="0"/>
                </a:rPr>
                <a:t>False VETO decisions rate should have a low impact on the system availability.</a:t>
              </a:r>
            </a:p>
            <a:p>
              <a:pPr marR="0" lvl="0" indent="57150" algn="just" defTabSz="914400" rtl="0" eaLnBrk="1" fontAlgn="base" latinLnBrk="0" hangingPunct="1">
                <a:lnSpc>
                  <a:spcPct val="100000"/>
                </a:lnSpc>
                <a:buClrTx/>
                <a:buSzPct val="80000"/>
                <a:buFont typeface="Times" pitchFamily="18" charset="0"/>
                <a:buChar char="–"/>
                <a:tabLst/>
              </a:pPr>
              <a:r>
                <a:rPr kumimoji="0" lang="en-GB" sz="800" b="1" i="0" u="none" strike="noStrike" cap="none" normalizeH="0" baseline="0" dirty="0" smtClean="0">
                  <a:ln>
                    <a:noFill/>
                  </a:ln>
                  <a:solidFill>
                    <a:srgbClr val="006600"/>
                  </a:solidFill>
                  <a:effectLst/>
                  <a:latin typeface="Times" charset="0"/>
                </a:rPr>
                <a:t>Certification protocol:</a:t>
              </a:r>
              <a:r>
                <a:rPr kumimoji="0" lang="en-GB" sz="800" b="0" i="0" u="none" strike="noStrike" cap="none" normalizeH="0" baseline="0" dirty="0" smtClean="0">
                  <a:ln>
                    <a:noFill/>
                  </a:ln>
                  <a:solidFill>
                    <a:srgbClr val="006600"/>
                  </a:solidFill>
                  <a:effectLst/>
                  <a:latin typeface="Times" charset="0"/>
                </a:rPr>
                <a:t> Strict test procedures must be defined to certify the reliability of the post cycle analysis. These test procedures must revalidate the system every time a quality check implementation has been modified.</a:t>
              </a:r>
            </a:p>
            <a:p>
              <a:pPr marR="0" lvl="0" indent="57150" algn="just" defTabSz="914400" rtl="0" eaLnBrk="1" fontAlgn="base" latinLnBrk="0" hangingPunct="1">
                <a:lnSpc>
                  <a:spcPct val="100000"/>
                </a:lnSpc>
                <a:buClrTx/>
                <a:buSzPct val="80000"/>
                <a:buFont typeface="Times" pitchFamily="18" charset="0"/>
                <a:buChar char="–"/>
                <a:tabLst/>
              </a:pPr>
              <a:r>
                <a:rPr kumimoji="0" lang="en-GB" sz="800" b="1" i="0" u="none" strike="noStrike" cap="none" normalizeH="0" baseline="0" dirty="0" smtClean="0">
                  <a:ln>
                    <a:noFill/>
                  </a:ln>
                  <a:solidFill>
                    <a:srgbClr val="006600"/>
                  </a:solidFill>
                  <a:effectLst/>
                  <a:latin typeface="Times" charset="0"/>
                </a:rPr>
                <a:t>All beam observation </a:t>
              </a:r>
              <a:r>
                <a:rPr kumimoji="0" lang="en-GB" sz="800" b="0" i="0" u="none" strike="noStrike" cap="none" normalizeH="0" baseline="0" dirty="0" smtClean="0">
                  <a:ln>
                    <a:noFill/>
                  </a:ln>
                  <a:solidFill>
                    <a:srgbClr val="006600"/>
                  </a:solidFill>
                  <a:effectLst/>
                  <a:latin typeface="Times" charset="0"/>
                </a:rPr>
                <a:t>systems will be </a:t>
              </a:r>
              <a:r>
                <a:rPr kumimoji="0" lang="en-GB" sz="800" b="1" i="0" u="none" strike="noStrike" cap="none" normalizeH="0" baseline="0" dirty="0" smtClean="0">
                  <a:ln>
                    <a:noFill/>
                  </a:ln>
                  <a:solidFill>
                    <a:srgbClr val="006600"/>
                  </a:solidFill>
                  <a:effectLst/>
                  <a:latin typeface="Times" charset="0"/>
                </a:rPr>
                <a:t>scrutinized for abnormalities</a:t>
              </a:r>
              <a:endParaRPr kumimoji="0" lang="en-GB" sz="800" b="0" i="0" u="none" strike="noStrike" cap="none" normalizeH="0" baseline="0" dirty="0" smtClean="0">
                <a:ln>
                  <a:noFill/>
                </a:ln>
                <a:solidFill>
                  <a:srgbClr val="006600"/>
                </a:solidFill>
                <a:effectLst/>
                <a:latin typeface="Times" charset="0"/>
              </a:endParaRPr>
            </a:p>
            <a:p>
              <a:pPr marR="0" lvl="0" indent="57150" algn="just" defTabSz="914400" rtl="0" eaLnBrk="1" fontAlgn="base" latinLnBrk="0" hangingPunct="1">
                <a:lnSpc>
                  <a:spcPct val="100000"/>
                </a:lnSpc>
                <a:buClrTx/>
                <a:buSzPct val="80000"/>
                <a:buFont typeface="Times" pitchFamily="18" charset="0"/>
                <a:buChar char="–"/>
                <a:tabLst/>
              </a:pPr>
              <a:r>
                <a:rPr kumimoji="0" lang="en-GB" sz="800" b="1" i="0" u="none" strike="noStrike" cap="none" normalizeH="0" baseline="0" dirty="0" smtClean="0">
                  <a:ln>
                    <a:noFill/>
                  </a:ln>
                  <a:solidFill>
                    <a:srgbClr val="006600"/>
                  </a:solidFill>
                  <a:effectLst/>
                  <a:latin typeface="Times" charset="0"/>
                </a:rPr>
                <a:t>Beam Loss Monitoring</a:t>
              </a:r>
              <a:r>
                <a:rPr kumimoji="0" lang="en-GB" sz="800" b="0" i="0" u="none" strike="noStrike" cap="none" normalizeH="0" baseline="0" dirty="0" smtClean="0">
                  <a:ln>
                    <a:noFill/>
                  </a:ln>
                  <a:solidFill>
                    <a:srgbClr val="006600"/>
                  </a:solidFill>
                  <a:effectLst/>
                  <a:latin typeface="Times" charset="0"/>
                </a:rPr>
                <a:t> system: workhorse of next cycle permit and line of last defence for detecting any failure.</a:t>
              </a:r>
              <a:endParaRPr kumimoji="0" lang="en-US" sz="800" b="0" i="0" u="none" strike="noStrike" cap="none" normalizeH="0" baseline="0" dirty="0" smtClean="0">
                <a:ln>
                  <a:noFill/>
                </a:ln>
                <a:solidFill>
                  <a:schemeClr val="tx1"/>
                </a:solidFill>
                <a:effectLst/>
                <a:latin typeface="Arial" pitchFamily="34" charset="0"/>
              </a:endParaRPr>
            </a:p>
          </p:txBody>
        </p:sp>
      </p:grpSp>
      <p:grpSp>
        <p:nvGrpSpPr>
          <p:cNvPr id="3" name="Group 12"/>
          <p:cNvGrpSpPr>
            <a:grpSpLocks/>
          </p:cNvGrpSpPr>
          <p:nvPr/>
        </p:nvGrpSpPr>
        <p:grpSpPr bwMode="auto">
          <a:xfrm>
            <a:off x="6448431" y="3708540"/>
            <a:ext cx="2366412" cy="2750347"/>
            <a:chOff x="117412875" y="125517825"/>
            <a:chExt cx="8425125" cy="9792000"/>
          </a:xfrm>
        </p:grpSpPr>
        <p:sp>
          <p:nvSpPr>
            <p:cNvPr id="15373" name="Text Box 13"/>
            <p:cNvSpPr txBox="1">
              <a:spLocks noChangeArrowheads="1"/>
            </p:cNvSpPr>
            <p:nvPr/>
          </p:nvSpPr>
          <p:spPr bwMode="auto">
            <a:xfrm>
              <a:off x="117412875" y="126321300"/>
              <a:ext cx="8424000" cy="3024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700" b="1" i="0" u="none" strike="noStrike" cap="none" normalizeH="0" baseline="0" dirty="0" smtClean="0">
                  <a:ln>
                    <a:noFill/>
                  </a:ln>
                  <a:solidFill>
                    <a:srgbClr val="A50021"/>
                  </a:solidFill>
                  <a:effectLst/>
                  <a:latin typeface="Times New Roman" pitchFamily="18" charset="0"/>
                </a:rPr>
                <a:t>Covering the 2 ms blind period prior to the each cycle:</a:t>
              </a:r>
            </a:p>
            <a:p>
              <a:pPr marL="114300" marR="0" lvl="0" indent="-114300" algn="l" defTabSz="914400" rtl="0" eaLnBrk="1" fontAlgn="base" latinLnBrk="0" hangingPunct="1">
                <a:lnSpc>
                  <a:spcPct val="100000"/>
                </a:lnSpc>
                <a:spcBef>
                  <a:spcPts val="300"/>
                </a:spcBef>
                <a:spcAft>
                  <a:spcPct val="0"/>
                </a:spcAft>
                <a:buClrTx/>
                <a:buSzPct val="80000"/>
                <a:buFont typeface="Wingdings" pitchFamily="2" charset="2"/>
                <a:buChar char="Ø"/>
                <a:tabLst/>
              </a:pPr>
              <a:r>
                <a:rPr kumimoji="0" lang="en-GB" sz="600" b="0" i="0" u="none" strike="noStrike" cap="none" normalizeH="0" baseline="0" dirty="0" smtClean="0">
                  <a:ln>
                    <a:noFill/>
                  </a:ln>
                  <a:solidFill>
                    <a:srgbClr val="000099"/>
                  </a:solidFill>
                  <a:effectLst/>
                  <a:latin typeface="Times New Roman" pitchFamily="18" charset="0"/>
                </a:rPr>
                <a:t>Remain within tolerance (for safe beam passage) for 2 MS after a power </a:t>
              </a:r>
              <a:r>
                <a:rPr kumimoji="0" lang="en-GB" sz="500" b="0" i="0" u="none" strike="noStrike" cap="none" normalizeH="0" baseline="0" dirty="0" smtClean="0">
                  <a:ln>
                    <a:noFill/>
                  </a:ln>
                  <a:solidFill>
                    <a:srgbClr val="000099"/>
                  </a:solidFill>
                  <a:effectLst/>
                  <a:latin typeface="Times New Roman" pitchFamily="18" charset="0"/>
                </a:rPr>
                <a:t>converter</a:t>
              </a:r>
              <a:r>
                <a:rPr kumimoji="0" lang="en-GB" sz="600" b="0" i="0" u="none" strike="noStrike" cap="none" normalizeH="0" baseline="0" dirty="0" smtClean="0">
                  <a:ln>
                    <a:noFill/>
                  </a:ln>
                  <a:solidFill>
                    <a:srgbClr val="000099"/>
                  </a:solidFill>
                  <a:effectLst/>
                  <a:latin typeface="Times New Roman" pitchFamily="18" charset="0"/>
                </a:rPr>
                <a:t> fault (Magnet circuits inertia </a:t>
              </a:r>
              <a:r>
                <a:rPr kumimoji="0" lang="el-GR" sz="600" b="0" i="0" u="none" strike="noStrike" cap="none" normalizeH="0" baseline="0" noProof="1" smtClean="0">
                  <a:ln>
                    <a:noFill/>
                  </a:ln>
                  <a:solidFill>
                    <a:srgbClr val="000099"/>
                  </a:solidFill>
                  <a:effectLst/>
                  <a:latin typeface="Times New Roman" pitchFamily="18" charset="0"/>
                </a:rPr>
                <a:t>τ</a:t>
              </a:r>
              <a:r>
                <a:rPr kumimoji="0" lang="en-GB" sz="600" b="0" i="0" u="none" strike="noStrike" cap="none" normalizeH="0" baseline="0" dirty="0" smtClean="0">
                  <a:ln>
                    <a:noFill/>
                  </a:ln>
                  <a:solidFill>
                    <a:srgbClr val="000099"/>
                  </a:solidFill>
                  <a:effectLst/>
                  <a:latin typeface="Times New Roman" pitchFamily="18" charset="0"/>
                </a:rPr>
                <a:t>=L/R)</a:t>
              </a:r>
            </a:p>
            <a:p>
              <a:pPr marL="114300" marR="0" lvl="0" indent="-114300" algn="l" defTabSz="914400" rtl="0" eaLnBrk="1" fontAlgn="base" latinLnBrk="0" hangingPunct="1">
                <a:lnSpc>
                  <a:spcPct val="100000"/>
                </a:lnSpc>
                <a:spcBef>
                  <a:spcPts val="300"/>
                </a:spcBef>
                <a:spcAft>
                  <a:spcPct val="0"/>
                </a:spcAft>
                <a:buClrTx/>
                <a:buSzPct val="80000"/>
                <a:buFont typeface="Wingdings" pitchFamily="2" charset="2"/>
                <a:buChar char="Ø"/>
                <a:tabLst/>
              </a:pPr>
              <a:r>
                <a:rPr kumimoji="0" lang="en-GB" sz="600" b="0" i="0" u="none" strike="noStrike" cap="none" normalizeH="0" baseline="0" dirty="0" smtClean="0">
                  <a:ln>
                    <a:noFill/>
                  </a:ln>
                  <a:solidFill>
                    <a:srgbClr val="000099"/>
                  </a:solidFill>
                  <a:effectLst/>
                  <a:latin typeface="Times New Roman" pitchFamily="18" charset="0"/>
                </a:rPr>
                <a:t>Preliminary studies: acceptable tolerances ~10%</a:t>
              </a:r>
            </a:p>
            <a:p>
              <a:pPr marL="114300" marR="0" lvl="0" indent="-114300" algn="l" defTabSz="914400" rtl="0" eaLnBrk="1" fontAlgn="base" latinLnBrk="0" hangingPunct="1">
                <a:lnSpc>
                  <a:spcPct val="100000"/>
                </a:lnSpc>
                <a:spcBef>
                  <a:spcPts val="300"/>
                </a:spcBef>
                <a:spcAft>
                  <a:spcPct val="0"/>
                </a:spcAft>
                <a:buClrTx/>
                <a:buSzTx/>
                <a:buFontTx/>
                <a:buNone/>
                <a:tabLst/>
              </a:pPr>
              <a:r>
                <a:rPr kumimoji="0" lang="en-US" sz="600" b="0" i="0" u="none" strike="noStrike" cap="none" normalizeH="0" baseline="0" noProof="1" smtClean="0">
                  <a:ln>
                    <a:noFill/>
                  </a:ln>
                  <a:solidFill>
                    <a:srgbClr val="000099"/>
                  </a:solidFill>
                  <a:effectLst/>
                  <a:latin typeface="Symbol" pitchFamily="18" charset="2"/>
                </a:rPr>
                <a:t>Þ</a:t>
              </a:r>
              <a:r>
                <a:rPr lang="en-US" sz="600" noProof="1">
                  <a:solidFill>
                    <a:srgbClr val="000099"/>
                  </a:solidFill>
                  <a:latin typeface="Symbol" pitchFamily="18" charset="2"/>
                </a:rPr>
                <a:t>	</a:t>
              </a:r>
              <a:r>
                <a:rPr kumimoji="0" lang="en-GB" sz="600" b="0" i="0" u="none" strike="noStrike" cap="none" normalizeH="0" baseline="0" dirty="0" smtClean="0">
                  <a:ln>
                    <a:noFill/>
                  </a:ln>
                  <a:solidFill>
                    <a:srgbClr val="000099"/>
                  </a:solidFill>
                  <a:effectLst/>
                  <a:latin typeface="Times New Roman" pitchFamily="18" charset="0"/>
                </a:rPr>
                <a:t>need magnet circuits with a </a:t>
              </a:r>
              <a:r>
                <a:rPr kumimoji="0" lang="el-GR" sz="600" b="0" i="0" u="none" strike="noStrike" cap="none" normalizeH="0" baseline="0" noProof="1" smtClean="0">
                  <a:ln>
                    <a:noFill/>
                  </a:ln>
                  <a:solidFill>
                    <a:srgbClr val="000099"/>
                  </a:solidFill>
                  <a:effectLst/>
                  <a:latin typeface="Times New Roman" pitchFamily="18" charset="0"/>
                </a:rPr>
                <a:t>τ</a:t>
              </a:r>
              <a:r>
                <a:rPr kumimoji="0" lang="en-GB" sz="600" b="0" i="0" u="none" strike="noStrike" cap="none" normalizeH="0" baseline="0" dirty="0" smtClean="0">
                  <a:ln>
                    <a:noFill/>
                  </a:ln>
                  <a:solidFill>
                    <a:srgbClr val="000099"/>
                  </a:solidFill>
                  <a:effectLst/>
                  <a:latin typeface="Times New Roman" pitchFamily="18" charset="0"/>
                </a:rPr>
                <a:t>=L/R &gt; 20 ms. </a:t>
              </a:r>
            </a:p>
            <a:p>
              <a:pPr marL="0" marR="0" lvl="0" indent="0" algn="l" defTabSz="914400" rtl="0" eaLnBrk="1" fontAlgn="base" latinLnBrk="0" hangingPunct="1">
                <a:lnSpc>
                  <a:spcPct val="100000"/>
                </a:lnSpc>
                <a:spcBef>
                  <a:spcPts val="300"/>
                </a:spcBef>
                <a:spcAft>
                  <a:spcPct val="0"/>
                </a:spcAft>
                <a:buClrTx/>
                <a:buSzTx/>
                <a:buFontTx/>
                <a:buNone/>
                <a:tabLst/>
              </a:pPr>
              <a:r>
                <a:rPr kumimoji="0" lang="en-GB" sz="500" b="0" i="0" u="none" strike="noStrike" cap="none" normalizeH="0" baseline="0" dirty="0" smtClean="0">
                  <a:ln>
                    <a:noFill/>
                  </a:ln>
                  <a:solidFill>
                    <a:srgbClr val="000099"/>
                  </a:solidFill>
                  <a:effectLst/>
                  <a:latin typeface="Times New Roman" pitchFamily="18" charset="0"/>
                </a:rPr>
                <a:t>Same principle for all active equipment (vacuum, positioning systems, RF-HV, kicker-HV etc.)</a:t>
              </a:r>
              <a:endParaRPr kumimoji="0" lang="en-US" sz="300" b="0" i="0" u="none" strike="noStrike" cap="none" normalizeH="0" baseline="0" dirty="0" smtClean="0">
                <a:ln>
                  <a:noFill/>
                </a:ln>
                <a:solidFill>
                  <a:schemeClr val="tx1"/>
                </a:solidFill>
                <a:effectLst/>
                <a:latin typeface="Arial" pitchFamily="34" charset="0"/>
              </a:endParaRPr>
            </a:p>
          </p:txBody>
        </p:sp>
        <p:sp>
          <p:nvSpPr>
            <p:cNvPr id="15374" name="Text Box 14"/>
            <p:cNvSpPr txBox="1">
              <a:spLocks noChangeArrowheads="1"/>
            </p:cNvSpPr>
            <p:nvPr/>
          </p:nvSpPr>
          <p:spPr bwMode="auto">
            <a:xfrm>
              <a:off x="117414000" y="125517825"/>
              <a:ext cx="8424000" cy="864000"/>
            </a:xfrm>
            <a:prstGeom prst="rect">
              <a:avLst/>
            </a:prstGeom>
            <a:solidFill>
              <a:srgbClr val="336699"/>
            </a:solid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smtClean="0">
                  <a:ln>
                    <a:noFill/>
                  </a:ln>
                  <a:solidFill>
                    <a:srgbClr val="FFFFFF"/>
                  </a:solidFill>
                  <a:effectLst/>
                  <a:latin typeface="Times" charset="0"/>
                </a:rPr>
                <a:t>Safe by construction</a:t>
              </a:r>
              <a:endParaRPr kumimoji="0" lang="en-US" sz="600" b="0" i="0" u="none" strike="noStrike" cap="none" normalizeH="0" baseline="0" smtClean="0">
                <a:ln>
                  <a:noFill/>
                </a:ln>
                <a:solidFill>
                  <a:schemeClr val="tx1"/>
                </a:solidFill>
                <a:effectLst/>
                <a:latin typeface="Arial" pitchFamily="34" charset="0"/>
              </a:endParaRPr>
            </a:p>
          </p:txBody>
        </p:sp>
        <p:grpSp>
          <p:nvGrpSpPr>
            <p:cNvPr id="4" name="Group 15"/>
            <p:cNvGrpSpPr>
              <a:grpSpLocks/>
            </p:cNvGrpSpPr>
            <p:nvPr/>
          </p:nvGrpSpPr>
          <p:grpSpPr bwMode="auto">
            <a:xfrm>
              <a:off x="117434025" y="129264900"/>
              <a:ext cx="8402850" cy="6012000"/>
              <a:chOff x="116442000" y="122637825"/>
              <a:chExt cx="8460000" cy="6012000"/>
            </a:xfrm>
          </p:grpSpPr>
          <p:sp>
            <p:nvSpPr>
              <p:cNvPr id="15376" name="Rectangle 16"/>
              <p:cNvSpPr>
                <a:spLocks noChangeArrowheads="1"/>
              </p:cNvSpPr>
              <p:nvPr/>
            </p:nvSpPr>
            <p:spPr bwMode="auto">
              <a:xfrm>
                <a:off x="116442000" y="122637825"/>
                <a:ext cx="8460000" cy="6012000"/>
              </a:xfrm>
              <a:prstGeom prst="rect">
                <a:avLst/>
              </a:prstGeom>
              <a:solidFill>
                <a:srgbClr val="FFFFFF"/>
              </a:solidFill>
              <a:ln w="9525" algn="in">
                <a:solidFill>
                  <a:srgbClr val="000000"/>
                </a:solidFill>
                <a:miter lim="800000"/>
                <a:headEnd/>
                <a:tailEnd/>
              </a:ln>
              <a:effectLst/>
            </p:spPr>
            <p:txBody>
              <a:bodyPr vert="horz" wrap="square" lIns="36576" tIns="36576" rIns="36576" bIns="36576" numCol="1" anchor="t" anchorCtr="0" compatLnSpc="1">
                <a:prstTxWarp prst="textNoShape">
                  <a:avLst/>
                </a:prstTxWarp>
              </a:bodyPr>
              <a:lstStyle/>
              <a:p>
                <a:endParaRPr lang="en-US" sz="600"/>
              </a:p>
            </p:txBody>
          </p:sp>
          <p:pic>
            <p:nvPicPr>
              <p:cNvPr id="15377" name="Picture 17"/>
              <p:cNvPicPr>
                <a:picLocks noChangeAspect="1" noChangeArrowheads="1"/>
              </p:cNvPicPr>
              <p:nvPr/>
            </p:nvPicPr>
            <p:blipFill>
              <a:blip r:embed="rId2" cstate="print"/>
              <a:srcRect/>
              <a:stretch>
                <a:fillRect/>
              </a:stretch>
            </p:blipFill>
            <p:spPr bwMode="auto">
              <a:xfrm>
                <a:off x="116567164" y="122745825"/>
                <a:ext cx="8209672" cy="5738297"/>
              </a:xfrm>
              <a:prstGeom prst="rect">
                <a:avLst/>
              </a:prstGeom>
              <a:noFill/>
              <a:ln w="9525" algn="in">
                <a:noFill/>
                <a:miter lim="800000"/>
                <a:headEnd/>
                <a:tailEnd/>
              </a:ln>
              <a:effectLst/>
            </p:spPr>
          </p:pic>
        </p:grpSp>
        <p:sp>
          <p:nvSpPr>
            <p:cNvPr id="15378" name="Rectangle 18"/>
            <p:cNvSpPr>
              <a:spLocks noChangeArrowheads="1"/>
            </p:cNvSpPr>
            <p:nvPr/>
          </p:nvSpPr>
          <p:spPr bwMode="auto">
            <a:xfrm>
              <a:off x="117414000" y="125536875"/>
              <a:ext cx="8424000" cy="9772950"/>
            </a:xfrm>
            <a:prstGeom prst="rect">
              <a:avLst/>
            </a:prstGeom>
            <a:noFill/>
            <a:ln w="9525" algn="in">
              <a:solidFill>
                <a:srgbClr val="336699"/>
              </a:solidFill>
              <a:miter lim="800000"/>
              <a:headEnd/>
              <a:tailEnd/>
            </a:ln>
            <a:effectLst/>
          </p:spPr>
          <p:txBody>
            <a:bodyPr vert="horz" wrap="square" lIns="36576" tIns="36576" rIns="36576" bIns="36576" numCol="1" anchor="t" anchorCtr="0" compatLnSpc="1">
              <a:prstTxWarp prst="textNoShape">
                <a:avLst/>
              </a:prstTxWarp>
            </a:bodyPr>
            <a:lstStyle/>
            <a:p>
              <a:endParaRPr lang="en-US" sz="600"/>
            </a:p>
          </p:txBody>
        </p:sp>
      </p:grpSp>
      <p:sp>
        <p:nvSpPr>
          <p:cNvPr id="15379" name="Freeform 19"/>
          <p:cNvSpPr>
            <a:spLocks/>
          </p:cNvSpPr>
          <p:nvPr/>
        </p:nvSpPr>
        <p:spPr bwMode="auto">
          <a:xfrm>
            <a:off x="5494968" y="3842487"/>
            <a:ext cx="941720" cy="2710713"/>
          </a:xfrm>
          <a:custGeom>
            <a:avLst/>
            <a:gdLst/>
            <a:ahLst/>
            <a:cxnLst>
              <a:cxn ang="0">
                <a:pos x="0" y="9463315"/>
              </a:cxn>
              <a:cxn ang="0">
                <a:pos x="2976710" y="9462292"/>
              </a:cxn>
              <a:cxn ang="0">
                <a:pos x="2963927" y="6936"/>
              </a:cxn>
              <a:cxn ang="0">
                <a:pos x="3352800" y="0"/>
              </a:cxn>
            </a:cxnLst>
            <a:rect l="0" t="0" r="r" b="b"/>
            <a:pathLst>
              <a:path w="3352800" h="9463315">
                <a:moveTo>
                  <a:pt x="0" y="9463315"/>
                </a:moveTo>
                <a:lnTo>
                  <a:pt x="2976710" y="9462292"/>
                </a:lnTo>
                <a:lnTo>
                  <a:pt x="2963927" y="6936"/>
                </a:lnTo>
                <a:lnTo>
                  <a:pt x="3352800" y="0"/>
                </a:lnTo>
              </a:path>
            </a:pathLst>
          </a:custGeom>
          <a:noFill/>
          <a:ln w="28575" cap="flat" cmpd="sng" algn="ctr">
            <a:solidFill>
              <a:srgbClr val="336699"/>
            </a:solidFill>
            <a:prstDash val="solid"/>
            <a:round/>
            <a:headEnd type="none" w="med" len="med"/>
            <a:tailEnd type="arrow" w="med" len="sm"/>
          </a:ln>
          <a:effectLst/>
        </p:spPr>
        <p:txBody>
          <a:bodyPr vert="horz" wrap="square" lIns="36576" tIns="36576" rIns="36576" bIns="36576" numCol="1" anchor="t" anchorCtr="0" compatLnSpc="1">
            <a:prstTxWarp prst="textNoShape">
              <a:avLst/>
            </a:prstTxWarp>
          </a:bodyPr>
          <a:lstStyle/>
          <a:p>
            <a:endParaRPr lang="en-US" sz="600"/>
          </a:p>
        </p:txBody>
      </p:sp>
      <p:sp>
        <p:nvSpPr>
          <p:cNvPr id="15468" name="Text Box 108"/>
          <p:cNvSpPr txBox="1">
            <a:spLocks noChangeArrowheads="1"/>
          </p:cNvSpPr>
          <p:nvPr/>
        </p:nvSpPr>
        <p:spPr bwMode="auto">
          <a:xfrm>
            <a:off x="5056581" y="3937525"/>
            <a:ext cx="1210159" cy="283124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smtClean="0">
                <a:ln>
                  <a:noFill/>
                </a:ln>
                <a:solidFill>
                  <a:srgbClr val="A50021"/>
                </a:solidFill>
                <a:effectLst/>
                <a:latin typeface="Times New Roman" pitchFamily="18" charset="0"/>
              </a:rPr>
              <a:t>Beam Interlock System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dirty="0" smtClean="0">
                <a:ln>
                  <a:noFill/>
                </a:ln>
                <a:solidFill>
                  <a:srgbClr val="000099"/>
                </a:solidFill>
                <a:effectLst/>
                <a:latin typeface="Times New Roman" pitchFamily="18" charset="0"/>
              </a:rPr>
              <a:t>controls 4 parallel Beam-Permit-Chains (2 drive beams and 2 main beams).</a:t>
            </a:r>
          </a:p>
          <a:p>
            <a:pPr marL="57150" marR="0" lvl="0" indent="-57150" algn="l" defTabSz="914400" rtl="0" eaLnBrk="1" fontAlgn="base" latinLnBrk="0" hangingPunct="1">
              <a:lnSpc>
                <a:spcPct val="100000"/>
              </a:lnSpc>
              <a:spcBef>
                <a:spcPct val="0"/>
              </a:spcBef>
              <a:spcAft>
                <a:spcPct val="0"/>
              </a:spcAft>
              <a:buClrTx/>
              <a:buSzPct val="100000"/>
              <a:buFont typeface="Times New Roman" pitchFamily="18" charset="0"/>
              <a:buChar char="•"/>
              <a:tabLst/>
            </a:pPr>
            <a:r>
              <a:rPr kumimoji="0" lang="en-US" sz="700" b="0" i="0" u="none" strike="noStrike" cap="none" normalizeH="0" baseline="0" dirty="0" smtClean="0">
                <a:ln>
                  <a:noFill/>
                </a:ln>
                <a:solidFill>
                  <a:srgbClr val="000099"/>
                </a:solidFill>
                <a:effectLst/>
                <a:latin typeface="Times New Roman" pitchFamily="18" charset="0"/>
              </a:rPr>
              <a:t>Each chain carries the beam permits (in both directions) for different beam types (pilot, tests, nominal).</a:t>
            </a:r>
          </a:p>
          <a:p>
            <a:pPr marL="57150" marR="0" lvl="0" indent="-57150" algn="l" defTabSz="914400" rtl="0" eaLnBrk="1" fontAlgn="base" latinLnBrk="0" hangingPunct="1">
              <a:lnSpc>
                <a:spcPct val="100000"/>
              </a:lnSpc>
              <a:spcBef>
                <a:spcPct val="0"/>
              </a:spcBef>
              <a:spcAft>
                <a:spcPct val="0"/>
              </a:spcAft>
              <a:buClrTx/>
              <a:buSzPct val="100000"/>
              <a:buFont typeface="Times New Roman" pitchFamily="18" charset="0"/>
              <a:buChar char="•"/>
              <a:tabLst/>
            </a:pPr>
            <a:r>
              <a:rPr kumimoji="0" lang="en-US" sz="700" b="0" i="0" u="none" strike="noStrike" cap="none" normalizeH="0" baseline="0" dirty="0" smtClean="0">
                <a:ln>
                  <a:noFill/>
                </a:ln>
                <a:solidFill>
                  <a:srgbClr val="000099"/>
                </a:solidFill>
                <a:effectLst/>
                <a:latin typeface="Times New Roman" pitchFamily="18" charset="0"/>
              </a:rPr>
              <a:t>A Beam-Permit-Chain contains n local nodes with user permit inputs that can inhibit the beam permit chain .</a:t>
            </a:r>
          </a:p>
          <a:p>
            <a:pPr marL="57150" marR="0" lvl="0" indent="-57150" algn="l" defTabSz="914400" rtl="0" eaLnBrk="1" fontAlgn="base" latinLnBrk="0" hangingPunct="1">
              <a:lnSpc>
                <a:spcPct val="100000"/>
              </a:lnSpc>
              <a:spcBef>
                <a:spcPct val="0"/>
              </a:spcBef>
              <a:spcAft>
                <a:spcPct val="0"/>
              </a:spcAft>
              <a:buClrTx/>
              <a:buSzPct val="100000"/>
              <a:buFont typeface="Times New Roman" pitchFamily="18" charset="0"/>
              <a:buChar char="•"/>
              <a:tabLst/>
            </a:pPr>
            <a:r>
              <a:rPr kumimoji="0" lang="en-US" sz="700" b="0" i="0" u="none" strike="noStrike" cap="none" normalizeH="0" baseline="0" dirty="0" smtClean="0">
                <a:ln>
                  <a:noFill/>
                </a:ln>
                <a:solidFill>
                  <a:srgbClr val="000099"/>
                </a:solidFill>
                <a:effectLst/>
                <a:latin typeface="Times New Roman" pitchFamily="18" charset="0"/>
              </a:rPr>
              <a:t>In case the beam permit chain is interrupted, the local node also provides local beam and equipment abort signals.</a:t>
            </a:r>
          </a:p>
          <a:p>
            <a:pPr marL="0" marR="0" lvl="0" indent="0" algn="l" defTabSz="914400" rtl="0" eaLnBrk="1" fontAlgn="base" latinLnBrk="0" hangingPunct="1">
              <a:lnSpc>
                <a:spcPct val="100000"/>
              </a:lnSpc>
              <a:spcBef>
                <a:spcPts val="1600"/>
              </a:spcBef>
              <a:spcAft>
                <a:spcPct val="0"/>
              </a:spcAft>
              <a:buClrTx/>
              <a:buSzTx/>
              <a:buFontTx/>
              <a:buNone/>
              <a:tabLst/>
            </a:pPr>
            <a:r>
              <a:rPr kumimoji="0" lang="en-US" sz="1100" b="1" i="0" u="none" strike="noStrike" cap="none" normalizeH="0" baseline="0" dirty="0" smtClean="0">
                <a:ln>
                  <a:noFill/>
                </a:ln>
                <a:solidFill>
                  <a:srgbClr val="A50021"/>
                </a:solidFill>
                <a:effectLst/>
                <a:latin typeface="Times New Roman" pitchFamily="18" charset="0"/>
              </a:rPr>
              <a:t>Decision time: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A50021"/>
                </a:solidFill>
                <a:effectLst/>
                <a:latin typeface="Times New Roman" pitchFamily="18" charset="0"/>
              </a:rPr>
              <a:t>2 ms </a:t>
            </a:r>
            <a:r>
              <a:rPr kumimoji="0" lang="en-US" sz="700" b="1" i="0" u="none" strike="noStrike" cap="none" normalizeH="0" baseline="0" dirty="0" smtClean="0">
                <a:ln>
                  <a:noFill/>
                </a:ln>
                <a:solidFill>
                  <a:srgbClr val="A50021"/>
                </a:solidFill>
                <a:effectLst/>
                <a:latin typeface="Times New Roman" pitchFamily="18" charset="0"/>
              </a:rPr>
              <a:t>before next pulse</a:t>
            </a:r>
          </a:p>
          <a:p>
            <a:pPr marL="0" marR="0" lvl="0" indent="0" algn="l" defTabSz="914400" rtl="0" eaLnBrk="1" fontAlgn="base" latinLnBrk="0" hangingPunct="1">
              <a:lnSpc>
                <a:spcPct val="100000"/>
              </a:lnSpc>
              <a:spcBef>
                <a:spcPts val="600"/>
              </a:spcBef>
              <a:spcAft>
                <a:spcPct val="0"/>
              </a:spcAft>
              <a:buClrTx/>
              <a:buSzTx/>
              <a:buFontTx/>
              <a:buNone/>
              <a:tabLst/>
            </a:pPr>
            <a:r>
              <a:rPr kumimoji="0" lang="en-US" sz="700" b="0" i="0" u="none" strike="noStrike" cap="none" normalizeH="0" baseline="0" dirty="0" smtClean="0">
                <a:ln>
                  <a:noFill/>
                </a:ln>
                <a:solidFill>
                  <a:srgbClr val="000099"/>
                </a:solidFill>
                <a:effectLst/>
                <a:latin typeface="Times New Roman" pitchFamily="18" charset="0"/>
              </a:rPr>
              <a:t>After this time, the machine must be:</a:t>
            </a:r>
            <a:endParaRPr kumimoji="0" lang="en-US" sz="400" b="0" i="0" u="none" strike="noStrike" cap="none" normalizeH="0" baseline="0" dirty="0" smtClean="0">
              <a:ln>
                <a:noFill/>
              </a:ln>
              <a:solidFill>
                <a:schemeClr val="tx1"/>
              </a:solidFill>
              <a:effectLst/>
              <a:latin typeface="Arial" pitchFamily="34" charset="0"/>
            </a:endParaRPr>
          </a:p>
        </p:txBody>
      </p:sp>
      <p:sp>
        <p:nvSpPr>
          <p:cNvPr id="15469" name="Text Box 109"/>
          <p:cNvSpPr txBox="1">
            <a:spLocks noChangeArrowheads="1"/>
          </p:cNvSpPr>
          <p:nvPr/>
        </p:nvSpPr>
        <p:spPr bwMode="auto">
          <a:xfrm>
            <a:off x="2605738" y="3710899"/>
            <a:ext cx="3661002" cy="231384"/>
          </a:xfrm>
          <a:prstGeom prst="rect">
            <a:avLst/>
          </a:prstGeom>
          <a:solidFill>
            <a:srgbClr val="336699"/>
          </a:solid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smtClean="0">
                <a:ln>
                  <a:noFill/>
                </a:ln>
                <a:solidFill>
                  <a:srgbClr val="FFFFFF"/>
                </a:solidFill>
                <a:effectLst/>
                <a:latin typeface="Times" charset="0"/>
              </a:rPr>
              <a:t>BEAM Interlock </a:t>
            </a:r>
            <a:endParaRPr kumimoji="0" lang="en-US" sz="600" b="0" i="0" u="none" strike="noStrike" cap="none" normalizeH="0" baseline="0" smtClean="0">
              <a:ln>
                <a:noFill/>
              </a:ln>
              <a:solidFill>
                <a:schemeClr val="tx1"/>
              </a:solidFill>
              <a:effectLst/>
              <a:latin typeface="Arial" pitchFamily="34" charset="0"/>
            </a:endParaRPr>
          </a:p>
        </p:txBody>
      </p:sp>
      <p:sp>
        <p:nvSpPr>
          <p:cNvPr id="15470" name="Rectangle 110"/>
          <p:cNvSpPr>
            <a:spLocks noChangeArrowheads="1"/>
          </p:cNvSpPr>
          <p:nvPr/>
        </p:nvSpPr>
        <p:spPr bwMode="auto">
          <a:xfrm>
            <a:off x="2606370" y="3708540"/>
            <a:ext cx="3660370" cy="314946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endParaRPr lang="en-US" sz="600"/>
          </a:p>
        </p:txBody>
      </p:sp>
      <p:grpSp>
        <p:nvGrpSpPr>
          <p:cNvPr id="5" name="Group 221"/>
          <p:cNvGrpSpPr/>
          <p:nvPr/>
        </p:nvGrpSpPr>
        <p:grpSpPr>
          <a:xfrm>
            <a:off x="457201" y="457200"/>
            <a:ext cx="4876797" cy="3276599"/>
            <a:chOff x="-12321" y="1277550"/>
            <a:chExt cx="3226966" cy="2533358"/>
          </a:xfrm>
        </p:grpSpPr>
        <p:sp>
          <p:nvSpPr>
            <p:cNvPr id="15363" name="Rectangle 3"/>
            <p:cNvSpPr>
              <a:spLocks noChangeArrowheads="1"/>
            </p:cNvSpPr>
            <p:nvPr/>
          </p:nvSpPr>
          <p:spPr bwMode="auto">
            <a:xfrm>
              <a:off x="50558" y="1277550"/>
              <a:ext cx="2477322" cy="2275104"/>
            </a:xfrm>
            <a:prstGeom prst="rect">
              <a:avLst/>
            </a:prstGeom>
            <a:solidFill>
              <a:srgbClr val="FFFF00"/>
            </a:solidFill>
            <a:ln w="19050" algn="in">
              <a:solidFill>
                <a:srgbClr val="003399"/>
              </a:solidFill>
              <a:miter lim="800000"/>
              <a:headEnd/>
              <a:tailEnd/>
            </a:ln>
            <a:effectLst/>
          </p:spPr>
          <p:txBody>
            <a:bodyPr vert="horz" wrap="square" lIns="36576" tIns="36576" rIns="36576" bIns="36576" numCol="1" anchor="t" anchorCtr="0" compatLnSpc="1">
              <a:prstTxWarp prst="textNoShape">
                <a:avLst/>
              </a:prstTxWarp>
            </a:bodyPr>
            <a:lstStyle/>
            <a:p>
              <a:pPr>
                <a:buSzPct val="100000"/>
                <a:buFont typeface="Calibri" pitchFamily="34" charset="0"/>
                <a:buChar char="–"/>
              </a:pPr>
              <a:endParaRPr lang="en-US" sz="600" dirty="0"/>
            </a:p>
          </p:txBody>
        </p:sp>
        <p:grpSp>
          <p:nvGrpSpPr>
            <p:cNvPr id="6" name="Group 7"/>
            <p:cNvGrpSpPr>
              <a:grpSpLocks/>
            </p:cNvGrpSpPr>
            <p:nvPr/>
          </p:nvGrpSpPr>
          <p:grpSpPr bwMode="auto">
            <a:xfrm>
              <a:off x="116283" y="1333164"/>
              <a:ext cx="2345872" cy="2163876"/>
              <a:chOff x="95166000" y="114933825"/>
              <a:chExt cx="8352000" cy="7704000"/>
            </a:xfrm>
          </p:grpSpPr>
          <p:sp>
            <p:nvSpPr>
              <p:cNvPr id="15368" name="Text Box 8"/>
              <p:cNvSpPr txBox="1">
                <a:spLocks noChangeArrowheads="1"/>
              </p:cNvSpPr>
              <p:nvPr/>
            </p:nvSpPr>
            <p:spPr bwMode="auto">
              <a:xfrm>
                <a:off x="95166000" y="114933825"/>
                <a:ext cx="8352000" cy="1630790"/>
              </a:xfrm>
              <a:prstGeom prst="rect">
                <a:avLst/>
              </a:prstGeom>
              <a:solidFill>
                <a:srgbClr val="660066"/>
              </a:solidFill>
              <a:ln w="9525" algn="in">
                <a:noFill/>
                <a:miter lim="800000"/>
                <a:headEnd/>
                <a:tailEnd/>
              </a:ln>
              <a:effectLst/>
            </p:spPr>
            <p:txBody>
              <a:bodyPr vert="horz" wrap="square" lIns="36576" tIns="36576" rIns="36576" bIns="3657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dirty="0" smtClean="0">
                    <a:ln>
                      <a:noFill/>
                    </a:ln>
                    <a:solidFill>
                      <a:srgbClr val="FFFFFF"/>
                    </a:solidFill>
                    <a:effectLst/>
                    <a:latin typeface="Times" charset="0"/>
                  </a:rPr>
                  <a:t>Failure types and</a:t>
                </a:r>
                <a:br>
                  <a:rPr kumimoji="0" lang="en-GB" sz="1400" b="1" i="0" u="none" strike="noStrike" cap="none" normalizeH="0" baseline="0" dirty="0" smtClean="0">
                    <a:ln>
                      <a:noFill/>
                    </a:ln>
                    <a:solidFill>
                      <a:srgbClr val="FFFFFF"/>
                    </a:solidFill>
                    <a:effectLst/>
                    <a:latin typeface="Times" charset="0"/>
                  </a:rPr>
                </a:br>
                <a:r>
                  <a:rPr kumimoji="0" lang="en-GB" sz="1400" b="1" i="0" u="none" strike="noStrike" cap="none" normalizeH="0" baseline="0" dirty="0" smtClean="0">
                    <a:ln>
                      <a:noFill/>
                    </a:ln>
                    <a:solidFill>
                      <a:srgbClr val="FFFFFF"/>
                    </a:solidFill>
                    <a:effectLst/>
                    <a:latin typeface="Times" charset="0"/>
                  </a:rPr>
                  <a:t>Protection strategies</a:t>
                </a:r>
                <a:endParaRPr kumimoji="0" lang="en-US" sz="600" b="0" i="0" u="none" strike="noStrike" cap="none" normalizeH="0" baseline="0" dirty="0" smtClean="0">
                  <a:ln>
                    <a:noFill/>
                  </a:ln>
                  <a:solidFill>
                    <a:schemeClr val="tx1"/>
                  </a:solidFill>
                  <a:effectLst/>
                  <a:latin typeface="Arial" pitchFamily="34" charset="0"/>
                </a:endParaRPr>
              </a:p>
            </p:txBody>
          </p:sp>
          <p:sp>
            <p:nvSpPr>
              <p:cNvPr id="15369" name="Text Box 9"/>
              <p:cNvSpPr txBox="1">
                <a:spLocks noChangeArrowheads="1"/>
              </p:cNvSpPr>
              <p:nvPr/>
            </p:nvSpPr>
            <p:spPr bwMode="auto">
              <a:xfrm>
                <a:off x="95166000" y="116570808"/>
                <a:ext cx="8344066" cy="6067017"/>
              </a:xfrm>
              <a:prstGeom prst="rect">
                <a:avLst/>
              </a:prstGeom>
              <a:solidFill>
                <a:srgbClr val="D9ECFF"/>
              </a:solidFill>
              <a:ln w="9525" algn="in">
                <a:noFill/>
                <a:miter lim="800000"/>
                <a:headEnd/>
                <a:tailEnd/>
              </a:ln>
              <a:effectLst/>
            </p:spPr>
            <p:txBody>
              <a:bodyPr vert="horz" wrap="square" lIns="36576" tIns="9144" rIns="36576" bIns="36576" numCol="1" anchor="t" anchorCtr="0" compatLnSpc="1">
                <a:prstTxWarp prst="textNoShape">
                  <a:avLst/>
                </a:prstTxWarp>
              </a:bodyPr>
              <a:lstStyle/>
              <a:p>
                <a:pPr marL="0" marR="0" lvl="0" indent="0" defTabSz="914400" rtl="0" eaLnBrk="1" fontAlgn="base" latinLnBrk="0" hangingPunct="1">
                  <a:lnSpc>
                    <a:spcPct val="100000"/>
                  </a:lnSpc>
                  <a:buClrTx/>
                  <a:buSzTx/>
                  <a:buFontTx/>
                  <a:buNone/>
                  <a:tabLst/>
                </a:pPr>
                <a:r>
                  <a:rPr kumimoji="0" lang="en-GB" sz="1000" b="1" i="1" u="none" strike="noStrike" cap="none" normalizeH="0" baseline="0" dirty="0" smtClean="0">
                    <a:ln>
                      <a:noFill/>
                    </a:ln>
                    <a:solidFill>
                      <a:srgbClr val="000099"/>
                    </a:solidFill>
                    <a:effectLst/>
                    <a:latin typeface="Times New Roman" pitchFamily="18" charset="0"/>
                  </a:rPr>
                  <a:t>Slow Failures</a:t>
                </a:r>
              </a:p>
              <a:p>
                <a:pPr marL="0" marR="0" lvl="0" indent="0" algn="just" defTabSz="914400" rtl="0" eaLnBrk="1" fontAlgn="base" latinLnBrk="0" hangingPunct="1">
                  <a:lnSpc>
                    <a:spcPct val="100000"/>
                  </a:lnSpc>
                  <a:buClrTx/>
                  <a:buSzTx/>
                  <a:buFontTx/>
                  <a:buNone/>
                  <a:tabLst/>
                </a:pPr>
                <a:r>
                  <a:rPr kumimoji="0" lang="en-GB" sz="700" b="1" i="0" u="none" strike="noStrike" cap="none" normalizeH="0" baseline="0" dirty="0" smtClean="0">
                    <a:ln>
                      <a:noFill/>
                    </a:ln>
                    <a:solidFill>
                      <a:srgbClr val="006600"/>
                    </a:solidFill>
                    <a:effectLst/>
                    <a:latin typeface="Times" charset="0"/>
                  </a:rPr>
                  <a:t>Time scale larger than the machine cycle period (10~ms) .</a:t>
                </a:r>
              </a:p>
              <a:p>
                <a:pPr marL="0" marR="0" lvl="1" indent="57150" algn="just" defTabSz="914400" rtl="0" eaLnBrk="1" fontAlgn="base" latinLnBrk="0" hangingPunct="1">
                  <a:lnSpc>
                    <a:spcPct val="100000"/>
                  </a:lnSpc>
                  <a:buClrTx/>
                  <a:buSzPct val="80000"/>
                  <a:buFont typeface="Times New Roman" pitchFamily="18" charset="0"/>
                  <a:buChar char="–"/>
                  <a:tabLst/>
                </a:pPr>
                <a:r>
                  <a:rPr kumimoji="0" lang="en-GB" sz="700" i="0" u="none" strike="noStrike" cap="none" normalizeH="0" baseline="0" dirty="0" smtClean="0">
                    <a:ln>
                      <a:noFill/>
                    </a:ln>
                    <a:solidFill>
                      <a:srgbClr val="000099"/>
                    </a:solidFill>
                    <a:effectLst/>
                    <a:latin typeface="Times New Roman" pitchFamily="18" charset="0"/>
                  </a:rPr>
                  <a:t>Temperature drifts </a:t>
                </a:r>
              </a:p>
              <a:p>
                <a:pPr marL="0" marR="0" lvl="1" indent="57150" algn="just" defTabSz="914400" rtl="0" eaLnBrk="1" fontAlgn="base" latinLnBrk="0" hangingPunct="1">
                  <a:lnSpc>
                    <a:spcPct val="100000"/>
                  </a:lnSpc>
                  <a:buClrTx/>
                  <a:buSzPct val="80000"/>
                  <a:buFont typeface="Times New Roman" pitchFamily="18" charset="0"/>
                  <a:buChar char="–"/>
                  <a:tabLst/>
                </a:pPr>
                <a:r>
                  <a:rPr kumimoji="0" lang="en-GB" sz="700" i="0" u="none" strike="noStrike" cap="none" normalizeH="0" baseline="0" dirty="0" smtClean="0">
                    <a:ln>
                      <a:noFill/>
                    </a:ln>
                    <a:solidFill>
                      <a:srgbClr val="000099"/>
                    </a:solidFill>
                    <a:effectLst/>
                    <a:latin typeface="Times New Roman" pitchFamily="18" charset="0"/>
                  </a:rPr>
                  <a:t>Alignment drifts</a:t>
                </a:r>
              </a:p>
              <a:p>
                <a:pPr marL="0" marR="0" lvl="1" indent="57150" algn="just" defTabSz="914400" rtl="0" eaLnBrk="1" fontAlgn="base" latinLnBrk="0" hangingPunct="1">
                  <a:lnSpc>
                    <a:spcPct val="100000"/>
                  </a:lnSpc>
                  <a:buClrTx/>
                  <a:buSzPct val="80000"/>
                  <a:buFont typeface="Times New Roman" pitchFamily="18" charset="0"/>
                  <a:buChar char="–"/>
                  <a:tabLst/>
                </a:pPr>
                <a:r>
                  <a:rPr kumimoji="0" lang="en-GB" sz="700" i="0" u="none" strike="noStrike" cap="none" normalizeH="0" baseline="0" dirty="0" smtClean="0">
                    <a:ln>
                      <a:noFill/>
                    </a:ln>
                    <a:solidFill>
                      <a:srgbClr val="000099"/>
                    </a:solidFill>
                    <a:effectLst/>
                    <a:latin typeface="Times New Roman" pitchFamily="18" charset="0"/>
                  </a:rPr>
                  <a:t>Beam feedback saturations.</a:t>
                </a:r>
              </a:p>
              <a:p>
                <a:pPr marL="57150" marR="0" lvl="2" algn="just" defTabSz="914400" rtl="0" eaLnBrk="1" fontAlgn="base" latinLnBrk="0" hangingPunct="1">
                  <a:lnSpc>
                    <a:spcPct val="100000"/>
                  </a:lnSpc>
                  <a:buClrTx/>
                  <a:buSzTx/>
                  <a:buFontTx/>
                  <a:buNone/>
                  <a:tabLst/>
                </a:pPr>
                <a:r>
                  <a:rPr kumimoji="0" lang="en-GB" sz="700" i="0" u="none" strike="noStrike" cap="none" normalizeH="0" baseline="0" dirty="0" smtClean="0">
                    <a:ln>
                      <a:noFill/>
                    </a:ln>
                    <a:solidFill>
                      <a:srgbClr val="000099"/>
                    </a:solidFill>
                    <a:effectLst/>
                    <a:latin typeface="Times New Roman" pitchFamily="18" charset="0"/>
                  </a:rPr>
                  <a:t>N.B.: Normally, the beam feedback system should keep drifts under control. Any deviation of the expected behaviour is potentially dangerous.</a:t>
                </a:r>
              </a:p>
              <a:p>
                <a:pPr marL="0" marR="0" lvl="0" indent="0" defTabSz="914400" rtl="0" eaLnBrk="1" fontAlgn="base" latinLnBrk="0" hangingPunct="1">
                  <a:lnSpc>
                    <a:spcPct val="100000"/>
                  </a:lnSpc>
                  <a:spcBef>
                    <a:spcPts val="400"/>
                  </a:spcBef>
                  <a:buClrTx/>
                  <a:buSzTx/>
                  <a:buFontTx/>
                  <a:buNone/>
                  <a:tabLst/>
                </a:pPr>
                <a:r>
                  <a:rPr kumimoji="0" lang="en-GB" sz="1000" b="1" i="1" u="none" strike="noStrike" cap="none" normalizeH="0" baseline="0" dirty="0" smtClean="0">
                    <a:ln>
                      <a:noFill/>
                    </a:ln>
                    <a:solidFill>
                      <a:srgbClr val="000099"/>
                    </a:solidFill>
                    <a:effectLst/>
                    <a:latin typeface="Times New Roman" pitchFamily="18" charset="0"/>
                  </a:rPr>
                  <a:t>Inter-Cycle Failures</a:t>
                </a:r>
              </a:p>
              <a:p>
                <a:pPr marL="0" marR="0" lvl="0" indent="0" algn="just" defTabSz="914400" rtl="0" eaLnBrk="1" fontAlgn="base" latinLnBrk="0" hangingPunct="1">
                  <a:lnSpc>
                    <a:spcPct val="100000"/>
                  </a:lnSpc>
                  <a:buClrTx/>
                  <a:buSzTx/>
                  <a:buFontTx/>
                  <a:buNone/>
                  <a:tabLst/>
                </a:pPr>
                <a:r>
                  <a:rPr kumimoji="0" lang="en-GB" sz="700" b="1" i="0" u="none" strike="noStrike" cap="none" normalizeH="0" baseline="0" dirty="0" smtClean="0">
                    <a:ln>
                      <a:noFill/>
                    </a:ln>
                    <a:solidFill>
                      <a:srgbClr val="006600"/>
                    </a:solidFill>
                    <a:effectLst/>
                    <a:latin typeface="Times" charset="0"/>
                  </a:rPr>
                  <a:t>Time scale comparable to machine cycle period (10~ms).</a:t>
                </a:r>
              </a:p>
              <a:p>
                <a:pPr marL="0" lvl="1" indent="57150" algn="just" fontAlgn="base">
                  <a:buSzPct val="80000"/>
                  <a:buFont typeface="Times New Roman" pitchFamily="18" charset="0"/>
                  <a:buChar char="–"/>
                </a:pPr>
                <a:r>
                  <a:rPr lang="en-GB" sz="700" dirty="0">
                    <a:solidFill>
                      <a:srgbClr val="000099"/>
                    </a:solidFill>
                    <a:latin typeface="Times New Roman" pitchFamily="18" charset="0"/>
                  </a:rPr>
                  <a:t>Power supply failures</a:t>
                </a:r>
              </a:p>
              <a:p>
                <a:pPr marL="0" lvl="1" indent="57150" algn="just" fontAlgn="base">
                  <a:buSzPct val="80000"/>
                  <a:buFont typeface="Times New Roman" pitchFamily="18" charset="0"/>
                  <a:buChar char="–"/>
                </a:pPr>
                <a:r>
                  <a:rPr lang="en-GB" sz="700" dirty="0">
                    <a:solidFill>
                      <a:srgbClr val="000099"/>
                    </a:solidFill>
                    <a:latin typeface="Times New Roman" pitchFamily="18" charset="0"/>
                  </a:rPr>
                  <a:t>Positioning system failures</a:t>
                </a:r>
              </a:p>
              <a:p>
                <a:pPr marL="0" lvl="1" indent="57150" algn="just" fontAlgn="base">
                  <a:buSzPct val="80000"/>
                  <a:buFont typeface="Times New Roman" pitchFamily="18" charset="0"/>
                  <a:buChar char="–"/>
                </a:pPr>
                <a:r>
                  <a:rPr lang="en-GB" sz="700" dirty="0">
                    <a:solidFill>
                      <a:srgbClr val="000099"/>
                    </a:solidFill>
                    <a:latin typeface="Times New Roman" pitchFamily="18" charset="0"/>
                  </a:rPr>
                  <a:t>Vacuum system failures</a:t>
                </a:r>
              </a:p>
              <a:p>
                <a:pPr marL="0" marR="0" lvl="0" indent="0" defTabSz="914400" rtl="0" eaLnBrk="1" fontAlgn="base" latinLnBrk="0" hangingPunct="1">
                  <a:lnSpc>
                    <a:spcPct val="100000"/>
                  </a:lnSpc>
                  <a:spcBef>
                    <a:spcPts val="400"/>
                  </a:spcBef>
                  <a:buClrTx/>
                  <a:buSzTx/>
                  <a:buFontTx/>
                  <a:buNone/>
                  <a:tabLst/>
                </a:pPr>
                <a:r>
                  <a:rPr kumimoji="0" lang="en-GB" sz="1000" b="1" i="1" u="none" strike="noStrike" cap="none" normalizeH="0" baseline="0" dirty="0" smtClean="0">
                    <a:ln>
                      <a:noFill/>
                    </a:ln>
                    <a:solidFill>
                      <a:srgbClr val="000099"/>
                    </a:solidFill>
                    <a:effectLst/>
                    <a:latin typeface="Times New Roman" pitchFamily="18" charset="0"/>
                  </a:rPr>
                  <a:t>Fast Failures</a:t>
                </a:r>
              </a:p>
              <a:p>
                <a:pPr marL="0" marR="0" lvl="0" indent="0" algn="just" defTabSz="914400" rtl="0" eaLnBrk="1" fontAlgn="base" latinLnBrk="0" hangingPunct="1">
                  <a:lnSpc>
                    <a:spcPct val="100000"/>
                  </a:lnSpc>
                  <a:buClrTx/>
                  <a:buSzTx/>
                  <a:buFontTx/>
                  <a:buNone/>
                  <a:tabLst/>
                </a:pPr>
                <a:r>
                  <a:rPr kumimoji="0" lang="en-GB" sz="700" b="1" i="0" u="none" strike="noStrike" cap="none" normalizeH="0" baseline="0" dirty="0" smtClean="0">
                    <a:ln>
                      <a:noFill/>
                    </a:ln>
                    <a:solidFill>
                      <a:srgbClr val="006600"/>
                    </a:solidFill>
                    <a:effectLst/>
                    <a:latin typeface="Times" charset="0"/>
                  </a:rPr>
                  <a:t>Time scale of beam flight time through the accelerator complex (</a:t>
                </a:r>
                <a:r>
                  <a:rPr kumimoji="0" lang="en-GB" sz="700" b="1" i="1" u="none" strike="noStrike" cap="none" normalizeH="0" baseline="0" dirty="0" smtClean="0">
                    <a:ln>
                      <a:noFill/>
                    </a:ln>
                    <a:solidFill>
                      <a:srgbClr val="006600"/>
                    </a:solidFill>
                    <a:effectLst/>
                    <a:latin typeface="Times" charset="0"/>
                  </a:rPr>
                  <a:t>in flight</a:t>
                </a:r>
                <a:r>
                  <a:rPr kumimoji="0" lang="en-GB" sz="700" b="1" i="0" u="none" strike="noStrike" cap="none" normalizeH="0" baseline="0" dirty="0" smtClean="0">
                    <a:ln>
                      <a:noFill/>
                    </a:ln>
                    <a:solidFill>
                      <a:srgbClr val="006600"/>
                    </a:solidFill>
                    <a:effectLst/>
                    <a:latin typeface="Times" charset="0"/>
                  </a:rPr>
                  <a:t>).</a:t>
                </a:r>
              </a:p>
              <a:p>
                <a:pPr marL="0" lvl="1" indent="57150" algn="just" fontAlgn="base">
                  <a:buSzPct val="80000"/>
                  <a:buFont typeface="Times New Roman" pitchFamily="18" charset="0"/>
                  <a:buChar char="–"/>
                </a:pPr>
                <a:r>
                  <a:rPr lang="en-GB" sz="700" dirty="0">
                    <a:solidFill>
                      <a:srgbClr val="000099"/>
                    </a:solidFill>
                    <a:latin typeface="Times New Roman" pitchFamily="18" charset="0"/>
                  </a:rPr>
                  <a:t>RF breakdown: (transversal kicks...)</a:t>
                </a:r>
              </a:p>
              <a:p>
                <a:pPr marL="0" lvl="1" indent="57150" algn="just" fontAlgn="base">
                  <a:buSzPct val="80000"/>
                  <a:buFont typeface="Times New Roman" pitchFamily="18" charset="0"/>
                  <a:buChar char="–"/>
                </a:pPr>
                <a:r>
                  <a:rPr lang="en-GB" sz="700" dirty="0">
                    <a:solidFill>
                      <a:srgbClr val="000099"/>
                    </a:solidFill>
                    <a:latin typeface="Times New Roman" pitchFamily="18" charset="0"/>
                  </a:rPr>
                  <a:t>Kicker misfiring: (damage to septum magnet).</a:t>
                </a:r>
              </a:p>
              <a:p>
                <a:pPr marL="0" lvl="1" indent="57150" algn="just" fontAlgn="base">
                  <a:buSzPct val="80000"/>
                  <a:buFont typeface="Times New Roman" pitchFamily="18" charset="0"/>
                  <a:buChar char="–"/>
                </a:pPr>
                <a:r>
                  <a:rPr lang="en-GB" sz="700" dirty="0">
                    <a:solidFill>
                      <a:srgbClr val="000099"/>
                    </a:solidFill>
                    <a:latin typeface="Times New Roman" pitchFamily="18" charset="0"/>
                  </a:rPr>
                  <a:t>RF klystron trip. (disrupt beam, large losses)</a:t>
                </a:r>
              </a:p>
              <a:p>
                <a:pPr marL="57150" lvl="1" algn="just" fontAlgn="base">
                  <a:buSzPct val="80000"/>
                </a:pPr>
                <a:r>
                  <a:rPr lang="en-GB" sz="700" dirty="0" smtClean="0">
                    <a:solidFill>
                      <a:srgbClr val="000099"/>
                    </a:solidFill>
                    <a:latin typeface="Times New Roman" pitchFamily="18" charset="0"/>
                  </a:rPr>
                  <a:t>N.B</a:t>
                </a:r>
                <a:r>
                  <a:rPr lang="en-GB" sz="700" dirty="0">
                    <a:solidFill>
                      <a:srgbClr val="000099"/>
                    </a:solidFill>
                    <a:latin typeface="Times New Roman" pitchFamily="18" charset="0"/>
                  </a:rPr>
                  <a:t>. the drive beam </a:t>
                </a:r>
                <a:r>
                  <a:rPr lang="en-GB" sz="700" dirty="0" err="1">
                    <a:solidFill>
                      <a:srgbClr val="000099"/>
                    </a:solidFill>
                    <a:latin typeface="Times New Roman" pitchFamily="18" charset="0"/>
                  </a:rPr>
                  <a:t>linac</a:t>
                </a:r>
                <a:r>
                  <a:rPr lang="en-GB" sz="700" dirty="0">
                    <a:solidFill>
                      <a:srgbClr val="000099"/>
                    </a:solidFill>
                    <a:latin typeface="Times New Roman" pitchFamily="18" charset="0"/>
                  </a:rPr>
                  <a:t>: 1.5 drive beam train in the pipeline: i.e. two orders above damage level.</a:t>
                </a:r>
                <a:endParaRPr lang="en-US" sz="700" dirty="0">
                  <a:solidFill>
                    <a:srgbClr val="000099"/>
                  </a:solidFill>
                  <a:latin typeface="Times New Roman" pitchFamily="18" charset="0"/>
                </a:endParaRPr>
              </a:p>
            </p:txBody>
          </p:sp>
        </p:grpSp>
        <p:sp>
          <p:nvSpPr>
            <p:cNvPr id="15370" name="Freeform 10"/>
            <p:cNvSpPr>
              <a:spLocks/>
            </p:cNvSpPr>
            <p:nvPr/>
          </p:nvSpPr>
          <p:spPr bwMode="auto">
            <a:xfrm>
              <a:off x="1257759" y="2495550"/>
              <a:ext cx="1654359" cy="1192409"/>
            </a:xfrm>
            <a:custGeom>
              <a:avLst/>
              <a:gdLst/>
              <a:ahLst/>
              <a:cxnLst>
                <a:cxn ang="0">
                  <a:pos x="0" y="0"/>
                </a:cxn>
                <a:cxn ang="0">
                  <a:pos x="4383314" y="0"/>
                </a:cxn>
                <a:cxn ang="0">
                  <a:pos x="4368801" y="4034972"/>
                </a:cxn>
                <a:cxn ang="0">
                  <a:pos x="5341257" y="4717143"/>
                </a:cxn>
              </a:cxnLst>
              <a:rect l="0" t="0" r="r" b="b"/>
              <a:pathLst>
                <a:path w="5341257" h="4717143">
                  <a:moveTo>
                    <a:pt x="0" y="0"/>
                  </a:moveTo>
                  <a:lnTo>
                    <a:pt x="4383314" y="0"/>
                  </a:lnTo>
                  <a:lnTo>
                    <a:pt x="4368801" y="4034972"/>
                  </a:lnTo>
                  <a:lnTo>
                    <a:pt x="5341257" y="4717143"/>
                  </a:lnTo>
                </a:path>
              </a:pathLst>
            </a:custGeom>
            <a:noFill/>
            <a:ln w="28575" cap="flat" cmpd="sng" algn="ctr">
              <a:solidFill>
                <a:srgbClr val="336699"/>
              </a:solidFill>
              <a:round/>
              <a:headEnd type="none" w="med" len="med"/>
              <a:tailEnd type="arrow" w="med" len="med"/>
            </a:ln>
            <a:effectLst/>
          </p:spPr>
          <p:txBody>
            <a:bodyPr vert="horz" wrap="square" lIns="36576" tIns="36576" rIns="36576" bIns="36576" numCol="1" anchor="t" anchorCtr="0" compatLnSpc="1">
              <a:prstTxWarp prst="textNoShape">
                <a:avLst/>
              </a:prstTxWarp>
            </a:bodyPr>
            <a:lstStyle/>
            <a:p>
              <a:endParaRPr lang="en-US" sz="600"/>
            </a:p>
          </p:txBody>
        </p:sp>
        <p:sp>
          <p:nvSpPr>
            <p:cNvPr id="15371" name="Freeform 11"/>
            <p:cNvSpPr>
              <a:spLocks/>
            </p:cNvSpPr>
            <p:nvPr/>
          </p:nvSpPr>
          <p:spPr bwMode="auto">
            <a:xfrm>
              <a:off x="1251676" y="1519976"/>
              <a:ext cx="1962969" cy="356450"/>
            </a:xfrm>
            <a:custGeom>
              <a:avLst/>
              <a:gdLst>
                <a:gd name="connsiteX0" fmla="*/ 0 w 4702059"/>
                <a:gd name="connsiteY0" fmla="*/ 1422071 h 1422071"/>
                <a:gd name="connsiteX1" fmla="*/ 3494277 w 4702059"/>
                <a:gd name="connsiteY1" fmla="*/ 1383282 h 1422071"/>
                <a:gd name="connsiteX2" fmla="*/ 4390909 w 4702059"/>
                <a:gd name="connsiteY2" fmla="*/ 492125 h 1422071"/>
                <a:gd name="connsiteX3" fmla="*/ 4702059 w 4702059"/>
                <a:gd name="connsiteY3" fmla="*/ 0 h 1422071"/>
                <a:gd name="connsiteX0" fmla="*/ 0 w 4702059"/>
                <a:gd name="connsiteY0" fmla="*/ 1422071 h 1422071"/>
                <a:gd name="connsiteX1" fmla="*/ 3494277 w 4702059"/>
                <a:gd name="connsiteY1" fmla="*/ 1383282 h 1422071"/>
                <a:gd name="connsiteX2" fmla="*/ 4702059 w 4702059"/>
                <a:gd name="connsiteY2" fmla="*/ 0 h 1422071"/>
                <a:gd name="connsiteX0" fmla="*/ 0 w 4702059"/>
                <a:gd name="connsiteY0" fmla="*/ 1422071 h 1422071"/>
                <a:gd name="connsiteX1" fmla="*/ 3494277 w 4702059"/>
                <a:gd name="connsiteY1" fmla="*/ 1383282 h 1422071"/>
                <a:gd name="connsiteX2" fmla="*/ 4702059 w 4702059"/>
                <a:gd name="connsiteY2" fmla="*/ 0 h 1422071"/>
              </a:gdLst>
              <a:ahLst/>
              <a:cxnLst>
                <a:cxn ang="0">
                  <a:pos x="connsiteX0" y="connsiteY0"/>
                </a:cxn>
                <a:cxn ang="0">
                  <a:pos x="connsiteX1" y="connsiteY1"/>
                </a:cxn>
                <a:cxn ang="0">
                  <a:pos x="connsiteX2" y="connsiteY2"/>
                </a:cxn>
              </a:cxnLst>
              <a:rect l="l" t="t" r="r" b="b"/>
              <a:pathLst>
                <a:path w="4702059" h="1422071">
                  <a:moveTo>
                    <a:pt x="0" y="1422071"/>
                  </a:moveTo>
                  <a:lnTo>
                    <a:pt x="3494277" y="1383282"/>
                  </a:lnTo>
                  <a:lnTo>
                    <a:pt x="4702059" y="0"/>
                  </a:lnTo>
                </a:path>
              </a:pathLst>
            </a:custGeom>
            <a:noFill/>
            <a:ln w="28575" cap="flat" cmpd="sng" algn="ctr">
              <a:solidFill>
                <a:srgbClr val="336699"/>
              </a:solidFill>
              <a:round/>
              <a:headEnd type="none" w="med" len="med"/>
              <a:tailEnd type="arrow" w="med" len="med"/>
            </a:ln>
            <a:effectLst/>
          </p:spPr>
          <p:txBody>
            <a:bodyPr vert="horz" wrap="square" lIns="36576" tIns="36576" rIns="36576" bIns="36576" numCol="1" anchor="t" anchorCtr="0" compatLnSpc="1">
              <a:prstTxWarp prst="textNoShape">
                <a:avLst/>
              </a:prstTxWarp>
            </a:bodyPr>
            <a:lstStyle/>
            <a:p>
              <a:endParaRPr lang="en-US" sz="600"/>
            </a:p>
          </p:txBody>
        </p:sp>
        <p:sp>
          <p:nvSpPr>
            <p:cNvPr id="15481" name="Freeform 121"/>
            <p:cNvSpPr>
              <a:spLocks/>
            </p:cNvSpPr>
            <p:nvPr/>
          </p:nvSpPr>
          <p:spPr bwMode="auto">
            <a:xfrm>
              <a:off x="-12321" y="2981325"/>
              <a:ext cx="165551" cy="829583"/>
            </a:xfrm>
            <a:custGeom>
              <a:avLst/>
              <a:gdLst>
                <a:gd name="connsiteX0" fmla="*/ 506457 w 506458"/>
                <a:gd name="connsiteY0" fmla="*/ 0 h 3000263"/>
                <a:gd name="connsiteX1" fmla="*/ 0 w 506458"/>
                <a:gd name="connsiteY1" fmla="*/ 1287 h 3000263"/>
                <a:gd name="connsiteX2" fmla="*/ 0 w 506458"/>
                <a:gd name="connsiteY2" fmla="*/ 1990098 h 3000263"/>
                <a:gd name="connsiteX3" fmla="*/ 0 w 506458"/>
                <a:gd name="connsiteY3" fmla="*/ 3000263 h 3000263"/>
                <a:gd name="connsiteX0" fmla="*/ 506457 w 506458"/>
                <a:gd name="connsiteY0" fmla="*/ 0 h 3000263"/>
                <a:gd name="connsiteX1" fmla="*/ 0 w 506458"/>
                <a:gd name="connsiteY1" fmla="*/ 1287 h 3000263"/>
                <a:gd name="connsiteX2" fmla="*/ 0 w 506458"/>
                <a:gd name="connsiteY2" fmla="*/ 3000263 h 3000263"/>
              </a:gdLst>
              <a:ahLst/>
              <a:cxnLst>
                <a:cxn ang="0">
                  <a:pos x="connsiteX0" y="connsiteY0"/>
                </a:cxn>
                <a:cxn ang="0">
                  <a:pos x="connsiteX1" y="connsiteY1"/>
                </a:cxn>
                <a:cxn ang="0">
                  <a:pos x="connsiteX2" y="connsiteY2"/>
                </a:cxn>
              </a:cxnLst>
              <a:rect l="l" t="t" r="r" b="b"/>
              <a:pathLst>
                <a:path w="506458" h="3000263">
                  <a:moveTo>
                    <a:pt x="506457" y="0"/>
                  </a:moveTo>
                  <a:lnTo>
                    <a:pt x="0" y="1287"/>
                  </a:lnTo>
                  <a:lnTo>
                    <a:pt x="0" y="3000263"/>
                  </a:lnTo>
                </a:path>
              </a:pathLst>
            </a:custGeom>
            <a:noFill/>
            <a:ln w="28575" cap="flat" cmpd="sng">
              <a:solidFill>
                <a:srgbClr val="336699"/>
              </a:solidFill>
              <a:prstDash val="solid"/>
              <a:round/>
              <a:headEnd type="none" w="med" len="med"/>
              <a:tailEnd type="arrow" w="med" len="med"/>
            </a:ln>
            <a:effectLst/>
          </p:spPr>
          <p:txBody>
            <a:bodyPr vert="horz" wrap="square" lIns="36576" tIns="36576" rIns="36576" bIns="36576" numCol="1" anchor="t" anchorCtr="0" compatLnSpc="1">
              <a:prstTxWarp prst="textNoShape">
                <a:avLst/>
              </a:prstTxWarp>
            </a:bodyPr>
            <a:lstStyle/>
            <a:p>
              <a:endParaRPr lang="en-US" sz="600"/>
            </a:p>
          </p:txBody>
        </p:sp>
      </p:grpSp>
      <p:sp>
        <p:nvSpPr>
          <p:cNvPr id="15483" name="Text Box 123"/>
          <p:cNvSpPr txBox="1">
            <a:spLocks noChangeArrowheads="1"/>
          </p:cNvSpPr>
          <p:nvPr/>
        </p:nvSpPr>
        <p:spPr bwMode="auto">
          <a:xfrm>
            <a:off x="101115" y="3714439"/>
            <a:ext cx="2440415" cy="253704"/>
          </a:xfrm>
          <a:prstGeom prst="rect">
            <a:avLst/>
          </a:prstGeom>
          <a:solidFill>
            <a:srgbClr val="336699"/>
          </a:solidFill>
          <a:ln w="9525" algn="in">
            <a:solidFill>
              <a:srgbClr val="336699"/>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400"/>
              </a:spcAft>
              <a:buClrTx/>
              <a:buSzTx/>
              <a:buFontTx/>
              <a:buNone/>
              <a:tabLst/>
            </a:pPr>
            <a:r>
              <a:rPr kumimoji="0" lang="en-GB" sz="1400" b="1" i="0" u="none" strike="noStrike" cap="none" normalizeH="0" baseline="0" dirty="0" smtClean="0">
                <a:ln>
                  <a:noFill/>
                </a:ln>
                <a:solidFill>
                  <a:srgbClr val="FFFFFF"/>
                </a:solidFill>
                <a:effectLst/>
                <a:latin typeface="Times" charset="0"/>
              </a:rPr>
              <a:t>Static Protection</a:t>
            </a:r>
            <a:endParaRPr kumimoji="0" lang="en-US" sz="600" b="0" i="0" u="none" strike="noStrike" cap="none" normalizeH="0" baseline="0" dirty="0" smtClean="0">
              <a:ln>
                <a:noFill/>
              </a:ln>
              <a:solidFill>
                <a:schemeClr val="tx1"/>
              </a:solidFill>
              <a:effectLst/>
              <a:latin typeface="Arial" pitchFamily="34" charset="0"/>
            </a:endParaRPr>
          </a:p>
        </p:txBody>
      </p:sp>
      <p:sp>
        <p:nvSpPr>
          <p:cNvPr id="15484" name="Text Box 124"/>
          <p:cNvSpPr txBox="1">
            <a:spLocks noChangeArrowheads="1"/>
          </p:cNvSpPr>
          <p:nvPr/>
        </p:nvSpPr>
        <p:spPr bwMode="auto">
          <a:xfrm>
            <a:off x="101115" y="3967228"/>
            <a:ext cx="2440415" cy="2867473"/>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buClrTx/>
              <a:buSzTx/>
              <a:buFontTx/>
              <a:buNone/>
              <a:tabLst/>
            </a:pPr>
            <a:r>
              <a:rPr kumimoji="0" lang="en-GB" sz="1400" b="0" i="1" u="none" strike="noStrike" cap="none" normalizeH="0" baseline="0" dirty="0" smtClean="0">
                <a:ln>
                  <a:noFill/>
                </a:ln>
                <a:solidFill>
                  <a:srgbClr val="000099"/>
                </a:solidFill>
                <a:effectLst/>
                <a:latin typeface="Times" charset="0"/>
              </a:rPr>
              <a:t>In flight </a:t>
            </a:r>
            <a:r>
              <a:rPr kumimoji="0" lang="en-GB" sz="1400" b="0" i="0" u="none" strike="noStrike" cap="none" normalizeH="0" baseline="0" dirty="0" smtClean="0">
                <a:ln>
                  <a:noFill/>
                </a:ln>
                <a:solidFill>
                  <a:srgbClr val="000099"/>
                </a:solidFill>
                <a:effectLst/>
                <a:latin typeface="Times" charset="0"/>
              </a:rPr>
              <a:t>failures:</a:t>
            </a:r>
          </a:p>
          <a:p>
            <a:pPr marR="0" lvl="0" indent="114300" algn="just" defTabSz="914400" rtl="0" eaLnBrk="1" fontAlgn="base" latinLnBrk="0" hangingPunct="1">
              <a:lnSpc>
                <a:spcPct val="100000"/>
              </a:lnSpc>
              <a:buClrTx/>
              <a:buSzPct val="100000"/>
              <a:buFont typeface="Times" pitchFamily="18" charset="0"/>
              <a:buChar char="–"/>
              <a:tabLst/>
            </a:pPr>
            <a:r>
              <a:rPr kumimoji="0" lang="en-GB" sz="600" b="0" i="0" u="none" strike="noStrike" cap="none" normalizeH="0" baseline="0" dirty="0" smtClean="0">
                <a:ln>
                  <a:noFill/>
                </a:ln>
                <a:solidFill>
                  <a:srgbClr val="006600"/>
                </a:solidFill>
                <a:effectLst/>
                <a:latin typeface="Times" charset="0"/>
              </a:rPr>
              <a:t>Difficult to detect beam failures and dump the misbehaving beam.</a:t>
            </a:r>
          </a:p>
          <a:p>
            <a:pPr marR="0" lvl="0" indent="114300" algn="just" defTabSz="914400" rtl="0" eaLnBrk="1" fontAlgn="base" latinLnBrk="0" hangingPunct="1">
              <a:lnSpc>
                <a:spcPct val="100000"/>
              </a:lnSpc>
              <a:buClrTx/>
              <a:buSzPct val="100000"/>
              <a:buFont typeface="Times" pitchFamily="18" charset="0"/>
              <a:buChar char="–"/>
              <a:tabLst/>
            </a:pPr>
            <a:r>
              <a:rPr kumimoji="0" lang="en-GB" sz="600" b="0" i="0" u="none" strike="noStrike" cap="none" normalizeH="0" baseline="0" dirty="0" smtClean="0">
                <a:ln>
                  <a:noFill/>
                </a:ln>
                <a:solidFill>
                  <a:srgbClr val="006600"/>
                </a:solidFill>
                <a:effectLst/>
                <a:latin typeface="Times" charset="0"/>
              </a:rPr>
              <a:t>Impossible for the head of the beam </a:t>
            </a:r>
            <a:r>
              <a:rPr kumimoji="0" lang="en-GB" sz="500" b="0" i="0" u="none" strike="noStrike" cap="none" normalizeH="0" baseline="0" dirty="0" smtClean="0">
                <a:ln>
                  <a:noFill/>
                </a:ln>
                <a:solidFill>
                  <a:srgbClr val="006600"/>
                </a:solidFill>
                <a:effectLst/>
                <a:latin typeface="Times" charset="0"/>
              </a:rPr>
              <a:t>(causality, speed of light)</a:t>
            </a:r>
            <a:r>
              <a:rPr kumimoji="0" lang="en-GB" sz="600" b="0" i="0" u="none" strike="noStrike" cap="none" normalizeH="0" baseline="0" dirty="0" smtClean="0">
                <a:ln>
                  <a:noFill/>
                </a:ln>
                <a:solidFill>
                  <a:srgbClr val="006600"/>
                </a:solidFill>
                <a:effectLst/>
                <a:latin typeface="Times" charset="0"/>
              </a:rPr>
              <a:t>.</a:t>
            </a:r>
          </a:p>
          <a:p>
            <a:pPr marL="0" marR="0" lvl="0" indent="0" algn="l" defTabSz="914400" rtl="0" eaLnBrk="1" fontAlgn="base" latinLnBrk="0" hangingPunct="1">
              <a:lnSpc>
                <a:spcPct val="100000"/>
              </a:lnSpc>
              <a:buClrTx/>
              <a:buSzTx/>
              <a:buFontTx/>
              <a:buNone/>
              <a:tabLst/>
            </a:pPr>
            <a:r>
              <a:rPr kumimoji="0" lang="en-GB" sz="1000" b="1" i="0" u="none" strike="noStrike" cap="none" normalizeH="0" baseline="0" dirty="0" smtClean="0">
                <a:ln>
                  <a:noFill/>
                </a:ln>
                <a:solidFill>
                  <a:srgbClr val="000099"/>
                </a:solidFill>
                <a:effectLst/>
                <a:latin typeface="Times New Roman" pitchFamily="18" charset="0"/>
              </a:rPr>
              <a:t>Passive protection</a:t>
            </a:r>
            <a:r>
              <a:rPr kumimoji="0" lang="en-GB" sz="1000" b="0" i="0" u="none" strike="noStrike" cap="none" normalizeH="0" baseline="0" dirty="0" smtClean="0">
                <a:ln>
                  <a:noFill/>
                </a:ln>
                <a:solidFill>
                  <a:srgbClr val="000099"/>
                </a:solidFill>
                <a:effectLst/>
                <a:latin typeface="Times New Roman" pitchFamily="18" charset="0"/>
              </a:rPr>
              <a:t>: masks and spoilers.</a:t>
            </a:r>
          </a:p>
          <a:p>
            <a:pPr marL="0" marR="0" lvl="0" indent="0" algn="l" defTabSz="914400" rtl="0" eaLnBrk="1" fontAlgn="base" latinLnBrk="0" hangingPunct="1">
              <a:lnSpc>
                <a:spcPct val="100000"/>
              </a:lnSpc>
              <a:buClrTx/>
              <a:buSzTx/>
              <a:buFontTx/>
              <a:buNone/>
              <a:tabLst/>
            </a:pPr>
            <a:r>
              <a:rPr kumimoji="0" lang="en-GB" sz="1000" b="0" i="0" u="none" strike="noStrike" cap="none" normalizeH="0" baseline="0" dirty="0" smtClean="0">
                <a:ln>
                  <a:noFill/>
                </a:ln>
                <a:solidFill>
                  <a:srgbClr val="000099"/>
                </a:solidFill>
                <a:effectLst/>
                <a:latin typeface="Times New Roman" pitchFamily="18" charset="0"/>
              </a:rPr>
              <a:t>Make passive protection robust enough to provide full protection for the whole pulse.</a:t>
            </a:r>
          </a:p>
          <a:p>
            <a:pPr marL="0" marR="0" lvl="0" indent="0" algn="l" defTabSz="914400" rtl="0" eaLnBrk="1" fontAlgn="base" latinLnBrk="0" hangingPunct="1">
              <a:lnSpc>
                <a:spcPct val="100000"/>
              </a:lnSpc>
              <a:buClrTx/>
              <a:buSzTx/>
              <a:buFontTx/>
              <a:buNone/>
              <a:tabLst/>
            </a:pPr>
            <a:r>
              <a:rPr kumimoji="0" lang="en-GB" sz="800" b="0" i="0" u="none" strike="noStrike" cap="none" normalizeH="0" baseline="0" dirty="0" smtClean="0">
                <a:ln>
                  <a:noFill/>
                </a:ln>
                <a:solidFill>
                  <a:srgbClr val="000099"/>
                </a:solidFill>
                <a:effectLst/>
                <a:latin typeface="Times New Roman" pitchFamily="18" charset="0"/>
              </a:rPr>
              <a:t>Many of the systems are already designed along this principle.</a:t>
            </a:r>
          </a:p>
          <a:p>
            <a:pPr marL="0" marR="0" lvl="0" indent="0" algn="l" defTabSz="914400" rtl="0" eaLnBrk="1" fontAlgn="base" latinLnBrk="0" hangingPunct="1">
              <a:lnSpc>
                <a:spcPct val="100000"/>
              </a:lnSpc>
              <a:buClrTx/>
              <a:buSzTx/>
              <a:buFontTx/>
              <a:buNone/>
              <a:tabLst/>
            </a:pPr>
            <a:endParaRPr kumimoji="0" lang="en-GB" sz="600" b="0" i="0" u="none" strike="noStrike" cap="none" normalizeH="0" baseline="0" dirty="0" smtClean="0">
              <a:ln>
                <a:noFill/>
              </a:ln>
              <a:solidFill>
                <a:srgbClr val="000099"/>
              </a:solidFill>
              <a:effectLst/>
              <a:latin typeface="Times New Roman" pitchFamily="18" charset="0"/>
            </a:endParaRPr>
          </a:p>
          <a:p>
            <a:pPr marL="0" marR="0" lvl="0" indent="0" algn="l" defTabSz="914400" rtl="0" eaLnBrk="1" fontAlgn="base" latinLnBrk="0" hangingPunct="1">
              <a:lnSpc>
                <a:spcPct val="100000"/>
              </a:lnSpc>
              <a:buClrTx/>
              <a:buSzTx/>
              <a:buFontTx/>
              <a:buNone/>
              <a:tabLst/>
            </a:pPr>
            <a:r>
              <a:rPr kumimoji="0" lang="en-GB" sz="1050" b="0" i="0" u="none" strike="noStrike" cap="none" normalizeH="0" baseline="0" dirty="0" smtClean="0">
                <a:ln>
                  <a:noFill/>
                </a:ln>
                <a:solidFill>
                  <a:srgbClr val="000099"/>
                </a:solidFill>
                <a:effectLst/>
                <a:latin typeface="Times New Roman" pitchFamily="18" charset="0"/>
              </a:rPr>
              <a:t>Locations </a:t>
            </a:r>
            <a:r>
              <a:rPr kumimoji="0" lang="en-GB" sz="800" b="0" i="0" u="none" strike="noStrike" cap="none" normalizeH="0" baseline="0" dirty="0" smtClean="0">
                <a:ln>
                  <a:noFill/>
                </a:ln>
                <a:solidFill>
                  <a:srgbClr val="000099"/>
                </a:solidFill>
                <a:effectLst/>
                <a:latin typeface="Times New Roman" pitchFamily="18" charset="0"/>
              </a:rPr>
              <a:t>(mostly associated with kickers)</a:t>
            </a:r>
            <a:endParaRPr kumimoji="0" lang="en-GB" sz="1050" b="0" i="0" u="none" strike="noStrike" cap="none" normalizeH="0" baseline="0" dirty="0" smtClean="0">
              <a:ln>
                <a:noFill/>
              </a:ln>
              <a:solidFill>
                <a:srgbClr val="000099"/>
              </a:solidFill>
              <a:effectLst/>
              <a:latin typeface="Times New Roman" pitchFamily="18" charset="0"/>
            </a:endParaRPr>
          </a:p>
          <a:p>
            <a:pPr marL="114300" marR="0" lvl="0" indent="-114300" algn="l" defTabSz="914400" rtl="0" eaLnBrk="1" fontAlgn="base" latinLnBrk="0" hangingPunct="1">
              <a:lnSpc>
                <a:spcPct val="100000"/>
              </a:lnSpc>
              <a:buClrTx/>
              <a:buSzPct val="80000"/>
              <a:buFont typeface="Times New Roman" pitchFamily="18" charset="0"/>
              <a:buChar char="•"/>
            </a:pPr>
            <a:r>
              <a:rPr kumimoji="0" lang="en-GB" sz="800" b="0" i="0" u="none" strike="noStrike" cap="none" normalizeH="0" baseline="0" dirty="0" smtClean="0">
                <a:ln>
                  <a:noFill/>
                </a:ln>
                <a:solidFill>
                  <a:srgbClr val="000099"/>
                </a:solidFill>
                <a:effectLst/>
                <a:latin typeface="Times New Roman" pitchFamily="18" charset="0"/>
              </a:rPr>
              <a:t>Extraction channels</a:t>
            </a:r>
            <a:br>
              <a:rPr kumimoji="0" lang="en-GB" sz="800" b="0" i="0" u="none" strike="noStrike" cap="none" normalizeH="0" baseline="0" dirty="0" smtClean="0">
                <a:ln>
                  <a:noFill/>
                </a:ln>
                <a:solidFill>
                  <a:srgbClr val="000099"/>
                </a:solidFill>
                <a:effectLst/>
                <a:latin typeface="Times New Roman" pitchFamily="18" charset="0"/>
              </a:rPr>
            </a:br>
            <a:r>
              <a:rPr kumimoji="0" lang="en-GB" sz="800" b="0" i="0" u="none" strike="noStrike" cap="none" normalizeH="0" baseline="0" dirty="0" smtClean="0">
                <a:ln>
                  <a:noFill/>
                </a:ln>
                <a:solidFill>
                  <a:srgbClr val="000099"/>
                </a:solidFill>
                <a:effectLst/>
                <a:latin typeface="Times New Roman" pitchFamily="18" charset="0"/>
              </a:rPr>
              <a:t>damping ring</a:t>
            </a:r>
          </a:p>
          <a:p>
            <a:pPr marL="114300" marR="0" lvl="0" indent="-114300" algn="l" defTabSz="914400" rtl="0" eaLnBrk="1" fontAlgn="base" latinLnBrk="0" hangingPunct="1">
              <a:lnSpc>
                <a:spcPct val="100000"/>
              </a:lnSpc>
              <a:buClrTx/>
              <a:buSzPct val="80000"/>
              <a:buFont typeface="Times New Roman" pitchFamily="18" charset="0"/>
              <a:buChar char="•"/>
            </a:pPr>
            <a:r>
              <a:rPr kumimoji="0" lang="en-GB" sz="800" b="0" i="0" u="none" strike="noStrike" cap="none" normalizeH="0" baseline="0" dirty="0" smtClean="0">
                <a:ln>
                  <a:noFill/>
                </a:ln>
                <a:solidFill>
                  <a:srgbClr val="000099"/>
                </a:solidFill>
                <a:effectLst/>
                <a:latin typeface="Times New Roman" pitchFamily="18" charset="0"/>
              </a:rPr>
              <a:t>Extraction from</a:t>
            </a:r>
            <a:br>
              <a:rPr kumimoji="0" lang="en-GB" sz="800" b="0" i="0" u="none" strike="noStrike" cap="none" normalizeH="0" baseline="0" dirty="0" smtClean="0">
                <a:ln>
                  <a:noFill/>
                </a:ln>
                <a:solidFill>
                  <a:srgbClr val="000099"/>
                </a:solidFill>
                <a:effectLst/>
                <a:latin typeface="Times New Roman" pitchFamily="18" charset="0"/>
              </a:rPr>
            </a:br>
            <a:r>
              <a:rPr kumimoji="0" lang="en-GB" sz="800" b="0" i="0" u="none" strike="noStrike" cap="none" normalizeH="0" baseline="0" dirty="0" smtClean="0">
                <a:ln>
                  <a:noFill/>
                </a:ln>
                <a:solidFill>
                  <a:srgbClr val="000099"/>
                </a:solidFill>
                <a:effectLst/>
                <a:latin typeface="Times New Roman" pitchFamily="18" charset="0"/>
              </a:rPr>
              <a:t>combiner rings</a:t>
            </a:r>
          </a:p>
          <a:p>
            <a:pPr marL="114300" marR="0" lvl="0" indent="-114300" algn="l" defTabSz="914400" rtl="0" eaLnBrk="1" fontAlgn="base" latinLnBrk="0" hangingPunct="1">
              <a:lnSpc>
                <a:spcPct val="100000"/>
              </a:lnSpc>
              <a:buClrTx/>
              <a:buSzPct val="80000"/>
              <a:buFont typeface="Times New Roman" pitchFamily="18" charset="0"/>
              <a:buChar char="•"/>
            </a:pPr>
            <a:r>
              <a:rPr kumimoji="0" lang="en-GB" sz="800" b="0" i="0" u="none" strike="noStrike" cap="none" normalizeH="0" baseline="0" dirty="0" smtClean="0">
                <a:ln>
                  <a:noFill/>
                </a:ln>
                <a:solidFill>
                  <a:srgbClr val="000099"/>
                </a:solidFill>
                <a:effectLst/>
                <a:latin typeface="Times New Roman" pitchFamily="18" charset="0"/>
              </a:rPr>
              <a:t>Drive Beam</a:t>
            </a:r>
            <a:br>
              <a:rPr kumimoji="0" lang="en-GB" sz="800" b="0" i="0" u="none" strike="noStrike" cap="none" normalizeH="0" baseline="0" dirty="0" smtClean="0">
                <a:ln>
                  <a:noFill/>
                </a:ln>
                <a:solidFill>
                  <a:srgbClr val="000099"/>
                </a:solidFill>
                <a:effectLst/>
                <a:latin typeface="Times New Roman" pitchFamily="18" charset="0"/>
              </a:rPr>
            </a:br>
            <a:r>
              <a:rPr kumimoji="0" lang="en-GB" sz="800" b="0" i="0" u="none" strike="noStrike" cap="none" normalizeH="0" baseline="0" dirty="0" smtClean="0">
                <a:ln>
                  <a:noFill/>
                </a:ln>
                <a:solidFill>
                  <a:srgbClr val="000099"/>
                </a:solidFill>
                <a:effectLst/>
                <a:latin typeface="Times New Roman" pitchFamily="18" charset="0"/>
              </a:rPr>
              <a:t>turn around</a:t>
            </a:r>
          </a:p>
          <a:p>
            <a:pPr marL="0" marR="0" lvl="0" indent="0" algn="l" defTabSz="914400" rtl="0" eaLnBrk="1" fontAlgn="base" latinLnBrk="0" hangingPunct="1">
              <a:lnSpc>
                <a:spcPct val="100000"/>
              </a:lnSpc>
              <a:spcBef>
                <a:spcPts val="400"/>
              </a:spcBef>
              <a:spcAft>
                <a:spcPct val="0"/>
              </a:spcAft>
              <a:buClrTx/>
              <a:buSzPts val="1200"/>
              <a:tabLst/>
            </a:pPr>
            <a:endParaRPr kumimoji="0" lang="en-GB" sz="600" b="0" i="0" u="none" strike="noStrike" cap="none" normalizeH="0" baseline="0" dirty="0" smtClean="0">
              <a:ln>
                <a:noFill/>
              </a:ln>
              <a:solidFill>
                <a:srgbClr val="000099"/>
              </a:solidFill>
              <a:effectLst/>
              <a:latin typeface="Times New Roman" pitchFamily="18" charset="0"/>
            </a:endParaRPr>
          </a:p>
          <a:p>
            <a:pPr marL="0" marR="0" lvl="0" indent="0" algn="l" defTabSz="914400" rtl="0" eaLnBrk="1" fontAlgn="base" latinLnBrk="0" hangingPunct="1">
              <a:lnSpc>
                <a:spcPct val="100000"/>
              </a:lnSpc>
              <a:spcBef>
                <a:spcPts val="400"/>
              </a:spcBef>
              <a:spcAft>
                <a:spcPct val="0"/>
              </a:spcAft>
              <a:buClrTx/>
              <a:buSzTx/>
              <a:buFontTx/>
              <a:buNone/>
              <a:tabLst/>
            </a:pPr>
            <a:r>
              <a:rPr kumimoji="0" lang="en-GB" sz="600" b="0" i="0" u="none" strike="noStrike" cap="none" normalizeH="0" baseline="0" dirty="0" smtClean="0">
                <a:ln>
                  <a:noFill/>
                </a:ln>
                <a:solidFill>
                  <a:srgbClr val="000099"/>
                </a:solidFill>
                <a:effectLst/>
                <a:latin typeface="Times New Roman" pitchFamily="18" charset="0"/>
              </a:rPr>
              <a:t> </a:t>
            </a:r>
            <a:endParaRPr kumimoji="0" lang="en-US" sz="300" b="0" i="0" u="none" strike="noStrike" cap="none" normalizeH="0" baseline="0" dirty="0" smtClean="0">
              <a:ln>
                <a:noFill/>
              </a:ln>
              <a:solidFill>
                <a:schemeClr val="tx1"/>
              </a:solidFill>
              <a:effectLst/>
              <a:latin typeface="Arial" pitchFamily="34" charset="0"/>
            </a:endParaRPr>
          </a:p>
        </p:txBody>
      </p:sp>
      <p:sp>
        <p:nvSpPr>
          <p:cNvPr id="15485" name="Text Box 125"/>
          <p:cNvSpPr txBox="1">
            <a:spLocks noChangeArrowheads="1"/>
          </p:cNvSpPr>
          <p:nvPr/>
        </p:nvSpPr>
        <p:spPr bwMode="auto">
          <a:xfrm>
            <a:off x="1066800" y="5410200"/>
            <a:ext cx="1319213" cy="1143000"/>
          </a:xfrm>
          <a:prstGeom prst="rect">
            <a:avLst/>
          </a:prstGeom>
          <a:noFill/>
          <a:ln w="9525" algn="in">
            <a:noFill/>
            <a:miter lim="800000"/>
            <a:headEnd/>
            <a:tailEnd/>
          </a:ln>
          <a:effec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500" b="0" i="0" u="none" strike="noStrike" cap="none" normalizeH="0" baseline="0" dirty="0" smtClean="0">
                <a:ln>
                  <a:noFill/>
                </a:ln>
                <a:solidFill>
                  <a:srgbClr val="000000"/>
                </a:solidFill>
                <a:effectLst/>
                <a:latin typeface="Times New Roman" pitchFamily="18" charset="0"/>
              </a:rPr>
              <a:t>￼</a:t>
            </a:r>
          </a:p>
          <a:p>
            <a:pPr marL="0" marR="0" lvl="0" indent="0" algn="ctr" defTabSz="914400" rtl="0" eaLnBrk="1" fontAlgn="base" latinLnBrk="0" hangingPunct="1">
              <a:lnSpc>
                <a:spcPct val="100000"/>
              </a:lnSpc>
              <a:spcBef>
                <a:spcPts val="400"/>
              </a:spcBef>
              <a:spcAft>
                <a:spcPct val="0"/>
              </a:spcAft>
              <a:buClrTx/>
              <a:buSzTx/>
              <a:buFontTx/>
              <a:buNone/>
              <a:tabLst/>
            </a:pPr>
            <a:endParaRPr kumimoji="0" lang="en-GB" sz="500" b="0" i="0" u="none" strike="noStrike" cap="none" normalizeH="0" baseline="0" dirty="0" smtClean="0">
              <a:ln>
                <a:noFill/>
              </a:ln>
              <a:solidFill>
                <a:srgbClr val="000000"/>
              </a:solidFill>
              <a:effectLst/>
              <a:latin typeface="Times New Roman" pitchFamily="18" charset="0"/>
            </a:endParaRPr>
          </a:p>
          <a:p>
            <a:pPr marL="0" marR="0" lvl="0" indent="0" algn="ctr" defTabSz="914400" rtl="0" eaLnBrk="1" fontAlgn="base" latinLnBrk="0" hangingPunct="1">
              <a:lnSpc>
                <a:spcPct val="100000"/>
              </a:lnSpc>
              <a:spcBef>
                <a:spcPts val="400"/>
              </a:spcBef>
              <a:spcAft>
                <a:spcPct val="0"/>
              </a:spcAft>
              <a:buClrTx/>
              <a:buSzTx/>
              <a:buFontTx/>
              <a:buNone/>
              <a:tabLst/>
            </a:pPr>
            <a:endParaRPr lang="en-GB" sz="500" dirty="0">
              <a:solidFill>
                <a:srgbClr val="000000"/>
              </a:solidFill>
              <a:latin typeface="Times New Roman" pitchFamily="18" charset="0"/>
            </a:endParaRPr>
          </a:p>
          <a:p>
            <a:pPr marL="0" marR="0" lvl="0" indent="0" algn="ctr" defTabSz="914400" rtl="0" eaLnBrk="1" fontAlgn="base" latinLnBrk="0" hangingPunct="1">
              <a:lnSpc>
                <a:spcPct val="100000"/>
              </a:lnSpc>
              <a:spcBef>
                <a:spcPts val="400"/>
              </a:spcBef>
              <a:spcAft>
                <a:spcPct val="0"/>
              </a:spcAft>
              <a:buClrTx/>
              <a:buSzTx/>
              <a:buFontTx/>
              <a:buNone/>
              <a:tabLst/>
            </a:pPr>
            <a:endParaRPr kumimoji="0" lang="en-GB" sz="500" b="0" i="0" u="none" strike="noStrike" cap="none" normalizeH="0" baseline="0" dirty="0" smtClean="0">
              <a:ln>
                <a:noFill/>
              </a:ln>
              <a:solidFill>
                <a:srgbClr val="000000"/>
              </a:solidFill>
              <a:effectLst/>
              <a:latin typeface="Times New Roman" pitchFamily="18" charset="0"/>
            </a:endParaRPr>
          </a:p>
          <a:p>
            <a:pPr marL="0" marR="0" lvl="0" indent="0" algn="ctr" defTabSz="914400" rtl="0" eaLnBrk="1" fontAlgn="base" latinLnBrk="0" hangingPunct="1">
              <a:lnSpc>
                <a:spcPct val="100000"/>
              </a:lnSpc>
              <a:spcBef>
                <a:spcPts val="400"/>
              </a:spcBef>
              <a:spcAft>
                <a:spcPct val="0"/>
              </a:spcAft>
              <a:buClrTx/>
              <a:buSzTx/>
              <a:buFontTx/>
              <a:buNone/>
              <a:tabLst/>
            </a:pPr>
            <a:endParaRPr lang="en-GB" sz="500" dirty="0">
              <a:solidFill>
                <a:srgbClr val="000000"/>
              </a:solidFill>
              <a:latin typeface="Times New Roman" pitchFamily="18" charset="0"/>
            </a:endParaRPr>
          </a:p>
          <a:p>
            <a:pPr marL="0" marR="0" lvl="0" indent="0" algn="ctr" defTabSz="914400" rtl="0" eaLnBrk="1" fontAlgn="base" latinLnBrk="0" hangingPunct="1">
              <a:lnSpc>
                <a:spcPct val="100000"/>
              </a:lnSpc>
              <a:spcBef>
                <a:spcPts val="400"/>
              </a:spcBef>
              <a:spcAft>
                <a:spcPct val="0"/>
              </a:spcAft>
              <a:buClrTx/>
              <a:buSzTx/>
              <a:buFontTx/>
              <a:buNone/>
              <a:tabLst/>
            </a:pPr>
            <a:endParaRPr kumimoji="0" lang="en-GB" sz="500" b="0" i="0" u="none" strike="noStrike" cap="none" normalizeH="0" baseline="0" dirty="0" smtClean="0">
              <a:ln>
                <a:noFill/>
              </a:ln>
              <a:solidFill>
                <a:srgbClr val="000000"/>
              </a:solidFill>
              <a:effectLst/>
              <a:latin typeface="Times New Roman" pitchFamily="18" charset="0"/>
            </a:endParaRPr>
          </a:p>
          <a:p>
            <a:pPr marL="0" marR="0" lvl="0" indent="0" algn="ctr" defTabSz="914400" rtl="0" eaLnBrk="1" fontAlgn="base" latinLnBrk="0" hangingPunct="1">
              <a:lnSpc>
                <a:spcPct val="100000"/>
              </a:lnSpc>
              <a:spcBef>
                <a:spcPts val="400"/>
              </a:spcBef>
              <a:spcAft>
                <a:spcPct val="0"/>
              </a:spcAft>
              <a:buClrTx/>
              <a:buSzTx/>
              <a:buFontTx/>
              <a:buNone/>
              <a:tabLst/>
            </a:pPr>
            <a:endParaRPr kumimoji="0" lang="en-GB" sz="500" b="0" i="0" u="none" strike="noStrike" cap="none" normalizeH="0" baseline="0" dirty="0" smtClean="0">
              <a:ln>
                <a:noFill/>
              </a:ln>
              <a:solidFill>
                <a:srgbClr val="000000"/>
              </a:solidFill>
              <a:effectLst/>
              <a:latin typeface="Times New Roman" pitchFamily="18" charset="0"/>
            </a:endParaRPr>
          </a:p>
          <a:p>
            <a:pPr marL="0" marR="0" lvl="0" indent="0" algn="ctr" defTabSz="914400" rtl="0" eaLnBrk="1" fontAlgn="base" latinLnBrk="0" hangingPunct="1">
              <a:lnSpc>
                <a:spcPct val="100000"/>
              </a:lnSpc>
              <a:spcBef>
                <a:spcPts val="400"/>
              </a:spcBef>
              <a:spcAft>
                <a:spcPct val="0"/>
              </a:spcAft>
              <a:buClrTx/>
              <a:buSzTx/>
              <a:buFontTx/>
              <a:buNone/>
              <a:tabLst/>
            </a:pPr>
            <a:endParaRPr lang="en-GB" sz="500" dirty="0">
              <a:solidFill>
                <a:srgbClr val="000000"/>
              </a:solidFill>
              <a:latin typeface="Times New Roman" pitchFamily="18" charset="0"/>
            </a:endParaRPr>
          </a:p>
          <a:p>
            <a:pPr marR="0" lvl="0" indent="57150" defTabSz="914400" rtl="0" eaLnBrk="1" fontAlgn="base" latinLnBrk="0" hangingPunct="1">
              <a:lnSpc>
                <a:spcPct val="100000"/>
              </a:lnSpc>
              <a:spcBef>
                <a:spcPts val="400"/>
              </a:spcBef>
              <a:spcAft>
                <a:spcPct val="0"/>
              </a:spcAft>
              <a:buClrTx/>
              <a:buSzTx/>
              <a:buFontTx/>
              <a:buNone/>
              <a:tabLst/>
            </a:pPr>
            <a:r>
              <a:rPr kumimoji="0" lang="en-GB" sz="500" b="0" i="0" u="none" strike="noStrike" cap="none" normalizeH="0" baseline="0" dirty="0" smtClean="0">
                <a:ln>
                  <a:noFill/>
                </a:ln>
                <a:solidFill>
                  <a:srgbClr val="000000"/>
                </a:solidFill>
                <a:effectLst/>
                <a:latin typeface="Times New Roman" pitchFamily="18" charset="0"/>
              </a:rPr>
              <a:t>Protective masks. </a:t>
            </a:r>
            <a:r>
              <a:rPr kumimoji="0" lang="en-GB" sz="400" b="0" i="0" u="none" strike="noStrike" cap="none" normalizeH="0" baseline="0" dirty="0" smtClean="0">
                <a:ln>
                  <a:noFill/>
                </a:ln>
                <a:solidFill>
                  <a:srgbClr val="000000"/>
                </a:solidFill>
                <a:effectLst/>
                <a:latin typeface="Times New Roman" pitchFamily="18" charset="0"/>
              </a:rPr>
              <a:t>(Picture of an LHC Collimator)</a:t>
            </a:r>
            <a:endParaRPr kumimoji="0" lang="en-US" sz="600" b="0" i="0" u="none" strike="noStrike" cap="none" normalizeH="0" baseline="0" dirty="0" smtClean="0">
              <a:ln>
                <a:noFill/>
              </a:ln>
              <a:solidFill>
                <a:schemeClr val="tx1"/>
              </a:solidFill>
              <a:effectLst/>
              <a:latin typeface="Arial" pitchFamily="34" charset="0"/>
            </a:endParaRPr>
          </a:p>
        </p:txBody>
      </p:sp>
      <p:pic>
        <p:nvPicPr>
          <p:cNvPr id="15486" name="Picture 126" descr="CIMG1104"/>
          <p:cNvPicPr>
            <a:picLocks noGrp="1" noChangeAspect="1" noChangeArrowheads="1"/>
          </p:cNvPicPr>
          <p:nvPr/>
        </p:nvPicPr>
        <p:blipFill>
          <a:blip r:embed="rId3" cstate="print">
            <a:lum bright="36000" contrast="12000"/>
          </a:blip>
          <a:srcRect l="6270" r="2809" b="18089"/>
          <a:stretch>
            <a:fillRect/>
          </a:stretch>
        </p:blipFill>
        <p:spPr bwMode="auto">
          <a:xfrm>
            <a:off x="1085844" y="5429179"/>
            <a:ext cx="1295400" cy="971622"/>
          </a:xfrm>
          <a:prstGeom prst="rect">
            <a:avLst/>
          </a:prstGeom>
          <a:noFill/>
          <a:ln w="9525" algn="ctr">
            <a:noFill/>
            <a:miter lim="800000"/>
            <a:headEnd/>
            <a:tailEnd/>
          </a:ln>
        </p:spPr>
      </p:pic>
      <p:sp>
        <p:nvSpPr>
          <p:cNvPr id="15578" name="Rectangle 2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7" name="Group 219"/>
          <p:cNvGrpSpPr/>
          <p:nvPr/>
        </p:nvGrpSpPr>
        <p:grpSpPr>
          <a:xfrm>
            <a:off x="2667001" y="4038600"/>
            <a:ext cx="2286000" cy="2667000"/>
            <a:chOff x="2765987" y="4016592"/>
            <a:chExt cx="2221188" cy="2366395"/>
          </a:xfrm>
        </p:grpSpPr>
        <p:sp>
          <p:nvSpPr>
            <p:cNvPr id="15575" name="Text Box 215"/>
            <p:cNvSpPr txBox="1">
              <a:spLocks noChangeArrowheads="1"/>
            </p:cNvSpPr>
            <p:nvPr/>
          </p:nvSpPr>
          <p:spPr bwMode="auto">
            <a:xfrm>
              <a:off x="3844693" y="4191000"/>
              <a:ext cx="76944" cy="1447800"/>
            </a:xfrm>
            <a:prstGeom prst="rect">
              <a:avLst/>
            </a:prstGeom>
            <a:solidFill>
              <a:srgbClr val="FFFFFF"/>
            </a:solidFill>
            <a:ln w="9525">
              <a:solidFill>
                <a:srgbClr val="FFFFFF"/>
              </a:solidFill>
              <a:miter lim="800000"/>
              <a:headEnd/>
              <a:tailEnd/>
            </a:ln>
          </p:spPr>
          <p:txBody>
            <a:bodyPr vert="vert270" wrap="square" lIns="0" tIns="0" rIns="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a:t>
              </a:r>
              <a:r>
                <a:rPr kumimoji="0" lang="it-IT" sz="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Beam-permit</a:t>
              </a: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it-IT" sz="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chains</a:t>
              </a: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DB e</a:t>
              </a:r>
              <a:r>
                <a:rPr kumimoji="0" lang="it-IT" sz="5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a:t>
              </a: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DB </a:t>
              </a:r>
              <a:r>
                <a:rPr kumimoji="0" lang="it-IT" sz="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a:t>
              </a:r>
              <a:r>
                <a:rPr kumimoji="0" lang="it-IT" sz="500" b="0"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a:t>
              </a: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MB e</a:t>
              </a:r>
              <a:r>
                <a:rPr kumimoji="0" lang="it-IT" sz="5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a:t>
              </a:r>
              <a:r>
                <a:rPr kumimoji="0" lang="it-IT"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MB </a:t>
              </a:r>
              <a:r>
                <a:rPr kumimoji="0" lang="it-IT" sz="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a:t>
              </a:r>
              <a:r>
                <a:rPr kumimoji="0" lang="it-IT" sz="500" b="0"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a:t>
              </a:r>
              <a:endParaRPr kumimoji="0" lang="it-IT" sz="1400" b="0" i="0" u="none" strike="noStrike" cap="none" normalizeH="0" baseline="0" dirty="0" smtClean="0">
                <a:ln>
                  <a:noFill/>
                </a:ln>
                <a:solidFill>
                  <a:schemeClr val="tx1"/>
                </a:solidFill>
                <a:effectLst/>
                <a:latin typeface="Arial" pitchFamily="34" charset="0"/>
              </a:endParaRPr>
            </a:p>
          </p:txBody>
        </p:sp>
        <p:sp>
          <p:nvSpPr>
            <p:cNvPr id="15574" name="Text Box 214"/>
            <p:cNvSpPr txBox="1">
              <a:spLocks noChangeArrowheads="1"/>
            </p:cNvSpPr>
            <p:nvPr/>
          </p:nvSpPr>
          <p:spPr bwMode="auto">
            <a:xfrm>
              <a:off x="3499225" y="6288498"/>
              <a:ext cx="1099857" cy="94489"/>
            </a:xfrm>
            <a:prstGeom prst="rect">
              <a:avLst/>
            </a:prstGeom>
            <a:solidFill>
              <a:srgbClr val="FFFFFF"/>
            </a:solidFill>
            <a:ln w="9525">
              <a:solidFill>
                <a:srgbClr val="FFFFFF"/>
              </a:solidFill>
              <a:miter lim="800000"/>
              <a:headEnd/>
              <a:tailEnd/>
            </a:ln>
          </p:spPr>
          <p:txBody>
            <a:bodyPr vert="horz" wrap="none" lIns="0" tIns="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Network for diagnostics and control</a:t>
              </a:r>
              <a:endParaRPr kumimoji="0" lang="en-GB" sz="1800" b="0" i="0" u="none" strike="noStrike" cap="none" normalizeH="0" baseline="0" smtClean="0">
                <a:ln>
                  <a:noFill/>
                </a:ln>
                <a:solidFill>
                  <a:schemeClr val="tx1"/>
                </a:solidFill>
                <a:effectLst/>
                <a:latin typeface="Arial" pitchFamily="34" charset="0"/>
              </a:endParaRPr>
            </a:p>
          </p:txBody>
        </p:sp>
        <p:sp>
          <p:nvSpPr>
            <p:cNvPr id="15573" name="AutoShape 213"/>
            <p:cNvSpPr>
              <a:spLocks noChangeShapeType="1"/>
            </p:cNvSpPr>
            <p:nvPr/>
          </p:nvSpPr>
          <p:spPr bwMode="auto">
            <a:xfrm flipH="1">
              <a:off x="3648492" y="4268563"/>
              <a:ext cx="524" cy="198751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72" name="AutoShape 212"/>
            <p:cNvSpPr>
              <a:spLocks noChangeShapeType="1"/>
            </p:cNvSpPr>
            <p:nvPr/>
          </p:nvSpPr>
          <p:spPr bwMode="auto">
            <a:xfrm>
              <a:off x="3570978" y="4327387"/>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71" name="AutoShape 211"/>
            <p:cNvSpPr>
              <a:spLocks noChangeShapeType="1"/>
            </p:cNvSpPr>
            <p:nvPr/>
          </p:nvSpPr>
          <p:spPr bwMode="auto">
            <a:xfrm>
              <a:off x="3570978" y="4979547"/>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70" name="AutoShape 210"/>
            <p:cNvSpPr>
              <a:spLocks noChangeShapeType="1"/>
            </p:cNvSpPr>
            <p:nvPr/>
          </p:nvSpPr>
          <p:spPr bwMode="auto">
            <a:xfrm>
              <a:off x="3570454" y="5471909"/>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69" name="AutoShape 209"/>
            <p:cNvSpPr>
              <a:spLocks noChangeShapeType="1"/>
            </p:cNvSpPr>
            <p:nvPr/>
          </p:nvSpPr>
          <p:spPr bwMode="auto">
            <a:xfrm flipH="1">
              <a:off x="3687772" y="5753523"/>
              <a:ext cx="631109" cy="463"/>
            </a:xfrm>
            <a:prstGeom prst="straightConnector1">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68" name="AutoShape 208"/>
            <p:cNvSpPr>
              <a:spLocks noChangeShapeType="1"/>
            </p:cNvSpPr>
            <p:nvPr/>
          </p:nvSpPr>
          <p:spPr bwMode="auto">
            <a:xfrm>
              <a:off x="3061901" y="6260244"/>
              <a:ext cx="1925274" cy="6485"/>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67" name="AutoShape 207"/>
            <p:cNvSpPr>
              <a:spLocks noChangeShapeType="1"/>
            </p:cNvSpPr>
            <p:nvPr/>
          </p:nvSpPr>
          <p:spPr bwMode="auto">
            <a:xfrm>
              <a:off x="3147271" y="4780842"/>
              <a:ext cx="524" cy="142197"/>
            </a:xfrm>
            <a:prstGeom prst="straightConnector1">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66" name="AutoShape 206"/>
            <p:cNvSpPr>
              <a:spLocks noChangeShapeType="1"/>
            </p:cNvSpPr>
            <p:nvPr/>
          </p:nvSpPr>
          <p:spPr bwMode="auto">
            <a:xfrm>
              <a:off x="3469896" y="4780842"/>
              <a:ext cx="524" cy="142197"/>
            </a:xfrm>
            <a:prstGeom prst="straightConnector1">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65" name="AutoShape 205"/>
            <p:cNvSpPr>
              <a:spLocks noChangeShapeType="1"/>
            </p:cNvSpPr>
            <p:nvPr/>
          </p:nvSpPr>
          <p:spPr bwMode="auto">
            <a:xfrm flipH="1">
              <a:off x="3456279" y="6154639"/>
              <a:ext cx="524" cy="110700"/>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grpSp>
          <p:nvGrpSpPr>
            <p:cNvPr id="8" name="Group 198"/>
            <p:cNvGrpSpPr>
              <a:grpSpLocks/>
            </p:cNvGrpSpPr>
            <p:nvPr/>
          </p:nvGrpSpPr>
          <p:grpSpPr bwMode="auto">
            <a:xfrm>
              <a:off x="3094897" y="4016592"/>
              <a:ext cx="426326" cy="319132"/>
              <a:chOff x="2337" y="4741"/>
              <a:chExt cx="814" cy="689"/>
            </a:xfrm>
          </p:grpSpPr>
          <p:sp>
            <p:nvSpPr>
              <p:cNvPr id="15564" name="AutoShape 204"/>
              <p:cNvSpPr>
                <a:spLocks noChangeArrowheads="1"/>
              </p:cNvSpPr>
              <p:nvPr/>
            </p:nvSpPr>
            <p:spPr bwMode="auto">
              <a:xfrm>
                <a:off x="2337" y="4741"/>
                <a:ext cx="814" cy="68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4846 0 0"/>
                  <a:gd name="G9" fmla="+- 0 0 11796480"/>
                  <a:gd name="G10" fmla="+- 4846 0 2700"/>
                  <a:gd name="G11" fmla="cos G10 0"/>
                  <a:gd name="G12" fmla="sin G10 0"/>
                  <a:gd name="G13" fmla="cos 13500 0"/>
                  <a:gd name="G14" fmla="sin 13500 0"/>
                  <a:gd name="G15" fmla="+- G11 10800 0"/>
                  <a:gd name="G16" fmla="+- G12 10800 0"/>
                  <a:gd name="G17" fmla="+- G13 10800 0"/>
                  <a:gd name="G18" fmla="+- G14 10800 0"/>
                  <a:gd name="G19" fmla="*/ 4846 1 2"/>
                  <a:gd name="G20" fmla="+- G19 5400 0"/>
                  <a:gd name="G21" fmla="cos G20 0"/>
                  <a:gd name="G22" fmla="sin G20 0"/>
                  <a:gd name="G23" fmla="+- G21 10800 0"/>
                  <a:gd name="G24" fmla="+- G12 G23 G22"/>
                  <a:gd name="G25" fmla="+- G22 G23 G11"/>
                  <a:gd name="G26" fmla="cos 10800 0"/>
                  <a:gd name="G27" fmla="sin 10800 0"/>
                  <a:gd name="G28" fmla="cos 4846 0"/>
                  <a:gd name="G29" fmla="sin 4846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4846 G39"/>
                  <a:gd name="G43" fmla="sin 4846 G39"/>
                  <a:gd name="G44" fmla="+- G40 10800 0"/>
                  <a:gd name="G45" fmla="+- G41 10800 0"/>
                  <a:gd name="G46" fmla="+- G42 10800 0"/>
                  <a:gd name="G47" fmla="+- G43 10800 0"/>
                  <a:gd name="G48" fmla="+- G35 10800 0"/>
                  <a:gd name="G49" fmla="+- G36 10800 0"/>
                  <a:gd name="T4" fmla="*/ 10799 w 21600"/>
                  <a:gd name="T5" fmla="*/ 0 h 21600"/>
                  <a:gd name="T6" fmla="*/ 2977 w 21600"/>
                  <a:gd name="T7" fmla="*/ 10800 h 21600"/>
                  <a:gd name="T8" fmla="*/ 10799 w 21600"/>
                  <a:gd name="T9" fmla="*/ 5954 h 21600"/>
                  <a:gd name="T10" fmla="*/ 24300 w 21600"/>
                  <a:gd name="T11" fmla="*/ 10800 h 21600"/>
                  <a:gd name="T12" fmla="*/ 18623 w 21600"/>
                  <a:gd name="T13" fmla="*/ 16477 h 21600"/>
                  <a:gd name="T14" fmla="*/ 12946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646" y="10800"/>
                    </a:moveTo>
                    <a:cubicBezTo>
                      <a:pt x="15646" y="8123"/>
                      <a:pt x="13476" y="5954"/>
                      <a:pt x="10800" y="5954"/>
                    </a:cubicBezTo>
                    <a:cubicBezTo>
                      <a:pt x="8123" y="5954"/>
                      <a:pt x="5954" y="8123"/>
                      <a:pt x="5954" y="10800"/>
                    </a:cubicBezTo>
                    <a:lnTo>
                      <a:pt x="0" y="10800"/>
                    </a:lnTo>
                    <a:cubicBezTo>
                      <a:pt x="0" y="4835"/>
                      <a:pt x="4835" y="0"/>
                      <a:pt x="10800" y="0"/>
                    </a:cubicBezTo>
                    <a:cubicBezTo>
                      <a:pt x="16764" y="-1"/>
                      <a:pt x="21599" y="4835"/>
                      <a:pt x="21600" y="10799"/>
                    </a:cubicBezTo>
                    <a:lnTo>
                      <a:pt x="21600" y="10800"/>
                    </a:lnTo>
                    <a:lnTo>
                      <a:pt x="24300" y="10800"/>
                    </a:lnTo>
                    <a:lnTo>
                      <a:pt x="18623" y="16477"/>
                    </a:lnTo>
                    <a:lnTo>
                      <a:pt x="12946" y="10800"/>
                    </a:lnTo>
                    <a:lnTo>
                      <a:pt x="15646" y="10800"/>
                    </a:lnTo>
                    <a:close/>
                  </a:path>
                </a:pathLst>
              </a:cu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pSp>
            <p:nvGrpSpPr>
              <p:cNvPr id="9" name="Group 200"/>
              <p:cNvGrpSpPr>
                <a:grpSpLocks/>
              </p:cNvGrpSpPr>
              <p:nvPr/>
            </p:nvGrpSpPr>
            <p:grpSpPr bwMode="auto">
              <a:xfrm>
                <a:off x="2337" y="5080"/>
                <a:ext cx="227" cy="215"/>
                <a:chOff x="1790" y="4816"/>
                <a:chExt cx="222" cy="215"/>
              </a:xfrm>
            </p:grpSpPr>
            <p:sp>
              <p:nvSpPr>
                <p:cNvPr id="15563" name="AutoShape 203"/>
                <p:cNvSpPr>
                  <a:spLocks noChangeShapeType="1"/>
                </p:cNvSpPr>
                <p:nvPr/>
              </p:nvSpPr>
              <p:spPr bwMode="auto">
                <a:xfrm>
                  <a:off x="1794" y="4826"/>
                  <a:ext cx="215" cy="3"/>
                </a:xfrm>
                <a:prstGeom prst="straightConnector1">
                  <a:avLst/>
                </a:prstGeom>
                <a:noFill/>
                <a:ln w="1905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62" name="AutoShape 202"/>
                <p:cNvSpPr>
                  <a:spLocks noChangeShapeType="1"/>
                </p:cNvSpPr>
                <p:nvPr/>
              </p:nvSpPr>
              <p:spPr bwMode="auto">
                <a:xfrm>
                  <a:off x="2011" y="4816"/>
                  <a:ext cx="1" cy="2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61" name="AutoShape 201"/>
                <p:cNvSpPr>
                  <a:spLocks noChangeShapeType="1"/>
                </p:cNvSpPr>
                <p:nvPr/>
              </p:nvSpPr>
              <p:spPr bwMode="auto">
                <a:xfrm>
                  <a:off x="1790" y="4816"/>
                  <a:ext cx="1" cy="2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5559" name="WordArt 199"/>
              <p:cNvSpPr>
                <a:spLocks noChangeArrowheads="1" noChangeShapeType="1" noTextEdit="1"/>
              </p:cNvSpPr>
              <p:nvPr/>
            </p:nvSpPr>
            <p:spPr bwMode="auto">
              <a:xfrm>
                <a:off x="2461" y="4841"/>
                <a:ext cx="578" cy="512"/>
              </a:xfrm>
              <a:prstGeom prst="rect">
                <a:avLst/>
              </a:prstGeom>
            </p:spPr>
            <p:txBody>
              <a:bodyPr wrap="none" fromWordArt="1">
                <a:prstTxWarp prst="textArchUp">
                  <a:avLst>
                    <a:gd name="adj" fmla="val 10605814"/>
                  </a:avLst>
                </a:prstTxWarp>
              </a:bodyPr>
              <a:lstStyle/>
              <a:p>
                <a:pPr algn="ctr" rtl="0"/>
                <a:r>
                  <a:rPr lang="en-US" sz="800" spc="160" smtClean="0">
                    <a:ln w="9525">
                      <a:solidFill>
                        <a:srgbClr val="000000"/>
                      </a:solidFill>
                      <a:round/>
                      <a:headEnd/>
                      <a:tailEnd/>
                    </a:ln>
                    <a:solidFill>
                      <a:srgbClr val="000000"/>
                    </a:solidFill>
                    <a:effectLst/>
                    <a:latin typeface="Modern"/>
                  </a:rPr>
                  <a:t>Beam permits</a:t>
                </a:r>
                <a:endParaRPr lang="en-US" sz="800" spc="160">
                  <a:ln w="9525">
                    <a:solidFill>
                      <a:srgbClr val="000000"/>
                    </a:solidFill>
                    <a:round/>
                    <a:headEnd/>
                    <a:tailEnd/>
                  </a:ln>
                  <a:solidFill>
                    <a:srgbClr val="000000"/>
                  </a:solidFill>
                  <a:effectLst/>
                  <a:latin typeface="Modern"/>
                </a:endParaRPr>
              </a:p>
            </p:txBody>
          </p:sp>
        </p:grpSp>
        <p:grpSp>
          <p:nvGrpSpPr>
            <p:cNvPr id="10" name="Group 189"/>
            <p:cNvGrpSpPr>
              <a:grpSpLocks/>
            </p:cNvGrpSpPr>
            <p:nvPr/>
          </p:nvGrpSpPr>
          <p:grpSpPr bwMode="auto">
            <a:xfrm>
              <a:off x="2765987" y="4198623"/>
              <a:ext cx="807610" cy="566008"/>
              <a:chOff x="1709" y="5134"/>
              <a:chExt cx="1542" cy="1222"/>
            </a:xfrm>
          </p:grpSpPr>
          <p:sp>
            <p:nvSpPr>
              <p:cNvPr id="15557" name="Text Box 197"/>
              <p:cNvSpPr txBox="1">
                <a:spLocks noChangeArrowheads="1"/>
              </p:cNvSpPr>
              <p:nvPr/>
            </p:nvSpPr>
            <p:spPr bwMode="auto">
              <a:xfrm>
                <a:off x="1709" y="5134"/>
                <a:ext cx="600" cy="118"/>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Abort</a:t>
                </a:r>
              </a:p>
            </p:txBody>
          </p:sp>
          <p:sp>
            <p:nvSpPr>
              <p:cNvPr id="15556" name="AutoShape 196"/>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555" name="Text Box 195"/>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Interlocks</a:t>
                </a:r>
              </a:p>
            </p:txBody>
          </p:sp>
          <p:grpSp>
            <p:nvGrpSpPr>
              <p:cNvPr id="11" name="Group 192"/>
              <p:cNvGrpSpPr>
                <a:grpSpLocks/>
              </p:cNvGrpSpPr>
              <p:nvPr/>
            </p:nvGrpSpPr>
            <p:grpSpPr bwMode="auto">
              <a:xfrm>
                <a:off x="2256" y="5720"/>
                <a:ext cx="995" cy="636"/>
                <a:chOff x="2256" y="5720"/>
                <a:chExt cx="995" cy="636"/>
              </a:xfrm>
            </p:grpSpPr>
            <p:sp>
              <p:nvSpPr>
                <p:cNvPr id="15554" name="AutoShape 194"/>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Beam</a:t>
                  </a:r>
                  <a:r>
                    <a:rPr kumimoji="0" lang="en-GB"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GB" sz="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permits</a:t>
                  </a:r>
                  <a:endParaRPr kumimoji="0" lang="en-GB" sz="1800" b="0" i="0" u="none" strike="noStrike" cap="none" normalizeH="0" baseline="0" dirty="0" smtClean="0">
                    <a:ln>
                      <a:noFill/>
                    </a:ln>
                    <a:solidFill>
                      <a:schemeClr val="tx1"/>
                    </a:solidFill>
                    <a:effectLst/>
                    <a:latin typeface="Arial" pitchFamily="34" charset="0"/>
                  </a:endParaRPr>
                </a:p>
              </p:txBody>
            </p:sp>
            <p:sp>
              <p:nvSpPr>
                <p:cNvPr id="15553" name="AutoShape 193"/>
                <p:cNvSpPr>
                  <a:spLocks noChangeArrowheads="1"/>
                </p:cNvSpPr>
                <p:nvPr/>
              </p:nvSpPr>
              <p:spPr bwMode="auto">
                <a:xfrm rot="270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grpSp>
          <p:sp>
            <p:nvSpPr>
              <p:cNvPr id="15551" name="AutoShape 191"/>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550" name="Text Box 190"/>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smtClean="0">
                  <a:ln>
                    <a:noFill/>
                  </a:ln>
                  <a:solidFill>
                    <a:schemeClr val="tx1"/>
                  </a:solidFill>
                  <a:effectLst/>
                  <a:latin typeface="Arial" pitchFamily="34" charset="0"/>
                </a:endParaRPr>
              </a:p>
            </p:txBody>
          </p:sp>
        </p:grpSp>
        <p:grpSp>
          <p:nvGrpSpPr>
            <p:cNvPr id="12" name="Group 180"/>
            <p:cNvGrpSpPr>
              <a:grpSpLocks/>
            </p:cNvGrpSpPr>
            <p:nvPr/>
          </p:nvGrpSpPr>
          <p:grpSpPr bwMode="auto">
            <a:xfrm>
              <a:off x="2765987" y="4860972"/>
              <a:ext cx="807610" cy="566008"/>
              <a:chOff x="1709" y="5134"/>
              <a:chExt cx="1542" cy="1222"/>
            </a:xfrm>
          </p:grpSpPr>
          <p:sp>
            <p:nvSpPr>
              <p:cNvPr id="15548" name="Text Box 188"/>
              <p:cNvSpPr txBox="1">
                <a:spLocks noChangeArrowheads="1"/>
              </p:cNvSpPr>
              <p:nvPr/>
            </p:nvSpPr>
            <p:spPr bwMode="auto">
              <a:xfrm>
                <a:off x="1709" y="5134"/>
                <a:ext cx="600" cy="118"/>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Abort</a:t>
                </a:r>
              </a:p>
            </p:txBody>
          </p:sp>
          <p:sp>
            <p:nvSpPr>
              <p:cNvPr id="15547" name="AutoShape 187"/>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546" name="Text Box 186"/>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Interlocks</a:t>
                </a:r>
              </a:p>
            </p:txBody>
          </p:sp>
          <p:grpSp>
            <p:nvGrpSpPr>
              <p:cNvPr id="13" name="Group 183"/>
              <p:cNvGrpSpPr>
                <a:grpSpLocks/>
              </p:cNvGrpSpPr>
              <p:nvPr/>
            </p:nvGrpSpPr>
            <p:grpSpPr bwMode="auto">
              <a:xfrm>
                <a:off x="2256" y="5720"/>
                <a:ext cx="995" cy="636"/>
                <a:chOff x="2256" y="5720"/>
                <a:chExt cx="995" cy="636"/>
              </a:xfrm>
            </p:grpSpPr>
            <p:sp>
              <p:nvSpPr>
                <p:cNvPr id="15545" name="AutoShape 185"/>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Beam permits</a:t>
                  </a:r>
                </a:p>
              </p:txBody>
            </p:sp>
            <p:sp>
              <p:nvSpPr>
                <p:cNvPr id="15544" name="AutoShape 184"/>
                <p:cNvSpPr>
                  <a:spLocks noChangeArrowheads="1"/>
                </p:cNvSpPr>
                <p:nvPr/>
              </p:nvSpPr>
              <p:spPr bwMode="auto">
                <a:xfrm rot="270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grpSp>
          <p:sp>
            <p:nvSpPr>
              <p:cNvPr id="15542" name="AutoShape 182"/>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541" name="Text Box 181"/>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smtClean="0">
                  <a:ln>
                    <a:noFill/>
                  </a:ln>
                  <a:solidFill>
                    <a:schemeClr val="tx1"/>
                  </a:solidFill>
                  <a:effectLst/>
                  <a:latin typeface="Arial" pitchFamily="34" charset="0"/>
                </a:endParaRPr>
              </a:p>
            </p:txBody>
          </p:sp>
        </p:grpSp>
        <p:grpSp>
          <p:nvGrpSpPr>
            <p:cNvPr id="14" name="Group 171"/>
            <p:cNvGrpSpPr>
              <a:grpSpLocks/>
            </p:cNvGrpSpPr>
            <p:nvPr/>
          </p:nvGrpSpPr>
          <p:grpSpPr bwMode="auto">
            <a:xfrm>
              <a:off x="2765987" y="5357503"/>
              <a:ext cx="807610" cy="566008"/>
              <a:chOff x="1709" y="5134"/>
              <a:chExt cx="1542" cy="1222"/>
            </a:xfrm>
          </p:grpSpPr>
          <p:sp>
            <p:nvSpPr>
              <p:cNvPr id="15539" name="Text Box 179"/>
              <p:cNvSpPr txBox="1">
                <a:spLocks noChangeArrowheads="1"/>
              </p:cNvSpPr>
              <p:nvPr/>
            </p:nvSpPr>
            <p:spPr bwMode="auto">
              <a:xfrm>
                <a:off x="1709" y="5134"/>
                <a:ext cx="600" cy="118"/>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Abort</a:t>
                </a:r>
              </a:p>
            </p:txBody>
          </p:sp>
          <p:sp>
            <p:nvSpPr>
              <p:cNvPr id="15538" name="AutoShape 178"/>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537" name="Text Box 177"/>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Local Interlocks</a:t>
                </a:r>
              </a:p>
            </p:txBody>
          </p:sp>
          <p:grpSp>
            <p:nvGrpSpPr>
              <p:cNvPr id="15" name="Group 174"/>
              <p:cNvGrpSpPr>
                <a:grpSpLocks/>
              </p:cNvGrpSpPr>
              <p:nvPr/>
            </p:nvGrpSpPr>
            <p:grpSpPr bwMode="auto">
              <a:xfrm>
                <a:off x="2256" y="5720"/>
                <a:ext cx="995" cy="636"/>
                <a:chOff x="2256" y="5720"/>
                <a:chExt cx="995" cy="636"/>
              </a:xfrm>
            </p:grpSpPr>
            <p:sp>
              <p:nvSpPr>
                <p:cNvPr id="15536" name="AutoShape 176"/>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sp>
              <p:nvSpPr>
                <p:cNvPr id="15535" name="AutoShape 175"/>
                <p:cNvSpPr>
                  <a:spLocks noChangeArrowheads="1"/>
                </p:cNvSpPr>
                <p:nvPr/>
              </p:nvSpPr>
              <p:spPr bwMode="auto">
                <a:xfrm rot="270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grpSp>
          <p:sp>
            <p:nvSpPr>
              <p:cNvPr id="15533" name="AutoShape 173"/>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532" name="Text Box 172"/>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smtClean="0">
                  <a:ln>
                    <a:noFill/>
                  </a:ln>
                  <a:solidFill>
                    <a:schemeClr val="tx1"/>
                  </a:solidFill>
                  <a:effectLst/>
                  <a:latin typeface="Arial" pitchFamily="34" charset="0"/>
                </a:endParaRPr>
              </a:p>
            </p:txBody>
          </p:sp>
        </p:grpSp>
        <p:sp>
          <p:nvSpPr>
            <p:cNvPr id="15530" name="AutoShape 170"/>
            <p:cNvSpPr>
              <a:spLocks noChangeShapeType="1"/>
            </p:cNvSpPr>
            <p:nvPr/>
          </p:nvSpPr>
          <p:spPr bwMode="auto">
            <a:xfrm>
              <a:off x="4854145" y="4332019"/>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29" name="AutoShape 169"/>
            <p:cNvSpPr>
              <a:spLocks noChangeShapeType="1"/>
            </p:cNvSpPr>
            <p:nvPr/>
          </p:nvSpPr>
          <p:spPr bwMode="auto">
            <a:xfrm>
              <a:off x="4854145" y="4984179"/>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28" name="AutoShape 168"/>
            <p:cNvSpPr>
              <a:spLocks noChangeShapeType="1"/>
            </p:cNvSpPr>
            <p:nvPr/>
          </p:nvSpPr>
          <p:spPr bwMode="auto">
            <a:xfrm>
              <a:off x="4853621" y="5476541"/>
              <a:ext cx="78037" cy="46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527" name="AutoShape 167"/>
            <p:cNvSpPr>
              <a:spLocks noChangeShapeType="1"/>
            </p:cNvSpPr>
            <p:nvPr/>
          </p:nvSpPr>
          <p:spPr bwMode="auto">
            <a:xfrm>
              <a:off x="4430438" y="4785474"/>
              <a:ext cx="524" cy="142197"/>
            </a:xfrm>
            <a:prstGeom prst="straightConnector1">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26" name="AutoShape 166"/>
            <p:cNvSpPr>
              <a:spLocks noChangeShapeType="1"/>
            </p:cNvSpPr>
            <p:nvPr/>
          </p:nvSpPr>
          <p:spPr bwMode="auto">
            <a:xfrm>
              <a:off x="4753063" y="4785474"/>
              <a:ext cx="524" cy="142197"/>
            </a:xfrm>
            <a:prstGeom prst="straightConnector1">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6" name="Group 159"/>
            <p:cNvGrpSpPr>
              <a:grpSpLocks/>
            </p:cNvGrpSpPr>
            <p:nvPr/>
          </p:nvGrpSpPr>
          <p:grpSpPr bwMode="auto">
            <a:xfrm>
              <a:off x="4378064" y="4021224"/>
              <a:ext cx="426326" cy="319132"/>
              <a:chOff x="2337" y="4741"/>
              <a:chExt cx="814" cy="689"/>
            </a:xfrm>
          </p:grpSpPr>
          <p:sp>
            <p:nvSpPr>
              <p:cNvPr id="15525" name="AutoShape 165"/>
              <p:cNvSpPr>
                <a:spLocks noChangeArrowheads="1"/>
              </p:cNvSpPr>
              <p:nvPr/>
            </p:nvSpPr>
            <p:spPr bwMode="auto">
              <a:xfrm>
                <a:off x="2337" y="4741"/>
                <a:ext cx="814" cy="68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4846 0 0"/>
                  <a:gd name="G9" fmla="+- 0 0 11796480"/>
                  <a:gd name="G10" fmla="+- 4846 0 2700"/>
                  <a:gd name="G11" fmla="cos G10 0"/>
                  <a:gd name="G12" fmla="sin G10 0"/>
                  <a:gd name="G13" fmla="cos 13500 0"/>
                  <a:gd name="G14" fmla="sin 13500 0"/>
                  <a:gd name="G15" fmla="+- G11 10800 0"/>
                  <a:gd name="G16" fmla="+- G12 10800 0"/>
                  <a:gd name="G17" fmla="+- G13 10800 0"/>
                  <a:gd name="G18" fmla="+- G14 10800 0"/>
                  <a:gd name="G19" fmla="*/ 4846 1 2"/>
                  <a:gd name="G20" fmla="+- G19 5400 0"/>
                  <a:gd name="G21" fmla="cos G20 0"/>
                  <a:gd name="G22" fmla="sin G20 0"/>
                  <a:gd name="G23" fmla="+- G21 10800 0"/>
                  <a:gd name="G24" fmla="+- G12 G23 G22"/>
                  <a:gd name="G25" fmla="+- G22 G23 G11"/>
                  <a:gd name="G26" fmla="cos 10800 0"/>
                  <a:gd name="G27" fmla="sin 10800 0"/>
                  <a:gd name="G28" fmla="cos 4846 0"/>
                  <a:gd name="G29" fmla="sin 4846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4846 G39"/>
                  <a:gd name="G43" fmla="sin 4846 G39"/>
                  <a:gd name="G44" fmla="+- G40 10800 0"/>
                  <a:gd name="G45" fmla="+- G41 10800 0"/>
                  <a:gd name="G46" fmla="+- G42 10800 0"/>
                  <a:gd name="G47" fmla="+- G43 10800 0"/>
                  <a:gd name="G48" fmla="+- G35 10800 0"/>
                  <a:gd name="G49" fmla="+- G36 10800 0"/>
                  <a:gd name="T4" fmla="*/ 10799 w 21600"/>
                  <a:gd name="T5" fmla="*/ 0 h 21600"/>
                  <a:gd name="T6" fmla="*/ 2977 w 21600"/>
                  <a:gd name="T7" fmla="*/ 10800 h 21600"/>
                  <a:gd name="T8" fmla="*/ 10799 w 21600"/>
                  <a:gd name="T9" fmla="*/ 5954 h 21600"/>
                  <a:gd name="T10" fmla="*/ 24300 w 21600"/>
                  <a:gd name="T11" fmla="*/ 10800 h 21600"/>
                  <a:gd name="T12" fmla="*/ 18623 w 21600"/>
                  <a:gd name="T13" fmla="*/ 16477 h 21600"/>
                  <a:gd name="T14" fmla="*/ 12946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646" y="10800"/>
                    </a:moveTo>
                    <a:cubicBezTo>
                      <a:pt x="15646" y="8123"/>
                      <a:pt x="13476" y="5954"/>
                      <a:pt x="10800" y="5954"/>
                    </a:cubicBezTo>
                    <a:cubicBezTo>
                      <a:pt x="8123" y="5954"/>
                      <a:pt x="5954" y="8123"/>
                      <a:pt x="5954" y="10800"/>
                    </a:cubicBezTo>
                    <a:lnTo>
                      <a:pt x="0" y="10800"/>
                    </a:lnTo>
                    <a:cubicBezTo>
                      <a:pt x="0" y="4835"/>
                      <a:pt x="4835" y="0"/>
                      <a:pt x="10800" y="0"/>
                    </a:cubicBezTo>
                    <a:cubicBezTo>
                      <a:pt x="16764" y="-1"/>
                      <a:pt x="21599" y="4835"/>
                      <a:pt x="21600" y="10799"/>
                    </a:cubicBezTo>
                    <a:lnTo>
                      <a:pt x="21600" y="10800"/>
                    </a:lnTo>
                    <a:lnTo>
                      <a:pt x="24300" y="10800"/>
                    </a:lnTo>
                    <a:lnTo>
                      <a:pt x="18623" y="16477"/>
                    </a:lnTo>
                    <a:lnTo>
                      <a:pt x="12946" y="10800"/>
                    </a:lnTo>
                    <a:lnTo>
                      <a:pt x="15646" y="10800"/>
                    </a:lnTo>
                    <a:close/>
                  </a:path>
                </a:pathLst>
              </a:cu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pSp>
            <p:nvGrpSpPr>
              <p:cNvPr id="17" name="Group 161"/>
              <p:cNvGrpSpPr>
                <a:grpSpLocks/>
              </p:cNvGrpSpPr>
              <p:nvPr/>
            </p:nvGrpSpPr>
            <p:grpSpPr bwMode="auto">
              <a:xfrm>
                <a:off x="2337" y="5080"/>
                <a:ext cx="227" cy="215"/>
                <a:chOff x="1790" y="4816"/>
                <a:chExt cx="222" cy="215"/>
              </a:xfrm>
            </p:grpSpPr>
            <p:sp>
              <p:nvSpPr>
                <p:cNvPr id="15524" name="AutoShape 164"/>
                <p:cNvSpPr>
                  <a:spLocks noChangeShapeType="1"/>
                </p:cNvSpPr>
                <p:nvPr/>
              </p:nvSpPr>
              <p:spPr bwMode="auto">
                <a:xfrm>
                  <a:off x="1794" y="4826"/>
                  <a:ext cx="215" cy="3"/>
                </a:xfrm>
                <a:prstGeom prst="straightConnector1">
                  <a:avLst/>
                </a:prstGeom>
                <a:noFill/>
                <a:ln w="1905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23" name="AutoShape 163"/>
                <p:cNvSpPr>
                  <a:spLocks noChangeShapeType="1"/>
                </p:cNvSpPr>
                <p:nvPr/>
              </p:nvSpPr>
              <p:spPr bwMode="auto">
                <a:xfrm>
                  <a:off x="2011" y="4816"/>
                  <a:ext cx="1" cy="2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22" name="AutoShape 162"/>
                <p:cNvSpPr>
                  <a:spLocks noChangeShapeType="1"/>
                </p:cNvSpPr>
                <p:nvPr/>
              </p:nvSpPr>
              <p:spPr bwMode="auto">
                <a:xfrm>
                  <a:off x="1790" y="4816"/>
                  <a:ext cx="1" cy="21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5520" name="WordArt 160"/>
              <p:cNvSpPr>
                <a:spLocks noChangeArrowheads="1" noChangeShapeType="1" noTextEdit="1"/>
              </p:cNvSpPr>
              <p:nvPr/>
            </p:nvSpPr>
            <p:spPr bwMode="auto">
              <a:xfrm>
                <a:off x="2461" y="4841"/>
                <a:ext cx="578" cy="512"/>
              </a:xfrm>
              <a:prstGeom prst="rect">
                <a:avLst/>
              </a:prstGeom>
            </p:spPr>
            <p:txBody>
              <a:bodyPr wrap="none" fromWordArt="1">
                <a:prstTxWarp prst="textArchUp">
                  <a:avLst>
                    <a:gd name="adj" fmla="val 10605814"/>
                  </a:avLst>
                </a:prstTxWarp>
              </a:bodyPr>
              <a:lstStyle/>
              <a:p>
                <a:pPr algn="ctr" rtl="0"/>
                <a:r>
                  <a:rPr lang="en-US" sz="800" spc="160" smtClean="0">
                    <a:ln w="9525">
                      <a:solidFill>
                        <a:srgbClr val="000000"/>
                      </a:solidFill>
                      <a:round/>
                      <a:headEnd/>
                      <a:tailEnd/>
                    </a:ln>
                    <a:solidFill>
                      <a:srgbClr val="000000"/>
                    </a:solidFill>
                    <a:effectLst/>
                    <a:latin typeface="Modern"/>
                  </a:rPr>
                  <a:t>Beam permits</a:t>
                </a:r>
                <a:endParaRPr lang="en-US" sz="800" spc="160">
                  <a:ln w="9525">
                    <a:solidFill>
                      <a:srgbClr val="000000"/>
                    </a:solidFill>
                    <a:round/>
                    <a:headEnd/>
                    <a:tailEnd/>
                  </a:ln>
                  <a:solidFill>
                    <a:srgbClr val="000000"/>
                  </a:solidFill>
                  <a:effectLst/>
                  <a:latin typeface="Modern"/>
                </a:endParaRPr>
              </a:p>
            </p:txBody>
          </p:sp>
        </p:grpSp>
        <p:grpSp>
          <p:nvGrpSpPr>
            <p:cNvPr id="18" name="Group 150"/>
            <p:cNvGrpSpPr>
              <a:grpSpLocks/>
            </p:cNvGrpSpPr>
            <p:nvPr/>
          </p:nvGrpSpPr>
          <p:grpSpPr bwMode="auto">
            <a:xfrm>
              <a:off x="4049154" y="4203254"/>
              <a:ext cx="807610" cy="566008"/>
              <a:chOff x="1709" y="5134"/>
              <a:chExt cx="1542" cy="1222"/>
            </a:xfrm>
          </p:grpSpPr>
          <p:sp>
            <p:nvSpPr>
              <p:cNvPr id="15518" name="Text Box 158"/>
              <p:cNvSpPr txBox="1">
                <a:spLocks noChangeArrowheads="1"/>
              </p:cNvSpPr>
              <p:nvPr/>
            </p:nvSpPr>
            <p:spPr bwMode="auto">
              <a:xfrm>
                <a:off x="1709" y="5134"/>
                <a:ext cx="600" cy="172"/>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Abort</a:t>
                </a:r>
                <a:endParaRPr kumimoji="0" lang="en-GB" sz="1800" b="0" i="0" u="none" strike="noStrike" cap="none" normalizeH="0" baseline="0" smtClean="0">
                  <a:ln>
                    <a:noFill/>
                  </a:ln>
                  <a:solidFill>
                    <a:schemeClr val="tx1"/>
                  </a:solidFill>
                  <a:effectLst/>
                  <a:latin typeface="Arial" pitchFamily="34" charset="0"/>
                </a:endParaRPr>
              </a:p>
            </p:txBody>
          </p:sp>
          <p:sp>
            <p:nvSpPr>
              <p:cNvPr id="15517" name="AutoShape 157"/>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516" name="Text Box 156"/>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Interlocks</a:t>
                </a:r>
                <a:endParaRPr kumimoji="0" lang="en-GB" sz="1800" b="0" i="0" u="none" strike="noStrike" cap="none" normalizeH="0" baseline="0" smtClean="0">
                  <a:ln>
                    <a:noFill/>
                  </a:ln>
                  <a:solidFill>
                    <a:schemeClr val="tx1"/>
                  </a:solidFill>
                  <a:effectLst/>
                  <a:latin typeface="Arial" pitchFamily="34" charset="0"/>
                </a:endParaRPr>
              </a:p>
            </p:txBody>
          </p:sp>
          <p:grpSp>
            <p:nvGrpSpPr>
              <p:cNvPr id="19" name="Group 153"/>
              <p:cNvGrpSpPr>
                <a:grpSpLocks/>
              </p:cNvGrpSpPr>
              <p:nvPr/>
            </p:nvGrpSpPr>
            <p:grpSpPr bwMode="auto">
              <a:xfrm>
                <a:off x="2256" y="5720"/>
                <a:ext cx="995" cy="636"/>
                <a:chOff x="2256" y="5720"/>
                <a:chExt cx="995" cy="636"/>
              </a:xfrm>
            </p:grpSpPr>
            <p:sp>
              <p:nvSpPr>
                <p:cNvPr id="15515" name="AutoShape 155"/>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sp>
              <p:nvSpPr>
                <p:cNvPr id="15514" name="AutoShape 154"/>
                <p:cNvSpPr>
                  <a:spLocks noChangeArrowheads="1"/>
                </p:cNvSpPr>
                <p:nvPr/>
              </p:nvSpPr>
              <p:spPr bwMode="auto">
                <a:xfrm rot="270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grpSp>
          <p:sp>
            <p:nvSpPr>
              <p:cNvPr id="15512" name="AutoShape 152"/>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511" name="Text Box 151"/>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smtClean="0">
                  <a:ln>
                    <a:noFill/>
                  </a:ln>
                  <a:solidFill>
                    <a:schemeClr val="tx1"/>
                  </a:solidFill>
                  <a:effectLst/>
                  <a:latin typeface="Arial" pitchFamily="34" charset="0"/>
                </a:endParaRPr>
              </a:p>
            </p:txBody>
          </p:sp>
        </p:grpSp>
        <p:grpSp>
          <p:nvGrpSpPr>
            <p:cNvPr id="20" name="Group 141"/>
            <p:cNvGrpSpPr>
              <a:grpSpLocks/>
            </p:cNvGrpSpPr>
            <p:nvPr/>
          </p:nvGrpSpPr>
          <p:grpSpPr bwMode="auto">
            <a:xfrm>
              <a:off x="4049154" y="4865604"/>
              <a:ext cx="807610" cy="566008"/>
              <a:chOff x="1709" y="5134"/>
              <a:chExt cx="1542" cy="1222"/>
            </a:xfrm>
          </p:grpSpPr>
          <p:sp>
            <p:nvSpPr>
              <p:cNvPr id="15509" name="Text Box 149"/>
              <p:cNvSpPr txBox="1">
                <a:spLocks noChangeArrowheads="1"/>
              </p:cNvSpPr>
              <p:nvPr/>
            </p:nvSpPr>
            <p:spPr bwMode="auto">
              <a:xfrm>
                <a:off x="1709" y="5134"/>
                <a:ext cx="600" cy="172"/>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Abort</a:t>
                </a:r>
                <a:endParaRPr kumimoji="0" lang="en-GB" sz="1800" b="0" i="0" u="none" strike="noStrike" cap="none" normalizeH="0" baseline="0" smtClean="0">
                  <a:ln>
                    <a:noFill/>
                  </a:ln>
                  <a:solidFill>
                    <a:schemeClr val="tx1"/>
                  </a:solidFill>
                  <a:effectLst/>
                  <a:latin typeface="Arial" pitchFamily="34" charset="0"/>
                </a:endParaRPr>
              </a:p>
            </p:txBody>
          </p:sp>
          <p:sp>
            <p:nvSpPr>
              <p:cNvPr id="15508" name="AutoShape 148"/>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507" name="Text Box 147"/>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Interlocks</a:t>
                </a:r>
                <a:endParaRPr kumimoji="0" lang="en-GB" sz="1800" b="0" i="0" u="none" strike="noStrike" cap="none" normalizeH="0" baseline="0" smtClean="0">
                  <a:ln>
                    <a:noFill/>
                  </a:ln>
                  <a:solidFill>
                    <a:schemeClr val="tx1"/>
                  </a:solidFill>
                  <a:effectLst/>
                  <a:latin typeface="Arial" pitchFamily="34" charset="0"/>
                </a:endParaRPr>
              </a:p>
            </p:txBody>
          </p:sp>
          <p:grpSp>
            <p:nvGrpSpPr>
              <p:cNvPr id="21" name="Group 144"/>
              <p:cNvGrpSpPr>
                <a:grpSpLocks/>
              </p:cNvGrpSpPr>
              <p:nvPr/>
            </p:nvGrpSpPr>
            <p:grpSpPr bwMode="auto">
              <a:xfrm>
                <a:off x="2256" y="5720"/>
                <a:ext cx="995" cy="636"/>
                <a:chOff x="2256" y="5720"/>
                <a:chExt cx="995" cy="636"/>
              </a:xfrm>
            </p:grpSpPr>
            <p:sp>
              <p:nvSpPr>
                <p:cNvPr id="15506" name="AutoShape 146"/>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sp>
              <p:nvSpPr>
                <p:cNvPr id="15505" name="AutoShape 145"/>
                <p:cNvSpPr>
                  <a:spLocks noChangeArrowheads="1"/>
                </p:cNvSpPr>
                <p:nvPr/>
              </p:nvSpPr>
              <p:spPr bwMode="auto">
                <a:xfrm rot="54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kumimoji="0" lang="en-GB" sz="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Beam </a:t>
                  </a:r>
                  <a:r>
                    <a:rPr lang="en-GB" sz="400" dirty="0">
                      <a:latin typeface="Times New Roman" pitchFamily="18" charset="0"/>
                      <a:ea typeface="Times New Roman" pitchFamily="18" charset="0"/>
                      <a:cs typeface="Times New Roman" pitchFamily="18" charset="0"/>
                    </a:rPr>
                    <a:t>permits</a:t>
                  </a:r>
                </a:p>
              </p:txBody>
            </p:sp>
          </p:grpSp>
          <p:sp>
            <p:nvSpPr>
              <p:cNvPr id="15503" name="AutoShape 143"/>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502" name="Text Box 142"/>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smtClean="0">
                  <a:ln>
                    <a:noFill/>
                  </a:ln>
                  <a:solidFill>
                    <a:schemeClr val="tx1"/>
                  </a:solidFill>
                  <a:effectLst/>
                  <a:latin typeface="Arial" pitchFamily="34" charset="0"/>
                </a:endParaRPr>
              </a:p>
            </p:txBody>
          </p:sp>
        </p:grpSp>
        <p:grpSp>
          <p:nvGrpSpPr>
            <p:cNvPr id="22" name="Group 132"/>
            <p:cNvGrpSpPr>
              <a:grpSpLocks/>
            </p:cNvGrpSpPr>
            <p:nvPr/>
          </p:nvGrpSpPr>
          <p:grpSpPr bwMode="auto">
            <a:xfrm>
              <a:off x="4049154" y="5362135"/>
              <a:ext cx="807610" cy="566008"/>
              <a:chOff x="1709" y="5134"/>
              <a:chExt cx="1542" cy="1222"/>
            </a:xfrm>
          </p:grpSpPr>
          <p:sp>
            <p:nvSpPr>
              <p:cNvPr id="15500" name="Text Box 140"/>
              <p:cNvSpPr txBox="1">
                <a:spLocks noChangeArrowheads="1"/>
              </p:cNvSpPr>
              <p:nvPr/>
            </p:nvSpPr>
            <p:spPr bwMode="auto">
              <a:xfrm>
                <a:off x="1709" y="5134"/>
                <a:ext cx="600" cy="172"/>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Abort</a:t>
                </a:r>
                <a:endParaRPr kumimoji="0" lang="en-GB" sz="1800" b="0" i="0" u="none" strike="noStrike" cap="none" normalizeH="0" baseline="0" smtClean="0">
                  <a:ln>
                    <a:noFill/>
                  </a:ln>
                  <a:solidFill>
                    <a:schemeClr val="tx1"/>
                  </a:solidFill>
                  <a:effectLst/>
                  <a:latin typeface="Arial" pitchFamily="34" charset="0"/>
                </a:endParaRPr>
              </a:p>
            </p:txBody>
          </p:sp>
          <p:sp>
            <p:nvSpPr>
              <p:cNvPr id="15499" name="AutoShape 139"/>
              <p:cNvSpPr>
                <a:spLocks noChangeShapeType="1"/>
              </p:cNvSpPr>
              <p:nvPr/>
            </p:nvSpPr>
            <p:spPr bwMode="auto">
              <a:xfrm flipH="1">
                <a:off x="1731" y="5341"/>
                <a:ext cx="485" cy="1"/>
              </a:xfrm>
              <a:prstGeom prst="straightConnector1">
                <a:avLst/>
              </a:prstGeom>
              <a:noFill/>
              <a:ln w="9525">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15498" name="Text Box 138"/>
              <p:cNvSpPr txBox="1">
                <a:spLocks noChangeArrowheads="1"/>
              </p:cNvSpPr>
              <p:nvPr/>
            </p:nvSpPr>
            <p:spPr bwMode="auto">
              <a:xfrm>
                <a:off x="1709" y="5641"/>
                <a:ext cx="542" cy="324"/>
              </a:xfrm>
              <a:prstGeom prst="rect">
                <a:avLst/>
              </a:prstGeom>
              <a:noFill/>
              <a:ln w="9525">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rgbClr val="FFFFFF"/>
                    </a:solidFill>
                    <a:effectLst/>
                    <a:latin typeface="Times New Roman" pitchFamily="18" charset="0"/>
                    <a:ea typeface="Times New Roman" pitchFamily="18" charset="0"/>
                    <a:cs typeface="Times New Roman" pitchFamily="18" charset="0"/>
                  </a:rPr>
                  <a:t>Local Interlocks</a:t>
                </a:r>
                <a:endParaRPr kumimoji="0" lang="en-GB" sz="1800" b="0" i="0" u="none" strike="noStrike" cap="none" normalizeH="0" baseline="0" smtClean="0">
                  <a:ln>
                    <a:noFill/>
                  </a:ln>
                  <a:solidFill>
                    <a:schemeClr val="tx1"/>
                  </a:solidFill>
                  <a:effectLst/>
                  <a:latin typeface="Arial" pitchFamily="34" charset="0"/>
                </a:endParaRPr>
              </a:p>
            </p:txBody>
          </p:sp>
          <p:grpSp>
            <p:nvGrpSpPr>
              <p:cNvPr id="23" name="Group 135"/>
              <p:cNvGrpSpPr>
                <a:grpSpLocks/>
              </p:cNvGrpSpPr>
              <p:nvPr/>
            </p:nvGrpSpPr>
            <p:grpSpPr bwMode="auto">
              <a:xfrm>
                <a:off x="2256" y="5720"/>
                <a:ext cx="995" cy="636"/>
                <a:chOff x="2256" y="5720"/>
                <a:chExt cx="995" cy="636"/>
              </a:xfrm>
            </p:grpSpPr>
            <p:sp>
              <p:nvSpPr>
                <p:cNvPr id="15497" name="AutoShape 137"/>
                <p:cNvSpPr>
                  <a:spLocks noChangeArrowheads="1"/>
                </p:cNvSpPr>
                <p:nvPr/>
              </p:nvSpPr>
              <p:spPr bwMode="auto">
                <a:xfrm rot="16200000">
                  <a:off x="2143" y="5841"/>
                  <a:ext cx="628" cy="401"/>
                </a:xfrm>
                <a:prstGeom prst="rightArrow">
                  <a:avLst>
                    <a:gd name="adj1" fmla="val 57343"/>
                    <a:gd name="adj2" fmla="val 50499"/>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sz="400" dirty="0">
                      <a:latin typeface="Times New Roman" pitchFamily="18" charset="0"/>
                      <a:ea typeface="Times New Roman" pitchFamily="18" charset="0"/>
                      <a:cs typeface="Times New Roman" pitchFamily="18" charset="0"/>
                    </a:rPr>
                    <a:t>Beam permits</a:t>
                  </a:r>
                </a:p>
              </p:txBody>
            </p:sp>
            <p:sp>
              <p:nvSpPr>
                <p:cNvPr id="15496" name="AutoShape 136"/>
                <p:cNvSpPr>
                  <a:spLocks noChangeArrowheads="1"/>
                </p:cNvSpPr>
                <p:nvPr/>
              </p:nvSpPr>
              <p:spPr bwMode="auto">
                <a:xfrm rot="27000000">
                  <a:off x="2736" y="5833"/>
                  <a:ext cx="628" cy="402"/>
                </a:xfrm>
                <a:prstGeom prst="rightArrow">
                  <a:avLst>
                    <a:gd name="adj1" fmla="val 57343"/>
                    <a:gd name="adj2" fmla="val 50373"/>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algn="ctr" fontAlgn="base">
                    <a:spcBef>
                      <a:spcPct val="0"/>
                    </a:spcBef>
                    <a:spcAft>
                      <a:spcPct val="0"/>
                    </a:spcAft>
                  </a:pPr>
                  <a:r>
                    <a:rPr lang="en-GB" sz="400" dirty="0">
                      <a:latin typeface="Times New Roman" pitchFamily="18" charset="0"/>
                      <a:ea typeface="Times New Roman" pitchFamily="18" charset="0"/>
                      <a:cs typeface="Times New Roman" pitchFamily="18" charset="0"/>
                    </a:rPr>
                    <a:t>Beam permits</a:t>
                  </a:r>
                </a:p>
              </p:txBody>
            </p:sp>
          </p:grpSp>
          <p:sp>
            <p:nvSpPr>
              <p:cNvPr id="15494" name="AutoShape 134"/>
              <p:cNvSpPr>
                <a:spLocks noChangeArrowheads="1"/>
              </p:cNvSpPr>
              <p:nvPr/>
            </p:nvSpPr>
            <p:spPr bwMode="auto">
              <a:xfrm>
                <a:off x="1731" y="5398"/>
                <a:ext cx="485" cy="288"/>
              </a:xfrm>
              <a:prstGeom prst="rightArrow">
                <a:avLst>
                  <a:gd name="adj1" fmla="val 50000"/>
                  <a:gd name="adj2" fmla="val 4210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5493" name="Text Box 133"/>
              <p:cNvSpPr txBox="1">
                <a:spLocks noChangeArrowheads="1"/>
              </p:cNvSpPr>
              <p:nvPr/>
            </p:nvSpPr>
            <p:spPr bwMode="auto">
              <a:xfrm>
                <a:off x="2216" y="5284"/>
                <a:ext cx="1022" cy="436"/>
              </a:xfrm>
              <a:prstGeom prst="rect">
                <a:avLst/>
              </a:prstGeom>
              <a:solidFill>
                <a:srgbClr val="FFFFFF"/>
              </a:solidFill>
              <a:ln w="12700">
                <a:solidFill>
                  <a:srgbClr val="E36C0A"/>
                </a:solidFill>
                <a:miter lim="800000"/>
                <a:headEnd/>
                <a:tailEnd/>
              </a:ln>
            </p:spPr>
            <p:txBody>
              <a:bodyPr vert="horz" wrap="square" lIns="36000" tIns="36000" rIns="36000" bIns="3600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Local</a:t>
                </a:r>
                <a:b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en-GB" sz="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MP Supervisor</a:t>
                </a:r>
                <a:endParaRPr kumimoji="0" lang="en-GB" sz="1800" b="0" i="0" u="none" strike="noStrike" cap="none" normalizeH="0" baseline="0" smtClean="0">
                  <a:ln>
                    <a:noFill/>
                  </a:ln>
                  <a:solidFill>
                    <a:schemeClr val="tx1"/>
                  </a:solidFill>
                  <a:effectLst/>
                  <a:latin typeface="Arial" pitchFamily="34" charset="0"/>
                </a:endParaRPr>
              </a:p>
            </p:txBody>
          </p:sp>
        </p:grpSp>
        <p:sp>
          <p:nvSpPr>
            <p:cNvPr id="15491" name="AutoShape 131"/>
            <p:cNvSpPr>
              <a:spLocks noChangeShapeType="1"/>
            </p:cNvSpPr>
            <p:nvPr/>
          </p:nvSpPr>
          <p:spPr bwMode="auto">
            <a:xfrm flipH="1">
              <a:off x="4926421" y="4273195"/>
              <a:ext cx="524" cy="1987513"/>
            </a:xfrm>
            <a:prstGeom prst="straightConnector1">
              <a:avLst/>
            </a:prstGeom>
            <a:noFill/>
            <a:ln w="9525">
              <a:solidFill>
                <a:srgbClr val="365F91"/>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a:p>
          </p:txBody>
        </p:sp>
        <p:sp>
          <p:nvSpPr>
            <p:cNvPr id="15490" name="Text Box 130"/>
            <p:cNvSpPr txBox="1">
              <a:spLocks noChangeArrowheads="1"/>
            </p:cNvSpPr>
            <p:nvPr/>
          </p:nvSpPr>
          <p:spPr bwMode="auto">
            <a:xfrm>
              <a:off x="2895351" y="5923511"/>
              <a:ext cx="1954604" cy="242244"/>
            </a:xfrm>
            <a:prstGeom prst="rect">
              <a:avLst/>
            </a:prstGeom>
            <a:solidFill>
              <a:srgbClr val="FFFFFF"/>
            </a:solidFill>
            <a:ln w="9525">
              <a:solidFill>
                <a:srgbClr val="E36C0A"/>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8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Master MP Supervisor</a:t>
              </a:r>
              <a:endParaRPr kumimoji="0" lang="en-GB" sz="7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pitchFamily="34" charset="0"/>
              </a:endParaRPr>
            </a:p>
          </p:txBody>
        </p:sp>
      </p:grpSp>
      <p:sp>
        <p:nvSpPr>
          <p:cNvPr id="116" name="Date Placeholder 115"/>
          <p:cNvSpPr>
            <a:spLocks noGrp="1"/>
          </p:cNvSpPr>
          <p:nvPr>
            <p:ph type="dt" sz="half" idx="10"/>
          </p:nvPr>
        </p:nvSpPr>
        <p:spPr/>
        <p:txBody>
          <a:bodyPr/>
          <a:lstStyle/>
          <a:p>
            <a:fld id="{058888E0-6BE6-4007-BA20-2A34367E700A}" type="datetime1">
              <a:rPr lang="en-US" smtClean="0"/>
              <a:pPr/>
              <a:t>12/14/2010</a:t>
            </a:fld>
            <a:r>
              <a:rPr lang="en-US" smtClean="0"/>
              <a:t> </a:t>
            </a:r>
            <a:r>
              <a:rPr lang="en-GB" smtClean="0"/>
              <a:t>IWLC2010</a:t>
            </a:r>
            <a:endParaRPr lang="en-US" dirty="0" smtClean="0"/>
          </a:p>
        </p:txBody>
      </p:sp>
      <p:sp>
        <p:nvSpPr>
          <p:cNvPr id="117" name="Slide Number Placeholder 116"/>
          <p:cNvSpPr>
            <a:spLocks noGrp="1"/>
          </p:cNvSpPr>
          <p:nvPr>
            <p:ph type="sldNum" sz="quarter" idx="11"/>
          </p:nvPr>
        </p:nvSpPr>
        <p:spPr/>
        <p:txBody>
          <a:bodyPr/>
          <a:lstStyle/>
          <a:p>
            <a:fld id="{6BF217E6-4719-4E5D-A656-08D119D20448}" type="slidenum">
              <a:rPr lang="en-US" smtClean="0"/>
              <a:pPr/>
              <a:t>27</a:t>
            </a:fld>
            <a:endParaRPr lang="en-US"/>
          </a:p>
        </p:txBody>
      </p:sp>
      <p:sp>
        <p:nvSpPr>
          <p:cNvPr id="118" name="Footer Placeholder 117"/>
          <p:cNvSpPr>
            <a:spLocks noGrp="1"/>
          </p:cNvSpPr>
          <p:nvPr>
            <p:ph type="ftr" sz="quarter" idx="12"/>
          </p:nvPr>
        </p:nvSpPr>
        <p:spPr/>
        <p:txBody>
          <a:bodyPr/>
          <a:lstStyle/>
          <a:p>
            <a:r>
              <a:rPr lang="en-GB" smtClean="0"/>
              <a:t>M.Jonker</a:t>
            </a:r>
            <a:endParaRPr lang="en-US" dirty="0" smtClean="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GB" dirty="0" smtClean="0"/>
              <a:t>Not discussed here</a:t>
            </a:r>
            <a:endParaRPr lang="en-US" dirty="0"/>
          </a:p>
        </p:txBody>
      </p:sp>
      <p:sp>
        <p:nvSpPr>
          <p:cNvPr id="3" name="Content Placeholder 2"/>
          <p:cNvSpPr>
            <a:spLocks noGrp="1"/>
          </p:cNvSpPr>
          <p:nvPr>
            <p:ph idx="1"/>
          </p:nvPr>
        </p:nvSpPr>
        <p:spPr>
          <a:xfrm>
            <a:off x="457200" y="990600"/>
            <a:ext cx="8229600" cy="5410200"/>
          </a:xfrm>
        </p:spPr>
        <p:txBody>
          <a:bodyPr>
            <a:noAutofit/>
          </a:bodyPr>
          <a:lstStyle/>
          <a:p>
            <a:r>
              <a:rPr lang="en-GB" sz="1800" dirty="0" smtClean="0"/>
              <a:t>RT protection and dumps for drive beam </a:t>
            </a:r>
            <a:r>
              <a:rPr lang="en-GB" sz="1800" dirty="0" err="1" smtClean="0"/>
              <a:t>linac</a:t>
            </a:r>
            <a:r>
              <a:rPr lang="en-GB" sz="1800" dirty="0" smtClean="0"/>
              <a:t> 	(24 x 100 x safe beam)</a:t>
            </a:r>
          </a:p>
          <a:p>
            <a:r>
              <a:rPr lang="en-GB" sz="1800" dirty="0" smtClean="0"/>
              <a:t>RT protection and dumps damping rings (and/or fast emittance control)</a:t>
            </a:r>
          </a:p>
          <a:p>
            <a:r>
              <a:rPr lang="en-GB" sz="1800" dirty="0" smtClean="0"/>
              <a:t>Beam loss monitoring specifications (covered in BI session)</a:t>
            </a:r>
          </a:p>
          <a:p>
            <a:r>
              <a:rPr lang="en-GB" sz="1800" dirty="0" smtClean="0"/>
              <a:t>Radiation issues, implication for electronic systems</a:t>
            </a:r>
          </a:p>
          <a:p>
            <a:r>
              <a:rPr lang="en-GB" sz="1800" dirty="0" smtClean="0"/>
              <a:t>CLIC @ 100 Hz</a:t>
            </a:r>
          </a:p>
          <a:p>
            <a:pPr lvl="1"/>
            <a:r>
              <a:rPr lang="en-GB" sz="1800" dirty="0" smtClean="0"/>
              <a:t>Not really a problem, if needed we can do fast post pulse analysis in 8 ms on limited systems and detailed post pulse analysis over a few pulses.</a:t>
            </a:r>
          </a:p>
          <a:p>
            <a:pPr>
              <a:spcBef>
                <a:spcPts val="1800"/>
              </a:spcBef>
              <a:buNone/>
            </a:pPr>
            <a:r>
              <a:rPr lang="en-GB" sz="2400" b="1" dirty="0" smtClean="0"/>
              <a:t>For TDR phase:</a:t>
            </a:r>
          </a:p>
          <a:p>
            <a:r>
              <a:rPr lang="en-GB" sz="1800" dirty="0" smtClean="0"/>
              <a:t>Detailed analysis of fault scenario</a:t>
            </a:r>
          </a:p>
          <a:p>
            <a:r>
              <a:rPr lang="en-GB" sz="1800" dirty="0" smtClean="0"/>
              <a:t>Validation of bootstrap procedure (i.e. beam optimisation procedures at low intensities)</a:t>
            </a:r>
          </a:p>
          <a:p>
            <a:r>
              <a:rPr lang="en-GB" sz="1800" dirty="0" smtClean="0"/>
              <a:t>Detailed operational availability studies</a:t>
            </a:r>
          </a:p>
          <a:p>
            <a:r>
              <a:rPr lang="en-GB" sz="1800" dirty="0" smtClean="0"/>
              <a:t>Protection of extraction channels in case of kicker failures</a:t>
            </a:r>
          </a:p>
          <a:p>
            <a:r>
              <a:rPr lang="en-GB" sz="1800" dirty="0" smtClean="0"/>
              <a:t>Fixed protection masks and protection recovery (spare surface)</a:t>
            </a:r>
          </a:p>
          <a:p>
            <a:r>
              <a:rPr lang="en-GB" sz="1800" dirty="0" smtClean="0"/>
              <a:t>RF breakdown effects</a:t>
            </a:r>
          </a:p>
          <a:p>
            <a:endParaRPr lang="en-GB" sz="1800" dirty="0" smtClean="0"/>
          </a:p>
        </p:txBody>
      </p:sp>
      <p:sp>
        <p:nvSpPr>
          <p:cNvPr id="4" name="Date Placeholder 3"/>
          <p:cNvSpPr>
            <a:spLocks noGrp="1"/>
          </p:cNvSpPr>
          <p:nvPr>
            <p:ph type="dt" sz="half" idx="10"/>
          </p:nvPr>
        </p:nvSpPr>
        <p:spPr/>
        <p:txBody>
          <a:bodyPr/>
          <a:lstStyle/>
          <a:p>
            <a:fld id="{A7C17628-7381-4AAF-8B38-8B4FBFEAE3BA}" type="datetime1">
              <a:rPr lang="en-US" smtClean="0"/>
              <a:pPr/>
              <a:t>12/14/2010</a:t>
            </a:fld>
            <a:r>
              <a:rPr lang="en-US" smtClean="0"/>
              <a:t> </a:t>
            </a:r>
            <a:r>
              <a:rPr lang="en-GB" smtClean="0"/>
              <a:t>IWLC2010</a:t>
            </a:r>
            <a:endParaRPr lang="en-US" dirty="0" smtClean="0"/>
          </a:p>
        </p:txBody>
      </p:sp>
      <p:sp>
        <p:nvSpPr>
          <p:cNvPr id="5" name="Slide Number Placeholder 4"/>
          <p:cNvSpPr>
            <a:spLocks noGrp="1"/>
          </p:cNvSpPr>
          <p:nvPr>
            <p:ph type="sldNum" sz="quarter" idx="11"/>
          </p:nvPr>
        </p:nvSpPr>
        <p:spPr/>
        <p:txBody>
          <a:bodyPr/>
          <a:lstStyle/>
          <a:p>
            <a:fld id="{6BF217E6-4719-4E5D-A656-08D119D20448}" type="slidenum">
              <a:rPr lang="en-US" smtClean="0"/>
              <a:pPr/>
              <a:t>28</a:t>
            </a:fld>
            <a:endParaRPr lang="en-US"/>
          </a:p>
        </p:txBody>
      </p:sp>
      <p:sp>
        <p:nvSpPr>
          <p:cNvPr id="6" name="Footer Placeholder 5"/>
          <p:cNvSpPr>
            <a:spLocks noGrp="1"/>
          </p:cNvSpPr>
          <p:nvPr>
            <p:ph type="ftr" sz="quarter" idx="12"/>
          </p:nvPr>
        </p:nvSpPr>
        <p:spPr/>
        <p:txBody>
          <a:bodyPr/>
          <a:lstStyle/>
          <a:p>
            <a:r>
              <a:rPr lang="en-GB" smtClean="0"/>
              <a:t>M.Jonker</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500"/>
                                        <p:tgtEl>
                                          <p:spTgt spid="3">
                                            <p:txEl>
                                              <p:pRg st="3" end="3"/>
                                            </p:tx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dissolv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dissolve">
                                      <p:cBhvr>
                                        <p:cTn id="33" dur="500"/>
                                        <p:tgtEl>
                                          <p:spTgt spid="3">
                                            <p:txEl>
                                              <p:pRg st="6" end="6"/>
                                            </p:txEl>
                                          </p:spTgt>
                                        </p:tgtEl>
                                      </p:cBhvr>
                                    </p:animEffect>
                                  </p:childTnLst>
                                </p:cTn>
                              </p:par>
                            </p:childTnLst>
                          </p:cTn>
                        </p:par>
                        <p:par>
                          <p:cTn id="34" fill="hold">
                            <p:stCondLst>
                              <p:cond delay="500"/>
                            </p:stCondLst>
                            <p:childTnLst>
                              <p:par>
                                <p:cTn id="35" presetID="9" presetClass="entr" presetSubtype="0" fill="hold" grpId="0"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dissolve">
                                      <p:cBhvr>
                                        <p:cTn id="37" dur="500"/>
                                        <p:tgtEl>
                                          <p:spTgt spid="3">
                                            <p:txEl>
                                              <p:pRg st="7" end="7"/>
                                            </p:txEl>
                                          </p:spTgt>
                                        </p:tgtEl>
                                      </p:cBhvr>
                                    </p:animEffect>
                                  </p:childTnLst>
                                </p:cTn>
                              </p:par>
                            </p:childTnLst>
                          </p:cTn>
                        </p:par>
                        <p:par>
                          <p:cTn id="38" fill="hold">
                            <p:stCondLst>
                              <p:cond delay="1000"/>
                            </p:stCondLst>
                            <p:childTnLst>
                              <p:par>
                                <p:cTn id="39" presetID="9" presetClass="entr" presetSubtype="0" fill="hold" grpId="0" nodeType="after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dissolve">
                                      <p:cBhvr>
                                        <p:cTn id="41" dur="500"/>
                                        <p:tgtEl>
                                          <p:spTgt spid="3">
                                            <p:txEl>
                                              <p:pRg st="8" end="8"/>
                                            </p:txEl>
                                          </p:spTgt>
                                        </p:tgtEl>
                                      </p:cBhvr>
                                    </p:animEffect>
                                  </p:childTnLst>
                                </p:cTn>
                              </p:par>
                            </p:childTnLst>
                          </p:cTn>
                        </p:par>
                        <p:par>
                          <p:cTn id="42" fill="hold">
                            <p:stCondLst>
                              <p:cond delay="1500"/>
                            </p:stCondLst>
                            <p:childTnLst>
                              <p:par>
                                <p:cTn id="43" presetID="9" presetClass="entr" presetSubtype="0" fill="hold" grpId="0" nodeType="after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dissolve">
                                      <p:cBhvr>
                                        <p:cTn id="45" dur="500"/>
                                        <p:tgtEl>
                                          <p:spTgt spid="3">
                                            <p:txEl>
                                              <p:pRg st="9" end="9"/>
                                            </p:txEl>
                                          </p:spTgt>
                                        </p:tgtEl>
                                      </p:cBhvr>
                                    </p:animEffect>
                                  </p:childTnLst>
                                </p:cTn>
                              </p:par>
                            </p:childTnLst>
                          </p:cTn>
                        </p:par>
                        <p:par>
                          <p:cTn id="46" fill="hold">
                            <p:stCondLst>
                              <p:cond delay="2000"/>
                            </p:stCondLst>
                            <p:childTnLst>
                              <p:par>
                                <p:cTn id="47" presetID="9" presetClass="entr" presetSubtype="0" fill="hold" grpId="0" nodeType="after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dissolve">
                                      <p:cBhvr>
                                        <p:cTn id="49" dur="500"/>
                                        <p:tgtEl>
                                          <p:spTgt spid="3">
                                            <p:txEl>
                                              <p:pRg st="10" end="10"/>
                                            </p:txEl>
                                          </p:spTgt>
                                        </p:tgtEl>
                                      </p:cBhvr>
                                    </p:animEffect>
                                  </p:childTnLst>
                                </p:cTn>
                              </p:par>
                            </p:childTnLst>
                          </p:cTn>
                        </p:par>
                        <p:par>
                          <p:cTn id="50" fill="hold">
                            <p:stCondLst>
                              <p:cond delay="2500"/>
                            </p:stCondLst>
                            <p:childTnLst>
                              <p:par>
                                <p:cTn id="51" presetID="9" presetClass="entr" presetSubtype="0" fill="hold" grpId="0" nodeType="afterEffect">
                                  <p:stCondLst>
                                    <p:cond delay="0"/>
                                  </p:stCondLst>
                                  <p:childTnLst>
                                    <p:set>
                                      <p:cBhvr>
                                        <p:cTn id="52" dur="1" fill="hold">
                                          <p:stCondLst>
                                            <p:cond delay="0"/>
                                          </p:stCondLst>
                                        </p:cTn>
                                        <p:tgtEl>
                                          <p:spTgt spid="3">
                                            <p:txEl>
                                              <p:pRg st="11" end="11"/>
                                            </p:txEl>
                                          </p:spTgt>
                                        </p:tgtEl>
                                        <p:attrNameLst>
                                          <p:attrName>style.visibility</p:attrName>
                                        </p:attrNameLst>
                                      </p:cBhvr>
                                      <p:to>
                                        <p:strVal val="visible"/>
                                      </p:to>
                                    </p:set>
                                    <p:animEffect transition="in" filter="dissolve">
                                      <p:cBhvr>
                                        <p:cTn id="53" dur="500"/>
                                        <p:tgtEl>
                                          <p:spTgt spid="3">
                                            <p:txEl>
                                              <p:pRg st="11" end="11"/>
                                            </p:txEl>
                                          </p:spTgt>
                                        </p:tgtEl>
                                      </p:cBhvr>
                                    </p:animEffect>
                                  </p:childTnLst>
                                </p:cTn>
                              </p:par>
                            </p:childTnLst>
                          </p:cTn>
                        </p:par>
                        <p:par>
                          <p:cTn id="54" fill="hold">
                            <p:stCondLst>
                              <p:cond delay="3000"/>
                            </p:stCondLst>
                            <p:childTnLst>
                              <p:par>
                                <p:cTn id="55" presetID="9" presetClass="entr" presetSubtype="0" fill="hold" grpId="0" nodeType="after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dissolve">
                                      <p:cBhvr>
                                        <p:cTn id="5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Autofit/>
          </a:bodyPr>
          <a:lstStyle/>
          <a:p>
            <a:r>
              <a:rPr lang="en-US" sz="3600" dirty="0" smtClean="0"/>
              <a:t>Work packages for TDR phase</a:t>
            </a:r>
            <a:endParaRPr lang="en-US" sz="3600" dirty="0"/>
          </a:p>
        </p:txBody>
      </p:sp>
      <p:sp>
        <p:nvSpPr>
          <p:cNvPr id="3" name="Content Placeholder 2"/>
          <p:cNvSpPr>
            <a:spLocks noGrp="1"/>
          </p:cNvSpPr>
          <p:nvPr>
            <p:ph idx="1"/>
          </p:nvPr>
        </p:nvSpPr>
        <p:spPr>
          <a:xfrm>
            <a:off x="304800" y="1066800"/>
            <a:ext cx="8534400" cy="5486400"/>
          </a:xfrm>
        </p:spPr>
        <p:txBody>
          <a:bodyPr>
            <a:normAutofit/>
          </a:bodyPr>
          <a:lstStyle/>
          <a:p>
            <a:pPr>
              <a:buNone/>
            </a:pPr>
            <a:r>
              <a:rPr lang="en-US" sz="2800" b="1" dirty="0" smtClean="0"/>
              <a:t>Machine protection related work packages</a:t>
            </a:r>
            <a:endParaRPr lang="en-GB" sz="2800" b="1" dirty="0" smtClean="0"/>
          </a:p>
          <a:p>
            <a:r>
              <a:rPr lang="en-GB" sz="2400" dirty="0" smtClean="0">
                <a:solidFill>
                  <a:schemeClr val="tx2"/>
                </a:solidFill>
              </a:rPr>
              <a:t>TE/ABT:</a:t>
            </a:r>
            <a:endParaRPr lang="en-US" sz="2400" dirty="0">
              <a:solidFill>
                <a:schemeClr val="tx2"/>
              </a:solidFill>
            </a:endParaRPr>
          </a:p>
          <a:p>
            <a:pPr lvl="1"/>
            <a:r>
              <a:rPr lang="en-US" sz="1800" dirty="0" smtClean="0"/>
              <a:t>specification of masks to protect against kicker failures.</a:t>
            </a:r>
          </a:p>
          <a:p>
            <a:pPr lvl="1"/>
            <a:r>
              <a:rPr lang="en-GB" sz="1800" dirty="0" smtClean="0"/>
              <a:t>Internal emergency dumps</a:t>
            </a:r>
          </a:p>
          <a:p>
            <a:pPr>
              <a:spcBef>
                <a:spcPts val="1200"/>
              </a:spcBef>
            </a:pPr>
            <a:r>
              <a:rPr lang="en-GB" sz="2400" dirty="0" smtClean="0">
                <a:solidFill>
                  <a:schemeClr val="tx2"/>
                </a:solidFill>
              </a:rPr>
              <a:t>EN/STI</a:t>
            </a:r>
            <a:endParaRPr lang="en-US" sz="2400" dirty="0" smtClean="0">
              <a:solidFill>
                <a:schemeClr val="tx2"/>
              </a:solidFill>
            </a:endParaRPr>
          </a:p>
          <a:p>
            <a:pPr lvl="1"/>
            <a:r>
              <a:rPr lang="en-GB" sz="1800" dirty="0" smtClean="0"/>
              <a:t>Implementation and materials for protective masks and internal dumps</a:t>
            </a:r>
          </a:p>
          <a:p>
            <a:pPr>
              <a:spcBef>
                <a:spcPts val="1200"/>
              </a:spcBef>
            </a:pPr>
            <a:r>
              <a:rPr lang="en-GB" sz="2400" dirty="0" smtClean="0">
                <a:solidFill>
                  <a:schemeClr val="tx2"/>
                </a:solidFill>
              </a:rPr>
              <a:t>TE/MPE</a:t>
            </a:r>
            <a:endParaRPr lang="en-US" sz="2400" dirty="0" smtClean="0">
              <a:solidFill>
                <a:schemeClr val="tx2"/>
              </a:solidFill>
            </a:endParaRPr>
          </a:p>
          <a:p>
            <a:pPr lvl="1" fontAlgn="t"/>
            <a:r>
              <a:rPr lang="en-US" sz="1800" dirty="0" smtClean="0"/>
              <a:t>Specifications of MP based on simulations of MP subsystems</a:t>
            </a:r>
          </a:p>
          <a:p>
            <a:pPr lvl="1" fontAlgn="t"/>
            <a:r>
              <a:rPr lang="en-GB" sz="1800" dirty="0" smtClean="0"/>
              <a:t>Specification of interlock system</a:t>
            </a:r>
            <a:endParaRPr lang="en-US" sz="1800" dirty="0" smtClean="0"/>
          </a:p>
          <a:p>
            <a:pPr lvl="1" fontAlgn="t"/>
            <a:r>
              <a:rPr lang="en-US" sz="1800" dirty="0" smtClean="0"/>
              <a:t>Implementation of a scaled down CLIC MPS in CTF3 and validation of general principles</a:t>
            </a:r>
          </a:p>
          <a:p>
            <a:pPr lvl="1" fontAlgn="b"/>
            <a:r>
              <a:rPr lang="en-US" sz="1800" dirty="0" smtClean="0"/>
              <a:t>Prototyping of CLIC BLMs in CLEX (</a:t>
            </a:r>
            <a:r>
              <a:rPr lang="en-GB" sz="1800" dirty="0" smtClean="0"/>
              <a:t>BE/BI</a:t>
            </a:r>
            <a:r>
              <a:rPr lang="en-US" sz="1800" dirty="0" smtClean="0"/>
              <a:t>)</a:t>
            </a:r>
          </a:p>
          <a:p>
            <a:pPr lvl="1" fontAlgn="b"/>
            <a:r>
              <a:rPr lang="en-US" sz="1800" dirty="0" smtClean="0"/>
              <a:t>Prototyping of CLIC BLMs in CLEX (</a:t>
            </a:r>
            <a:r>
              <a:rPr lang="en-GB" sz="1800" dirty="0" smtClean="0"/>
              <a:t>BE/BI</a:t>
            </a:r>
            <a:r>
              <a:rPr lang="en-US" sz="1800" dirty="0" smtClean="0"/>
              <a:t>)</a:t>
            </a:r>
          </a:p>
          <a:p>
            <a:pPr lvl="1" fontAlgn="b"/>
            <a:r>
              <a:rPr lang="en-US" sz="1800" dirty="0" smtClean="0"/>
              <a:t>Radiation qualification of components (HES/RP)</a:t>
            </a:r>
          </a:p>
          <a:p>
            <a:pPr>
              <a:spcBef>
                <a:spcPts val="1800"/>
              </a:spcBef>
              <a:buNone/>
            </a:pPr>
            <a:endParaRPr lang="en-GB" sz="2400" dirty="0" smtClean="0"/>
          </a:p>
        </p:txBody>
      </p:sp>
      <p:sp>
        <p:nvSpPr>
          <p:cNvPr id="4" name="Date Placeholder 3"/>
          <p:cNvSpPr>
            <a:spLocks noGrp="1"/>
          </p:cNvSpPr>
          <p:nvPr>
            <p:ph type="dt" sz="half" idx="10"/>
          </p:nvPr>
        </p:nvSpPr>
        <p:spPr/>
        <p:txBody>
          <a:bodyPr/>
          <a:lstStyle/>
          <a:p>
            <a:fld id="{B6927CC6-4951-447C-9E8D-22BB504C9F1B}" type="datetime1">
              <a:rPr lang="en-US" smtClean="0"/>
              <a:pPr/>
              <a:t>12/14/2010</a:t>
            </a:fld>
            <a:r>
              <a:rPr lang="en-US" smtClean="0"/>
              <a:t> </a:t>
            </a:r>
            <a:r>
              <a:rPr lang="en-GB" smtClean="0"/>
              <a:t>IWLC2010</a:t>
            </a:r>
            <a:endParaRPr lang="en-US" dirty="0" smtClean="0"/>
          </a:p>
        </p:txBody>
      </p:sp>
      <p:sp>
        <p:nvSpPr>
          <p:cNvPr id="5" name="Slide Number Placeholder 4"/>
          <p:cNvSpPr>
            <a:spLocks noGrp="1"/>
          </p:cNvSpPr>
          <p:nvPr>
            <p:ph type="sldNum" sz="quarter" idx="11"/>
          </p:nvPr>
        </p:nvSpPr>
        <p:spPr/>
        <p:txBody>
          <a:bodyPr/>
          <a:lstStyle/>
          <a:p>
            <a:fld id="{6BF217E6-4719-4E5D-A656-08D119D20448}" type="slidenum">
              <a:rPr lang="en-US" smtClean="0"/>
              <a:pPr/>
              <a:t>29</a:t>
            </a:fld>
            <a:endParaRPr lang="en-US"/>
          </a:p>
        </p:txBody>
      </p:sp>
      <p:sp>
        <p:nvSpPr>
          <p:cNvPr id="6" name="Footer Placeholder 5"/>
          <p:cNvSpPr>
            <a:spLocks noGrp="1"/>
          </p:cNvSpPr>
          <p:nvPr>
            <p:ph type="ftr" sz="quarter" idx="12"/>
          </p:nvPr>
        </p:nvSpPr>
        <p:spPr/>
        <p:txBody>
          <a:bodyPr/>
          <a:lstStyle/>
          <a:p>
            <a:r>
              <a:rPr lang="en-GB" smtClean="0"/>
              <a:t>M.Jonker</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ssolve">
                                      <p:cBhvr>
                                        <p:cTn id="31" dur="500"/>
                                        <p:tgtEl>
                                          <p:spTgt spid="3">
                                            <p:txEl>
                                              <p:pRg st="6" end="6"/>
                                            </p:txEl>
                                          </p:spTgt>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dissolve">
                                      <p:cBhvr>
                                        <p:cTn id="34" dur="500"/>
                                        <p:tgtEl>
                                          <p:spTgt spid="3">
                                            <p:txEl>
                                              <p:pRg st="7" end="7"/>
                                            </p:txEl>
                                          </p:spTgt>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dissolve">
                                      <p:cBhvr>
                                        <p:cTn id="37" dur="500"/>
                                        <p:tgtEl>
                                          <p:spTgt spid="3">
                                            <p:txEl>
                                              <p:pRg st="8" end="8"/>
                                            </p:txEl>
                                          </p:spTgt>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dissolve">
                                      <p:cBhvr>
                                        <p:cTn id="40" dur="500"/>
                                        <p:tgtEl>
                                          <p:spTgt spid="3">
                                            <p:txEl>
                                              <p:pRg st="9" end="9"/>
                                            </p:txEl>
                                          </p:spTgt>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dissolve">
                                      <p:cBhvr>
                                        <p:cTn id="43" dur="500"/>
                                        <p:tgtEl>
                                          <p:spTgt spid="3">
                                            <p:txEl>
                                              <p:pRg st="10" end="10"/>
                                            </p:txEl>
                                          </p:spTgt>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3">
                                            <p:txEl>
                                              <p:pRg st="11" end="11"/>
                                            </p:txEl>
                                          </p:spTgt>
                                        </p:tgtEl>
                                        <p:attrNameLst>
                                          <p:attrName>style.visibility</p:attrName>
                                        </p:attrNameLst>
                                      </p:cBhvr>
                                      <p:to>
                                        <p:strVal val="visible"/>
                                      </p:to>
                                    </p:set>
                                    <p:animEffect transition="in" filter="dissolve">
                                      <p:cBhvr>
                                        <p:cTn id="46" dur="500"/>
                                        <p:tgtEl>
                                          <p:spTgt spid="3">
                                            <p:txEl>
                                              <p:pRg st="11" end="11"/>
                                            </p:txEl>
                                          </p:spTgt>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Effect transition="in" filter="dissolve">
                                      <p:cBhvr>
                                        <p:cTn id="49"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GB" dirty="0" smtClean="0">
                <a:solidFill>
                  <a:schemeClr val="tx2">
                    <a:lumMod val="60000"/>
                    <a:lumOff val="40000"/>
                  </a:schemeClr>
                </a:solidFill>
              </a:rPr>
              <a:t>Linear ?</a:t>
            </a:r>
            <a:endParaRPr lang="en-US" dirty="0">
              <a:solidFill>
                <a:schemeClr val="tx2">
                  <a:lumMod val="60000"/>
                  <a:lumOff val="40000"/>
                </a:schemeClr>
              </a:solidFill>
            </a:endParaRPr>
          </a:p>
        </p:txBody>
      </p:sp>
      <p:sp>
        <p:nvSpPr>
          <p:cNvPr id="3" name="Content Placeholder 2"/>
          <p:cNvSpPr>
            <a:spLocks noGrp="1"/>
          </p:cNvSpPr>
          <p:nvPr>
            <p:ph idx="1"/>
          </p:nvPr>
        </p:nvSpPr>
        <p:spPr>
          <a:xfrm>
            <a:off x="228600" y="990600"/>
            <a:ext cx="8686800" cy="5638800"/>
          </a:xfrm>
        </p:spPr>
        <p:txBody>
          <a:bodyPr>
            <a:normAutofit/>
          </a:bodyPr>
          <a:lstStyle/>
          <a:p>
            <a:pPr>
              <a:buNone/>
            </a:pPr>
            <a:r>
              <a:rPr lang="en-GB" dirty="0" smtClean="0"/>
              <a:t>Circular machines:</a:t>
            </a:r>
          </a:p>
          <a:p>
            <a:pPr marL="290513" lvl="1"/>
            <a:r>
              <a:rPr lang="en-GB" sz="2400" dirty="0" smtClean="0"/>
              <a:t>Relative energy loss/turn = 88.5 E</a:t>
            </a:r>
            <a:r>
              <a:rPr lang="en-GB" sz="2400" baseline="30000" dirty="0" smtClean="0"/>
              <a:t>3</a:t>
            </a:r>
            <a:r>
              <a:rPr lang="en-GB" sz="2400" dirty="0" smtClean="0"/>
              <a:t>/</a:t>
            </a:r>
            <a:r>
              <a:rPr lang="el-GR" sz="2400" dirty="0" smtClean="0"/>
              <a:t>ρ</a:t>
            </a:r>
            <a:r>
              <a:rPr lang="en-GB" sz="2400" dirty="0" smtClean="0"/>
              <a:t> TeV</a:t>
            </a:r>
            <a:r>
              <a:rPr lang="en-GB" sz="2400" baseline="30000" dirty="0" smtClean="0"/>
              <a:t>-3</a:t>
            </a:r>
            <a:r>
              <a:rPr lang="en-GB" sz="2400" dirty="0" smtClean="0"/>
              <a:t> km turn</a:t>
            </a:r>
            <a:r>
              <a:rPr lang="en-GB" sz="2400" baseline="30000" dirty="0" smtClean="0"/>
              <a:t>-1</a:t>
            </a:r>
            <a:r>
              <a:rPr lang="el-GR" sz="2400" dirty="0" smtClean="0"/>
              <a:t> </a:t>
            </a:r>
            <a:r>
              <a:rPr lang="en-GB" sz="2400" dirty="0" smtClean="0"/>
              <a:t> </a:t>
            </a:r>
            <a:r>
              <a:rPr lang="en-GB" sz="2000" dirty="0" smtClean="0"/>
              <a:t>(</a:t>
            </a:r>
            <a:r>
              <a:rPr lang="el-GR" sz="2000" dirty="0" smtClean="0"/>
              <a:t>ρ</a:t>
            </a:r>
            <a:r>
              <a:rPr lang="en-GB" sz="2000" dirty="0" smtClean="0"/>
              <a:t> = arc radius)</a:t>
            </a:r>
            <a:endParaRPr lang="en-GB" sz="2400" dirty="0" smtClean="0"/>
          </a:p>
          <a:p>
            <a:pPr lvl="1">
              <a:buNone/>
            </a:pPr>
            <a:r>
              <a:rPr lang="en-GB" sz="2400" dirty="0" smtClean="0"/>
              <a:t>LEP @ E=104.5 </a:t>
            </a:r>
            <a:r>
              <a:rPr lang="en-GB" sz="2400" dirty="0" err="1" smtClean="0"/>
              <a:t>GeV</a:t>
            </a:r>
            <a:r>
              <a:rPr lang="en-GB" sz="2400" dirty="0" smtClean="0"/>
              <a:t>, </a:t>
            </a:r>
            <a:r>
              <a:rPr lang="el-GR" sz="2400" dirty="0" smtClean="0"/>
              <a:t>ρ</a:t>
            </a:r>
            <a:r>
              <a:rPr lang="en-GB" sz="2400" dirty="0" smtClean="0"/>
              <a:t>=3.6 km, E-loss/turn = 2.8 %</a:t>
            </a:r>
          </a:p>
          <a:p>
            <a:pPr>
              <a:buNone/>
            </a:pPr>
            <a:endParaRPr lang="en-GB" sz="2800" dirty="0" smtClean="0"/>
          </a:p>
          <a:p>
            <a:pPr>
              <a:buNone/>
            </a:pPr>
            <a:r>
              <a:rPr lang="en-GB" sz="2800" dirty="0" smtClean="0"/>
              <a:t>@CLIC energies 1.5 </a:t>
            </a:r>
            <a:r>
              <a:rPr lang="en-GB" sz="2800" dirty="0" err="1" smtClean="0"/>
              <a:t>TeV</a:t>
            </a:r>
            <a:endParaRPr lang="en-GB" sz="2800" dirty="0" smtClean="0"/>
          </a:p>
          <a:p>
            <a:r>
              <a:rPr lang="en-GB" sz="2800" dirty="0" smtClean="0"/>
              <a:t>For similar losses as in LEP we need</a:t>
            </a:r>
            <a:br>
              <a:rPr lang="en-GB" sz="2800" dirty="0" smtClean="0"/>
            </a:br>
            <a:r>
              <a:rPr lang="el-GR" sz="2800" dirty="0" smtClean="0"/>
              <a:t>ρ </a:t>
            </a:r>
            <a:r>
              <a:rPr lang="en-GB" sz="2800" dirty="0" smtClean="0"/>
              <a:t>=15</a:t>
            </a:r>
            <a:r>
              <a:rPr lang="en-GB" sz="2800" baseline="30000" dirty="0" smtClean="0"/>
              <a:t>3</a:t>
            </a:r>
            <a:r>
              <a:rPr lang="en-GB" sz="2800" dirty="0" smtClean="0"/>
              <a:t> x 4 km = 13500km </a:t>
            </a:r>
            <a:r>
              <a:rPr lang="en-GB" sz="2000" dirty="0" smtClean="0"/>
              <a:t>(about twice the radius of the earth)</a:t>
            </a:r>
            <a:r>
              <a:rPr lang="en-GB" sz="2800" dirty="0" smtClean="0"/>
              <a:t>.</a:t>
            </a:r>
            <a:endParaRPr lang="en-GB" sz="2800" dirty="0"/>
          </a:p>
          <a:p>
            <a:r>
              <a:rPr lang="en-GB" sz="2800" dirty="0" smtClean="0"/>
              <a:t>For 100% loss @ 1.5 </a:t>
            </a:r>
            <a:r>
              <a:rPr lang="en-GB" sz="2800" dirty="0" err="1" smtClean="0"/>
              <a:t>TeV</a:t>
            </a:r>
            <a:r>
              <a:rPr lang="en-GB" sz="2800" dirty="0" smtClean="0"/>
              <a:t> </a:t>
            </a:r>
            <a:r>
              <a:rPr lang="el-GR" sz="2800" dirty="0" smtClean="0"/>
              <a:t>ρ</a:t>
            </a:r>
            <a:r>
              <a:rPr lang="en-GB" sz="2800" dirty="0" smtClean="0"/>
              <a:t> </a:t>
            </a:r>
            <a:r>
              <a:rPr lang="en-GB" sz="2800" dirty="0" smtClean="0"/>
              <a:t>= 300 km</a:t>
            </a:r>
          </a:p>
          <a:p>
            <a:pPr>
              <a:buNone/>
            </a:pPr>
            <a:endParaRPr lang="en-GB" sz="2800" dirty="0" smtClean="0"/>
          </a:p>
          <a:p>
            <a:pPr>
              <a:buNone/>
            </a:pPr>
            <a:r>
              <a:rPr lang="en-GB" sz="2800" dirty="0" smtClean="0">
                <a:solidFill>
                  <a:schemeClr val="accent5">
                    <a:lumMod val="75000"/>
                  </a:schemeClr>
                </a:solidFill>
              </a:rPr>
              <a:t>LEP was the last circular e</a:t>
            </a:r>
            <a:r>
              <a:rPr lang="en-GB" sz="2800" baseline="30000" dirty="0" smtClean="0">
                <a:solidFill>
                  <a:schemeClr val="accent5">
                    <a:lumMod val="75000"/>
                  </a:schemeClr>
                </a:solidFill>
              </a:rPr>
              <a:t>+</a:t>
            </a:r>
            <a:r>
              <a:rPr lang="en-GB" sz="2800" dirty="0" smtClean="0">
                <a:solidFill>
                  <a:schemeClr val="accent5">
                    <a:lumMod val="75000"/>
                  </a:schemeClr>
                </a:solidFill>
              </a:rPr>
              <a:t> e</a:t>
            </a:r>
            <a:r>
              <a:rPr lang="en-GB" sz="2800" baseline="30000" dirty="0" smtClean="0">
                <a:solidFill>
                  <a:schemeClr val="accent5">
                    <a:lumMod val="75000"/>
                  </a:schemeClr>
                </a:solidFill>
              </a:rPr>
              <a:t>-</a:t>
            </a:r>
            <a:r>
              <a:rPr lang="en-GB" sz="2800" dirty="0" smtClean="0">
                <a:solidFill>
                  <a:schemeClr val="accent5">
                    <a:lumMod val="75000"/>
                  </a:schemeClr>
                </a:solidFill>
              </a:rPr>
              <a:t> machine.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rmAutofit fontScale="90000"/>
          </a:bodyPr>
          <a:lstStyle/>
          <a:p>
            <a:r>
              <a:rPr lang="en-GB" dirty="0" smtClean="0"/>
              <a:t>MP Workshop 2011</a:t>
            </a:r>
            <a:endParaRPr lang="en-US" dirty="0"/>
          </a:p>
        </p:txBody>
      </p:sp>
      <p:sp>
        <p:nvSpPr>
          <p:cNvPr id="3" name="Content Placeholder 2"/>
          <p:cNvSpPr>
            <a:spLocks noGrp="1"/>
          </p:cNvSpPr>
          <p:nvPr>
            <p:ph idx="1"/>
          </p:nvPr>
        </p:nvSpPr>
        <p:spPr>
          <a:xfrm>
            <a:off x="381000" y="914400"/>
            <a:ext cx="8458200" cy="5638800"/>
          </a:xfrm>
        </p:spPr>
        <p:txBody>
          <a:bodyPr>
            <a:noAutofit/>
          </a:bodyPr>
          <a:lstStyle/>
          <a:p>
            <a:pPr>
              <a:spcBef>
                <a:spcPts val="0"/>
              </a:spcBef>
              <a:buNone/>
            </a:pPr>
            <a:r>
              <a:rPr lang="en-GB" sz="2000" b="1" dirty="0"/>
              <a:t>Machine Protection and Operations </a:t>
            </a:r>
            <a:r>
              <a:rPr lang="en-GB" sz="2000" b="1" dirty="0" smtClean="0"/>
              <a:t>workshop</a:t>
            </a:r>
            <a:r>
              <a:rPr lang="en-GB" sz="2000" b="1" dirty="0"/>
              <a:t> </a:t>
            </a:r>
            <a:endParaRPr lang="en-US" sz="2000" b="1" dirty="0"/>
          </a:p>
          <a:p>
            <a:pPr>
              <a:spcBef>
                <a:spcPts val="0"/>
              </a:spcBef>
              <a:buNone/>
            </a:pPr>
            <a:endParaRPr lang="en-GB" sz="1400" dirty="0" smtClean="0"/>
          </a:p>
          <a:p>
            <a:pPr marL="0" indent="0">
              <a:spcBef>
                <a:spcPts val="0"/>
              </a:spcBef>
              <a:buNone/>
              <a:tabLst>
                <a:tab pos="968375" algn="l"/>
              </a:tabLst>
            </a:pPr>
            <a:r>
              <a:rPr lang="en-GB" sz="1400" dirty="0" smtClean="0">
                <a:solidFill>
                  <a:schemeClr val="tx2"/>
                </a:solidFill>
              </a:rPr>
              <a:t>Duration: 	Three days.</a:t>
            </a:r>
            <a:endParaRPr lang="en-US" sz="1400" dirty="0">
              <a:solidFill>
                <a:schemeClr val="tx2"/>
              </a:solidFill>
            </a:endParaRPr>
          </a:p>
          <a:p>
            <a:pPr marL="0" indent="0">
              <a:spcBef>
                <a:spcPts val="0"/>
              </a:spcBef>
              <a:buNone/>
              <a:tabLst>
                <a:tab pos="968375" algn="l"/>
              </a:tabLst>
            </a:pPr>
            <a:r>
              <a:rPr lang="en-GB" sz="1400" dirty="0">
                <a:solidFill>
                  <a:schemeClr val="tx2"/>
                </a:solidFill>
              </a:rPr>
              <a:t>Date</a:t>
            </a:r>
            <a:r>
              <a:rPr lang="en-GB" sz="1400" dirty="0" smtClean="0">
                <a:solidFill>
                  <a:schemeClr val="tx2"/>
                </a:solidFill>
              </a:rPr>
              <a:t>:	</a:t>
            </a:r>
            <a:r>
              <a:rPr lang="en-GB" sz="1400" dirty="0" err="1" smtClean="0">
                <a:solidFill>
                  <a:schemeClr val="tx2"/>
                </a:solidFill>
              </a:rPr>
              <a:t>tbd</a:t>
            </a:r>
            <a:r>
              <a:rPr lang="en-GB" sz="1400" dirty="0" smtClean="0">
                <a:solidFill>
                  <a:schemeClr val="tx2"/>
                </a:solidFill>
              </a:rPr>
              <a:t>. Possibly linked </a:t>
            </a:r>
            <a:r>
              <a:rPr lang="en-GB" sz="1400" dirty="0">
                <a:solidFill>
                  <a:schemeClr val="tx2"/>
                </a:solidFill>
              </a:rPr>
              <a:t>to the (i.e. before) ILC-CLIC </a:t>
            </a:r>
            <a:r>
              <a:rPr lang="en-GB" sz="1400" dirty="0" smtClean="0">
                <a:solidFill>
                  <a:schemeClr val="tx2"/>
                </a:solidFill>
              </a:rPr>
              <a:t>or other workshop?</a:t>
            </a:r>
          </a:p>
          <a:p>
            <a:pPr marL="0" indent="0">
              <a:spcBef>
                <a:spcPts val="0"/>
              </a:spcBef>
              <a:buNone/>
              <a:tabLst>
                <a:tab pos="968375" algn="l"/>
              </a:tabLst>
            </a:pPr>
            <a:r>
              <a:rPr lang="en-GB" sz="1400" dirty="0" smtClean="0">
                <a:solidFill>
                  <a:schemeClr val="tx2"/>
                </a:solidFill>
              </a:rPr>
              <a:t>Objectives:	Review issues raised in the CDR and program </a:t>
            </a:r>
            <a:r>
              <a:rPr lang="en-GB" sz="1400" dirty="0">
                <a:solidFill>
                  <a:schemeClr val="tx2"/>
                </a:solidFill>
              </a:rPr>
              <a:t>up to the TDR</a:t>
            </a:r>
            <a:endParaRPr lang="en-US" sz="1400" dirty="0">
              <a:solidFill>
                <a:schemeClr val="tx2"/>
              </a:solidFill>
            </a:endParaRPr>
          </a:p>
          <a:p>
            <a:pPr>
              <a:spcBef>
                <a:spcPts val="1200"/>
              </a:spcBef>
              <a:buNone/>
            </a:pPr>
            <a:r>
              <a:rPr lang="en-GB" sz="1800" b="1" dirty="0" smtClean="0">
                <a:solidFill>
                  <a:schemeClr val="tx2"/>
                </a:solidFill>
              </a:rPr>
              <a:t>Participants from:</a:t>
            </a:r>
            <a:endParaRPr lang="en-US" sz="1800" b="1" dirty="0" smtClean="0">
              <a:solidFill>
                <a:schemeClr val="tx2"/>
              </a:solidFill>
            </a:endParaRPr>
          </a:p>
          <a:p>
            <a:pPr>
              <a:spcBef>
                <a:spcPts val="0"/>
              </a:spcBef>
            </a:pPr>
            <a:r>
              <a:rPr lang="en-GB" sz="1400" dirty="0" smtClean="0">
                <a:solidFill>
                  <a:schemeClr val="tx2"/>
                </a:solidFill>
              </a:rPr>
              <a:t>Beam dynamics experts</a:t>
            </a:r>
            <a:endParaRPr lang="en-US" sz="1400" dirty="0" smtClean="0">
              <a:solidFill>
                <a:schemeClr val="tx2"/>
              </a:solidFill>
            </a:endParaRPr>
          </a:p>
          <a:p>
            <a:pPr>
              <a:spcBef>
                <a:spcPts val="0"/>
              </a:spcBef>
            </a:pPr>
            <a:r>
              <a:rPr lang="en-GB" sz="1400" dirty="0" smtClean="0">
                <a:solidFill>
                  <a:schemeClr val="tx2"/>
                </a:solidFill>
              </a:rPr>
              <a:t>Structures experts</a:t>
            </a:r>
          </a:p>
          <a:p>
            <a:pPr>
              <a:spcBef>
                <a:spcPts val="0"/>
              </a:spcBef>
            </a:pPr>
            <a:r>
              <a:rPr lang="en-US" sz="1400" dirty="0" smtClean="0">
                <a:solidFill>
                  <a:schemeClr val="tx2"/>
                </a:solidFill>
              </a:rPr>
              <a:t>Experts on equipment with impact on beam:</a:t>
            </a:r>
          </a:p>
          <a:p>
            <a:pPr lvl="1">
              <a:spcBef>
                <a:spcPts val="0"/>
              </a:spcBef>
            </a:pPr>
            <a:r>
              <a:rPr lang="en-US" sz="1400" dirty="0" smtClean="0">
                <a:solidFill>
                  <a:schemeClr val="tx2"/>
                </a:solidFill>
              </a:rPr>
              <a:t>Kickers</a:t>
            </a:r>
          </a:p>
          <a:p>
            <a:pPr lvl="1">
              <a:spcBef>
                <a:spcPts val="0"/>
              </a:spcBef>
            </a:pPr>
            <a:r>
              <a:rPr lang="en-US" sz="1400" dirty="0" smtClean="0">
                <a:solidFill>
                  <a:schemeClr val="tx2"/>
                </a:solidFill>
              </a:rPr>
              <a:t>RF </a:t>
            </a:r>
          </a:p>
          <a:p>
            <a:pPr lvl="1">
              <a:spcBef>
                <a:spcPts val="0"/>
              </a:spcBef>
            </a:pPr>
            <a:r>
              <a:rPr lang="en-US" sz="1400" dirty="0" smtClean="0">
                <a:solidFill>
                  <a:schemeClr val="tx2"/>
                </a:solidFill>
              </a:rPr>
              <a:t>Power Converters</a:t>
            </a:r>
          </a:p>
          <a:p>
            <a:pPr lvl="1">
              <a:spcBef>
                <a:spcPts val="0"/>
              </a:spcBef>
            </a:pPr>
            <a:r>
              <a:rPr lang="en-US" sz="1400" dirty="0" smtClean="0">
                <a:solidFill>
                  <a:schemeClr val="tx2"/>
                </a:solidFill>
              </a:rPr>
              <a:t>Vacuum</a:t>
            </a:r>
            <a:endParaRPr lang="en-US" sz="1400" dirty="0">
              <a:solidFill>
                <a:schemeClr val="tx2"/>
              </a:solidFill>
            </a:endParaRPr>
          </a:p>
          <a:p>
            <a:pPr>
              <a:spcBef>
                <a:spcPts val="0"/>
              </a:spcBef>
            </a:pPr>
            <a:r>
              <a:rPr lang="en-GB" sz="1400" dirty="0" smtClean="0">
                <a:solidFill>
                  <a:schemeClr val="tx2"/>
                </a:solidFill>
              </a:rPr>
              <a:t>Beam </a:t>
            </a:r>
            <a:r>
              <a:rPr lang="en-GB" sz="1400" dirty="0">
                <a:solidFill>
                  <a:schemeClr val="tx2"/>
                </a:solidFill>
              </a:rPr>
              <a:t>transfer experts</a:t>
            </a:r>
            <a:endParaRPr lang="en-US" sz="1400" dirty="0">
              <a:solidFill>
                <a:schemeClr val="tx2"/>
              </a:solidFill>
            </a:endParaRPr>
          </a:p>
          <a:p>
            <a:pPr>
              <a:spcBef>
                <a:spcPts val="0"/>
              </a:spcBef>
            </a:pPr>
            <a:r>
              <a:rPr lang="en-GB" sz="1400" dirty="0" smtClean="0">
                <a:solidFill>
                  <a:schemeClr val="tx2"/>
                </a:solidFill>
              </a:rPr>
              <a:t>Detector </a:t>
            </a:r>
            <a:r>
              <a:rPr lang="en-GB" sz="1400" dirty="0">
                <a:solidFill>
                  <a:schemeClr val="tx2"/>
                </a:solidFill>
              </a:rPr>
              <a:t>interface experts</a:t>
            </a:r>
            <a:endParaRPr lang="en-US" sz="1400" dirty="0">
              <a:solidFill>
                <a:schemeClr val="tx2"/>
              </a:solidFill>
            </a:endParaRPr>
          </a:p>
          <a:p>
            <a:pPr>
              <a:spcBef>
                <a:spcPts val="0"/>
              </a:spcBef>
            </a:pPr>
            <a:r>
              <a:rPr lang="en-GB" sz="1400" dirty="0" smtClean="0">
                <a:solidFill>
                  <a:schemeClr val="tx2"/>
                </a:solidFill>
              </a:rPr>
              <a:t>Interlock </a:t>
            </a:r>
            <a:r>
              <a:rPr lang="en-GB" sz="1400" dirty="0">
                <a:solidFill>
                  <a:schemeClr val="tx2"/>
                </a:solidFill>
              </a:rPr>
              <a:t>and controls experts</a:t>
            </a:r>
            <a:endParaRPr lang="en-US" sz="1400" dirty="0">
              <a:solidFill>
                <a:schemeClr val="tx2"/>
              </a:solidFill>
            </a:endParaRPr>
          </a:p>
          <a:p>
            <a:pPr>
              <a:spcBef>
                <a:spcPts val="0"/>
              </a:spcBef>
            </a:pPr>
            <a:r>
              <a:rPr lang="en-GB" sz="1400" dirty="0" smtClean="0">
                <a:solidFill>
                  <a:schemeClr val="tx2"/>
                </a:solidFill>
              </a:rPr>
              <a:t>Instrumentation</a:t>
            </a:r>
            <a:endParaRPr lang="en-US" sz="1400" dirty="0">
              <a:solidFill>
                <a:schemeClr val="tx2"/>
              </a:solidFill>
            </a:endParaRPr>
          </a:p>
          <a:p>
            <a:pPr>
              <a:spcBef>
                <a:spcPts val="0"/>
              </a:spcBef>
            </a:pPr>
            <a:r>
              <a:rPr lang="en-GB" sz="1400" dirty="0" smtClean="0">
                <a:solidFill>
                  <a:schemeClr val="tx2"/>
                </a:solidFill>
              </a:rPr>
              <a:t>Collimators </a:t>
            </a:r>
            <a:r>
              <a:rPr lang="en-GB" sz="1400" dirty="0">
                <a:solidFill>
                  <a:schemeClr val="tx2"/>
                </a:solidFill>
              </a:rPr>
              <a:t>and material experts</a:t>
            </a:r>
            <a:endParaRPr lang="en-US" sz="1400" dirty="0">
              <a:solidFill>
                <a:schemeClr val="tx2"/>
              </a:solidFill>
            </a:endParaRPr>
          </a:p>
          <a:p>
            <a:pPr>
              <a:spcBef>
                <a:spcPts val="0"/>
              </a:spcBef>
              <a:buNone/>
            </a:pPr>
            <a:endParaRPr lang="en-GB" sz="1400" dirty="0" smtClean="0">
              <a:solidFill>
                <a:schemeClr val="tx2"/>
              </a:solidFill>
            </a:endParaRPr>
          </a:p>
          <a:p>
            <a:pPr>
              <a:spcBef>
                <a:spcPts val="0"/>
              </a:spcBef>
              <a:buNone/>
            </a:pPr>
            <a:r>
              <a:rPr lang="en-GB" sz="1800" b="1" dirty="0" smtClean="0">
                <a:solidFill>
                  <a:schemeClr val="tx2"/>
                </a:solidFill>
              </a:rPr>
              <a:t>Institutes:</a:t>
            </a:r>
            <a:r>
              <a:rPr lang="en-GB" sz="1600" dirty="0" smtClean="0">
                <a:solidFill>
                  <a:schemeClr val="tx2"/>
                </a:solidFill>
              </a:rPr>
              <a:t> CLIC, ILC, Light sources, LHC</a:t>
            </a:r>
            <a:endParaRPr lang="en-US" sz="1600" dirty="0">
              <a:solidFill>
                <a:schemeClr val="tx2"/>
              </a:solidFill>
            </a:endParaRPr>
          </a:p>
          <a:p>
            <a:pPr>
              <a:spcBef>
                <a:spcPts val="0"/>
              </a:spcBef>
              <a:buNone/>
            </a:pPr>
            <a:endParaRPr lang="en-US" sz="1200" dirty="0"/>
          </a:p>
        </p:txBody>
      </p:sp>
      <p:sp>
        <p:nvSpPr>
          <p:cNvPr id="5" name="TextBox 4"/>
          <p:cNvSpPr txBox="1"/>
          <p:nvPr/>
        </p:nvSpPr>
        <p:spPr>
          <a:xfrm>
            <a:off x="4648200" y="2438400"/>
            <a:ext cx="4038600" cy="4180632"/>
          </a:xfrm>
          <a:prstGeom prst="rect">
            <a:avLst/>
          </a:prstGeom>
          <a:noFill/>
          <a:ln>
            <a:solidFill>
              <a:schemeClr val="bg2">
                <a:lumMod val="75000"/>
              </a:schemeClr>
            </a:solidFill>
          </a:ln>
        </p:spPr>
        <p:txBody>
          <a:bodyPr wrap="square" rtlCol="0">
            <a:spAutoFit/>
          </a:bodyPr>
          <a:lstStyle/>
          <a:p>
            <a:pPr>
              <a:spcBef>
                <a:spcPts val="400"/>
              </a:spcBef>
              <a:buNone/>
            </a:pPr>
            <a:r>
              <a:rPr lang="en-GB" sz="1600" dirty="0">
                <a:solidFill>
                  <a:schemeClr val="tx2"/>
                </a:solidFill>
              </a:rPr>
              <a:t>Topics:</a:t>
            </a:r>
          </a:p>
          <a:p>
            <a:pPr marL="344488" indent="-173038">
              <a:spcBef>
                <a:spcPts val="200"/>
              </a:spcBef>
            </a:pPr>
            <a:r>
              <a:rPr lang="en-GB" sz="1400" dirty="0" smtClean="0">
                <a:solidFill>
                  <a:schemeClr val="bg2">
                    <a:lumMod val="25000"/>
                  </a:schemeClr>
                </a:solidFill>
              </a:rPr>
              <a:t>Fault studies</a:t>
            </a:r>
          </a:p>
          <a:p>
            <a:pPr marL="344488" indent="-173038">
              <a:buFont typeface="Arial" pitchFamily="34" charset="0"/>
              <a:buChar char="•"/>
            </a:pPr>
            <a:r>
              <a:rPr lang="en-GB" sz="1200" dirty="0" smtClean="0">
                <a:solidFill>
                  <a:schemeClr val="bg2">
                    <a:lumMod val="25000"/>
                  </a:schemeClr>
                </a:solidFill>
              </a:rPr>
              <a:t>Fast failures</a:t>
            </a:r>
          </a:p>
          <a:p>
            <a:pPr marL="344488" indent="-173038">
              <a:buFont typeface="Arial" pitchFamily="34" charset="0"/>
              <a:buChar char="•"/>
            </a:pPr>
            <a:r>
              <a:rPr lang="en-GB" sz="1200" dirty="0" smtClean="0">
                <a:solidFill>
                  <a:schemeClr val="bg2">
                    <a:lumMod val="25000"/>
                  </a:schemeClr>
                </a:solidFill>
              </a:rPr>
              <a:t>Equipment failures</a:t>
            </a:r>
          </a:p>
          <a:p>
            <a:pPr marL="344488" indent="-173038">
              <a:buFont typeface="Arial" pitchFamily="34" charset="0"/>
              <a:buChar char="•"/>
            </a:pPr>
            <a:r>
              <a:rPr lang="en-GB" sz="1200" dirty="0" smtClean="0">
                <a:solidFill>
                  <a:schemeClr val="bg2">
                    <a:lumMod val="25000"/>
                  </a:schemeClr>
                </a:solidFill>
              </a:rPr>
              <a:t>Slow drifts</a:t>
            </a:r>
          </a:p>
          <a:p>
            <a:pPr marL="344488" indent="-173038">
              <a:spcBef>
                <a:spcPts val="200"/>
              </a:spcBef>
            </a:pPr>
            <a:r>
              <a:rPr lang="en-GB" sz="1400" dirty="0" smtClean="0">
                <a:solidFill>
                  <a:schemeClr val="bg2">
                    <a:lumMod val="25000"/>
                  </a:schemeClr>
                </a:solidFill>
              </a:rPr>
              <a:t>Risk analysis</a:t>
            </a:r>
          </a:p>
          <a:p>
            <a:pPr marL="344488" indent="-173038">
              <a:spcBef>
                <a:spcPts val="600"/>
              </a:spcBef>
            </a:pPr>
            <a:r>
              <a:rPr lang="en-GB" sz="1400" dirty="0" smtClean="0">
                <a:solidFill>
                  <a:schemeClr val="bg2">
                    <a:lumMod val="25000"/>
                  </a:schemeClr>
                </a:solidFill>
              </a:rPr>
              <a:t>Requirements for fixed masks (in flight protection)</a:t>
            </a:r>
          </a:p>
          <a:p>
            <a:pPr marL="344488" indent="-173038">
              <a:spcBef>
                <a:spcPts val="200"/>
              </a:spcBef>
            </a:pPr>
            <a:r>
              <a:rPr lang="en-GB" sz="1400" dirty="0" smtClean="0">
                <a:solidFill>
                  <a:schemeClr val="bg2">
                    <a:lumMod val="25000"/>
                  </a:schemeClr>
                </a:solidFill>
              </a:rPr>
              <a:t>Interlock systems</a:t>
            </a:r>
            <a:endParaRPr lang="en-US" sz="1400" dirty="0" smtClean="0">
              <a:solidFill>
                <a:schemeClr val="bg2">
                  <a:lumMod val="25000"/>
                </a:schemeClr>
              </a:solidFill>
            </a:endParaRPr>
          </a:p>
          <a:p>
            <a:pPr marL="344488" indent="-173038">
              <a:spcBef>
                <a:spcPts val="200"/>
              </a:spcBef>
            </a:pPr>
            <a:r>
              <a:rPr lang="en-GB" sz="1400" dirty="0" smtClean="0">
                <a:solidFill>
                  <a:schemeClr val="bg2">
                    <a:lumMod val="25000"/>
                  </a:schemeClr>
                </a:solidFill>
              </a:rPr>
              <a:t>Safe by construction</a:t>
            </a:r>
            <a:endParaRPr lang="en-US" sz="1400" dirty="0" smtClean="0">
              <a:solidFill>
                <a:schemeClr val="bg2">
                  <a:lumMod val="25000"/>
                </a:schemeClr>
              </a:solidFill>
            </a:endParaRPr>
          </a:p>
          <a:p>
            <a:pPr marL="344488" indent="-173038">
              <a:spcBef>
                <a:spcPts val="600"/>
              </a:spcBef>
            </a:pPr>
            <a:r>
              <a:rPr lang="en-GB" sz="1400" dirty="0" smtClean="0">
                <a:solidFill>
                  <a:schemeClr val="bg2">
                    <a:lumMod val="25000"/>
                  </a:schemeClr>
                </a:solidFill>
              </a:rPr>
              <a:t>Post Pulse analysis</a:t>
            </a:r>
          </a:p>
          <a:p>
            <a:pPr marL="344488" indent="-173038">
              <a:spcBef>
                <a:spcPts val="200"/>
              </a:spcBef>
            </a:pPr>
            <a:r>
              <a:rPr lang="en-GB" sz="1400" dirty="0" smtClean="0">
                <a:solidFill>
                  <a:schemeClr val="bg2">
                    <a:lumMod val="25000"/>
                  </a:schemeClr>
                </a:solidFill>
              </a:rPr>
              <a:t>Beam Loss detection</a:t>
            </a:r>
          </a:p>
          <a:p>
            <a:pPr marL="344488" indent="-173038">
              <a:spcBef>
                <a:spcPts val="200"/>
              </a:spcBef>
            </a:pPr>
            <a:r>
              <a:rPr lang="en-GB" sz="1400" dirty="0" smtClean="0">
                <a:solidFill>
                  <a:schemeClr val="bg2">
                    <a:lumMod val="25000"/>
                  </a:schemeClr>
                </a:solidFill>
              </a:rPr>
              <a:t>Fault Detection and instrumentation</a:t>
            </a:r>
            <a:endParaRPr lang="en-US" sz="1400" dirty="0" smtClean="0">
              <a:solidFill>
                <a:schemeClr val="bg2">
                  <a:lumMod val="25000"/>
                </a:schemeClr>
              </a:solidFill>
            </a:endParaRPr>
          </a:p>
          <a:p>
            <a:pPr marL="344488" indent="-173038">
              <a:spcBef>
                <a:spcPts val="600"/>
              </a:spcBef>
            </a:pPr>
            <a:r>
              <a:rPr lang="en-GB" sz="1400" dirty="0" smtClean="0">
                <a:solidFill>
                  <a:schemeClr val="bg2">
                    <a:lumMod val="25000"/>
                  </a:schemeClr>
                </a:solidFill>
              </a:rPr>
              <a:t>Material Damage</a:t>
            </a:r>
            <a:endParaRPr lang="en-US" sz="1400" dirty="0" smtClean="0">
              <a:solidFill>
                <a:schemeClr val="bg2">
                  <a:lumMod val="25000"/>
                </a:schemeClr>
              </a:solidFill>
            </a:endParaRPr>
          </a:p>
          <a:p>
            <a:pPr marL="344488" indent="-173038">
              <a:spcBef>
                <a:spcPts val="200"/>
              </a:spcBef>
            </a:pPr>
            <a:r>
              <a:rPr lang="en-GB" sz="1400" dirty="0" smtClean="0">
                <a:solidFill>
                  <a:schemeClr val="bg2">
                    <a:lumMod val="25000"/>
                  </a:schemeClr>
                </a:solidFill>
              </a:rPr>
              <a:t>Operational procedures</a:t>
            </a:r>
          </a:p>
          <a:p>
            <a:pPr marL="344488" indent="-173038">
              <a:spcBef>
                <a:spcPts val="200"/>
              </a:spcBef>
            </a:pPr>
            <a:r>
              <a:rPr lang="en-GB" sz="1400" dirty="0" smtClean="0">
                <a:solidFill>
                  <a:schemeClr val="bg2">
                    <a:lumMod val="25000"/>
                  </a:schemeClr>
                </a:solidFill>
              </a:rPr>
              <a:t>Fast emittance control</a:t>
            </a:r>
          </a:p>
          <a:p>
            <a:pPr marL="344488" indent="-173038">
              <a:spcBef>
                <a:spcPts val="200"/>
              </a:spcBef>
            </a:pPr>
            <a:r>
              <a:rPr lang="en-GB" sz="1400" dirty="0" smtClean="0">
                <a:solidFill>
                  <a:schemeClr val="bg2">
                    <a:lumMod val="25000"/>
                  </a:schemeClr>
                </a:solidFill>
              </a:rPr>
              <a:t>MP with beam based feedback</a:t>
            </a:r>
            <a:endParaRPr lang="en-US" sz="1400" dirty="0" smtClean="0">
              <a:solidFill>
                <a:schemeClr val="bg2">
                  <a:lumMod val="25000"/>
                </a:schemeClr>
              </a:solidFill>
            </a:endParaRPr>
          </a:p>
          <a:p>
            <a:pPr marL="344488" indent="-173038">
              <a:spcBef>
                <a:spcPts val="200"/>
              </a:spcBef>
            </a:pPr>
            <a:r>
              <a:rPr lang="en-GB" sz="1400" dirty="0" smtClean="0">
                <a:solidFill>
                  <a:schemeClr val="bg2">
                    <a:lumMod val="25000"/>
                  </a:schemeClr>
                </a:solidFill>
              </a:rPr>
              <a:t>Availability issues</a:t>
            </a:r>
            <a:endParaRPr lang="en-US" sz="1400" dirty="0" smtClean="0">
              <a:solidFill>
                <a:schemeClr val="bg2">
                  <a:lumMod val="25000"/>
                </a:schemeClr>
              </a:solidFill>
            </a:endParaRPr>
          </a:p>
        </p:txBody>
      </p:sp>
      <p:sp>
        <p:nvSpPr>
          <p:cNvPr id="6" name="Date Placeholder 5"/>
          <p:cNvSpPr>
            <a:spLocks noGrp="1"/>
          </p:cNvSpPr>
          <p:nvPr>
            <p:ph type="dt" sz="half" idx="10"/>
          </p:nvPr>
        </p:nvSpPr>
        <p:spPr/>
        <p:txBody>
          <a:bodyPr/>
          <a:lstStyle/>
          <a:p>
            <a:fld id="{44C14360-9CC7-4549-822F-AB96C632D7B4}" type="datetime1">
              <a:rPr lang="en-US" smtClean="0"/>
              <a:pPr/>
              <a:t>12/14/2010</a:t>
            </a:fld>
            <a:r>
              <a:rPr lang="en-US" smtClean="0"/>
              <a:t> </a:t>
            </a:r>
            <a:r>
              <a:rPr lang="en-GB" smtClean="0"/>
              <a:t>IWLC2010</a:t>
            </a:r>
            <a:endParaRPr lang="en-US" dirty="0" smtClean="0"/>
          </a:p>
        </p:txBody>
      </p:sp>
      <p:sp>
        <p:nvSpPr>
          <p:cNvPr id="7" name="Slide Number Placeholder 6"/>
          <p:cNvSpPr>
            <a:spLocks noGrp="1"/>
          </p:cNvSpPr>
          <p:nvPr>
            <p:ph type="sldNum" sz="quarter" idx="11"/>
          </p:nvPr>
        </p:nvSpPr>
        <p:spPr/>
        <p:txBody>
          <a:bodyPr/>
          <a:lstStyle/>
          <a:p>
            <a:fld id="{6BF217E6-4719-4E5D-A656-08D119D20448}" type="slidenum">
              <a:rPr lang="en-US" smtClean="0"/>
              <a:pPr/>
              <a:t>30</a:t>
            </a:fld>
            <a:endParaRPr lang="en-US"/>
          </a:p>
        </p:txBody>
      </p:sp>
      <p:sp>
        <p:nvSpPr>
          <p:cNvPr id="8" name="Footer Placeholder 7"/>
          <p:cNvSpPr>
            <a:spLocks noGrp="1"/>
          </p:cNvSpPr>
          <p:nvPr>
            <p:ph type="ftr" sz="quarter" idx="12"/>
          </p:nvPr>
        </p:nvSpPr>
        <p:spPr/>
        <p:txBody>
          <a:bodyPr/>
          <a:lstStyle/>
          <a:p>
            <a:r>
              <a:rPr lang="en-GB" smtClean="0"/>
              <a:t>M.Jonker</a:t>
            </a:r>
            <a:endParaRPr lang="en-US" dirty="0" smtClean="0"/>
          </a:p>
        </p:txBody>
      </p:sp>
      <p:sp>
        <p:nvSpPr>
          <p:cNvPr id="13" name="TextBox 12"/>
          <p:cNvSpPr txBox="1"/>
          <p:nvPr/>
        </p:nvSpPr>
        <p:spPr>
          <a:xfrm>
            <a:off x="6400800" y="1295400"/>
            <a:ext cx="2590800" cy="1569660"/>
          </a:xfrm>
          <a:prstGeom prst="rect">
            <a:avLst/>
          </a:prstGeom>
          <a:solidFill>
            <a:schemeClr val="bg1"/>
          </a:solidFill>
          <a:ln>
            <a:solidFill>
              <a:schemeClr val="tx2"/>
            </a:solidFill>
          </a:ln>
        </p:spPr>
        <p:txBody>
          <a:bodyPr wrap="square" rtlCol="0">
            <a:spAutoFit/>
          </a:bodyPr>
          <a:lstStyle/>
          <a:p>
            <a:pPr>
              <a:spcBef>
                <a:spcPts val="1200"/>
              </a:spcBef>
              <a:buNone/>
            </a:pPr>
            <a:r>
              <a:rPr lang="en-GB" sz="2400" dirty="0" smtClean="0">
                <a:solidFill>
                  <a:schemeClr val="tx2"/>
                </a:solidFill>
              </a:rPr>
              <a:t>Program</a:t>
            </a:r>
            <a:endParaRPr lang="en-US" sz="2000" dirty="0" smtClean="0">
              <a:solidFill>
                <a:schemeClr val="tx2"/>
              </a:solidFill>
            </a:endParaRPr>
          </a:p>
          <a:p>
            <a:pPr marL="227013" indent="-227013">
              <a:spcBef>
                <a:spcPts val="0"/>
              </a:spcBef>
              <a:buFont typeface="Arial" pitchFamily="34" charset="0"/>
              <a:buChar char="•"/>
            </a:pPr>
            <a:r>
              <a:rPr lang="en-GB" dirty="0" smtClean="0">
                <a:solidFill>
                  <a:schemeClr val="tx2"/>
                </a:solidFill>
              </a:rPr>
              <a:t>Parameters of CLIC/ILC</a:t>
            </a:r>
            <a:endParaRPr lang="en-US" dirty="0" smtClean="0">
              <a:solidFill>
                <a:schemeClr val="tx2"/>
              </a:solidFill>
            </a:endParaRPr>
          </a:p>
          <a:p>
            <a:pPr marL="227013" indent="-227013">
              <a:spcBef>
                <a:spcPts val="0"/>
              </a:spcBef>
              <a:buFont typeface="Arial" pitchFamily="34" charset="0"/>
              <a:buChar char="•"/>
            </a:pPr>
            <a:r>
              <a:rPr lang="en-GB" dirty="0" smtClean="0">
                <a:solidFill>
                  <a:schemeClr val="tx2"/>
                </a:solidFill>
              </a:rPr>
              <a:t>Protection issues</a:t>
            </a:r>
            <a:endParaRPr lang="en-US" dirty="0" smtClean="0">
              <a:solidFill>
                <a:schemeClr val="tx2"/>
              </a:solidFill>
            </a:endParaRPr>
          </a:p>
          <a:p>
            <a:pPr marL="227013" indent="-227013">
              <a:spcBef>
                <a:spcPts val="0"/>
              </a:spcBef>
              <a:buFont typeface="Arial" pitchFamily="34" charset="0"/>
              <a:buChar char="•"/>
            </a:pPr>
            <a:r>
              <a:rPr lang="en-GB" dirty="0" smtClean="0">
                <a:solidFill>
                  <a:schemeClr val="tx2"/>
                </a:solidFill>
              </a:rPr>
              <a:t>Interlock systems</a:t>
            </a:r>
          </a:p>
          <a:p>
            <a:pPr marL="227013" indent="-227013">
              <a:spcBef>
                <a:spcPts val="0"/>
              </a:spcBef>
              <a:buFont typeface="Arial" pitchFamily="34" charset="0"/>
              <a:buChar char="•"/>
            </a:pPr>
            <a:r>
              <a:rPr lang="en-GB" dirty="0" smtClean="0">
                <a:solidFill>
                  <a:schemeClr val="tx2"/>
                </a:solidFill>
              </a:rPr>
              <a:t>Operational aspects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dissolve">
                                      <p:cBhvr>
                                        <p:cTn id="14" dur="500"/>
                                        <p:tgtEl>
                                          <p:spTgt spid="3">
                                            <p:txEl>
                                              <p:pRg st="3" end="3"/>
                                            </p:txEl>
                                          </p:spTgt>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par>
                          <p:cTn id="23" fill="hold">
                            <p:stCondLst>
                              <p:cond delay="500"/>
                            </p:stCondLst>
                            <p:childTnLst>
                              <p:par>
                                <p:cTn id="24" presetID="9" presetClass="entr" presetSubtype="0" fill="hold" grpId="0" nodeType="after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dissolve">
                                      <p:cBhvr>
                                        <p:cTn id="26" dur="500"/>
                                        <p:tgtEl>
                                          <p:spTgt spid="3">
                                            <p:txEl>
                                              <p:pRg st="6" end="6"/>
                                            </p:txEl>
                                          </p:spTgt>
                                        </p:tgtEl>
                                      </p:cBhvr>
                                    </p:animEffect>
                                  </p:childTnLst>
                                </p:cTn>
                              </p:par>
                            </p:childTnLst>
                          </p:cTn>
                        </p:par>
                        <p:par>
                          <p:cTn id="27" fill="hold">
                            <p:stCondLst>
                              <p:cond delay="1000"/>
                            </p:stCondLst>
                            <p:childTnLst>
                              <p:par>
                                <p:cTn id="28" presetID="9" presetClass="entr" presetSubtype="0" fill="hold" grpId="0" nodeType="after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dissolve">
                                      <p:cBhvr>
                                        <p:cTn id="30" dur="500"/>
                                        <p:tgtEl>
                                          <p:spTgt spid="3">
                                            <p:txEl>
                                              <p:pRg st="7" end="7"/>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dissolve">
                                      <p:cBhvr>
                                        <p:cTn id="33" dur="500"/>
                                        <p:tgtEl>
                                          <p:spTgt spid="3">
                                            <p:txEl>
                                              <p:pRg st="8" end="8"/>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dissolve">
                                      <p:cBhvr>
                                        <p:cTn id="36" dur="500"/>
                                        <p:tgtEl>
                                          <p:spTgt spid="3">
                                            <p:txEl>
                                              <p:pRg st="9" end="9"/>
                                            </p:tx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dissolve">
                                      <p:cBhvr>
                                        <p:cTn id="39" dur="500"/>
                                        <p:tgtEl>
                                          <p:spTgt spid="3">
                                            <p:txEl>
                                              <p:pRg st="10" end="10"/>
                                            </p:txEl>
                                          </p:spTgt>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dissolve">
                                      <p:cBhvr>
                                        <p:cTn id="42" dur="500"/>
                                        <p:tgtEl>
                                          <p:spTgt spid="3">
                                            <p:txEl>
                                              <p:pRg st="11" end="11"/>
                                            </p:txEl>
                                          </p:spTgt>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dissolve">
                                      <p:cBhvr>
                                        <p:cTn id="45" dur="500"/>
                                        <p:tgtEl>
                                          <p:spTgt spid="3">
                                            <p:txEl>
                                              <p:pRg st="12" end="12"/>
                                            </p:txEl>
                                          </p:spTgt>
                                        </p:tgtEl>
                                      </p:cBhvr>
                                    </p:animEffect>
                                  </p:childTnLst>
                                </p:cTn>
                              </p:par>
                            </p:childTnLst>
                          </p:cTn>
                        </p:par>
                        <p:par>
                          <p:cTn id="46" fill="hold">
                            <p:stCondLst>
                              <p:cond delay="1500"/>
                            </p:stCondLst>
                            <p:childTnLst>
                              <p:par>
                                <p:cTn id="47" presetID="9" presetClass="entr" presetSubtype="0" fill="hold" grpId="0" nodeType="after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animEffect transition="in" filter="dissolve">
                                      <p:cBhvr>
                                        <p:cTn id="49" dur="500"/>
                                        <p:tgtEl>
                                          <p:spTgt spid="3">
                                            <p:txEl>
                                              <p:pRg st="13" end="13"/>
                                            </p:txEl>
                                          </p:spTgt>
                                        </p:tgtEl>
                                      </p:cBhvr>
                                    </p:animEffect>
                                  </p:childTnLst>
                                </p:cTn>
                              </p:par>
                            </p:childTnLst>
                          </p:cTn>
                        </p:par>
                        <p:par>
                          <p:cTn id="50" fill="hold">
                            <p:stCondLst>
                              <p:cond delay="2000"/>
                            </p:stCondLst>
                            <p:childTnLst>
                              <p:par>
                                <p:cTn id="51" presetID="9" presetClass="entr" presetSubtype="0" fill="hold" grpId="0" nodeType="afterEffect">
                                  <p:stCondLst>
                                    <p:cond delay="0"/>
                                  </p:stCondLst>
                                  <p:childTnLst>
                                    <p:set>
                                      <p:cBhvr>
                                        <p:cTn id="52" dur="1" fill="hold">
                                          <p:stCondLst>
                                            <p:cond delay="0"/>
                                          </p:stCondLst>
                                        </p:cTn>
                                        <p:tgtEl>
                                          <p:spTgt spid="3">
                                            <p:txEl>
                                              <p:pRg st="14" end="14"/>
                                            </p:txEl>
                                          </p:spTgt>
                                        </p:tgtEl>
                                        <p:attrNameLst>
                                          <p:attrName>style.visibility</p:attrName>
                                        </p:attrNameLst>
                                      </p:cBhvr>
                                      <p:to>
                                        <p:strVal val="visible"/>
                                      </p:to>
                                    </p:set>
                                    <p:animEffect transition="in" filter="dissolve">
                                      <p:cBhvr>
                                        <p:cTn id="53" dur="500"/>
                                        <p:tgtEl>
                                          <p:spTgt spid="3">
                                            <p:txEl>
                                              <p:pRg st="14" end="14"/>
                                            </p:txEl>
                                          </p:spTgt>
                                        </p:tgtEl>
                                      </p:cBhvr>
                                    </p:animEffect>
                                  </p:childTnLst>
                                </p:cTn>
                              </p:par>
                            </p:childTnLst>
                          </p:cTn>
                        </p:par>
                        <p:par>
                          <p:cTn id="54" fill="hold">
                            <p:stCondLst>
                              <p:cond delay="2500"/>
                            </p:stCondLst>
                            <p:childTnLst>
                              <p:par>
                                <p:cTn id="55" presetID="9" presetClass="entr" presetSubtype="0" fill="hold" grpId="0" nodeType="afterEffect">
                                  <p:stCondLst>
                                    <p:cond delay="0"/>
                                  </p:stCondLst>
                                  <p:childTnLst>
                                    <p:set>
                                      <p:cBhvr>
                                        <p:cTn id="56" dur="1" fill="hold">
                                          <p:stCondLst>
                                            <p:cond delay="0"/>
                                          </p:stCondLst>
                                        </p:cTn>
                                        <p:tgtEl>
                                          <p:spTgt spid="3">
                                            <p:txEl>
                                              <p:pRg st="15" end="15"/>
                                            </p:txEl>
                                          </p:spTgt>
                                        </p:tgtEl>
                                        <p:attrNameLst>
                                          <p:attrName>style.visibility</p:attrName>
                                        </p:attrNameLst>
                                      </p:cBhvr>
                                      <p:to>
                                        <p:strVal val="visible"/>
                                      </p:to>
                                    </p:set>
                                    <p:animEffect transition="in" filter="dissolve">
                                      <p:cBhvr>
                                        <p:cTn id="57" dur="500"/>
                                        <p:tgtEl>
                                          <p:spTgt spid="3">
                                            <p:txEl>
                                              <p:pRg st="15" end="15"/>
                                            </p:txEl>
                                          </p:spTgt>
                                        </p:tgtEl>
                                      </p:cBhvr>
                                    </p:animEffect>
                                  </p:childTnLst>
                                </p:cTn>
                              </p:par>
                            </p:childTnLst>
                          </p:cTn>
                        </p:par>
                        <p:par>
                          <p:cTn id="58" fill="hold">
                            <p:stCondLst>
                              <p:cond delay="3000"/>
                            </p:stCondLst>
                            <p:childTnLst>
                              <p:par>
                                <p:cTn id="59" presetID="9" presetClass="entr" presetSubtype="0" fill="hold" grpId="0" nodeType="afterEffect">
                                  <p:stCondLst>
                                    <p:cond delay="0"/>
                                  </p:stCondLst>
                                  <p:childTnLst>
                                    <p:set>
                                      <p:cBhvr>
                                        <p:cTn id="60" dur="1" fill="hold">
                                          <p:stCondLst>
                                            <p:cond delay="0"/>
                                          </p:stCondLst>
                                        </p:cTn>
                                        <p:tgtEl>
                                          <p:spTgt spid="3">
                                            <p:txEl>
                                              <p:pRg st="16" end="16"/>
                                            </p:txEl>
                                          </p:spTgt>
                                        </p:tgtEl>
                                        <p:attrNameLst>
                                          <p:attrName>style.visibility</p:attrName>
                                        </p:attrNameLst>
                                      </p:cBhvr>
                                      <p:to>
                                        <p:strVal val="visible"/>
                                      </p:to>
                                    </p:set>
                                    <p:animEffect transition="in" filter="dissolve">
                                      <p:cBhvr>
                                        <p:cTn id="61" dur="500"/>
                                        <p:tgtEl>
                                          <p:spTgt spid="3">
                                            <p:txEl>
                                              <p:pRg st="16" end="16"/>
                                            </p:txEl>
                                          </p:spTgt>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3">
                                            <p:txEl>
                                              <p:pRg st="17" end="17"/>
                                            </p:txEl>
                                          </p:spTgt>
                                        </p:tgtEl>
                                        <p:attrNameLst>
                                          <p:attrName>style.visibility</p:attrName>
                                        </p:attrNameLst>
                                      </p:cBhvr>
                                      <p:to>
                                        <p:strVal val="visible"/>
                                      </p:to>
                                    </p:set>
                                    <p:animEffect transition="in" filter="dissolve">
                                      <p:cBhvr>
                                        <p:cTn id="65" dur="500"/>
                                        <p:tgtEl>
                                          <p:spTgt spid="3">
                                            <p:txEl>
                                              <p:pRg st="17" end="17"/>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3">
                                            <p:txEl>
                                              <p:pRg st="19" end="19"/>
                                            </p:txEl>
                                          </p:spTgt>
                                        </p:tgtEl>
                                        <p:attrNameLst>
                                          <p:attrName>style.visibility</p:attrName>
                                        </p:attrNameLst>
                                      </p:cBhvr>
                                      <p:to>
                                        <p:strVal val="visible"/>
                                      </p:to>
                                    </p:set>
                                    <p:animEffect transition="in" filter="dissolve">
                                      <p:cBhvr>
                                        <p:cTn id="70" dur="500"/>
                                        <p:tgtEl>
                                          <p:spTgt spid="3">
                                            <p:txEl>
                                              <p:pRg st="19" end="19"/>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9" presetClass="entr" presetSubtype="0" fill="hold" grpId="0" nodeType="click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dissolve">
                                      <p:cBhvr>
                                        <p:cTn id="75" dur="500"/>
                                        <p:tgtEl>
                                          <p:spTgt spid="13"/>
                                        </p:tgtEl>
                                      </p:cBhvr>
                                    </p:animEffect>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nodeType="clickEffect">
                                  <p:stCondLst>
                                    <p:cond delay="0"/>
                                  </p:stCondLst>
                                  <p:childTnLst>
                                    <p:set>
                                      <p:cBhvr>
                                        <p:cTn id="79" dur="1" fill="hold">
                                          <p:stCondLst>
                                            <p:cond delay="0"/>
                                          </p:stCondLst>
                                        </p:cTn>
                                        <p:tgtEl>
                                          <p:spTgt spid="5"/>
                                        </p:tgtEl>
                                        <p:attrNameLst>
                                          <p:attrName>style.visibility</p:attrName>
                                        </p:attrNameLst>
                                      </p:cBhvr>
                                      <p:to>
                                        <p:strVal val="visible"/>
                                      </p:to>
                                    </p:set>
                                    <p:animEffect transition="in" filter="dissolve">
                                      <p:cBhvr>
                                        <p:cTn id="8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229600" cy="914400"/>
          </a:xfrm>
        </p:spPr>
        <p:txBody>
          <a:bodyPr>
            <a:noAutofit/>
          </a:bodyPr>
          <a:lstStyle/>
          <a:p>
            <a:pPr algn="l"/>
            <a:r>
              <a:rPr lang="en-GB" sz="7200" dirty="0" smtClean="0"/>
              <a:t>CLIC</a:t>
            </a:r>
            <a:endParaRPr lang="en-US" sz="7200" dirty="0"/>
          </a:p>
        </p:txBody>
      </p:sp>
      <p:sp>
        <p:nvSpPr>
          <p:cNvPr id="3" name="Content Placeholder 2"/>
          <p:cNvSpPr>
            <a:spLocks noGrp="1"/>
          </p:cNvSpPr>
          <p:nvPr>
            <p:ph idx="1"/>
          </p:nvPr>
        </p:nvSpPr>
        <p:spPr>
          <a:xfrm>
            <a:off x="152400" y="1066800"/>
            <a:ext cx="8839200" cy="5638800"/>
          </a:xfrm>
        </p:spPr>
        <p:txBody>
          <a:bodyPr/>
          <a:lstStyle/>
          <a:p>
            <a:pPr>
              <a:buNone/>
            </a:pPr>
            <a:r>
              <a:rPr lang="en-GB" sz="2800" dirty="0" smtClean="0"/>
              <a:t>Machine protection, operational scenario and costing</a:t>
            </a:r>
          </a:p>
          <a:p>
            <a:pPr>
              <a:buFontTx/>
              <a:buChar char="-"/>
            </a:pPr>
            <a:r>
              <a:rPr lang="en-GB" sz="2800" dirty="0" smtClean="0"/>
              <a:t>Conceptual design of CLIC MP system</a:t>
            </a:r>
          </a:p>
          <a:p>
            <a:pPr>
              <a:buFontTx/>
              <a:buChar char="-"/>
            </a:pPr>
            <a:r>
              <a:rPr lang="en-GB" sz="2800" dirty="0" smtClean="0"/>
              <a:t>Elaboration of operational scenario</a:t>
            </a:r>
          </a:p>
          <a:p>
            <a:pPr>
              <a:buFontTx/>
              <a:buChar char="-"/>
            </a:pPr>
            <a:r>
              <a:rPr lang="en-GB" sz="2800" dirty="0" smtClean="0"/>
              <a:t>Detailed simulation of failure modes and main accelerator and decelerators.</a:t>
            </a:r>
          </a:p>
          <a:p>
            <a:pPr>
              <a:buFontTx/>
              <a:buChar char="-"/>
            </a:pPr>
            <a:r>
              <a:rPr lang="en-GB" sz="2800" dirty="0" smtClean="0"/>
              <a:t>Quench protection and energy extraction system for super conduction wigglers of the CLIC damping rings.</a:t>
            </a:r>
          </a:p>
          <a:p>
            <a:pPr>
              <a:buFontTx/>
              <a:buChar char="-"/>
            </a:pPr>
            <a:r>
              <a:rPr lang="en-GB" sz="2800" dirty="0" smtClean="0"/>
              <a:t>Quench simulation in SC wigglers with </a:t>
            </a:r>
            <a:r>
              <a:rPr lang="en-GB" sz="2800" dirty="0" err="1" smtClean="0"/>
              <a:t>PSpice</a:t>
            </a:r>
            <a:endParaRPr lang="en-GB" sz="2800" dirty="0" smtClean="0"/>
          </a:p>
          <a:p>
            <a:pPr>
              <a:buFontTx/>
              <a:buChar char="-"/>
            </a:pPr>
            <a:r>
              <a:rPr lang="en-GB" sz="2800" dirty="0" smtClean="0"/>
              <a:t>Costing estimations</a:t>
            </a:r>
          </a:p>
          <a:p>
            <a:pPr>
              <a:buFontTx/>
              <a:buChar char="-"/>
            </a:pPr>
            <a:endParaRPr lang="en-GB" sz="2800" dirty="0" smtClean="0"/>
          </a:p>
          <a:p>
            <a:pPr>
              <a:buFontTx/>
              <a:buChar char="-"/>
            </a:pPr>
            <a:endParaRPr lang="en-GB" dirty="0" smtClean="0"/>
          </a:p>
          <a:p>
            <a:pPr>
              <a:buFontTx/>
              <a:buChar char="-"/>
            </a:pPr>
            <a:endParaRPr lang="en-US"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Content Placeholder 6" descr="MOA06_Page_2.tif"/>
          <p:cNvPicPr>
            <a:picLocks noGrp="1" noChangeAspect="1"/>
          </p:cNvPicPr>
          <p:nvPr>
            <p:ph idx="1"/>
          </p:nvPr>
        </p:nvPicPr>
        <p:blipFill>
          <a:blip r:embed="rId3" cstate="print"/>
          <a:srcRect r="10180" b="50294"/>
          <a:stretch>
            <a:fillRect/>
          </a:stretch>
        </p:blipFill>
        <p:spPr>
          <a:xfrm>
            <a:off x="100208" y="294361"/>
            <a:ext cx="8893479" cy="6369205"/>
          </a:xfrm>
          <a:solidFill>
            <a:schemeClr val="bg1"/>
          </a:solidFill>
        </p:spPr>
      </p:pic>
      <p:sp>
        <p:nvSpPr>
          <p:cNvPr id="2" name="Title 1"/>
          <p:cNvSpPr>
            <a:spLocks noGrp="1"/>
          </p:cNvSpPr>
          <p:nvPr>
            <p:ph type="title"/>
          </p:nvPr>
        </p:nvSpPr>
        <p:spPr/>
        <p:txBody>
          <a:bodyPr/>
          <a:lstStyle/>
          <a:p>
            <a:r>
              <a:rPr lang="en-US" sz="3200" dirty="0" smtClean="0">
                <a:solidFill>
                  <a:srgbClr val="23346C"/>
                </a:solidFill>
                <a:latin typeface="+mj-lt"/>
                <a:ea typeface="+mj-ea"/>
                <a:cs typeface="+mj-cs"/>
              </a:rPr>
              <a:t>Single Pulse Damage in 1.4 mm Cu</a:t>
            </a:r>
            <a:endParaRPr lang="en-US" sz="3200" dirty="0"/>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32</a:t>
            </a:fld>
            <a:endParaRPr lang="en-US" sz="1400" kern="1200">
              <a:solidFill>
                <a:srgbClr val="000000"/>
              </a:solidFill>
              <a:latin typeface="Arial"/>
              <a:ea typeface="Arial Unicode MS"/>
              <a:cs typeface="Arial Unicode MS"/>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GB" dirty="0" smtClean="0">
                <a:solidFill>
                  <a:schemeClr val="tx2">
                    <a:lumMod val="60000"/>
                    <a:lumOff val="40000"/>
                  </a:schemeClr>
                </a:solidFill>
              </a:rPr>
              <a:t>Compact ?</a:t>
            </a:r>
            <a:endParaRPr lang="en-US" dirty="0">
              <a:solidFill>
                <a:schemeClr val="tx2">
                  <a:lumMod val="60000"/>
                  <a:lumOff val="40000"/>
                </a:schemeClr>
              </a:solidFill>
            </a:endParaRPr>
          </a:p>
        </p:txBody>
      </p:sp>
      <p:sp>
        <p:nvSpPr>
          <p:cNvPr id="3" name="Content Placeholder 2"/>
          <p:cNvSpPr>
            <a:spLocks noGrp="1"/>
          </p:cNvSpPr>
          <p:nvPr>
            <p:ph idx="1"/>
          </p:nvPr>
        </p:nvSpPr>
        <p:spPr>
          <a:xfrm>
            <a:off x="228600" y="1066800"/>
            <a:ext cx="8686800" cy="5334000"/>
          </a:xfrm>
        </p:spPr>
        <p:txBody>
          <a:bodyPr>
            <a:normAutofit/>
          </a:bodyPr>
          <a:lstStyle/>
          <a:p>
            <a:r>
              <a:rPr lang="en-GB" sz="2800" dirty="0" smtClean="0"/>
              <a:t>With an accelerating gradient of 100 MV/</a:t>
            </a:r>
            <a:r>
              <a:rPr lang="en-GB" sz="2800" dirty="0" err="1" smtClean="0"/>
              <a:t>m</a:t>
            </a:r>
            <a:r>
              <a:rPr lang="en-GB" sz="2800" dirty="0" smtClean="0"/>
              <a:t> 1.5 </a:t>
            </a:r>
            <a:r>
              <a:rPr lang="en-GB" sz="2800" dirty="0" err="1" smtClean="0"/>
              <a:t>TeV</a:t>
            </a:r>
            <a:r>
              <a:rPr lang="en-GB" sz="2800" dirty="0" smtClean="0"/>
              <a:t> needs 15 km</a:t>
            </a:r>
          </a:p>
          <a:p>
            <a:r>
              <a:rPr lang="en-GB" sz="2800" dirty="0" smtClean="0"/>
              <a:t>Need space for quadrupoles, BI, etc. (5 km)</a:t>
            </a:r>
          </a:p>
          <a:p>
            <a:r>
              <a:rPr lang="en-GB" sz="2800" dirty="0" smtClean="0"/>
              <a:t>Need space for beam delivery (4 km: cleaning, diagnostics, final focus)</a:t>
            </a:r>
          </a:p>
          <a:p>
            <a:r>
              <a:rPr lang="en-GB" sz="2800" dirty="0" smtClean="0"/>
              <a:t>Total span : 2x24 km = </a:t>
            </a:r>
            <a:r>
              <a:rPr lang="en-GB" sz="2800" b="1" dirty="0" smtClean="0">
                <a:solidFill>
                  <a:schemeClr val="tx2">
                    <a:lumMod val="60000"/>
                    <a:lumOff val="40000"/>
                  </a:schemeClr>
                </a:solidFill>
              </a:rPr>
              <a:t>48 km</a:t>
            </a:r>
          </a:p>
          <a:p>
            <a:pPr>
              <a:buNone/>
            </a:pPr>
            <a:endParaRPr lang="en-GB" sz="2800" dirty="0"/>
          </a:p>
          <a:p>
            <a:pPr>
              <a:buNone/>
            </a:pPr>
            <a:r>
              <a:rPr lang="en-GB" sz="2800" dirty="0" smtClean="0"/>
              <a:t>Compact?</a:t>
            </a:r>
          </a:p>
          <a:p>
            <a:pPr>
              <a:buNone/>
            </a:pPr>
            <a:r>
              <a:rPr lang="en-GB" sz="2800" dirty="0" smtClean="0">
                <a:solidFill>
                  <a:schemeClr val="accent5">
                    <a:lumMod val="75000"/>
                  </a:schemeClr>
                </a:solidFill>
              </a:rPr>
              <a:t>Not a table top accelerator, but with conventional accelerating gradients 30 MV/M we would need 140 km</a:t>
            </a:r>
            <a:endParaRPr lang="en-US" sz="280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lstStyle/>
          <a:p>
            <a:r>
              <a:rPr lang="en-GB" dirty="0" smtClean="0">
                <a:solidFill>
                  <a:schemeClr val="tx2">
                    <a:lumMod val="60000"/>
                    <a:lumOff val="40000"/>
                  </a:schemeClr>
                </a:solidFill>
              </a:rPr>
              <a:t>The tricks</a:t>
            </a:r>
            <a:endParaRPr lang="en-US" dirty="0">
              <a:solidFill>
                <a:schemeClr val="tx2">
                  <a:lumMod val="60000"/>
                  <a:lumOff val="40000"/>
                </a:schemeClr>
              </a:solidFill>
            </a:endParaRPr>
          </a:p>
        </p:txBody>
      </p:sp>
      <p:pic>
        <p:nvPicPr>
          <p:cNvPr id="110594" name="Picture 2" descr="http://clic-study.web.cern.ch/CLIC-Study/Images/CLIC-twobeam.png"/>
          <p:cNvPicPr>
            <a:picLocks noChangeAspect="1" noChangeArrowheads="1"/>
          </p:cNvPicPr>
          <p:nvPr/>
        </p:nvPicPr>
        <p:blipFill>
          <a:blip r:embed="rId3" cstate="print"/>
          <a:srcRect t="13158"/>
          <a:stretch>
            <a:fillRect/>
          </a:stretch>
        </p:blipFill>
        <p:spPr bwMode="auto">
          <a:xfrm>
            <a:off x="0" y="4114800"/>
            <a:ext cx="6092885" cy="2743200"/>
          </a:xfrm>
          <a:prstGeom prst="rect">
            <a:avLst/>
          </a:prstGeom>
          <a:noFill/>
        </p:spPr>
      </p:pic>
      <p:sp>
        <p:nvSpPr>
          <p:cNvPr id="6" name="Rectangle 3"/>
          <p:cNvSpPr txBox="1">
            <a:spLocks noChangeArrowheads="1"/>
          </p:cNvSpPr>
          <p:nvPr/>
        </p:nvSpPr>
        <p:spPr>
          <a:xfrm>
            <a:off x="228600" y="762000"/>
            <a:ext cx="8763000" cy="3429000"/>
          </a:xfrm>
          <a:prstGeom prst="rect">
            <a:avLst/>
          </a:prstGeom>
          <a:solidFill>
            <a:srgbClr val="E1F1F3"/>
          </a:solidFill>
        </p:spPr>
        <p:txBody>
          <a:bodyPr/>
          <a:lstStyle/>
          <a:p>
            <a:pPr marL="231775" indent="-231775">
              <a:buFont typeface="Arial" pitchFamily="34" charset="0"/>
              <a:buChar char="•"/>
            </a:pPr>
            <a:r>
              <a:rPr lang="en-US" sz="2400" dirty="0" smtClean="0">
                <a:solidFill>
                  <a:srgbClr val="FF0000"/>
                </a:solidFill>
              </a:rPr>
              <a:t>High acceleration gradient: ~ 100 MV/m</a:t>
            </a:r>
          </a:p>
          <a:p>
            <a:pPr marL="463550" marR="0" lvl="1" indent="-231775" algn="l" defTabSz="914400" rtl="0" eaLnBrk="1" fontAlgn="auto" latinLnBrk="0" hangingPunct="1">
              <a:spcAft>
                <a:spcPts val="0"/>
              </a:spcAft>
              <a:buClrTx/>
              <a:buSzTx/>
              <a:buFont typeface="Arial" pitchFamily="34" charset="0"/>
              <a:buChar char="–"/>
              <a:tabLst/>
              <a:defRPr/>
            </a:pPr>
            <a:r>
              <a:rPr lang="en-US" sz="2000" dirty="0" smtClean="0">
                <a:solidFill>
                  <a:srgbClr val="0000FF"/>
                </a:solidFill>
              </a:rPr>
              <a:t>`</a:t>
            </a:r>
            <a:r>
              <a:rPr kumimoji="0" lang="en-US" sz="2000" b="0" i="0" u="none" strike="noStrike" kern="1200" cap="none" spc="0" normalizeH="0" baseline="0" noProof="0" dirty="0" smtClean="0">
                <a:ln>
                  <a:noFill/>
                </a:ln>
                <a:solidFill>
                  <a:srgbClr val="0000FF"/>
                </a:solidFill>
                <a:effectLst/>
                <a:uLnTx/>
                <a:uFillTx/>
                <a:latin typeface="+mn-lt"/>
                <a:ea typeface="+mn-ea"/>
                <a:cs typeface="+mn-cs"/>
              </a:rPr>
              <a:t>Compact</a:t>
            </a:r>
            <a:r>
              <a:rPr lang="en-US" sz="2000" dirty="0" smtClean="0">
                <a:solidFill>
                  <a:srgbClr val="0000FF"/>
                </a:solidFill>
              </a:rPr>
              <a:t>’ </a:t>
            </a:r>
            <a:r>
              <a:rPr kumimoji="0" lang="en-US" sz="2000" b="0" i="0" u="none" strike="noStrike" kern="1200" cap="none" spc="0" normalizeH="0" baseline="0" noProof="0" dirty="0" smtClean="0">
                <a:ln>
                  <a:noFill/>
                </a:ln>
                <a:solidFill>
                  <a:srgbClr val="0000FF"/>
                </a:solidFill>
                <a:effectLst/>
                <a:uLnTx/>
                <a:uFillTx/>
                <a:latin typeface="+mn-lt"/>
                <a:ea typeface="+mn-ea"/>
                <a:cs typeface="+mn-cs"/>
              </a:rPr>
              <a:t>–  total length &lt; 50 km at 3 </a:t>
            </a:r>
            <a:r>
              <a:rPr kumimoji="0" lang="en-US" sz="2000" b="0" i="0" u="none" strike="noStrike" kern="1200" cap="none" spc="0" normalizeH="0" baseline="0" noProof="0" dirty="0" err="1" smtClean="0">
                <a:ln>
                  <a:noFill/>
                </a:ln>
                <a:solidFill>
                  <a:srgbClr val="0000FF"/>
                </a:solidFill>
                <a:effectLst/>
                <a:uLnTx/>
                <a:uFillTx/>
                <a:latin typeface="+mn-lt"/>
                <a:ea typeface="+mn-ea"/>
                <a:cs typeface="+mn-cs"/>
              </a:rPr>
              <a:t>TeV</a:t>
            </a:r>
            <a:endParaRPr kumimoji="0" lang="en-US" sz="2000" b="0" i="0" u="none" strike="noStrike" kern="1200" cap="none" spc="0" normalizeH="0" baseline="0" noProof="0" dirty="0" smtClean="0">
              <a:ln>
                <a:noFill/>
              </a:ln>
              <a:solidFill>
                <a:srgbClr val="0000FF"/>
              </a:solidFill>
              <a:effectLst/>
              <a:uLnTx/>
              <a:uFillTx/>
              <a:latin typeface="+mn-lt"/>
              <a:ea typeface="+mn-ea"/>
              <a:cs typeface="+mn-cs"/>
            </a:endParaRPr>
          </a:p>
          <a:p>
            <a:pPr marL="463550" marR="0" lvl="1" indent="-231775" algn="l" defTabSz="914400" rtl="0" eaLnBrk="1" fontAlgn="auto" latinLnBrk="0" hangingPunct="1">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rgbClr val="0000FF"/>
                </a:solidFill>
                <a:effectLst/>
                <a:uLnTx/>
                <a:uFillTx/>
                <a:latin typeface="+mn-lt"/>
                <a:ea typeface="+mn-ea"/>
                <a:cs typeface="+mn-cs"/>
              </a:rPr>
              <a:t>Normal conducting acceleration structures at high frequency 12 GHz</a:t>
            </a:r>
          </a:p>
          <a:p>
            <a:pPr marL="231775" marR="0" lvl="0" indent="-231775" algn="l" defTabSz="914400" rtl="0" eaLnBrk="1" fontAlgn="auto" latinLnBrk="0" hangingPunct="1">
              <a:spcBef>
                <a:spcPts val="6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rgbClr val="FF0000"/>
                </a:solidFill>
                <a:effectLst/>
                <a:uLnTx/>
                <a:uFillTx/>
                <a:latin typeface="+mn-lt"/>
                <a:ea typeface="+mn-ea"/>
                <a:cs typeface="+mn-cs"/>
              </a:rPr>
              <a:t>Novel Two-Beam Acceleration Scheme</a:t>
            </a:r>
          </a:p>
          <a:p>
            <a:pPr marL="463550" lvl="1" indent="-231775">
              <a:buFont typeface="Arial" pitchFamily="34" charset="0"/>
              <a:buChar char="–"/>
              <a:defRPr/>
            </a:pPr>
            <a:r>
              <a:rPr lang="en-GB" sz="2000" dirty="0">
                <a:solidFill>
                  <a:srgbClr val="0000FF"/>
                </a:solidFill>
              </a:rPr>
              <a:t>The energy of a high intensity low energy beam is extracted to accelerate a low intensity </a:t>
            </a:r>
            <a:r>
              <a:rPr lang="en-GB" sz="2000" dirty="0" smtClean="0">
                <a:solidFill>
                  <a:srgbClr val="0000FF"/>
                </a:solidFill>
              </a:rPr>
              <a:t>beam to </a:t>
            </a:r>
            <a:r>
              <a:rPr lang="en-GB" sz="2000" dirty="0">
                <a:solidFill>
                  <a:srgbClr val="0000FF"/>
                </a:solidFill>
              </a:rPr>
              <a:t>high energy</a:t>
            </a:r>
          </a:p>
          <a:p>
            <a:pPr marL="463550" lvl="1" indent="-231775">
              <a:buFont typeface="Arial" pitchFamily="34" charset="0"/>
              <a:buChar char="–"/>
              <a:defRPr/>
            </a:pPr>
            <a:r>
              <a:rPr lang="en-GB" sz="2000" dirty="0">
                <a:solidFill>
                  <a:srgbClr val="0000FF"/>
                </a:solidFill>
              </a:rPr>
              <a:t>Frequency multiplication of low energy beam to produce high </a:t>
            </a:r>
            <a:r>
              <a:rPr lang="en-GB" sz="2000" dirty="0" smtClean="0">
                <a:solidFill>
                  <a:srgbClr val="0000FF"/>
                </a:solidFill>
              </a:rPr>
              <a:t>frequency</a:t>
            </a:r>
            <a:endParaRPr lang="en-US" sz="2000" dirty="0">
              <a:solidFill>
                <a:srgbClr val="0000FF"/>
              </a:solidFill>
            </a:endParaRPr>
          </a:p>
          <a:p>
            <a:pPr marL="463550" marR="0" lvl="1" indent="-231775" algn="l" defTabSz="914400" rtl="0" eaLnBrk="1" fontAlgn="auto" latinLnBrk="0" hangingPunct="1">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rgbClr val="0000FF"/>
                </a:solidFill>
                <a:effectLst/>
                <a:uLnTx/>
                <a:uFillTx/>
                <a:latin typeface="+mn-lt"/>
                <a:ea typeface="+mn-ea"/>
                <a:cs typeface="+mn-cs"/>
              </a:rPr>
              <a:t>Cost effective, reliable, efficient</a:t>
            </a:r>
          </a:p>
          <a:p>
            <a:pPr marL="463550" marR="0" lvl="1" indent="-231775" algn="l" defTabSz="914400" rtl="0" eaLnBrk="1" fontAlgn="auto" latinLnBrk="0" hangingPunct="1">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rgbClr val="0000FF"/>
                </a:solidFill>
                <a:effectLst/>
                <a:uLnTx/>
                <a:uFillTx/>
                <a:latin typeface="+mn-lt"/>
                <a:ea typeface="+mn-ea"/>
                <a:cs typeface="+mn-cs"/>
              </a:rPr>
              <a:t>Simple tunnel, no active elements, modular, easy energy upgrade in stages</a:t>
            </a:r>
            <a:endParaRPr kumimoji="0" lang="en-US" sz="2000" b="0" i="0" u="none" strike="noStrike" kern="1200" cap="none" spc="0" normalizeH="0" baseline="0" noProof="0" dirty="0">
              <a:ln>
                <a:noFill/>
              </a:ln>
              <a:solidFill>
                <a:srgbClr val="0000FF"/>
              </a:solidFill>
              <a:effectLst/>
              <a:uLnTx/>
              <a:uFillTx/>
              <a:latin typeface="+mn-lt"/>
              <a:ea typeface="+mn-ea"/>
              <a:cs typeface="+mn-cs"/>
            </a:endParaRPr>
          </a:p>
        </p:txBody>
      </p:sp>
      <p:pic>
        <p:nvPicPr>
          <p:cNvPr id="1757" name="Picture 2" descr="http://clic-study.web.cern.ch/CLIC-Study/Images/CLIC-twobeam.png"/>
          <p:cNvPicPr>
            <a:picLocks noChangeAspect="1" noChangeArrowheads="1"/>
          </p:cNvPicPr>
          <p:nvPr/>
        </p:nvPicPr>
        <p:blipFill>
          <a:blip r:embed="rId3" cstate="print"/>
          <a:srcRect l="46387" r="10915" b="84210"/>
          <a:stretch>
            <a:fillRect/>
          </a:stretch>
        </p:blipFill>
        <p:spPr bwMode="auto">
          <a:xfrm>
            <a:off x="5562600" y="5638800"/>
            <a:ext cx="3179660" cy="6096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par>
                          <p:cTn id="15" fill="hold">
                            <p:stCondLst>
                              <p:cond delay="0"/>
                            </p:stCondLst>
                            <p:childTnLst>
                              <p:par>
                                <p:cTn id="16" presetID="9" presetClass="entr" presetSubtype="0" fill="hold" nodeType="afterEffect">
                                  <p:stCondLst>
                                    <p:cond delay="0"/>
                                  </p:stCondLst>
                                  <p:childTnLst>
                                    <p:set>
                                      <p:cBhvr>
                                        <p:cTn id="17" dur="1" fill="hold">
                                          <p:stCondLst>
                                            <p:cond delay="0"/>
                                          </p:stCondLst>
                                        </p:cTn>
                                        <p:tgtEl>
                                          <p:spTgt spid="110594"/>
                                        </p:tgtEl>
                                        <p:attrNameLst>
                                          <p:attrName>style.visibility</p:attrName>
                                        </p:attrNameLst>
                                      </p:cBhvr>
                                      <p:to>
                                        <p:strVal val="visible"/>
                                      </p:to>
                                    </p:set>
                                    <p:animEffect transition="in" filter="dissolve">
                                      <p:cBhvr>
                                        <p:cTn id="18" dur="500"/>
                                        <p:tgtEl>
                                          <p:spTgt spid="110594"/>
                                        </p:tgtEl>
                                      </p:cBhvr>
                                    </p:animEffect>
                                  </p:childTnLst>
                                </p:cTn>
                              </p:par>
                              <p:par>
                                <p:cTn id="19" presetID="9" presetClass="entr" presetSubtype="0" fill="hold" nodeType="withEffect">
                                  <p:stCondLst>
                                    <p:cond delay="0"/>
                                  </p:stCondLst>
                                  <p:childTnLst>
                                    <p:set>
                                      <p:cBhvr>
                                        <p:cTn id="20" dur="1" fill="hold">
                                          <p:stCondLst>
                                            <p:cond delay="0"/>
                                          </p:stCondLst>
                                        </p:cTn>
                                        <p:tgtEl>
                                          <p:spTgt spid="1757"/>
                                        </p:tgtEl>
                                        <p:attrNameLst>
                                          <p:attrName>style.visibility</p:attrName>
                                        </p:attrNameLst>
                                      </p:cBhvr>
                                      <p:to>
                                        <p:strVal val="visible"/>
                                      </p:to>
                                    </p:set>
                                    <p:animEffect transition="in" filter="dissolve">
                                      <p:cBhvr>
                                        <p:cTn id="21" dur="500"/>
                                        <p:tgtEl>
                                          <p:spTgt spid="1757"/>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
                                            <p:txEl>
                                              <p:pRg st="4" end="4"/>
                                            </p:txEl>
                                          </p:spTgt>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nodeType="after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nodeType="after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nodeType="after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6" descr="MOA06_Page_2.tif"/>
          <p:cNvPicPr>
            <a:picLocks noChangeAspect="1"/>
          </p:cNvPicPr>
          <p:nvPr/>
        </p:nvPicPr>
        <p:blipFill>
          <a:blip r:embed="rId2" cstate="print"/>
          <a:srcRect l="8223" t="5434" r="56376" b="67806"/>
          <a:stretch>
            <a:fillRect/>
          </a:stretch>
        </p:blipFill>
        <p:spPr>
          <a:xfrm>
            <a:off x="6172200" y="4568686"/>
            <a:ext cx="2184400" cy="2136913"/>
          </a:xfrm>
          <a:prstGeom prst="rect">
            <a:avLst/>
          </a:prstGeom>
          <a:solidFill>
            <a:schemeClr val="bg1"/>
          </a:solidFill>
        </p:spPr>
      </p:pic>
      <p:sp>
        <p:nvSpPr>
          <p:cNvPr id="2" name="Title 1"/>
          <p:cNvSpPr>
            <a:spLocks noGrp="1"/>
          </p:cNvSpPr>
          <p:nvPr>
            <p:ph type="title"/>
          </p:nvPr>
        </p:nvSpPr>
        <p:spPr>
          <a:xfrm>
            <a:off x="152400" y="152400"/>
            <a:ext cx="8229600" cy="914400"/>
          </a:xfrm>
        </p:spPr>
        <p:txBody>
          <a:bodyPr>
            <a:noAutofit/>
          </a:bodyPr>
          <a:lstStyle/>
          <a:p>
            <a:r>
              <a:rPr lang="en-GB" sz="7200" dirty="0" smtClean="0"/>
              <a:t>CLIC</a:t>
            </a:r>
            <a:endParaRPr lang="en-US" sz="7200" dirty="0"/>
          </a:p>
        </p:txBody>
      </p:sp>
      <p:pic>
        <p:nvPicPr>
          <p:cNvPr id="4" name="Picture 3"/>
          <p:cNvPicPr>
            <a:picLocks noChangeAspect="1"/>
          </p:cNvPicPr>
          <p:nvPr/>
        </p:nvPicPr>
        <p:blipFill>
          <a:blip r:embed="rId3" cstate="print"/>
          <a:srcRect l="28550" t="22927" r="9957" b="13318"/>
          <a:stretch>
            <a:fillRect/>
          </a:stretch>
        </p:blipFill>
        <p:spPr bwMode="auto">
          <a:xfrm>
            <a:off x="4114800" y="1142999"/>
            <a:ext cx="5029200" cy="3613053"/>
          </a:xfrm>
          <a:prstGeom prst="rect">
            <a:avLst/>
          </a:prstGeom>
          <a:noFill/>
          <a:ln w="9525">
            <a:noFill/>
            <a:miter lim="800000"/>
            <a:headEnd/>
            <a:tailEnd/>
          </a:ln>
        </p:spPr>
      </p:pic>
      <p:sp>
        <p:nvSpPr>
          <p:cNvPr id="5" name="Content Placeholder 2"/>
          <p:cNvSpPr txBox="1">
            <a:spLocks/>
          </p:cNvSpPr>
          <p:nvPr/>
        </p:nvSpPr>
        <p:spPr>
          <a:xfrm>
            <a:off x="304800" y="5562600"/>
            <a:ext cx="5410200" cy="1143000"/>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2400" b="0" i="0" u="none" strike="noStrike" kern="1200" cap="none" spc="0" normalizeH="0" baseline="0" noProof="0" dirty="0" smtClean="0">
                <a:ln>
                  <a:noFill/>
                </a:ln>
                <a:solidFill>
                  <a:schemeClr val="tx1"/>
                </a:solidFill>
                <a:effectLst/>
                <a:uLnTx/>
                <a:uFillTx/>
                <a:latin typeface="+mn-lt"/>
                <a:ea typeface="+mn-ea"/>
                <a:cs typeface="+mn-cs"/>
              </a:rPr>
              <a:t>CLIC study program: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Conceptual design report end of 2010.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Technical design phase and proposal 2011-2016</a:t>
            </a:r>
          </a:p>
        </p:txBody>
      </p:sp>
      <p:sp>
        <p:nvSpPr>
          <p:cNvPr id="3" name="Content Placeholder 2"/>
          <p:cNvSpPr>
            <a:spLocks noGrp="1"/>
          </p:cNvSpPr>
          <p:nvPr>
            <p:ph idx="1"/>
          </p:nvPr>
        </p:nvSpPr>
        <p:spPr>
          <a:xfrm>
            <a:off x="152400" y="1066800"/>
            <a:ext cx="4495800" cy="4495800"/>
          </a:xfrm>
        </p:spPr>
        <p:txBody>
          <a:bodyPr>
            <a:noAutofit/>
          </a:bodyPr>
          <a:lstStyle/>
          <a:p>
            <a:pPr marL="225425" indent="-225425">
              <a:buFontTx/>
              <a:buChar char="-"/>
            </a:pPr>
            <a:r>
              <a:rPr lang="en-GB" sz="2000" b="1" dirty="0" smtClean="0"/>
              <a:t>A </a:t>
            </a:r>
            <a:r>
              <a:rPr lang="en-GB" sz="2000" b="1" dirty="0" smtClean="0"/>
              <a:t>complex and extensive machine</a:t>
            </a:r>
            <a:r>
              <a:rPr lang="en-GB" sz="2000" dirty="0" smtClean="0"/>
              <a:t/>
            </a:r>
            <a:br>
              <a:rPr lang="en-GB" sz="2000" dirty="0" smtClean="0"/>
            </a:br>
            <a:r>
              <a:rPr lang="en-GB" sz="1800" dirty="0" smtClean="0"/>
              <a:t>~ 60 Km of beam tunnel, numerous accelerators equivalent to ~</a:t>
            </a:r>
            <a:r>
              <a:rPr lang="en-GB" sz="1800" dirty="0" smtClean="0">
                <a:solidFill>
                  <a:srgbClr val="0070C0"/>
                </a:solidFill>
              </a:rPr>
              <a:t>2x the actual full CERN accelerator complex.</a:t>
            </a:r>
            <a:endParaRPr lang="en-GB" sz="2000" dirty="0" smtClean="0">
              <a:solidFill>
                <a:srgbClr val="0070C0"/>
              </a:solidFill>
            </a:endParaRPr>
          </a:p>
          <a:p>
            <a:pPr marL="225425" indent="-225425">
              <a:buFontTx/>
              <a:buChar char="-"/>
            </a:pPr>
            <a:r>
              <a:rPr lang="en-GB" sz="2000" b="1" dirty="0" smtClean="0"/>
              <a:t>High beam power</a:t>
            </a:r>
            <a:endParaRPr lang="en-GB" sz="2000" dirty="0"/>
          </a:p>
          <a:p>
            <a:pPr marL="625475" lvl="1" indent="-225425">
              <a:spcBef>
                <a:spcPts val="200"/>
              </a:spcBef>
              <a:buFontTx/>
              <a:buChar char="-"/>
            </a:pPr>
            <a:r>
              <a:rPr lang="en-GB" sz="1800" dirty="0" smtClean="0"/>
              <a:t>Drive beam 2 x 70 MW, </a:t>
            </a:r>
          </a:p>
          <a:p>
            <a:pPr marL="625475" lvl="1" indent="-225425">
              <a:spcBef>
                <a:spcPts val="200"/>
              </a:spcBef>
              <a:buFontTx/>
              <a:buChar char="-"/>
            </a:pPr>
            <a:r>
              <a:rPr lang="en-GB" sz="1800" dirty="0" smtClean="0"/>
              <a:t>main beam: 2 x 14 MW</a:t>
            </a:r>
          </a:p>
          <a:p>
            <a:pPr marL="225425" indent="-225425">
              <a:buFontTx/>
              <a:buChar char="-"/>
            </a:pPr>
            <a:r>
              <a:rPr lang="en-GB" sz="2000" b="1" dirty="0" smtClean="0"/>
              <a:t>Microscopic beam spots</a:t>
            </a:r>
            <a:r>
              <a:rPr lang="en-GB" sz="2000" dirty="0"/>
              <a:t> </a:t>
            </a:r>
            <a:r>
              <a:rPr lang="en-GB" sz="2000" dirty="0" smtClean="0"/>
              <a:t/>
            </a:r>
            <a:br>
              <a:rPr lang="en-GB" sz="2000" dirty="0" smtClean="0"/>
            </a:br>
            <a:r>
              <a:rPr lang="en-GB" sz="1800" dirty="0" smtClean="0">
                <a:solidFill>
                  <a:srgbClr val="0070C0"/>
                </a:solidFill>
              </a:rPr>
              <a:t>Size matters: </a:t>
            </a:r>
            <a:r>
              <a:rPr lang="en-GB" sz="1800" dirty="0" smtClean="0"/>
              <a:t>at 3 </a:t>
            </a:r>
            <a:r>
              <a:rPr lang="en-GB" sz="1800" dirty="0" err="1" smtClean="0"/>
              <a:t>GeV</a:t>
            </a:r>
            <a:r>
              <a:rPr lang="en-GB" sz="1800" dirty="0" smtClean="0"/>
              <a:t> main beam is 4 orders above damage threshold in the extraction channel of a damping ring. (A single bunch is 1ne order above damage threshold)</a:t>
            </a:r>
            <a:endParaRPr lang="en-GB" sz="2000" dirty="0" smtClean="0"/>
          </a:p>
          <a:p>
            <a:pPr marL="225425" indent="-225425">
              <a:lnSpc>
                <a:spcPct val="80000"/>
              </a:lnSpc>
              <a:spcBef>
                <a:spcPts val="200"/>
              </a:spcBef>
              <a:buNone/>
            </a:pPr>
            <a:r>
              <a:rPr lang="en-GB" sz="1800" dirty="0" smtClean="0"/>
              <a:t>	</a:t>
            </a:r>
            <a:r>
              <a:rPr lang="en-GB" sz="1600" dirty="0" smtClean="0"/>
              <a:t>P</a:t>
            </a:r>
            <a:r>
              <a:rPr lang="en-GB" sz="1400" dirty="0" smtClean="0"/>
              <a:t>icture: single pulse damage in 1.4 mm of cupper (holes size 10 x 20 um)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 name="Rectangle 19"/>
          <p:cNvSpPr/>
          <p:nvPr/>
        </p:nvSpPr>
        <p:spPr>
          <a:xfrm>
            <a:off x="0" y="762000"/>
            <a:ext cx="9144000" cy="60960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7" name="Straight Arrow Connector 176"/>
          <p:cNvCxnSpPr/>
          <p:nvPr/>
        </p:nvCxnSpPr>
        <p:spPr>
          <a:xfrm rot="16200000" flipH="1">
            <a:off x="2419992" y="2533010"/>
            <a:ext cx="2100211" cy="53939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a:off x="3259248" y="1765426"/>
            <a:ext cx="2760552" cy="204457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8" name="Straight Arrow Connector 207"/>
          <p:cNvCxnSpPr/>
          <p:nvPr/>
        </p:nvCxnSpPr>
        <p:spPr>
          <a:xfrm>
            <a:off x="3340729" y="1765426"/>
            <a:ext cx="2602871" cy="105397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3" name="Straight Arrow Connector 222"/>
          <p:cNvCxnSpPr/>
          <p:nvPr/>
        </p:nvCxnSpPr>
        <p:spPr>
          <a:xfrm rot="10800000" flipV="1">
            <a:off x="4114800" y="1752600"/>
            <a:ext cx="2819400" cy="24384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p:nvPr/>
        </p:nvCxnSpPr>
        <p:spPr>
          <a:xfrm rot="16200000" flipH="1">
            <a:off x="2674706" y="2202094"/>
            <a:ext cx="1052249" cy="15325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8" name="Straight Arrow Connector 177"/>
          <p:cNvCxnSpPr/>
          <p:nvPr/>
        </p:nvCxnSpPr>
        <p:spPr>
          <a:xfrm rot="5400000">
            <a:off x="4991100" y="2095500"/>
            <a:ext cx="2438400" cy="17526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2" name="Picture 21" descr="http://clic-study.web.cern.ch/CLIC-Study/Images/CLIC-layout2009.png"/>
          <p:cNvPicPr>
            <a:picLocks noChangeAspect="1" noChangeArrowheads="1"/>
          </p:cNvPicPr>
          <p:nvPr/>
        </p:nvPicPr>
        <p:blipFill>
          <a:blip r:embed="rId4" cstate="print"/>
          <a:srcRect/>
          <a:stretch>
            <a:fillRect/>
          </a:stretch>
        </p:blipFill>
        <p:spPr bwMode="auto">
          <a:xfrm>
            <a:off x="457200" y="2286000"/>
            <a:ext cx="8381457" cy="4495800"/>
          </a:xfrm>
          <a:prstGeom prst="rect">
            <a:avLst/>
          </a:prstGeom>
          <a:noFill/>
        </p:spPr>
      </p:pic>
      <p:sp>
        <p:nvSpPr>
          <p:cNvPr id="13" name="Cloud Callout 12"/>
          <p:cNvSpPr/>
          <p:nvPr/>
        </p:nvSpPr>
        <p:spPr>
          <a:xfrm>
            <a:off x="0" y="2971800"/>
            <a:ext cx="7239000" cy="2514600"/>
          </a:xfrm>
          <a:prstGeom prst="cloudCallout">
            <a:avLst>
              <a:gd name="adj1" fmla="val -5882"/>
              <a:gd name="adj2" fmla="val -9015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2"/>
                </a:solidFill>
              </a:rPr>
              <a:t>Drive beam 70 MW @ 50 Hz</a:t>
            </a:r>
          </a:p>
          <a:p>
            <a:pPr>
              <a:buFont typeface="Symbol"/>
              <a:buChar char="Þ"/>
            </a:pPr>
            <a:r>
              <a:rPr lang="en-GB" dirty="0" smtClean="0">
                <a:solidFill>
                  <a:schemeClr val="tx2"/>
                </a:solidFill>
              </a:rPr>
              <a:t>1.4 MJ /pulse = 340 Kcal</a:t>
            </a:r>
          </a:p>
          <a:p>
            <a:pPr>
              <a:buFont typeface="Symbol"/>
              <a:buChar char="Þ"/>
            </a:pPr>
            <a:r>
              <a:rPr lang="en-GB" dirty="0" smtClean="0">
                <a:solidFill>
                  <a:schemeClr val="tx2"/>
                </a:solidFill>
              </a:rPr>
              <a:t> 3.4 </a:t>
            </a:r>
            <a:r>
              <a:rPr lang="en-GB" baseline="30000" dirty="0" smtClean="0">
                <a:solidFill>
                  <a:schemeClr val="tx2"/>
                </a:solidFill>
              </a:rPr>
              <a:t>O</a:t>
            </a:r>
            <a:r>
              <a:rPr lang="en-GB" dirty="0" smtClean="0">
                <a:solidFill>
                  <a:schemeClr val="tx2"/>
                </a:solidFill>
              </a:rPr>
              <a:t>C in 100 litre of water for a single pulse</a:t>
            </a:r>
          </a:p>
          <a:p>
            <a:pPr>
              <a:buFont typeface="Symbol"/>
              <a:buChar char="Þ"/>
            </a:pPr>
            <a:r>
              <a:rPr lang="en-GB" dirty="0" smtClean="0">
                <a:solidFill>
                  <a:schemeClr val="tx2"/>
                </a:solidFill>
              </a:rPr>
              <a:t>Not too much? @ 50 Hz It will be steaming hot after 0.5 seconds.</a:t>
            </a:r>
          </a:p>
        </p:txBody>
      </p:sp>
      <p:sp>
        <p:nvSpPr>
          <p:cNvPr id="15" name="Cloud Callout 14"/>
          <p:cNvSpPr/>
          <p:nvPr/>
        </p:nvSpPr>
        <p:spPr>
          <a:xfrm>
            <a:off x="0" y="2971800"/>
            <a:ext cx="7239000" cy="2514600"/>
          </a:xfrm>
          <a:prstGeom prst="cloudCallout">
            <a:avLst>
              <a:gd name="adj1" fmla="val 45582"/>
              <a:gd name="adj2" fmla="val -89078"/>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solidFill>
                  <a:schemeClr val="tx2"/>
                </a:solidFill>
              </a:rPr>
              <a:t>Main beam, 14 </a:t>
            </a:r>
            <a:r>
              <a:rPr lang="en-GB" sz="1600" dirty="0" err="1" smtClean="0">
                <a:solidFill>
                  <a:schemeClr val="tx2"/>
                </a:solidFill>
              </a:rPr>
              <a:t>MWatt</a:t>
            </a:r>
            <a:r>
              <a:rPr lang="en-GB" sz="1600" dirty="0" smtClean="0">
                <a:solidFill>
                  <a:schemeClr val="tx2"/>
                </a:solidFill>
              </a:rPr>
              <a:t> @ 1.5 </a:t>
            </a:r>
            <a:r>
              <a:rPr lang="en-GB" sz="1600" dirty="0" err="1" smtClean="0">
                <a:solidFill>
                  <a:schemeClr val="tx2"/>
                </a:solidFill>
              </a:rPr>
              <a:t>TeV</a:t>
            </a:r>
            <a:r>
              <a:rPr lang="en-GB" sz="1600" dirty="0" smtClean="0">
                <a:solidFill>
                  <a:schemeClr val="tx2"/>
                </a:solidFill>
              </a:rPr>
              <a:t> </a:t>
            </a:r>
          </a:p>
          <a:p>
            <a:r>
              <a:rPr lang="en-GB" sz="1600" dirty="0" smtClean="0">
                <a:solidFill>
                  <a:schemeClr val="tx2"/>
                </a:solidFill>
              </a:rPr>
              <a:t>289kJ / pulse = 70 Kcal</a:t>
            </a:r>
          </a:p>
          <a:p>
            <a:r>
              <a:rPr lang="en-GB" sz="1600" dirty="0" smtClean="0">
                <a:solidFill>
                  <a:schemeClr val="tx2"/>
                </a:solidFill>
              </a:rPr>
              <a:t>0.7 </a:t>
            </a:r>
            <a:r>
              <a:rPr lang="en-GB" sz="1600" baseline="30000" dirty="0" smtClean="0">
                <a:solidFill>
                  <a:schemeClr val="tx2"/>
                </a:solidFill>
              </a:rPr>
              <a:t>O</a:t>
            </a:r>
            <a:r>
              <a:rPr lang="en-GB" sz="1600" dirty="0" smtClean="0">
                <a:solidFill>
                  <a:schemeClr val="tx2"/>
                </a:solidFill>
              </a:rPr>
              <a:t>C in 100 litre of water for a single pulse</a:t>
            </a:r>
          </a:p>
          <a:p>
            <a:r>
              <a:rPr lang="en-GB" sz="1600" dirty="0" smtClean="0">
                <a:solidFill>
                  <a:schemeClr val="tx2"/>
                </a:solidFill>
              </a:rPr>
              <a:t>@ 2.8 </a:t>
            </a:r>
            <a:r>
              <a:rPr lang="en-GB" sz="1600" dirty="0" err="1" smtClean="0">
                <a:solidFill>
                  <a:schemeClr val="tx2"/>
                </a:solidFill>
              </a:rPr>
              <a:t>GeV</a:t>
            </a:r>
            <a:r>
              <a:rPr lang="en-GB" sz="1600" dirty="0" smtClean="0">
                <a:solidFill>
                  <a:schemeClr val="tx2"/>
                </a:solidFill>
              </a:rPr>
              <a:t> ? </a:t>
            </a:r>
            <a:r>
              <a:rPr lang="en-GB" sz="1600" dirty="0" smtClean="0">
                <a:solidFill>
                  <a:schemeClr val="tx2"/>
                </a:solidFill>
                <a:sym typeface="Symbol"/>
              </a:rPr>
              <a:t></a:t>
            </a:r>
            <a:r>
              <a:rPr lang="en-GB" sz="1600" dirty="0" smtClean="0">
                <a:solidFill>
                  <a:schemeClr val="tx2"/>
                </a:solidFill>
              </a:rPr>
              <a:t> 14 cal </a:t>
            </a:r>
            <a:r>
              <a:rPr lang="en-GB" sz="1600" dirty="0" smtClean="0">
                <a:solidFill>
                  <a:schemeClr val="tx2"/>
                </a:solidFill>
                <a:sym typeface="Symbol"/>
              </a:rPr>
              <a:t></a:t>
            </a:r>
            <a:r>
              <a:rPr lang="en-GB" sz="1600" dirty="0" smtClean="0">
                <a:solidFill>
                  <a:schemeClr val="tx2"/>
                </a:solidFill>
              </a:rPr>
              <a:t> 0.14 </a:t>
            </a:r>
            <a:r>
              <a:rPr lang="en-GB" sz="1600" baseline="30000" dirty="0" smtClean="0">
                <a:solidFill>
                  <a:schemeClr val="tx2"/>
                </a:solidFill>
              </a:rPr>
              <a:t>O</a:t>
            </a:r>
            <a:r>
              <a:rPr lang="en-GB" sz="1600" dirty="0" smtClean="0">
                <a:solidFill>
                  <a:schemeClr val="tx2"/>
                </a:solidFill>
              </a:rPr>
              <a:t>C in 1 glass of wine</a:t>
            </a:r>
          </a:p>
          <a:p>
            <a:r>
              <a:rPr lang="en-GB" sz="1600" dirty="0" smtClean="0">
                <a:solidFill>
                  <a:schemeClr val="tx2"/>
                </a:solidFill>
              </a:rPr>
              <a:t>This will not harm?</a:t>
            </a:r>
          </a:p>
          <a:p>
            <a:r>
              <a:rPr lang="en-GB" sz="2000" dirty="0" smtClean="0">
                <a:solidFill>
                  <a:schemeClr val="tx2"/>
                </a:solidFill>
              </a:rPr>
              <a:t>Do not ignore the ENERGY DENSITY</a:t>
            </a:r>
          </a:p>
          <a:p>
            <a:endParaRPr lang="en-US" sz="1600" dirty="0" smtClean="0">
              <a:solidFill>
                <a:schemeClr val="tx2"/>
              </a:solidFill>
            </a:endParaRPr>
          </a:p>
        </p:txBody>
      </p:sp>
      <p:sp>
        <p:nvSpPr>
          <p:cNvPr id="14" name="Rectangle 13"/>
          <p:cNvSpPr/>
          <p:nvPr/>
        </p:nvSpPr>
        <p:spPr>
          <a:xfrm>
            <a:off x="0" y="762000"/>
            <a:ext cx="9144000" cy="60960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Text Box 9"/>
          <p:cNvSpPr txBox="1">
            <a:spLocks noChangeArrowheads="1"/>
          </p:cNvSpPr>
          <p:nvPr/>
        </p:nvSpPr>
        <p:spPr bwMode="auto">
          <a:xfrm>
            <a:off x="0" y="3865838"/>
            <a:ext cx="4893237" cy="1301360"/>
          </a:xfrm>
          <a:prstGeom prst="rect">
            <a:avLst/>
          </a:prstGeom>
          <a:noFill/>
          <a:ln w="9525" algn="in">
            <a:noFill/>
            <a:miter lim="800000"/>
            <a:headEnd/>
            <a:tailEnd/>
          </a:ln>
          <a:effectLst/>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ts val="300"/>
              </a:spcBef>
              <a:spcAft>
                <a:spcPts val="300"/>
              </a:spcAft>
              <a:buClrTx/>
              <a:buSzTx/>
              <a:buFontTx/>
              <a:buNone/>
              <a:tabLst/>
            </a:pPr>
            <a:r>
              <a:rPr kumimoji="0" lang="en-GB" b="0" i="0" u="none" strike="noStrike" cap="none" normalizeH="0" baseline="0" smtClean="0">
                <a:ln>
                  <a:noFill/>
                </a:ln>
                <a:solidFill>
                  <a:srgbClr val="006600"/>
                </a:solidFill>
                <a:effectLst/>
                <a:latin typeface="Times" charset="0"/>
              </a:rPr>
              <a:t>￼</a:t>
            </a:r>
            <a:endParaRPr kumimoji="0" lang="en-US" sz="1200" b="0" i="0" u="none" strike="noStrike" cap="none" normalizeH="0" baseline="0" smtClean="0">
              <a:ln>
                <a:noFill/>
              </a:ln>
              <a:solidFill>
                <a:schemeClr val="tx1"/>
              </a:solidFill>
              <a:effectLst/>
              <a:latin typeface="Arial" pitchFamily="34" charset="0"/>
            </a:endParaRPr>
          </a:p>
        </p:txBody>
      </p:sp>
      <p:sp>
        <p:nvSpPr>
          <p:cNvPr id="1034" name="Text Box 10"/>
          <p:cNvSpPr txBox="1">
            <a:spLocks noChangeArrowheads="1"/>
          </p:cNvSpPr>
          <p:nvPr/>
        </p:nvSpPr>
        <p:spPr bwMode="auto">
          <a:xfrm>
            <a:off x="0" y="1"/>
            <a:ext cx="9144000" cy="761999"/>
          </a:xfrm>
          <a:prstGeom prst="rect">
            <a:avLst/>
          </a:prstGeom>
          <a:solidFill>
            <a:srgbClr val="0000FF"/>
          </a:solidFill>
          <a:ln w="9525" algn="in">
            <a:noFill/>
            <a:miter lim="800000"/>
            <a:headEnd/>
            <a:tailEnd/>
          </a:ln>
          <a:effectLst/>
        </p:spPr>
        <p:txBody>
          <a:bodyPr vert="horz" wrap="square" lIns="36576" tIns="36576" rIns="36576" bIns="36576" numCol="1" anchor="ctr" anchorCtr="0" compatLnSpc="1">
            <a:prstTxWarp prst="textNoShape">
              <a:avLst/>
            </a:prstTxWarp>
          </a:bodyPr>
          <a:lstStyle/>
          <a:p>
            <a:pPr lvl="0" algn="ctr" fontAlgn="base">
              <a:spcBef>
                <a:spcPct val="0"/>
              </a:spcBef>
              <a:spcAft>
                <a:spcPts val="1400"/>
              </a:spcAft>
            </a:pPr>
            <a:r>
              <a:rPr kumimoji="0" lang="en-GB" sz="3600" b="1" i="0" u="none" strike="noStrike" cap="none" normalizeH="0" baseline="0" dirty="0" smtClean="0">
                <a:ln>
                  <a:noFill/>
                </a:ln>
                <a:solidFill>
                  <a:srgbClr val="FFFFFF"/>
                </a:solidFill>
                <a:effectLst/>
                <a:latin typeface="Times" charset="0"/>
              </a:rPr>
              <a:t>Beam</a:t>
            </a:r>
            <a:r>
              <a:rPr kumimoji="0" lang="en-GB" sz="3600" b="1" i="0" u="none" strike="noStrike" cap="none" normalizeH="0" dirty="0" smtClean="0">
                <a:ln>
                  <a:noFill/>
                </a:ln>
                <a:solidFill>
                  <a:srgbClr val="FFFFFF"/>
                </a:solidFill>
                <a:effectLst/>
                <a:latin typeface="Times" charset="0"/>
              </a:rPr>
              <a:t> P</a:t>
            </a:r>
            <a:r>
              <a:rPr kumimoji="0" lang="en-GB" sz="3600" b="1" i="0" u="none" strike="noStrike" cap="none" normalizeH="0" baseline="0" dirty="0" smtClean="0">
                <a:ln>
                  <a:noFill/>
                </a:ln>
                <a:solidFill>
                  <a:srgbClr val="FFFFFF"/>
                </a:solidFill>
                <a:effectLst/>
                <a:latin typeface="Times" charset="0"/>
              </a:rPr>
              <a:t>ower</a:t>
            </a:r>
            <a:r>
              <a:rPr kumimoji="0" lang="en-GB" sz="3600" b="1" i="0" u="none" strike="noStrike" cap="none" normalizeH="0" dirty="0" smtClean="0">
                <a:ln>
                  <a:noFill/>
                </a:ln>
                <a:solidFill>
                  <a:srgbClr val="FFFFFF"/>
                </a:solidFill>
                <a:effectLst/>
                <a:latin typeface="Times" charset="0"/>
              </a:rPr>
              <a:t> </a:t>
            </a:r>
            <a:r>
              <a:rPr kumimoji="0" lang="en-GB" sz="3600" b="1" i="0" u="none" strike="noStrike" cap="none" normalizeH="0" baseline="0" dirty="0" smtClean="0">
                <a:ln>
                  <a:noFill/>
                </a:ln>
                <a:solidFill>
                  <a:srgbClr val="FFFFFF"/>
                </a:solidFill>
                <a:effectLst/>
                <a:latin typeface="Times" charset="0"/>
              </a:rPr>
              <a:t> and destructive capacity</a:t>
            </a:r>
            <a:br>
              <a:rPr kumimoji="0" lang="en-GB" sz="3600" b="1" i="0" u="none" strike="noStrike" cap="none" normalizeH="0" baseline="0" dirty="0" smtClean="0">
                <a:ln>
                  <a:noFill/>
                </a:ln>
                <a:solidFill>
                  <a:srgbClr val="FFFFFF"/>
                </a:solidFill>
                <a:effectLst/>
                <a:latin typeface="Times" charset="0"/>
              </a:rPr>
            </a:br>
            <a:endParaRPr kumimoji="0" lang="en-US" sz="1200" b="0" i="0" u="none" strike="noStrike" cap="none" normalizeH="0" baseline="0" dirty="0" smtClean="0">
              <a:ln>
                <a:noFill/>
              </a:ln>
              <a:solidFill>
                <a:schemeClr val="tx1"/>
              </a:solidFill>
              <a:effectLst/>
              <a:latin typeface="Arial" pitchFamily="34" charset="0"/>
            </a:endParaRPr>
          </a:p>
        </p:txBody>
      </p:sp>
      <p:sp>
        <p:nvSpPr>
          <p:cNvPr id="1035" name="Text Box 11"/>
          <p:cNvSpPr txBox="1">
            <a:spLocks noChangeArrowheads="1"/>
          </p:cNvSpPr>
          <p:nvPr/>
        </p:nvSpPr>
        <p:spPr bwMode="auto">
          <a:xfrm>
            <a:off x="152400" y="914400"/>
            <a:ext cx="8779224" cy="441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lvl="0" fontAlgn="base">
              <a:spcBef>
                <a:spcPts val="200"/>
              </a:spcBef>
              <a:spcAft>
                <a:spcPct val="0"/>
              </a:spcAft>
            </a:pPr>
            <a:r>
              <a:rPr kumimoji="0" lang="en-GB" sz="2000" b="1" i="0" u="none" strike="noStrike" cap="none" normalizeH="0" baseline="0" dirty="0" smtClean="0">
                <a:ln>
                  <a:noFill/>
                </a:ln>
                <a:solidFill>
                  <a:srgbClr val="CC3300"/>
                </a:solidFill>
                <a:effectLst/>
                <a:latin typeface="Times New Roman" pitchFamily="18" charset="0"/>
              </a:rPr>
              <a:t>Beam Power </a:t>
            </a:r>
            <a:r>
              <a:rPr kumimoji="0" lang="en-GB" sz="2000" b="0" i="0" u="none" strike="noStrike" cap="none" normalizeH="0" baseline="0" dirty="0" smtClean="0">
                <a:ln>
                  <a:noFill/>
                </a:ln>
                <a:solidFill>
                  <a:srgbClr val="CC3300"/>
                </a:solidFill>
                <a:effectLst/>
                <a:latin typeface="Times New Roman" pitchFamily="18" charset="0"/>
              </a:rPr>
              <a:t>= </a:t>
            </a:r>
            <a:r>
              <a:rPr kumimoji="0" lang="en-GB" sz="2000" b="0" i="0" u="none" strike="noStrike" cap="none" normalizeH="0" baseline="0" dirty="0" err="1" smtClean="0">
                <a:ln>
                  <a:noFill/>
                </a:ln>
                <a:solidFill>
                  <a:srgbClr val="CC3300"/>
                </a:solidFill>
                <a:effectLst/>
                <a:latin typeface="Times New Roman" pitchFamily="18" charset="0"/>
              </a:rPr>
              <a:t>BeamCharge</a:t>
            </a:r>
            <a:r>
              <a:rPr kumimoji="0" lang="en-US" sz="2000" b="1" i="0" u="none" strike="noStrike" cap="none" normalizeH="0" baseline="0" dirty="0" smtClean="0">
                <a:ln>
                  <a:noFill/>
                </a:ln>
                <a:solidFill>
                  <a:srgbClr val="CC3300"/>
                </a:solidFill>
                <a:effectLst/>
                <a:latin typeface="Symbol" pitchFamily="18" charset="2"/>
              </a:rPr>
              <a:t> </a:t>
            </a:r>
            <a:r>
              <a:rPr kumimoji="0" lang="en-GB" sz="2000" b="1" i="0" u="none" strike="noStrike" cap="none" normalizeH="0" baseline="0" noProof="1" smtClean="0">
                <a:ln>
                  <a:noFill/>
                </a:ln>
                <a:solidFill>
                  <a:srgbClr val="CC3300"/>
                </a:solidFill>
                <a:effectLst/>
                <a:latin typeface="Times New Roman"/>
                <a:cs typeface="Times New Roman"/>
              </a:rPr>
              <a:t>×</a:t>
            </a:r>
            <a:r>
              <a:rPr kumimoji="0" lang="en-US" sz="1200" b="1" i="0" u="none" strike="noStrike" cap="none" normalizeH="0" baseline="0" dirty="0" smtClean="0">
                <a:ln>
                  <a:noFill/>
                </a:ln>
                <a:solidFill>
                  <a:srgbClr val="CC3300"/>
                </a:solidFill>
                <a:effectLst/>
                <a:latin typeface="Symbol" pitchFamily="18" charset="2"/>
              </a:rPr>
              <a:t> </a:t>
            </a:r>
            <a:r>
              <a:rPr kumimoji="0" lang="en-GB" sz="2000" b="0" i="0" u="none" strike="noStrike" cap="none" normalizeH="0" baseline="0" dirty="0" err="1" smtClean="0">
                <a:ln>
                  <a:noFill/>
                </a:ln>
                <a:solidFill>
                  <a:srgbClr val="CC3300"/>
                </a:solidFill>
                <a:effectLst/>
                <a:latin typeface="Times New Roman" pitchFamily="18" charset="0"/>
              </a:rPr>
              <a:t>ParticleEnergy</a:t>
            </a:r>
            <a:r>
              <a:rPr kumimoji="0" lang="en-US" sz="2000" b="1" i="0" u="none" strike="noStrike" cap="none" normalizeH="0" baseline="0" dirty="0" smtClean="0">
                <a:ln>
                  <a:noFill/>
                </a:ln>
                <a:solidFill>
                  <a:srgbClr val="CC3300"/>
                </a:solidFill>
                <a:effectLst/>
                <a:latin typeface="Symbol" pitchFamily="18" charset="2"/>
              </a:rPr>
              <a:t> </a:t>
            </a:r>
            <a:r>
              <a:rPr kumimoji="0" lang="en-GB" sz="2000" b="1" i="0" u="none" strike="noStrike" cap="none" normalizeH="0" baseline="0" noProof="1" smtClean="0">
                <a:ln>
                  <a:noFill/>
                </a:ln>
                <a:solidFill>
                  <a:srgbClr val="CC3300"/>
                </a:solidFill>
                <a:effectLst/>
                <a:latin typeface="Times New Roman"/>
                <a:cs typeface="Times New Roman"/>
              </a:rPr>
              <a:t>×</a:t>
            </a:r>
            <a:r>
              <a:rPr kumimoji="0" lang="en-US" sz="1200" b="1" i="0" u="none" strike="noStrike" cap="none" normalizeH="0" baseline="0" dirty="0" smtClean="0">
                <a:ln>
                  <a:noFill/>
                </a:ln>
                <a:solidFill>
                  <a:srgbClr val="CC3300"/>
                </a:solidFill>
                <a:effectLst/>
                <a:latin typeface="Symbol" pitchFamily="18" charset="2"/>
              </a:rPr>
              <a:t> </a:t>
            </a:r>
            <a:r>
              <a:rPr kumimoji="0" lang="en-GB" sz="2000" b="0" i="0" u="none" strike="noStrike" cap="none" normalizeH="0" baseline="0" dirty="0" err="1" smtClean="0">
                <a:ln>
                  <a:noFill/>
                </a:ln>
                <a:solidFill>
                  <a:srgbClr val="CC3300"/>
                </a:solidFill>
                <a:effectLst/>
                <a:latin typeface="Times New Roman" pitchFamily="18" charset="0"/>
              </a:rPr>
              <a:t>CyclingRate</a:t>
            </a:r>
            <a:endParaRPr kumimoji="0" lang="en-GB" sz="2000" b="0" i="0" u="none" strike="noStrike" cap="none" normalizeH="0" baseline="0" dirty="0" smtClean="0">
              <a:ln>
                <a:noFill/>
              </a:ln>
              <a:solidFill>
                <a:srgbClr val="CC3300"/>
              </a:solidFill>
              <a:effectLst/>
              <a:latin typeface="Times New Roman" pitchFamily="18" charset="0"/>
            </a:endParaRPr>
          </a:p>
          <a:p>
            <a:pPr lvl="0" algn="ctr" fontAlgn="base">
              <a:spcBef>
                <a:spcPts val="1200"/>
              </a:spcBef>
              <a:spcAft>
                <a:spcPct val="0"/>
              </a:spcAft>
            </a:pPr>
            <a:r>
              <a:rPr kumimoji="0" lang="en-GB" sz="2400" b="1" i="0" u="none" strike="noStrike" cap="none" normalizeH="0" baseline="0" dirty="0" smtClean="0">
                <a:ln>
                  <a:noFill/>
                </a:ln>
                <a:solidFill>
                  <a:srgbClr val="000099"/>
                </a:solidFill>
                <a:effectLst/>
                <a:latin typeface="Times New Roman" pitchFamily="18" charset="0"/>
              </a:rPr>
              <a:t>Drive Beam: 2 </a:t>
            </a:r>
            <a:r>
              <a:rPr kumimoji="0" lang="en-GB" sz="2400" b="1" i="0" u="none" strike="noStrike" cap="none" normalizeH="0" baseline="0" dirty="0" smtClean="0">
                <a:ln>
                  <a:noFill/>
                </a:ln>
                <a:solidFill>
                  <a:srgbClr val="000099"/>
                </a:solidFill>
                <a:effectLst/>
                <a:latin typeface="Times New Roman"/>
                <a:cs typeface="Times New Roman"/>
              </a:rPr>
              <a:t>×</a:t>
            </a:r>
            <a:r>
              <a:rPr kumimoji="0" lang="en-GB" sz="2400" b="1" i="0" u="none" strike="noStrike" cap="none" normalizeH="0" baseline="0" dirty="0" smtClean="0">
                <a:ln>
                  <a:noFill/>
                </a:ln>
                <a:solidFill>
                  <a:srgbClr val="000099"/>
                </a:solidFill>
                <a:effectLst/>
                <a:latin typeface="Times New Roman" pitchFamily="18" charset="0"/>
              </a:rPr>
              <a:t> 70 </a:t>
            </a:r>
            <a:r>
              <a:rPr kumimoji="0" lang="en-GB" sz="2400" b="1" i="0" u="none" strike="noStrike" cap="none" normalizeH="0" baseline="0" dirty="0" err="1" smtClean="0">
                <a:ln>
                  <a:noFill/>
                </a:ln>
                <a:solidFill>
                  <a:srgbClr val="000099"/>
                </a:solidFill>
                <a:effectLst/>
                <a:latin typeface="Times New Roman" pitchFamily="18" charset="0"/>
              </a:rPr>
              <a:t>MWatt</a:t>
            </a:r>
            <a:r>
              <a:rPr kumimoji="0" lang="en-GB" sz="2400" b="1" i="0" u="none" strike="noStrike" cap="none" normalizeH="0" baseline="0" dirty="0" smtClean="0">
                <a:ln>
                  <a:noFill/>
                </a:ln>
                <a:solidFill>
                  <a:srgbClr val="000099"/>
                </a:solidFill>
                <a:effectLst/>
                <a:latin typeface="Times New Roman" pitchFamily="18" charset="0"/>
              </a:rPr>
              <a:t>       Main Beam: 2 </a:t>
            </a:r>
            <a:r>
              <a:rPr kumimoji="0" lang="en-GB" sz="2400" b="1" i="0" u="none" strike="noStrike" cap="none" normalizeH="0" baseline="0" dirty="0" smtClean="0">
                <a:ln>
                  <a:noFill/>
                </a:ln>
                <a:solidFill>
                  <a:srgbClr val="000099"/>
                </a:solidFill>
                <a:effectLst/>
                <a:latin typeface="Times New Roman"/>
                <a:cs typeface="Times New Roman"/>
              </a:rPr>
              <a:t>× </a:t>
            </a:r>
            <a:r>
              <a:rPr kumimoji="0" lang="en-GB" sz="2400" b="1" i="0" u="none" strike="noStrike" cap="none" normalizeH="0" baseline="0" dirty="0" smtClean="0">
                <a:ln>
                  <a:noFill/>
                </a:ln>
                <a:solidFill>
                  <a:srgbClr val="000099"/>
                </a:solidFill>
                <a:effectLst/>
                <a:latin typeface="Times New Roman" pitchFamily="18" charset="0"/>
              </a:rPr>
              <a:t>14 </a:t>
            </a:r>
            <a:r>
              <a:rPr kumimoji="0" lang="en-GB" sz="2400" b="1" i="0" u="none" strike="noStrike" cap="none" normalizeH="0" baseline="0" dirty="0" err="1" smtClean="0">
                <a:ln>
                  <a:noFill/>
                </a:ln>
                <a:solidFill>
                  <a:srgbClr val="000099"/>
                </a:solidFill>
                <a:effectLst/>
                <a:latin typeface="Times New Roman" pitchFamily="18" charset="0"/>
              </a:rPr>
              <a:t>MWatt</a:t>
            </a:r>
            <a:endParaRPr kumimoji="0" lang="en-GB" sz="2400" b="1" i="0" u="none" strike="noStrike" cap="none" normalizeH="0" baseline="0" dirty="0" smtClean="0">
              <a:ln>
                <a:noFill/>
              </a:ln>
              <a:solidFill>
                <a:srgbClr val="000099"/>
              </a:solidFill>
              <a:effectLst/>
              <a:latin typeface="Times New Roman" pitchFamily="18" charset="0"/>
            </a:endParaRPr>
          </a:p>
          <a:p>
            <a:pPr marL="0" marR="0" lvl="0" indent="0" algn="ctr" defTabSz="914400" rtl="0" eaLnBrk="1" fontAlgn="base" latinLnBrk="0" hangingPunct="1">
              <a:lnSpc>
                <a:spcPct val="100000"/>
              </a:lnSpc>
              <a:spcAft>
                <a:spcPct val="0"/>
              </a:spcAft>
              <a:buClrTx/>
              <a:buSzTx/>
              <a:buFontTx/>
              <a:buNone/>
              <a:tabLst/>
            </a:pPr>
            <a:r>
              <a:rPr kumimoji="0" lang="en-GB" b="0" i="0" u="none" strike="noStrike" cap="none" normalizeH="0" baseline="0" dirty="0" smtClean="0">
                <a:ln>
                  <a:noFill/>
                </a:ln>
                <a:solidFill>
                  <a:srgbClr val="000099"/>
                </a:solidFill>
                <a:effectLst/>
                <a:latin typeface="Times New Roman" pitchFamily="18" charset="0"/>
              </a:rPr>
              <a:t>this makes a sustained disposal of this power a challenging task.</a:t>
            </a:r>
            <a:r>
              <a:rPr kumimoji="0" lang="en-GB" sz="2000" b="0" i="0" u="none" strike="noStrike" cap="none" normalizeH="0" baseline="0" dirty="0" smtClean="0">
                <a:ln>
                  <a:noFill/>
                </a:ln>
                <a:solidFill>
                  <a:srgbClr val="000099"/>
                </a:solidFill>
                <a:effectLst/>
                <a:latin typeface="Times New Roman" pitchFamily="18" charset="0"/>
              </a:rPr>
              <a:t>  </a:t>
            </a:r>
          </a:p>
          <a:p>
            <a:pPr lvl="0" fontAlgn="base">
              <a:spcBef>
                <a:spcPts val="1800"/>
              </a:spcBef>
              <a:spcAft>
                <a:spcPct val="0"/>
              </a:spcAft>
            </a:pPr>
            <a:r>
              <a:rPr lang="en-GB" sz="2000" b="1" dirty="0" smtClean="0">
                <a:solidFill>
                  <a:srgbClr val="CC3300"/>
                </a:solidFill>
                <a:latin typeface="Times New Roman" pitchFamily="18" charset="0"/>
              </a:rPr>
              <a:t>Energy Density </a:t>
            </a:r>
            <a:r>
              <a:rPr kumimoji="0" lang="en-GB" sz="2000" b="1" i="0" u="none" strike="noStrike" cap="none" normalizeH="0" baseline="0" dirty="0" smtClean="0">
                <a:ln>
                  <a:noFill/>
                </a:ln>
                <a:solidFill>
                  <a:srgbClr val="990033"/>
                </a:solidFill>
                <a:effectLst/>
                <a:latin typeface="Times New Roman" pitchFamily="18" charset="0"/>
              </a:rPr>
              <a:t>=  </a:t>
            </a:r>
            <a:r>
              <a:rPr lang="en-GB" sz="2000" dirty="0" err="1" smtClean="0">
                <a:solidFill>
                  <a:srgbClr val="CC3300"/>
                </a:solidFill>
                <a:latin typeface="Times New Roman" pitchFamily="18" charset="0"/>
              </a:rPr>
              <a:t>BeamCharge</a:t>
            </a:r>
            <a:r>
              <a:rPr lang="en-GB" sz="2000" dirty="0" smtClean="0">
                <a:solidFill>
                  <a:srgbClr val="CC3300"/>
                </a:solidFill>
                <a:latin typeface="Times New Roman" pitchFamily="18" charset="0"/>
              </a:rPr>
              <a:t> </a:t>
            </a:r>
            <a:r>
              <a:rPr lang="en-GB" sz="2000" noProof="1" smtClean="0">
                <a:solidFill>
                  <a:srgbClr val="CC3300"/>
                </a:solidFill>
                <a:latin typeface="Times New Roman" pitchFamily="18" charset="0"/>
              </a:rPr>
              <a:t>×</a:t>
            </a:r>
            <a:r>
              <a:rPr lang="en-GB" sz="2000" dirty="0" smtClean="0">
                <a:solidFill>
                  <a:srgbClr val="CC3300"/>
                </a:solidFill>
                <a:latin typeface="Times New Roman" pitchFamily="18" charset="0"/>
              </a:rPr>
              <a:t> BeamSize</a:t>
            </a:r>
            <a:r>
              <a:rPr lang="en-GB" sz="2000" baseline="30000" dirty="0" smtClean="0">
                <a:solidFill>
                  <a:srgbClr val="CC3300"/>
                </a:solidFill>
                <a:latin typeface="Times New Roman" pitchFamily="18" charset="0"/>
              </a:rPr>
              <a:t>-1</a:t>
            </a:r>
            <a:r>
              <a:rPr lang="en-GB" sz="2000" dirty="0" smtClean="0">
                <a:solidFill>
                  <a:srgbClr val="CC3300"/>
                </a:solidFill>
                <a:latin typeface="Times New Roman" pitchFamily="18" charset="0"/>
              </a:rPr>
              <a:t> </a:t>
            </a:r>
            <a:r>
              <a:rPr lang="en-GB" sz="2000" noProof="1" smtClean="0">
                <a:solidFill>
                  <a:srgbClr val="CC3300"/>
                </a:solidFill>
                <a:latin typeface="Times New Roman" pitchFamily="18" charset="0"/>
              </a:rPr>
              <a:t>×</a:t>
            </a:r>
            <a:r>
              <a:rPr lang="en-GB" sz="2000" dirty="0" smtClean="0">
                <a:solidFill>
                  <a:srgbClr val="CC3300"/>
                </a:solidFill>
                <a:latin typeface="Times New Roman" pitchFamily="18" charset="0"/>
              </a:rPr>
              <a:t> </a:t>
            </a:r>
            <a:r>
              <a:rPr lang="en-GB" sz="2000" dirty="0" err="1" smtClean="0">
                <a:solidFill>
                  <a:srgbClr val="CC3300"/>
                </a:solidFill>
                <a:latin typeface="Times New Roman" pitchFamily="18" charset="0"/>
              </a:rPr>
              <a:t>dE/dx</a:t>
            </a:r>
            <a:r>
              <a:rPr lang="en-GB" sz="2000" dirty="0" smtClean="0">
                <a:solidFill>
                  <a:srgbClr val="CC3300"/>
                </a:solidFill>
                <a:latin typeface="Times New Roman" pitchFamily="18" charset="0"/>
              </a:rPr>
              <a:t> (ionisation loss)</a:t>
            </a:r>
          </a:p>
          <a:p>
            <a:pPr marL="2286000" marR="0" lvl="0" indent="-2286000" algn="l" defTabSz="914400" rtl="0" eaLnBrk="1" fontAlgn="base" latinLnBrk="0" hangingPunct="1">
              <a:lnSpc>
                <a:spcPct val="100000"/>
              </a:lnSpc>
              <a:spcBef>
                <a:spcPts val="600"/>
              </a:spcBef>
              <a:spcAft>
                <a:spcPct val="0"/>
              </a:spcAft>
              <a:buClrTx/>
              <a:buSzTx/>
              <a:buFontTx/>
              <a:buNone/>
              <a:tabLst/>
            </a:pPr>
            <a:r>
              <a:rPr kumimoji="0" lang="en-GB" sz="2000" b="0" i="0" u="none" strike="noStrike" cap="none" normalizeH="0" baseline="0" dirty="0" smtClean="0">
                <a:ln>
                  <a:noFill/>
                </a:ln>
                <a:solidFill>
                  <a:srgbClr val="CC3300"/>
                </a:solidFill>
                <a:effectLst/>
                <a:latin typeface="Times New Roman" pitchFamily="18" charset="0"/>
              </a:rPr>
              <a:t>Destructive potential:	</a:t>
            </a:r>
            <a:r>
              <a:rPr kumimoji="0" lang="en-GB" sz="2000" b="0" i="0" u="none" strike="noStrike" cap="none" normalizeH="0" baseline="0" dirty="0" smtClean="0">
                <a:ln>
                  <a:noFill/>
                </a:ln>
                <a:solidFill>
                  <a:srgbClr val="000099"/>
                </a:solidFill>
                <a:effectLst/>
                <a:latin typeface="Times New Roman" pitchFamily="18" charset="0"/>
              </a:rPr>
              <a:t>determined by </a:t>
            </a:r>
            <a:r>
              <a:rPr kumimoji="0" lang="en-GB" sz="2000" b="0" i="0" u="none" strike="noStrike" cap="none" normalizeH="0" baseline="0" dirty="0" err="1" smtClean="0">
                <a:ln>
                  <a:noFill/>
                </a:ln>
                <a:solidFill>
                  <a:srgbClr val="CC3300"/>
                </a:solidFill>
                <a:effectLst/>
                <a:latin typeface="Times New Roman" pitchFamily="18" charset="0"/>
              </a:rPr>
              <a:t>BeamCharge</a:t>
            </a:r>
            <a:r>
              <a:rPr kumimoji="0" lang="en-GB" sz="1100" b="0" i="0" u="none" strike="noStrike" cap="none" normalizeH="0" baseline="0" dirty="0" smtClean="0">
                <a:ln>
                  <a:noFill/>
                </a:ln>
                <a:solidFill>
                  <a:srgbClr val="CC3300"/>
                </a:solidFill>
                <a:effectLst/>
                <a:latin typeface="Times New Roman" pitchFamily="18" charset="0"/>
              </a:rPr>
              <a:t> </a:t>
            </a:r>
            <a:r>
              <a:rPr kumimoji="0" lang="en-GB" sz="2000" b="1" i="0" u="none" strike="noStrike" cap="none" normalizeH="0" baseline="0" noProof="1" smtClean="0">
                <a:ln>
                  <a:noFill/>
                </a:ln>
                <a:solidFill>
                  <a:srgbClr val="CC3300"/>
                </a:solidFill>
                <a:effectLst/>
                <a:latin typeface="Times New Roman"/>
                <a:cs typeface="Times New Roman"/>
              </a:rPr>
              <a:t>×</a:t>
            </a:r>
            <a:r>
              <a:rPr kumimoji="0" lang="en-GB" sz="1100" b="0" i="0" u="none" strike="noStrike" cap="none" normalizeH="0" baseline="0" dirty="0" smtClean="0">
                <a:ln>
                  <a:noFill/>
                </a:ln>
                <a:solidFill>
                  <a:srgbClr val="CC3300"/>
                </a:solidFill>
                <a:effectLst/>
                <a:latin typeface="Times New Roman" pitchFamily="18" charset="0"/>
              </a:rPr>
              <a:t> </a:t>
            </a:r>
            <a:r>
              <a:rPr kumimoji="0" lang="en-GB" sz="2000" b="0" i="0" u="none" strike="noStrike" cap="none" normalizeH="0" baseline="0" dirty="0" smtClean="0">
                <a:ln>
                  <a:noFill/>
                </a:ln>
                <a:solidFill>
                  <a:srgbClr val="CC3300"/>
                </a:solidFill>
                <a:effectLst/>
                <a:latin typeface="Times New Roman" pitchFamily="18" charset="0"/>
              </a:rPr>
              <a:t>BeamSize</a:t>
            </a:r>
            <a:r>
              <a:rPr kumimoji="0" lang="en-GB" sz="2000" b="0" i="0" u="none" strike="noStrike" cap="none" normalizeH="0" baseline="30000" dirty="0" smtClean="0">
                <a:ln>
                  <a:noFill/>
                </a:ln>
                <a:solidFill>
                  <a:srgbClr val="CC3300"/>
                </a:solidFill>
                <a:effectLst/>
                <a:latin typeface="Times New Roman" pitchFamily="18" charset="0"/>
              </a:rPr>
              <a:t>-1</a:t>
            </a:r>
            <a:r>
              <a:rPr lang="en-US" sz="2000" dirty="0" smtClean="0">
                <a:solidFill>
                  <a:srgbClr val="000099"/>
                </a:solidFill>
                <a:latin typeface="Times New Roman" pitchFamily="18" charset="0"/>
              </a:rPr>
              <a:t> </a:t>
            </a:r>
            <a:r>
              <a:rPr kumimoji="0" lang="en-US" sz="2000" b="1" i="0" u="none" strike="noStrike" cap="none" normalizeH="0" baseline="0" dirty="0" smtClean="0">
                <a:ln>
                  <a:noFill/>
                </a:ln>
                <a:solidFill>
                  <a:srgbClr val="000099"/>
                </a:solidFill>
                <a:effectLst/>
                <a:latin typeface="Times New Roman" pitchFamily="18" charset="0"/>
              </a:rPr>
              <a:t>not</a:t>
            </a:r>
            <a:r>
              <a:rPr kumimoji="0" lang="en-US" sz="2000" b="0" i="0" u="none" strike="noStrike" cap="none" normalizeH="0" baseline="0" dirty="0" smtClean="0">
                <a:ln>
                  <a:noFill/>
                </a:ln>
                <a:solidFill>
                  <a:srgbClr val="000099"/>
                </a:solidFill>
                <a:effectLst/>
                <a:latin typeface="Times New Roman" pitchFamily="18" charset="0"/>
              </a:rPr>
              <a:t> Beam Power.</a:t>
            </a:r>
          </a:p>
          <a:p>
            <a:pPr marL="2286000" lvl="0" indent="-2286000" fontAlgn="base">
              <a:spcBef>
                <a:spcPts val="600"/>
              </a:spcBef>
              <a:spcAft>
                <a:spcPct val="0"/>
              </a:spcAft>
            </a:pPr>
            <a:endParaRPr lang="en-GB" sz="2400" dirty="0" smtClean="0">
              <a:solidFill>
                <a:srgbClr val="CC3300"/>
              </a:solidFill>
              <a:latin typeface="Times New Roman" pitchFamily="18" charset="0"/>
            </a:endParaRPr>
          </a:p>
          <a:p>
            <a:pPr marL="2286000" lvl="0" indent="-2286000" fontAlgn="base">
              <a:spcBef>
                <a:spcPts val="600"/>
              </a:spcBef>
              <a:spcAft>
                <a:spcPct val="0"/>
              </a:spcAft>
            </a:pPr>
            <a:endParaRPr lang="en-GB" sz="2400" dirty="0" smtClean="0">
              <a:solidFill>
                <a:srgbClr val="CC3300"/>
              </a:solidFill>
              <a:latin typeface="Times New Roman" pitchFamily="18" charset="0"/>
            </a:endParaRPr>
          </a:p>
          <a:p>
            <a:pPr marL="2286000" lvl="0" indent="-2286000" fontAlgn="base">
              <a:spcBef>
                <a:spcPts val="600"/>
              </a:spcBef>
              <a:spcAft>
                <a:spcPct val="0"/>
              </a:spcAft>
            </a:pPr>
            <a:endParaRPr lang="en-GB" sz="2400" dirty="0" smtClean="0">
              <a:solidFill>
                <a:srgbClr val="CC3300"/>
              </a:solidFill>
              <a:latin typeface="Times New Roman" pitchFamily="18" charset="0"/>
            </a:endParaRPr>
          </a:p>
          <a:p>
            <a:pPr marL="2286000" lvl="0" indent="-2286000" fontAlgn="base">
              <a:spcBef>
                <a:spcPts val="600"/>
              </a:spcBef>
              <a:spcAft>
                <a:spcPct val="0"/>
              </a:spcAft>
            </a:pPr>
            <a:endParaRPr lang="en-GB" sz="2400" dirty="0" smtClean="0">
              <a:solidFill>
                <a:srgbClr val="CC3300"/>
              </a:solidFill>
              <a:latin typeface="Times New Roman" pitchFamily="18" charset="0"/>
            </a:endParaRPr>
          </a:p>
          <a:p>
            <a:pPr marL="2286000" indent="-2286000" fontAlgn="base">
              <a:spcBef>
                <a:spcPts val="1800"/>
              </a:spcBef>
              <a:spcAft>
                <a:spcPct val="0"/>
              </a:spcAft>
            </a:pPr>
            <a:r>
              <a:rPr lang="en-GB" sz="2400" b="1" u="sng" dirty="0" smtClean="0">
                <a:solidFill>
                  <a:srgbClr val="CC3300"/>
                </a:solidFill>
                <a:latin typeface="Times New Roman" pitchFamily="18" charset="0"/>
              </a:rPr>
              <a:t>Safe Beam</a:t>
            </a:r>
            <a:r>
              <a:rPr lang="en-GB" sz="2400" dirty="0" smtClean="0">
                <a:solidFill>
                  <a:srgbClr val="CC3300"/>
                </a:solidFill>
                <a:latin typeface="Times New Roman" pitchFamily="18" charset="0"/>
              </a:rPr>
              <a:t>:: </a:t>
            </a:r>
            <a:r>
              <a:rPr lang="en-GB" sz="2000" dirty="0" smtClean="0">
                <a:solidFill>
                  <a:srgbClr val="CC3300"/>
                </a:solidFill>
                <a:latin typeface="Times New Roman" pitchFamily="18" charset="0"/>
              </a:rPr>
              <a:t>yield limit in copper </a:t>
            </a:r>
            <a:r>
              <a:rPr lang="en-GB" sz="1600" b="1" dirty="0" smtClean="0">
                <a:solidFill>
                  <a:srgbClr val="CC3300"/>
                </a:solidFill>
                <a:latin typeface="Times New Roman" pitchFamily="18" charset="0"/>
              </a:rPr>
              <a:t>(</a:t>
            </a:r>
            <a:r>
              <a:rPr lang="en-US" sz="1600" b="1" dirty="0" smtClean="0">
                <a:solidFill>
                  <a:srgbClr val="CC3300"/>
                </a:solidFill>
                <a:latin typeface="Times New Roman" pitchFamily="18" charset="0"/>
              </a:rPr>
              <a:t>62 J g</a:t>
            </a:r>
            <a:r>
              <a:rPr lang="en-US" sz="1600" b="1" baseline="30000" dirty="0" smtClean="0">
                <a:solidFill>
                  <a:srgbClr val="CC3300"/>
                </a:solidFill>
                <a:latin typeface="Times New Roman" pitchFamily="18" charset="0"/>
              </a:rPr>
              <a:t>-1</a:t>
            </a:r>
            <a:r>
              <a:rPr lang="en-US" sz="1600" b="1" dirty="0" smtClean="0">
                <a:solidFill>
                  <a:srgbClr val="CC3300"/>
                </a:solidFill>
                <a:latin typeface="Times New Roman" pitchFamily="18" charset="0"/>
              </a:rPr>
              <a:t>)</a:t>
            </a:r>
          </a:p>
        </p:txBody>
      </p:sp>
      <p:sp>
        <p:nvSpPr>
          <p:cNvPr id="1036" name="Text Box 12"/>
          <p:cNvSpPr txBox="1">
            <a:spLocks noChangeArrowheads="1"/>
          </p:cNvSpPr>
          <p:nvPr/>
        </p:nvSpPr>
        <p:spPr bwMode="auto">
          <a:xfrm>
            <a:off x="76200" y="5638800"/>
            <a:ext cx="5562600" cy="1149245"/>
          </a:xfrm>
          <a:prstGeom prst="rect">
            <a:avLst/>
          </a:prstGeom>
          <a:solidFill>
            <a:srgbClr val="FFFF00"/>
          </a:solidFill>
          <a:ln w="38100"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6600"/>
                </a:solidFill>
                <a:effectLst/>
                <a:latin typeface="Calibri" pitchFamily="34" charset="0"/>
              </a:rPr>
              <a:t>Main Beam :  </a:t>
            </a:r>
            <a:r>
              <a:rPr kumimoji="0" lang="en-US" sz="3600" b="1" i="0" u="none" strike="noStrike" cap="none" normalizeH="0" baseline="0" dirty="0" smtClean="0">
                <a:ln>
                  <a:noFill/>
                </a:ln>
                <a:solidFill>
                  <a:srgbClr val="FF6600"/>
                </a:solidFill>
                <a:effectLst/>
                <a:latin typeface="Calibri" pitchFamily="34" charset="0"/>
              </a:rPr>
              <a:t>10000 × </a:t>
            </a:r>
            <a:r>
              <a:rPr kumimoji="0" lang="en-US" sz="2400" b="1" i="0" u="none" strike="noStrike" cap="none" normalizeH="0" baseline="0" dirty="0" smtClean="0">
                <a:ln>
                  <a:noFill/>
                </a:ln>
                <a:solidFill>
                  <a:srgbClr val="FF6600"/>
                </a:solidFill>
                <a:effectLst/>
                <a:latin typeface="Calibri" pitchFamily="34" charset="0"/>
              </a:rPr>
              <a:t>‘safe beam’</a:t>
            </a:r>
          </a:p>
          <a:p>
            <a:pPr lvl="0" algn="ctr" fontAlgn="base">
              <a:spcBef>
                <a:spcPct val="0"/>
              </a:spcBef>
              <a:spcAft>
                <a:spcPct val="0"/>
              </a:spcAft>
            </a:pPr>
            <a:r>
              <a:rPr kumimoji="0" lang="en-US" sz="2400" b="1" i="0" u="none" strike="noStrike" cap="none" normalizeH="0" baseline="0" dirty="0" smtClean="0">
                <a:ln>
                  <a:noFill/>
                </a:ln>
                <a:solidFill>
                  <a:srgbClr val="FF6600"/>
                </a:solidFill>
                <a:effectLst/>
                <a:latin typeface="Calibri" pitchFamily="34" charset="0"/>
              </a:rPr>
              <a:t>Drive Beam :        </a:t>
            </a:r>
            <a:r>
              <a:rPr kumimoji="0" lang="en-US" sz="3600" b="1" i="0" u="none" strike="noStrike" cap="none" normalizeH="0" baseline="0" dirty="0" smtClean="0">
                <a:ln>
                  <a:noFill/>
                </a:ln>
                <a:solidFill>
                  <a:srgbClr val="FF6600"/>
                </a:solidFill>
                <a:effectLst/>
                <a:latin typeface="Calibri" pitchFamily="34" charset="0"/>
              </a:rPr>
              <a:t>100 × </a:t>
            </a:r>
            <a:r>
              <a:rPr kumimoji="0" lang="en-US" sz="2400" b="1" i="0" u="none" strike="noStrike" cap="none" normalizeH="0" baseline="0" dirty="0" smtClean="0">
                <a:ln>
                  <a:noFill/>
                </a:ln>
                <a:solidFill>
                  <a:srgbClr val="FF6600"/>
                </a:solidFill>
                <a:effectLst/>
                <a:latin typeface="Calibri" pitchFamily="34" charset="0"/>
              </a:rPr>
              <a:t>‘safe beam’</a:t>
            </a:r>
            <a:endParaRPr kumimoji="0" lang="en-US" sz="1200" b="0" i="0" u="none" strike="noStrike" cap="none" normalizeH="0" baseline="0" dirty="0" smtClean="0">
              <a:ln>
                <a:noFill/>
              </a:ln>
              <a:solidFill>
                <a:schemeClr val="tx1"/>
              </a:solidFill>
              <a:effectLst/>
              <a:latin typeface="Arial" pitchFamily="34" charset="0"/>
            </a:endParaRPr>
          </a:p>
        </p:txBody>
      </p:sp>
      <p:graphicFrame>
        <p:nvGraphicFramePr>
          <p:cNvPr id="19" name="Table 18"/>
          <p:cNvGraphicFramePr>
            <a:graphicFrameLocks noGrp="1"/>
          </p:cNvGraphicFramePr>
          <p:nvPr/>
        </p:nvGraphicFramePr>
        <p:xfrm>
          <a:off x="228600" y="3276600"/>
          <a:ext cx="4724399" cy="1600200"/>
        </p:xfrm>
        <a:graphic>
          <a:graphicData uri="http://schemas.openxmlformats.org/drawingml/2006/table">
            <a:tbl>
              <a:tblPr/>
              <a:tblGrid>
                <a:gridCol w="1070035"/>
                <a:gridCol w="675884"/>
                <a:gridCol w="676841"/>
                <a:gridCol w="676841"/>
                <a:gridCol w="812399"/>
                <a:gridCol w="812399"/>
              </a:tblGrid>
              <a:tr h="424212">
                <a:tc rowSpan="2">
                  <a:txBody>
                    <a:bodyPr/>
                    <a:lstStyle/>
                    <a:p>
                      <a:pPr marR="0" indent="0" algn="ctr" rtl="0">
                        <a:spcBef>
                          <a:spcPts val="300"/>
                        </a:spcBef>
                        <a:spcAft>
                          <a:spcPts val="0"/>
                        </a:spcAft>
                      </a:pPr>
                      <a:r>
                        <a:rPr lang="en-GB" sz="700" b="1" kern="800" dirty="0">
                          <a:solidFill>
                            <a:srgbClr val="000000"/>
                          </a:solidFill>
                          <a:latin typeface="Times New Roman"/>
                        </a:rPr>
                        <a:t/>
                      </a:r>
                      <a:br>
                        <a:rPr lang="en-GB" sz="700" b="1" kern="800" dirty="0">
                          <a:solidFill>
                            <a:srgbClr val="000000"/>
                          </a:solidFill>
                          <a:latin typeface="Times New Roman"/>
                        </a:rPr>
                      </a:br>
                      <a:endParaRPr lang="en-GB" sz="800" kern="1400" dirty="0">
                        <a:solidFill>
                          <a:srgbClr val="000000"/>
                        </a:solidFill>
                        <a:latin typeface="Times New Roman"/>
                      </a:endParaRPr>
                    </a:p>
                  </a:txBody>
                  <a:tcPr marL="12732" marR="127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rowSpan="2">
                  <a:txBody>
                    <a:bodyPr/>
                    <a:lstStyle/>
                    <a:p>
                      <a:pPr marR="0" indent="0" algn="ctr" rtl="0">
                        <a:spcBef>
                          <a:spcPts val="300"/>
                        </a:spcBef>
                        <a:spcAft>
                          <a:spcPts val="0"/>
                        </a:spcAft>
                      </a:pPr>
                      <a:r>
                        <a:rPr lang="en-GB" sz="1000" b="1" kern="800" dirty="0">
                          <a:solidFill>
                            <a:srgbClr val="000000"/>
                          </a:solidFill>
                          <a:latin typeface="Times New Roman"/>
                        </a:rPr>
                        <a:t>Particle</a:t>
                      </a:r>
                      <a:br>
                        <a:rPr lang="en-GB" sz="1000" b="1" kern="800" dirty="0">
                          <a:solidFill>
                            <a:srgbClr val="000000"/>
                          </a:solidFill>
                          <a:latin typeface="Times New Roman"/>
                        </a:rPr>
                      </a:br>
                      <a:r>
                        <a:rPr lang="en-GB" sz="1000" b="1" kern="800" dirty="0">
                          <a:solidFill>
                            <a:srgbClr val="000000"/>
                          </a:solidFill>
                          <a:latin typeface="Times New Roman"/>
                        </a:rPr>
                        <a:t>Energy</a:t>
                      </a:r>
                      <a:br>
                        <a:rPr lang="en-GB" sz="1000" b="1" kern="800" dirty="0">
                          <a:solidFill>
                            <a:srgbClr val="000000"/>
                          </a:solidFill>
                          <a:latin typeface="Times New Roman"/>
                        </a:rPr>
                      </a:br>
                      <a:r>
                        <a:rPr lang="en-GB" sz="900" kern="1400" dirty="0">
                          <a:solidFill>
                            <a:srgbClr val="000000"/>
                          </a:solidFill>
                          <a:latin typeface="Times New Roman"/>
                        </a:rPr>
                        <a:t>[</a:t>
                      </a:r>
                      <a:r>
                        <a:rPr lang="en-GB" sz="900" kern="1400" dirty="0" err="1">
                          <a:solidFill>
                            <a:srgbClr val="000000"/>
                          </a:solidFill>
                          <a:latin typeface="Times New Roman"/>
                        </a:rPr>
                        <a:t>GeV</a:t>
                      </a:r>
                      <a:r>
                        <a:rPr lang="en-GB" sz="900" kern="1400" dirty="0">
                          <a:solidFill>
                            <a:srgbClr val="000000"/>
                          </a:solidFill>
                          <a:latin typeface="Times New Roman"/>
                        </a:rPr>
                        <a:t>]</a:t>
                      </a:r>
                      <a:endParaRPr lang="en-GB" sz="800" kern="1400" dirty="0">
                        <a:solidFill>
                          <a:srgbClr val="000000"/>
                        </a:solidFill>
                        <a:latin typeface="Times New Roman"/>
                      </a:endParaRPr>
                    </a:p>
                  </a:txBody>
                  <a:tcPr marL="12732" marR="127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rowSpan="2">
                  <a:txBody>
                    <a:bodyPr/>
                    <a:lstStyle/>
                    <a:p>
                      <a:pPr marR="0" indent="0" algn="ctr" rtl="0">
                        <a:spcBef>
                          <a:spcPts val="300"/>
                        </a:spcBef>
                        <a:spcAft>
                          <a:spcPts val="0"/>
                        </a:spcAft>
                      </a:pPr>
                      <a:r>
                        <a:rPr lang="en-GB" sz="1000" b="1" kern="800" dirty="0">
                          <a:solidFill>
                            <a:srgbClr val="000000"/>
                          </a:solidFill>
                          <a:latin typeface="Times New Roman"/>
                        </a:rPr>
                        <a:t>Pulse Charge</a:t>
                      </a:r>
                      <a:r>
                        <a:rPr lang="en-GB" sz="700" b="1" kern="800" dirty="0">
                          <a:solidFill>
                            <a:srgbClr val="000000"/>
                          </a:solidFill>
                          <a:latin typeface="Times New Roman"/>
                        </a:rPr>
                        <a:t/>
                      </a:r>
                      <a:br>
                        <a:rPr lang="en-GB" sz="700" b="1" kern="800" dirty="0">
                          <a:solidFill>
                            <a:srgbClr val="000000"/>
                          </a:solidFill>
                          <a:latin typeface="Times New Roman"/>
                        </a:rPr>
                      </a:br>
                      <a:r>
                        <a:rPr lang="en-GB" sz="900" kern="1400" dirty="0">
                          <a:solidFill>
                            <a:srgbClr val="000000"/>
                          </a:solidFill>
                          <a:latin typeface="Times New Roman"/>
                        </a:rPr>
                        <a:t>[</a:t>
                      </a:r>
                      <a:r>
                        <a:rPr lang="el-GR" sz="900" kern="1400" dirty="0">
                          <a:solidFill>
                            <a:srgbClr val="000000"/>
                          </a:solidFill>
                          <a:latin typeface="Times New Roman"/>
                        </a:rPr>
                        <a:t>μ</a:t>
                      </a:r>
                      <a:r>
                        <a:rPr lang="en-GB" sz="900" kern="1400" dirty="0">
                          <a:solidFill>
                            <a:srgbClr val="000000"/>
                          </a:solidFill>
                          <a:latin typeface="Times New Roman"/>
                        </a:rPr>
                        <a:t>C]</a:t>
                      </a:r>
                      <a:endParaRPr lang="en-GB" sz="800" kern="1400" dirty="0">
                        <a:solidFill>
                          <a:srgbClr val="000000"/>
                        </a:solidFill>
                        <a:latin typeface="Times New Roman"/>
                      </a:endParaRPr>
                    </a:p>
                  </a:txBody>
                  <a:tcPr marL="12732" marR="127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rowSpan="2">
                  <a:txBody>
                    <a:bodyPr/>
                    <a:lstStyle/>
                    <a:p>
                      <a:pPr marR="0" indent="0" algn="ctr" rtl="0">
                        <a:spcBef>
                          <a:spcPts val="300"/>
                        </a:spcBef>
                        <a:spcAft>
                          <a:spcPts val="0"/>
                        </a:spcAft>
                      </a:pPr>
                      <a:r>
                        <a:rPr lang="en-GB" sz="1000" b="1" kern="800" dirty="0">
                          <a:solidFill>
                            <a:srgbClr val="000000"/>
                          </a:solidFill>
                          <a:latin typeface="Times New Roman"/>
                        </a:rPr>
                        <a:t>Beam Size</a:t>
                      </a:r>
                      <a:r>
                        <a:rPr lang="en-GB" sz="700" b="1" kern="800" dirty="0">
                          <a:solidFill>
                            <a:srgbClr val="000000"/>
                          </a:solidFill>
                          <a:latin typeface="Times New Roman"/>
                        </a:rPr>
                        <a:t/>
                      </a:r>
                      <a:br>
                        <a:rPr lang="en-GB" sz="700" b="1" kern="800" dirty="0">
                          <a:solidFill>
                            <a:srgbClr val="000000"/>
                          </a:solidFill>
                          <a:latin typeface="Times New Roman"/>
                        </a:rPr>
                      </a:br>
                      <a:r>
                        <a:rPr lang="en-GB" sz="900" kern="1400" dirty="0">
                          <a:solidFill>
                            <a:srgbClr val="000000"/>
                          </a:solidFill>
                          <a:latin typeface="Times New Roman"/>
                        </a:rPr>
                        <a:t>[mm</a:t>
                      </a:r>
                      <a:r>
                        <a:rPr lang="en-GB" sz="600" kern="1400" baseline="30000" dirty="0">
                          <a:solidFill>
                            <a:srgbClr val="000000"/>
                          </a:solidFill>
                          <a:latin typeface="Times New Roman"/>
                        </a:rPr>
                        <a:t>2</a:t>
                      </a:r>
                      <a:r>
                        <a:rPr lang="en-GB" sz="900" kern="1400" dirty="0">
                          <a:solidFill>
                            <a:srgbClr val="000000"/>
                          </a:solidFill>
                          <a:latin typeface="Times New Roman"/>
                        </a:rPr>
                        <a:t>]</a:t>
                      </a:r>
                      <a:endParaRPr lang="en-GB" sz="800" kern="1400" dirty="0">
                        <a:solidFill>
                          <a:srgbClr val="000000"/>
                        </a:solidFill>
                        <a:latin typeface="Times New Roman"/>
                      </a:endParaRPr>
                    </a:p>
                  </a:txBody>
                  <a:tcPr marL="12732" marR="127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gridSpan="2">
                  <a:txBody>
                    <a:bodyPr/>
                    <a:lstStyle/>
                    <a:p>
                      <a:pPr marR="0" indent="0" algn="ctr" rtl="0">
                        <a:spcBef>
                          <a:spcPts val="200"/>
                        </a:spcBef>
                        <a:spcAft>
                          <a:spcPts val="0"/>
                        </a:spcAft>
                      </a:pPr>
                      <a:r>
                        <a:rPr lang="en-US" sz="1000" b="1" kern="800" dirty="0">
                          <a:solidFill>
                            <a:srgbClr val="000000"/>
                          </a:solidFill>
                          <a:latin typeface="Times New Roman"/>
                        </a:rPr>
                        <a:t>Energy Density</a:t>
                      </a:r>
                      <a:endParaRPr lang="en-US" sz="800" kern="1400" dirty="0">
                        <a:solidFill>
                          <a:srgbClr val="000000"/>
                        </a:solidFill>
                        <a:latin typeface="Times New Roman"/>
                      </a:endParaRPr>
                    </a:p>
                    <a:p>
                      <a:pPr marR="0" indent="0" algn="ctr" rtl="0">
                        <a:spcBef>
                          <a:spcPts val="300"/>
                        </a:spcBef>
                        <a:spcAft>
                          <a:spcPts val="0"/>
                        </a:spcAft>
                      </a:pPr>
                      <a:r>
                        <a:rPr lang="en-US" sz="900" kern="1400" dirty="0">
                          <a:solidFill>
                            <a:srgbClr val="000000"/>
                          </a:solidFill>
                          <a:latin typeface="Times New Roman"/>
                        </a:rPr>
                        <a:t>in copper [J g</a:t>
                      </a:r>
                      <a:r>
                        <a:rPr lang="en-US" sz="600" kern="1400" baseline="30000" dirty="0">
                          <a:solidFill>
                            <a:srgbClr val="000000"/>
                          </a:solidFill>
                          <a:latin typeface="Times New Roman"/>
                        </a:rPr>
                        <a:t>-1</a:t>
                      </a:r>
                      <a:r>
                        <a:rPr lang="en-US" sz="900" kern="1400" dirty="0">
                          <a:solidFill>
                            <a:srgbClr val="000000"/>
                          </a:solidFill>
                          <a:latin typeface="Times New Roman"/>
                        </a:rPr>
                        <a:t>]</a:t>
                      </a:r>
                      <a:endParaRPr lang="en-US" sz="800" kern="1400" dirty="0">
                        <a:solidFill>
                          <a:srgbClr val="000000"/>
                        </a:solidFill>
                        <a:latin typeface="Times New Roman"/>
                      </a:endParaRPr>
                    </a:p>
                  </a:txBody>
                  <a:tcPr marL="12732" marR="127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r>
              <a:tr h="26122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R="0" indent="0" algn="ctr" rtl="0">
                        <a:spcBef>
                          <a:spcPts val="300"/>
                        </a:spcBef>
                        <a:spcAft>
                          <a:spcPts val="0"/>
                        </a:spcAft>
                      </a:pPr>
                      <a:r>
                        <a:rPr lang="en-GB" sz="800" b="1" kern="800" dirty="0">
                          <a:solidFill>
                            <a:srgbClr val="000000"/>
                          </a:solidFill>
                          <a:latin typeface="Times New Roman"/>
                        </a:rPr>
                        <a:t>Incident Beam</a:t>
                      </a:r>
                      <a:endParaRPr lang="en-GB" sz="800" kern="14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300"/>
                        </a:spcBef>
                        <a:spcAft>
                          <a:spcPts val="0"/>
                        </a:spcAft>
                      </a:pPr>
                      <a:r>
                        <a:rPr lang="en-GB" sz="800" b="1" kern="800" dirty="0">
                          <a:solidFill>
                            <a:srgbClr val="000000"/>
                          </a:solidFill>
                          <a:latin typeface="Times New Roman"/>
                        </a:rPr>
                        <a:t>Shower Core</a:t>
                      </a:r>
                      <a:endParaRPr lang="en-GB" sz="800" kern="14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311430">
                <a:tc>
                  <a:txBody>
                    <a:bodyPr/>
                    <a:lstStyle/>
                    <a:p>
                      <a:pPr marR="0" indent="0" algn="l" rtl="0">
                        <a:spcBef>
                          <a:spcPts val="0"/>
                        </a:spcBef>
                        <a:spcAft>
                          <a:spcPts val="0"/>
                        </a:spcAft>
                      </a:pPr>
                      <a:r>
                        <a:rPr lang="en-US" sz="900" b="1" kern="800" dirty="0">
                          <a:solidFill>
                            <a:srgbClr val="000000"/>
                          </a:solidFill>
                          <a:latin typeface="Times New Roman"/>
                        </a:rPr>
                        <a:t>Drive Beam Train</a:t>
                      </a:r>
                      <a:r>
                        <a:rPr lang="en-US" sz="700" kern="800" dirty="0">
                          <a:solidFill>
                            <a:srgbClr val="000000"/>
                          </a:solidFill>
                          <a:latin typeface="Times New Roman"/>
                        </a:rPr>
                        <a:t/>
                      </a:r>
                      <a:br>
                        <a:rPr lang="en-US" sz="700" kern="800" dirty="0">
                          <a:solidFill>
                            <a:srgbClr val="000000"/>
                          </a:solidFill>
                          <a:latin typeface="Times New Roman"/>
                        </a:rPr>
                      </a:br>
                      <a:r>
                        <a:rPr lang="en-US" sz="800" kern="800" dirty="0">
                          <a:solidFill>
                            <a:srgbClr val="000000"/>
                          </a:solidFill>
                          <a:latin typeface="Times New Roman"/>
                        </a:rPr>
                        <a:t>(1 of 24)</a:t>
                      </a:r>
                      <a:endParaRPr lang="en-US" sz="800" kern="14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0"/>
                        </a:spcBef>
                        <a:spcAft>
                          <a:spcPts val="0"/>
                        </a:spcAft>
                      </a:pPr>
                      <a:r>
                        <a:rPr lang="en-GB" sz="1100" kern="800">
                          <a:solidFill>
                            <a:srgbClr val="000000"/>
                          </a:solidFill>
                          <a:latin typeface="Times New Roman"/>
                        </a:rPr>
                        <a:t>2.4</a:t>
                      </a:r>
                      <a:endParaRPr lang="en-GB" sz="700" kern="140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0"/>
                        </a:spcBef>
                        <a:spcAft>
                          <a:spcPts val="0"/>
                        </a:spcAft>
                      </a:pPr>
                      <a:r>
                        <a:rPr lang="en-GB" sz="1100" kern="800">
                          <a:solidFill>
                            <a:srgbClr val="000000"/>
                          </a:solidFill>
                          <a:latin typeface="Times New Roman"/>
                        </a:rPr>
                        <a:t>25</a:t>
                      </a:r>
                      <a:endParaRPr lang="en-GB" sz="700" kern="140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R="0" indent="0" algn="ctr" rtl="0">
                        <a:spcBef>
                          <a:spcPts val="0"/>
                        </a:spcBef>
                        <a:spcAft>
                          <a:spcPts val="0"/>
                        </a:spcAft>
                      </a:pPr>
                      <a:r>
                        <a:rPr lang="en-GB" sz="1100" kern="800">
                          <a:solidFill>
                            <a:srgbClr val="000000"/>
                          </a:solidFill>
                          <a:latin typeface="Times New Roman"/>
                        </a:rPr>
                        <a:t>1</a:t>
                      </a:r>
                      <a:endParaRPr lang="en-GB" sz="700" kern="140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0"/>
                        </a:spcBef>
                        <a:spcAft>
                          <a:spcPts val="0"/>
                        </a:spcAft>
                      </a:pPr>
                      <a:r>
                        <a:rPr lang="en-GB" sz="1100" b="1" kern="800" dirty="0">
                          <a:solidFill>
                            <a:srgbClr val="A50021"/>
                          </a:solidFill>
                          <a:latin typeface="Times New Roman"/>
                        </a:rPr>
                        <a:t>3.4 </a:t>
                      </a:r>
                      <a:r>
                        <a:rPr lang="en-GB" sz="1100" b="1" kern="800" dirty="0" smtClean="0">
                          <a:solidFill>
                            <a:srgbClr val="A50021"/>
                          </a:solidFill>
                          <a:latin typeface="Times New Roman"/>
                        </a:rPr>
                        <a:t>10</a:t>
                      </a:r>
                      <a:r>
                        <a:rPr lang="en-GB" sz="1100" b="1" kern="800" baseline="30000" dirty="0" smtClean="0">
                          <a:solidFill>
                            <a:srgbClr val="A50021"/>
                          </a:solidFill>
                          <a:latin typeface="Times New Roman"/>
                        </a:rPr>
                        <a:t>3</a:t>
                      </a:r>
                      <a:endParaRPr lang="en-GB" sz="700" kern="1400" baseline="300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0"/>
                        </a:spcBef>
                        <a:spcAft>
                          <a:spcPts val="0"/>
                        </a:spcAft>
                      </a:pPr>
                      <a:r>
                        <a:rPr lang="en-GB" sz="1100" kern="800" dirty="0">
                          <a:solidFill>
                            <a:srgbClr val="000000"/>
                          </a:solidFill>
                          <a:latin typeface="Times New Roman"/>
                        </a:rPr>
                        <a:t>40</a:t>
                      </a:r>
                      <a:endParaRPr lang="en-GB" sz="700" kern="14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76622">
                <a:tc>
                  <a:txBody>
                    <a:bodyPr/>
                    <a:lstStyle/>
                    <a:p>
                      <a:pPr marR="0" indent="0" algn="l" rtl="0">
                        <a:spcBef>
                          <a:spcPts val="0"/>
                        </a:spcBef>
                        <a:spcAft>
                          <a:spcPts val="0"/>
                        </a:spcAft>
                      </a:pPr>
                      <a:r>
                        <a:rPr lang="en-GB" sz="900" b="1" kern="800" dirty="0">
                          <a:solidFill>
                            <a:srgbClr val="000000"/>
                          </a:solidFill>
                          <a:latin typeface="Times New Roman"/>
                        </a:rPr>
                        <a:t>Main Beam</a:t>
                      </a:r>
                      <a:endParaRPr lang="en-GB" sz="800" kern="1400" dirty="0">
                        <a:solidFill>
                          <a:srgbClr val="000000"/>
                        </a:solidFill>
                        <a:latin typeface="Times New Roman"/>
                      </a:endParaRPr>
                    </a:p>
                    <a:p>
                      <a:pPr marR="0" indent="0" algn="l" rtl="0">
                        <a:spcBef>
                          <a:spcPts val="0"/>
                        </a:spcBef>
                        <a:spcAft>
                          <a:spcPts val="0"/>
                        </a:spcAft>
                      </a:pPr>
                      <a:r>
                        <a:rPr lang="en-GB" sz="800" kern="800" dirty="0">
                          <a:solidFill>
                            <a:srgbClr val="000000"/>
                          </a:solidFill>
                          <a:latin typeface="Times New Roman"/>
                        </a:rPr>
                        <a:t>@ Damping Ring</a:t>
                      </a:r>
                      <a:endParaRPr lang="en-GB" sz="900" kern="14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0"/>
                        </a:spcBef>
                        <a:spcAft>
                          <a:spcPts val="0"/>
                        </a:spcAft>
                      </a:pPr>
                      <a:r>
                        <a:rPr lang="en-GB" sz="1100" kern="800" dirty="0">
                          <a:solidFill>
                            <a:srgbClr val="000000"/>
                          </a:solidFill>
                          <a:latin typeface="Times New Roman"/>
                        </a:rPr>
                        <a:t>2.8</a:t>
                      </a:r>
                      <a:endParaRPr lang="en-GB" sz="700" kern="14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0"/>
                        </a:spcBef>
                        <a:spcAft>
                          <a:spcPts val="0"/>
                        </a:spcAft>
                      </a:pPr>
                      <a:r>
                        <a:rPr lang="en-GB" sz="1100" kern="800">
                          <a:solidFill>
                            <a:srgbClr val="000000"/>
                          </a:solidFill>
                          <a:latin typeface="Times New Roman"/>
                        </a:rPr>
                        <a:t>0.20</a:t>
                      </a:r>
                      <a:endParaRPr lang="en-GB" sz="700" kern="140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0"/>
                        </a:spcBef>
                        <a:spcAft>
                          <a:spcPts val="0"/>
                        </a:spcAft>
                      </a:pPr>
                      <a:r>
                        <a:rPr lang="en-GB" sz="1100" kern="800" dirty="0">
                          <a:solidFill>
                            <a:srgbClr val="000000"/>
                          </a:solidFill>
                          <a:latin typeface="Times New Roman"/>
                        </a:rPr>
                        <a:t>125 </a:t>
                      </a:r>
                      <a:r>
                        <a:rPr lang="en-GB" sz="1100" kern="800" dirty="0" smtClean="0">
                          <a:solidFill>
                            <a:srgbClr val="000000"/>
                          </a:solidFill>
                          <a:latin typeface="Times New Roman"/>
                        </a:rPr>
                        <a:t>10</a:t>
                      </a:r>
                      <a:r>
                        <a:rPr lang="en-GB" sz="1100" kern="800" baseline="30000" dirty="0" smtClean="0">
                          <a:solidFill>
                            <a:srgbClr val="000000"/>
                          </a:solidFill>
                          <a:latin typeface="Times New Roman"/>
                        </a:rPr>
                        <a:t>-6</a:t>
                      </a:r>
                      <a:endParaRPr lang="en-GB" sz="700" kern="1400" baseline="300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R="0" indent="0" algn="ctr" rtl="0">
                        <a:spcBef>
                          <a:spcPts val="0"/>
                        </a:spcBef>
                        <a:spcAft>
                          <a:spcPts val="0"/>
                        </a:spcAft>
                      </a:pPr>
                      <a:r>
                        <a:rPr lang="en-GB" sz="1100" b="1" kern="800" dirty="0">
                          <a:solidFill>
                            <a:srgbClr val="A50021"/>
                          </a:solidFill>
                          <a:latin typeface="Times New Roman"/>
                        </a:rPr>
                        <a:t>1.8 </a:t>
                      </a:r>
                      <a:r>
                        <a:rPr lang="en-GB" sz="1100" b="1" kern="800" dirty="0" smtClean="0">
                          <a:solidFill>
                            <a:srgbClr val="A50021"/>
                          </a:solidFill>
                          <a:latin typeface="Times New Roman"/>
                        </a:rPr>
                        <a:t>10</a:t>
                      </a:r>
                      <a:r>
                        <a:rPr lang="en-GB" sz="1100" b="1" kern="800" baseline="30000" dirty="0" smtClean="0">
                          <a:solidFill>
                            <a:srgbClr val="A50021"/>
                          </a:solidFill>
                          <a:latin typeface="Times New Roman"/>
                          <a:ea typeface="+mn-ea"/>
                          <a:cs typeface="+mn-cs"/>
                        </a:rPr>
                        <a:t>5</a:t>
                      </a:r>
                      <a:endParaRPr lang="en-GB" sz="1100" b="1" kern="800" baseline="30000" dirty="0">
                        <a:solidFill>
                          <a:srgbClr val="A50021"/>
                        </a:solidFill>
                        <a:latin typeface="Times New Roman"/>
                        <a:ea typeface="+mn-ea"/>
                        <a:cs typeface="+mn-cs"/>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0"/>
                        </a:spcBef>
                        <a:spcAft>
                          <a:spcPts val="0"/>
                        </a:spcAft>
                      </a:pPr>
                      <a:r>
                        <a:rPr lang="en-GB" sz="1100" kern="800">
                          <a:solidFill>
                            <a:srgbClr val="000000"/>
                          </a:solidFill>
                          <a:latin typeface="Times New Roman"/>
                        </a:rPr>
                        <a:t>0.34</a:t>
                      </a:r>
                      <a:endParaRPr lang="en-GB" sz="700" kern="140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6714">
                <a:tc>
                  <a:txBody>
                    <a:bodyPr/>
                    <a:lstStyle/>
                    <a:p>
                      <a:pPr marR="0" indent="0" algn="l" rtl="0">
                        <a:spcBef>
                          <a:spcPts val="0"/>
                        </a:spcBef>
                        <a:spcAft>
                          <a:spcPts val="0"/>
                        </a:spcAft>
                      </a:pPr>
                      <a:r>
                        <a:rPr lang="en-GB" sz="900" b="1" kern="800" dirty="0">
                          <a:solidFill>
                            <a:srgbClr val="000000"/>
                          </a:solidFill>
                          <a:latin typeface="Times New Roman"/>
                        </a:rPr>
                        <a:t>Main Beam</a:t>
                      </a:r>
                      <a:endParaRPr lang="en-GB" sz="800" kern="1400" dirty="0">
                        <a:solidFill>
                          <a:srgbClr val="000000"/>
                        </a:solidFill>
                        <a:latin typeface="Times New Roman"/>
                      </a:endParaRPr>
                    </a:p>
                    <a:p>
                      <a:pPr marR="0" indent="0" algn="l" rtl="0">
                        <a:spcBef>
                          <a:spcPts val="0"/>
                        </a:spcBef>
                        <a:spcAft>
                          <a:spcPts val="0"/>
                        </a:spcAft>
                      </a:pPr>
                      <a:r>
                        <a:rPr lang="en-GB" sz="800" kern="800" dirty="0">
                          <a:solidFill>
                            <a:srgbClr val="000000"/>
                          </a:solidFill>
                          <a:latin typeface="Times New Roman"/>
                        </a:rPr>
                        <a:t>@ </a:t>
                      </a:r>
                      <a:r>
                        <a:rPr lang="el-GR" sz="800" kern="800" dirty="0">
                          <a:solidFill>
                            <a:srgbClr val="000000"/>
                          </a:solidFill>
                          <a:latin typeface="Times New Roman"/>
                        </a:rPr>
                        <a:t>β </a:t>
                      </a:r>
                      <a:r>
                        <a:rPr lang="en-GB" sz="800" kern="800" dirty="0">
                          <a:solidFill>
                            <a:srgbClr val="000000"/>
                          </a:solidFill>
                          <a:latin typeface="Times New Roman"/>
                        </a:rPr>
                        <a:t>collimation</a:t>
                      </a:r>
                      <a:endParaRPr lang="en-GB" sz="900" kern="14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0"/>
                        </a:spcBef>
                        <a:spcAft>
                          <a:spcPts val="0"/>
                        </a:spcAft>
                      </a:pPr>
                      <a:r>
                        <a:rPr lang="en-GB" sz="1100" kern="800" dirty="0">
                          <a:solidFill>
                            <a:srgbClr val="000000"/>
                          </a:solidFill>
                          <a:latin typeface="Times New Roman"/>
                        </a:rPr>
                        <a:t>1.5 </a:t>
                      </a:r>
                      <a:r>
                        <a:rPr lang="en-GB" sz="1100" kern="800" dirty="0" smtClean="0">
                          <a:solidFill>
                            <a:srgbClr val="000000"/>
                          </a:solidFill>
                          <a:latin typeface="Times New Roman"/>
                        </a:rPr>
                        <a:t>10</a:t>
                      </a:r>
                      <a:r>
                        <a:rPr lang="en-GB" sz="1100" kern="800" baseline="30000" dirty="0" smtClean="0">
                          <a:solidFill>
                            <a:srgbClr val="000000"/>
                          </a:solidFill>
                          <a:latin typeface="Times New Roman"/>
                        </a:rPr>
                        <a:t>3</a:t>
                      </a:r>
                      <a:endParaRPr lang="en-GB" sz="700" kern="1400" baseline="300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0"/>
                        </a:spcBef>
                        <a:spcAft>
                          <a:spcPts val="0"/>
                        </a:spcAft>
                      </a:pPr>
                      <a:r>
                        <a:rPr lang="en-GB" sz="1100" kern="800">
                          <a:solidFill>
                            <a:srgbClr val="000000"/>
                          </a:solidFill>
                          <a:latin typeface="Times New Roman"/>
                        </a:rPr>
                        <a:t>0.18</a:t>
                      </a:r>
                      <a:endParaRPr lang="en-GB" sz="700" kern="140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kern="800" dirty="0">
                          <a:solidFill>
                            <a:srgbClr val="000000"/>
                          </a:solidFill>
                          <a:latin typeface="Times New Roman"/>
                        </a:rPr>
                        <a:t>  40 </a:t>
                      </a:r>
                      <a:r>
                        <a:rPr lang="en-GB" sz="1100" kern="800" dirty="0" smtClean="0">
                          <a:solidFill>
                            <a:srgbClr val="000000"/>
                          </a:solidFill>
                          <a:latin typeface="Times New Roman"/>
                        </a:rPr>
                        <a:t>10</a:t>
                      </a:r>
                      <a:r>
                        <a:rPr kumimoji="0" lang="en-GB" sz="1100" b="0" i="0" u="none" strike="noStrike" kern="800" cap="none" spc="0" normalizeH="0" baseline="30000" noProof="0" dirty="0" smtClean="0">
                          <a:ln>
                            <a:noFill/>
                          </a:ln>
                          <a:solidFill>
                            <a:srgbClr val="000000"/>
                          </a:solidFill>
                          <a:effectLst/>
                          <a:uLnTx/>
                          <a:uFillTx/>
                          <a:latin typeface="Times New Roman"/>
                          <a:ea typeface="+mn-ea"/>
                          <a:cs typeface="+mn-cs"/>
                        </a:rPr>
                        <a:t>-6</a:t>
                      </a:r>
                      <a:endParaRPr lang="en-GB" sz="700" kern="14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marR="0" indent="0" algn="ctr" rtl="0">
                        <a:spcBef>
                          <a:spcPts val="0"/>
                        </a:spcBef>
                        <a:spcAft>
                          <a:spcPts val="0"/>
                        </a:spcAft>
                      </a:pPr>
                      <a:r>
                        <a:rPr lang="en-GB" sz="1100" b="1" kern="800" dirty="0">
                          <a:solidFill>
                            <a:srgbClr val="A50021"/>
                          </a:solidFill>
                          <a:latin typeface="Times New Roman"/>
                        </a:rPr>
                        <a:t>6.7 </a:t>
                      </a:r>
                      <a:r>
                        <a:rPr lang="en-GB" sz="1100" b="1" kern="800" dirty="0" smtClean="0">
                          <a:solidFill>
                            <a:srgbClr val="A50021"/>
                          </a:solidFill>
                          <a:latin typeface="Times New Roman"/>
                        </a:rPr>
                        <a:t>10</a:t>
                      </a:r>
                      <a:r>
                        <a:rPr lang="en-GB" sz="1100" b="1" kern="800" baseline="30000" dirty="0" smtClean="0">
                          <a:solidFill>
                            <a:srgbClr val="A50021"/>
                          </a:solidFill>
                          <a:latin typeface="Times New Roman"/>
                          <a:ea typeface="+mn-ea"/>
                          <a:cs typeface="+mn-cs"/>
                        </a:rPr>
                        <a:t>5</a:t>
                      </a:r>
                      <a:endParaRPr lang="en-GB" sz="1100" b="1" kern="800" baseline="30000" dirty="0">
                        <a:solidFill>
                          <a:srgbClr val="A50021"/>
                        </a:solidFill>
                        <a:latin typeface="Times New Roman"/>
                        <a:ea typeface="+mn-ea"/>
                        <a:cs typeface="+mn-cs"/>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marR="0" indent="0" algn="ctr" rtl="0">
                        <a:spcBef>
                          <a:spcPts val="0"/>
                        </a:spcBef>
                        <a:spcAft>
                          <a:spcPts val="0"/>
                        </a:spcAft>
                      </a:pPr>
                      <a:r>
                        <a:rPr lang="en-GB" sz="1100" kern="800" dirty="0">
                          <a:solidFill>
                            <a:srgbClr val="000000"/>
                          </a:solidFill>
                          <a:latin typeface="Times New Roman"/>
                        </a:rPr>
                        <a:t>120</a:t>
                      </a:r>
                      <a:endParaRPr lang="en-GB" sz="700" kern="1400" dirty="0">
                        <a:solidFill>
                          <a:srgbClr val="000000"/>
                        </a:solidFill>
                        <a:latin typeface="Times New Roman"/>
                      </a:endParaRPr>
                    </a:p>
                  </a:txBody>
                  <a:tcPr marL="12732" marR="127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bl>
          </a:graphicData>
        </a:graphic>
      </p:graphicFrame>
      <p:sp>
        <p:nvSpPr>
          <p:cNvPr id="1037" name="Text Box 13"/>
          <p:cNvSpPr txBox="1">
            <a:spLocks noChangeArrowheads="1"/>
          </p:cNvSpPr>
          <p:nvPr/>
        </p:nvSpPr>
        <p:spPr bwMode="auto">
          <a:xfrm>
            <a:off x="5181600" y="3352800"/>
            <a:ext cx="3689961" cy="1447800"/>
          </a:xfrm>
          <a:prstGeom prst="rect">
            <a:avLst/>
          </a:prstGeom>
          <a:solidFill>
            <a:srgbClr val="DDDDDD"/>
          </a:solid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6600"/>
                </a:solidFill>
                <a:effectLst/>
                <a:latin typeface="Times New Roman" pitchFamily="18" charset="0"/>
              </a:rPr>
              <a:t>Energy density in shower core is less significant than energy density of the incident beam.</a:t>
            </a:r>
          </a:p>
          <a:p>
            <a:pPr marL="0" marR="0" lvl="0" indent="0" algn="l" defTabSz="914400" rtl="0" eaLnBrk="1" fontAlgn="base" latinLnBrk="0" hangingPunct="1">
              <a:lnSpc>
                <a:spcPct val="100000"/>
              </a:lnSpc>
              <a:spcBef>
                <a:spcPts val="400"/>
              </a:spcBef>
              <a:spcAft>
                <a:spcPct val="0"/>
              </a:spcAft>
              <a:buClrTx/>
              <a:buSzTx/>
              <a:buFontTx/>
              <a:buNone/>
              <a:tabLst/>
            </a:pPr>
            <a:r>
              <a:rPr kumimoji="0" lang="en-GB" sz="1400" b="1" i="0" u="none" strike="noStrike" cap="none" normalizeH="0" baseline="0" dirty="0" smtClean="0">
                <a:ln>
                  <a:noFill/>
                </a:ln>
                <a:solidFill>
                  <a:srgbClr val="006600"/>
                </a:solidFill>
                <a:effectLst/>
                <a:latin typeface="Times New Roman" pitchFamily="18" charset="0"/>
              </a:rPr>
              <a:t>Main beam </a:t>
            </a:r>
            <a:r>
              <a:rPr kumimoji="0" lang="en-GB" sz="1400" b="0" i="0" u="none" strike="noStrike" cap="none" normalizeH="0" baseline="0" dirty="0" smtClean="0">
                <a:ln>
                  <a:noFill/>
                </a:ln>
                <a:solidFill>
                  <a:srgbClr val="006600"/>
                </a:solidFill>
                <a:effectLst/>
                <a:latin typeface="Times New Roman" pitchFamily="18" charset="0"/>
              </a:rPr>
              <a:t>already </a:t>
            </a:r>
            <a:r>
              <a:rPr kumimoji="0" lang="en-GB" sz="1400" b="1" i="0" u="none" strike="noStrike" cap="none" normalizeH="0" baseline="0" dirty="0" smtClean="0">
                <a:ln>
                  <a:noFill/>
                </a:ln>
                <a:solidFill>
                  <a:srgbClr val="006600"/>
                </a:solidFill>
                <a:effectLst/>
                <a:latin typeface="Times New Roman" pitchFamily="18" charset="0"/>
              </a:rPr>
              <a:t>unsafe </a:t>
            </a:r>
            <a:r>
              <a:rPr kumimoji="0" lang="en-GB" sz="1400" b="0" i="0" u="none" strike="noStrike" cap="none" normalizeH="0" baseline="0" dirty="0" smtClean="0">
                <a:ln>
                  <a:noFill/>
                </a:ln>
                <a:solidFill>
                  <a:srgbClr val="006600"/>
                </a:solidFill>
                <a:effectLst/>
                <a:latin typeface="Times New Roman" pitchFamily="18" charset="0"/>
              </a:rPr>
              <a:t>in the</a:t>
            </a:r>
            <a:r>
              <a:rPr kumimoji="0" lang="en-GB" sz="1400" b="1" i="0" u="none" strike="noStrike" cap="none" normalizeH="0" baseline="0" dirty="0" smtClean="0">
                <a:ln>
                  <a:noFill/>
                </a:ln>
                <a:solidFill>
                  <a:srgbClr val="006600"/>
                </a:solidFill>
                <a:effectLst/>
                <a:latin typeface="Times New Roman" pitchFamily="18" charset="0"/>
              </a:rPr>
              <a:t> damping ring </a:t>
            </a:r>
            <a:r>
              <a:rPr kumimoji="0" lang="en-GB" sz="1200" b="0" i="0" u="none" strike="noStrike" cap="none" normalizeH="0" baseline="0" dirty="0" smtClean="0">
                <a:ln>
                  <a:noFill/>
                </a:ln>
                <a:solidFill>
                  <a:srgbClr val="006600"/>
                </a:solidFill>
                <a:effectLst/>
                <a:latin typeface="Times New Roman" pitchFamily="18" charset="0"/>
              </a:rPr>
              <a:t>even with low beam power</a:t>
            </a:r>
            <a:r>
              <a:rPr kumimoji="0" lang="en-GB" sz="1200" b="1" i="0" u="none" strike="noStrike" cap="none" normalizeH="0" baseline="0" dirty="0" smtClean="0">
                <a:ln>
                  <a:noFill/>
                </a:ln>
                <a:solidFill>
                  <a:srgbClr val="006600"/>
                </a:solidFill>
                <a:effectLst/>
                <a:latin typeface="Times New Roman" pitchFamily="18" charset="0"/>
              </a:rPr>
              <a:t>.</a:t>
            </a:r>
            <a:endParaRPr kumimoji="0" lang="en-GB" sz="1400" b="1" i="0" u="none" strike="noStrike" cap="none" normalizeH="0" baseline="0" dirty="0" smtClean="0">
              <a:ln>
                <a:noFill/>
              </a:ln>
              <a:solidFill>
                <a:srgbClr val="006600"/>
              </a:solidFill>
              <a:effectLst/>
              <a:latin typeface="Times New Roman" pitchFamily="18" charset="0"/>
            </a:endParaRPr>
          </a:p>
          <a:p>
            <a:pPr marL="0" marR="0" lvl="0" indent="0" algn="l" defTabSz="914400" rtl="0" eaLnBrk="1" fontAlgn="base" latinLnBrk="0" hangingPunct="1">
              <a:lnSpc>
                <a:spcPct val="100000"/>
              </a:lnSpc>
              <a:spcBef>
                <a:spcPts val="400"/>
              </a:spcBef>
              <a:spcAft>
                <a:spcPct val="0"/>
              </a:spcAft>
              <a:buClrTx/>
              <a:buSzTx/>
              <a:buFontTx/>
              <a:buNone/>
              <a:tabLst/>
            </a:pPr>
            <a:r>
              <a:rPr kumimoji="0" lang="en-GB" sz="1400" b="0" i="0" u="none" strike="noStrike" cap="none" normalizeH="0" baseline="0" dirty="0" smtClean="0">
                <a:ln>
                  <a:noFill/>
                </a:ln>
                <a:solidFill>
                  <a:srgbClr val="003399"/>
                </a:solidFill>
                <a:effectLst/>
                <a:latin typeface="Times New Roman" pitchFamily="18" charset="0"/>
              </a:rPr>
              <a:t>Particle energy is not the primary worry, however,</a:t>
            </a:r>
            <a:br>
              <a:rPr kumimoji="0" lang="en-GB" sz="1400" b="0" i="0" u="none" strike="noStrike" cap="none" normalizeH="0" baseline="0" dirty="0" smtClean="0">
                <a:ln>
                  <a:noFill/>
                </a:ln>
                <a:solidFill>
                  <a:srgbClr val="003399"/>
                </a:solidFill>
                <a:effectLst/>
                <a:latin typeface="Times New Roman" pitchFamily="18" charset="0"/>
              </a:rPr>
            </a:br>
            <a:r>
              <a:rPr kumimoji="0" lang="en-GB" sz="1400" b="0" i="0" u="none" strike="noStrike" cap="none" normalizeH="0" baseline="0" dirty="0" smtClean="0">
                <a:ln>
                  <a:noFill/>
                </a:ln>
                <a:solidFill>
                  <a:srgbClr val="003399"/>
                </a:solidFill>
                <a:effectLst/>
                <a:latin typeface="Times New Roman" pitchFamily="18" charset="0"/>
              </a:rPr>
              <a:t>no doubt </a:t>
            </a:r>
            <a:r>
              <a:rPr kumimoji="0" lang="en-GB" sz="1400" b="1" i="0" u="none" strike="noStrike" cap="none" normalizeH="0" baseline="0" dirty="0" smtClean="0">
                <a:ln>
                  <a:noFill/>
                </a:ln>
                <a:solidFill>
                  <a:srgbClr val="003399"/>
                </a:solidFill>
                <a:effectLst/>
                <a:latin typeface="Times New Roman" pitchFamily="18" charset="0"/>
              </a:rPr>
              <a:t>at 1.5 </a:t>
            </a:r>
            <a:r>
              <a:rPr kumimoji="0" lang="en-GB" sz="1400" b="1" i="0" u="none" strike="noStrike" cap="none" normalizeH="0" baseline="0" dirty="0" err="1" smtClean="0">
                <a:ln>
                  <a:noFill/>
                </a:ln>
                <a:solidFill>
                  <a:srgbClr val="003399"/>
                </a:solidFill>
                <a:effectLst/>
                <a:latin typeface="Times New Roman" pitchFamily="18" charset="0"/>
              </a:rPr>
              <a:t>TeV</a:t>
            </a:r>
            <a:r>
              <a:rPr kumimoji="0" lang="en-GB" sz="1400" b="1" i="0" u="none" strike="noStrike" cap="none" normalizeH="0" baseline="0" dirty="0" smtClean="0">
                <a:ln>
                  <a:noFill/>
                </a:ln>
                <a:solidFill>
                  <a:srgbClr val="003399"/>
                </a:solidFill>
                <a:effectLst/>
                <a:latin typeface="Times New Roman" pitchFamily="18" charset="0"/>
              </a:rPr>
              <a:t> you ‘drill’ deeper holes</a:t>
            </a:r>
            <a:r>
              <a:rPr kumimoji="0" lang="en-GB" sz="1400" b="0" i="0" u="none" strike="noStrike" cap="none" normalizeH="0" baseline="0" dirty="0" smtClean="0">
                <a:ln>
                  <a:noFill/>
                </a:ln>
                <a:solidFill>
                  <a:srgbClr val="003399"/>
                </a:solidFill>
                <a:effectLst/>
                <a:latin typeface="Times New Roman" pitchFamily="18" charset="0"/>
              </a:rPr>
              <a:t>.</a:t>
            </a:r>
            <a:endParaRPr kumimoji="0" lang="en-US" sz="1400" b="0" i="0" u="none" strike="noStrike" cap="none" normalizeH="0" baseline="0" dirty="0" smtClean="0">
              <a:ln>
                <a:noFill/>
              </a:ln>
              <a:solidFill>
                <a:schemeClr val="tx1"/>
              </a:solidFill>
              <a:effectLst/>
              <a:latin typeface="Arial" pitchFamily="34" charset="0"/>
            </a:endParaRPr>
          </a:p>
        </p:txBody>
      </p:sp>
      <p:pic>
        <p:nvPicPr>
          <p:cNvPr id="1039" name="Picture 15"/>
          <p:cNvPicPr>
            <a:picLocks noChangeAspect="1" noChangeArrowheads="1"/>
          </p:cNvPicPr>
          <p:nvPr/>
        </p:nvPicPr>
        <p:blipFill>
          <a:blip r:embed="rId5" cstate="print"/>
          <a:srcRect/>
          <a:stretch>
            <a:fillRect/>
          </a:stretch>
        </p:blipFill>
        <p:spPr bwMode="auto">
          <a:xfrm>
            <a:off x="5808374" y="5334000"/>
            <a:ext cx="3271678" cy="1497089"/>
          </a:xfrm>
          <a:prstGeom prst="rect">
            <a:avLst/>
          </a:prstGeom>
          <a:noFill/>
          <a:ln w="9525" algn="in">
            <a:noFill/>
            <a:miter lim="800000"/>
            <a:headEnd/>
            <a:tailEnd/>
          </a:ln>
          <a:effectLst/>
        </p:spPr>
      </p:pic>
      <p:sp>
        <p:nvSpPr>
          <p:cNvPr id="21" name="Oval 20"/>
          <p:cNvSpPr/>
          <p:nvPr/>
        </p:nvSpPr>
        <p:spPr>
          <a:xfrm>
            <a:off x="914400" y="2209800"/>
            <a:ext cx="7315200" cy="47625"/>
          </a:xfrm>
          <a:prstGeom prst="ellipse">
            <a:avLst/>
          </a:prstGeom>
          <a:solidFill>
            <a:srgbClr val="FFFF00"/>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8" name="AutoShape 14"/>
          <p:cNvSpPr>
            <a:spLocks noChangeArrowheads="1"/>
          </p:cNvSpPr>
          <p:nvPr/>
        </p:nvSpPr>
        <p:spPr bwMode="auto">
          <a:xfrm rot="8995062">
            <a:off x="4075196" y="4305687"/>
            <a:ext cx="135813" cy="790606"/>
          </a:xfrm>
          <a:prstGeom prst="upDownArrow">
            <a:avLst>
              <a:gd name="adj1" fmla="val 37387"/>
              <a:gd name="adj2" fmla="val 86158"/>
            </a:avLst>
          </a:prstGeom>
          <a:solidFill>
            <a:srgbClr val="FFFF00">
              <a:alpha val="34000"/>
            </a:srgbClr>
          </a:solidFill>
          <a:ln w="9525" algn="in">
            <a:solidFill>
              <a:srgbClr val="FF6600">
                <a:alpha val="58000"/>
              </a:srgbClr>
            </a:solidFill>
            <a:miter lim="800000"/>
            <a:headEnd/>
            <a:tailEnd/>
          </a:ln>
          <a:effectLst/>
        </p:spPr>
        <p:txBody>
          <a:bodyPr vert="horz" wrap="square" lIns="36576" tIns="36576" rIns="36576" bIns="36576" numCol="1" anchor="t" anchorCtr="0" compatLnSpc="1">
            <a:prstTxWarp prst="textNoShape">
              <a:avLst/>
            </a:prstTxWarp>
          </a:bodyPr>
          <a:lstStyle/>
          <a:p>
            <a:endParaRPr lang="en-US" sz="1200"/>
          </a:p>
        </p:txBody>
      </p:sp>
      <p:sp>
        <p:nvSpPr>
          <p:cNvPr id="17" name="Slide Number Placeholder 16"/>
          <p:cNvSpPr>
            <a:spLocks noGrp="1"/>
          </p:cNvSpPr>
          <p:nvPr>
            <p:ph type="sldNum" sz="quarter" idx="11"/>
          </p:nvPr>
        </p:nvSpPr>
        <p:spPr/>
        <p:txBody>
          <a:bodyPr/>
          <a:lstStyle/>
          <a:p>
            <a:fld id="{6BF217E6-4719-4E5D-A656-08D119D20448}" type="slidenum">
              <a:rPr lang="en-US" smtClean="0"/>
              <a:pPr/>
              <a:t>7</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35">
                                            <p:txEl>
                                              <p:pRg st="0" end="0"/>
                                            </p:txEl>
                                          </p:spTgt>
                                        </p:tgtEl>
                                        <p:attrNameLst>
                                          <p:attrName>style.visibility</p:attrName>
                                        </p:attrNameLst>
                                      </p:cBhvr>
                                      <p:to>
                                        <p:strVal val="visible"/>
                                      </p:to>
                                    </p:set>
                                    <p:animEffect transition="in" filter="dissolve">
                                      <p:cBhvr>
                                        <p:cTn id="7" dur="500"/>
                                        <p:tgtEl>
                                          <p:spTgt spid="10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035">
                                            <p:txEl>
                                              <p:pRg st="1" end="1"/>
                                            </p:txEl>
                                          </p:spTgt>
                                        </p:tgtEl>
                                        <p:attrNameLst>
                                          <p:attrName>style.visibility</p:attrName>
                                        </p:attrNameLst>
                                      </p:cBhvr>
                                      <p:to>
                                        <p:strVal val="visible"/>
                                      </p:to>
                                    </p:set>
                                    <p:animEffect transition="in" filter="dissolve">
                                      <p:cBhvr>
                                        <p:cTn id="16" dur="500"/>
                                        <p:tgtEl>
                                          <p:spTgt spid="1035">
                                            <p:txEl>
                                              <p:pRg st="1" end="1"/>
                                            </p:txEl>
                                          </p:spTgt>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184"/>
                                        </p:tgtEl>
                                        <p:attrNameLst>
                                          <p:attrName>style.visibility</p:attrName>
                                        </p:attrNameLst>
                                      </p:cBhvr>
                                      <p:to>
                                        <p:strVal val="visible"/>
                                      </p:to>
                                    </p:set>
                                    <p:animEffect transition="in" filter="wipe(up)">
                                      <p:cBhvr>
                                        <p:cTn id="20" dur="500"/>
                                        <p:tgtEl>
                                          <p:spTgt spid="184"/>
                                        </p:tgtEl>
                                      </p:cBhvr>
                                    </p:animEffect>
                                  </p:childTnLst>
                                </p:cTn>
                              </p:par>
                              <p:par>
                                <p:cTn id="21" presetID="22" presetClass="entr" presetSubtype="1" fill="hold" nodeType="with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wipe(up)">
                                      <p:cBhvr>
                                        <p:cTn id="23" dur="500"/>
                                        <p:tgtEl>
                                          <p:spTgt spid="177"/>
                                        </p:tgtEl>
                                      </p:cBhvr>
                                    </p:animEffect>
                                  </p:childTnLst>
                                </p:cTn>
                              </p:par>
                              <p:par>
                                <p:cTn id="24" presetID="22" presetClass="entr" presetSubtype="1" fill="hold" nodeType="withEffect">
                                  <p:stCondLst>
                                    <p:cond delay="0"/>
                                  </p:stCondLst>
                                  <p:childTnLst>
                                    <p:set>
                                      <p:cBhvr>
                                        <p:cTn id="25" dur="1" fill="hold">
                                          <p:stCondLst>
                                            <p:cond delay="0"/>
                                          </p:stCondLst>
                                        </p:cTn>
                                        <p:tgtEl>
                                          <p:spTgt spid="208"/>
                                        </p:tgtEl>
                                        <p:attrNameLst>
                                          <p:attrName>style.visibility</p:attrName>
                                        </p:attrNameLst>
                                      </p:cBhvr>
                                      <p:to>
                                        <p:strVal val="visible"/>
                                      </p:to>
                                    </p:set>
                                    <p:animEffect transition="in" filter="wipe(up)">
                                      <p:cBhvr>
                                        <p:cTn id="26" dur="500"/>
                                        <p:tgtEl>
                                          <p:spTgt spid="208"/>
                                        </p:tgtEl>
                                      </p:cBhvr>
                                    </p:animEffect>
                                  </p:childTnLst>
                                </p:cTn>
                              </p:par>
                              <p:par>
                                <p:cTn id="27" presetID="22" presetClass="entr" presetSubtype="1" fill="hold" nodeType="withEffect">
                                  <p:stCondLst>
                                    <p:cond delay="0"/>
                                  </p:stCondLst>
                                  <p:childTnLst>
                                    <p:set>
                                      <p:cBhvr>
                                        <p:cTn id="28" dur="1" fill="hold">
                                          <p:stCondLst>
                                            <p:cond delay="0"/>
                                          </p:stCondLst>
                                        </p:cTn>
                                        <p:tgtEl>
                                          <p:spTgt spid="207"/>
                                        </p:tgtEl>
                                        <p:attrNameLst>
                                          <p:attrName>style.visibility</p:attrName>
                                        </p:attrNameLst>
                                      </p:cBhvr>
                                      <p:to>
                                        <p:strVal val="visible"/>
                                      </p:to>
                                    </p:set>
                                    <p:animEffect transition="in" filter="wipe(up)">
                                      <p:cBhvr>
                                        <p:cTn id="29" dur="500"/>
                                        <p:tgtEl>
                                          <p:spTgt spid="207"/>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178"/>
                                        </p:tgtEl>
                                        <p:attrNameLst>
                                          <p:attrName>style.visibility</p:attrName>
                                        </p:attrNameLst>
                                      </p:cBhvr>
                                      <p:to>
                                        <p:strVal val="visible"/>
                                      </p:to>
                                    </p:set>
                                    <p:animEffect transition="in" filter="wipe(up)">
                                      <p:cBhvr>
                                        <p:cTn id="34" dur="500"/>
                                        <p:tgtEl>
                                          <p:spTgt spid="178"/>
                                        </p:tgtEl>
                                      </p:cBhvr>
                                    </p:animEffect>
                                  </p:childTnLst>
                                </p:cTn>
                              </p:par>
                              <p:par>
                                <p:cTn id="35" presetID="22" presetClass="entr" presetSubtype="1" fill="hold" nodeType="withEffect">
                                  <p:stCondLst>
                                    <p:cond delay="0"/>
                                  </p:stCondLst>
                                  <p:childTnLst>
                                    <p:set>
                                      <p:cBhvr>
                                        <p:cTn id="36" dur="1" fill="hold">
                                          <p:stCondLst>
                                            <p:cond delay="0"/>
                                          </p:stCondLst>
                                        </p:cTn>
                                        <p:tgtEl>
                                          <p:spTgt spid="223"/>
                                        </p:tgtEl>
                                        <p:attrNameLst>
                                          <p:attrName>style.visibility</p:attrName>
                                        </p:attrNameLst>
                                      </p:cBhvr>
                                      <p:to>
                                        <p:strVal val="visible"/>
                                      </p:to>
                                    </p:set>
                                    <p:animEffect transition="in" filter="wipe(up)">
                                      <p:cBhvr>
                                        <p:cTn id="37" dur="500"/>
                                        <p:tgtEl>
                                          <p:spTgt spid="223"/>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nodeType="clickEffect">
                                  <p:stCondLst>
                                    <p:cond delay="0"/>
                                  </p:stCondLst>
                                  <p:childTnLst>
                                    <p:set>
                                      <p:cBhvr>
                                        <p:cTn id="41" dur="1" fill="hold">
                                          <p:stCondLst>
                                            <p:cond delay="0"/>
                                          </p:stCondLst>
                                        </p:cTn>
                                        <p:tgtEl>
                                          <p:spTgt spid="22"/>
                                        </p:tgtEl>
                                        <p:attrNameLst>
                                          <p:attrName>style.visibility</p:attrName>
                                        </p:attrNameLst>
                                      </p:cBhvr>
                                      <p:to>
                                        <p:strVal val="hidden"/>
                                      </p:to>
                                    </p:set>
                                  </p:childTnLst>
                                </p:cTn>
                              </p:par>
                              <p:par>
                                <p:cTn id="42" presetID="22" presetClass="exit" presetSubtype="1" fill="hold" nodeType="withEffect">
                                  <p:stCondLst>
                                    <p:cond delay="0"/>
                                  </p:stCondLst>
                                  <p:childTnLst>
                                    <p:animEffect transition="out" filter="wipe(up)">
                                      <p:cBhvr>
                                        <p:cTn id="43" dur="500"/>
                                        <p:tgtEl>
                                          <p:spTgt spid="184"/>
                                        </p:tgtEl>
                                      </p:cBhvr>
                                    </p:animEffect>
                                    <p:set>
                                      <p:cBhvr>
                                        <p:cTn id="44" dur="1" fill="hold">
                                          <p:stCondLst>
                                            <p:cond delay="499"/>
                                          </p:stCondLst>
                                        </p:cTn>
                                        <p:tgtEl>
                                          <p:spTgt spid="184"/>
                                        </p:tgtEl>
                                        <p:attrNameLst>
                                          <p:attrName>style.visibility</p:attrName>
                                        </p:attrNameLst>
                                      </p:cBhvr>
                                      <p:to>
                                        <p:strVal val="hidden"/>
                                      </p:to>
                                    </p:set>
                                  </p:childTnLst>
                                </p:cTn>
                              </p:par>
                              <p:par>
                                <p:cTn id="45" presetID="22" presetClass="exit" presetSubtype="1" fill="hold" nodeType="withEffect">
                                  <p:stCondLst>
                                    <p:cond delay="0"/>
                                  </p:stCondLst>
                                  <p:childTnLst>
                                    <p:animEffect transition="out" filter="wipe(up)">
                                      <p:cBhvr>
                                        <p:cTn id="46" dur="500"/>
                                        <p:tgtEl>
                                          <p:spTgt spid="177"/>
                                        </p:tgtEl>
                                      </p:cBhvr>
                                    </p:animEffect>
                                    <p:set>
                                      <p:cBhvr>
                                        <p:cTn id="47" dur="1" fill="hold">
                                          <p:stCondLst>
                                            <p:cond delay="499"/>
                                          </p:stCondLst>
                                        </p:cTn>
                                        <p:tgtEl>
                                          <p:spTgt spid="177"/>
                                        </p:tgtEl>
                                        <p:attrNameLst>
                                          <p:attrName>style.visibility</p:attrName>
                                        </p:attrNameLst>
                                      </p:cBhvr>
                                      <p:to>
                                        <p:strVal val="hidden"/>
                                      </p:to>
                                    </p:set>
                                  </p:childTnLst>
                                </p:cTn>
                              </p:par>
                              <p:par>
                                <p:cTn id="48" presetID="22" presetClass="exit" presetSubtype="1" fill="hold" nodeType="withEffect">
                                  <p:stCondLst>
                                    <p:cond delay="0"/>
                                  </p:stCondLst>
                                  <p:childTnLst>
                                    <p:animEffect transition="out" filter="wipe(up)">
                                      <p:cBhvr>
                                        <p:cTn id="49" dur="500"/>
                                        <p:tgtEl>
                                          <p:spTgt spid="178"/>
                                        </p:tgtEl>
                                      </p:cBhvr>
                                    </p:animEffect>
                                    <p:set>
                                      <p:cBhvr>
                                        <p:cTn id="50" dur="1" fill="hold">
                                          <p:stCondLst>
                                            <p:cond delay="499"/>
                                          </p:stCondLst>
                                        </p:cTn>
                                        <p:tgtEl>
                                          <p:spTgt spid="178"/>
                                        </p:tgtEl>
                                        <p:attrNameLst>
                                          <p:attrName>style.visibility</p:attrName>
                                        </p:attrNameLst>
                                      </p:cBhvr>
                                      <p:to>
                                        <p:strVal val="hidden"/>
                                      </p:to>
                                    </p:set>
                                  </p:childTnLst>
                                </p:cTn>
                              </p:par>
                              <p:par>
                                <p:cTn id="51" presetID="22" presetClass="exit" presetSubtype="1" fill="hold" nodeType="withEffect">
                                  <p:stCondLst>
                                    <p:cond delay="0"/>
                                  </p:stCondLst>
                                  <p:childTnLst>
                                    <p:animEffect transition="out" filter="wipe(up)">
                                      <p:cBhvr>
                                        <p:cTn id="52" dur="500"/>
                                        <p:tgtEl>
                                          <p:spTgt spid="208"/>
                                        </p:tgtEl>
                                      </p:cBhvr>
                                    </p:animEffect>
                                    <p:set>
                                      <p:cBhvr>
                                        <p:cTn id="53" dur="1" fill="hold">
                                          <p:stCondLst>
                                            <p:cond delay="499"/>
                                          </p:stCondLst>
                                        </p:cTn>
                                        <p:tgtEl>
                                          <p:spTgt spid="208"/>
                                        </p:tgtEl>
                                        <p:attrNameLst>
                                          <p:attrName>style.visibility</p:attrName>
                                        </p:attrNameLst>
                                      </p:cBhvr>
                                      <p:to>
                                        <p:strVal val="hidden"/>
                                      </p:to>
                                    </p:set>
                                  </p:childTnLst>
                                </p:cTn>
                              </p:par>
                              <p:par>
                                <p:cTn id="54" presetID="22" presetClass="exit" presetSubtype="1" fill="hold" nodeType="withEffect">
                                  <p:stCondLst>
                                    <p:cond delay="0"/>
                                  </p:stCondLst>
                                  <p:childTnLst>
                                    <p:animEffect transition="out" filter="wipe(up)">
                                      <p:cBhvr>
                                        <p:cTn id="55" dur="500"/>
                                        <p:tgtEl>
                                          <p:spTgt spid="207"/>
                                        </p:tgtEl>
                                      </p:cBhvr>
                                    </p:animEffect>
                                    <p:set>
                                      <p:cBhvr>
                                        <p:cTn id="56" dur="1" fill="hold">
                                          <p:stCondLst>
                                            <p:cond delay="499"/>
                                          </p:stCondLst>
                                        </p:cTn>
                                        <p:tgtEl>
                                          <p:spTgt spid="207"/>
                                        </p:tgtEl>
                                        <p:attrNameLst>
                                          <p:attrName>style.visibility</p:attrName>
                                        </p:attrNameLst>
                                      </p:cBhvr>
                                      <p:to>
                                        <p:strVal val="hidden"/>
                                      </p:to>
                                    </p:set>
                                  </p:childTnLst>
                                </p:cTn>
                              </p:par>
                              <p:par>
                                <p:cTn id="57" presetID="22" presetClass="exit" presetSubtype="1" fill="hold" nodeType="withEffect">
                                  <p:stCondLst>
                                    <p:cond delay="0"/>
                                  </p:stCondLst>
                                  <p:childTnLst>
                                    <p:animEffect transition="out" filter="wipe(up)">
                                      <p:cBhvr>
                                        <p:cTn id="58" dur="500"/>
                                        <p:tgtEl>
                                          <p:spTgt spid="223"/>
                                        </p:tgtEl>
                                      </p:cBhvr>
                                    </p:animEffect>
                                    <p:set>
                                      <p:cBhvr>
                                        <p:cTn id="59" dur="1" fill="hold">
                                          <p:stCondLst>
                                            <p:cond delay="499"/>
                                          </p:stCondLst>
                                        </p:cTn>
                                        <p:tgtEl>
                                          <p:spTgt spid="223"/>
                                        </p:tgtEl>
                                        <p:attrNameLst>
                                          <p:attrName>style.visibility</p:attrName>
                                        </p:attrNameLst>
                                      </p:cBhvr>
                                      <p:to>
                                        <p:strVal val="hidden"/>
                                      </p:to>
                                    </p:set>
                                  </p:childTnLst>
                                </p:cTn>
                              </p:par>
                            </p:childTnLst>
                          </p:cTn>
                        </p:par>
                        <p:par>
                          <p:cTn id="60" fill="hold">
                            <p:stCondLst>
                              <p:cond delay="500"/>
                            </p:stCondLst>
                            <p:childTnLst>
                              <p:par>
                                <p:cTn id="61" presetID="9" presetClass="entr" presetSubtype="0" fill="hold" grpId="0" nodeType="afterEffect">
                                  <p:stCondLst>
                                    <p:cond delay="0"/>
                                  </p:stCondLst>
                                  <p:childTnLst>
                                    <p:set>
                                      <p:cBhvr>
                                        <p:cTn id="62" dur="1" fill="hold">
                                          <p:stCondLst>
                                            <p:cond delay="0"/>
                                          </p:stCondLst>
                                        </p:cTn>
                                        <p:tgtEl>
                                          <p:spTgt spid="1035">
                                            <p:txEl>
                                              <p:pRg st="2" end="2"/>
                                            </p:txEl>
                                          </p:spTgt>
                                        </p:tgtEl>
                                        <p:attrNameLst>
                                          <p:attrName>style.visibility</p:attrName>
                                        </p:attrNameLst>
                                      </p:cBhvr>
                                      <p:to>
                                        <p:strVal val="visible"/>
                                      </p:to>
                                    </p:set>
                                    <p:animEffect transition="in" filter="dissolve">
                                      <p:cBhvr>
                                        <p:cTn id="63" dur="500"/>
                                        <p:tgtEl>
                                          <p:spTgt spid="1035">
                                            <p:txEl>
                                              <p:pRg st="2" end="2"/>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iterate type="lt">
                                    <p:tmAbs val="0"/>
                                  </p:iterate>
                                  <p:childTnLst>
                                    <p:set>
                                      <p:cBhvr>
                                        <p:cTn id="67" dur="1" fill="hold">
                                          <p:stCondLst>
                                            <p:cond delay="0"/>
                                          </p:stCondLst>
                                        </p:cTn>
                                        <p:tgtEl>
                                          <p:spTgt spid="13"/>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xit" presetSubtype="0" fill="hold" grpId="1" nodeType="clickEffect">
                                  <p:stCondLst>
                                    <p:cond delay="0"/>
                                  </p:stCondLst>
                                  <p:iterate type="lt">
                                    <p:tmAbs val="0"/>
                                  </p:iterate>
                                  <p:childTnLst>
                                    <p:set>
                                      <p:cBhvr>
                                        <p:cTn id="71" dur="1" fill="hold">
                                          <p:stCondLst>
                                            <p:cond delay="0"/>
                                          </p:stCondLst>
                                        </p:cTn>
                                        <p:tgtEl>
                                          <p:spTgt spid="13"/>
                                        </p:tgtEl>
                                        <p:attrNameLst>
                                          <p:attrName>style.visibility</p:attrName>
                                        </p:attrNameLst>
                                      </p:cBhvr>
                                      <p:to>
                                        <p:strVal val="hidden"/>
                                      </p:to>
                                    </p:set>
                                  </p:childTnLst>
                                </p:cTn>
                              </p:par>
                              <p:par>
                                <p:cTn id="72" presetID="1" presetClass="entr" presetSubtype="0" fill="hold" grpId="0" nodeType="withEffect">
                                  <p:stCondLst>
                                    <p:cond delay="0"/>
                                  </p:stCondLst>
                                  <p:iterate type="lt">
                                    <p:tmAbs val="0"/>
                                  </p:iterate>
                                  <p:childTnLst>
                                    <p:set>
                                      <p:cBhvr>
                                        <p:cTn id="73" dur="1" fill="hold">
                                          <p:stCondLst>
                                            <p:cond delay="0"/>
                                          </p:stCondLst>
                                        </p:cTn>
                                        <p:tgtEl>
                                          <p:spTgt spid="15"/>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xit" presetSubtype="0" fill="hold" grpId="1" nodeType="clickEffect">
                                  <p:stCondLst>
                                    <p:cond delay="0"/>
                                  </p:stCondLst>
                                  <p:iterate type="lt">
                                    <p:tmAbs val="0"/>
                                  </p:iterate>
                                  <p:childTnLst>
                                    <p:set>
                                      <p:cBhvr>
                                        <p:cTn id="77" dur="1" fill="hold">
                                          <p:stCondLst>
                                            <p:cond delay="0"/>
                                          </p:stCondLst>
                                        </p:cTn>
                                        <p:tgtEl>
                                          <p:spTgt spid="15"/>
                                        </p:tgtEl>
                                        <p:attrNameLst>
                                          <p:attrName>style.visibility</p:attrName>
                                        </p:attrNameLst>
                                      </p:cBhvr>
                                      <p:to>
                                        <p:strVal val="hidden"/>
                                      </p:to>
                                    </p:set>
                                  </p:childTnLst>
                                </p:cTn>
                              </p:par>
                            </p:childTnLst>
                          </p:cTn>
                        </p:par>
                        <p:par>
                          <p:cTn id="78" fill="hold">
                            <p:stCondLst>
                              <p:cond delay="0"/>
                            </p:stCondLst>
                            <p:childTnLst>
                              <p:par>
                                <p:cTn id="79" presetID="1" presetClass="entr" presetSubtype="0" fill="hold" grpId="0" nodeType="afterEffect">
                                  <p:stCondLst>
                                    <p:cond delay="0"/>
                                  </p:stCondLst>
                                  <p:childTnLst>
                                    <p:set>
                                      <p:cBhvr>
                                        <p:cTn id="80" dur="1" fill="hold">
                                          <p:stCondLst>
                                            <p:cond delay="0"/>
                                          </p:stCondLst>
                                        </p:cTn>
                                        <p:tgtEl>
                                          <p:spTgt spid="14"/>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dissolve">
                                      <p:cBhvr>
                                        <p:cTn id="85" dur="500"/>
                                        <p:tgtEl>
                                          <p:spTgt spid="21"/>
                                        </p:tgtEl>
                                      </p:cBhvr>
                                    </p:animEffect>
                                  </p:childTnLst>
                                </p:cTn>
                              </p:par>
                            </p:childTnLst>
                          </p:cTn>
                        </p:par>
                        <p:par>
                          <p:cTn id="86" fill="hold">
                            <p:stCondLst>
                              <p:cond delay="500"/>
                            </p:stCondLst>
                            <p:childTnLst>
                              <p:par>
                                <p:cTn id="87" presetID="9" presetClass="entr" presetSubtype="0" fill="hold" grpId="0" nodeType="afterEffect">
                                  <p:stCondLst>
                                    <p:cond delay="0"/>
                                  </p:stCondLst>
                                  <p:childTnLst>
                                    <p:set>
                                      <p:cBhvr>
                                        <p:cTn id="88" dur="1" fill="hold">
                                          <p:stCondLst>
                                            <p:cond delay="0"/>
                                          </p:stCondLst>
                                        </p:cTn>
                                        <p:tgtEl>
                                          <p:spTgt spid="1035">
                                            <p:txEl>
                                              <p:pRg st="3" end="3"/>
                                            </p:txEl>
                                          </p:spTgt>
                                        </p:tgtEl>
                                        <p:attrNameLst>
                                          <p:attrName>style.visibility</p:attrName>
                                        </p:attrNameLst>
                                      </p:cBhvr>
                                      <p:to>
                                        <p:strVal val="visible"/>
                                      </p:to>
                                    </p:set>
                                    <p:animEffect transition="in" filter="dissolve">
                                      <p:cBhvr>
                                        <p:cTn id="89" dur="500"/>
                                        <p:tgtEl>
                                          <p:spTgt spid="1035">
                                            <p:txEl>
                                              <p:pRg st="3" end="3"/>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9" presetClass="entr" presetSubtype="0" fill="hold" nodeType="click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dissolve">
                                      <p:cBhvr>
                                        <p:cTn id="94" dur="500"/>
                                        <p:tgtEl>
                                          <p:spTgt spid="19"/>
                                        </p:tgtEl>
                                      </p:cBhvr>
                                    </p:animEffect>
                                  </p:childTnLst>
                                </p:cTn>
                              </p:par>
                            </p:childTnLst>
                          </p:cTn>
                        </p:par>
                      </p:childTnLst>
                    </p:cTn>
                  </p:par>
                  <p:par>
                    <p:cTn id="95" fill="hold">
                      <p:stCondLst>
                        <p:cond delay="indefinite"/>
                      </p:stCondLst>
                      <p:childTnLst>
                        <p:par>
                          <p:cTn id="96" fill="hold">
                            <p:stCondLst>
                              <p:cond delay="0"/>
                            </p:stCondLst>
                            <p:childTnLst>
                              <p:par>
                                <p:cTn id="97" presetID="9" presetClass="entr" presetSubtype="0" fill="hold" grpId="0" nodeType="clickEffect">
                                  <p:stCondLst>
                                    <p:cond delay="0"/>
                                  </p:stCondLst>
                                  <p:childTnLst>
                                    <p:set>
                                      <p:cBhvr>
                                        <p:cTn id="98" dur="1" fill="hold">
                                          <p:stCondLst>
                                            <p:cond delay="0"/>
                                          </p:stCondLst>
                                        </p:cTn>
                                        <p:tgtEl>
                                          <p:spTgt spid="1037">
                                            <p:bg/>
                                          </p:spTgt>
                                        </p:tgtEl>
                                        <p:attrNameLst>
                                          <p:attrName>style.visibility</p:attrName>
                                        </p:attrNameLst>
                                      </p:cBhvr>
                                      <p:to>
                                        <p:strVal val="visible"/>
                                      </p:to>
                                    </p:set>
                                    <p:animEffect transition="in" filter="dissolve">
                                      <p:cBhvr>
                                        <p:cTn id="99" dur="500"/>
                                        <p:tgtEl>
                                          <p:spTgt spid="1037">
                                            <p:bg/>
                                          </p:spTgt>
                                        </p:tgtEl>
                                      </p:cBhvr>
                                    </p:animEffect>
                                  </p:childTnLst>
                                </p:cTn>
                              </p:par>
                            </p:childTnLst>
                          </p:cTn>
                        </p:par>
                        <p:par>
                          <p:cTn id="100" fill="hold">
                            <p:stCondLst>
                              <p:cond delay="500"/>
                            </p:stCondLst>
                            <p:childTnLst>
                              <p:par>
                                <p:cTn id="101" presetID="9" presetClass="entr" presetSubtype="0" fill="hold" grpId="0" nodeType="afterEffect">
                                  <p:stCondLst>
                                    <p:cond delay="0"/>
                                  </p:stCondLst>
                                  <p:childTnLst>
                                    <p:set>
                                      <p:cBhvr>
                                        <p:cTn id="102" dur="1" fill="hold">
                                          <p:stCondLst>
                                            <p:cond delay="0"/>
                                          </p:stCondLst>
                                        </p:cTn>
                                        <p:tgtEl>
                                          <p:spTgt spid="1037">
                                            <p:txEl>
                                              <p:pRg st="0" end="0"/>
                                            </p:txEl>
                                          </p:spTgt>
                                        </p:tgtEl>
                                        <p:attrNameLst>
                                          <p:attrName>style.visibility</p:attrName>
                                        </p:attrNameLst>
                                      </p:cBhvr>
                                      <p:to>
                                        <p:strVal val="visible"/>
                                      </p:to>
                                    </p:set>
                                    <p:animEffect transition="in" filter="dissolve">
                                      <p:cBhvr>
                                        <p:cTn id="103" dur="500"/>
                                        <p:tgtEl>
                                          <p:spTgt spid="1037">
                                            <p:txEl>
                                              <p:pRg st="0" end="0"/>
                                            </p:txEl>
                                          </p:spTgt>
                                        </p:tgtEl>
                                      </p:cBhvr>
                                    </p:animEffect>
                                  </p:childTnLst>
                                </p:cTn>
                              </p:par>
                            </p:childTnLst>
                          </p:cTn>
                        </p:par>
                        <p:par>
                          <p:cTn id="104" fill="hold">
                            <p:stCondLst>
                              <p:cond delay="1500"/>
                            </p:stCondLst>
                            <p:childTnLst>
                              <p:par>
                                <p:cTn id="105" presetID="9" presetClass="entr" presetSubtype="0" fill="hold" nodeType="afterEffect">
                                  <p:stCondLst>
                                    <p:cond delay="0"/>
                                  </p:stCondLst>
                                  <p:childTnLst>
                                    <p:set>
                                      <p:cBhvr>
                                        <p:cTn id="106" dur="1" fill="hold">
                                          <p:stCondLst>
                                            <p:cond delay="0"/>
                                          </p:stCondLst>
                                        </p:cTn>
                                        <p:tgtEl>
                                          <p:spTgt spid="1039"/>
                                        </p:tgtEl>
                                        <p:attrNameLst>
                                          <p:attrName>style.visibility</p:attrName>
                                        </p:attrNameLst>
                                      </p:cBhvr>
                                      <p:to>
                                        <p:strVal val="visible"/>
                                      </p:to>
                                    </p:set>
                                    <p:animEffect transition="in" filter="dissolve">
                                      <p:cBhvr>
                                        <p:cTn id="107" dur="500"/>
                                        <p:tgtEl>
                                          <p:spTgt spid="1039"/>
                                        </p:tgtEl>
                                      </p:cBhvr>
                                    </p:animEffect>
                                  </p:childTnLst>
                                </p:cTn>
                              </p:par>
                            </p:childTnLst>
                          </p:cTn>
                        </p:par>
                      </p:childTnLst>
                    </p:cTn>
                  </p:par>
                  <p:par>
                    <p:cTn id="108" fill="hold">
                      <p:stCondLst>
                        <p:cond delay="indefinite"/>
                      </p:stCondLst>
                      <p:childTnLst>
                        <p:par>
                          <p:cTn id="109" fill="hold">
                            <p:stCondLst>
                              <p:cond delay="0"/>
                            </p:stCondLst>
                            <p:childTnLst>
                              <p:par>
                                <p:cTn id="110" presetID="9" presetClass="entr" presetSubtype="0" fill="hold" grpId="0" nodeType="clickEffect">
                                  <p:stCondLst>
                                    <p:cond delay="0"/>
                                  </p:stCondLst>
                                  <p:childTnLst>
                                    <p:set>
                                      <p:cBhvr>
                                        <p:cTn id="111" dur="1" fill="hold">
                                          <p:stCondLst>
                                            <p:cond delay="0"/>
                                          </p:stCondLst>
                                        </p:cTn>
                                        <p:tgtEl>
                                          <p:spTgt spid="1037">
                                            <p:txEl>
                                              <p:pRg st="1" end="1"/>
                                            </p:txEl>
                                          </p:spTgt>
                                        </p:tgtEl>
                                        <p:attrNameLst>
                                          <p:attrName>style.visibility</p:attrName>
                                        </p:attrNameLst>
                                      </p:cBhvr>
                                      <p:to>
                                        <p:strVal val="visible"/>
                                      </p:to>
                                    </p:set>
                                    <p:animEffect transition="in" filter="dissolve">
                                      <p:cBhvr>
                                        <p:cTn id="112" dur="500"/>
                                        <p:tgtEl>
                                          <p:spTgt spid="1037">
                                            <p:txEl>
                                              <p:pRg st="1" end="1"/>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9" presetClass="entr" presetSubtype="0" fill="hold" grpId="0" nodeType="clickEffect">
                                  <p:stCondLst>
                                    <p:cond delay="0"/>
                                  </p:stCondLst>
                                  <p:childTnLst>
                                    <p:set>
                                      <p:cBhvr>
                                        <p:cTn id="116" dur="1" fill="hold">
                                          <p:stCondLst>
                                            <p:cond delay="0"/>
                                          </p:stCondLst>
                                        </p:cTn>
                                        <p:tgtEl>
                                          <p:spTgt spid="1035">
                                            <p:txEl>
                                              <p:pRg st="4" end="4"/>
                                            </p:txEl>
                                          </p:spTgt>
                                        </p:tgtEl>
                                        <p:attrNameLst>
                                          <p:attrName>style.visibility</p:attrName>
                                        </p:attrNameLst>
                                      </p:cBhvr>
                                      <p:to>
                                        <p:strVal val="visible"/>
                                      </p:to>
                                    </p:set>
                                    <p:animEffect transition="in" filter="dissolve">
                                      <p:cBhvr>
                                        <p:cTn id="117" dur="500"/>
                                        <p:tgtEl>
                                          <p:spTgt spid="1035">
                                            <p:txEl>
                                              <p:pRg st="4" end="4"/>
                                            </p:txEl>
                                          </p:spTgt>
                                        </p:tgtEl>
                                      </p:cBhvr>
                                    </p:animEffect>
                                  </p:childTnLst>
                                </p:cTn>
                              </p:par>
                            </p:childTnLst>
                          </p:cTn>
                        </p:par>
                      </p:childTnLst>
                    </p:cTn>
                  </p:par>
                  <p:par>
                    <p:cTn id="118" fill="hold">
                      <p:stCondLst>
                        <p:cond delay="indefinite"/>
                      </p:stCondLst>
                      <p:childTnLst>
                        <p:par>
                          <p:cTn id="119" fill="hold">
                            <p:stCondLst>
                              <p:cond delay="0"/>
                            </p:stCondLst>
                            <p:childTnLst>
                              <p:par>
                                <p:cTn id="120" presetID="9" presetClass="entr" presetSubtype="0" fill="hold" grpId="0" nodeType="clickEffect">
                                  <p:stCondLst>
                                    <p:cond delay="0"/>
                                  </p:stCondLst>
                                  <p:childTnLst>
                                    <p:set>
                                      <p:cBhvr>
                                        <p:cTn id="121" dur="1" fill="hold">
                                          <p:stCondLst>
                                            <p:cond delay="0"/>
                                          </p:stCondLst>
                                        </p:cTn>
                                        <p:tgtEl>
                                          <p:spTgt spid="1035">
                                            <p:txEl>
                                              <p:pRg st="9" end="9"/>
                                            </p:txEl>
                                          </p:spTgt>
                                        </p:tgtEl>
                                        <p:attrNameLst>
                                          <p:attrName>style.visibility</p:attrName>
                                        </p:attrNameLst>
                                      </p:cBhvr>
                                      <p:to>
                                        <p:strVal val="visible"/>
                                      </p:to>
                                    </p:set>
                                    <p:animEffect transition="in" filter="dissolve">
                                      <p:cBhvr>
                                        <p:cTn id="122" dur="500"/>
                                        <p:tgtEl>
                                          <p:spTgt spid="1035">
                                            <p:txEl>
                                              <p:pRg st="9" end="9"/>
                                            </p:txEl>
                                          </p:spTgt>
                                        </p:tgtEl>
                                      </p:cBhvr>
                                    </p:animEffect>
                                  </p:childTnLst>
                                </p:cTn>
                              </p:par>
                            </p:childTnLst>
                          </p:cTn>
                        </p:par>
                        <p:par>
                          <p:cTn id="123" fill="hold">
                            <p:stCondLst>
                              <p:cond delay="500"/>
                            </p:stCondLst>
                            <p:childTnLst>
                              <p:par>
                                <p:cTn id="124" presetID="17" presetClass="entr" presetSubtype="10" fill="hold" grpId="0" nodeType="afterEffect">
                                  <p:stCondLst>
                                    <p:cond delay="0"/>
                                  </p:stCondLst>
                                  <p:childTnLst>
                                    <p:set>
                                      <p:cBhvr>
                                        <p:cTn id="125" dur="1" fill="hold">
                                          <p:stCondLst>
                                            <p:cond delay="0"/>
                                          </p:stCondLst>
                                        </p:cTn>
                                        <p:tgtEl>
                                          <p:spTgt spid="1038"/>
                                        </p:tgtEl>
                                        <p:attrNameLst>
                                          <p:attrName>style.visibility</p:attrName>
                                        </p:attrNameLst>
                                      </p:cBhvr>
                                      <p:to>
                                        <p:strVal val="visible"/>
                                      </p:to>
                                    </p:set>
                                    <p:anim calcmode="lin" valueType="num">
                                      <p:cBhvr>
                                        <p:cTn id="126" dur="500" fill="hold"/>
                                        <p:tgtEl>
                                          <p:spTgt spid="1038"/>
                                        </p:tgtEl>
                                        <p:attrNameLst>
                                          <p:attrName>ppt_w</p:attrName>
                                        </p:attrNameLst>
                                      </p:cBhvr>
                                      <p:tavLst>
                                        <p:tav tm="0">
                                          <p:val>
                                            <p:fltVal val="0"/>
                                          </p:val>
                                        </p:tav>
                                        <p:tav tm="100000">
                                          <p:val>
                                            <p:strVal val="#ppt_w"/>
                                          </p:val>
                                        </p:tav>
                                      </p:tavLst>
                                    </p:anim>
                                    <p:anim calcmode="lin" valueType="num">
                                      <p:cBhvr>
                                        <p:cTn id="127" dur="500" fill="hold"/>
                                        <p:tgtEl>
                                          <p:spTgt spid="1038"/>
                                        </p:tgtEl>
                                        <p:attrNameLst>
                                          <p:attrName>ppt_h</p:attrName>
                                        </p:attrNameLst>
                                      </p:cBhvr>
                                      <p:tavLst>
                                        <p:tav tm="0">
                                          <p:val>
                                            <p:strVal val="#ppt_h"/>
                                          </p:val>
                                        </p:tav>
                                        <p:tav tm="100000">
                                          <p:val>
                                            <p:strVal val="#ppt_h"/>
                                          </p:val>
                                        </p:tav>
                                      </p:tavLst>
                                    </p:anim>
                                  </p:childTnLst>
                                </p:cTn>
                              </p:par>
                            </p:childTnLst>
                          </p:cTn>
                        </p:par>
                        <p:par>
                          <p:cTn id="128" fill="hold">
                            <p:stCondLst>
                              <p:cond delay="1000"/>
                            </p:stCondLst>
                            <p:childTnLst>
                              <p:par>
                                <p:cTn id="129" presetID="9" presetClass="entr" presetSubtype="0" fill="hold" grpId="0" nodeType="afterEffect">
                                  <p:stCondLst>
                                    <p:cond delay="0"/>
                                  </p:stCondLst>
                                  <p:childTnLst>
                                    <p:set>
                                      <p:cBhvr>
                                        <p:cTn id="130" dur="1" fill="hold">
                                          <p:stCondLst>
                                            <p:cond delay="0"/>
                                          </p:stCondLst>
                                        </p:cTn>
                                        <p:tgtEl>
                                          <p:spTgt spid="1036"/>
                                        </p:tgtEl>
                                        <p:attrNameLst>
                                          <p:attrName>style.visibility</p:attrName>
                                        </p:attrNameLst>
                                      </p:cBhvr>
                                      <p:to>
                                        <p:strVal val="visible"/>
                                      </p:to>
                                    </p:set>
                                    <p:animEffect transition="in" filter="dissolve">
                                      <p:cBhvr>
                                        <p:cTn id="131" dur="500"/>
                                        <p:tgtEl>
                                          <p:spTgt spid="1036"/>
                                        </p:tgtEl>
                                      </p:cBhvr>
                                    </p:animEffect>
                                  </p:childTnLst>
                                </p:cTn>
                              </p:par>
                            </p:childTnLst>
                          </p:cTn>
                        </p:par>
                      </p:childTnLst>
                    </p:cTn>
                  </p:par>
                  <p:par>
                    <p:cTn id="132" fill="hold">
                      <p:stCondLst>
                        <p:cond delay="indefinite"/>
                      </p:stCondLst>
                      <p:childTnLst>
                        <p:par>
                          <p:cTn id="133" fill="hold">
                            <p:stCondLst>
                              <p:cond delay="0"/>
                            </p:stCondLst>
                            <p:childTnLst>
                              <p:par>
                                <p:cTn id="134" presetID="9" presetClass="entr" presetSubtype="0" fill="hold" grpId="0" nodeType="clickEffect">
                                  <p:stCondLst>
                                    <p:cond delay="0"/>
                                  </p:stCondLst>
                                  <p:childTnLst>
                                    <p:set>
                                      <p:cBhvr>
                                        <p:cTn id="135" dur="1" fill="hold">
                                          <p:stCondLst>
                                            <p:cond delay="0"/>
                                          </p:stCondLst>
                                        </p:cTn>
                                        <p:tgtEl>
                                          <p:spTgt spid="1037">
                                            <p:txEl>
                                              <p:pRg st="2" end="2"/>
                                            </p:txEl>
                                          </p:spTgt>
                                        </p:tgtEl>
                                        <p:attrNameLst>
                                          <p:attrName>style.visibility</p:attrName>
                                        </p:attrNameLst>
                                      </p:cBhvr>
                                      <p:to>
                                        <p:strVal val="visible"/>
                                      </p:to>
                                    </p:set>
                                    <p:animEffect transition="in" filter="dissolve">
                                      <p:cBhvr>
                                        <p:cTn id="136" dur="500"/>
                                        <p:tgtEl>
                                          <p:spTgt spid="103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5" grpId="0" animBg="1"/>
      <p:bldP spid="15" grpId="1" animBg="1"/>
      <p:bldP spid="14" grpId="0" animBg="1"/>
      <p:bldP spid="1035" grpId="0" build="p" bldLvl="5"/>
      <p:bldP spid="1036" grpId="0" animBg="1"/>
      <p:bldP spid="1037" grpId="0" build="p" animBg="1"/>
      <p:bldP spid="21" grpId="0" animBg="1"/>
      <p:bldP spid="1038"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5400" dirty="0" smtClean="0">
                <a:solidFill>
                  <a:schemeClr val="tx2"/>
                </a:solidFill>
              </a:rPr>
              <a:t>CLIC Layout 3 </a:t>
            </a:r>
            <a:r>
              <a:rPr lang="en-US" sz="5400" dirty="0" err="1" smtClean="0">
                <a:solidFill>
                  <a:schemeClr val="tx2"/>
                </a:solidFill>
              </a:rPr>
              <a:t>TeV</a:t>
            </a:r>
            <a:r>
              <a:rPr lang="en-US" sz="3600" dirty="0" smtClean="0">
                <a:solidFill>
                  <a:schemeClr val="tx2"/>
                </a:solidFill>
              </a:rPr>
              <a:t> (not to scale)</a:t>
            </a:r>
            <a:endParaRPr lang="en-US" dirty="0">
              <a:solidFill>
                <a:schemeClr val="tx2"/>
              </a:solidFill>
            </a:endParaRPr>
          </a:p>
        </p:txBody>
      </p:sp>
      <p:pic>
        <p:nvPicPr>
          <p:cNvPr id="3" name="Picture 2" descr="http://clic-study.web.cern.ch/CLIC-Study/Images/CLIC-layout2009.png"/>
          <p:cNvPicPr>
            <a:picLocks noChangeAspect="1" noChangeArrowheads="1"/>
          </p:cNvPicPr>
          <p:nvPr/>
        </p:nvPicPr>
        <p:blipFill>
          <a:blip r:embed="rId3" cstate="print"/>
          <a:srcRect/>
          <a:stretch>
            <a:fillRect/>
          </a:stretch>
        </p:blipFill>
        <p:spPr bwMode="auto">
          <a:xfrm>
            <a:off x="52251" y="1524000"/>
            <a:ext cx="9091749" cy="4876800"/>
          </a:xfrm>
          <a:prstGeom prst="rect">
            <a:avLst/>
          </a:prstGeom>
          <a:noFill/>
        </p:spPr>
      </p:pic>
      <p:grpSp>
        <p:nvGrpSpPr>
          <p:cNvPr id="4" name="Group 272"/>
          <p:cNvGrpSpPr/>
          <p:nvPr/>
        </p:nvGrpSpPr>
        <p:grpSpPr>
          <a:xfrm flipH="1">
            <a:off x="457200" y="1219200"/>
            <a:ext cx="2237448" cy="230188"/>
            <a:chOff x="962952" y="-685800"/>
            <a:chExt cx="5919324" cy="230188"/>
          </a:xfrm>
        </p:grpSpPr>
        <p:cxnSp>
          <p:nvCxnSpPr>
            <p:cNvPr id="157" name="Straight Connector 156"/>
            <p:cNvCxnSpPr/>
            <p:nvPr/>
          </p:nvCxnSpPr>
          <p:spPr>
            <a:xfrm>
              <a:off x="1014876" y="-533400"/>
              <a:ext cx="586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5400000" flipH="1" flipV="1">
              <a:off x="5205876" y="-609600"/>
              <a:ext cx="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a:off x="4672476" y="-609600"/>
              <a:ext cx="1066800" cy="0"/>
            </a:xfrm>
            <a:prstGeom prst="line">
              <a:avLst/>
            </a:prstGeom>
            <a:ln w="25400">
              <a:prstDash val="sysDot"/>
            </a:ln>
          </p:spPr>
          <p:style>
            <a:lnRef idx="1">
              <a:schemeClr val="accent1"/>
            </a:lnRef>
            <a:fillRef idx="0">
              <a:schemeClr val="accent1"/>
            </a:fillRef>
            <a:effectRef idx="0">
              <a:schemeClr val="accent1"/>
            </a:effectRef>
            <a:fontRef idx="minor">
              <a:schemeClr val="tx1"/>
            </a:fontRef>
          </p:style>
        </p:cxnSp>
        <p:grpSp>
          <p:nvGrpSpPr>
            <p:cNvPr id="5" name="Group 271"/>
            <p:cNvGrpSpPr/>
            <p:nvPr/>
          </p:nvGrpSpPr>
          <p:grpSpPr>
            <a:xfrm>
              <a:off x="962952" y="-685800"/>
              <a:ext cx="5919324" cy="230188"/>
              <a:chOff x="962952" y="-685800"/>
              <a:chExt cx="5919324" cy="230188"/>
            </a:xfrm>
          </p:grpSpPr>
          <p:grpSp>
            <p:nvGrpSpPr>
              <p:cNvPr id="6" name="Group 150"/>
              <p:cNvGrpSpPr/>
              <p:nvPr/>
            </p:nvGrpSpPr>
            <p:grpSpPr>
              <a:xfrm>
                <a:off x="962952" y="-685800"/>
                <a:ext cx="179294" cy="152400"/>
                <a:chOff x="6270812" y="1828800"/>
                <a:chExt cx="179294" cy="152400"/>
              </a:xfrm>
            </p:grpSpPr>
            <p:cxnSp>
              <p:nvCxnSpPr>
                <p:cNvPr id="152" name="Straight Connector 151"/>
                <p:cNvCxnSpPr/>
                <p:nvPr/>
              </p:nvCxnSpPr>
              <p:spPr>
                <a:xfrm rot="5400000" flipH="1" flipV="1">
                  <a:off x="6194612" y="1905000"/>
                  <a:ext cx="1524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flipH="1" flipV="1">
                  <a:off x="6239435" y="1905000"/>
                  <a:ext cx="1524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rot="5400000" flipH="1" flipV="1">
                  <a:off x="6284259" y="1905000"/>
                  <a:ext cx="1524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rot="5400000" flipH="1" flipV="1">
                  <a:off x="6329082" y="1905000"/>
                  <a:ext cx="1524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rot="5400000" flipH="1" flipV="1">
                  <a:off x="6373906" y="1905000"/>
                  <a:ext cx="1524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157"/>
              <p:cNvGrpSpPr/>
              <p:nvPr/>
            </p:nvGrpSpPr>
            <p:grpSpPr>
              <a:xfrm>
                <a:off x="1167276" y="-685800"/>
                <a:ext cx="1143000" cy="230188"/>
                <a:chOff x="1828800" y="1219200"/>
                <a:chExt cx="3886200" cy="230188"/>
              </a:xfrm>
            </p:grpSpPr>
            <p:cxnSp>
              <p:nvCxnSpPr>
                <p:cNvPr id="159" name="Straight Arrow Connector 158"/>
                <p:cNvCxnSpPr/>
                <p:nvPr/>
              </p:nvCxnSpPr>
              <p:spPr>
                <a:xfrm>
                  <a:off x="1828800" y="1447800"/>
                  <a:ext cx="762000" cy="1588"/>
                </a:xfrm>
                <a:prstGeom prst="straightConnector1">
                  <a:avLst/>
                </a:prstGeom>
                <a:ln w="9525">
                  <a:headEnd type="arrow" w="sm" len="sm"/>
                  <a:tailEnd type="arrow" w="sm" len="sm"/>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rot="5400000" flipH="1" flipV="1">
                  <a:off x="18288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rot="5400000" flipH="1" flipV="1">
                  <a:off x="19812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rot="5400000" flipH="1" flipV="1">
                  <a:off x="21336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rot="5400000" flipH="1" flipV="1">
                  <a:off x="22860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rot="5400000" flipH="1" flipV="1">
                  <a:off x="24384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flipH="1" flipV="1">
                  <a:off x="25908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flipH="1" flipV="1">
                  <a:off x="27432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rot="5400000" flipH="1" flipV="1">
                  <a:off x="28956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rot="5400000" flipH="1" flipV="1">
                  <a:off x="30480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flipH="1" flipV="1">
                  <a:off x="32004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rot="5400000" flipH="1" flipV="1">
                  <a:off x="33528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rot="5400000" flipH="1" flipV="1">
                  <a:off x="3505200" y="1295400"/>
                  <a:ext cx="152400" cy="0"/>
                </a:xfrm>
                <a:prstGeom prst="line">
                  <a:avLst/>
                </a:prstGeom>
                <a:ln w="95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rot="5400000" flipH="1" flipV="1">
                  <a:off x="36576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flipH="1" flipV="1">
                  <a:off x="38100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rot="5400000" flipH="1" flipV="1">
                  <a:off x="39624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rot="5400000" flipH="1" flipV="1">
                  <a:off x="41148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rot="5400000" flipH="1" flipV="1">
                  <a:off x="42672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5400000" flipH="1" flipV="1">
                  <a:off x="44196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flipH="1" flipV="1">
                  <a:off x="45720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rot="5400000" flipH="1" flipV="1">
                  <a:off x="47244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rot="5400000" flipH="1" flipV="1">
                  <a:off x="48768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flipH="1" flipV="1">
                  <a:off x="50292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5400000" flipH="1" flipV="1">
                  <a:off x="51816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5400000" flipH="1" flipV="1">
                  <a:off x="53340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5400000" flipH="1" flipV="1">
                  <a:off x="54864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flipH="1" flipV="1">
                  <a:off x="56388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8" name="Group 187"/>
              <p:cNvGrpSpPr/>
              <p:nvPr/>
            </p:nvGrpSpPr>
            <p:grpSpPr>
              <a:xfrm>
                <a:off x="2286000" y="-685800"/>
                <a:ext cx="1143000" cy="230188"/>
                <a:chOff x="1828800" y="1219200"/>
                <a:chExt cx="3886200" cy="230188"/>
              </a:xfrm>
            </p:grpSpPr>
            <p:cxnSp>
              <p:nvCxnSpPr>
                <p:cNvPr id="189" name="Straight Arrow Connector 188"/>
                <p:cNvCxnSpPr/>
                <p:nvPr/>
              </p:nvCxnSpPr>
              <p:spPr>
                <a:xfrm>
                  <a:off x="1828800" y="1447800"/>
                  <a:ext cx="762000" cy="1588"/>
                </a:xfrm>
                <a:prstGeom prst="straightConnector1">
                  <a:avLst/>
                </a:prstGeom>
                <a:ln w="9525">
                  <a:headEnd type="arrow" w="sm" len="sm"/>
                  <a:tailEnd type="arrow" w="sm" len="sm"/>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5400000" flipH="1" flipV="1">
                  <a:off x="18288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rot="5400000" flipH="1" flipV="1">
                  <a:off x="19812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rot="5400000" flipH="1" flipV="1">
                  <a:off x="21336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rot="5400000" flipH="1" flipV="1">
                  <a:off x="22860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rot="5400000" flipH="1" flipV="1">
                  <a:off x="24384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rot="5400000" flipH="1" flipV="1">
                  <a:off x="25908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rot="5400000" flipH="1" flipV="1">
                  <a:off x="27432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rot="5400000" flipH="1" flipV="1">
                  <a:off x="28956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rot="5400000" flipH="1" flipV="1">
                  <a:off x="30480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rot="5400000" flipH="1" flipV="1">
                  <a:off x="32004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rot="5400000" flipH="1" flipV="1">
                  <a:off x="33528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rot="5400000" flipH="1" flipV="1">
                  <a:off x="3505200" y="1295400"/>
                  <a:ext cx="152400" cy="0"/>
                </a:xfrm>
                <a:prstGeom prst="line">
                  <a:avLst/>
                </a:prstGeom>
                <a:ln w="95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rot="5400000" flipH="1" flipV="1">
                  <a:off x="36576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rot="5400000" flipH="1" flipV="1">
                  <a:off x="38100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rot="5400000" flipH="1" flipV="1">
                  <a:off x="39624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rot="5400000" flipH="1" flipV="1">
                  <a:off x="41148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rot="5400000" flipH="1" flipV="1">
                  <a:off x="42672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rot="5400000" flipH="1" flipV="1">
                  <a:off x="44196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rot="5400000" flipH="1" flipV="1">
                  <a:off x="45720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5400000" flipH="1" flipV="1">
                  <a:off x="47244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5400000" flipH="1" flipV="1">
                  <a:off x="48768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5400000" flipH="1" flipV="1">
                  <a:off x="50292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flipH="1" flipV="1">
                  <a:off x="51816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flipH="1" flipV="1">
                  <a:off x="53340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5400000" flipH="1" flipV="1">
                  <a:off x="54864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flipH="1" flipV="1">
                  <a:off x="56388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9" name="Group 215"/>
              <p:cNvGrpSpPr/>
              <p:nvPr/>
            </p:nvGrpSpPr>
            <p:grpSpPr>
              <a:xfrm>
                <a:off x="3408096" y="-685800"/>
                <a:ext cx="1143000" cy="230188"/>
                <a:chOff x="1828800" y="1219200"/>
                <a:chExt cx="3886200" cy="230188"/>
              </a:xfrm>
            </p:grpSpPr>
            <p:cxnSp>
              <p:nvCxnSpPr>
                <p:cNvPr id="217" name="Straight Arrow Connector 216"/>
                <p:cNvCxnSpPr/>
                <p:nvPr/>
              </p:nvCxnSpPr>
              <p:spPr>
                <a:xfrm>
                  <a:off x="1828800" y="1447800"/>
                  <a:ext cx="762000" cy="1588"/>
                </a:xfrm>
                <a:prstGeom prst="straightConnector1">
                  <a:avLst/>
                </a:prstGeom>
                <a:ln w="9525">
                  <a:headEnd type="arrow" w="sm" len="sm"/>
                  <a:tailEnd type="arrow" w="sm" len="sm"/>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5400000" flipH="1" flipV="1">
                  <a:off x="18288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5400000" flipH="1" flipV="1">
                  <a:off x="19812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5400000" flipH="1" flipV="1">
                  <a:off x="21336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5400000" flipH="1" flipV="1">
                  <a:off x="22860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flipH="1" flipV="1">
                  <a:off x="24384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flipH="1" flipV="1">
                  <a:off x="25908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flipH="1" flipV="1">
                  <a:off x="27432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flipH="1" flipV="1">
                  <a:off x="28956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flipH="1" flipV="1">
                  <a:off x="30480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5400000" flipH="1" flipV="1">
                  <a:off x="32004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5400000" flipH="1" flipV="1">
                  <a:off x="33528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5400000" flipH="1" flipV="1">
                  <a:off x="3505200" y="1295400"/>
                  <a:ext cx="152400" cy="0"/>
                </a:xfrm>
                <a:prstGeom prst="line">
                  <a:avLst/>
                </a:prstGeom>
                <a:ln w="95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5400000" flipH="1" flipV="1">
                  <a:off x="36576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rot="5400000" flipH="1" flipV="1">
                  <a:off x="38100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rot="5400000" flipH="1" flipV="1">
                  <a:off x="39624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rot="5400000" flipH="1" flipV="1">
                  <a:off x="41148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rot="5400000" flipH="1" flipV="1">
                  <a:off x="42672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a:xfrm rot="5400000" flipH="1" flipV="1">
                  <a:off x="44196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p:nvCxnSpPr>
              <p:spPr>
                <a:xfrm rot="5400000" flipH="1" flipV="1">
                  <a:off x="45720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5400000" flipH="1" flipV="1">
                  <a:off x="47244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5400000" flipH="1" flipV="1">
                  <a:off x="48768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flipH="1" flipV="1">
                  <a:off x="50292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flipH="1" flipV="1">
                  <a:off x="51816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5400000" flipH="1" flipV="1">
                  <a:off x="53340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5400000" flipH="1" flipV="1">
                  <a:off x="54864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flipH="1" flipV="1">
                  <a:off x="56388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0" name="Group 243"/>
              <p:cNvGrpSpPr/>
              <p:nvPr/>
            </p:nvGrpSpPr>
            <p:grpSpPr>
              <a:xfrm>
                <a:off x="5739276" y="-685800"/>
                <a:ext cx="1143000" cy="230188"/>
                <a:chOff x="1828800" y="1219200"/>
                <a:chExt cx="3886200" cy="230188"/>
              </a:xfrm>
            </p:grpSpPr>
            <p:cxnSp>
              <p:nvCxnSpPr>
                <p:cNvPr id="245" name="Straight Arrow Connector 244"/>
                <p:cNvCxnSpPr/>
                <p:nvPr/>
              </p:nvCxnSpPr>
              <p:spPr>
                <a:xfrm>
                  <a:off x="1828800" y="1447800"/>
                  <a:ext cx="762000" cy="1588"/>
                </a:xfrm>
                <a:prstGeom prst="straightConnector1">
                  <a:avLst/>
                </a:prstGeom>
                <a:ln w="9525">
                  <a:headEnd type="arrow" w="sm" len="sm"/>
                  <a:tailEnd type="arrow" w="sm" len="sm"/>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flipH="1" flipV="1">
                  <a:off x="18288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5400000" flipH="1" flipV="1">
                  <a:off x="19812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5400000" flipH="1" flipV="1">
                  <a:off x="21336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5400000" flipH="1" flipV="1">
                  <a:off x="22860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flipH="1" flipV="1">
                  <a:off x="2438400" y="12954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5400000" flipH="1" flipV="1">
                  <a:off x="25908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flipH="1" flipV="1">
                  <a:off x="27432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5400000" flipH="1" flipV="1">
                  <a:off x="28956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flipH="1" flipV="1">
                  <a:off x="30480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5400000" flipH="1" flipV="1">
                  <a:off x="32004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6" name="Straight Connector 255"/>
                <p:cNvCxnSpPr/>
                <p:nvPr/>
              </p:nvCxnSpPr>
              <p:spPr>
                <a:xfrm rot="5400000" flipH="1" flipV="1">
                  <a:off x="33528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5400000" flipH="1" flipV="1">
                  <a:off x="3505200" y="1295400"/>
                  <a:ext cx="152400" cy="0"/>
                </a:xfrm>
                <a:prstGeom prst="line">
                  <a:avLst/>
                </a:prstGeom>
                <a:ln w="95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flipH="1" flipV="1">
                  <a:off x="36576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5400000" flipH="1" flipV="1">
                  <a:off x="38100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5400000" flipH="1" flipV="1">
                  <a:off x="3962400" y="1295400"/>
                  <a:ext cx="152400" cy="0"/>
                </a:xfrm>
                <a:prstGeom prst="line">
                  <a:avLst/>
                </a:prstGeom>
                <a:ln w="95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5400000" flipH="1" flipV="1">
                  <a:off x="41148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5400000" flipH="1" flipV="1">
                  <a:off x="42672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p:nvCxnSpPr>
              <p:spPr>
                <a:xfrm rot="5400000" flipH="1" flipV="1">
                  <a:off x="44196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5400000" flipH="1" flipV="1">
                  <a:off x="45720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5400000" flipH="1" flipV="1">
                  <a:off x="4724400" y="12954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flipH="1" flipV="1">
                  <a:off x="48768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5400000" flipH="1" flipV="1">
                  <a:off x="50292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flipH="1" flipV="1">
                  <a:off x="51816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p:nvCxnSpPr>
              <p:spPr>
                <a:xfrm rot="5400000" flipH="1" flipV="1">
                  <a:off x="53340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flipH="1" flipV="1">
                  <a:off x="5486400" y="1295400"/>
                  <a:ext cx="152400" cy="0"/>
                </a:xfrm>
                <a:prstGeom prst="line">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5400000" flipH="1" flipV="1">
                  <a:off x="5638800" y="12954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grpSp>
        </p:grpSp>
      </p:grpSp>
      <p:grpSp>
        <p:nvGrpSpPr>
          <p:cNvPr id="11" name="Group 308"/>
          <p:cNvGrpSpPr/>
          <p:nvPr/>
        </p:nvGrpSpPr>
        <p:grpSpPr>
          <a:xfrm>
            <a:off x="676922" y="2635190"/>
            <a:ext cx="1810620" cy="760698"/>
            <a:chOff x="2842332" y="-763200"/>
            <a:chExt cx="1810620" cy="760698"/>
          </a:xfrm>
        </p:grpSpPr>
        <p:cxnSp>
          <p:nvCxnSpPr>
            <p:cNvPr id="275" name="Straight Connector 274"/>
            <p:cNvCxnSpPr/>
            <p:nvPr/>
          </p:nvCxnSpPr>
          <p:spPr>
            <a:xfrm flipH="1">
              <a:off x="2920591" y="-285570"/>
              <a:ext cx="1575209" cy="1"/>
            </a:xfrm>
            <a:prstGeom prst="line">
              <a:avLst/>
            </a:prstGeom>
          </p:spPr>
          <p:style>
            <a:lnRef idx="1">
              <a:schemeClr val="accent1"/>
            </a:lnRef>
            <a:fillRef idx="0">
              <a:schemeClr val="accent1"/>
            </a:fillRef>
            <a:effectRef idx="0">
              <a:schemeClr val="accent1"/>
            </a:effectRef>
            <a:fontRef idx="minor">
              <a:schemeClr val="tx1"/>
            </a:fontRef>
          </p:style>
        </p:cxnSp>
        <p:grpSp>
          <p:nvGrpSpPr>
            <p:cNvPr id="12" name="Group 492"/>
            <p:cNvGrpSpPr/>
            <p:nvPr/>
          </p:nvGrpSpPr>
          <p:grpSpPr>
            <a:xfrm flipH="1">
              <a:off x="3777453" y="-468178"/>
              <a:ext cx="165973" cy="155448"/>
              <a:chOff x="4114800" y="3276600"/>
              <a:chExt cx="685800" cy="152400"/>
            </a:xfrm>
          </p:grpSpPr>
          <p:cxnSp>
            <p:nvCxnSpPr>
              <p:cNvPr id="294" name="Straight Connector 293"/>
              <p:cNvCxnSpPr/>
              <p:nvPr/>
            </p:nvCxnSpPr>
            <p:spPr>
              <a:xfrm rot="5400000" flipH="1" flipV="1">
                <a:off x="4114800" y="33528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p:nvCxnSpPr>
            <p:spPr>
              <a:xfrm rot="5400000" flipH="1" flipV="1">
                <a:off x="4267200" y="3352800"/>
                <a:ext cx="152400" cy="0"/>
              </a:xfrm>
              <a:prstGeom prst="line">
                <a:avLst/>
              </a:prstGeom>
              <a:ln w="95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p:nvCxnSpPr>
            <p:spPr>
              <a:xfrm rot="5400000" flipH="1" flipV="1">
                <a:off x="4419600" y="33528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p:nvCxnSpPr>
            <p:spPr>
              <a:xfrm rot="5400000" flipH="1" flipV="1">
                <a:off x="4572000" y="3352800"/>
                <a:ext cx="152400" cy="0"/>
              </a:xfrm>
              <a:prstGeom prst="line">
                <a:avLst/>
              </a:prstGeom>
              <a:ln w="95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5400000" flipH="1" flipV="1">
                <a:off x="4724400" y="33528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flipH="1" flipV="1">
                <a:off x="4038600" y="33528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p:nvCxnSpPr>
            <p:spPr>
              <a:xfrm rot="5400000" flipH="1" flipV="1">
                <a:off x="4191000" y="33528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p:nvCxnSpPr>
            <p:spPr>
              <a:xfrm rot="5400000" flipH="1" flipV="1">
                <a:off x="4343400" y="33528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flipH="1" flipV="1">
                <a:off x="4495800" y="33528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p:nvCxnSpPr>
            <p:spPr>
              <a:xfrm rot="5400000" flipH="1" flipV="1">
                <a:off x="4648200" y="33528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3" name="Group 492"/>
            <p:cNvGrpSpPr/>
            <p:nvPr/>
          </p:nvGrpSpPr>
          <p:grpSpPr>
            <a:xfrm flipH="1">
              <a:off x="2937496" y="-467652"/>
              <a:ext cx="165973" cy="155448"/>
              <a:chOff x="4114800" y="3276600"/>
              <a:chExt cx="685800" cy="152400"/>
            </a:xfrm>
          </p:grpSpPr>
          <p:cxnSp>
            <p:nvCxnSpPr>
              <p:cNvPr id="284" name="Straight Connector 283"/>
              <p:cNvCxnSpPr/>
              <p:nvPr/>
            </p:nvCxnSpPr>
            <p:spPr>
              <a:xfrm rot="5400000" flipH="1" flipV="1">
                <a:off x="4114800" y="33528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85" name="Straight Connector 284"/>
              <p:cNvCxnSpPr/>
              <p:nvPr/>
            </p:nvCxnSpPr>
            <p:spPr>
              <a:xfrm rot="5400000" flipH="1" flipV="1">
                <a:off x="4267200" y="3352800"/>
                <a:ext cx="152400" cy="0"/>
              </a:xfrm>
              <a:prstGeom prst="line">
                <a:avLst/>
              </a:prstGeom>
              <a:ln w="95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p:nvCxnSpPr>
            <p:spPr>
              <a:xfrm rot="5400000" flipH="1" flipV="1">
                <a:off x="4419600" y="33528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87" name="Straight Connector 286"/>
              <p:cNvCxnSpPr/>
              <p:nvPr/>
            </p:nvCxnSpPr>
            <p:spPr>
              <a:xfrm rot="5400000" flipH="1" flipV="1">
                <a:off x="4572000" y="3352800"/>
                <a:ext cx="152400" cy="0"/>
              </a:xfrm>
              <a:prstGeom prst="line">
                <a:avLst/>
              </a:prstGeom>
              <a:ln w="95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p:nvCxnSpPr>
            <p:spPr>
              <a:xfrm rot="5400000" flipH="1" flipV="1">
                <a:off x="4724400" y="3352800"/>
                <a:ext cx="152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5400000" flipH="1" flipV="1">
                <a:off x="4038600" y="33528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p:nvCxnSpPr>
            <p:spPr>
              <a:xfrm rot="5400000" flipH="1" flipV="1">
                <a:off x="4191000" y="33528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91" name="Straight Connector 290"/>
              <p:cNvCxnSpPr/>
              <p:nvPr/>
            </p:nvCxnSpPr>
            <p:spPr>
              <a:xfrm rot="5400000" flipH="1" flipV="1">
                <a:off x="4343400" y="33528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5400000" flipH="1" flipV="1">
                <a:off x="4495800" y="3352800"/>
                <a:ext cx="152400"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p:nvCxnSpPr>
            <p:spPr>
              <a:xfrm rot="5400000" flipH="1" flipV="1">
                <a:off x="4648200" y="3352800"/>
                <a:ext cx="1524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80" name="Straight Arrow Connector 279"/>
            <p:cNvCxnSpPr/>
            <p:nvPr/>
          </p:nvCxnSpPr>
          <p:spPr>
            <a:xfrm flipH="1">
              <a:off x="2933399" y="-230188"/>
              <a:ext cx="184415" cy="1588"/>
            </a:xfrm>
            <a:prstGeom prst="straightConnector1">
              <a:avLst/>
            </a:prstGeom>
            <a:ln>
              <a:headEnd type="arrow" w="sm" len="sm"/>
              <a:tailEnd type="arrow" w="sm" len="sm"/>
            </a:ln>
          </p:spPr>
          <p:style>
            <a:lnRef idx="1">
              <a:schemeClr val="accent1"/>
            </a:lnRef>
            <a:fillRef idx="0">
              <a:schemeClr val="accent1"/>
            </a:fillRef>
            <a:effectRef idx="0">
              <a:schemeClr val="accent1"/>
            </a:effectRef>
            <a:fontRef idx="minor">
              <a:schemeClr val="tx1"/>
            </a:fontRef>
          </p:style>
        </p:cxnSp>
        <p:cxnSp>
          <p:nvCxnSpPr>
            <p:cNvPr id="281" name="Straight Arrow Connector 280"/>
            <p:cNvCxnSpPr/>
            <p:nvPr/>
          </p:nvCxnSpPr>
          <p:spPr>
            <a:xfrm rot="10800000">
              <a:off x="2922234" y="-534988"/>
              <a:ext cx="840758"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82" name="TextBox 281"/>
            <p:cNvSpPr txBox="1"/>
            <p:nvPr/>
          </p:nvSpPr>
          <p:spPr>
            <a:xfrm flipH="1">
              <a:off x="3168375" y="-763200"/>
              <a:ext cx="564786" cy="261610"/>
            </a:xfrm>
            <a:prstGeom prst="rect">
              <a:avLst/>
            </a:prstGeom>
            <a:noFill/>
          </p:spPr>
          <p:txBody>
            <a:bodyPr wrap="square" rtlCol="0">
              <a:spAutoFit/>
            </a:bodyPr>
            <a:lstStyle/>
            <a:p>
              <a:r>
                <a:rPr lang="en-GB" sz="1100" b="1" dirty="0" smtClean="0"/>
                <a:t>5.8 µs </a:t>
              </a:r>
              <a:endParaRPr lang="en-GB" sz="1100" b="1" dirty="0"/>
            </a:p>
          </p:txBody>
        </p:sp>
        <p:sp>
          <p:nvSpPr>
            <p:cNvPr id="283" name="TextBox 6"/>
            <p:cNvSpPr txBox="1"/>
            <p:nvPr/>
          </p:nvSpPr>
          <p:spPr>
            <a:xfrm flipH="1">
              <a:off x="2842332" y="-264112"/>
              <a:ext cx="762000" cy="261610"/>
            </a:xfrm>
            <a:prstGeom prst="rect">
              <a:avLst/>
            </a:prstGeom>
            <a:noFill/>
          </p:spPr>
          <p:txBody>
            <a:bodyPr wrap="square" rtlCol="0">
              <a:spAutoFit/>
            </a:bodyPr>
            <a:lstStyle/>
            <a:p>
              <a:r>
                <a:rPr lang="en-GB" sz="1100" b="1" dirty="0" smtClean="0"/>
                <a:t>245 ns </a:t>
              </a:r>
              <a:endParaRPr lang="en-GB" sz="1100" b="1" dirty="0"/>
            </a:p>
          </p:txBody>
        </p:sp>
        <p:sp>
          <p:nvSpPr>
            <p:cNvPr id="308" name="TextBox 307"/>
            <p:cNvSpPr txBox="1"/>
            <p:nvPr/>
          </p:nvSpPr>
          <p:spPr>
            <a:xfrm flipH="1">
              <a:off x="4088166" y="-511942"/>
              <a:ext cx="564786" cy="261610"/>
            </a:xfrm>
            <a:prstGeom prst="rect">
              <a:avLst/>
            </a:prstGeom>
            <a:noFill/>
          </p:spPr>
          <p:txBody>
            <a:bodyPr wrap="square" rtlCol="0">
              <a:spAutoFit/>
            </a:bodyPr>
            <a:lstStyle/>
            <a:p>
              <a:r>
                <a:rPr lang="en-GB" sz="1100" b="1" dirty="0" smtClean="0"/>
                <a:t>… 24 x</a:t>
              </a:r>
              <a:endParaRPr lang="en-GB" sz="1100" b="1" dirty="0"/>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9922" name="Picture 2" descr="Längenprofil-modifie gland high"/>
          <p:cNvPicPr>
            <a:picLocks noChangeAspect="1" noChangeArrowheads="1"/>
          </p:cNvPicPr>
          <p:nvPr/>
        </p:nvPicPr>
        <p:blipFill>
          <a:blip r:embed="rId3" cstate="print"/>
          <a:srcRect l="2744" t="2924" r="4323" b="16850"/>
          <a:stretch>
            <a:fillRect/>
          </a:stretch>
        </p:blipFill>
        <p:spPr bwMode="auto">
          <a:xfrm>
            <a:off x="34925" y="44450"/>
            <a:ext cx="9109075" cy="5557838"/>
          </a:xfrm>
          <a:prstGeom prst="rect">
            <a:avLst/>
          </a:prstGeom>
          <a:noFill/>
        </p:spPr>
      </p:pic>
      <p:sp>
        <p:nvSpPr>
          <p:cNvPr id="209923" name="Line 3"/>
          <p:cNvSpPr>
            <a:spLocks noChangeShapeType="1"/>
          </p:cNvSpPr>
          <p:nvPr/>
        </p:nvSpPr>
        <p:spPr bwMode="auto">
          <a:xfrm>
            <a:off x="1116013" y="1916113"/>
            <a:ext cx="7272337" cy="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209924" name="Text Box 4"/>
          <p:cNvSpPr txBox="1">
            <a:spLocks noChangeArrowheads="1"/>
          </p:cNvSpPr>
          <p:nvPr/>
        </p:nvSpPr>
        <p:spPr bwMode="auto">
          <a:xfrm>
            <a:off x="3922713" y="1700213"/>
            <a:ext cx="1225550" cy="274637"/>
          </a:xfrm>
          <a:prstGeom prst="rect">
            <a:avLst/>
          </a:prstGeom>
          <a:noFill/>
          <a:ln w="9525">
            <a:noFill/>
            <a:miter lim="800000"/>
            <a:headEnd/>
            <a:tailEnd/>
          </a:ln>
          <a:effectLst/>
        </p:spPr>
        <p:txBody>
          <a:bodyPr>
            <a:spAutoFit/>
          </a:bodyPr>
          <a:lstStyle/>
          <a:p>
            <a:pPr>
              <a:spcBef>
                <a:spcPct val="50000"/>
              </a:spcBef>
            </a:pPr>
            <a:r>
              <a:rPr lang="en-US" sz="1200" b="1">
                <a:solidFill>
                  <a:srgbClr val="FF0000"/>
                </a:solidFill>
                <a:cs typeface="Arial" charset="0"/>
              </a:rPr>
              <a:t>3 TeV </a:t>
            </a:r>
            <a:r>
              <a:rPr lang="en-US" sz="800" b="1">
                <a:solidFill>
                  <a:srgbClr val="FF0000"/>
                </a:solidFill>
                <a:cs typeface="Arial" charset="0"/>
              </a:rPr>
              <a:t>(48 384m)</a:t>
            </a:r>
            <a:endParaRPr lang="en-GB" sz="800" b="1">
              <a:solidFill>
                <a:srgbClr val="FF0000"/>
              </a:solidFill>
            </a:endParaRPr>
          </a:p>
        </p:txBody>
      </p:sp>
      <p:sp>
        <p:nvSpPr>
          <p:cNvPr id="209925" name="Line 5"/>
          <p:cNvSpPr>
            <a:spLocks noChangeShapeType="1"/>
          </p:cNvSpPr>
          <p:nvPr/>
        </p:nvSpPr>
        <p:spPr bwMode="auto">
          <a:xfrm flipV="1">
            <a:off x="7667625" y="4005263"/>
            <a:ext cx="649288" cy="71437"/>
          </a:xfrm>
          <a:prstGeom prst="line">
            <a:avLst/>
          </a:prstGeom>
          <a:noFill/>
          <a:ln w="57150">
            <a:solidFill>
              <a:schemeClr val="tx1"/>
            </a:solidFill>
            <a:prstDash val="sysDot"/>
            <a:round/>
            <a:headEnd/>
            <a:tailEnd/>
          </a:ln>
          <a:effectLst/>
        </p:spPr>
        <p:txBody>
          <a:bodyPr/>
          <a:lstStyle/>
          <a:p>
            <a:endParaRPr lang="en-US"/>
          </a:p>
        </p:txBody>
      </p:sp>
      <p:sp>
        <p:nvSpPr>
          <p:cNvPr id="209926" name="Line 6"/>
          <p:cNvSpPr>
            <a:spLocks noChangeShapeType="1"/>
          </p:cNvSpPr>
          <p:nvPr/>
        </p:nvSpPr>
        <p:spPr bwMode="auto">
          <a:xfrm>
            <a:off x="1258888" y="4005263"/>
            <a:ext cx="649287" cy="71437"/>
          </a:xfrm>
          <a:prstGeom prst="line">
            <a:avLst/>
          </a:prstGeom>
          <a:noFill/>
          <a:ln w="57150">
            <a:solidFill>
              <a:schemeClr val="tx1"/>
            </a:solidFill>
            <a:prstDash val="sysDot"/>
            <a:round/>
            <a:headEnd/>
            <a:tailEnd/>
          </a:ln>
          <a:effectLst/>
        </p:spPr>
        <p:txBody>
          <a:bodyPr/>
          <a:lstStyle/>
          <a:p>
            <a:endParaRPr lang="en-US"/>
          </a:p>
        </p:txBody>
      </p:sp>
      <p:sp>
        <p:nvSpPr>
          <p:cNvPr id="209927" name="Rectangle 7"/>
          <p:cNvSpPr>
            <a:spLocks noChangeArrowheads="1"/>
          </p:cNvSpPr>
          <p:nvPr/>
        </p:nvSpPr>
        <p:spPr bwMode="auto">
          <a:xfrm>
            <a:off x="1763713" y="2060575"/>
            <a:ext cx="2303462" cy="431800"/>
          </a:xfrm>
          <a:prstGeom prst="rect">
            <a:avLst/>
          </a:prstGeom>
          <a:solidFill>
            <a:schemeClr val="bg1"/>
          </a:solidFill>
          <a:ln w="9525">
            <a:noFill/>
            <a:miter lim="800000"/>
            <a:headEnd/>
            <a:tailEnd/>
          </a:ln>
          <a:effectLst/>
        </p:spPr>
        <p:txBody>
          <a:bodyPr wrap="none" anchor="ctr"/>
          <a:lstStyle/>
          <a:p>
            <a:endParaRPr lang="en-US"/>
          </a:p>
        </p:txBody>
      </p:sp>
      <p:sp>
        <p:nvSpPr>
          <p:cNvPr id="209928" name="Rectangle 8"/>
          <p:cNvSpPr>
            <a:spLocks noChangeArrowheads="1"/>
          </p:cNvSpPr>
          <p:nvPr/>
        </p:nvSpPr>
        <p:spPr bwMode="auto">
          <a:xfrm>
            <a:off x="5437188" y="2060575"/>
            <a:ext cx="2303462" cy="1008063"/>
          </a:xfrm>
          <a:prstGeom prst="rect">
            <a:avLst/>
          </a:prstGeom>
          <a:solidFill>
            <a:schemeClr val="bg1"/>
          </a:solidFill>
          <a:ln w="9525">
            <a:noFill/>
            <a:miter lim="800000"/>
            <a:headEnd/>
            <a:tailEnd/>
          </a:ln>
          <a:effectLst/>
        </p:spPr>
        <p:txBody>
          <a:bodyPr wrap="none" anchor="ctr"/>
          <a:lstStyle/>
          <a:p>
            <a:endParaRPr lang="en-US"/>
          </a:p>
        </p:txBody>
      </p:sp>
      <p:sp>
        <p:nvSpPr>
          <p:cNvPr id="209929" name="Line 9"/>
          <p:cNvSpPr>
            <a:spLocks noChangeShapeType="1"/>
          </p:cNvSpPr>
          <p:nvPr/>
        </p:nvSpPr>
        <p:spPr bwMode="auto">
          <a:xfrm>
            <a:off x="8388350" y="1844675"/>
            <a:ext cx="0" cy="504825"/>
          </a:xfrm>
          <a:prstGeom prst="line">
            <a:avLst/>
          </a:prstGeom>
          <a:noFill/>
          <a:ln w="19050">
            <a:solidFill>
              <a:srgbClr val="FF0000"/>
            </a:solidFill>
            <a:round/>
            <a:headEnd/>
            <a:tailEnd/>
          </a:ln>
          <a:effectLst/>
        </p:spPr>
        <p:txBody>
          <a:bodyPr/>
          <a:lstStyle/>
          <a:p>
            <a:endParaRPr lang="en-US"/>
          </a:p>
        </p:txBody>
      </p:sp>
      <p:sp>
        <p:nvSpPr>
          <p:cNvPr id="209930" name="Line 10"/>
          <p:cNvSpPr>
            <a:spLocks noChangeShapeType="1"/>
          </p:cNvSpPr>
          <p:nvPr/>
        </p:nvSpPr>
        <p:spPr bwMode="auto">
          <a:xfrm>
            <a:off x="1116013" y="1844675"/>
            <a:ext cx="0" cy="504825"/>
          </a:xfrm>
          <a:prstGeom prst="line">
            <a:avLst/>
          </a:prstGeom>
          <a:noFill/>
          <a:ln w="19050">
            <a:solidFill>
              <a:srgbClr val="FF0000"/>
            </a:solidFill>
            <a:round/>
            <a:headEnd/>
            <a:tailEnd/>
          </a:ln>
          <a:effectLst/>
        </p:spPr>
        <p:txBody>
          <a:bodyPr/>
          <a:lstStyle/>
          <a:p>
            <a:endParaRPr lang="en-US"/>
          </a:p>
        </p:txBody>
      </p:sp>
      <p:sp>
        <p:nvSpPr>
          <p:cNvPr id="209931" name="Text Box 11"/>
          <p:cNvSpPr txBox="1">
            <a:spLocks noChangeArrowheads="1"/>
          </p:cNvSpPr>
          <p:nvPr/>
        </p:nvSpPr>
        <p:spPr bwMode="auto">
          <a:xfrm>
            <a:off x="5327650" y="6003925"/>
            <a:ext cx="3816350" cy="854075"/>
          </a:xfrm>
          <a:prstGeom prst="rect">
            <a:avLst/>
          </a:prstGeom>
          <a:solidFill>
            <a:srgbClr val="FF6600"/>
          </a:solidFill>
          <a:ln w="9525">
            <a:noFill/>
            <a:miter lim="800000"/>
            <a:headEnd/>
            <a:tailEnd/>
          </a:ln>
          <a:effectLst/>
        </p:spPr>
        <p:txBody>
          <a:bodyPr>
            <a:spAutoFit/>
          </a:bodyPr>
          <a:lstStyle/>
          <a:p>
            <a:pPr algn="ctr">
              <a:spcBef>
                <a:spcPct val="50000"/>
              </a:spcBef>
            </a:pPr>
            <a:r>
              <a:rPr lang="en-GB" sz="2000"/>
              <a:t>CLIC Long Profile for CDR</a:t>
            </a:r>
          </a:p>
          <a:p>
            <a:pPr>
              <a:spcBef>
                <a:spcPct val="50000"/>
              </a:spcBef>
            </a:pPr>
            <a:endParaRPr lang="en-GB" sz="200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377</TotalTime>
  <Words>2795</Words>
  <Application>Microsoft Office PowerPoint</Application>
  <PresentationFormat>On-screen Show (4:3)</PresentationFormat>
  <Paragraphs>682</Paragraphs>
  <Slides>32</Slides>
  <Notes>12</Notes>
  <HiddenSlides>17</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Office Theme</vt:lpstr>
      <vt:lpstr>Acrobat Document</vt:lpstr>
      <vt:lpstr>CLIC: Ideas for Machine Protection and Interlock systems 15'</vt:lpstr>
      <vt:lpstr>CLIC</vt:lpstr>
      <vt:lpstr>Linear ?</vt:lpstr>
      <vt:lpstr>Compact ?</vt:lpstr>
      <vt:lpstr>The tricks</vt:lpstr>
      <vt:lpstr>CLIC</vt:lpstr>
      <vt:lpstr>Slide 7</vt:lpstr>
      <vt:lpstr>CLIC Layout 3 TeV (not to scale)</vt:lpstr>
      <vt:lpstr>Slide 9</vt:lpstr>
      <vt:lpstr>Slide 10</vt:lpstr>
      <vt:lpstr>Slide 11</vt:lpstr>
      <vt:lpstr>Machine Protection Timeline</vt:lpstr>
      <vt:lpstr>Topics with potential MPE implications</vt:lpstr>
      <vt:lpstr>Failure simulation</vt:lpstr>
      <vt:lpstr>Interlocks and post pulse analysis</vt:lpstr>
      <vt:lpstr>Thesis proposal Patrice Nouvel</vt:lpstr>
      <vt:lpstr>Failure types and mitigation (continued)</vt:lpstr>
      <vt:lpstr>Safe by construction</vt:lpstr>
      <vt:lpstr>6.2.1 Masks</vt:lpstr>
      <vt:lpstr>6.2.2 Emergency Dumps </vt:lpstr>
      <vt:lpstr>6.2.3 Quench protection system</vt:lpstr>
      <vt:lpstr>CLIC Quench protection</vt:lpstr>
      <vt:lpstr>6.2.4 Interlock system</vt:lpstr>
      <vt:lpstr>6.2.4 Interlock system</vt:lpstr>
      <vt:lpstr>6.1.1 Frond End Acquisition and Controls</vt:lpstr>
      <vt:lpstr>The end</vt:lpstr>
      <vt:lpstr>Slide 27</vt:lpstr>
      <vt:lpstr>Not discussed here</vt:lpstr>
      <vt:lpstr>Work packages for TDR phase</vt:lpstr>
      <vt:lpstr>MP Workshop 2011</vt:lpstr>
      <vt:lpstr>CLIC</vt:lpstr>
      <vt:lpstr>Single Pulse Damage in 1.4 mm Cu</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jonker</dc:creator>
  <cp:lastModifiedBy>jonker</cp:lastModifiedBy>
  <cp:revision>9</cp:revision>
  <dcterms:created xsi:type="dcterms:W3CDTF">2010-12-13T15:24:25Z</dcterms:created>
  <dcterms:modified xsi:type="dcterms:W3CDTF">2010-12-14T11:38:28Z</dcterms:modified>
</cp:coreProperties>
</file>