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330" r:id="rId3"/>
    <p:sldId id="334" r:id="rId4"/>
    <p:sldId id="333" r:id="rId5"/>
    <p:sldId id="331" r:id="rId6"/>
    <p:sldId id="337" r:id="rId7"/>
    <p:sldId id="332" r:id="rId8"/>
    <p:sldId id="338" r:id="rId9"/>
    <p:sldId id="335" r:id="rId10"/>
  </p:sldIdLst>
  <p:sldSz cx="9144000" cy="6858000" type="screen4x3"/>
  <p:notesSz cx="7099300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9900"/>
    <a:srgbClr val="A6F8C5"/>
    <a:srgbClr val="B3EBB8"/>
    <a:srgbClr val="FF3300"/>
    <a:srgbClr val="F8F8F8"/>
    <a:srgbClr val="EAEAEA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8" autoAdjust="0"/>
    <p:restoredTop sz="94000" autoAdjust="0"/>
  </p:normalViewPr>
  <p:slideViewPr>
    <p:cSldViewPr snapToGrid="0" snapToObjects="1">
      <p:cViewPr varScale="1">
        <p:scale>
          <a:sx n="106" d="100"/>
          <a:sy n="106" d="100"/>
        </p:scale>
        <p:origin x="-1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1998" y="-90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055B7D-0A08-4BD4-80B0-026DC90BD55F}" type="doc">
      <dgm:prSet loTypeId="urn:microsoft.com/office/officeart/2005/8/layout/v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9D52436D-EB34-4D33-8EBC-FD73674BF9CB}">
      <dgm:prSet phldrT="[Text]"/>
      <dgm:spPr/>
      <dgm:t>
        <a:bodyPr/>
        <a:lstStyle/>
        <a:p>
          <a:r>
            <a:rPr lang="en-US" dirty="0" smtClean="0"/>
            <a:t>Irradiate different materials beyond the damage threshold.</a:t>
          </a:r>
          <a:endParaRPr lang="en-US" dirty="0"/>
        </a:p>
      </dgm:t>
    </dgm:pt>
    <dgm:pt modelId="{3B1331C4-9CFB-4D3D-98CE-00EBFD1B0939}" type="parTrans" cxnId="{62DBEE15-8D02-434A-B98E-4B1A2C781C18}">
      <dgm:prSet/>
      <dgm:spPr/>
      <dgm:t>
        <a:bodyPr/>
        <a:lstStyle/>
        <a:p>
          <a:endParaRPr lang="en-US"/>
        </a:p>
      </dgm:t>
    </dgm:pt>
    <dgm:pt modelId="{7C88B006-BD5D-4F8A-9D99-BE2162A91D77}" type="sibTrans" cxnId="{62DBEE15-8D02-434A-B98E-4B1A2C781C18}">
      <dgm:prSet/>
      <dgm:spPr/>
      <dgm:t>
        <a:bodyPr/>
        <a:lstStyle/>
        <a:p>
          <a:endParaRPr lang="en-US"/>
        </a:p>
      </dgm:t>
    </dgm:pt>
    <dgm:pt modelId="{1A3042F8-7ABB-4CC5-A310-03129C6CA0EF}">
      <dgm:prSet phldrT="[Text]"/>
      <dgm:spPr/>
      <dgm:t>
        <a:bodyPr/>
        <a:lstStyle/>
        <a:p>
          <a:r>
            <a:rPr lang="en-US" dirty="0" smtClean="0"/>
            <a:t>Observe the effect of the hydrodynamic process that occurs and how it affects the beam damage potential.</a:t>
          </a:r>
          <a:endParaRPr lang="en-US" dirty="0"/>
        </a:p>
      </dgm:t>
    </dgm:pt>
    <dgm:pt modelId="{95D8ACE1-BD69-4A3F-B30F-7FDDBFAC2C0B}" type="parTrans" cxnId="{5D60CB22-88EA-4CD0-AA15-2D4B4E689D07}">
      <dgm:prSet/>
      <dgm:spPr/>
      <dgm:t>
        <a:bodyPr/>
        <a:lstStyle/>
        <a:p>
          <a:endParaRPr lang="en-US"/>
        </a:p>
      </dgm:t>
    </dgm:pt>
    <dgm:pt modelId="{C4A4018A-8EC8-4835-B64E-A1636476E33D}" type="sibTrans" cxnId="{5D60CB22-88EA-4CD0-AA15-2D4B4E689D07}">
      <dgm:prSet/>
      <dgm:spPr/>
      <dgm:t>
        <a:bodyPr/>
        <a:lstStyle/>
        <a:p>
          <a:endParaRPr lang="en-US"/>
        </a:p>
      </dgm:t>
    </dgm:pt>
    <dgm:pt modelId="{65ACDEF9-247C-467F-9B92-B987AEB91D6F}">
      <dgm:prSet phldrT="[Text]"/>
      <dgm:spPr/>
      <dgm:t>
        <a:bodyPr/>
        <a:lstStyle/>
        <a:p>
          <a:r>
            <a:rPr lang="en-US" dirty="0" smtClean="0"/>
            <a:t>Is the beam damage potential </a:t>
          </a:r>
          <a:r>
            <a:rPr lang="en-US" i="1" dirty="0" smtClean="0">
              <a:solidFill>
                <a:schemeClr val="accent3">
                  <a:lumMod val="50000"/>
                </a:schemeClr>
              </a:solidFill>
            </a:rPr>
            <a:t>amplified</a:t>
          </a:r>
          <a:r>
            <a:rPr lang="en-US" dirty="0" smtClean="0"/>
            <a:t> by the action of the hydrodynamic process? (“Tunneling effect”)</a:t>
          </a:r>
          <a:endParaRPr lang="en-US" dirty="0"/>
        </a:p>
      </dgm:t>
    </dgm:pt>
    <dgm:pt modelId="{3D71D0E4-2808-4C16-8179-B93DC0A199AB}" type="parTrans" cxnId="{4583AC7A-35E1-4C62-8FD1-81B3506CAF9B}">
      <dgm:prSet/>
      <dgm:spPr/>
      <dgm:t>
        <a:bodyPr/>
        <a:lstStyle/>
        <a:p>
          <a:endParaRPr lang="en-US"/>
        </a:p>
      </dgm:t>
    </dgm:pt>
    <dgm:pt modelId="{D610A8A2-0DCB-4CF9-B31D-1D19E2ADA36E}" type="sibTrans" cxnId="{4583AC7A-35E1-4C62-8FD1-81B3506CAF9B}">
      <dgm:prSet/>
      <dgm:spPr/>
      <dgm:t>
        <a:bodyPr/>
        <a:lstStyle/>
        <a:p>
          <a:endParaRPr lang="en-US"/>
        </a:p>
      </dgm:t>
    </dgm:pt>
    <dgm:pt modelId="{41BAE57B-720F-444E-8111-DA617B616557}" type="pres">
      <dgm:prSet presAssocID="{E5055B7D-0A08-4BD4-80B0-026DC90BD55F}" presName="outerComposite" presStyleCnt="0">
        <dgm:presLayoutVars>
          <dgm:chMax val="5"/>
          <dgm:dir/>
          <dgm:resizeHandles val="exact"/>
        </dgm:presLayoutVars>
      </dgm:prSet>
      <dgm:spPr/>
    </dgm:pt>
    <dgm:pt modelId="{9B444013-3A17-4170-82F5-C8A58DBA82E3}" type="pres">
      <dgm:prSet presAssocID="{E5055B7D-0A08-4BD4-80B0-026DC90BD55F}" presName="dummyMaxCanvas" presStyleCnt="0">
        <dgm:presLayoutVars/>
      </dgm:prSet>
      <dgm:spPr/>
    </dgm:pt>
    <dgm:pt modelId="{20ACE2A3-2FBE-4B9C-BEAC-543D0F5F99F5}" type="pres">
      <dgm:prSet presAssocID="{E5055B7D-0A08-4BD4-80B0-026DC90BD55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C3F96-4F11-4C7B-87F3-440CD419AA22}" type="pres">
      <dgm:prSet presAssocID="{E5055B7D-0A08-4BD4-80B0-026DC90BD55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43A5C-D28F-4A39-993F-6B018CBB23B4}" type="pres">
      <dgm:prSet presAssocID="{E5055B7D-0A08-4BD4-80B0-026DC90BD55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69E5F8-C137-44B4-947C-7BF75291D6A6}" type="pres">
      <dgm:prSet presAssocID="{E5055B7D-0A08-4BD4-80B0-026DC90BD55F}" presName="ThreeConn_1-2" presStyleLbl="fgAccFollowNode1" presStyleIdx="0" presStyleCnt="2">
        <dgm:presLayoutVars>
          <dgm:bulletEnabled val="1"/>
        </dgm:presLayoutVars>
      </dgm:prSet>
      <dgm:spPr/>
    </dgm:pt>
    <dgm:pt modelId="{FCA01281-17E4-4AB2-83B9-72D52908692A}" type="pres">
      <dgm:prSet presAssocID="{E5055B7D-0A08-4BD4-80B0-026DC90BD55F}" presName="ThreeConn_2-3" presStyleLbl="fgAccFollowNode1" presStyleIdx="1" presStyleCnt="2">
        <dgm:presLayoutVars>
          <dgm:bulletEnabled val="1"/>
        </dgm:presLayoutVars>
      </dgm:prSet>
      <dgm:spPr/>
    </dgm:pt>
    <dgm:pt modelId="{3AF718AF-6EA9-4341-9FC9-86898CE15D3A}" type="pres">
      <dgm:prSet presAssocID="{E5055B7D-0A08-4BD4-80B0-026DC90BD55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52F98-20C8-4A17-8B70-58170C596015}" type="pres">
      <dgm:prSet presAssocID="{E5055B7D-0A08-4BD4-80B0-026DC90BD55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DAE764-F66C-4D8F-86CE-F1D802165304}" type="pres">
      <dgm:prSet presAssocID="{E5055B7D-0A08-4BD4-80B0-026DC90BD55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83AC7A-35E1-4C62-8FD1-81B3506CAF9B}" srcId="{E5055B7D-0A08-4BD4-80B0-026DC90BD55F}" destId="{65ACDEF9-247C-467F-9B92-B987AEB91D6F}" srcOrd="2" destOrd="0" parTransId="{3D71D0E4-2808-4C16-8179-B93DC0A199AB}" sibTransId="{D610A8A2-0DCB-4CF9-B31D-1D19E2ADA36E}"/>
    <dgm:cxn modelId="{32C783C0-921C-4DE9-B759-B1EBAB7E821B}" type="presOf" srcId="{65ACDEF9-247C-467F-9B92-B987AEB91D6F}" destId="{7B743A5C-D28F-4A39-993F-6B018CBB23B4}" srcOrd="0" destOrd="0" presId="urn:microsoft.com/office/officeart/2005/8/layout/vProcess5"/>
    <dgm:cxn modelId="{3E23B8E2-D9D5-4802-93D3-E950AD6FD8A3}" type="presOf" srcId="{9D52436D-EB34-4D33-8EBC-FD73674BF9CB}" destId="{20ACE2A3-2FBE-4B9C-BEAC-543D0F5F99F5}" srcOrd="0" destOrd="0" presId="urn:microsoft.com/office/officeart/2005/8/layout/vProcess5"/>
    <dgm:cxn modelId="{51FDA11C-490F-4C3B-A16F-E3A626F4ACEF}" type="presOf" srcId="{65ACDEF9-247C-467F-9B92-B987AEB91D6F}" destId="{EBDAE764-F66C-4D8F-86CE-F1D802165304}" srcOrd="1" destOrd="0" presId="urn:microsoft.com/office/officeart/2005/8/layout/vProcess5"/>
    <dgm:cxn modelId="{165E2F0D-7A6A-474E-BFB9-7E4662DD7005}" type="presOf" srcId="{C4A4018A-8EC8-4835-B64E-A1636476E33D}" destId="{FCA01281-17E4-4AB2-83B9-72D52908692A}" srcOrd="0" destOrd="0" presId="urn:microsoft.com/office/officeart/2005/8/layout/vProcess5"/>
    <dgm:cxn modelId="{4192AD7C-B625-4074-AE3F-3F3B433FB306}" type="presOf" srcId="{1A3042F8-7ABB-4CC5-A310-03129C6CA0EF}" destId="{CD552F98-20C8-4A17-8B70-58170C596015}" srcOrd="1" destOrd="0" presId="urn:microsoft.com/office/officeart/2005/8/layout/vProcess5"/>
    <dgm:cxn modelId="{62DBEE15-8D02-434A-B98E-4B1A2C781C18}" srcId="{E5055B7D-0A08-4BD4-80B0-026DC90BD55F}" destId="{9D52436D-EB34-4D33-8EBC-FD73674BF9CB}" srcOrd="0" destOrd="0" parTransId="{3B1331C4-9CFB-4D3D-98CE-00EBFD1B0939}" sibTransId="{7C88B006-BD5D-4F8A-9D99-BE2162A91D77}"/>
    <dgm:cxn modelId="{5D60CB22-88EA-4CD0-AA15-2D4B4E689D07}" srcId="{E5055B7D-0A08-4BD4-80B0-026DC90BD55F}" destId="{1A3042F8-7ABB-4CC5-A310-03129C6CA0EF}" srcOrd="1" destOrd="0" parTransId="{95D8ACE1-BD69-4A3F-B30F-7FDDBFAC2C0B}" sibTransId="{C4A4018A-8EC8-4835-B64E-A1636476E33D}"/>
    <dgm:cxn modelId="{4926139A-0583-48C7-8F91-DA099AD0BEC8}" type="presOf" srcId="{1A3042F8-7ABB-4CC5-A310-03129C6CA0EF}" destId="{591C3F96-4F11-4C7B-87F3-440CD419AA22}" srcOrd="0" destOrd="0" presId="urn:microsoft.com/office/officeart/2005/8/layout/vProcess5"/>
    <dgm:cxn modelId="{D1C2D247-1F34-4375-A82B-B5F00B9AB23B}" type="presOf" srcId="{7C88B006-BD5D-4F8A-9D99-BE2162A91D77}" destId="{6969E5F8-C137-44B4-947C-7BF75291D6A6}" srcOrd="0" destOrd="0" presId="urn:microsoft.com/office/officeart/2005/8/layout/vProcess5"/>
    <dgm:cxn modelId="{93929035-125B-488A-A895-CF8086A04DD9}" type="presOf" srcId="{E5055B7D-0A08-4BD4-80B0-026DC90BD55F}" destId="{41BAE57B-720F-444E-8111-DA617B616557}" srcOrd="0" destOrd="0" presId="urn:microsoft.com/office/officeart/2005/8/layout/vProcess5"/>
    <dgm:cxn modelId="{64CA1A31-B28F-45B4-A0EE-45F0F0479BFB}" type="presOf" srcId="{9D52436D-EB34-4D33-8EBC-FD73674BF9CB}" destId="{3AF718AF-6EA9-4341-9FC9-86898CE15D3A}" srcOrd="1" destOrd="0" presId="urn:microsoft.com/office/officeart/2005/8/layout/vProcess5"/>
    <dgm:cxn modelId="{97B840F2-B675-41B6-A12A-DB12F8D2F2C2}" type="presParOf" srcId="{41BAE57B-720F-444E-8111-DA617B616557}" destId="{9B444013-3A17-4170-82F5-C8A58DBA82E3}" srcOrd="0" destOrd="0" presId="urn:microsoft.com/office/officeart/2005/8/layout/vProcess5"/>
    <dgm:cxn modelId="{20434BB4-AEF2-4495-8E66-FAB3D1E4FCE5}" type="presParOf" srcId="{41BAE57B-720F-444E-8111-DA617B616557}" destId="{20ACE2A3-2FBE-4B9C-BEAC-543D0F5F99F5}" srcOrd="1" destOrd="0" presId="urn:microsoft.com/office/officeart/2005/8/layout/vProcess5"/>
    <dgm:cxn modelId="{035D9E10-2F07-4C44-82A8-89FD34FC3758}" type="presParOf" srcId="{41BAE57B-720F-444E-8111-DA617B616557}" destId="{591C3F96-4F11-4C7B-87F3-440CD419AA22}" srcOrd="2" destOrd="0" presId="urn:microsoft.com/office/officeart/2005/8/layout/vProcess5"/>
    <dgm:cxn modelId="{0EC7BDEE-FB73-42AF-8FA9-834C6AFDA7C3}" type="presParOf" srcId="{41BAE57B-720F-444E-8111-DA617B616557}" destId="{7B743A5C-D28F-4A39-993F-6B018CBB23B4}" srcOrd="3" destOrd="0" presId="urn:microsoft.com/office/officeart/2005/8/layout/vProcess5"/>
    <dgm:cxn modelId="{BA4181FB-5A36-4975-B897-9DC3B3F24D18}" type="presParOf" srcId="{41BAE57B-720F-444E-8111-DA617B616557}" destId="{6969E5F8-C137-44B4-947C-7BF75291D6A6}" srcOrd="4" destOrd="0" presId="urn:microsoft.com/office/officeart/2005/8/layout/vProcess5"/>
    <dgm:cxn modelId="{88D141E1-B912-413A-A92E-FA5B58830B6F}" type="presParOf" srcId="{41BAE57B-720F-444E-8111-DA617B616557}" destId="{FCA01281-17E4-4AB2-83B9-72D52908692A}" srcOrd="5" destOrd="0" presId="urn:microsoft.com/office/officeart/2005/8/layout/vProcess5"/>
    <dgm:cxn modelId="{CB4EF362-07C0-490C-952E-042EC8B406D8}" type="presParOf" srcId="{41BAE57B-720F-444E-8111-DA617B616557}" destId="{3AF718AF-6EA9-4341-9FC9-86898CE15D3A}" srcOrd="6" destOrd="0" presId="urn:microsoft.com/office/officeart/2005/8/layout/vProcess5"/>
    <dgm:cxn modelId="{5AD2629F-05AA-45AA-89B3-8594739E72DA}" type="presParOf" srcId="{41BAE57B-720F-444E-8111-DA617B616557}" destId="{CD552F98-20C8-4A17-8B70-58170C596015}" srcOrd="7" destOrd="0" presId="urn:microsoft.com/office/officeart/2005/8/layout/vProcess5"/>
    <dgm:cxn modelId="{FB34AF38-C040-47E7-8C39-2D3ED3BCF530}" type="presParOf" srcId="{41BAE57B-720F-444E-8111-DA617B616557}" destId="{EBDAE764-F66C-4D8F-86CE-F1D80216530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ACE2A3-2FBE-4B9C-BEAC-543D0F5F99F5}">
      <dsp:nvSpPr>
        <dsp:cNvPr id="0" name=""/>
        <dsp:cNvSpPr/>
      </dsp:nvSpPr>
      <dsp:spPr>
        <a:xfrm>
          <a:off x="0" y="0"/>
          <a:ext cx="5181600" cy="95339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Irradiate different materials beyond the damage threshold.</a:t>
          </a:r>
          <a:endParaRPr lang="en-US" sz="1700" kern="1200" dirty="0"/>
        </a:p>
      </dsp:txBody>
      <dsp:txXfrm>
        <a:off x="0" y="0"/>
        <a:ext cx="4208658" cy="953396"/>
      </dsp:txXfrm>
    </dsp:sp>
    <dsp:sp modelId="{591C3F96-4F11-4C7B-87F3-440CD419AA22}">
      <dsp:nvSpPr>
        <dsp:cNvPr id="0" name=""/>
        <dsp:cNvSpPr/>
      </dsp:nvSpPr>
      <dsp:spPr>
        <a:xfrm>
          <a:off x="457199" y="1112295"/>
          <a:ext cx="5181600" cy="95339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Observe the effect of the hydrodynamic process that occurs and how it affects the beam damage potential.</a:t>
          </a:r>
          <a:endParaRPr lang="en-US" sz="1700" kern="1200" dirty="0"/>
        </a:p>
      </dsp:txBody>
      <dsp:txXfrm>
        <a:off x="457199" y="1112295"/>
        <a:ext cx="4104692" cy="953396"/>
      </dsp:txXfrm>
    </dsp:sp>
    <dsp:sp modelId="{7B743A5C-D28F-4A39-993F-6B018CBB23B4}">
      <dsp:nvSpPr>
        <dsp:cNvPr id="0" name=""/>
        <dsp:cNvSpPr/>
      </dsp:nvSpPr>
      <dsp:spPr>
        <a:xfrm>
          <a:off x="914399" y="2224591"/>
          <a:ext cx="5181600" cy="95339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Is the beam damage potential </a:t>
          </a:r>
          <a:r>
            <a:rPr lang="en-US" sz="1700" i="1" kern="1200" dirty="0" smtClean="0">
              <a:solidFill>
                <a:schemeClr val="accent3">
                  <a:lumMod val="50000"/>
                </a:schemeClr>
              </a:solidFill>
            </a:rPr>
            <a:t>amplified</a:t>
          </a:r>
          <a:r>
            <a:rPr lang="en-US" sz="1700" kern="1200" dirty="0" smtClean="0"/>
            <a:t> by the action of the hydrodynamic process? (“Tunneling effect”)</a:t>
          </a:r>
          <a:endParaRPr lang="en-US" sz="1700" kern="1200" dirty="0"/>
        </a:p>
      </dsp:txBody>
      <dsp:txXfrm>
        <a:off x="914399" y="2224591"/>
        <a:ext cx="4104692" cy="953396"/>
      </dsp:txXfrm>
    </dsp:sp>
    <dsp:sp modelId="{6969E5F8-C137-44B4-947C-7BF75291D6A6}">
      <dsp:nvSpPr>
        <dsp:cNvPr id="0" name=""/>
        <dsp:cNvSpPr/>
      </dsp:nvSpPr>
      <dsp:spPr>
        <a:xfrm>
          <a:off x="4561892" y="722992"/>
          <a:ext cx="619707" cy="61970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4561892" y="722992"/>
        <a:ext cx="619707" cy="619707"/>
      </dsp:txXfrm>
    </dsp:sp>
    <dsp:sp modelId="{FCA01281-17E4-4AB2-83B9-72D52908692A}">
      <dsp:nvSpPr>
        <dsp:cNvPr id="0" name=""/>
        <dsp:cNvSpPr/>
      </dsp:nvSpPr>
      <dsp:spPr>
        <a:xfrm>
          <a:off x="5019092" y="1828932"/>
          <a:ext cx="619707" cy="619707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5019092" y="1828932"/>
        <a:ext cx="619707" cy="619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038" y="2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555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038" y="9722555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A4795D6B-C982-4E7C-9C44-8263E3C1C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38" y="2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7" y="4862101"/>
            <a:ext cx="5680111" cy="46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555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38" y="9722555"/>
            <a:ext cx="3076588" cy="5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85" tIns="48743" rIns="97485" bIns="4874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753E0AC3-8D37-438D-8EDA-42515A2E20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3E0AC3-8D37-438D-8EDA-42515A2E20C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3E0AC3-8D37-438D-8EDA-42515A2E20C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 txBox="1">
            <a:spLocks noChangeArrowheads="1"/>
          </p:cNvSpPr>
          <p:nvPr userDrawn="1"/>
        </p:nvSpPr>
        <p:spPr bwMode="auto">
          <a:xfrm>
            <a:off x="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1200" i="1" smtClean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Dec </a:t>
            </a:r>
            <a:r>
              <a:rPr lang="en-US" dirty="0" smtClean="0"/>
              <a:t>14, </a:t>
            </a:r>
            <a:r>
              <a:rPr lang="en-US" dirty="0"/>
              <a:t>2010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2117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67B25-6B39-4772-BDE9-0093F0F84A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10B62-5861-4BEB-99B5-8873AD2CB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Dec 14, 2010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DDDDDD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dirty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0"/>
            <a:ext cx="8305800" cy="838200"/>
          </a:xfrm>
          <a:prstGeom prst="rect">
            <a:avLst/>
          </a:prstGeom>
          <a:solidFill>
            <a:srgbClr val="DDDDDD">
              <a:alpha val="8196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14400"/>
            <a:ext cx="88392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348AAF7-DA10-4495-8ED1-57304FB075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4" name="Picture 8" descr="CERN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581400" y="6629400"/>
            <a:ext cx="2419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200" i="1">
                <a:solidFill>
                  <a:schemeClr val="accent2"/>
                </a:solidFill>
              </a:rPr>
              <a:t>J. Blanco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Dec 14, 2010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85800" y="2247900"/>
            <a:ext cx="7772400" cy="1949450"/>
          </a:xfrm>
        </p:spPr>
        <p:txBody>
          <a:bodyPr/>
          <a:lstStyle/>
          <a:p>
            <a:r>
              <a:rPr lang="en-US" sz="2800" dirty="0" smtClean="0"/>
              <a:t>MPE involvement in the HiRadMat project </a:t>
            </a:r>
            <a:br>
              <a:rPr lang="en-US" sz="2800" dirty="0" smtClean="0"/>
            </a:br>
            <a:r>
              <a:rPr lang="en-US" sz="2800" dirty="0" smtClean="0"/>
              <a:t>-</a:t>
            </a:r>
            <a:br>
              <a:rPr lang="en-US" sz="2800" dirty="0" smtClean="0"/>
            </a:br>
            <a:r>
              <a:rPr lang="en-US" sz="2800" dirty="0" smtClean="0"/>
              <a:t> status and plans</a:t>
            </a:r>
            <a:endParaRPr lang="en-US" dirty="0" smtClean="0"/>
          </a:p>
        </p:txBody>
      </p:sp>
      <p:sp>
        <p:nvSpPr>
          <p:cNvPr id="409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CC0512-5519-45D1-930D-6B4CCF41A63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HiRadMat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Hi</a:t>
            </a:r>
            <a:r>
              <a:rPr lang="en-US" dirty="0" smtClean="0"/>
              <a:t>gh </a:t>
            </a:r>
            <a:r>
              <a:rPr lang="en-US" dirty="0" smtClean="0">
                <a:solidFill>
                  <a:srgbClr val="FFC000"/>
                </a:solidFill>
              </a:rPr>
              <a:t>Rad</a:t>
            </a:r>
            <a:r>
              <a:rPr lang="en-US" dirty="0" smtClean="0"/>
              <a:t>iation to </a:t>
            </a:r>
            <a:r>
              <a:rPr lang="en-US" dirty="0" smtClean="0">
                <a:solidFill>
                  <a:srgbClr val="FFC000"/>
                </a:solidFill>
              </a:rPr>
              <a:t>Mat</a:t>
            </a:r>
            <a:r>
              <a:rPr lang="en-US" dirty="0" smtClean="0"/>
              <a:t>erials.</a:t>
            </a:r>
          </a:p>
          <a:p>
            <a:r>
              <a:rPr lang="en-US" dirty="0" smtClean="0"/>
              <a:t>Currently being built in the old West Area Neutrino Facility [WANF]</a:t>
            </a:r>
          </a:p>
          <a:p>
            <a:r>
              <a:rPr lang="en-US" dirty="0" smtClean="0"/>
              <a:t>Designed to allow testing of accelerator components (LHC) to the impact of high intensity beams.</a:t>
            </a:r>
            <a:endParaRPr lang="en-US" dirty="0" smtClean="0"/>
          </a:p>
          <a:p>
            <a:r>
              <a:rPr lang="en-US" dirty="0" smtClean="0"/>
              <a:t>Complements the CERN East Area irradiation facility.</a:t>
            </a:r>
          </a:p>
          <a:p>
            <a:r>
              <a:rPr lang="en-US" dirty="0" smtClean="0"/>
              <a:t>Commission during September 2011</a:t>
            </a:r>
          </a:p>
          <a:p>
            <a:r>
              <a:rPr lang="en-US" dirty="0" smtClean="0"/>
              <a:t>Initial run in October 2011.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776662"/>
            <a:ext cx="6942030" cy="285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HiRadMat Beam parameters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150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dirty="0" smtClean="0"/>
              <a:t>Energy</a:t>
            </a:r>
          </a:p>
          <a:p>
            <a:pPr lvl="1">
              <a:lnSpc>
                <a:spcPct val="95000"/>
              </a:lnSpc>
            </a:pPr>
            <a:r>
              <a:rPr lang="en-US" dirty="0" smtClean="0"/>
              <a:t>440GeV </a:t>
            </a:r>
            <a:r>
              <a:rPr lang="en-US" dirty="0" smtClean="0"/>
              <a:t>for protons </a:t>
            </a:r>
            <a:r>
              <a:rPr lang="en-US" dirty="0" smtClean="0"/>
              <a:t>(3.5MJ </a:t>
            </a:r>
            <a:r>
              <a:rPr lang="en-US" dirty="0" smtClean="0"/>
              <a:t>max pulse energy)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0.49TW 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(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24.5TW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)</a:t>
            </a:r>
            <a:endParaRPr lang="en-US" dirty="0" smtClean="0">
              <a:solidFill>
                <a:srgbClr val="FFC000"/>
              </a:solidFill>
            </a:endParaRPr>
          </a:p>
          <a:p>
            <a:pPr lvl="1">
              <a:lnSpc>
                <a:spcPct val="95000"/>
              </a:lnSpc>
            </a:pPr>
            <a:r>
              <a:rPr lang="en-US" dirty="0" smtClean="0"/>
              <a:t>173.5GeV/A (36.1TeV) </a:t>
            </a:r>
            <a:r>
              <a:rPr lang="en-US" dirty="0" smtClean="0"/>
              <a:t>for ions </a:t>
            </a:r>
            <a:r>
              <a:rPr lang="en-US" dirty="0" smtClean="0"/>
              <a:t>(21kJ </a:t>
            </a:r>
            <a:r>
              <a:rPr lang="en-US" dirty="0" smtClean="0"/>
              <a:t>max pulse energy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0.4GW (0.8TW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)</a:t>
            </a:r>
            <a:endParaRPr lang="en-US" dirty="0" smtClean="0"/>
          </a:p>
          <a:p>
            <a:pPr>
              <a:lnSpc>
                <a:spcPct val="95000"/>
              </a:lnSpc>
            </a:pPr>
            <a:r>
              <a:rPr lang="en-US" dirty="0" smtClean="0"/>
              <a:t>Beam intensity (SPS-Beam type)</a:t>
            </a:r>
            <a:endParaRPr lang="en-US" dirty="0" smtClean="0"/>
          </a:p>
          <a:p>
            <a:pPr lvl="1">
              <a:lnSpc>
                <a:spcPct val="95000"/>
              </a:lnSpc>
            </a:pPr>
            <a:r>
              <a:rPr lang="en-US" dirty="0" smtClean="0"/>
              <a:t> </a:t>
            </a:r>
            <a:r>
              <a:rPr lang="en-US" dirty="0" smtClean="0"/>
              <a:t>288 bunches of 3E9 to 1.7E11 protons </a:t>
            </a:r>
            <a:endParaRPr lang="en-US" dirty="0" smtClean="0"/>
          </a:p>
          <a:p>
            <a:pPr lvl="1">
              <a:lnSpc>
                <a:spcPct val="95000"/>
              </a:lnSpc>
            </a:pPr>
            <a:r>
              <a:rPr lang="en-US" dirty="0" smtClean="0"/>
              <a:t> </a:t>
            </a:r>
            <a:r>
              <a:rPr lang="en-US" dirty="0" smtClean="0"/>
              <a:t>52 bunches of 3E7 to 7E7 ions.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Beam size</a:t>
            </a:r>
          </a:p>
          <a:p>
            <a:pPr lvl="1">
              <a:lnSpc>
                <a:spcPct val="95000"/>
              </a:lnSpc>
            </a:pPr>
            <a:r>
              <a:rPr lang="en-US" dirty="0" err="1" smtClean="0"/>
              <a:t>Sigma</a:t>
            </a:r>
            <a:r>
              <a:rPr lang="en-US" baseline="-25000" dirty="0" err="1" smtClean="0"/>
              <a:t>x,y</a:t>
            </a:r>
            <a:r>
              <a:rPr lang="en-US" dirty="0" smtClean="0"/>
              <a:t> = </a:t>
            </a:r>
            <a:r>
              <a:rPr lang="en-US" b="1" dirty="0" smtClean="0">
                <a:solidFill>
                  <a:srgbClr val="FFC000"/>
                </a:solidFill>
              </a:rPr>
              <a:t>0.1*</a:t>
            </a:r>
            <a:r>
              <a:rPr lang="en-US" dirty="0" smtClean="0"/>
              <a:t>-2mm       </a:t>
            </a:r>
            <a:r>
              <a:rPr lang="en-US" sz="1400" dirty="0" smtClean="0"/>
              <a:t>*Not available in all positions</a:t>
            </a:r>
            <a:endParaRPr lang="en-US" dirty="0" smtClean="0"/>
          </a:p>
          <a:p>
            <a:pPr>
              <a:lnSpc>
                <a:spcPct val="95000"/>
              </a:lnSpc>
            </a:pPr>
            <a:r>
              <a:rPr lang="en-US" dirty="0" smtClean="0"/>
              <a:t>Repetition frequency</a:t>
            </a:r>
          </a:p>
          <a:p>
            <a:pPr lvl="1">
              <a:lnSpc>
                <a:spcPct val="95000"/>
              </a:lnSpc>
            </a:pPr>
            <a:r>
              <a:rPr lang="en-US" dirty="0" smtClean="0"/>
              <a:t> </a:t>
            </a:r>
            <a:r>
              <a:rPr lang="en-US" dirty="0" smtClean="0"/>
              <a:t>18 sec.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Time </a:t>
            </a:r>
            <a:r>
              <a:rPr lang="en-US" dirty="0" smtClean="0"/>
              <a:t>structure</a:t>
            </a:r>
          </a:p>
          <a:p>
            <a:pPr lvl="1">
              <a:lnSpc>
                <a:spcPct val="95000"/>
              </a:lnSpc>
            </a:pPr>
            <a:r>
              <a:rPr lang="en-US" dirty="0" smtClean="0"/>
              <a:t>7.2us </a:t>
            </a:r>
            <a:r>
              <a:rPr lang="en-US" dirty="0" smtClean="0"/>
              <a:t>pulse. 0.5ns bunch length and 25ns intra-bunch spacing</a:t>
            </a:r>
            <a:r>
              <a:rPr lang="en-US" dirty="0" smtClean="0"/>
              <a:t>.</a:t>
            </a:r>
          </a:p>
          <a:p>
            <a:pPr lvl="1">
              <a:lnSpc>
                <a:spcPct val="95000"/>
              </a:lnSpc>
            </a:pPr>
            <a:r>
              <a:rPr lang="en-US" dirty="0" smtClean="0"/>
              <a:t>5.2us pulse for ions. 100ns bunch spacing.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HiRadMat Users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259977" y="1775012"/>
          <a:ext cx="8480611" cy="3602243"/>
        </p:xfrm>
        <a:graphic>
          <a:graphicData uri="http://schemas.openxmlformats.org/drawingml/2006/table">
            <a:tbl>
              <a:tblPr/>
              <a:tblGrid>
                <a:gridCol w="5124693"/>
                <a:gridCol w="3355918"/>
              </a:tblGrid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User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ISOLDE – Target and Ion Source Development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EN-STI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Radiation tolerance test for electronic equipment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EN-STI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auto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Dynamic vacuum properties of amorphous carbon films bombarded with heavy ion and proton beams at the SPS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 TE-VSC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LHC beam dump entrance window robustness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 TE-VSC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LARP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Rotatable Collimator Robustness Test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 BE-ABP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SPS TPSG diluter robustness and protection test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TE-ABT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TCDQ diluter robustness and protection test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TE-ABT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TCDS diluter robustness and protection test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TE-ABT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Qualification of LHC Phase II Collimators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 BE-ABP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Loss Monitor developments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CERN BE-BI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Tungsten powder thimble shock test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STFC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Rutherford Appleton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Laboratory 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C000"/>
                          </a:solidFill>
                          <a:latin typeface="Calibri"/>
                        </a:rPr>
                        <a:t>HEDM damage experiments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C000"/>
                          </a:solidFill>
                          <a:latin typeface="Calibri"/>
                        </a:rPr>
                        <a:t>CERN TE-MPE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19094" y="3720353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66FF"/>
                </a:solidFill>
              </a:rPr>
              <a:t>Collimators</a:t>
            </a:r>
            <a:endParaRPr lang="en-US" sz="1200" b="1" dirty="0">
              <a:solidFill>
                <a:srgbClr val="0066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7559" y="2734235"/>
            <a:ext cx="774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66FF"/>
                </a:solidFill>
              </a:rPr>
              <a:t>Vacuum</a:t>
            </a:r>
            <a:endParaRPr lang="en-US" sz="1200" b="1" dirty="0">
              <a:solidFill>
                <a:srgbClr val="00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23345" y="2277035"/>
            <a:ext cx="1622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66FF"/>
                </a:solidFill>
              </a:rPr>
              <a:t>Electronic radiation</a:t>
            </a:r>
            <a:endParaRPr lang="en-US" sz="1200" b="1" dirty="0">
              <a:solidFill>
                <a:srgbClr val="0066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9324" y="2000036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66FF"/>
                </a:solidFill>
              </a:rPr>
              <a:t>Sources</a:t>
            </a:r>
            <a:endParaRPr lang="en-US" sz="1200" b="1" dirty="0">
              <a:solidFill>
                <a:srgbClr val="00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67335" y="4572000"/>
            <a:ext cx="518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66FF"/>
                </a:solidFill>
              </a:rPr>
              <a:t>BLM</a:t>
            </a:r>
            <a:endParaRPr lang="en-US" sz="1200" b="1" dirty="0">
              <a:solidFill>
                <a:srgbClr val="00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23345" y="4961756"/>
            <a:ext cx="172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66FF"/>
                </a:solidFill>
              </a:rPr>
              <a:t>Damage experiments</a:t>
            </a:r>
            <a:endParaRPr lang="en-US" sz="1200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 of 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" name="Picture 9" descr="fig7c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314" y="843849"/>
            <a:ext cx="3862620" cy="28317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5482" y="1102659"/>
            <a:ext cx="43299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en-US" sz="1800" dirty="0" smtClean="0"/>
          </a:p>
          <a:p>
            <a:pPr algn="just">
              <a:buFont typeface="Arial" pitchFamily="34" charset="0"/>
              <a:buChar char="•"/>
            </a:pPr>
            <a:endParaRPr lang="en-US" sz="1800" dirty="0" smtClean="0"/>
          </a:p>
          <a:p>
            <a:endParaRPr lang="en-US" dirty="0" smtClean="0"/>
          </a:p>
        </p:txBody>
      </p:sp>
      <p:sp>
        <p:nvSpPr>
          <p:cNvPr id="12" name="Content Placeholder 6"/>
          <p:cNvSpPr txBox="1">
            <a:spLocks/>
          </p:cNvSpPr>
          <p:nvPr/>
        </p:nvSpPr>
        <p:spPr bwMode="auto">
          <a:xfrm>
            <a:off x="0" y="1102658"/>
            <a:ext cx="4715435" cy="257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800" kern="0" dirty="0" smtClean="0">
                <a:solidFill>
                  <a:schemeClr val="accent2"/>
                </a:solidFill>
                <a:latin typeface="+mn-lt"/>
              </a:rPr>
              <a:t>Two physical processes:</a:t>
            </a:r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1800" kern="0" dirty="0" smtClean="0">
                <a:latin typeface="+mn-lt"/>
              </a:rPr>
              <a:t>Energy deposition by the beam.</a:t>
            </a:r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1800" kern="0" dirty="0" smtClean="0">
                <a:latin typeface="+mn-lt"/>
              </a:rPr>
              <a:t>Hydrodynamic motion of the target’s particles.</a:t>
            </a:r>
          </a:p>
          <a:p>
            <a:pPr marL="342900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1800" kern="0" dirty="0" smtClean="0">
                <a:solidFill>
                  <a:schemeClr val="accent2"/>
                </a:solidFill>
                <a:latin typeface="+mn-lt"/>
              </a:rPr>
              <a:t>Both processes are coupled, changes provoked by one affects the other. </a:t>
            </a:r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Solution: run iteratively in steps t[us]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rot="5400000" flipH="1" flipV="1">
            <a:off x="5860678" y="2338635"/>
            <a:ext cx="1340220" cy="0"/>
          </a:xfrm>
          <a:prstGeom prst="line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0" name="Content Placeholder 6"/>
          <p:cNvSpPr txBox="1">
            <a:spLocks/>
          </p:cNvSpPr>
          <p:nvPr/>
        </p:nvSpPr>
        <p:spPr bwMode="auto">
          <a:xfrm>
            <a:off x="0" y="3836814"/>
            <a:ext cx="4715435" cy="257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  <a:defRPr/>
            </a:pPr>
            <a:r>
              <a:rPr lang="en-US" sz="1800" kern="0" dirty="0" smtClean="0">
                <a:solidFill>
                  <a:schemeClr val="accent2"/>
                </a:solidFill>
              </a:rPr>
              <a:t>Previous </a:t>
            </a:r>
            <a:r>
              <a:rPr lang="en-US" sz="1800" kern="0" dirty="0" smtClean="0">
                <a:solidFill>
                  <a:schemeClr val="accent2"/>
                </a:solidFill>
              </a:rPr>
              <a:t>simulations:</a:t>
            </a:r>
            <a:endParaRPr lang="en-US" sz="1800" kern="0" dirty="0" smtClean="0">
              <a:solidFill>
                <a:schemeClr val="accent2"/>
              </a:solidFill>
            </a:endParaRPr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1800" kern="0" dirty="0" smtClean="0"/>
              <a:t>Initial energy deposition map </a:t>
            </a:r>
            <a:endParaRPr lang="en-US" sz="1800" kern="0" dirty="0" smtClean="0"/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</a:pPr>
            <a:r>
              <a:rPr lang="en-US" sz="1800" kern="0" dirty="0" smtClean="0">
                <a:sym typeface="Wingdings" pitchFamily="2" charset="2"/>
              </a:rPr>
              <a:t>	</a:t>
            </a:r>
            <a:r>
              <a:rPr lang="en-US" sz="1800" kern="0" dirty="0" smtClean="0">
                <a:sym typeface="Wingdings" pitchFamily="2" charset="2"/>
              </a:rPr>
              <a:t> </a:t>
            </a:r>
            <a:r>
              <a:rPr lang="en-US" sz="1800" kern="0" dirty="0" smtClean="0"/>
              <a:t>FLUKA. </a:t>
            </a:r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1800" kern="0" dirty="0" smtClean="0"/>
              <a:t>Subsequent deposition </a:t>
            </a:r>
            <a:r>
              <a:rPr lang="en-US" sz="1800" kern="0" dirty="0" smtClean="0"/>
              <a:t>maps scaled from the initial one.</a:t>
            </a:r>
          </a:p>
          <a:p>
            <a:pPr marL="742950" lvl="1" indent="-28575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  <a:defRPr/>
            </a:pPr>
            <a:r>
              <a:rPr lang="en-US" sz="1800" kern="0" dirty="0" smtClean="0"/>
              <a:t>hydrodynamic motion </a:t>
            </a:r>
            <a:r>
              <a:rPr lang="en-US" sz="1800" kern="0" dirty="0" smtClean="0">
                <a:sym typeface="Wingdings" pitchFamily="2" charset="2"/>
              </a:rPr>
              <a:t></a:t>
            </a:r>
            <a:r>
              <a:rPr lang="en-US" sz="1800" kern="0" dirty="0" smtClean="0"/>
              <a:t>BIG2 </a:t>
            </a:r>
            <a:r>
              <a:rPr lang="en-US" sz="1800" kern="0" dirty="0" smtClean="0"/>
              <a:t>code</a:t>
            </a:r>
            <a:endParaRPr lang="en-US" sz="1800" kern="0" dirty="0" smtClean="0"/>
          </a:p>
        </p:txBody>
      </p:sp>
      <p:sp>
        <p:nvSpPr>
          <p:cNvPr id="21" name="Content Placeholder 6"/>
          <p:cNvSpPr txBox="1">
            <a:spLocks/>
          </p:cNvSpPr>
          <p:nvPr/>
        </p:nvSpPr>
        <p:spPr bwMode="auto">
          <a:xfrm>
            <a:off x="4715435" y="3836814"/>
            <a:ext cx="4428565" cy="257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  <a:defRPr/>
            </a:pPr>
            <a:r>
              <a:rPr lang="en-US" sz="1800" kern="0" dirty="0" smtClean="0">
                <a:solidFill>
                  <a:schemeClr val="accent2"/>
                </a:solidFill>
              </a:rPr>
              <a:t>Newer simulations combine</a:t>
            </a:r>
            <a:r>
              <a:rPr lang="en-US" sz="1800" kern="0" dirty="0" smtClean="0">
                <a:solidFill>
                  <a:schemeClr val="accent2"/>
                </a:solidFill>
              </a:rPr>
              <a:t>:</a:t>
            </a:r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  <a:buFont typeface="Arial" pitchFamily="34" charset="0"/>
              <a:buChar char="•"/>
              <a:defRPr/>
            </a:pPr>
            <a:r>
              <a:rPr lang="en-US" sz="1800" kern="0" dirty="0" smtClean="0"/>
              <a:t>At each step :</a:t>
            </a:r>
          </a:p>
          <a:p>
            <a:pPr marL="800100" lvl="1" indent="-342900" algn="just" eaLnBrk="0" hangingPunct="0">
              <a:lnSpc>
                <a:spcPct val="105000"/>
              </a:lnSpc>
              <a:spcBef>
                <a:spcPct val="40000"/>
              </a:spcBef>
              <a:defRPr/>
            </a:pPr>
            <a:r>
              <a:rPr lang="en-US" sz="1800" kern="0" dirty="0" smtClean="0">
                <a:sym typeface="Wingdings" pitchFamily="2" charset="2"/>
              </a:rPr>
              <a:t>	 FLUKA  </a:t>
            </a:r>
            <a:r>
              <a:rPr lang="en-US" sz="1800" kern="0" dirty="0" smtClean="0"/>
              <a:t>BIG2 </a:t>
            </a:r>
            <a:r>
              <a:rPr lang="en-US" sz="1800" kern="0" dirty="0" smtClean="0">
                <a:sym typeface="Wingdings" pitchFamily="2" charset="2"/>
              </a:rPr>
              <a:t></a:t>
            </a:r>
            <a:endParaRPr lang="en-US" sz="1800" kern="0" dirty="0" smtClean="0"/>
          </a:p>
          <a:p>
            <a:pPr marL="742950" lvl="1" indent="-285750" algn="just" eaLnBrk="0" hangingPunct="0">
              <a:lnSpc>
                <a:spcPct val="105000"/>
              </a:lnSpc>
              <a:spcBef>
                <a:spcPct val="40000"/>
              </a:spcBef>
              <a:defRPr/>
            </a:pPr>
            <a:endParaRPr lang="en-US" sz="1800" kern="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476287" y="2643612"/>
            <a:ext cx="23166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FF0000"/>
                </a:solidFill>
              </a:rPr>
              <a:t>Overestimated energy deposition</a:t>
            </a:r>
            <a:endParaRPr lang="en-US" sz="105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 of simulations</a:t>
            </a:r>
            <a:endParaRPr lang="en-US" dirty="0"/>
          </a:p>
        </p:txBody>
      </p:sp>
      <p:pic>
        <p:nvPicPr>
          <p:cNvPr id="8" name="Content Placeholder 7" descr="fig7a.eps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01355" y="838200"/>
            <a:ext cx="3951357" cy="28479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 descr="fig7b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01355" y="3675609"/>
            <a:ext cx="4040640" cy="28317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5482" y="1102659"/>
            <a:ext cx="43299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en-US" sz="1800" dirty="0" smtClean="0"/>
          </a:p>
          <a:p>
            <a:pPr algn="just">
              <a:buFont typeface="Arial" pitchFamily="34" charset="0"/>
              <a:buChar char="•"/>
            </a:pPr>
            <a:endParaRPr lang="en-US" sz="1800" dirty="0" smtClean="0"/>
          </a:p>
          <a:p>
            <a:endParaRPr lang="en-US" dirty="0" smtClean="0"/>
          </a:p>
        </p:txBody>
      </p:sp>
      <p:sp>
        <p:nvSpPr>
          <p:cNvPr id="12" name="Content Placeholder 6"/>
          <p:cNvSpPr txBox="1">
            <a:spLocks/>
          </p:cNvSpPr>
          <p:nvPr/>
        </p:nvSpPr>
        <p:spPr bwMode="auto">
          <a:xfrm>
            <a:off x="152400" y="1102658"/>
            <a:ext cx="4563035" cy="552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800" kern="0" dirty="0" smtClean="0">
                <a:solidFill>
                  <a:schemeClr val="accent2"/>
                </a:solidFill>
                <a:latin typeface="+mn-lt"/>
              </a:rPr>
              <a:t>Newer simulations also show a density depletion region on the longitudinal direction. “Tunneling effect”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800" kern="0" dirty="0" smtClean="0">
                <a:solidFill>
                  <a:schemeClr val="accent2"/>
                </a:solidFill>
                <a:latin typeface="+mn-lt"/>
              </a:rPr>
              <a:t>Previous simulations overestimate the “penetration range” of protons. Higher energy deposition </a:t>
            </a:r>
            <a:r>
              <a:rPr lang="en-US" sz="1800" kern="0" dirty="0" smtClean="0">
                <a:solidFill>
                  <a:schemeClr val="accent2"/>
                </a:solidFill>
                <a:latin typeface="+mn-lt"/>
                <a:sym typeface="Wingdings" pitchFamily="2" charset="2"/>
              </a:rPr>
              <a:t> stronger shock waves   Faster penetration speed</a:t>
            </a: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800" kern="0" dirty="0" smtClean="0">
                <a:latin typeface="+mn-lt"/>
              </a:rPr>
              <a:t>	</a:t>
            </a:r>
            <a:r>
              <a:rPr lang="en-US" sz="1800" kern="0" dirty="0" smtClean="0">
                <a:latin typeface="+mn-lt"/>
              </a:rPr>
              <a:t>Protons p</a:t>
            </a:r>
            <a:r>
              <a:rPr kumimoji="0" lang="en-US" sz="180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ene</a:t>
            </a:r>
            <a:r>
              <a:rPr lang="en-US" sz="1800" kern="0" dirty="0" err="1" smtClean="0">
                <a:latin typeface="+mn-lt"/>
              </a:rPr>
              <a:t>tration</a:t>
            </a:r>
            <a:r>
              <a:rPr lang="en-US" sz="1800" kern="0" dirty="0" smtClean="0">
                <a:latin typeface="+mn-lt"/>
              </a:rPr>
              <a:t> range: length of damaged material (t &gt; melting point)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800" kern="0" dirty="0" smtClean="0">
              <a:solidFill>
                <a:schemeClr val="accent2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rot="16200000" flipV="1">
            <a:off x="5665695" y="3630706"/>
            <a:ext cx="5100917" cy="44824"/>
          </a:xfrm>
          <a:prstGeom prst="line">
            <a:avLst/>
          </a:prstGeom>
          <a:noFill/>
          <a:ln w="15875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16200000" flipV="1">
            <a:off x="5199530" y="3653196"/>
            <a:ext cx="5100917" cy="44824"/>
          </a:xfrm>
          <a:prstGeom prst="line">
            <a:avLst/>
          </a:prstGeom>
          <a:noFill/>
          <a:ln w="15875" cap="flat" cmpd="sng" algn="ctr">
            <a:solidFill>
              <a:srgbClr val="0066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423647" y="1739153"/>
            <a:ext cx="1900518" cy="1588"/>
          </a:xfrm>
          <a:prstGeom prst="straightConnector1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147666" y="2995664"/>
            <a:ext cx="29963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FF0000"/>
                </a:solidFill>
              </a:rPr>
              <a:t>Overestimated penetration range of protons</a:t>
            </a:r>
            <a:endParaRPr lang="en-US" sz="1050" b="1" dirty="0">
              <a:solidFill>
                <a:srgbClr val="FF0000"/>
              </a:solidFill>
            </a:endParaRP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4741" y="3416877"/>
            <a:ext cx="2909047" cy="211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773245" y="4939553"/>
            <a:ext cx="18614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FF0000"/>
                </a:solidFill>
              </a:rPr>
              <a:t>Slope = penetration speed</a:t>
            </a:r>
            <a:endParaRPr lang="en-US" sz="105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an experiment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533775" y="1266825"/>
            <a:ext cx="2038350" cy="9048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152400" y="999566"/>
          <a:ext cx="6096000" cy="3177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1895475" y="4482353"/>
          <a:ext cx="5046663" cy="1801813"/>
        </p:xfrm>
        <a:graphic>
          <a:graphicData uri="http://schemas.openxmlformats.org/presentationml/2006/ole">
            <p:oleObj spid="_x0000_s38913" name="Visio" r:id="rId8" imgW="5046726" imgH="180213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the </a:t>
            </a:r>
            <a:r>
              <a:rPr lang="en-US" dirty="0" smtClean="0"/>
              <a:t>art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15000"/>
          </a:xfrm>
        </p:spPr>
        <p:txBody>
          <a:bodyPr/>
          <a:lstStyle/>
          <a:p>
            <a:r>
              <a:rPr lang="en-US" dirty="0" smtClean="0"/>
              <a:t>Previous Studies</a:t>
            </a:r>
          </a:p>
          <a:p>
            <a:pPr lvl="1"/>
            <a:r>
              <a:rPr lang="en-US" dirty="0" smtClean="0"/>
              <a:t>Hydrodynamic Calculation of 20-TeV Beam Interactions with the SSC Beam Dump. </a:t>
            </a:r>
            <a:r>
              <a:rPr lang="en-US" dirty="0" err="1" smtClean="0"/>
              <a:t>D.C.Wilson</a:t>
            </a:r>
            <a:r>
              <a:rPr lang="en-US" dirty="0" smtClean="0"/>
              <a:t>, </a:t>
            </a:r>
            <a:r>
              <a:rPr lang="en-US" dirty="0" err="1" smtClean="0"/>
              <a:t>C.A.Wingate</a:t>
            </a:r>
            <a:r>
              <a:rPr lang="en-US" dirty="0" smtClean="0"/>
              <a:t>, </a:t>
            </a:r>
            <a:r>
              <a:rPr lang="en-US" dirty="0" err="1" smtClean="0"/>
              <a:t>J.C.Goldstein</a:t>
            </a:r>
            <a:r>
              <a:rPr lang="en-US" dirty="0" smtClean="0"/>
              <a:t>, </a:t>
            </a:r>
            <a:r>
              <a:rPr lang="en-US" dirty="0" err="1" smtClean="0"/>
              <a:t>R.P.Godwin</a:t>
            </a:r>
            <a:r>
              <a:rPr lang="en-US" dirty="0" smtClean="0"/>
              <a:t> and </a:t>
            </a:r>
            <a:r>
              <a:rPr lang="en-US" dirty="0" err="1" smtClean="0"/>
              <a:t>N.V.Mokhov</a:t>
            </a:r>
            <a:r>
              <a:rPr lang="en-US" dirty="0" smtClean="0"/>
              <a:t> (1992)</a:t>
            </a:r>
          </a:p>
          <a:p>
            <a:pPr lvl="1"/>
            <a:r>
              <a:rPr lang="en-US" dirty="0" smtClean="0"/>
              <a:t>Particle accelerator physics and technology for high energy density physics research. </a:t>
            </a:r>
            <a:r>
              <a:rPr lang="en-US" dirty="0" err="1" smtClean="0"/>
              <a:t>D.H.H.Hoffmann</a:t>
            </a:r>
            <a:r>
              <a:rPr lang="en-US" dirty="0" smtClean="0"/>
              <a:t> et al. (2006)</a:t>
            </a:r>
          </a:p>
          <a:p>
            <a:pPr lvl="1"/>
            <a:r>
              <a:rPr lang="en-US" dirty="0" smtClean="0"/>
              <a:t>Interaction of the CERN Large Hadron Collider (LHC) Beam with the Beam Dump Block. </a:t>
            </a:r>
            <a:r>
              <a:rPr lang="en-US" dirty="0" err="1" smtClean="0"/>
              <a:t>R.Assman</a:t>
            </a:r>
            <a:r>
              <a:rPr lang="en-US" dirty="0" smtClean="0"/>
              <a:t>, </a:t>
            </a:r>
            <a:r>
              <a:rPr lang="en-US" dirty="0" err="1" smtClean="0"/>
              <a:t>A.Ferrari</a:t>
            </a:r>
            <a:r>
              <a:rPr lang="en-US" dirty="0" smtClean="0"/>
              <a:t>, </a:t>
            </a:r>
            <a:r>
              <a:rPr lang="en-US" dirty="0" err="1" smtClean="0"/>
              <a:t>B.Goddard</a:t>
            </a:r>
            <a:r>
              <a:rPr lang="en-US" dirty="0" smtClean="0"/>
              <a:t>, </a:t>
            </a:r>
            <a:r>
              <a:rPr lang="en-US" dirty="0" err="1" smtClean="0"/>
              <a:t>R.Schmidt</a:t>
            </a:r>
            <a:r>
              <a:rPr lang="en-US" dirty="0" smtClean="0"/>
              <a:t> and </a:t>
            </a:r>
            <a:r>
              <a:rPr lang="en-US" dirty="0" err="1" smtClean="0"/>
              <a:t>N.A.Tahir</a:t>
            </a:r>
            <a:r>
              <a:rPr lang="en-US" dirty="0" smtClean="0"/>
              <a:t> (2008)</a:t>
            </a:r>
          </a:p>
          <a:p>
            <a:pPr lvl="1"/>
            <a:r>
              <a:rPr lang="en-US" dirty="0" smtClean="0"/>
              <a:t>Large Hadron Collider at CERN: Beams generating high-energy-density matter. </a:t>
            </a:r>
            <a:r>
              <a:rPr lang="en-US" dirty="0" err="1" smtClean="0"/>
              <a:t>N.A.Tahir</a:t>
            </a:r>
            <a:r>
              <a:rPr lang="en-US" dirty="0" smtClean="0"/>
              <a:t>, </a:t>
            </a:r>
            <a:r>
              <a:rPr lang="en-US" dirty="0" err="1" smtClean="0"/>
              <a:t>R.Schmidt</a:t>
            </a:r>
            <a:r>
              <a:rPr lang="en-US" dirty="0" smtClean="0"/>
              <a:t> et al. (2008)</a:t>
            </a:r>
          </a:p>
          <a:p>
            <a:r>
              <a:rPr lang="en-US" dirty="0" smtClean="0"/>
              <a:t>Previous Experiments</a:t>
            </a:r>
          </a:p>
          <a:p>
            <a:pPr lvl="1"/>
            <a:r>
              <a:rPr lang="en-US" dirty="0" smtClean="0"/>
              <a:t>Damage Levels – Comparison of Experiment and Simulation. </a:t>
            </a:r>
            <a:r>
              <a:rPr lang="en-US" dirty="0" err="1" smtClean="0"/>
              <a:t>V.Kain</a:t>
            </a:r>
            <a:r>
              <a:rPr lang="en-US" dirty="0" smtClean="0"/>
              <a:t>, (2005).</a:t>
            </a:r>
          </a:p>
          <a:p>
            <a:r>
              <a:rPr lang="en-US" dirty="0" smtClean="0"/>
              <a:t>Facilities</a:t>
            </a:r>
          </a:p>
          <a:p>
            <a:pPr lvl="1"/>
            <a:r>
              <a:rPr lang="en-US" dirty="0" smtClean="0"/>
              <a:t>FAIR, Facility for Antiproton and Ion Research. (Future)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D10B62-5861-4BEB-99B5-8873AD2CB58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j_Prep_CheckOut_8Nov07">
  <a:themeElements>
    <a:clrScheme name="Inj_Prep_CheckOut_8Nov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nj_Prep_CheckOut_8Nov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j_Prep_CheckOut_8Nov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j_Prep_CheckOut_8Nov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j_Prep_CheckOut_8Nov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j_Prep_CheckOut_8Nov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j_Prep_CheckOut_8Nov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j_Prep_CheckOut_8Nov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j_Prep_CheckOut_8Nov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j_Prep_CheckOut_8Nov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j_Prep_CheckOut_8Nov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j_Prep_CheckOut_8Nov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j_Prep_CheckOut_8Nov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j_Prep_CheckOut_8Nov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7129</TotalTime>
  <Words>579</Words>
  <Application>Microsoft Office PowerPoint</Application>
  <PresentationFormat>On-screen Show (4:3)</PresentationFormat>
  <Paragraphs>112</Paragraphs>
  <Slides>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Inj_Prep_CheckOut_8Nov07</vt:lpstr>
      <vt:lpstr>Visio</vt:lpstr>
      <vt:lpstr>MPE involvement in the HiRadMat project  -  status and plans</vt:lpstr>
      <vt:lpstr>Introduction to HiRadMat</vt:lpstr>
      <vt:lpstr>HiRadMat Beam parameters</vt:lpstr>
      <vt:lpstr>HiRadMat Users</vt:lpstr>
      <vt:lpstr>Current state of simulations</vt:lpstr>
      <vt:lpstr>Current state of simulations</vt:lpstr>
      <vt:lpstr>Plans for an experiment</vt:lpstr>
      <vt:lpstr>State of the art </vt:lpstr>
      <vt:lpstr>FIN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 Research Plan</dc:title>
  <dc:creator>jblancos</dc:creator>
  <cp:lastModifiedBy>Juan Blanco Sancho</cp:lastModifiedBy>
  <cp:revision>619</cp:revision>
  <dcterms:created xsi:type="dcterms:W3CDTF">2009-06-17T16:10:49Z</dcterms:created>
  <dcterms:modified xsi:type="dcterms:W3CDTF">2010-12-13T16:26:59Z</dcterms:modified>
</cp:coreProperties>
</file>