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  <p:sldMasterId id="2147483706" r:id="rId2"/>
  </p:sldMasterIdLst>
  <p:notesMasterIdLst>
    <p:notesMasterId r:id="rId45"/>
  </p:notesMasterIdLst>
  <p:sldIdLst>
    <p:sldId id="440" r:id="rId3"/>
    <p:sldId id="619" r:id="rId4"/>
    <p:sldId id="647" r:id="rId5"/>
    <p:sldId id="542" r:id="rId6"/>
    <p:sldId id="648" r:id="rId7"/>
    <p:sldId id="649" r:id="rId8"/>
    <p:sldId id="652" r:id="rId9"/>
    <p:sldId id="653" r:id="rId10"/>
    <p:sldId id="654" r:id="rId11"/>
    <p:sldId id="657" r:id="rId12"/>
    <p:sldId id="671" r:id="rId13"/>
    <p:sldId id="714" r:id="rId14"/>
    <p:sldId id="687" r:id="rId15"/>
    <p:sldId id="715" r:id="rId16"/>
    <p:sldId id="716" r:id="rId17"/>
    <p:sldId id="689" r:id="rId18"/>
    <p:sldId id="712" r:id="rId19"/>
    <p:sldId id="713" r:id="rId20"/>
    <p:sldId id="662" r:id="rId21"/>
    <p:sldId id="690" r:id="rId22"/>
    <p:sldId id="705" r:id="rId23"/>
    <p:sldId id="706" r:id="rId24"/>
    <p:sldId id="707" r:id="rId25"/>
    <p:sldId id="708" r:id="rId26"/>
    <p:sldId id="709" r:id="rId27"/>
    <p:sldId id="710" r:id="rId28"/>
    <p:sldId id="691" r:id="rId29"/>
    <p:sldId id="696" r:id="rId30"/>
    <p:sldId id="697" r:id="rId31"/>
    <p:sldId id="681" r:id="rId32"/>
    <p:sldId id="692" r:id="rId33"/>
    <p:sldId id="693" r:id="rId34"/>
    <p:sldId id="694" r:id="rId35"/>
    <p:sldId id="695" r:id="rId36"/>
    <p:sldId id="711" r:id="rId37"/>
    <p:sldId id="698" r:id="rId38"/>
    <p:sldId id="700" r:id="rId39"/>
    <p:sldId id="701" r:id="rId40"/>
    <p:sldId id="704" r:id="rId41"/>
    <p:sldId id="702" r:id="rId42"/>
    <p:sldId id="703" r:id="rId43"/>
    <p:sldId id="504" r:id="rId44"/>
  </p:sldIdLst>
  <p:sldSz cx="9144000" cy="6858000" type="screen4x3"/>
  <p:notesSz cx="7099300" cy="102346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CC00"/>
    <a:srgbClr val="FF0066"/>
    <a:srgbClr val="FFFFFF"/>
    <a:srgbClr val="000000"/>
    <a:srgbClr val="FF9900"/>
    <a:srgbClr val="CC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70" autoAdjust="0"/>
    <p:restoredTop sz="94759" autoAdjust="0"/>
  </p:normalViewPr>
  <p:slideViewPr>
    <p:cSldViewPr>
      <p:cViewPr varScale="1">
        <p:scale>
          <a:sx n="83" d="100"/>
          <a:sy n="83" d="100"/>
        </p:scale>
        <p:origin x="-437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15811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theme" Target="theme/theme1.xml"/><Relationship Id="rId8" Type="http://schemas.openxmlformats.org/officeDocument/2006/relationships/slide" Target="slides/slide6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Relationship Id="rId4" Type="http://schemas.openxmlformats.org/officeDocument/2006/relationships/image" Target="../media/image16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image" Target="../media/image26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image" Target="../media/image33.wmf"/><Relationship Id="rId1" Type="http://schemas.openxmlformats.org/officeDocument/2006/relationships/image" Target="../media/image32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38.wmf"/><Relationship Id="rId1" Type="http://schemas.openxmlformats.org/officeDocument/2006/relationships/image" Target="../media/image3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300">
                <a:latin typeface="Arial Unicode MS" pitchFamily="34" charset="-128"/>
              </a:defRPr>
            </a:lvl1pPr>
          </a:lstStyle>
          <a:p>
            <a:endParaRPr lang="en-GB" dirty="0"/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294" y="0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Arial Unicode MS" pitchFamily="34" charset="-128"/>
              </a:defRPr>
            </a:lvl1pPr>
          </a:lstStyle>
          <a:p>
            <a:endParaRPr lang="en-GB" dirty="0"/>
          </a:p>
        </p:txBody>
      </p:sp>
      <p:sp>
        <p:nvSpPr>
          <p:cNvPr id="686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4925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86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930" y="4861441"/>
            <a:ext cx="5679440" cy="4605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686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106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300">
                <a:latin typeface="Arial Unicode MS" pitchFamily="34" charset="-128"/>
              </a:defRPr>
            </a:lvl1pPr>
          </a:lstStyle>
          <a:p>
            <a:endParaRPr lang="en-GB" dirty="0"/>
          </a:p>
        </p:txBody>
      </p:sp>
      <p:sp>
        <p:nvSpPr>
          <p:cNvPr id="686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294" y="9721106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Arial Unicode MS" pitchFamily="34" charset="-128"/>
              </a:defRPr>
            </a:lvl1pPr>
          </a:lstStyle>
          <a:p>
            <a:fld id="{BCFADA81-793A-48B7-9378-1A045A90DD96}" type="slidenum">
              <a:rPr lang="en-GB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4D77006-AACF-46F0-9779-5405A38EC53E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496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6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Cambridge 19th April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504085D-2D79-4E0C-AFED-DCBD2BCA26E2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CERN 29</a:t>
            </a:r>
            <a:r>
              <a:rPr lang="en-GB" baseline="30000" dirty="0" smtClean="0"/>
              <a:t>th</a:t>
            </a:r>
            <a:r>
              <a:rPr lang="en-GB" dirty="0" smtClean="0"/>
              <a:t> March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3097A75-DAC3-4F8F-8B8C-11FD4A705228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333375"/>
            <a:ext cx="1943100" cy="60483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4213" y="333375"/>
            <a:ext cx="5678487" cy="60483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CERN 29</a:t>
            </a:r>
            <a:r>
              <a:rPr lang="en-GB" baseline="30000" dirty="0" smtClean="0"/>
              <a:t>th</a:t>
            </a:r>
            <a:r>
              <a:rPr lang="en-GB" dirty="0" smtClean="0"/>
              <a:t> March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7686208-7A04-4C69-94B4-D624DA0CF624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333375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844675"/>
            <a:ext cx="3810000" cy="45370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44675"/>
            <a:ext cx="3810000" cy="45370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-323850" y="6524625"/>
            <a:ext cx="4032250" cy="228600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CERN 29</a:t>
            </a:r>
            <a:r>
              <a:rPr lang="en-GB" baseline="30000" dirty="0" smtClean="0"/>
              <a:t>th</a:t>
            </a:r>
            <a:r>
              <a:rPr lang="en-GB" dirty="0" smtClean="0"/>
              <a:t> March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7092950" y="6524625"/>
            <a:ext cx="1905000" cy="241300"/>
          </a:xfrm>
        </p:spPr>
        <p:txBody>
          <a:bodyPr/>
          <a:lstStyle>
            <a:lvl1pPr>
              <a:defRPr/>
            </a:lvl1pPr>
          </a:lstStyle>
          <a:p>
            <a:fld id="{2F6B33DA-3985-4E9B-AD49-868D47C94CA2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333375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844675"/>
            <a:ext cx="7772400" cy="2192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189413"/>
            <a:ext cx="7772400" cy="21923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-323850" y="6524625"/>
            <a:ext cx="4032250" cy="228600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CERN 29</a:t>
            </a:r>
            <a:r>
              <a:rPr lang="en-GB" baseline="30000" dirty="0" smtClean="0"/>
              <a:t>th</a:t>
            </a:r>
            <a:r>
              <a:rPr lang="en-GB" dirty="0" smtClean="0"/>
              <a:t> March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7092950" y="6524625"/>
            <a:ext cx="1905000" cy="241300"/>
          </a:xfrm>
        </p:spPr>
        <p:txBody>
          <a:bodyPr/>
          <a:lstStyle>
            <a:lvl1pPr>
              <a:defRPr/>
            </a:lvl1pPr>
          </a:lstStyle>
          <a:p>
            <a:fld id="{A00ADD21-8A80-4CA7-B798-6285663D5021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84213" y="333375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844675"/>
            <a:ext cx="3810000" cy="2192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844675"/>
            <a:ext cx="3810000" cy="2192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5800" y="4189413"/>
            <a:ext cx="3810000" cy="21923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4189413"/>
            <a:ext cx="3810000" cy="21923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-323850" y="6524625"/>
            <a:ext cx="4032250" cy="228600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CERN 29</a:t>
            </a:r>
            <a:r>
              <a:rPr lang="en-GB" baseline="30000" dirty="0" smtClean="0"/>
              <a:t>th</a:t>
            </a:r>
            <a:r>
              <a:rPr lang="en-GB" dirty="0" smtClean="0"/>
              <a:t> March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>
          <a:xfrm>
            <a:off x="7092950" y="6524625"/>
            <a:ext cx="1905000" cy="241300"/>
          </a:xfrm>
        </p:spPr>
        <p:txBody>
          <a:bodyPr/>
          <a:lstStyle>
            <a:lvl1pPr>
              <a:defRPr/>
            </a:lvl1pPr>
          </a:lstStyle>
          <a:p>
            <a:fld id="{9C0CD3F8-41E0-4F5E-89C0-5D923049D1CD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 and 2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333375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844675"/>
            <a:ext cx="3810000" cy="2192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844675"/>
            <a:ext cx="3810000" cy="2192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685800" y="4189413"/>
            <a:ext cx="7772400" cy="21923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-323850" y="6524625"/>
            <a:ext cx="4032250" cy="228600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CERN 29</a:t>
            </a:r>
            <a:r>
              <a:rPr lang="en-GB" baseline="30000" dirty="0" smtClean="0"/>
              <a:t>th</a:t>
            </a:r>
            <a:r>
              <a:rPr lang="en-GB" dirty="0" smtClean="0"/>
              <a:t> March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7092950" y="6524625"/>
            <a:ext cx="1905000" cy="241300"/>
          </a:xfrm>
        </p:spPr>
        <p:txBody>
          <a:bodyPr/>
          <a:lstStyle>
            <a:lvl1pPr>
              <a:defRPr/>
            </a:lvl1pPr>
          </a:lstStyle>
          <a:p>
            <a:fld id="{FE9BDC69-3697-4543-B11E-D6447A146B77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4CBB2-6098-4349-B2EF-77FF6C1DFF9D}" type="datetimeFigureOut">
              <a:rPr lang="en-US" smtClean="0"/>
              <a:pPr/>
              <a:t>4/19/2011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F8132-5F6F-42F4-9E73-EA1AC9E30E2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4CBB2-6098-4349-B2EF-77FF6C1DFF9D}" type="datetimeFigureOut">
              <a:rPr lang="en-US" smtClean="0"/>
              <a:pPr/>
              <a:t>4/19/2011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F8132-5F6F-42F4-9E73-EA1AC9E30E2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4CBB2-6098-4349-B2EF-77FF6C1DFF9D}" type="datetimeFigureOut">
              <a:rPr lang="en-US" smtClean="0"/>
              <a:pPr/>
              <a:t>4/19/2011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F8132-5F6F-42F4-9E73-EA1AC9E30E2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4CBB2-6098-4349-B2EF-77FF6C1DFF9D}" type="datetimeFigureOut">
              <a:rPr lang="en-US" smtClean="0"/>
              <a:pPr/>
              <a:t>4/19/2011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F8132-5F6F-42F4-9E73-EA1AC9E30E2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Cambridge 19th April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CDF61C4-EB04-4425-A69E-F9C0EFE274AD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4CBB2-6098-4349-B2EF-77FF6C1DFF9D}" type="datetimeFigureOut">
              <a:rPr lang="en-US" smtClean="0"/>
              <a:pPr/>
              <a:t>4/19/2011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F8132-5F6F-42F4-9E73-EA1AC9E30E2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4CBB2-6098-4349-B2EF-77FF6C1DFF9D}" type="datetimeFigureOut">
              <a:rPr lang="en-US" smtClean="0"/>
              <a:pPr/>
              <a:t>4/19/2011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F8132-5F6F-42F4-9E73-EA1AC9E30E2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4CBB2-6098-4349-B2EF-77FF6C1DFF9D}" type="datetimeFigureOut">
              <a:rPr lang="en-US" smtClean="0"/>
              <a:pPr/>
              <a:t>4/19/2011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F8132-5F6F-42F4-9E73-EA1AC9E30E2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4CBB2-6098-4349-B2EF-77FF6C1DFF9D}" type="datetimeFigureOut">
              <a:rPr lang="en-US" smtClean="0"/>
              <a:pPr/>
              <a:t>4/19/2011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F8132-5F6F-42F4-9E73-EA1AC9E30E2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4CBB2-6098-4349-B2EF-77FF6C1DFF9D}" type="datetimeFigureOut">
              <a:rPr lang="en-US" smtClean="0"/>
              <a:pPr/>
              <a:t>4/19/2011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F8132-5F6F-42F4-9E73-EA1AC9E30E2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4CBB2-6098-4349-B2EF-77FF6C1DFF9D}" type="datetimeFigureOut">
              <a:rPr lang="en-US" smtClean="0"/>
              <a:pPr/>
              <a:t>4/19/2011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F8132-5F6F-42F4-9E73-EA1AC9E30E2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4CBB2-6098-4349-B2EF-77FF6C1DFF9D}" type="datetimeFigureOut">
              <a:rPr lang="en-US" smtClean="0"/>
              <a:pPr/>
              <a:t>4/19/2011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F8132-5F6F-42F4-9E73-EA1AC9E30E2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Cambridge 19th April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B85C108-34C1-4459-B3E7-EFEC2F3B1B61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844675"/>
            <a:ext cx="3810000" cy="4537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44675"/>
            <a:ext cx="3810000" cy="4537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Cambridge 19th April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ECF7C83-4A30-4964-8198-80DBCF9D011E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CERN 29</a:t>
            </a:r>
            <a:r>
              <a:rPr lang="en-GB" baseline="30000" dirty="0" smtClean="0"/>
              <a:t>th</a:t>
            </a:r>
            <a:r>
              <a:rPr lang="en-GB" dirty="0" smtClean="0"/>
              <a:t> March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89BA5E4-2D7B-4895-8D3B-23F07C78DD0B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CERN 29</a:t>
            </a:r>
            <a:r>
              <a:rPr lang="en-GB" baseline="30000" dirty="0" smtClean="0"/>
              <a:t>th</a:t>
            </a:r>
            <a:r>
              <a:rPr lang="en-GB" dirty="0" smtClean="0"/>
              <a:t> March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4D8BFC0-8EAB-4BC5-8D87-A2A2CB363D1C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CERN 29</a:t>
            </a:r>
            <a:r>
              <a:rPr lang="en-GB" baseline="30000" dirty="0" smtClean="0"/>
              <a:t>th</a:t>
            </a:r>
            <a:r>
              <a:rPr lang="en-GB" dirty="0" smtClean="0"/>
              <a:t> March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8469F76-A814-4B20-AF54-FC78DF7480CA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CERN 29</a:t>
            </a:r>
            <a:r>
              <a:rPr lang="en-GB" baseline="30000" dirty="0" smtClean="0"/>
              <a:t>th</a:t>
            </a:r>
            <a:r>
              <a:rPr lang="en-GB" dirty="0" smtClean="0"/>
              <a:t> March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D60A8FE-85E5-4818-9A7C-9A15B8CEA29B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CERN 29</a:t>
            </a:r>
            <a:r>
              <a:rPr lang="en-GB" baseline="30000" dirty="0" smtClean="0"/>
              <a:t>th</a:t>
            </a:r>
            <a:r>
              <a:rPr lang="en-GB" dirty="0" smtClean="0"/>
              <a:t> March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C3D76C7-A52E-4160-A3D4-BF185D85C6A4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333375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44675"/>
            <a:ext cx="7772400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6758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-323850" y="6524625"/>
            <a:ext cx="403225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r>
              <a:rPr lang="en-GB" dirty="0" smtClean="0"/>
              <a:t>CERN 29</a:t>
            </a:r>
            <a:r>
              <a:rPr lang="en-GB" baseline="30000" dirty="0" smtClean="0"/>
              <a:t>th</a:t>
            </a:r>
            <a:r>
              <a:rPr lang="en-GB" dirty="0" smtClean="0"/>
              <a:t> March</a:t>
            </a:r>
          </a:p>
        </p:txBody>
      </p:sp>
      <p:sp>
        <p:nvSpPr>
          <p:cNvPr id="6759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2950" y="6524625"/>
            <a:ext cx="19050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93826050-4870-404C-A342-EBCE9A911CD1}" type="slidenum">
              <a:rPr lang="en-GB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Unicode MS" pitchFamily="34" charset="-128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Unicode MS" pitchFamily="34" charset="-128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Unicode MS" pitchFamily="34" charset="-128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Unicode MS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Unicode MS" pitchFamily="34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Unicode MS" pitchFamily="34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Unicode MS" pitchFamily="34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Unicode MS" pitchFamily="34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94CBB2-6098-4349-B2EF-77FF6C1DFF9D}" type="datetimeFigureOut">
              <a:rPr lang="en-US" smtClean="0"/>
              <a:pPr/>
              <a:t>4/19/2011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F8132-5F6F-42F4-9E73-EA1AC9E30E2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3" Type="http://schemas.openxmlformats.org/officeDocument/2006/relationships/image" Target="../media/image28.png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oleObject" Target="../embeddings/oleObject11.bin"/><Relationship Id="rId4" Type="http://schemas.openxmlformats.org/officeDocument/2006/relationships/oleObject" Target="../embeddings/oleObject10.bin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2" Type="http://schemas.openxmlformats.org/officeDocument/2006/relationships/image" Target="../media/image35.wmf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oleObject" Target="../embeddings/oleObject13.bin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7" Type="http://schemas.openxmlformats.org/officeDocument/2006/relationships/image" Target="../media/image8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wmf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1.wmf"/><Relationship Id="rId4" Type="http://schemas.openxmlformats.org/officeDocument/2006/relationships/image" Target="../media/image10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6.bin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Cambridge 19</a:t>
            </a:r>
            <a:r>
              <a:rPr lang="en-GB" baseline="30000" dirty="0" smtClean="0"/>
              <a:t>th</a:t>
            </a:r>
            <a:r>
              <a:rPr lang="en-GB" dirty="0" smtClean="0"/>
              <a:t> April</a:t>
            </a:r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1FE51D5-5B66-4D7E-AED2-E634B19295AA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4956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650" y="1928802"/>
            <a:ext cx="7772400" cy="1470025"/>
          </a:xfrm>
        </p:spPr>
        <p:txBody>
          <a:bodyPr/>
          <a:lstStyle/>
          <a:p>
            <a:r>
              <a:rPr lang="en-GB" sz="5400" dirty="0" smtClean="0">
                <a:solidFill>
                  <a:srgbClr val="FF0000"/>
                </a:solidFill>
              </a:rPr>
              <a:t>Comparisons between Event Generators and Data</a:t>
            </a:r>
            <a:endParaRPr lang="en-GB" sz="5400" dirty="0">
              <a:solidFill>
                <a:srgbClr val="FF0000"/>
              </a:solidFill>
            </a:endParaRPr>
          </a:p>
        </p:txBody>
      </p:sp>
      <p:sp>
        <p:nvSpPr>
          <p:cNvPr id="4956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58888" y="5133996"/>
            <a:ext cx="6400800" cy="1295400"/>
          </a:xfrm>
        </p:spPr>
        <p:txBody>
          <a:bodyPr/>
          <a:lstStyle/>
          <a:p>
            <a:r>
              <a:rPr lang="en-GB" dirty="0" smtClean="0"/>
              <a:t>Peter Richardson</a:t>
            </a:r>
          </a:p>
          <a:p>
            <a:r>
              <a:rPr lang="en-GB" dirty="0" smtClean="0"/>
              <a:t>IPPP, Durham University</a:t>
            </a:r>
            <a:endParaRPr lang="en-GB" dirty="0"/>
          </a:p>
        </p:txBody>
      </p:sp>
      <p:pic>
        <p:nvPicPr>
          <p:cNvPr id="495625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125" y="188913"/>
            <a:ext cx="2232025" cy="106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5626" name="Picture 10" descr="durham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825" y="188913"/>
            <a:ext cx="2449513" cy="1052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857224" y="1928802"/>
            <a:ext cx="7772400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96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5618" grpId="0"/>
      <p:bldP spid="1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Prior to LHC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84785"/>
            <a:ext cx="7772400" cy="4896966"/>
          </a:xfrm>
        </p:spPr>
        <p:txBody>
          <a:bodyPr/>
          <a:lstStyle/>
          <a:p>
            <a:r>
              <a:rPr lang="en-GB" sz="2800" dirty="0" smtClean="0"/>
              <a:t>Before the LHC data from:</a:t>
            </a:r>
          </a:p>
          <a:p>
            <a:pPr lvl="1"/>
            <a:r>
              <a:rPr lang="en-GB" dirty="0" smtClean="0"/>
              <a:t> </a:t>
            </a:r>
            <a:r>
              <a:rPr lang="en-GB" dirty="0" smtClean="0">
                <a:solidFill>
                  <a:srgbClr val="0070C0"/>
                </a:solidFill>
              </a:rPr>
              <a:t>UA5 experiment;</a:t>
            </a:r>
          </a:p>
          <a:p>
            <a:pPr lvl="1"/>
            <a:r>
              <a:rPr lang="en-GB" dirty="0" smtClean="0">
                <a:solidFill>
                  <a:srgbClr val="0070C0"/>
                </a:solidFill>
              </a:rPr>
              <a:t> CDF </a:t>
            </a:r>
            <a:r>
              <a:rPr lang="en-GB" dirty="0" smtClean="0">
                <a:solidFill>
                  <a:srgbClr val="0070C0"/>
                </a:solidFill>
              </a:rPr>
              <a:t>at </a:t>
            </a:r>
            <a:r>
              <a:rPr lang="en-GB" dirty="0" smtClean="0">
                <a:solidFill>
                  <a:srgbClr val="0070C0"/>
                </a:solidFill>
              </a:rPr>
              <a:t>630, 1800 and 1960 GeV.</a:t>
            </a:r>
          </a:p>
          <a:p>
            <a:pPr>
              <a:buNone/>
            </a:pPr>
            <a:r>
              <a:rPr lang="en-GB" sz="2800" dirty="0" smtClean="0"/>
              <a:t>	were used to constrain the parameters of the underlying event model.</a:t>
            </a:r>
          </a:p>
          <a:p>
            <a:r>
              <a:rPr lang="en-GB" sz="2800" dirty="0" smtClean="0"/>
              <a:t>The data at the higher Tevatron energies is the best for tuning the parameters at </a:t>
            </a:r>
            <a:r>
              <a:rPr lang="en-GB" sz="2800" dirty="0" smtClean="0"/>
              <a:t>a specific </a:t>
            </a:r>
            <a:r>
              <a:rPr lang="en-GB" sz="2800" dirty="0" smtClean="0"/>
              <a:t>energy.</a:t>
            </a:r>
          </a:p>
          <a:p>
            <a:r>
              <a:rPr lang="en-GB" sz="2800" dirty="0" smtClean="0"/>
              <a:t>Need the other points to extrapolate the parameters to LHC energies.</a:t>
            </a: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Cambridge 19th April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DF61C4-EB04-4425-A69E-F9C0EFE274AD}" type="slidenum">
              <a:rPr lang="en-GB" smtClean="0"/>
              <a:pPr/>
              <a:t>10</a:t>
            </a:fld>
            <a:endParaRPr lang="en-GB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Cambridge 19th April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C562831-E3DA-423D-95FF-3F244995BF78}" type="slidenum">
              <a:rPr lang="en-GB"/>
              <a:pPr/>
              <a:t>11</a:t>
            </a:fld>
            <a:endParaRPr lang="en-GB" dirty="0"/>
          </a:p>
        </p:txBody>
      </p:sp>
      <p:pic>
        <p:nvPicPr>
          <p:cNvPr id="573446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7950" y="330200"/>
            <a:ext cx="8785225" cy="6051550"/>
          </a:xfrm>
          <a:noFill/>
          <a:ln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chemeClr val="accent3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914400" eaLnBrk="0" hangingPunct="0"/>
            <a:r>
              <a:rPr lang="en-US" sz="2800" b="1" dirty="0">
                <a:solidFill>
                  <a:srgbClr val="333399"/>
                </a:solidFill>
                <a:latin typeface="Calibri" pitchFamily="-65" charset="0"/>
              </a:rPr>
              <a:t>Charged Particle Multiplicities at √s=0.9, 7 TeV</a:t>
            </a:r>
            <a:endParaRPr lang="en-US" sz="2800" b="1" dirty="0">
              <a:solidFill>
                <a:schemeClr val="accent2"/>
              </a:solidFill>
            </a:endParaRPr>
          </a:p>
        </p:txBody>
      </p:sp>
      <p:sp>
        <p:nvSpPr>
          <p:cNvPr id="47107" name="Rectangle 15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en-US" dirty="0"/>
              <a:t>Christophe Clement</a:t>
            </a:r>
          </a:p>
        </p:txBody>
      </p:sp>
      <p:sp>
        <p:nvSpPr>
          <p:cNvPr id="8" name="Rectangle 17"/>
          <p:cNvSpPr>
            <a:spLocks noGrp="1" noChangeArrowheads="1"/>
          </p:cNvSpPr>
          <p:nvPr>
            <p:ph type="ftr" sz="quarter" idx="11"/>
          </p:nvPr>
        </p:nvSpPr>
        <p:spPr>
          <a:xfrm>
            <a:off x="5148064" y="6237312"/>
            <a:ext cx="3633192" cy="504056"/>
          </a:xfrm>
        </p:spPr>
        <p:txBody>
          <a:bodyPr/>
          <a:lstStyle/>
          <a:p>
            <a:r>
              <a:rPr lang="en-US" dirty="0"/>
              <a:t>Physics at LHC,  DESY, June  9th, 2010  </a:t>
            </a:r>
            <a:r>
              <a:rPr lang="en-US" dirty="0">
                <a:cs typeface="Arial" charset="0"/>
              </a:rPr>
              <a:t>―  ATLAS First Physics Results</a:t>
            </a:r>
            <a:endParaRPr lang="en-US" dirty="0"/>
          </a:p>
        </p:txBody>
      </p:sp>
      <p:pic>
        <p:nvPicPr>
          <p:cNvPr id="46085" name="Picture 13" descr="MinBias_7TeV_dNch_deta_fig_08a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7763" y="685800"/>
            <a:ext cx="3767137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6" name="TextBox 15"/>
          <p:cNvSpPr txBox="1">
            <a:spLocks noChangeArrowheads="1"/>
          </p:cNvSpPr>
          <p:nvPr/>
        </p:nvSpPr>
        <p:spPr bwMode="auto">
          <a:xfrm>
            <a:off x="5870575" y="5562600"/>
            <a:ext cx="27400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rgbClr val="333399"/>
                </a:solidFill>
              </a:rPr>
              <a:t>Monte Carlo underestimates the </a:t>
            </a:r>
          </a:p>
          <a:p>
            <a:r>
              <a:rPr lang="en-US" sz="1400" dirty="0">
                <a:solidFill>
                  <a:srgbClr val="333399"/>
                </a:solidFill>
              </a:rPr>
              <a:t>track multiplicity seen in ATLAS</a:t>
            </a:r>
          </a:p>
        </p:txBody>
      </p:sp>
      <p:pic>
        <p:nvPicPr>
          <p:cNvPr id="46087" name="Picture 17" descr="MinBias_900_compare_cms_ua1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85800"/>
            <a:ext cx="35560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Cambridge 19th April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DF61C4-EB04-4425-A69E-F9C0EFE274AD}" type="slidenum">
              <a:rPr lang="en-GB" smtClean="0"/>
              <a:pPr/>
              <a:t>13</a:t>
            </a:fld>
            <a:endParaRPr lang="en-GB" dirty="0"/>
          </a:p>
        </p:txBody>
      </p:sp>
      <p:pic>
        <p:nvPicPr>
          <p:cNvPr id="91853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332656"/>
            <a:ext cx="7858469" cy="5905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635896" y="6165304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1"/>
                </a:solidFill>
              </a:rPr>
              <a:t>A. Buckley SM@LHC, Durham</a:t>
            </a:r>
            <a:endParaRPr lang="en-US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Cambridge 19th April</a:t>
            </a:r>
            <a:endParaRPr lang="en-GB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DF61C4-EB04-4425-A69E-F9C0EFE274AD}" type="slidenum">
              <a:rPr lang="en-GB" smtClean="0"/>
              <a:pPr/>
              <a:t>14</a:t>
            </a:fld>
            <a:endParaRPr lang="en-GB" dirty="0"/>
          </a:p>
        </p:txBody>
      </p:sp>
      <p:pic>
        <p:nvPicPr>
          <p:cNvPr id="912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735" y="204287"/>
            <a:ext cx="8276729" cy="6249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Cambridge 19th April</a:t>
            </a:r>
            <a:endParaRPr lang="en-GB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DF61C4-EB04-4425-A69E-F9C0EFE274AD}" type="slidenum">
              <a:rPr lang="en-GB" smtClean="0"/>
              <a:pPr/>
              <a:t>15</a:t>
            </a:fld>
            <a:endParaRPr lang="en-GB" dirty="0"/>
          </a:p>
        </p:txBody>
      </p:sp>
      <p:pic>
        <p:nvPicPr>
          <p:cNvPr id="913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9776" y="185620"/>
            <a:ext cx="8202664" cy="6196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Cambridge 19th April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DF61C4-EB04-4425-A69E-F9C0EFE274AD}" type="slidenum">
              <a:rPr lang="en-GB" smtClean="0"/>
              <a:pPr/>
              <a:t>16</a:t>
            </a:fld>
            <a:endParaRPr lang="en-GB" dirty="0"/>
          </a:p>
        </p:txBody>
      </p:sp>
      <p:pic>
        <p:nvPicPr>
          <p:cNvPr id="92057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766" y="260649"/>
            <a:ext cx="8679722" cy="6121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Cambridge 19th April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DF61C4-EB04-4425-A69E-F9C0EFE274AD}" type="slidenum">
              <a:rPr lang="en-GB" smtClean="0"/>
              <a:pPr/>
              <a:t>17</a:t>
            </a:fld>
            <a:endParaRPr lang="en-GB" dirty="0"/>
          </a:p>
        </p:txBody>
      </p:sp>
      <p:pic>
        <p:nvPicPr>
          <p:cNvPr id="902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0648"/>
            <a:ext cx="8151954" cy="6093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Cambridge 19th April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DF61C4-EB04-4425-A69E-F9C0EFE274AD}" type="slidenum">
              <a:rPr lang="en-GB" smtClean="0"/>
              <a:pPr/>
              <a:t>18</a:t>
            </a:fld>
            <a:endParaRPr lang="en-GB" dirty="0"/>
          </a:p>
        </p:txBody>
      </p:sp>
      <p:pic>
        <p:nvPicPr>
          <p:cNvPr id="903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7" y="85725"/>
            <a:ext cx="8604505" cy="6439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Multiple Parton Scattering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83568" y="1484784"/>
            <a:ext cx="7772400" cy="4537075"/>
          </a:xfrm>
        </p:spPr>
        <p:txBody>
          <a:bodyPr/>
          <a:lstStyle/>
          <a:p>
            <a:r>
              <a:rPr lang="en-GB" sz="2800" dirty="0" smtClean="0"/>
              <a:t>Results are encouraging.</a:t>
            </a:r>
          </a:p>
          <a:p>
            <a:r>
              <a:rPr lang="en-GB" sz="2800" dirty="0" smtClean="0"/>
              <a:t>The results of the tunes made before data taking don’t exactly agree with the data but aren’t orders of magnitude off.</a:t>
            </a:r>
          </a:p>
          <a:p>
            <a:r>
              <a:rPr lang="en-GB" sz="2800" dirty="0" smtClean="0"/>
              <a:t>Including the new results in the fitting gives good agreement.</a:t>
            </a:r>
          </a:p>
          <a:p>
            <a:r>
              <a:rPr lang="en-GB" sz="2800" dirty="0" smtClean="0"/>
              <a:t>The models therefore seem reasonable, although some theoretical tweaking, e.g. colour reconnection in Herwig++ required, but not a major rethink of the whole approach.</a:t>
            </a:r>
            <a:endParaRPr lang="en-US" sz="28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Cambridge 19th April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4D8BFC0-8EAB-4BC5-8D87-A2A2CB363D1C}" type="slidenum">
              <a:rPr lang="en-GB" smtClean="0"/>
              <a:pPr/>
              <a:t>19</a:t>
            </a:fld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4348" y="1428736"/>
            <a:ext cx="7743852" cy="4810138"/>
          </a:xfrm>
        </p:spPr>
        <p:txBody>
          <a:bodyPr/>
          <a:lstStyle/>
          <a:p>
            <a:r>
              <a:rPr lang="en-GB" dirty="0" smtClean="0"/>
              <a:t>Introduction</a:t>
            </a:r>
          </a:p>
          <a:p>
            <a:r>
              <a:rPr lang="en-GB" dirty="0" smtClean="0"/>
              <a:t>Basics Of Event Generation</a:t>
            </a:r>
          </a:p>
          <a:p>
            <a:r>
              <a:rPr lang="en-GB" dirty="0" smtClean="0"/>
              <a:t>Multiple Parton-Parton Scattering</a:t>
            </a:r>
          </a:p>
          <a:p>
            <a:r>
              <a:rPr lang="en-GB" dirty="0" smtClean="0"/>
              <a:t>Jets</a:t>
            </a:r>
          </a:p>
          <a:p>
            <a:r>
              <a:rPr lang="en-GB" dirty="0" smtClean="0"/>
              <a:t>Vector </a:t>
            </a:r>
            <a:r>
              <a:rPr lang="en-GB" dirty="0" err="1" smtClean="0"/>
              <a:t>Bsons</a:t>
            </a:r>
            <a:r>
              <a:rPr lang="en-GB" dirty="0" smtClean="0"/>
              <a:t> with Jets</a:t>
            </a:r>
            <a:endParaRPr lang="en-GB" dirty="0" smtClean="0"/>
          </a:p>
          <a:p>
            <a:r>
              <a:rPr lang="en-GB" dirty="0" smtClean="0"/>
              <a:t>Conclusions</a:t>
            </a:r>
          </a:p>
          <a:p>
            <a:pPr>
              <a:buNone/>
            </a:pPr>
            <a:r>
              <a:rPr lang="en-GB" dirty="0" smtClean="0">
                <a:solidFill>
                  <a:srgbClr val="FF0000"/>
                </a:solidFill>
              </a:rPr>
              <a:t>Most plots taken from talks at last weeks SM@LHC and DIS meetings.</a:t>
            </a:r>
            <a:endParaRPr lang="en-US" dirty="0" smtClean="0">
              <a:solidFill>
                <a:srgbClr val="FF0000"/>
              </a:solidFill>
            </a:endParaRP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Cambridge 19th April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DF61C4-EB04-4425-A69E-F9C0EFE274AD}" type="slidenum">
              <a:rPr lang="en-GB" smtClean="0"/>
              <a:pPr/>
              <a:t>2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33375"/>
            <a:ext cx="8208267" cy="1143000"/>
          </a:xfrm>
        </p:spPr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Improving the Simulations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40769"/>
            <a:ext cx="7772400" cy="5040982"/>
          </a:xfrm>
        </p:spPr>
        <p:txBody>
          <a:bodyPr/>
          <a:lstStyle/>
          <a:p>
            <a:r>
              <a:rPr lang="en-GB" sz="2800" dirty="0" smtClean="0"/>
              <a:t>Prior to the LHC there was a lot of theoretical work designed to improve parton showers by </a:t>
            </a:r>
            <a:r>
              <a:rPr lang="en-GB" sz="2800" dirty="0" smtClean="0"/>
              <a:t>merging </a:t>
            </a:r>
            <a:r>
              <a:rPr lang="en-GB" sz="2800" dirty="0" smtClean="0"/>
              <a:t>the </a:t>
            </a:r>
            <a:r>
              <a:rPr lang="en-GB" sz="2800" dirty="0" smtClean="0"/>
              <a:t>results: </a:t>
            </a:r>
            <a:endParaRPr lang="en-GB" sz="2800" dirty="0" smtClean="0"/>
          </a:p>
          <a:p>
            <a:pPr lvl="1"/>
            <a:r>
              <a:rPr lang="en-GB" sz="2400" dirty="0" smtClean="0"/>
              <a:t>with NLO calculations giving the correct NLO cross section and description of the hardest emission (</a:t>
            </a:r>
            <a:r>
              <a:rPr lang="en-GB" sz="2400" dirty="0" smtClean="0">
                <a:solidFill>
                  <a:srgbClr val="FF0000"/>
                </a:solidFill>
              </a:rPr>
              <a:t>MC@NLO</a:t>
            </a:r>
            <a:r>
              <a:rPr lang="en-GB" sz="2400" dirty="0" smtClean="0"/>
              <a:t> </a:t>
            </a:r>
            <a:r>
              <a:rPr lang="en-GB" sz="2400" dirty="0" smtClean="0">
                <a:solidFill>
                  <a:srgbClr val="00B050"/>
                </a:solidFill>
              </a:rPr>
              <a:t>Frixione and Webber</a:t>
            </a:r>
            <a:r>
              <a:rPr lang="en-GB" sz="2400" dirty="0" smtClean="0"/>
              <a:t>, </a:t>
            </a:r>
            <a:r>
              <a:rPr lang="en-GB" sz="2400" dirty="0" smtClean="0">
                <a:solidFill>
                  <a:srgbClr val="FF0000"/>
                </a:solidFill>
              </a:rPr>
              <a:t>POWHEG</a:t>
            </a:r>
            <a:r>
              <a:rPr lang="en-GB" sz="2400" dirty="0" smtClean="0"/>
              <a:t> </a:t>
            </a:r>
            <a:r>
              <a:rPr lang="en-GB" sz="2400" dirty="0" err="1" smtClean="0">
                <a:solidFill>
                  <a:srgbClr val="00B050"/>
                </a:solidFill>
              </a:rPr>
              <a:t>Nason</a:t>
            </a:r>
            <a:r>
              <a:rPr lang="en-GB" sz="2400" dirty="0" smtClean="0"/>
              <a:t>);</a:t>
            </a:r>
            <a:endParaRPr lang="en-GB" sz="2400" dirty="0" smtClean="0"/>
          </a:p>
          <a:p>
            <a:pPr lvl="1"/>
            <a:r>
              <a:rPr lang="en-GB" sz="2400" dirty="0" smtClean="0"/>
              <a:t>with LO matrix elements to give the correct description of many hard emissions (</a:t>
            </a:r>
            <a:r>
              <a:rPr lang="en-GB" sz="2400" dirty="0" smtClean="0">
                <a:solidFill>
                  <a:srgbClr val="FF0000"/>
                </a:solidFill>
              </a:rPr>
              <a:t>MLM</a:t>
            </a:r>
            <a:r>
              <a:rPr lang="en-GB" sz="2400" dirty="0" smtClean="0"/>
              <a:t> and </a:t>
            </a:r>
            <a:r>
              <a:rPr lang="en-GB" sz="2400" dirty="0" smtClean="0">
                <a:solidFill>
                  <a:srgbClr val="FF0000"/>
                </a:solidFill>
              </a:rPr>
              <a:t>CKKW</a:t>
            </a:r>
            <a:r>
              <a:rPr lang="en-GB" sz="2400" dirty="0" smtClean="0"/>
              <a:t>);</a:t>
            </a:r>
            <a:endParaRPr lang="en-GB" sz="2400" dirty="0" smtClean="0"/>
          </a:p>
          <a:p>
            <a:pPr lvl="1"/>
            <a:r>
              <a:rPr lang="en-GB" sz="2400" dirty="0" smtClean="0"/>
              <a:t>Combining both approaches </a:t>
            </a:r>
            <a:r>
              <a:rPr lang="en-GB" sz="2400" dirty="0" smtClean="0">
                <a:solidFill>
                  <a:srgbClr val="FF0000"/>
                </a:solidFill>
              </a:rPr>
              <a:t>MENLOPS</a:t>
            </a:r>
            <a:r>
              <a:rPr lang="en-GB" sz="2400" dirty="0" smtClean="0"/>
              <a:t> </a:t>
            </a:r>
            <a:r>
              <a:rPr lang="en-GB" sz="2400" dirty="0" smtClean="0">
                <a:solidFill>
                  <a:srgbClr val="00B050"/>
                </a:solidFill>
              </a:rPr>
              <a:t>Hamilton and </a:t>
            </a:r>
            <a:r>
              <a:rPr lang="en-GB" sz="2400" dirty="0" err="1" smtClean="0">
                <a:solidFill>
                  <a:srgbClr val="00B050"/>
                </a:solidFill>
              </a:rPr>
              <a:t>Nason</a:t>
            </a:r>
            <a:r>
              <a:rPr lang="en-GB" sz="2400" dirty="0" smtClean="0">
                <a:solidFill>
                  <a:srgbClr val="00B050"/>
                </a:solidFill>
              </a:rPr>
              <a:t>.</a:t>
            </a:r>
            <a:endParaRPr lang="en-US" sz="2400" dirty="0">
              <a:solidFill>
                <a:srgbClr val="00B05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Cambridge 19th April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DF61C4-EB04-4425-A69E-F9C0EFE274AD}" type="slidenum">
              <a:rPr lang="en-GB" smtClean="0"/>
              <a:pPr/>
              <a:t>20</a:t>
            </a:fld>
            <a:endParaRPr lang="en-GB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NLO Simulations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142844" y="1214422"/>
            <a:ext cx="4929222" cy="5167329"/>
          </a:xfrm>
        </p:spPr>
        <p:txBody>
          <a:bodyPr/>
          <a:lstStyle/>
          <a:p>
            <a:r>
              <a:rPr lang="en-GB" sz="2400" dirty="0" smtClean="0"/>
              <a:t>NLO simulations rearrange the NLO cross section formula.</a:t>
            </a:r>
          </a:p>
          <a:p>
            <a:endParaRPr lang="en-GB" sz="2400" dirty="0" smtClean="0"/>
          </a:p>
          <a:p>
            <a:endParaRPr lang="en-GB" sz="2400" dirty="0" smtClean="0"/>
          </a:p>
          <a:p>
            <a:r>
              <a:rPr lang="en-GB" sz="2400" dirty="0" smtClean="0"/>
              <a:t>Either choose C to be the shower approximation</a:t>
            </a:r>
          </a:p>
          <a:p>
            <a:endParaRPr lang="en-GB" sz="2400" dirty="0" smtClean="0"/>
          </a:p>
          <a:p>
            <a:endParaRPr lang="en-GB" sz="2400" dirty="0" smtClean="0"/>
          </a:p>
          <a:p>
            <a:endParaRPr lang="en-GB" sz="2400" dirty="0" smtClean="0"/>
          </a:p>
          <a:p>
            <a:pPr>
              <a:buNone/>
            </a:pPr>
            <a:r>
              <a:rPr lang="en-GB" sz="2400" dirty="0" smtClean="0"/>
              <a:t>	MC@NLO (</a:t>
            </a:r>
            <a:r>
              <a:rPr lang="en-GB" sz="2400" dirty="0" smtClean="0">
                <a:solidFill>
                  <a:srgbClr val="FF0000"/>
                </a:solidFill>
              </a:rPr>
              <a:t>Frixione, Webber</a:t>
            </a:r>
            <a:r>
              <a:rPr lang="en-GB" sz="2400" dirty="0" smtClean="0"/>
              <a:t>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Cambridge 19th April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DF61C4-EB04-4425-A69E-F9C0EFE274AD}" type="slidenum">
              <a:rPr lang="en-GB" smtClean="0"/>
              <a:pPr/>
              <a:t>21</a:t>
            </a:fld>
            <a:endParaRPr lang="en-GB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6894" y="1214422"/>
            <a:ext cx="2424130" cy="1554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95963" y="2786058"/>
            <a:ext cx="2405061" cy="1519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98411" y="4695845"/>
            <a:ext cx="2188167" cy="1376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25817" y="4702315"/>
            <a:ext cx="2246777" cy="1441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6" name="Object 15"/>
          <p:cNvGraphicFramePr>
            <a:graphicFrameLocks noChangeAspect="1"/>
          </p:cNvGraphicFramePr>
          <p:nvPr/>
        </p:nvGraphicFramePr>
        <p:xfrm>
          <a:off x="71406" y="3857634"/>
          <a:ext cx="5448301" cy="928688"/>
        </p:xfrm>
        <a:graphic>
          <a:graphicData uri="http://schemas.openxmlformats.org/presentationml/2006/ole">
            <p:oleObj spid="_x0000_s898050" name="Equation" r:id="rId7" imgW="2831760" imgH="482400" progId="Equation.DSMT4">
              <p:embed/>
            </p:oleObj>
          </a:graphicData>
        </a:graphic>
      </p:graphicFrame>
      <p:graphicFrame>
        <p:nvGraphicFramePr>
          <p:cNvPr id="4101" name="Object 8"/>
          <p:cNvGraphicFramePr>
            <a:graphicFrameLocks noChangeAspect="1"/>
          </p:cNvGraphicFramePr>
          <p:nvPr/>
        </p:nvGraphicFramePr>
        <p:xfrm>
          <a:off x="136525" y="2071678"/>
          <a:ext cx="4935538" cy="857256"/>
        </p:xfrm>
        <a:graphic>
          <a:graphicData uri="http://schemas.openxmlformats.org/presentationml/2006/ole">
            <p:oleObj spid="_x0000_s898051" name="Equation" r:id="rId8" imgW="2565360" imgH="4824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142853"/>
            <a:ext cx="7772400" cy="1071570"/>
          </a:xfrm>
        </p:spPr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NLO Simulations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119191"/>
            <a:ext cx="7772400" cy="5095891"/>
          </a:xfrm>
        </p:spPr>
        <p:txBody>
          <a:bodyPr/>
          <a:lstStyle/>
          <a:p>
            <a:r>
              <a:rPr lang="en-GB" sz="2800" dirty="0" smtClean="0"/>
              <a:t>Or a  more complex arrangement POWHEG(</a:t>
            </a:r>
            <a:r>
              <a:rPr lang="en-GB" sz="2800" dirty="0" smtClean="0">
                <a:solidFill>
                  <a:schemeClr val="accent1"/>
                </a:solidFill>
              </a:rPr>
              <a:t>Nason</a:t>
            </a:r>
            <a:r>
              <a:rPr lang="en-GB" sz="2800" dirty="0" smtClean="0"/>
              <a:t>)</a:t>
            </a:r>
          </a:p>
          <a:p>
            <a:endParaRPr lang="en-GB" sz="2800" dirty="0" smtClean="0"/>
          </a:p>
          <a:p>
            <a:endParaRPr lang="en-GB" sz="2800" dirty="0" smtClean="0"/>
          </a:p>
          <a:p>
            <a:pPr>
              <a:buNone/>
            </a:pPr>
            <a:r>
              <a:rPr lang="en-GB" sz="2800" dirty="0" smtClean="0"/>
              <a:t>	where</a:t>
            </a:r>
          </a:p>
          <a:p>
            <a:endParaRPr lang="en-GB" sz="2800" dirty="0" smtClean="0"/>
          </a:p>
          <a:p>
            <a:endParaRPr lang="en-GB" sz="2800" dirty="0" smtClean="0"/>
          </a:p>
          <a:p>
            <a:endParaRPr lang="en-GB" sz="2800" dirty="0" smtClean="0"/>
          </a:p>
          <a:p>
            <a:endParaRPr lang="en-GB" sz="2800" dirty="0" smtClean="0"/>
          </a:p>
          <a:p>
            <a:pPr>
              <a:buNone/>
            </a:pPr>
            <a:endParaRPr lang="en-GB" sz="2800" dirty="0" smtClean="0"/>
          </a:p>
          <a:p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Cambridge 19th April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DF61C4-EB04-4425-A69E-F9C0EFE274AD}" type="slidenum">
              <a:rPr lang="en-GB" smtClean="0"/>
              <a:pPr/>
              <a:t>22</a:t>
            </a:fld>
            <a:endParaRPr lang="en-GB" dirty="0"/>
          </a:p>
        </p:txBody>
      </p:sp>
      <p:graphicFrame>
        <p:nvGraphicFramePr>
          <p:cNvPr id="52227" name="Object 8"/>
          <p:cNvGraphicFramePr>
            <a:graphicFrameLocks noChangeAspect="1"/>
          </p:cNvGraphicFramePr>
          <p:nvPr/>
        </p:nvGraphicFramePr>
        <p:xfrm>
          <a:off x="1403648" y="2132856"/>
          <a:ext cx="5840412" cy="812800"/>
        </p:xfrm>
        <a:graphic>
          <a:graphicData uri="http://schemas.openxmlformats.org/presentationml/2006/ole">
            <p:oleObj spid="_x0000_s899074" name="Equation" r:id="rId3" imgW="3035160" imgH="457200" progId="Equation.DSMT4">
              <p:embed/>
            </p:oleObj>
          </a:graphicData>
        </a:graphic>
      </p:graphicFrame>
      <p:graphicFrame>
        <p:nvGraphicFramePr>
          <p:cNvPr id="52228" name="Object 8"/>
          <p:cNvGraphicFramePr>
            <a:graphicFrameLocks noChangeAspect="1"/>
          </p:cNvGraphicFramePr>
          <p:nvPr/>
        </p:nvGraphicFramePr>
        <p:xfrm>
          <a:off x="1403648" y="4725144"/>
          <a:ext cx="5840413" cy="812800"/>
        </p:xfrm>
        <a:graphic>
          <a:graphicData uri="http://schemas.openxmlformats.org/presentationml/2006/ole">
            <p:oleObj spid="_x0000_s899075" name="Equation" r:id="rId4" imgW="3035160" imgH="457200" progId="Equation.DSMT4">
              <p:embed/>
            </p:oleObj>
          </a:graphicData>
        </a:graphic>
      </p:graphicFrame>
      <p:graphicFrame>
        <p:nvGraphicFramePr>
          <p:cNvPr id="52229" name="Object 8"/>
          <p:cNvGraphicFramePr>
            <a:graphicFrameLocks noChangeAspect="1"/>
          </p:cNvGraphicFramePr>
          <p:nvPr/>
        </p:nvGraphicFramePr>
        <p:xfrm>
          <a:off x="1016843" y="3861048"/>
          <a:ext cx="6867525" cy="587375"/>
        </p:xfrm>
        <a:graphic>
          <a:graphicData uri="http://schemas.openxmlformats.org/presentationml/2006/ole">
            <p:oleObj spid="_x0000_s899076" name="Equation" r:id="rId5" imgW="3568680" imgH="33012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Pros and Cons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500034" y="1214422"/>
            <a:ext cx="4040188" cy="639762"/>
          </a:xfrm>
        </p:spPr>
        <p:txBody>
          <a:bodyPr/>
          <a:lstStyle/>
          <a:p>
            <a:pPr algn="ctr"/>
            <a:r>
              <a:rPr lang="en-GB" sz="3200" b="0" dirty="0" smtClean="0">
                <a:solidFill>
                  <a:srgbClr val="FF0000"/>
                </a:solidFill>
              </a:rPr>
              <a:t>POWHEG</a:t>
            </a:r>
            <a:endParaRPr lang="en-US" sz="3200" b="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142844" y="1928802"/>
            <a:ext cx="4325940" cy="3951288"/>
          </a:xfrm>
        </p:spPr>
        <p:txBody>
          <a:bodyPr/>
          <a:lstStyle/>
          <a:p>
            <a:r>
              <a:rPr lang="en-GB" dirty="0" smtClean="0"/>
              <a:t>Positive weights.</a:t>
            </a:r>
          </a:p>
          <a:p>
            <a:r>
              <a:rPr lang="en-GB" dirty="0" smtClean="0"/>
              <a:t>Implementation doesn’t depend on the shower algorithm.</a:t>
            </a:r>
          </a:p>
          <a:p>
            <a:r>
              <a:rPr lang="en-GB" dirty="0" smtClean="0"/>
              <a:t>Needs changes to shower algorithm for non-p</a:t>
            </a:r>
            <a:r>
              <a:rPr lang="en-GB" baseline="-25000" dirty="0" smtClean="0"/>
              <a:t>T</a:t>
            </a:r>
            <a:r>
              <a:rPr lang="en-GB" dirty="0" smtClean="0"/>
              <a:t> ordered showers.</a:t>
            </a:r>
          </a:p>
          <a:p>
            <a:r>
              <a:rPr lang="en-GB" dirty="0" smtClean="0"/>
              <a:t>Differs from shower and NLO results, but changes can be made to give NLO result at large p</a:t>
            </a:r>
            <a:r>
              <a:rPr lang="en-GB" baseline="-25000" dirty="0" smtClean="0"/>
              <a:t>T.</a:t>
            </a:r>
          </a:p>
          <a:p>
            <a:endParaRPr lang="en-US" sz="280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xfrm>
            <a:off x="4643438" y="1214422"/>
            <a:ext cx="4041775" cy="639762"/>
          </a:xfrm>
        </p:spPr>
        <p:txBody>
          <a:bodyPr/>
          <a:lstStyle/>
          <a:p>
            <a:pPr algn="ctr"/>
            <a:r>
              <a:rPr lang="en-GB" sz="3200" b="0" dirty="0" smtClean="0">
                <a:solidFill>
                  <a:srgbClr val="FF0000"/>
                </a:solidFill>
              </a:rPr>
              <a:t>MC@NLO</a:t>
            </a:r>
            <a:endParaRPr lang="en-US" sz="3200" b="0" dirty="0" smtClean="0">
              <a:solidFill>
                <a:srgbClr val="FF0000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4643438" y="2000240"/>
            <a:ext cx="4357718" cy="3951288"/>
          </a:xfrm>
        </p:spPr>
        <p:txBody>
          <a:bodyPr/>
          <a:lstStyle/>
          <a:p>
            <a:r>
              <a:rPr lang="en-GB" dirty="0" smtClean="0"/>
              <a:t>Negative weights</a:t>
            </a:r>
          </a:p>
          <a:p>
            <a:r>
              <a:rPr lang="en-GB" dirty="0" smtClean="0"/>
              <a:t>Implementation depends on the specific shower algorithm used.</a:t>
            </a:r>
          </a:p>
          <a:p>
            <a:r>
              <a:rPr lang="en-GB" dirty="0" smtClean="0"/>
              <a:t>No changes to parton shower. </a:t>
            </a:r>
          </a:p>
          <a:p>
            <a:r>
              <a:rPr lang="en-GB" dirty="0" smtClean="0"/>
              <a:t>Reduces to the exact shower result at low p</a:t>
            </a:r>
            <a:r>
              <a:rPr lang="en-GB" baseline="-25000" dirty="0" smtClean="0"/>
              <a:t>T</a:t>
            </a:r>
            <a:r>
              <a:rPr lang="en-GB" dirty="0" smtClean="0"/>
              <a:t> and NLO result at high p</a:t>
            </a:r>
            <a:r>
              <a:rPr lang="en-GB" baseline="-25000" dirty="0" smtClean="0"/>
              <a:t>T</a:t>
            </a:r>
            <a:r>
              <a:rPr lang="en-GB" dirty="0" smtClean="0"/>
              <a:t> </a:t>
            </a:r>
            <a:endParaRPr lang="en-US" baseline="-25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Cambridge 19th April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DF61C4-EB04-4425-A69E-F9C0EFE274AD}" type="slidenum">
              <a:rPr lang="en-GB" smtClean="0"/>
              <a:pPr/>
              <a:t>23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Cambridge 19th April</a:t>
            </a:r>
            <a:endParaRPr lang="en-GB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2D9D1BE-1EAD-4920-A118-6B24380B0063}" type="slidenum">
              <a:rPr lang="en-GB"/>
              <a:pPr/>
              <a:t>24</a:t>
            </a:fld>
            <a:endParaRPr lang="en-GB" dirty="0"/>
          </a:p>
        </p:txBody>
      </p:sp>
      <p:sp>
        <p:nvSpPr>
          <p:cNvPr id="531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 smtClean="0">
                <a:solidFill>
                  <a:srgbClr val="FF0000"/>
                </a:solidFill>
              </a:rPr>
              <a:t>Drell Yan</a:t>
            </a:r>
            <a:endParaRPr lang="en-US" sz="4000" dirty="0">
              <a:solidFill>
                <a:srgbClr val="FF0000"/>
              </a:solidFill>
            </a:endParaRPr>
          </a:p>
        </p:txBody>
      </p:sp>
      <p:pic>
        <p:nvPicPr>
          <p:cNvPr id="531459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0825" y="1551005"/>
            <a:ext cx="3668713" cy="4378325"/>
          </a:xfrm>
          <a:noFill/>
          <a:ln/>
        </p:spPr>
      </p:pic>
      <p:pic>
        <p:nvPicPr>
          <p:cNvPr id="531460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995738" y="1508143"/>
            <a:ext cx="3476625" cy="4492625"/>
          </a:xfrm>
          <a:noFill/>
          <a:ln/>
        </p:spPr>
      </p:pic>
      <p:sp>
        <p:nvSpPr>
          <p:cNvPr id="531461" name="Text Box 5"/>
          <p:cNvSpPr txBox="1">
            <a:spLocks noChangeArrowheads="1"/>
          </p:cNvSpPr>
          <p:nvPr/>
        </p:nvSpPr>
        <p:spPr bwMode="auto">
          <a:xfrm>
            <a:off x="1331913" y="5805488"/>
            <a:ext cx="20161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000" dirty="0">
                <a:solidFill>
                  <a:srgbClr val="FF0000"/>
                </a:solidFill>
              </a:rPr>
              <a:t>CDF Run I Z p</a:t>
            </a:r>
            <a:r>
              <a:rPr lang="en-GB" sz="2000" baseline="-25000" dirty="0">
                <a:solidFill>
                  <a:srgbClr val="FF0000"/>
                </a:solidFill>
              </a:rPr>
              <a:t>T</a:t>
            </a:r>
            <a:endParaRPr lang="en-US" sz="2000" baseline="-25000" dirty="0">
              <a:solidFill>
                <a:srgbClr val="FF0000"/>
              </a:solidFill>
            </a:endParaRPr>
          </a:p>
        </p:txBody>
      </p:sp>
      <p:sp>
        <p:nvSpPr>
          <p:cNvPr id="531462" name="Text Box 6"/>
          <p:cNvSpPr txBox="1">
            <a:spLocks noChangeArrowheads="1"/>
          </p:cNvSpPr>
          <p:nvPr/>
        </p:nvSpPr>
        <p:spPr bwMode="auto">
          <a:xfrm>
            <a:off x="5003800" y="5876925"/>
            <a:ext cx="20161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000" dirty="0">
                <a:solidFill>
                  <a:srgbClr val="FF0000"/>
                </a:solidFill>
              </a:rPr>
              <a:t>D0 Run II Z p</a:t>
            </a:r>
            <a:r>
              <a:rPr lang="en-GB" sz="2000" baseline="-25000" dirty="0">
                <a:solidFill>
                  <a:srgbClr val="FF0000"/>
                </a:solidFill>
              </a:rPr>
              <a:t>T</a:t>
            </a:r>
            <a:endParaRPr lang="en-US" sz="2000" baseline="-25000" dirty="0">
              <a:solidFill>
                <a:srgbClr val="FF0000"/>
              </a:solidFill>
            </a:endParaRPr>
          </a:p>
        </p:txBody>
      </p:sp>
      <p:sp>
        <p:nvSpPr>
          <p:cNvPr id="531463" name="Line 7"/>
          <p:cNvSpPr>
            <a:spLocks noChangeShapeType="1"/>
          </p:cNvSpPr>
          <p:nvPr/>
        </p:nvSpPr>
        <p:spPr bwMode="auto">
          <a:xfrm>
            <a:off x="7596188" y="1700213"/>
            <a:ext cx="10795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531464" name="Line 8"/>
          <p:cNvSpPr>
            <a:spLocks noChangeShapeType="1"/>
          </p:cNvSpPr>
          <p:nvPr/>
        </p:nvSpPr>
        <p:spPr bwMode="auto">
          <a:xfrm>
            <a:off x="7667625" y="2708275"/>
            <a:ext cx="10795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531465" name="Line 9"/>
          <p:cNvSpPr>
            <a:spLocks noChangeShapeType="1"/>
          </p:cNvSpPr>
          <p:nvPr/>
        </p:nvSpPr>
        <p:spPr bwMode="auto">
          <a:xfrm>
            <a:off x="7667625" y="3716338"/>
            <a:ext cx="10795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531466" name="Text Box 10"/>
          <p:cNvSpPr txBox="1">
            <a:spLocks noChangeArrowheads="1"/>
          </p:cNvSpPr>
          <p:nvPr/>
        </p:nvSpPr>
        <p:spPr bwMode="auto">
          <a:xfrm>
            <a:off x="7596188" y="1844675"/>
            <a:ext cx="13684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dirty="0"/>
              <a:t>Herwig++</a:t>
            </a:r>
            <a:endParaRPr lang="en-US" dirty="0"/>
          </a:p>
        </p:txBody>
      </p:sp>
      <p:sp>
        <p:nvSpPr>
          <p:cNvPr id="531467" name="Text Box 11"/>
          <p:cNvSpPr txBox="1">
            <a:spLocks noChangeArrowheads="1"/>
          </p:cNvSpPr>
          <p:nvPr/>
        </p:nvSpPr>
        <p:spPr bwMode="auto">
          <a:xfrm>
            <a:off x="7524750" y="2781300"/>
            <a:ext cx="14398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dirty="0"/>
              <a:t>POWHEG</a:t>
            </a:r>
            <a:endParaRPr lang="en-US" dirty="0"/>
          </a:p>
        </p:txBody>
      </p:sp>
      <p:sp>
        <p:nvSpPr>
          <p:cNvPr id="531468" name="Text Box 12"/>
          <p:cNvSpPr txBox="1">
            <a:spLocks noChangeArrowheads="1"/>
          </p:cNvSpPr>
          <p:nvPr/>
        </p:nvSpPr>
        <p:spPr bwMode="auto">
          <a:xfrm>
            <a:off x="7596188" y="3933825"/>
            <a:ext cx="12969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dirty="0"/>
              <a:t>MC@NLO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3929058" y="6357958"/>
            <a:ext cx="45005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JHEP 0810:015,2008 Hamilton, PR, Tully</a:t>
            </a:r>
            <a:endParaRPr lang="en-US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142852"/>
            <a:ext cx="7772400" cy="1143000"/>
          </a:xfrm>
        </p:spPr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Different Approaches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7158" y="1571613"/>
            <a:ext cx="4138642" cy="4810138"/>
          </a:xfrm>
        </p:spPr>
        <p:txBody>
          <a:bodyPr/>
          <a:lstStyle/>
          <a:p>
            <a:r>
              <a:rPr lang="en-GB" dirty="0" smtClean="0"/>
              <a:t>The two approaches are the same to NLO.</a:t>
            </a:r>
          </a:p>
          <a:p>
            <a:r>
              <a:rPr lang="en-GB" dirty="0" smtClean="0"/>
              <a:t>Differ in the subleading terms.</a:t>
            </a:r>
          </a:p>
          <a:p>
            <a:r>
              <a:rPr lang="en-GB" dirty="0" smtClean="0"/>
              <a:t>In particular at large p</a:t>
            </a:r>
            <a:r>
              <a:rPr lang="en-GB" baseline="-25000" dirty="0" smtClean="0"/>
              <a:t>T</a:t>
            </a:r>
            <a:endParaRPr lang="en-US" baseline="-250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Cambridge 19th April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ECF7C83-4A30-4964-8198-80DBCF9D011E}" type="slidenum">
              <a:rPr lang="en-GB" smtClean="0"/>
              <a:pPr/>
              <a:t>25</a:t>
            </a:fld>
            <a:endParaRPr lang="en-GB" dirty="0"/>
          </a:p>
        </p:txBody>
      </p:sp>
      <p:graphicFrame>
        <p:nvGraphicFramePr>
          <p:cNvPr id="55298" name="Object 2"/>
          <p:cNvGraphicFramePr>
            <a:graphicFrameLocks noChangeAspect="1"/>
          </p:cNvGraphicFramePr>
          <p:nvPr/>
        </p:nvGraphicFramePr>
        <p:xfrm>
          <a:off x="357158" y="4214818"/>
          <a:ext cx="2541588" cy="439738"/>
        </p:xfrm>
        <a:graphic>
          <a:graphicData uri="http://schemas.openxmlformats.org/presentationml/2006/ole">
            <p:oleObj spid="_x0000_s900098" name="Equation" r:id="rId3" imgW="1320480" imgH="228600" progId="Equation.DSMT4">
              <p:embed/>
            </p:oleObj>
          </a:graphicData>
        </a:graphic>
      </p:graphicFrame>
      <p:graphicFrame>
        <p:nvGraphicFramePr>
          <p:cNvPr id="55299" name="Object 3"/>
          <p:cNvGraphicFramePr>
            <a:graphicFrameLocks noChangeAspect="1"/>
          </p:cNvGraphicFramePr>
          <p:nvPr/>
        </p:nvGraphicFramePr>
        <p:xfrm>
          <a:off x="357158" y="5000636"/>
          <a:ext cx="3176587" cy="830262"/>
        </p:xfrm>
        <a:graphic>
          <a:graphicData uri="http://schemas.openxmlformats.org/presentationml/2006/ole">
            <p:oleObj spid="_x0000_s900099" name="Equation" r:id="rId4" imgW="1650960" imgH="431640" progId="Equation.DSMT4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071802" y="4286256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MC@NLO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786050" y="5715016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POWHEG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55301" name="Pictur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4876" y="1000108"/>
            <a:ext cx="3810000" cy="2629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303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22689" y="3643314"/>
            <a:ext cx="3721277" cy="2719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4643438" y="6357958"/>
            <a:ext cx="3929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JHEP 0904:002,2009 Alioli et. al.</a:t>
            </a:r>
            <a:endParaRPr lang="en-US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Cambridge 19th April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1E4871C-D764-47A0-8AE4-C0CECD7AFE11}" type="slidenum">
              <a:rPr lang="en-GB"/>
              <a:pPr/>
              <a:t>26</a:t>
            </a:fld>
            <a:endParaRPr lang="en-GB" dirty="0"/>
          </a:p>
        </p:txBody>
      </p:sp>
      <p:sp>
        <p:nvSpPr>
          <p:cNvPr id="2713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42852"/>
            <a:ext cx="7772400" cy="976333"/>
          </a:xfrm>
        </p:spPr>
        <p:txBody>
          <a:bodyPr/>
          <a:lstStyle/>
          <a:p>
            <a:r>
              <a:rPr lang="en-GB" dirty="0">
                <a:solidFill>
                  <a:srgbClr val="FF0000"/>
                </a:solidFill>
              </a:rPr>
              <a:t>Multi-Jet Leading Order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71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20" y="1000108"/>
            <a:ext cx="8643998" cy="5381643"/>
          </a:xfrm>
        </p:spPr>
        <p:txBody>
          <a:bodyPr/>
          <a:lstStyle/>
          <a:p>
            <a:r>
              <a:rPr lang="en-GB" sz="2800" dirty="0"/>
              <a:t>While the </a:t>
            </a:r>
            <a:r>
              <a:rPr lang="en-GB" sz="2800" dirty="0">
                <a:solidFill>
                  <a:srgbClr val="FF0000"/>
                </a:solidFill>
              </a:rPr>
              <a:t>NLO</a:t>
            </a:r>
            <a:r>
              <a:rPr lang="en-GB" sz="2800" dirty="0"/>
              <a:t> approach is good for </a:t>
            </a:r>
            <a:r>
              <a:rPr lang="en-GB" sz="2800" dirty="0">
                <a:solidFill>
                  <a:srgbClr val="FF0000"/>
                </a:solidFill>
              </a:rPr>
              <a:t>one hard</a:t>
            </a:r>
            <a:r>
              <a:rPr lang="en-GB" sz="2800" dirty="0"/>
              <a:t> additional jet and the overall </a:t>
            </a:r>
            <a:r>
              <a:rPr lang="en-GB" sz="2800" dirty="0">
                <a:solidFill>
                  <a:srgbClr val="FF0000"/>
                </a:solidFill>
              </a:rPr>
              <a:t>normalization</a:t>
            </a:r>
            <a:r>
              <a:rPr lang="en-GB" sz="2800" dirty="0"/>
              <a:t> it can</a:t>
            </a:r>
            <a:r>
              <a:rPr lang="en-GB" sz="2800" dirty="0">
                <a:solidFill>
                  <a:srgbClr val="FF0000"/>
                </a:solidFill>
              </a:rPr>
              <a:t>not</a:t>
            </a:r>
            <a:r>
              <a:rPr lang="en-GB" sz="2800" dirty="0"/>
              <a:t> be used to give </a:t>
            </a:r>
            <a:r>
              <a:rPr lang="en-GB" sz="2800" dirty="0">
                <a:solidFill>
                  <a:srgbClr val="FF0000"/>
                </a:solidFill>
              </a:rPr>
              <a:t>many jets</a:t>
            </a:r>
            <a:r>
              <a:rPr lang="en-GB" sz="2800" dirty="0"/>
              <a:t>.</a:t>
            </a:r>
          </a:p>
          <a:p>
            <a:r>
              <a:rPr lang="en-GB" sz="2800" dirty="0"/>
              <a:t>Therefore to simulate these processes use matching at </a:t>
            </a:r>
            <a:r>
              <a:rPr lang="en-GB" sz="2800" dirty="0">
                <a:solidFill>
                  <a:srgbClr val="FF0000"/>
                </a:solidFill>
              </a:rPr>
              <a:t>leading order</a:t>
            </a:r>
            <a:r>
              <a:rPr lang="en-GB" sz="2800" dirty="0"/>
              <a:t> to get many hard emissions correct</a:t>
            </a:r>
            <a:r>
              <a:rPr lang="en-GB" sz="2800" dirty="0" smtClean="0"/>
              <a:t>.</a:t>
            </a:r>
          </a:p>
          <a:p>
            <a:r>
              <a:rPr lang="en-GB" sz="2800" dirty="0" smtClean="0"/>
              <a:t>The most sophisticated approaches are variants of the CKKW method (</a:t>
            </a:r>
            <a:r>
              <a:rPr lang="en-GB" sz="2000" dirty="0" smtClean="0">
                <a:solidFill>
                  <a:schemeClr val="accent1"/>
                </a:solidFill>
              </a:rPr>
              <a:t>Catani, Krauss, Kuhn and Webber JHEP 0111:063,2001</a:t>
            </a:r>
            <a:r>
              <a:rPr lang="en-GB" sz="2800" dirty="0" smtClean="0"/>
              <a:t>)</a:t>
            </a:r>
          </a:p>
          <a:p>
            <a:r>
              <a:rPr lang="en-GB" sz="2800" dirty="0" smtClean="0"/>
              <a:t>Recent new approaches in SHERPA( </a:t>
            </a:r>
            <a:r>
              <a:rPr lang="en-GB" sz="2000" dirty="0" smtClean="0">
                <a:solidFill>
                  <a:schemeClr val="accent1"/>
                </a:solidFill>
              </a:rPr>
              <a:t>Hoeche, Krauss, Schumann, Siegert, </a:t>
            </a:r>
            <a:r>
              <a:rPr lang="en-US" sz="2000" dirty="0" smtClean="0">
                <a:solidFill>
                  <a:schemeClr val="accent1"/>
                </a:solidFill>
              </a:rPr>
              <a:t>JHEP 0905:053,2009</a:t>
            </a:r>
            <a:r>
              <a:rPr lang="en-GB" sz="2800" dirty="0" smtClean="0"/>
              <a:t>) and Herwig++(</a:t>
            </a:r>
            <a:r>
              <a:rPr lang="en-US" sz="2000" dirty="0" smtClean="0">
                <a:solidFill>
                  <a:schemeClr val="accent1"/>
                </a:solidFill>
              </a:rPr>
              <a:t>JHEP 0911:038,2009 Hamilton, PR, Tully</a:t>
            </a:r>
            <a:r>
              <a:rPr lang="en-US" sz="2800" dirty="0" smtClean="0"/>
              <a:t>)</a:t>
            </a:r>
            <a:endParaRPr lang="en-GB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Jets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56793"/>
            <a:ext cx="7772400" cy="4824958"/>
          </a:xfrm>
        </p:spPr>
        <p:txBody>
          <a:bodyPr/>
          <a:lstStyle/>
          <a:p>
            <a:r>
              <a:rPr lang="en-GB" sz="2800" dirty="0" smtClean="0"/>
              <a:t>We would expect the parton shower simulations to describe most properties </a:t>
            </a:r>
            <a:r>
              <a:rPr lang="en-GB" sz="2800" dirty="0" smtClean="0"/>
              <a:t>of </a:t>
            </a:r>
            <a:r>
              <a:rPr lang="en-GB" sz="2800" dirty="0" smtClean="0"/>
              <a:t>up to dijet systems, apart from the total cross section.</a:t>
            </a:r>
          </a:p>
          <a:p>
            <a:r>
              <a:rPr lang="en-GB" sz="2800" dirty="0" smtClean="0"/>
              <a:t>For higher jet multiplicities need either CKKW/MLM or the recent POWHEG simulation of jet production</a:t>
            </a:r>
            <a:r>
              <a:rPr lang="en-GB" sz="2800" dirty="0" smtClean="0"/>
              <a:t>.</a:t>
            </a:r>
          </a:p>
          <a:p>
            <a:r>
              <a:rPr lang="en-GB" sz="2800" dirty="0" smtClean="0"/>
              <a:t>For the NLO rate the only option is the POWHEG simulation.</a:t>
            </a: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Cambridge 19th April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DF61C4-EB04-4425-A69E-F9C0EFE274AD}" type="slidenum">
              <a:rPr lang="en-GB" smtClean="0"/>
              <a:pPr/>
              <a:t>27</a:t>
            </a:fld>
            <a:endParaRPr lang="en-GB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Inclusive Jet Production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Cambridge 19th April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DF61C4-EB04-4425-A69E-F9C0EFE274AD}" type="slidenum">
              <a:rPr lang="en-GB" smtClean="0"/>
              <a:pPr/>
              <a:t>28</a:t>
            </a:fld>
            <a:endParaRPr lang="en-GB" dirty="0"/>
          </a:p>
        </p:txBody>
      </p:sp>
      <p:pic>
        <p:nvPicPr>
          <p:cNvPr id="9256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628800"/>
            <a:ext cx="4032448" cy="391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56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607734"/>
            <a:ext cx="3982095" cy="3909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547664" y="5877272"/>
            <a:ext cx="4536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1"/>
                </a:solidFill>
              </a:rPr>
              <a:t>Taken from 1009.5908 ATLAS</a:t>
            </a:r>
            <a:endParaRPr lang="en-US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Cambridge 19th April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DF61C4-EB04-4425-A69E-F9C0EFE274AD}" type="slidenum">
              <a:rPr lang="en-GB" smtClean="0"/>
              <a:pPr/>
              <a:t>29</a:t>
            </a:fld>
            <a:endParaRPr lang="en-GB" dirty="0"/>
          </a:p>
        </p:txBody>
      </p:sp>
      <p:pic>
        <p:nvPicPr>
          <p:cNvPr id="9267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0467" y="176621"/>
            <a:ext cx="8290005" cy="6205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Introduction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484785"/>
            <a:ext cx="8352928" cy="4896966"/>
          </a:xfrm>
        </p:spPr>
        <p:txBody>
          <a:bodyPr/>
          <a:lstStyle/>
          <a:p>
            <a:r>
              <a:rPr lang="en-GB" sz="2800" dirty="0" smtClean="0"/>
              <a:t>Monte Carlo event generators are designed to simulate hadron collisions using a combination of:</a:t>
            </a:r>
          </a:p>
          <a:p>
            <a:pPr lvl="1"/>
            <a:r>
              <a:rPr lang="en-GB" sz="2400" dirty="0" smtClean="0">
                <a:solidFill>
                  <a:schemeClr val="accent2"/>
                </a:solidFill>
              </a:rPr>
              <a:t>Fixed order perturbative calculations;</a:t>
            </a:r>
          </a:p>
          <a:p>
            <a:pPr lvl="1"/>
            <a:r>
              <a:rPr lang="en-GB" sz="2400" dirty="0" smtClean="0">
                <a:solidFill>
                  <a:schemeClr val="accent2"/>
                </a:solidFill>
              </a:rPr>
              <a:t>Resummation of large QCD logarithms;</a:t>
            </a:r>
          </a:p>
          <a:p>
            <a:pPr lvl="1"/>
            <a:r>
              <a:rPr lang="en-GB" sz="2400" dirty="0" smtClean="0">
                <a:solidFill>
                  <a:schemeClr val="accent2"/>
                </a:solidFill>
              </a:rPr>
              <a:t>Phenomenological Models.</a:t>
            </a:r>
          </a:p>
          <a:p>
            <a:r>
              <a:rPr lang="en-GB" sz="2800" dirty="0" smtClean="0"/>
              <a:t>It’s important to understand the different pieces of the simulation.</a:t>
            </a:r>
          </a:p>
          <a:p>
            <a:r>
              <a:rPr lang="en-GB" sz="2800" dirty="0" smtClean="0"/>
              <a:t>Some are on firm theoretical ground and we’d be surprised if they didn’t work, others might break down in the new energy regime of the LHC.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Cambridge 19th April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DF61C4-EB04-4425-A69E-F9C0EFE274AD}" type="slidenum">
              <a:rPr lang="en-GB" smtClean="0"/>
              <a:pPr/>
              <a:t>3</a:t>
            </a:fld>
            <a:endParaRPr lang="en-GB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NLO Jet Production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Cambridge 19th April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DF61C4-EB04-4425-A69E-F9C0EFE274AD}" type="slidenum">
              <a:rPr lang="en-GB" smtClean="0"/>
              <a:pPr/>
              <a:t>30</a:t>
            </a:fld>
            <a:endParaRPr lang="en-GB" dirty="0"/>
          </a:p>
        </p:txBody>
      </p:sp>
      <p:pic>
        <p:nvPicPr>
          <p:cNvPr id="92057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484784"/>
            <a:ext cx="5250180" cy="3718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755576" y="5517232"/>
            <a:ext cx="6984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1"/>
                </a:solidFill>
              </a:rPr>
              <a:t>POWHEG compared to ATLAS data arXiv:1012.3380 Alioli et. al. </a:t>
            </a:r>
            <a:endParaRPr lang="en-US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Cambridge 19th April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DF61C4-EB04-4425-A69E-F9C0EFE274AD}" type="slidenum">
              <a:rPr lang="en-GB" smtClean="0"/>
              <a:pPr/>
              <a:t>31</a:t>
            </a:fld>
            <a:endParaRPr lang="en-GB" dirty="0"/>
          </a:p>
        </p:txBody>
      </p:sp>
      <p:pic>
        <p:nvPicPr>
          <p:cNvPr id="9216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8925" y="219075"/>
            <a:ext cx="8566150" cy="641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Cambridge 19th April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DF61C4-EB04-4425-A69E-F9C0EFE274AD}" type="slidenum">
              <a:rPr lang="en-GB" smtClean="0"/>
              <a:pPr/>
              <a:t>32</a:t>
            </a:fld>
            <a:endParaRPr lang="en-GB" dirty="0"/>
          </a:p>
        </p:txBody>
      </p:sp>
      <p:pic>
        <p:nvPicPr>
          <p:cNvPr id="9226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450" y="219075"/>
            <a:ext cx="8547100" cy="641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Cambridge 19th April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DF61C4-EB04-4425-A69E-F9C0EFE274AD}" type="slidenum">
              <a:rPr lang="en-GB" smtClean="0"/>
              <a:pPr/>
              <a:t>33</a:t>
            </a:fld>
            <a:endParaRPr lang="en-GB" dirty="0"/>
          </a:p>
        </p:txBody>
      </p:sp>
      <p:pic>
        <p:nvPicPr>
          <p:cNvPr id="9236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8072" y="250205"/>
            <a:ext cx="8100392" cy="6275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Cambridge 19th April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DF61C4-EB04-4425-A69E-F9C0EFE274AD}" type="slidenum">
              <a:rPr lang="en-GB" smtClean="0"/>
              <a:pPr/>
              <a:t>34</a:t>
            </a:fld>
            <a:endParaRPr lang="en-GB" dirty="0"/>
          </a:p>
        </p:txBody>
      </p:sp>
      <p:pic>
        <p:nvPicPr>
          <p:cNvPr id="9246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11981"/>
            <a:ext cx="8124022" cy="6269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7772400" cy="1143000"/>
          </a:xfrm>
        </p:spPr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Jet Substructure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Cambridge 19th April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DF61C4-EB04-4425-A69E-F9C0EFE274AD}" type="slidenum">
              <a:rPr lang="en-GB" smtClean="0"/>
              <a:pPr/>
              <a:t>35</a:t>
            </a:fld>
            <a:endParaRPr lang="en-GB" dirty="0"/>
          </a:p>
        </p:txBody>
      </p:sp>
      <p:pic>
        <p:nvPicPr>
          <p:cNvPr id="901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196752"/>
            <a:ext cx="4886645" cy="4988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4716016" y="6237312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1"/>
                </a:solidFill>
              </a:rPr>
              <a:t>Taken from CMS PAS JME-10-013</a:t>
            </a:r>
            <a:endParaRPr lang="en-US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Cambridge 19th April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DF61C4-EB04-4425-A69E-F9C0EFE274AD}" type="slidenum">
              <a:rPr lang="en-GB" smtClean="0"/>
              <a:pPr/>
              <a:t>36</a:t>
            </a:fld>
            <a:endParaRPr lang="en-GB" dirty="0"/>
          </a:p>
        </p:txBody>
      </p:sp>
      <p:pic>
        <p:nvPicPr>
          <p:cNvPr id="9277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39121"/>
            <a:ext cx="8311621" cy="63862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Cambridge 19th April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DF61C4-EB04-4425-A69E-F9C0EFE274AD}" type="slidenum">
              <a:rPr lang="en-GB" smtClean="0"/>
              <a:pPr/>
              <a:t>37</a:t>
            </a:fld>
            <a:endParaRPr lang="en-GB" dirty="0"/>
          </a:p>
        </p:txBody>
      </p:sp>
      <p:pic>
        <p:nvPicPr>
          <p:cNvPr id="9297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2532" y="96618"/>
            <a:ext cx="8373924" cy="6285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Cambridge 19th April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DF61C4-EB04-4425-A69E-F9C0EFE274AD}" type="slidenum">
              <a:rPr lang="en-GB" smtClean="0"/>
              <a:pPr/>
              <a:t>38</a:t>
            </a:fld>
            <a:endParaRPr lang="en-GB" dirty="0"/>
          </a:p>
        </p:txBody>
      </p:sp>
      <p:pic>
        <p:nvPicPr>
          <p:cNvPr id="9308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059" y="89727"/>
            <a:ext cx="8364397" cy="6292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V+jet production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 smtClean="0"/>
              <a:t>Traditionally the production of W/Z bosons in association with many jets has been an important test of improvements to the parton shower, e.g. CKKW and MLM.</a:t>
            </a:r>
          </a:p>
          <a:p>
            <a:r>
              <a:rPr lang="en-GB" sz="2800" dirty="0" smtClean="0"/>
              <a:t>Easier to calculate than pure jet production and has the advantage of a large scale from the mass of the boson.</a:t>
            </a: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Cambridge 19th April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DF61C4-EB04-4425-A69E-F9C0EFE274AD}" type="slidenum">
              <a:rPr lang="en-GB" smtClean="0"/>
              <a:pPr/>
              <a:t>39</a:t>
            </a:fld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Cambridge 19th April</a:t>
            </a:r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C5C57FE-2016-4DEF-8015-574F5011049E}" type="slidenum">
              <a:rPr lang="en-GB"/>
              <a:pPr/>
              <a:t>4</a:t>
            </a:fld>
            <a:endParaRPr lang="en-GB" dirty="0"/>
          </a:p>
        </p:txBody>
      </p:sp>
      <p:sp>
        <p:nvSpPr>
          <p:cNvPr id="65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FF0000"/>
                </a:solidFill>
              </a:rPr>
              <a:t>A Monte Carlo Event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655363" name="Picture 3" descr="frame1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 rot="5400000">
            <a:off x="2019300" y="-427037"/>
            <a:ext cx="5249863" cy="8497887"/>
          </a:xfrm>
          <a:noFill/>
          <a:ln/>
        </p:spPr>
      </p:pic>
      <p:sp>
        <p:nvSpPr>
          <p:cNvPr id="655364" name="Text Box 4"/>
          <p:cNvSpPr txBox="1">
            <a:spLocks noChangeArrowheads="1"/>
          </p:cNvSpPr>
          <p:nvPr/>
        </p:nvSpPr>
        <p:spPr bwMode="auto">
          <a:xfrm>
            <a:off x="3563938" y="5300663"/>
            <a:ext cx="53276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dirty="0"/>
              <a:t>Initial and Final State parton showers resum the large QCD logs.</a:t>
            </a:r>
            <a:endParaRPr lang="en-US" dirty="0"/>
          </a:p>
        </p:txBody>
      </p:sp>
      <p:sp>
        <p:nvSpPr>
          <p:cNvPr id="655365" name="Text Box 5"/>
          <p:cNvSpPr txBox="1">
            <a:spLocks noChangeArrowheads="1"/>
          </p:cNvSpPr>
          <p:nvPr/>
        </p:nvSpPr>
        <p:spPr bwMode="auto">
          <a:xfrm>
            <a:off x="4787900" y="1557338"/>
            <a:ext cx="3744913" cy="1328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dirty="0"/>
              <a:t>Hard Perturbative scattering:</a:t>
            </a:r>
          </a:p>
          <a:p>
            <a:pPr>
              <a:spcBef>
                <a:spcPct val="50000"/>
              </a:spcBef>
            </a:pPr>
            <a:r>
              <a:rPr lang="en-GB" dirty="0"/>
              <a:t>Usually calculated at leading order in QCD, electroweak theory or some BSM model.</a:t>
            </a:r>
            <a:endParaRPr lang="en-US" dirty="0"/>
          </a:p>
        </p:txBody>
      </p:sp>
      <p:sp>
        <p:nvSpPr>
          <p:cNvPr id="655366" name="Line 6"/>
          <p:cNvSpPr>
            <a:spLocks noChangeShapeType="1"/>
          </p:cNvSpPr>
          <p:nvPr/>
        </p:nvSpPr>
        <p:spPr bwMode="auto">
          <a:xfrm>
            <a:off x="395288" y="6453188"/>
            <a:ext cx="84978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655367" name="Text Box 7"/>
          <p:cNvSpPr txBox="1">
            <a:spLocks noChangeArrowheads="1"/>
          </p:cNvSpPr>
          <p:nvPr/>
        </p:nvSpPr>
        <p:spPr bwMode="auto">
          <a:xfrm>
            <a:off x="3348038" y="5013325"/>
            <a:ext cx="2808287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dirty="0"/>
              <a:t>Perturbative Decays calculated in QCD, EW or some BSM theory.</a:t>
            </a:r>
            <a:endParaRPr lang="en-US" dirty="0"/>
          </a:p>
        </p:txBody>
      </p:sp>
      <p:sp>
        <p:nvSpPr>
          <p:cNvPr id="655368" name="Text Box 8"/>
          <p:cNvSpPr txBox="1">
            <a:spLocks noChangeArrowheads="1"/>
          </p:cNvSpPr>
          <p:nvPr/>
        </p:nvSpPr>
        <p:spPr bwMode="auto">
          <a:xfrm>
            <a:off x="395288" y="3429000"/>
            <a:ext cx="23050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dirty="0"/>
              <a:t>Multiple perturbative scattering. </a:t>
            </a:r>
            <a:endParaRPr lang="en-US" dirty="0"/>
          </a:p>
        </p:txBody>
      </p:sp>
      <p:sp>
        <p:nvSpPr>
          <p:cNvPr id="655369" name="Text Box 9"/>
          <p:cNvSpPr txBox="1">
            <a:spLocks noChangeArrowheads="1"/>
          </p:cNvSpPr>
          <p:nvPr/>
        </p:nvSpPr>
        <p:spPr bwMode="auto">
          <a:xfrm>
            <a:off x="2411413" y="5661025"/>
            <a:ext cx="37449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dirty="0"/>
              <a:t>Non-perturbative modelling of the hadronization process.</a:t>
            </a:r>
            <a:endParaRPr lang="en-US" dirty="0"/>
          </a:p>
        </p:txBody>
      </p:sp>
      <p:sp>
        <p:nvSpPr>
          <p:cNvPr id="655370" name="Text Box 10"/>
          <p:cNvSpPr txBox="1">
            <a:spLocks noChangeArrowheads="1"/>
          </p:cNvSpPr>
          <p:nvPr/>
        </p:nvSpPr>
        <p:spPr bwMode="auto">
          <a:xfrm>
            <a:off x="468313" y="2636838"/>
            <a:ext cx="1800225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dirty="0"/>
              <a:t>Modelling of the soft underlying event</a:t>
            </a:r>
            <a:endParaRPr lang="en-US" dirty="0"/>
          </a:p>
        </p:txBody>
      </p:sp>
      <p:sp>
        <p:nvSpPr>
          <p:cNvPr id="655371" name="Text Box 11"/>
          <p:cNvSpPr txBox="1">
            <a:spLocks noChangeArrowheads="1"/>
          </p:cNvSpPr>
          <p:nvPr/>
        </p:nvSpPr>
        <p:spPr bwMode="auto">
          <a:xfrm>
            <a:off x="2195513" y="5445125"/>
            <a:ext cx="39608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dirty="0"/>
              <a:t>Finally the unstable hadrons are decayed.</a:t>
            </a:r>
            <a:endParaRPr lang="en-US" dirty="0"/>
          </a:p>
        </p:txBody>
      </p:sp>
      <p:pic>
        <p:nvPicPr>
          <p:cNvPr id="655372" name="Picture 12" descr="frame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2016125" y="-423862"/>
            <a:ext cx="5256213" cy="8497887"/>
          </a:xfrm>
          <a:prstGeom prst="rect">
            <a:avLst/>
          </a:prstGeom>
          <a:noFill/>
        </p:spPr>
      </p:pic>
      <p:pic>
        <p:nvPicPr>
          <p:cNvPr id="655373" name="Picture 13" descr="frame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2016125" y="-423862"/>
            <a:ext cx="5256213" cy="8497887"/>
          </a:xfrm>
          <a:prstGeom prst="rect">
            <a:avLst/>
          </a:prstGeom>
          <a:noFill/>
        </p:spPr>
      </p:pic>
      <p:pic>
        <p:nvPicPr>
          <p:cNvPr id="655374" name="Picture 14" descr="frame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400000">
            <a:off x="2016125" y="-423862"/>
            <a:ext cx="5256213" cy="8497887"/>
          </a:xfrm>
          <a:prstGeom prst="rect">
            <a:avLst/>
          </a:prstGeom>
          <a:noFill/>
        </p:spPr>
      </p:pic>
      <p:pic>
        <p:nvPicPr>
          <p:cNvPr id="655375" name="Picture 15" descr="frame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5400000">
            <a:off x="2016125" y="-423862"/>
            <a:ext cx="5256213" cy="8497887"/>
          </a:xfrm>
          <a:prstGeom prst="rect">
            <a:avLst/>
          </a:prstGeom>
          <a:noFill/>
        </p:spPr>
      </p:pic>
      <p:pic>
        <p:nvPicPr>
          <p:cNvPr id="655376" name="Picture 16" descr="frame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5400000">
            <a:off x="2016125" y="-423862"/>
            <a:ext cx="5256213" cy="84978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364" grpId="0"/>
      <p:bldP spid="655364" grpId="1"/>
      <p:bldP spid="655365" grpId="0"/>
      <p:bldP spid="655367" grpId="0"/>
      <p:bldP spid="655367" grpId="1"/>
      <p:bldP spid="655368" grpId="0"/>
      <p:bldP spid="655368" grpId="1"/>
      <p:bldP spid="655369" grpId="0"/>
      <p:bldP spid="655369" grpId="1"/>
      <p:bldP spid="655370" grpId="0"/>
      <p:bldP spid="655370" grpId="1"/>
      <p:bldP spid="655371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Cambridge 19th April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DF61C4-EB04-4425-A69E-F9C0EFE274AD}" type="slidenum">
              <a:rPr lang="en-GB" smtClean="0"/>
              <a:pPr/>
              <a:t>40</a:t>
            </a:fld>
            <a:endParaRPr lang="en-GB" dirty="0"/>
          </a:p>
        </p:txBody>
      </p:sp>
      <p:pic>
        <p:nvPicPr>
          <p:cNvPr id="9318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4922" y="173772"/>
            <a:ext cx="8285550" cy="6207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851920" y="6381328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1"/>
                </a:solidFill>
              </a:rPr>
              <a:t>E. Dobson SM@LHC</a:t>
            </a:r>
            <a:endParaRPr lang="en-US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Cambridge 19th April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DF61C4-EB04-4425-A69E-F9C0EFE274AD}" type="slidenum">
              <a:rPr lang="en-GB" smtClean="0"/>
              <a:pPr/>
              <a:t>41</a:t>
            </a:fld>
            <a:endParaRPr lang="en-GB" dirty="0"/>
          </a:p>
        </p:txBody>
      </p:sp>
      <p:pic>
        <p:nvPicPr>
          <p:cNvPr id="9328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9494" y="290902"/>
            <a:ext cx="8104954" cy="6090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851920" y="6381328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1"/>
                </a:solidFill>
              </a:rPr>
              <a:t>E. Dobson SM@LHC</a:t>
            </a:r>
            <a:endParaRPr lang="en-US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Cambridge 19th April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6645C8-4253-4D1F-8506-86DC733E57BB}" type="slidenum">
              <a:rPr lang="en-GB"/>
              <a:pPr/>
              <a:t>42</a:t>
            </a:fld>
            <a:endParaRPr lang="en-GB" dirty="0"/>
          </a:p>
        </p:txBody>
      </p:sp>
      <p:sp>
        <p:nvSpPr>
          <p:cNvPr id="5990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25413"/>
            <a:ext cx="7772400" cy="1143000"/>
          </a:xfrm>
        </p:spPr>
        <p:txBody>
          <a:bodyPr/>
          <a:lstStyle/>
          <a:p>
            <a:r>
              <a:rPr lang="en-GB" dirty="0">
                <a:solidFill>
                  <a:srgbClr val="FF0000"/>
                </a:solidFill>
              </a:rPr>
              <a:t>Summary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990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052513"/>
            <a:ext cx="8134672" cy="5329237"/>
          </a:xfrm>
        </p:spPr>
        <p:txBody>
          <a:bodyPr/>
          <a:lstStyle/>
          <a:p>
            <a:r>
              <a:rPr lang="en-GB" sz="2800" dirty="0" smtClean="0"/>
              <a:t>We’ve spent a long time developing a new generation of simulations for the LHC.</a:t>
            </a:r>
          </a:p>
          <a:p>
            <a:r>
              <a:rPr lang="en-GB" sz="2800" dirty="0" smtClean="0"/>
              <a:t>So far things look O.K. but that may well change as statistics </a:t>
            </a:r>
            <a:r>
              <a:rPr lang="en-GB" sz="2800" dirty="0" smtClean="0"/>
              <a:t>improve and systematic errors reduce.</a:t>
            </a:r>
            <a:endParaRPr lang="en-GB" sz="2800" dirty="0" smtClean="0"/>
          </a:p>
          <a:p>
            <a:r>
              <a:rPr lang="en-GB" sz="2800" dirty="0" smtClean="0"/>
              <a:t>A tune of PYTHIA can describe pretty much anything, not clear that there’s a tune of PYTHIA that can describe everything.</a:t>
            </a:r>
          </a:p>
          <a:p>
            <a:r>
              <a:rPr lang="en-GB" sz="2800" dirty="0" smtClean="0"/>
              <a:t>Limited use of the new generation of tools, hopefully this will improve as higher statistics requires more accurate predictions.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Introduction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84785"/>
            <a:ext cx="7772400" cy="4896966"/>
          </a:xfrm>
        </p:spPr>
        <p:txBody>
          <a:bodyPr/>
          <a:lstStyle/>
          <a:p>
            <a:r>
              <a:rPr lang="en-GB" sz="2800" dirty="0" smtClean="0"/>
              <a:t>The different models are generally tuned to different types of data:</a:t>
            </a:r>
            <a:endParaRPr lang="en-GB" sz="2800" dirty="0" smtClean="0">
              <a:solidFill>
                <a:schemeClr val="accent2"/>
              </a:solidFill>
            </a:endParaRPr>
          </a:p>
          <a:p>
            <a:pPr lvl="1"/>
            <a:r>
              <a:rPr lang="en-GB" sz="2400" dirty="0" smtClean="0">
                <a:solidFill>
                  <a:schemeClr val="accent2"/>
                </a:solidFill>
              </a:rPr>
              <a:t>parameters relating to the final-state parton shower and hadronization are tuned to LEP data;</a:t>
            </a:r>
          </a:p>
          <a:p>
            <a:pPr lvl="1"/>
            <a:r>
              <a:rPr lang="en-GB" sz="2400" dirty="0" smtClean="0">
                <a:solidFill>
                  <a:schemeClr val="accent2"/>
                </a:solidFill>
              </a:rPr>
              <a:t>parameters relating to initial-state parton showers and multiple parton-parton interactions are tuned to data from the Tevatron and UA5.</a:t>
            </a:r>
          </a:p>
          <a:p>
            <a:r>
              <a:rPr lang="en-GB" sz="2800" dirty="0" smtClean="0"/>
              <a:t>We expected that the shower and hadronization models would work at LHC energies, less sure about the underlying event.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Cambridge 19th April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DF61C4-EB04-4425-A69E-F9C0EFE274AD}" type="slidenum">
              <a:rPr lang="en-GB" smtClean="0"/>
              <a:pPr/>
              <a:t>5</a:t>
            </a:fld>
            <a:endParaRPr lang="en-GB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Cambridge 19th April</a:t>
            </a:r>
          </a:p>
        </p:txBody>
      </p:sp>
      <p:sp>
        <p:nvSpPr>
          <p:cNvPr id="23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73A4AE1-EEF5-457E-9FA7-41A96E42CC39}" type="slidenum">
              <a:rPr lang="en-GB"/>
              <a:pPr/>
              <a:t>6</a:t>
            </a:fld>
            <a:endParaRPr lang="en-GB" dirty="0"/>
          </a:p>
        </p:txBody>
      </p:sp>
      <p:sp>
        <p:nvSpPr>
          <p:cNvPr id="5396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15888"/>
            <a:ext cx="7772400" cy="936625"/>
          </a:xfrm>
        </p:spPr>
        <p:txBody>
          <a:bodyPr/>
          <a:lstStyle/>
          <a:p>
            <a:r>
              <a:rPr lang="en-GB" dirty="0">
                <a:solidFill>
                  <a:srgbClr val="FF0000"/>
                </a:solidFill>
              </a:rPr>
              <a:t>The Underlying Event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39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836613"/>
            <a:ext cx="8642350" cy="5400675"/>
          </a:xfrm>
        </p:spPr>
        <p:txBody>
          <a:bodyPr/>
          <a:lstStyle/>
          <a:p>
            <a:pPr marL="609600" indent="-609600"/>
            <a:r>
              <a:rPr lang="en-GB" sz="2800" dirty="0"/>
              <a:t>Protons are extended objects.</a:t>
            </a:r>
          </a:p>
          <a:p>
            <a:pPr marL="609600" indent="-609600"/>
            <a:r>
              <a:rPr lang="en-GB" sz="2800" dirty="0"/>
              <a:t>After a parton has been scattered out of each in the hard process what happens to the remnants?</a:t>
            </a:r>
          </a:p>
          <a:p>
            <a:pPr marL="609600" indent="-609600"/>
            <a:endParaRPr lang="en-GB" sz="2800" dirty="0"/>
          </a:p>
          <a:p>
            <a:pPr marL="609600" indent="-609600"/>
            <a:endParaRPr lang="en-GB" sz="2800" dirty="0"/>
          </a:p>
          <a:p>
            <a:pPr marL="609600" indent="-609600"/>
            <a:endParaRPr lang="en-GB" sz="2800" dirty="0"/>
          </a:p>
          <a:p>
            <a:pPr marL="609600" indent="-609600"/>
            <a:endParaRPr lang="en-GB" sz="2800" dirty="0"/>
          </a:p>
          <a:p>
            <a:pPr marL="609600" indent="-609600">
              <a:buFontTx/>
              <a:buNone/>
            </a:pPr>
            <a:r>
              <a:rPr lang="en-GB" sz="2800" dirty="0"/>
              <a:t>Two Types of Model:</a:t>
            </a:r>
          </a:p>
          <a:p>
            <a:pPr marL="609600" indent="-609600">
              <a:buFontTx/>
              <a:buAutoNum type="arabicParenR"/>
            </a:pPr>
            <a:r>
              <a:rPr lang="en-GB" sz="2800" dirty="0">
                <a:solidFill>
                  <a:srgbClr val="FF0000"/>
                </a:solidFill>
              </a:rPr>
              <a:t>Non-Perturbative:</a:t>
            </a:r>
            <a:r>
              <a:rPr lang="en-GB" sz="2800" dirty="0"/>
              <a:t> 	</a:t>
            </a:r>
            <a:r>
              <a:rPr lang="en-GB" sz="1600" dirty="0">
                <a:solidFill>
                  <a:schemeClr val="accent2"/>
                </a:solidFill>
              </a:rPr>
              <a:t>Soft parton-parton cross section is so large that 			              		the remnants always undergo a soft collision.</a:t>
            </a:r>
          </a:p>
          <a:p>
            <a:pPr marL="609600" indent="-609600">
              <a:buFontTx/>
              <a:buAutoNum type="arabicParenR"/>
            </a:pPr>
            <a:r>
              <a:rPr lang="en-GB" sz="2800" dirty="0">
                <a:solidFill>
                  <a:srgbClr val="FF0000"/>
                </a:solidFill>
              </a:rPr>
              <a:t>Perturbative:</a:t>
            </a:r>
            <a:r>
              <a:rPr lang="en-GB" sz="2800" dirty="0"/>
              <a:t> 		</a:t>
            </a:r>
            <a:r>
              <a:rPr lang="en-GB" sz="1600" dirty="0">
                <a:solidFill>
                  <a:schemeClr val="accent2"/>
                </a:solidFill>
              </a:rPr>
              <a:t>‘Hard’ parton-parton cross section is huge at low 					p</a:t>
            </a:r>
            <a:r>
              <a:rPr lang="en-GB" sz="1600" baseline="-25000" dirty="0">
                <a:solidFill>
                  <a:schemeClr val="accent2"/>
                </a:solidFill>
              </a:rPr>
              <a:t>T</a:t>
            </a:r>
            <a:r>
              <a:rPr lang="en-GB" sz="1600" dirty="0">
                <a:solidFill>
                  <a:schemeClr val="accent2"/>
                </a:solidFill>
              </a:rPr>
              <a:t>, dominates the inelastic cross section and is 					calculable.</a:t>
            </a:r>
            <a:endParaRPr lang="en-US" sz="1600" dirty="0">
              <a:solidFill>
                <a:schemeClr val="accent2"/>
              </a:solidFill>
            </a:endParaRP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827088" y="2349500"/>
            <a:ext cx="649287" cy="1441450"/>
            <a:chOff x="521" y="1480"/>
            <a:chExt cx="409" cy="908"/>
          </a:xfrm>
        </p:grpSpPr>
        <p:sp>
          <p:nvSpPr>
            <p:cNvPr id="539652" name="Oval 4"/>
            <p:cNvSpPr>
              <a:spLocks noChangeArrowheads="1"/>
            </p:cNvSpPr>
            <p:nvPr/>
          </p:nvSpPr>
          <p:spPr bwMode="auto">
            <a:xfrm>
              <a:off x="521" y="1480"/>
              <a:ext cx="409" cy="908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539653" name="Oval 5"/>
            <p:cNvSpPr>
              <a:spLocks noChangeArrowheads="1"/>
            </p:cNvSpPr>
            <p:nvPr/>
          </p:nvSpPr>
          <p:spPr bwMode="auto">
            <a:xfrm>
              <a:off x="703" y="1616"/>
              <a:ext cx="91" cy="91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539654" name="Oval 6"/>
            <p:cNvSpPr>
              <a:spLocks noChangeArrowheads="1"/>
            </p:cNvSpPr>
            <p:nvPr/>
          </p:nvSpPr>
          <p:spPr bwMode="auto">
            <a:xfrm>
              <a:off x="567" y="1888"/>
              <a:ext cx="91" cy="91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539655" name="Oval 7"/>
            <p:cNvSpPr>
              <a:spLocks noChangeArrowheads="1"/>
            </p:cNvSpPr>
            <p:nvPr/>
          </p:nvSpPr>
          <p:spPr bwMode="auto">
            <a:xfrm>
              <a:off x="748" y="1842"/>
              <a:ext cx="91" cy="91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539656" name="Oval 8"/>
            <p:cNvSpPr>
              <a:spLocks noChangeArrowheads="1"/>
            </p:cNvSpPr>
            <p:nvPr/>
          </p:nvSpPr>
          <p:spPr bwMode="auto">
            <a:xfrm>
              <a:off x="657" y="2160"/>
              <a:ext cx="91" cy="91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539657" name="Oval 9"/>
            <p:cNvSpPr>
              <a:spLocks noChangeArrowheads="1"/>
            </p:cNvSpPr>
            <p:nvPr/>
          </p:nvSpPr>
          <p:spPr bwMode="auto">
            <a:xfrm>
              <a:off x="793" y="1979"/>
              <a:ext cx="91" cy="91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</p:grpSp>
      <p:grpSp>
        <p:nvGrpSpPr>
          <p:cNvPr id="3" name="Group 11"/>
          <p:cNvGrpSpPr>
            <a:grpSpLocks/>
          </p:cNvGrpSpPr>
          <p:nvPr/>
        </p:nvGrpSpPr>
        <p:grpSpPr bwMode="auto">
          <a:xfrm>
            <a:off x="6443663" y="2924175"/>
            <a:ext cx="649287" cy="1441450"/>
            <a:chOff x="521" y="1480"/>
            <a:chExt cx="409" cy="908"/>
          </a:xfrm>
        </p:grpSpPr>
        <p:sp>
          <p:nvSpPr>
            <p:cNvPr id="539660" name="Oval 12"/>
            <p:cNvSpPr>
              <a:spLocks noChangeArrowheads="1"/>
            </p:cNvSpPr>
            <p:nvPr/>
          </p:nvSpPr>
          <p:spPr bwMode="auto">
            <a:xfrm>
              <a:off x="521" y="1480"/>
              <a:ext cx="409" cy="908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539661" name="Oval 13"/>
            <p:cNvSpPr>
              <a:spLocks noChangeArrowheads="1"/>
            </p:cNvSpPr>
            <p:nvPr/>
          </p:nvSpPr>
          <p:spPr bwMode="auto">
            <a:xfrm>
              <a:off x="703" y="1616"/>
              <a:ext cx="91" cy="91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539662" name="Oval 14"/>
            <p:cNvSpPr>
              <a:spLocks noChangeArrowheads="1"/>
            </p:cNvSpPr>
            <p:nvPr/>
          </p:nvSpPr>
          <p:spPr bwMode="auto">
            <a:xfrm>
              <a:off x="567" y="1888"/>
              <a:ext cx="91" cy="91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539663" name="Oval 15"/>
            <p:cNvSpPr>
              <a:spLocks noChangeArrowheads="1"/>
            </p:cNvSpPr>
            <p:nvPr/>
          </p:nvSpPr>
          <p:spPr bwMode="auto">
            <a:xfrm>
              <a:off x="748" y="1842"/>
              <a:ext cx="91" cy="91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539664" name="Oval 16"/>
            <p:cNvSpPr>
              <a:spLocks noChangeArrowheads="1"/>
            </p:cNvSpPr>
            <p:nvPr/>
          </p:nvSpPr>
          <p:spPr bwMode="auto">
            <a:xfrm>
              <a:off x="657" y="2160"/>
              <a:ext cx="91" cy="91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539665" name="Oval 17"/>
            <p:cNvSpPr>
              <a:spLocks noChangeArrowheads="1"/>
            </p:cNvSpPr>
            <p:nvPr/>
          </p:nvSpPr>
          <p:spPr bwMode="auto">
            <a:xfrm>
              <a:off x="793" y="1979"/>
              <a:ext cx="91" cy="91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</p:grpSp>
      <p:sp>
        <p:nvSpPr>
          <p:cNvPr id="539666" name="Line 18"/>
          <p:cNvSpPr>
            <a:spLocks noChangeShapeType="1"/>
          </p:cNvSpPr>
          <p:nvPr/>
        </p:nvSpPr>
        <p:spPr bwMode="auto">
          <a:xfrm>
            <a:off x="1331913" y="3213100"/>
            <a:ext cx="25193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539667" name="Line 19"/>
          <p:cNvSpPr>
            <a:spLocks noChangeShapeType="1"/>
          </p:cNvSpPr>
          <p:nvPr/>
        </p:nvSpPr>
        <p:spPr bwMode="auto">
          <a:xfrm flipH="1">
            <a:off x="3779838" y="3213100"/>
            <a:ext cx="30241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539668" name="Line 20"/>
          <p:cNvSpPr>
            <a:spLocks noChangeShapeType="1"/>
          </p:cNvSpPr>
          <p:nvPr/>
        </p:nvSpPr>
        <p:spPr bwMode="auto">
          <a:xfrm>
            <a:off x="3851275" y="3213100"/>
            <a:ext cx="360363" cy="1008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539669" name="Line 21"/>
          <p:cNvSpPr>
            <a:spLocks noChangeShapeType="1"/>
          </p:cNvSpPr>
          <p:nvPr/>
        </p:nvSpPr>
        <p:spPr bwMode="auto">
          <a:xfrm flipV="1">
            <a:off x="3851275" y="2565400"/>
            <a:ext cx="792163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Cambridge 19th April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EECE349-950B-4199-8490-0500D9B25348}" type="slidenum">
              <a:rPr lang="en-GB"/>
              <a:pPr/>
              <a:t>7</a:t>
            </a:fld>
            <a:endParaRPr lang="en-GB" dirty="0"/>
          </a:p>
        </p:txBody>
      </p:sp>
      <p:sp>
        <p:nvSpPr>
          <p:cNvPr id="5427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15888"/>
            <a:ext cx="7772400" cy="936625"/>
          </a:xfrm>
        </p:spPr>
        <p:txBody>
          <a:bodyPr/>
          <a:lstStyle/>
          <a:p>
            <a:r>
              <a:rPr lang="en-GB" dirty="0">
                <a:solidFill>
                  <a:srgbClr val="FF0000"/>
                </a:solidFill>
              </a:rPr>
              <a:t>Multiparton Interaction Models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427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1268413"/>
            <a:ext cx="4826000" cy="5329237"/>
          </a:xfrm>
        </p:spPr>
        <p:txBody>
          <a:bodyPr/>
          <a:lstStyle/>
          <a:p>
            <a:r>
              <a:rPr lang="en-GB" sz="2400" dirty="0"/>
              <a:t>The cross-section for 2</a:t>
            </a:r>
            <a:r>
              <a:rPr lang="en-GB" sz="2400" dirty="0">
                <a:latin typeface="Wingdings 3" pitchFamily="18" charset="2"/>
              </a:rPr>
              <a:t>g</a:t>
            </a:r>
            <a:r>
              <a:rPr lang="en-GB" sz="2400" dirty="0"/>
              <a:t>2 scattering is dominated by t-channel gluon exchange.</a:t>
            </a:r>
          </a:p>
          <a:p>
            <a:r>
              <a:rPr lang="en-GB" sz="2400" dirty="0"/>
              <a:t>It diverges like</a:t>
            </a:r>
          </a:p>
          <a:p>
            <a:endParaRPr lang="en-GB" sz="2400" dirty="0"/>
          </a:p>
          <a:p>
            <a:endParaRPr lang="en-GB" sz="2400" dirty="0"/>
          </a:p>
          <a:p>
            <a:r>
              <a:rPr lang="en-GB" sz="2400" dirty="0"/>
              <a:t>This must be regulated used a cut of p</a:t>
            </a:r>
            <a:r>
              <a:rPr lang="en-GB" sz="2400" baseline="-25000" dirty="0"/>
              <a:t>Tmin</a:t>
            </a:r>
            <a:r>
              <a:rPr lang="en-GB" sz="2400" dirty="0"/>
              <a:t>.</a:t>
            </a:r>
          </a:p>
          <a:p>
            <a:r>
              <a:rPr lang="en-GB" sz="2400" dirty="0"/>
              <a:t>For small values of p</a:t>
            </a:r>
            <a:r>
              <a:rPr lang="en-GB" sz="2400" baseline="-25000" dirty="0"/>
              <a:t>Tmin</a:t>
            </a:r>
            <a:r>
              <a:rPr lang="en-GB" sz="2400" dirty="0"/>
              <a:t> this is larger than the total hadron-hadron cross section.</a:t>
            </a:r>
          </a:p>
          <a:p>
            <a:r>
              <a:rPr lang="en-GB" sz="2400" dirty="0"/>
              <a:t>More than one parton-parton scattering per hadron collision</a:t>
            </a:r>
            <a:endParaRPr lang="en-US" sz="2400" dirty="0"/>
          </a:p>
        </p:txBody>
      </p:sp>
      <p:graphicFrame>
        <p:nvGraphicFramePr>
          <p:cNvPr id="542724" name="Object 4"/>
          <p:cNvGraphicFramePr>
            <a:graphicFrameLocks noChangeAspect="1"/>
          </p:cNvGraphicFramePr>
          <p:nvPr>
            <p:ph sz="half" idx="2"/>
          </p:nvPr>
        </p:nvGraphicFramePr>
        <p:xfrm>
          <a:off x="1547813" y="2997200"/>
          <a:ext cx="2374900" cy="593725"/>
        </p:xfrm>
        <a:graphic>
          <a:graphicData uri="http://schemas.openxmlformats.org/presentationml/2006/ole">
            <p:oleObj spid="_x0000_s858114" name="Equation" r:id="rId3" imgW="1726920" imgH="431640" progId="Equation.3">
              <p:embed/>
            </p:oleObj>
          </a:graphicData>
        </a:graphic>
      </p:graphicFrame>
      <p:pic>
        <p:nvPicPr>
          <p:cNvPr id="542726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825" y="2708275"/>
            <a:ext cx="3821113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42727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67400" y="1196975"/>
            <a:ext cx="2598738" cy="1579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Cambridge 19th April</a:t>
            </a:r>
          </a:p>
        </p:txBody>
      </p:sp>
      <p:sp>
        <p:nvSpPr>
          <p:cNvPr id="2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732194F-84EC-4910-8D69-BF0D682E220A}" type="slidenum">
              <a:rPr lang="en-GB"/>
              <a:pPr/>
              <a:t>8</a:t>
            </a:fld>
            <a:endParaRPr lang="en-GB" dirty="0"/>
          </a:p>
        </p:txBody>
      </p:sp>
      <p:sp>
        <p:nvSpPr>
          <p:cNvPr id="5447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88913"/>
            <a:ext cx="7772400" cy="936625"/>
          </a:xfrm>
        </p:spPr>
        <p:txBody>
          <a:bodyPr/>
          <a:lstStyle/>
          <a:p>
            <a:r>
              <a:rPr lang="en-GB" dirty="0">
                <a:solidFill>
                  <a:srgbClr val="FF0000"/>
                </a:solidFill>
              </a:rPr>
              <a:t>Multiparton Interaction Models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44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981075"/>
            <a:ext cx="8569325" cy="5616575"/>
          </a:xfrm>
        </p:spPr>
        <p:txBody>
          <a:bodyPr/>
          <a:lstStyle/>
          <a:p>
            <a:r>
              <a:rPr lang="en-GB" sz="2800" dirty="0"/>
              <a:t>If the interactions occur independently then follow Poissonian statistics</a:t>
            </a:r>
          </a:p>
          <a:p>
            <a:endParaRPr lang="en-GB" sz="2800" dirty="0"/>
          </a:p>
          <a:p>
            <a:endParaRPr lang="en-GB" sz="2800" dirty="0"/>
          </a:p>
          <a:p>
            <a:r>
              <a:rPr lang="en-GB" sz="2800" dirty="0"/>
              <a:t>However energy-momentum conservation tends to suppressed large numbers of parton scatterings.</a:t>
            </a:r>
          </a:p>
          <a:p>
            <a:endParaRPr lang="en-GB" sz="2800" dirty="0"/>
          </a:p>
          <a:p>
            <a:endParaRPr lang="en-GB" dirty="0"/>
          </a:p>
          <a:p>
            <a:endParaRPr lang="en-GB" dirty="0"/>
          </a:p>
          <a:p>
            <a:r>
              <a:rPr lang="en-GB" sz="2800" dirty="0"/>
              <a:t>Also need a model of the spatial distribution of partons within the proton.</a:t>
            </a:r>
            <a:endParaRPr lang="en-US" sz="2800" dirty="0"/>
          </a:p>
        </p:txBody>
      </p:sp>
      <p:graphicFrame>
        <p:nvGraphicFramePr>
          <p:cNvPr id="544772" name="Object 4"/>
          <p:cNvGraphicFramePr>
            <a:graphicFrameLocks noChangeAspect="1"/>
          </p:cNvGraphicFramePr>
          <p:nvPr/>
        </p:nvGraphicFramePr>
        <p:xfrm>
          <a:off x="3851275" y="1916113"/>
          <a:ext cx="1800225" cy="912812"/>
        </p:xfrm>
        <a:graphic>
          <a:graphicData uri="http://schemas.openxmlformats.org/presentationml/2006/ole">
            <p:oleObj spid="_x0000_s859138" name="Equation" r:id="rId3" imgW="876240" imgH="444240" progId="Equation.3">
              <p:embed/>
            </p:oleObj>
          </a:graphicData>
        </a:graphic>
      </p:graphicFrame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468313" y="3860800"/>
            <a:ext cx="649287" cy="1441450"/>
            <a:chOff x="521" y="1480"/>
            <a:chExt cx="409" cy="908"/>
          </a:xfrm>
        </p:grpSpPr>
        <p:sp>
          <p:nvSpPr>
            <p:cNvPr id="544774" name="Oval 6"/>
            <p:cNvSpPr>
              <a:spLocks noChangeArrowheads="1"/>
            </p:cNvSpPr>
            <p:nvPr/>
          </p:nvSpPr>
          <p:spPr bwMode="auto">
            <a:xfrm>
              <a:off x="521" y="1480"/>
              <a:ext cx="409" cy="908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544775" name="Oval 7"/>
            <p:cNvSpPr>
              <a:spLocks noChangeArrowheads="1"/>
            </p:cNvSpPr>
            <p:nvPr/>
          </p:nvSpPr>
          <p:spPr bwMode="auto">
            <a:xfrm>
              <a:off x="703" y="1616"/>
              <a:ext cx="91" cy="91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544776" name="Oval 8"/>
            <p:cNvSpPr>
              <a:spLocks noChangeArrowheads="1"/>
            </p:cNvSpPr>
            <p:nvPr/>
          </p:nvSpPr>
          <p:spPr bwMode="auto">
            <a:xfrm>
              <a:off x="567" y="1888"/>
              <a:ext cx="91" cy="91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544777" name="Oval 9"/>
            <p:cNvSpPr>
              <a:spLocks noChangeArrowheads="1"/>
            </p:cNvSpPr>
            <p:nvPr/>
          </p:nvSpPr>
          <p:spPr bwMode="auto">
            <a:xfrm>
              <a:off x="748" y="1842"/>
              <a:ext cx="91" cy="91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544778" name="Oval 10"/>
            <p:cNvSpPr>
              <a:spLocks noChangeArrowheads="1"/>
            </p:cNvSpPr>
            <p:nvPr/>
          </p:nvSpPr>
          <p:spPr bwMode="auto">
            <a:xfrm>
              <a:off x="657" y="2160"/>
              <a:ext cx="91" cy="91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544779" name="Oval 11"/>
            <p:cNvSpPr>
              <a:spLocks noChangeArrowheads="1"/>
            </p:cNvSpPr>
            <p:nvPr/>
          </p:nvSpPr>
          <p:spPr bwMode="auto">
            <a:xfrm>
              <a:off x="793" y="1979"/>
              <a:ext cx="91" cy="91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</p:grpSp>
      <p:grpSp>
        <p:nvGrpSpPr>
          <p:cNvPr id="3" name="Group 12"/>
          <p:cNvGrpSpPr>
            <a:grpSpLocks/>
          </p:cNvGrpSpPr>
          <p:nvPr/>
        </p:nvGrpSpPr>
        <p:grpSpPr bwMode="auto">
          <a:xfrm>
            <a:off x="7523163" y="4221163"/>
            <a:ext cx="649287" cy="1441450"/>
            <a:chOff x="521" y="1480"/>
            <a:chExt cx="409" cy="908"/>
          </a:xfrm>
        </p:grpSpPr>
        <p:sp>
          <p:nvSpPr>
            <p:cNvPr id="544781" name="Oval 13"/>
            <p:cNvSpPr>
              <a:spLocks noChangeArrowheads="1"/>
            </p:cNvSpPr>
            <p:nvPr/>
          </p:nvSpPr>
          <p:spPr bwMode="auto">
            <a:xfrm>
              <a:off x="521" y="1480"/>
              <a:ext cx="409" cy="908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544782" name="Oval 14"/>
            <p:cNvSpPr>
              <a:spLocks noChangeArrowheads="1"/>
            </p:cNvSpPr>
            <p:nvPr/>
          </p:nvSpPr>
          <p:spPr bwMode="auto">
            <a:xfrm>
              <a:off x="703" y="1616"/>
              <a:ext cx="91" cy="91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544783" name="Oval 15"/>
            <p:cNvSpPr>
              <a:spLocks noChangeArrowheads="1"/>
            </p:cNvSpPr>
            <p:nvPr/>
          </p:nvSpPr>
          <p:spPr bwMode="auto">
            <a:xfrm>
              <a:off x="567" y="1888"/>
              <a:ext cx="91" cy="91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544784" name="Oval 16"/>
            <p:cNvSpPr>
              <a:spLocks noChangeArrowheads="1"/>
            </p:cNvSpPr>
            <p:nvPr/>
          </p:nvSpPr>
          <p:spPr bwMode="auto">
            <a:xfrm>
              <a:off x="748" y="1842"/>
              <a:ext cx="91" cy="91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544785" name="Oval 17"/>
            <p:cNvSpPr>
              <a:spLocks noChangeArrowheads="1"/>
            </p:cNvSpPr>
            <p:nvPr/>
          </p:nvSpPr>
          <p:spPr bwMode="auto">
            <a:xfrm>
              <a:off x="657" y="2160"/>
              <a:ext cx="91" cy="91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544786" name="Oval 18"/>
            <p:cNvSpPr>
              <a:spLocks noChangeArrowheads="1"/>
            </p:cNvSpPr>
            <p:nvPr/>
          </p:nvSpPr>
          <p:spPr bwMode="auto">
            <a:xfrm>
              <a:off x="793" y="1979"/>
              <a:ext cx="91" cy="91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</p:grpSp>
      <p:sp>
        <p:nvSpPr>
          <p:cNvPr id="544787" name="Line 19"/>
          <p:cNvSpPr>
            <a:spLocks noChangeShapeType="1"/>
          </p:cNvSpPr>
          <p:nvPr/>
        </p:nvSpPr>
        <p:spPr bwMode="auto">
          <a:xfrm>
            <a:off x="900113" y="4508500"/>
            <a:ext cx="69119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544788" name="Line 20"/>
          <p:cNvSpPr>
            <a:spLocks noChangeShapeType="1"/>
          </p:cNvSpPr>
          <p:nvPr/>
        </p:nvSpPr>
        <p:spPr bwMode="auto">
          <a:xfrm>
            <a:off x="827088" y="5013325"/>
            <a:ext cx="68405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544789" name="Line 21"/>
          <p:cNvSpPr>
            <a:spLocks noChangeShapeType="1"/>
          </p:cNvSpPr>
          <p:nvPr/>
        </p:nvSpPr>
        <p:spPr bwMode="auto">
          <a:xfrm>
            <a:off x="5219700" y="4508500"/>
            <a:ext cx="647700" cy="10810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544790" name="Line 22"/>
          <p:cNvSpPr>
            <a:spLocks noChangeShapeType="1"/>
          </p:cNvSpPr>
          <p:nvPr/>
        </p:nvSpPr>
        <p:spPr bwMode="auto">
          <a:xfrm flipV="1">
            <a:off x="5219700" y="4076700"/>
            <a:ext cx="719138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544791" name="Line 23"/>
          <p:cNvSpPr>
            <a:spLocks noChangeShapeType="1"/>
          </p:cNvSpPr>
          <p:nvPr/>
        </p:nvSpPr>
        <p:spPr bwMode="auto">
          <a:xfrm flipV="1">
            <a:off x="3563938" y="4437063"/>
            <a:ext cx="0" cy="576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544792" name="Line 24"/>
          <p:cNvSpPr>
            <a:spLocks noChangeShapeType="1"/>
          </p:cNvSpPr>
          <p:nvPr/>
        </p:nvSpPr>
        <p:spPr bwMode="auto">
          <a:xfrm flipH="1">
            <a:off x="2843213" y="5013325"/>
            <a:ext cx="720725" cy="5032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Cambridge 19th April</a:t>
            </a:r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25B6F4E-BA95-4820-85A2-ABE565506A1D}" type="slidenum">
              <a:rPr lang="en-GB"/>
              <a:pPr/>
              <a:t>9</a:t>
            </a:fld>
            <a:endParaRPr lang="en-GB" dirty="0"/>
          </a:p>
        </p:txBody>
      </p:sp>
      <p:sp>
        <p:nvSpPr>
          <p:cNvPr id="5457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15888"/>
            <a:ext cx="7772400" cy="936625"/>
          </a:xfrm>
        </p:spPr>
        <p:txBody>
          <a:bodyPr/>
          <a:lstStyle/>
          <a:p>
            <a:r>
              <a:rPr lang="en-GB" dirty="0">
                <a:solidFill>
                  <a:srgbClr val="FF0000"/>
                </a:solidFill>
              </a:rPr>
              <a:t>Multiparton Interaction Models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45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125538"/>
            <a:ext cx="8642350" cy="547211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sz="2800" dirty="0"/>
              <a:t>In general there are two options for regulating the cross section.</a:t>
            </a:r>
          </a:p>
          <a:p>
            <a:pPr>
              <a:lnSpc>
                <a:spcPct val="90000"/>
              </a:lnSpc>
            </a:pPr>
            <a:endParaRPr lang="en-GB" sz="2800" dirty="0"/>
          </a:p>
          <a:p>
            <a:pPr>
              <a:lnSpc>
                <a:spcPct val="90000"/>
              </a:lnSpc>
            </a:pPr>
            <a:endParaRPr lang="en-GB" sz="2800" dirty="0"/>
          </a:p>
          <a:p>
            <a:pPr>
              <a:lnSpc>
                <a:spcPct val="90000"/>
              </a:lnSpc>
            </a:pPr>
            <a:endParaRPr lang="en-GB" sz="2800" dirty="0"/>
          </a:p>
          <a:p>
            <a:pPr>
              <a:lnSpc>
                <a:spcPct val="90000"/>
              </a:lnSpc>
            </a:pPr>
            <a:endParaRPr lang="en-GB" sz="2800" dirty="0"/>
          </a:p>
          <a:p>
            <a:pPr>
              <a:lnSpc>
                <a:spcPct val="90000"/>
              </a:lnSpc>
              <a:buFontTx/>
              <a:buNone/>
            </a:pPr>
            <a:r>
              <a:rPr lang="en-GB" sz="2800" dirty="0"/>
              <a:t>	where         or       are free parameters of order 2 GeV.</a:t>
            </a:r>
          </a:p>
          <a:p>
            <a:pPr>
              <a:lnSpc>
                <a:spcPct val="90000"/>
              </a:lnSpc>
            </a:pPr>
            <a:r>
              <a:rPr lang="en-GB" sz="2800" dirty="0"/>
              <a:t>Typically 2-3 interactions per event at the Tevatron and 4-5 at the LHC.</a:t>
            </a:r>
          </a:p>
          <a:p>
            <a:pPr>
              <a:lnSpc>
                <a:spcPct val="90000"/>
              </a:lnSpc>
            </a:pPr>
            <a:r>
              <a:rPr lang="en-GB" sz="2800" dirty="0"/>
              <a:t>However tends to be more in the events with interesting high p</a:t>
            </a:r>
            <a:r>
              <a:rPr lang="en-GB" sz="2800" baseline="-25000" dirty="0"/>
              <a:t>T</a:t>
            </a:r>
            <a:r>
              <a:rPr lang="en-GB" sz="2800" dirty="0"/>
              <a:t> ones.</a:t>
            </a:r>
            <a:endParaRPr lang="en-US" sz="2800" dirty="0"/>
          </a:p>
        </p:txBody>
      </p:sp>
      <p:graphicFrame>
        <p:nvGraphicFramePr>
          <p:cNvPr id="545796" name="Object 4"/>
          <p:cNvGraphicFramePr>
            <a:graphicFrameLocks noChangeAspect="1"/>
          </p:cNvGraphicFramePr>
          <p:nvPr/>
        </p:nvGraphicFramePr>
        <p:xfrm>
          <a:off x="1670050" y="2060575"/>
          <a:ext cx="5373688" cy="833438"/>
        </p:xfrm>
        <a:graphic>
          <a:graphicData uri="http://schemas.openxmlformats.org/presentationml/2006/ole">
            <p:oleObj spid="_x0000_s860162" name="Equation" r:id="rId3" imgW="2946240" imgH="457200" progId="Equation.3">
              <p:embed/>
            </p:oleObj>
          </a:graphicData>
        </a:graphic>
      </p:graphicFrame>
      <p:graphicFrame>
        <p:nvGraphicFramePr>
          <p:cNvPr id="545797" name="Object 5"/>
          <p:cNvGraphicFramePr>
            <a:graphicFrameLocks noChangeAspect="1"/>
          </p:cNvGraphicFramePr>
          <p:nvPr/>
        </p:nvGraphicFramePr>
        <p:xfrm>
          <a:off x="2938463" y="2924175"/>
          <a:ext cx="5233987" cy="879475"/>
        </p:xfrm>
        <a:graphic>
          <a:graphicData uri="http://schemas.openxmlformats.org/presentationml/2006/ole">
            <p:oleObj spid="_x0000_s860163" name="Equation" r:id="rId4" imgW="2869920" imgH="482400" progId="Equation.3">
              <p:embed/>
            </p:oleObj>
          </a:graphicData>
        </a:graphic>
      </p:graphicFrame>
      <p:graphicFrame>
        <p:nvGraphicFramePr>
          <p:cNvPr id="545799" name="Object 7"/>
          <p:cNvGraphicFramePr>
            <a:graphicFrameLocks noChangeAspect="1"/>
          </p:cNvGraphicFramePr>
          <p:nvPr/>
        </p:nvGraphicFramePr>
        <p:xfrm>
          <a:off x="1763713" y="3860800"/>
          <a:ext cx="720725" cy="454025"/>
        </p:xfrm>
        <a:graphic>
          <a:graphicData uri="http://schemas.openxmlformats.org/presentationml/2006/ole">
            <p:oleObj spid="_x0000_s860164" name="Equation" r:id="rId5" imgW="342720" imgH="215640" progId="Equation.3">
              <p:embed/>
            </p:oleObj>
          </a:graphicData>
        </a:graphic>
      </p:graphicFrame>
      <p:graphicFrame>
        <p:nvGraphicFramePr>
          <p:cNvPr id="545800" name="Object 8"/>
          <p:cNvGraphicFramePr>
            <a:graphicFrameLocks noChangeAspect="1"/>
          </p:cNvGraphicFramePr>
          <p:nvPr/>
        </p:nvGraphicFramePr>
        <p:xfrm>
          <a:off x="2987675" y="3860800"/>
          <a:ext cx="533400" cy="481013"/>
        </p:xfrm>
        <a:graphic>
          <a:graphicData uri="http://schemas.openxmlformats.org/presentationml/2006/ole">
            <p:oleObj spid="_x0000_s860165" name="Equation" r:id="rId6" imgW="253800" imgH="228600" progId="Equation.3">
              <p:embed/>
            </p:oleObj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 Unicode MS"/>
        <a:ea typeface=""/>
        <a:cs typeface=""/>
      </a:majorFont>
      <a:minorFont>
        <a:latin typeface="Arial Unicode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7652</TotalTime>
  <Words>1234</Words>
  <Application>Microsoft Office PowerPoint</Application>
  <PresentationFormat>On-screen Show (4:3)</PresentationFormat>
  <Paragraphs>242</Paragraphs>
  <Slides>42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5" baseType="lpstr">
      <vt:lpstr>Default Design</vt:lpstr>
      <vt:lpstr>Custom Design</vt:lpstr>
      <vt:lpstr>Equation</vt:lpstr>
      <vt:lpstr>Comparisons between Event Generators and Data</vt:lpstr>
      <vt:lpstr>Summary</vt:lpstr>
      <vt:lpstr>Introduction</vt:lpstr>
      <vt:lpstr>A Monte Carlo Event</vt:lpstr>
      <vt:lpstr>Introduction</vt:lpstr>
      <vt:lpstr>The Underlying Event</vt:lpstr>
      <vt:lpstr>Multiparton Interaction Models</vt:lpstr>
      <vt:lpstr>Multiparton Interaction Models</vt:lpstr>
      <vt:lpstr>Multiparton Interaction Models</vt:lpstr>
      <vt:lpstr>Prior to LHC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Multiple Parton Scattering</vt:lpstr>
      <vt:lpstr>Improving the Simulations</vt:lpstr>
      <vt:lpstr>NLO Simulations</vt:lpstr>
      <vt:lpstr>NLO Simulations</vt:lpstr>
      <vt:lpstr>Pros and Cons</vt:lpstr>
      <vt:lpstr>Drell Yan</vt:lpstr>
      <vt:lpstr>Different Approaches</vt:lpstr>
      <vt:lpstr>Multi-Jet Leading Order</vt:lpstr>
      <vt:lpstr>Jets</vt:lpstr>
      <vt:lpstr>Inclusive Jet Production</vt:lpstr>
      <vt:lpstr>Slide 29</vt:lpstr>
      <vt:lpstr>NLO Jet Production</vt:lpstr>
      <vt:lpstr>Slide 31</vt:lpstr>
      <vt:lpstr>Slide 32</vt:lpstr>
      <vt:lpstr>Slide 33</vt:lpstr>
      <vt:lpstr>Slide 34</vt:lpstr>
      <vt:lpstr>Jet Substructure</vt:lpstr>
      <vt:lpstr>Slide 36</vt:lpstr>
      <vt:lpstr>Slide 37</vt:lpstr>
      <vt:lpstr>Slide 38</vt:lpstr>
      <vt:lpstr>V+jet production</vt:lpstr>
      <vt:lpstr>Slide 40</vt:lpstr>
      <vt:lpstr>Slide 41</vt:lpstr>
      <vt:lpstr>Summary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Richardson</cp:lastModifiedBy>
  <cp:revision>168</cp:revision>
  <dcterms:created xsi:type="dcterms:W3CDTF">1601-01-01T00:00:00Z</dcterms:created>
  <dcterms:modified xsi:type="dcterms:W3CDTF">2011-04-19T07:53:50Z</dcterms:modified>
</cp:coreProperties>
</file>