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9" r:id="rId4"/>
    <p:sldMasterId id="2147483693" r:id="rId5"/>
  </p:sldMasterIdLst>
  <p:notesMasterIdLst>
    <p:notesMasterId r:id="rId31"/>
  </p:notesMasterIdLst>
  <p:handoutMasterIdLst>
    <p:handoutMasterId r:id="rId32"/>
  </p:handoutMasterIdLst>
  <p:sldIdLst>
    <p:sldId id="424" r:id="rId6"/>
    <p:sldId id="479" r:id="rId7"/>
    <p:sldId id="260" r:id="rId8"/>
    <p:sldId id="261" r:id="rId9"/>
    <p:sldId id="262" r:id="rId10"/>
    <p:sldId id="477" r:id="rId11"/>
    <p:sldId id="488" r:id="rId12"/>
    <p:sldId id="489" r:id="rId13"/>
    <p:sldId id="507" r:id="rId14"/>
    <p:sldId id="493" r:id="rId15"/>
    <p:sldId id="501" r:id="rId16"/>
    <p:sldId id="500" r:id="rId17"/>
    <p:sldId id="502" r:id="rId18"/>
    <p:sldId id="496" r:id="rId19"/>
    <p:sldId id="497" r:id="rId20"/>
    <p:sldId id="498" r:id="rId21"/>
    <p:sldId id="495" r:id="rId22"/>
    <p:sldId id="503" r:id="rId23"/>
    <p:sldId id="504" r:id="rId24"/>
    <p:sldId id="505" r:id="rId25"/>
    <p:sldId id="506" r:id="rId26"/>
    <p:sldId id="499" r:id="rId27"/>
    <p:sldId id="491" r:id="rId28"/>
    <p:sldId id="492" r:id="rId29"/>
    <p:sldId id="490" r:id="rId30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1DFA9C0-5F44-97CA-3DF0-87B109C9A03B}" name="Ivan Romera Ramirez" initials="IRR" userId="S::ivan.romera.ramirez@cern.ch::62aecc8e-d05f-4251-8af8-1b3fd263238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1700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0" autoAdjust="0"/>
    <p:restoredTop sz="86811" autoAdjust="0"/>
  </p:normalViewPr>
  <p:slideViewPr>
    <p:cSldViewPr snapToGrid="0" snapToObjects="1">
      <p:cViewPr varScale="1">
        <p:scale>
          <a:sx n="111" d="100"/>
          <a:sy n="111" d="100"/>
        </p:scale>
        <p:origin x="594" y="10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92" d="100"/>
          <a:sy n="92" d="100"/>
        </p:scale>
        <p:origin x="375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34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handoutMaster" Target="handoutMasters/handoutMaster1.xml"/><Relationship Id="rId37" Type="http://schemas.microsoft.com/office/2018/10/relationships/authors" Target="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theme" Target="theme/theme1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568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1"/>
            <a:ext cx="2946400" cy="49568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3B1041-AE1F-4BF1-ACDB-23C4F54196FE}" type="datetimeFigureOut">
              <a:rPr lang="en-GB" smtClean="0"/>
              <a:t>29/04/2022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6978"/>
            <a:ext cx="2946400" cy="4956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6978"/>
            <a:ext cx="2946400" cy="4956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C5E477-BE79-4019-A7A0-1D969CB723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69379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410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410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13E1DC-0221-0D46-BA44-FBF53BBF1ACF}" type="datetimeFigureOut">
              <a:rPr lang="en-US" smtClean="0"/>
              <a:t>4/29/2022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9538" y="739775"/>
            <a:ext cx="657860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90068"/>
            <a:ext cx="5438775" cy="4442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6978"/>
            <a:ext cx="2946400" cy="49410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6978"/>
            <a:ext cx="2946400" cy="49410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EDED82-440B-1241-A74A-2702FB0F9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831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EDED82-440B-1241-A74A-2702FB0F9DF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9519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EDED82-440B-1241-A74A-2702FB0F9DF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2392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9DA82B-CA44-4D4D-B2D3-3528F0BCE031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4D0DD3A7-D020-4A05-A3A6-E03C1A69F066}" type="slidenum">
              <a:t>3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2A8E0B4-2A4E-4E19-A670-7BA4D886EAAE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4013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AD9EE77-FE9D-4951-97EE-EE3E8677804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66B13D-FA3D-4E06-B0A6-809A39B443FA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9065B42D-159D-4FEA-8744-9C20D02411E5}" type="slidenum">
              <a:t>4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D3AB1C0-C9B5-4483-BF35-D1FD279BC89C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4013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A315C06-4589-4D18-BAB4-234AC6531207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6C9BB5-3E89-48BF-944A-4ADF9903B750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D136E6B7-85D3-4713-9799-13BA22ECE730}" type="slidenum">
              <a:t>5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A7A9BDB-F9E0-4282-A638-53F313612D25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4013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0311A6B-768B-453D-852A-C9C1BA760F01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EDED82-440B-1241-A74A-2702FB0F9DF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5450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EDED82-440B-1241-A74A-2702FB0F9DF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7540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EDED82-440B-1241-A74A-2702FB0F9DF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1933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3694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4/29/2022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7151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4/29/2022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6623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4/29/2022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58614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663939"/>
            <a:ext cx="2060876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9226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1091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368754"/>
            <a:ext cx="2060876" cy="204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2744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439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5279254" y="2587713"/>
            <a:ext cx="1629261" cy="1682575"/>
          </a:xfrm>
          <a:prstGeom prst="rect">
            <a:avLst/>
          </a:prstGeom>
        </p:spPr>
      </p:pic>
      <p:sp>
        <p:nvSpPr>
          <p:cNvPr id="7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160996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4/29/2022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38122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25603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663939"/>
            <a:ext cx="2060876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1751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46424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4/29/2022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52458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2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07485" y="5101967"/>
            <a:ext cx="10974916" cy="5961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1269778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4/29/2022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35512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4/29/2022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6479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1"/>
          </a:xfrm>
        </p:spPr>
        <p:txBody>
          <a:bodyPr tIns="0" bIns="0" anchor="t"/>
          <a:lstStyle>
            <a:lvl1pPr algn="l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6830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933"/>
            </a:lvl3pPr>
            <a:lvl4pPr>
              <a:defRPr sz="2667"/>
            </a:lvl4pPr>
            <a:lvl5pPr>
              <a:defRPr sz="2667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4/29/2022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04986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933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267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3"/>
          </a:xfrm>
        </p:spPr>
        <p:txBody>
          <a:bodyPr lIns="45720" rIns="45720"/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 sz="1600"/>
            </a:lvl2pPr>
            <a:lvl3pPr>
              <a:buFontTx/>
              <a:buNone/>
              <a:defRPr sz="1333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4/29/2022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73647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408918"/>
            <a:ext cx="2060876" cy="204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8375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563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5279254" y="2765965"/>
            <a:ext cx="1629261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244881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4/29/2022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40900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91508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237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4/29/2022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0224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4/29/2022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781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4/29/2022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10" descr="bande-02.eps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" y="6230938"/>
            <a:ext cx="8243343" cy="61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580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Wingdings" panose="05000000000000000000" pitchFamily="2" charset="2"/>
        <a:buChar char="§"/>
        <a:defRPr kumimoji="0" sz="3000" kern="1200">
          <a:solidFill>
            <a:srgbClr val="000000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Wingdings" panose="05000000000000000000" pitchFamily="2" charset="2"/>
        <a:buChar char="§"/>
        <a:defRPr kumimoji="0" sz="2600" kern="1200">
          <a:solidFill>
            <a:srgbClr val="000000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Wingdings" panose="05000000000000000000" pitchFamily="2" charset="2"/>
        <a:buChar char="§"/>
        <a:defRPr kumimoji="0"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Wingdings" panose="05000000000000000000" pitchFamily="2" charset="2"/>
        <a:buChar char="§"/>
        <a:defRPr kumimoji="0"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" panose="05000000000000000000" pitchFamily="2" charset="2"/>
        <a:buChar char="§"/>
        <a:defRPr kumimoji="0"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5" y="6036733"/>
            <a:ext cx="10991124" cy="821267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44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lang="en-US" sz="5333" b="1" kern="120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8352" indent="-609585" algn="l" rtl="0" eaLnBrk="1" latinLnBrk="0" hangingPunct="1">
        <a:spcBef>
          <a:spcPct val="20000"/>
        </a:spcBef>
        <a:buClr>
          <a:schemeClr val="tx1"/>
        </a:buClr>
        <a:buSzPct val="80000"/>
        <a:buFont typeface="Wingdings" panose="05000000000000000000" pitchFamily="2" charset="2"/>
        <a:buChar char="§"/>
        <a:defRPr kumimoji="0" sz="4000" kern="1200">
          <a:solidFill>
            <a:srgbClr val="000000"/>
          </a:solidFill>
          <a:latin typeface="+mn-lt"/>
          <a:ea typeface="+mn-ea"/>
          <a:cs typeface="+mn-cs"/>
        </a:defRPr>
      </a:lvl1pPr>
      <a:lvl2pPr marL="1206978" indent="-609585" algn="l" rtl="0" eaLnBrk="1" latinLnBrk="0" hangingPunct="1">
        <a:spcBef>
          <a:spcPct val="20000"/>
        </a:spcBef>
        <a:buClr>
          <a:schemeClr val="tx1"/>
        </a:buClr>
        <a:buSzPct val="90000"/>
        <a:buFont typeface="Wingdings" panose="05000000000000000000" pitchFamily="2" charset="2"/>
        <a:buChar char="§"/>
        <a:defRPr kumimoji="0" sz="3467" kern="1200">
          <a:solidFill>
            <a:srgbClr val="000000"/>
          </a:solidFill>
          <a:latin typeface="+mn-lt"/>
          <a:ea typeface="+mn-ea"/>
          <a:cs typeface="+mn-cs"/>
        </a:defRPr>
      </a:lvl2pPr>
      <a:lvl3pPr marL="1456908" indent="-457189" algn="l" rtl="0" eaLnBrk="1" latinLnBrk="0" hangingPunct="1">
        <a:spcBef>
          <a:spcPct val="20000"/>
        </a:spcBef>
        <a:buClr>
          <a:schemeClr val="tx1"/>
        </a:buClr>
        <a:buSzPct val="85000"/>
        <a:buFont typeface="Wingdings" panose="05000000000000000000" pitchFamily="2" charset="2"/>
        <a:buChar char="§"/>
        <a:defRPr kumimoji="0" sz="3200" kern="1200">
          <a:solidFill>
            <a:srgbClr val="000000"/>
          </a:solidFill>
          <a:latin typeface="+mn-lt"/>
          <a:ea typeface="+mn-ea"/>
          <a:cs typeface="+mn-cs"/>
        </a:defRPr>
      </a:lvl3pPr>
      <a:lvl4pPr marL="1847042" indent="-457189" algn="l" rtl="0" eaLnBrk="1" latinLnBrk="0" hangingPunct="1">
        <a:spcBef>
          <a:spcPct val="20000"/>
        </a:spcBef>
        <a:buClr>
          <a:schemeClr val="tx1"/>
        </a:buClr>
        <a:buSzPct val="90000"/>
        <a:buFont typeface="Wingdings" panose="05000000000000000000" pitchFamily="2" charset="2"/>
        <a:buChar char="§"/>
        <a:defRPr kumimoji="0" sz="2667" kern="1200">
          <a:solidFill>
            <a:srgbClr val="000000"/>
          </a:solidFill>
          <a:latin typeface="+mn-lt"/>
          <a:ea typeface="+mn-ea"/>
          <a:cs typeface="+mn-cs"/>
        </a:defRPr>
      </a:lvl4pPr>
      <a:lvl5pPr marL="2200601" indent="-457189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" panose="05000000000000000000" pitchFamily="2" charset="2"/>
        <a:buChar char="§"/>
        <a:defRPr kumimoji="0" sz="2667" kern="1200">
          <a:solidFill>
            <a:srgbClr val="000000"/>
          </a:solidFill>
          <a:latin typeface="+mn-lt"/>
          <a:ea typeface="+mn-ea"/>
          <a:cs typeface="+mn-cs"/>
        </a:defRPr>
      </a:lvl5pPr>
      <a:lvl6pPr marL="2267655" indent="-24383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256" indent="-24383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857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82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13261" y="-119055"/>
            <a:ext cx="10969139" cy="2375232"/>
          </a:xfrm>
        </p:spPr>
        <p:txBody>
          <a:bodyPr>
            <a:noAutofit/>
          </a:bodyPr>
          <a:lstStyle/>
          <a:p>
            <a:pPr algn="ctr"/>
            <a:r>
              <a:rPr lang="en-GB" dirty="0"/>
              <a:t>North Area and Slow Extraction </a:t>
            </a:r>
            <a:br>
              <a:rPr lang="en-GB" dirty="0"/>
            </a:br>
            <a:r>
              <a:rPr lang="en-GB" dirty="0"/>
              <a:t>Interlocking Task Force – 3</a:t>
            </a:r>
            <a:r>
              <a:rPr lang="en-GB" baseline="30000" dirty="0"/>
              <a:t>rd</a:t>
            </a:r>
            <a:r>
              <a:rPr lang="en-GB" dirty="0"/>
              <a:t> meeting</a:t>
            </a:r>
            <a:endParaRPr lang="en-GB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13835" y="5799297"/>
            <a:ext cx="668565" cy="922179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5759" y="1829372"/>
            <a:ext cx="4956819" cy="408937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9175801-FA31-4FEC-855B-D8A9CB314C7E}"/>
              </a:ext>
            </a:extLst>
          </p:cNvPr>
          <p:cNvSpPr txBox="1"/>
          <p:nvPr/>
        </p:nvSpPr>
        <p:spPr>
          <a:xfrm>
            <a:off x="3959113" y="3747508"/>
            <a:ext cx="571136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br>
              <a:rPr lang="en-GB" dirty="0"/>
            </a:br>
            <a:br>
              <a:rPr lang="en-GB" sz="1800" dirty="0"/>
            </a:br>
            <a:br>
              <a:rPr lang="en-GB" sz="1800" dirty="0"/>
            </a:br>
            <a:br>
              <a:rPr lang="en-GB" sz="1800" dirty="0"/>
            </a:br>
            <a:br>
              <a:rPr lang="en-GB" sz="1800" dirty="0"/>
            </a:br>
            <a:br>
              <a:rPr lang="en-GB" sz="1800" dirty="0"/>
            </a:br>
            <a:br>
              <a:rPr lang="en-GB" sz="1800" dirty="0"/>
            </a:br>
            <a:br>
              <a:rPr lang="en-GB" sz="1800" dirty="0"/>
            </a:br>
            <a:br>
              <a:rPr lang="en-GB" sz="1800" dirty="0"/>
            </a:br>
            <a:r>
              <a:rPr lang="en-GB" sz="1800" dirty="0"/>
              <a:t>I. Romera on behalf of the BIS team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05064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726FD-0D52-40F6-B0A3-BF85430369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Layout of the TT20 and NA beam lines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45B827-584D-44A1-BDC5-BCBF25CA982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1C2CB-258C-4A49-B490-6DD28B8509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6A82D7-4BAC-4AE6-B089-29588C812F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18" name="Picture 117">
            <a:extLst>
              <a:ext uri="{FF2B5EF4-FFF2-40B4-BE49-F238E27FC236}">
                <a16:creationId xmlns:a16="http://schemas.microsoft.com/office/drawing/2014/main" id="{3926CCDD-C023-4726-A570-5941597534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1077" y="3659317"/>
            <a:ext cx="9280064" cy="2109788"/>
          </a:xfrm>
          <a:prstGeom prst="rect">
            <a:avLst/>
          </a:prstGeom>
        </p:spPr>
      </p:pic>
      <p:pic>
        <p:nvPicPr>
          <p:cNvPr id="120" name="Picture 119">
            <a:extLst>
              <a:ext uri="{FF2B5EF4-FFF2-40B4-BE49-F238E27FC236}">
                <a16:creationId xmlns:a16="http://schemas.microsoft.com/office/drawing/2014/main" id="{B36A7FAE-76DB-4BFE-9116-A70452DC8F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38450" y="1325607"/>
            <a:ext cx="6238876" cy="2806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886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189F36-6FA1-4169-9D2E-A26682549D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SPS LSS2 Master BIC equations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202454-2E50-493A-8BD6-5334B9E9088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A44699-CE20-4591-B04B-28CF994950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E5B885-74AC-4536-94B3-E58B4A4C2E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graphicFrame>
        <p:nvGraphicFramePr>
          <p:cNvPr id="22" name="Content Placeholder 21">
            <a:extLst>
              <a:ext uri="{FF2B5EF4-FFF2-40B4-BE49-F238E27FC236}">
                <a16:creationId xmlns:a16="http://schemas.microsoft.com/office/drawing/2014/main" id="{ECF963CB-6007-4254-929C-7AD26726147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9695717"/>
              </p:ext>
            </p:extLst>
          </p:nvPr>
        </p:nvGraphicFramePr>
        <p:xfrm>
          <a:off x="1725617" y="1982788"/>
          <a:ext cx="9132874" cy="3352800"/>
        </p:xfrm>
        <a:graphic>
          <a:graphicData uri="http://schemas.openxmlformats.org/drawingml/2006/table">
            <a:tbl>
              <a:tblPr/>
              <a:tblGrid>
                <a:gridCol w="266677">
                  <a:extLst>
                    <a:ext uri="{9D8B030D-6E8A-4147-A177-3AD203B41FA5}">
                      <a16:colId xmlns:a16="http://schemas.microsoft.com/office/drawing/2014/main" val="3307946651"/>
                    </a:ext>
                  </a:extLst>
                </a:gridCol>
                <a:gridCol w="266677">
                  <a:extLst>
                    <a:ext uri="{9D8B030D-6E8A-4147-A177-3AD203B41FA5}">
                      <a16:colId xmlns:a16="http://schemas.microsoft.com/office/drawing/2014/main" val="1772305443"/>
                    </a:ext>
                  </a:extLst>
                </a:gridCol>
                <a:gridCol w="266677">
                  <a:extLst>
                    <a:ext uri="{9D8B030D-6E8A-4147-A177-3AD203B41FA5}">
                      <a16:colId xmlns:a16="http://schemas.microsoft.com/office/drawing/2014/main" val="67372764"/>
                    </a:ext>
                  </a:extLst>
                </a:gridCol>
                <a:gridCol w="266677">
                  <a:extLst>
                    <a:ext uri="{9D8B030D-6E8A-4147-A177-3AD203B41FA5}">
                      <a16:colId xmlns:a16="http://schemas.microsoft.com/office/drawing/2014/main" val="2775223548"/>
                    </a:ext>
                  </a:extLst>
                </a:gridCol>
                <a:gridCol w="266677">
                  <a:extLst>
                    <a:ext uri="{9D8B030D-6E8A-4147-A177-3AD203B41FA5}">
                      <a16:colId xmlns:a16="http://schemas.microsoft.com/office/drawing/2014/main" val="1748758976"/>
                    </a:ext>
                  </a:extLst>
                </a:gridCol>
                <a:gridCol w="266677">
                  <a:extLst>
                    <a:ext uri="{9D8B030D-6E8A-4147-A177-3AD203B41FA5}">
                      <a16:colId xmlns:a16="http://schemas.microsoft.com/office/drawing/2014/main" val="2327878992"/>
                    </a:ext>
                  </a:extLst>
                </a:gridCol>
                <a:gridCol w="266677">
                  <a:extLst>
                    <a:ext uri="{9D8B030D-6E8A-4147-A177-3AD203B41FA5}">
                      <a16:colId xmlns:a16="http://schemas.microsoft.com/office/drawing/2014/main" val="120495762"/>
                    </a:ext>
                  </a:extLst>
                </a:gridCol>
                <a:gridCol w="266677">
                  <a:extLst>
                    <a:ext uri="{9D8B030D-6E8A-4147-A177-3AD203B41FA5}">
                      <a16:colId xmlns:a16="http://schemas.microsoft.com/office/drawing/2014/main" val="3196364727"/>
                    </a:ext>
                  </a:extLst>
                </a:gridCol>
                <a:gridCol w="266677">
                  <a:extLst>
                    <a:ext uri="{9D8B030D-6E8A-4147-A177-3AD203B41FA5}">
                      <a16:colId xmlns:a16="http://schemas.microsoft.com/office/drawing/2014/main" val="574328644"/>
                    </a:ext>
                  </a:extLst>
                </a:gridCol>
                <a:gridCol w="266677">
                  <a:extLst>
                    <a:ext uri="{9D8B030D-6E8A-4147-A177-3AD203B41FA5}">
                      <a16:colId xmlns:a16="http://schemas.microsoft.com/office/drawing/2014/main" val="2103771767"/>
                    </a:ext>
                  </a:extLst>
                </a:gridCol>
                <a:gridCol w="266677">
                  <a:extLst>
                    <a:ext uri="{9D8B030D-6E8A-4147-A177-3AD203B41FA5}">
                      <a16:colId xmlns:a16="http://schemas.microsoft.com/office/drawing/2014/main" val="2336331587"/>
                    </a:ext>
                  </a:extLst>
                </a:gridCol>
                <a:gridCol w="266677">
                  <a:extLst>
                    <a:ext uri="{9D8B030D-6E8A-4147-A177-3AD203B41FA5}">
                      <a16:colId xmlns:a16="http://schemas.microsoft.com/office/drawing/2014/main" val="104549455"/>
                    </a:ext>
                  </a:extLst>
                </a:gridCol>
                <a:gridCol w="266677">
                  <a:extLst>
                    <a:ext uri="{9D8B030D-6E8A-4147-A177-3AD203B41FA5}">
                      <a16:colId xmlns:a16="http://schemas.microsoft.com/office/drawing/2014/main" val="4092706489"/>
                    </a:ext>
                  </a:extLst>
                </a:gridCol>
                <a:gridCol w="266677">
                  <a:extLst>
                    <a:ext uri="{9D8B030D-6E8A-4147-A177-3AD203B41FA5}">
                      <a16:colId xmlns:a16="http://schemas.microsoft.com/office/drawing/2014/main" val="2929144312"/>
                    </a:ext>
                  </a:extLst>
                </a:gridCol>
                <a:gridCol w="266677">
                  <a:extLst>
                    <a:ext uri="{9D8B030D-6E8A-4147-A177-3AD203B41FA5}">
                      <a16:colId xmlns:a16="http://schemas.microsoft.com/office/drawing/2014/main" val="318683827"/>
                    </a:ext>
                  </a:extLst>
                </a:gridCol>
                <a:gridCol w="266677">
                  <a:extLst>
                    <a:ext uri="{9D8B030D-6E8A-4147-A177-3AD203B41FA5}">
                      <a16:colId xmlns:a16="http://schemas.microsoft.com/office/drawing/2014/main" val="2048589417"/>
                    </a:ext>
                  </a:extLst>
                </a:gridCol>
                <a:gridCol w="266677">
                  <a:extLst>
                    <a:ext uri="{9D8B030D-6E8A-4147-A177-3AD203B41FA5}">
                      <a16:colId xmlns:a16="http://schemas.microsoft.com/office/drawing/2014/main" val="3908345060"/>
                    </a:ext>
                  </a:extLst>
                </a:gridCol>
                <a:gridCol w="266677">
                  <a:extLst>
                    <a:ext uri="{9D8B030D-6E8A-4147-A177-3AD203B41FA5}">
                      <a16:colId xmlns:a16="http://schemas.microsoft.com/office/drawing/2014/main" val="3923321143"/>
                    </a:ext>
                  </a:extLst>
                </a:gridCol>
                <a:gridCol w="266677">
                  <a:extLst>
                    <a:ext uri="{9D8B030D-6E8A-4147-A177-3AD203B41FA5}">
                      <a16:colId xmlns:a16="http://schemas.microsoft.com/office/drawing/2014/main" val="3403108538"/>
                    </a:ext>
                  </a:extLst>
                </a:gridCol>
                <a:gridCol w="266677">
                  <a:extLst>
                    <a:ext uri="{9D8B030D-6E8A-4147-A177-3AD203B41FA5}">
                      <a16:colId xmlns:a16="http://schemas.microsoft.com/office/drawing/2014/main" val="4074527393"/>
                    </a:ext>
                  </a:extLst>
                </a:gridCol>
                <a:gridCol w="266677">
                  <a:extLst>
                    <a:ext uri="{9D8B030D-6E8A-4147-A177-3AD203B41FA5}">
                      <a16:colId xmlns:a16="http://schemas.microsoft.com/office/drawing/2014/main" val="1056150114"/>
                    </a:ext>
                  </a:extLst>
                </a:gridCol>
                <a:gridCol w="266677">
                  <a:extLst>
                    <a:ext uri="{9D8B030D-6E8A-4147-A177-3AD203B41FA5}">
                      <a16:colId xmlns:a16="http://schemas.microsoft.com/office/drawing/2014/main" val="3145691859"/>
                    </a:ext>
                  </a:extLst>
                </a:gridCol>
                <a:gridCol w="329232">
                  <a:extLst>
                    <a:ext uri="{9D8B030D-6E8A-4147-A177-3AD203B41FA5}">
                      <a16:colId xmlns:a16="http://schemas.microsoft.com/office/drawing/2014/main" val="14197233"/>
                    </a:ext>
                  </a:extLst>
                </a:gridCol>
                <a:gridCol w="2936748">
                  <a:extLst>
                    <a:ext uri="{9D8B030D-6E8A-4147-A177-3AD203B41FA5}">
                      <a16:colId xmlns:a16="http://schemas.microsoft.com/office/drawing/2014/main" val="2674425132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1102313"/>
                  </a:ext>
                </a:extLst>
              </a:tr>
              <a:tr h="1905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Interlock users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SIS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FTARGET destination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Sextupole current monitoring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Bumper current monitoring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TT20 Upstream BIC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TT20 Downstream BIC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MBE.2103 dipoles partial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MBE.2103 dipoles full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TT20 TED in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TT20 TBSE in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P41-K12 BIC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M2 BIC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P42 TAX in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P42 TAX out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M2 TAX in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M2 TAX out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used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used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used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used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used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1) SPS beam permit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9183301"/>
                  </a:ext>
                </a:extLst>
              </a:tr>
              <a:tr h="190500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Matrix equations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1) Beam allowed for non-FTARGET destinations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4581692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2) Beam to TED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2923111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3) Beam to NA with P42 TAX out and M2 TAX out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7907185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4) Beam to NA with P42 TAX in and M2 TAX out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8522321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5) Beam to NA with P42 TAX out and M2 TAX in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0522777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6) Beam to NA with P42 TAX in and M2 TAX in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53413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52244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726FD-0D52-40F6-B0A3-BF85430369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Possible scenarios for FTARGET beams - TED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45B827-584D-44A1-BDC5-BCBF25CA982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1C2CB-258C-4A49-B490-6DD28B8509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6A82D7-4BAC-4AE6-B089-29588C812F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17" name="Group 4">
            <a:extLst>
              <a:ext uri="{FF2B5EF4-FFF2-40B4-BE49-F238E27FC236}">
                <a16:creationId xmlns:a16="http://schemas.microsoft.com/office/drawing/2014/main" id="{D471F437-BCA7-4C1C-8DED-0246C4C8C51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708575" y="3455971"/>
            <a:ext cx="8678862" cy="2258534"/>
            <a:chOff x="761" y="1810"/>
            <a:chExt cx="6156" cy="1602"/>
          </a:xfrm>
        </p:grpSpPr>
        <p:sp>
          <p:nvSpPr>
            <p:cNvPr id="18" name="AutoShape 3">
              <a:extLst>
                <a:ext uri="{FF2B5EF4-FFF2-40B4-BE49-F238E27FC236}">
                  <a16:creationId xmlns:a16="http://schemas.microsoft.com/office/drawing/2014/main" id="{00737837-60E1-422F-8688-E50F49DD3643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761" y="1810"/>
              <a:ext cx="6156" cy="16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" name="Rectangle 6">
              <a:extLst>
                <a:ext uri="{FF2B5EF4-FFF2-40B4-BE49-F238E27FC236}">
                  <a16:creationId xmlns:a16="http://schemas.microsoft.com/office/drawing/2014/main" id="{D27450B1-7A8A-48FB-90BE-1C4EBE8E86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1" y="3152"/>
              <a:ext cx="322" cy="16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" name="Rectangle 7">
              <a:extLst>
                <a:ext uri="{FF2B5EF4-FFF2-40B4-BE49-F238E27FC236}">
                  <a16:creationId xmlns:a16="http://schemas.microsoft.com/office/drawing/2014/main" id="{CFEB4447-B3DA-4BE5-89CD-92D0A5B0D6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1" y="3152"/>
              <a:ext cx="322" cy="165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Rectangle 8">
              <a:extLst>
                <a:ext uri="{FF2B5EF4-FFF2-40B4-BE49-F238E27FC236}">
                  <a16:creationId xmlns:a16="http://schemas.microsoft.com/office/drawing/2014/main" id="{9B492F3B-97E0-47F0-ADFF-A0A6CDC89E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63" y="3174"/>
              <a:ext cx="171" cy="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M2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" name="Rectangle 9">
              <a:extLst>
                <a:ext uri="{FF2B5EF4-FFF2-40B4-BE49-F238E27FC236}">
                  <a16:creationId xmlns:a16="http://schemas.microsoft.com/office/drawing/2014/main" id="{EDEE08D2-8929-48B4-BDAF-C38646073C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6" y="2721"/>
              <a:ext cx="537" cy="16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Rectangle 10">
              <a:extLst>
                <a:ext uri="{FF2B5EF4-FFF2-40B4-BE49-F238E27FC236}">
                  <a16:creationId xmlns:a16="http://schemas.microsoft.com/office/drawing/2014/main" id="{DCCB8AFD-D4B1-4827-A638-9EDBFB13CA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6" y="2721"/>
              <a:ext cx="537" cy="16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Rectangle 11">
              <a:extLst>
                <a:ext uri="{FF2B5EF4-FFF2-40B4-BE49-F238E27FC236}">
                  <a16:creationId xmlns:a16="http://schemas.microsoft.com/office/drawing/2014/main" id="{FB85021F-DEF3-4436-A48D-3648ADD7C5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0" y="2744"/>
              <a:ext cx="248" cy="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TT24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id="{340CD56A-FAFB-441E-B7A7-237DFEF26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2" y="2436"/>
              <a:ext cx="450" cy="451"/>
            </a:xfrm>
            <a:custGeom>
              <a:avLst/>
              <a:gdLst>
                <a:gd name="T0" fmla="*/ 0 w 450"/>
                <a:gd name="T1" fmla="*/ 117 h 451"/>
                <a:gd name="T2" fmla="*/ 333 w 450"/>
                <a:gd name="T3" fmla="*/ 451 h 451"/>
                <a:gd name="T4" fmla="*/ 450 w 450"/>
                <a:gd name="T5" fmla="*/ 334 h 451"/>
                <a:gd name="T6" fmla="*/ 117 w 450"/>
                <a:gd name="T7" fmla="*/ 0 h 451"/>
                <a:gd name="T8" fmla="*/ 0 w 450"/>
                <a:gd name="T9" fmla="*/ 117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0" h="451">
                  <a:moveTo>
                    <a:pt x="0" y="117"/>
                  </a:moveTo>
                  <a:lnTo>
                    <a:pt x="333" y="451"/>
                  </a:lnTo>
                  <a:lnTo>
                    <a:pt x="450" y="334"/>
                  </a:lnTo>
                  <a:lnTo>
                    <a:pt x="117" y="0"/>
                  </a:lnTo>
                  <a:lnTo>
                    <a:pt x="0" y="1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Freeform 13">
              <a:extLst>
                <a:ext uri="{FF2B5EF4-FFF2-40B4-BE49-F238E27FC236}">
                  <a16:creationId xmlns:a16="http://schemas.microsoft.com/office/drawing/2014/main" id="{4CBF5CBC-8243-4331-A7C1-151E7E8433D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2" y="2436"/>
              <a:ext cx="450" cy="451"/>
            </a:xfrm>
            <a:custGeom>
              <a:avLst/>
              <a:gdLst>
                <a:gd name="T0" fmla="*/ 0 w 450"/>
                <a:gd name="T1" fmla="*/ 117 h 451"/>
                <a:gd name="T2" fmla="*/ 333 w 450"/>
                <a:gd name="T3" fmla="*/ 451 h 451"/>
                <a:gd name="T4" fmla="*/ 450 w 450"/>
                <a:gd name="T5" fmla="*/ 334 h 451"/>
                <a:gd name="T6" fmla="*/ 117 w 450"/>
                <a:gd name="T7" fmla="*/ 0 h 451"/>
                <a:gd name="T8" fmla="*/ 0 w 450"/>
                <a:gd name="T9" fmla="*/ 117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0" h="451">
                  <a:moveTo>
                    <a:pt x="0" y="117"/>
                  </a:moveTo>
                  <a:lnTo>
                    <a:pt x="333" y="451"/>
                  </a:lnTo>
                  <a:lnTo>
                    <a:pt x="450" y="334"/>
                  </a:lnTo>
                  <a:lnTo>
                    <a:pt x="117" y="0"/>
                  </a:lnTo>
                  <a:lnTo>
                    <a:pt x="0" y="117"/>
                  </a:lnTo>
                  <a:close/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Rectangle 14">
              <a:extLst>
                <a:ext uri="{FF2B5EF4-FFF2-40B4-BE49-F238E27FC236}">
                  <a16:creationId xmlns:a16="http://schemas.microsoft.com/office/drawing/2014/main" id="{71395136-88DD-40D1-B252-9409C7F687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6" y="2436"/>
              <a:ext cx="900" cy="166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Rectangle 15">
              <a:extLst>
                <a:ext uri="{FF2B5EF4-FFF2-40B4-BE49-F238E27FC236}">
                  <a16:creationId xmlns:a16="http://schemas.microsoft.com/office/drawing/2014/main" id="{6D2A99B1-39E8-4B06-8FA8-06C98AB69C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6" y="2436"/>
              <a:ext cx="900" cy="16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Rectangle 16">
              <a:extLst>
                <a:ext uri="{FF2B5EF4-FFF2-40B4-BE49-F238E27FC236}">
                  <a16:creationId xmlns:a16="http://schemas.microsoft.com/office/drawing/2014/main" id="{7360BD02-AFE6-437C-9154-A895ADDC16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12" y="2459"/>
              <a:ext cx="248" cy="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TT20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" name="Rectangle 17">
              <a:extLst>
                <a:ext uri="{FF2B5EF4-FFF2-40B4-BE49-F238E27FC236}">
                  <a16:creationId xmlns:a16="http://schemas.microsoft.com/office/drawing/2014/main" id="{6735D8EE-4C2A-4732-858C-0216ACFAF8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7" y="2436"/>
              <a:ext cx="99" cy="166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Rectangle 18">
              <a:extLst>
                <a:ext uri="{FF2B5EF4-FFF2-40B4-BE49-F238E27FC236}">
                  <a16:creationId xmlns:a16="http://schemas.microsoft.com/office/drawing/2014/main" id="{AF43AFB6-AD70-42C7-A745-A649399326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7" y="2436"/>
              <a:ext cx="99" cy="16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" name="Rectangle 19">
              <a:extLst>
                <a:ext uri="{FF2B5EF4-FFF2-40B4-BE49-F238E27FC236}">
                  <a16:creationId xmlns:a16="http://schemas.microsoft.com/office/drawing/2014/main" id="{96E9FC60-C22E-4D8D-A354-73A5E00CA5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9" y="2406"/>
              <a:ext cx="474" cy="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Beam from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" name="Rectangle 20">
              <a:extLst>
                <a:ext uri="{FF2B5EF4-FFF2-40B4-BE49-F238E27FC236}">
                  <a16:creationId xmlns:a16="http://schemas.microsoft.com/office/drawing/2014/main" id="{818D931F-431A-4428-B6E8-EE444B9F0E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4" y="2512"/>
              <a:ext cx="182" cy="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SPS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" name="Rectangle 21">
              <a:extLst>
                <a:ext uri="{FF2B5EF4-FFF2-40B4-BE49-F238E27FC236}">
                  <a16:creationId xmlns:a16="http://schemas.microsoft.com/office/drawing/2014/main" id="{6F2F6F3D-A91B-4EB0-9610-ED89C34C35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6" y="2436"/>
              <a:ext cx="100" cy="166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" name="Rectangle 22">
              <a:extLst>
                <a:ext uri="{FF2B5EF4-FFF2-40B4-BE49-F238E27FC236}">
                  <a16:creationId xmlns:a16="http://schemas.microsoft.com/office/drawing/2014/main" id="{896A3279-412C-4341-8066-651BE0A49F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6" y="2436"/>
              <a:ext cx="100" cy="16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" name="Rectangle 23">
              <a:extLst>
                <a:ext uri="{FF2B5EF4-FFF2-40B4-BE49-F238E27FC236}">
                  <a16:creationId xmlns:a16="http://schemas.microsoft.com/office/drawing/2014/main" id="{F2C07FA4-3D49-49D0-BB43-BC2C3A2D87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4" y="2324"/>
              <a:ext cx="397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TED.210358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" name="Rectangle 24">
              <a:extLst>
                <a:ext uri="{FF2B5EF4-FFF2-40B4-BE49-F238E27FC236}">
                  <a16:creationId xmlns:a16="http://schemas.microsoft.com/office/drawing/2014/main" id="{B1C82F8F-50EE-4B42-B111-AFD6173EFE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6" y="2436"/>
              <a:ext cx="626" cy="16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" name="Rectangle 25">
              <a:extLst>
                <a:ext uri="{FF2B5EF4-FFF2-40B4-BE49-F238E27FC236}">
                  <a16:creationId xmlns:a16="http://schemas.microsoft.com/office/drawing/2014/main" id="{F4C801A9-52D3-4766-BC42-22936042EC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6" y="2436"/>
              <a:ext cx="626" cy="16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" name="Rectangle 26">
              <a:extLst>
                <a:ext uri="{FF2B5EF4-FFF2-40B4-BE49-F238E27FC236}">
                  <a16:creationId xmlns:a16="http://schemas.microsoft.com/office/drawing/2014/main" id="{2B438F4E-660F-45BA-9415-A8D9F0014E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4" y="2459"/>
              <a:ext cx="248" cy="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TT20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" name="Rectangle 27">
              <a:extLst>
                <a:ext uri="{FF2B5EF4-FFF2-40B4-BE49-F238E27FC236}">
                  <a16:creationId xmlns:a16="http://schemas.microsoft.com/office/drawing/2014/main" id="{D1199332-D8CD-4A85-B4DF-28604867EF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83" y="2436"/>
              <a:ext cx="99" cy="16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" name="Rectangle 28">
              <a:extLst>
                <a:ext uri="{FF2B5EF4-FFF2-40B4-BE49-F238E27FC236}">
                  <a16:creationId xmlns:a16="http://schemas.microsoft.com/office/drawing/2014/main" id="{010AE64B-16E7-4C1E-883B-71C1EFBE9F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83" y="2436"/>
              <a:ext cx="99" cy="16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" name="Freeform 29">
              <a:extLst>
                <a:ext uri="{FF2B5EF4-FFF2-40B4-BE49-F238E27FC236}">
                  <a16:creationId xmlns:a16="http://schemas.microsoft.com/office/drawing/2014/main" id="{A36A0798-1359-40CC-9730-9DF9875BD77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3" y="2485"/>
              <a:ext cx="830" cy="832"/>
            </a:xfrm>
            <a:custGeom>
              <a:avLst/>
              <a:gdLst>
                <a:gd name="T0" fmla="*/ 0 w 830"/>
                <a:gd name="T1" fmla="*/ 117 h 832"/>
                <a:gd name="T2" fmla="*/ 713 w 830"/>
                <a:gd name="T3" fmla="*/ 832 h 832"/>
                <a:gd name="T4" fmla="*/ 830 w 830"/>
                <a:gd name="T5" fmla="*/ 715 h 832"/>
                <a:gd name="T6" fmla="*/ 117 w 830"/>
                <a:gd name="T7" fmla="*/ 0 h 832"/>
                <a:gd name="T8" fmla="*/ 0 w 830"/>
                <a:gd name="T9" fmla="*/ 117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0" h="832">
                  <a:moveTo>
                    <a:pt x="0" y="117"/>
                  </a:moveTo>
                  <a:lnTo>
                    <a:pt x="713" y="832"/>
                  </a:lnTo>
                  <a:lnTo>
                    <a:pt x="830" y="715"/>
                  </a:lnTo>
                  <a:lnTo>
                    <a:pt x="117" y="0"/>
                  </a:lnTo>
                  <a:lnTo>
                    <a:pt x="0" y="1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" name="Freeform 30">
              <a:extLst>
                <a:ext uri="{FF2B5EF4-FFF2-40B4-BE49-F238E27FC236}">
                  <a16:creationId xmlns:a16="http://schemas.microsoft.com/office/drawing/2014/main" id="{1E786CE4-0328-441E-823D-665D2D2A24E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3" y="2485"/>
              <a:ext cx="830" cy="832"/>
            </a:xfrm>
            <a:custGeom>
              <a:avLst/>
              <a:gdLst>
                <a:gd name="T0" fmla="*/ 0 w 830"/>
                <a:gd name="T1" fmla="*/ 117 h 832"/>
                <a:gd name="T2" fmla="*/ 713 w 830"/>
                <a:gd name="T3" fmla="*/ 832 h 832"/>
                <a:gd name="T4" fmla="*/ 830 w 830"/>
                <a:gd name="T5" fmla="*/ 715 h 832"/>
                <a:gd name="T6" fmla="*/ 117 w 830"/>
                <a:gd name="T7" fmla="*/ 0 h 832"/>
                <a:gd name="T8" fmla="*/ 0 w 830"/>
                <a:gd name="T9" fmla="*/ 117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0" h="832">
                  <a:moveTo>
                    <a:pt x="0" y="117"/>
                  </a:moveTo>
                  <a:lnTo>
                    <a:pt x="713" y="832"/>
                  </a:lnTo>
                  <a:lnTo>
                    <a:pt x="830" y="715"/>
                  </a:lnTo>
                  <a:lnTo>
                    <a:pt x="117" y="0"/>
                  </a:lnTo>
                  <a:lnTo>
                    <a:pt x="0" y="117"/>
                  </a:lnTo>
                  <a:close/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" name="Freeform 31">
              <a:extLst>
                <a:ext uri="{FF2B5EF4-FFF2-40B4-BE49-F238E27FC236}">
                  <a16:creationId xmlns:a16="http://schemas.microsoft.com/office/drawing/2014/main" id="{7BA76B1F-88F2-4884-B07F-81333C14B1C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3" y="1824"/>
              <a:ext cx="1141" cy="756"/>
            </a:xfrm>
            <a:custGeom>
              <a:avLst/>
              <a:gdLst>
                <a:gd name="T0" fmla="*/ 82 w 1141"/>
                <a:gd name="T1" fmla="*/ 756 h 756"/>
                <a:gd name="T2" fmla="*/ 1141 w 1141"/>
                <a:gd name="T3" fmla="*/ 144 h 756"/>
                <a:gd name="T4" fmla="*/ 1058 w 1141"/>
                <a:gd name="T5" fmla="*/ 0 h 756"/>
                <a:gd name="T6" fmla="*/ 0 w 1141"/>
                <a:gd name="T7" fmla="*/ 612 h 756"/>
                <a:gd name="T8" fmla="*/ 82 w 1141"/>
                <a:gd name="T9" fmla="*/ 756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1" h="756">
                  <a:moveTo>
                    <a:pt x="82" y="756"/>
                  </a:moveTo>
                  <a:lnTo>
                    <a:pt x="1141" y="144"/>
                  </a:lnTo>
                  <a:lnTo>
                    <a:pt x="1058" y="0"/>
                  </a:lnTo>
                  <a:lnTo>
                    <a:pt x="0" y="612"/>
                  </a:lnTo>
                  <a:lnTo>
                    <a:pt x="82" y="7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" name="Freeform 32">
              <a:extLst>
                <a:ext uri="{FF2B5EF4-FFF2-40B4-BE49-F238E27FC236}">
                  <a16:creationId xmlns:a16="http://schemas.microsoft.com/office/drawing/2014/main" id="{7743B040-DD21-4E96-B36E-91CEFEF3D84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3" y="1824"/>
              <a:ext cx="1141" cy="756"/>
            </a:xfrm>
            <a:custGeom>
              <a:avLst/>
              <a:gdLst>
                <a:gd name="T0" fmla="*/ 82 w 1141"/>
                <a:gd name="T1" fmla="*/ 756 h 756"/>
                <a:gd name="T2" fmla="*/ 1141 w 1141"/>
                <a:gd name="T3" fmla="*/ 144 h 756"/>
                <a:gd name="T4" fmla="*/ 1058 w 1141"/>
                <a:gd name="T5" fmla="*/ 0 h 756"/>
                <a:gd name="T6" fmla="*/ 0 w 1141"/>
                <a:gd name="T7" fmla="*/ 612 h 756"/>
                <a:gd name="T8" fmla="*/ 82 w 1141"/>
                <a:gd name="T9" fmla="*/ 756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1" h="756">
                  <a:moveTo>
                    <a:pt x="82" y="756"/>
                  </a:moveTo>
                  <a:lnTo>
                    <a:pt x="1141" y="144"/>
                  </a:lnTo>
                  <a:lnTo>
                    <a:pt x="1058" y="0"/>
                  </a:lnTo>
                  <a:lnTo>
                    <a:pt x="0" y="612"/>
                  </a:lnTo>
                  <a:lnTo>
                    <a:pt x="82" y="756"/>
                  </a:lnTo>
                  <a:close/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" name="Freeform 33">
              <a:extLst>
                <a:ext uri="{FF2B5EF4-FFF2-40B4-BE49-F238E27FC236}">
                  <a16:creationId xmlns:a16="http://schemas.microsoft.com/office/drawing/2014/main" id="{65B04E92-C020-4829-AB28-DD71B1D217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27" y="2108"/>
              <a:ext cx="242" cy="183"/>
            </a:xfrm>
            <a:custGeom>
              <a:avLst/>
              <a:gdLst>
                <a:gd name="T0" fmla="*/ 1 w 702"/>
                <a:gd name="T1" fmla="*/ 455 h 528"/>
                <a:gd name="T2" fmla="*/ 13 w 702"/>
                <a:gd name="T3" fmla="*/ 405 h 528"/>
                <a:gd name="T4" fmla="*/ 29 w 702"/>
                <a:gd name="T5" fmla="*/ 426 h 528"/>
                <a:gd name="T6" fmla="*/ 65 w 702"/>
                <a:gd name="T7" fmla="*/ 419 h 528"/>
                <a:gd name="T8" fmla="*/ 92 w 702"/>
                <a:gd name="T9" fmla="*/ 505 h 528"/>
                <a:gd name="T10" fmla="*/ 114 w 702"/>
                <a:gd name="T11" fmla="*/ 492 h 528"/>
                <a:gd name="T12" fmla="*/ 70 w 702"/>
                <a:gd name="T13" fmla="*/ 526 h 528"/>
                <a:gd name="T14" fmla="*/ 105 w 702"/>
                <a:gd name="T15" fmla="*/ 406 h 528"/>
                <a:gd name="T16" fmla="*/ 177 w 702"/>
                <a:gd name="T17" fmla="*/ 409 h 528"/>
                <a:gd name="T18" fmla="*/ 161 w 702"/>
                <a:gd name="T19" fmla="*/ 363 h 528"/>
                <a:gd name="T20" fmla="*/ 131 w 702"/>
                <a:gd name="T21" fmla="*/ 480 h 528"/>
                <a:gd name="T22" fmla="*/ 302 w 702"/>
                <a:gd name="T23" fmla="*/ 247 h 528"/>
                <a:gd name="T24" fmla="*/ 257 w 702"/>
                <a:gd name="T25" fmla="*/ 232 h 528"/>
                <a:gd name="T26" fmla="*/ 284 w 702"/>
                <a:gd name="T27" fmla="*/ 286 h 528"/>
                <a:gd name="T28" fmla="*/ 363 w 702"/>
                <a:gd name="T29" fmla="*/ 350 h 528"/>
                <a:gd name="T30" fmla="*/ 291 w 702"/>
                <a:gd name="T31" fmla="*/ 397 h 528"/>
                <a:gd name="T32" fmla="*/ 283 w 702"/>
                <a:gd name="T33" fmla="*/ 357 h 528"/>
                <a:gd name="T34" fmla="*/ 327 w 702"/>
                <a:gd name="T35" fmla="*/ 371 h 528"/>
                <a:gd name="T36" fmla="*/ 285 w 702"/>
                <a:gd name="T37" fmla="*/ 311 h 528"/>
                <a:gd name="T38" fmla="*/ 236 w 702"/>
                <a:gd name="T39" fmla="*/ 234 h 528"/>
                <a:gd name="T40" fmla="*/ 292 w 702"/>
                <a:gd name="T41" fmla="*/ 207 h 528"/>
                <a:gd name="T42" fmla="*/ 317 w 702"/>
                <a:gd name="T43" fmla="*/ 189 h 528"/>
                <a:gd name="T44" fmla="*/ 381 w 702"/>
                <a:gd name="T45" fmla="*/ 160 h 528"/>
                <a:gd name="T46" fmla="*/ 394 w 702"/>
                <a:gd name="T47" fmla="*/ 229 h 528"/>
                <a:gd name="T48" fmla="*/ 435 w 702"/>
                <a:gd name="T49" fmla="*/ 134 h 528"/>
                <a:gd name="T50" fmla="*/ 410 w 702"/>
                <a:gd name="T51" fmla="*/ 136 h 528"/>
                <a:gd name="T52" fmla="*/ 473 w 702"/>
                <a:gd name="T53" fmla="*/ 107 h 528"/>
                <a:gd name="T54" fmla="*/ 528 w 702"/>
                <a:gd name="T55" fmla="*/ 251 h 528"/>
                <a:gd name="T56" fmla="*/ 555 w 702"/>
                <a:gd name="T57" fmla="*/ 248 h 528"/>
                <a:gd name="T58" fmla="*/ 491 w 702"/>
                <a:gd name="T59" fmla="*/ 277 h 528"/>
                <a:gd name="T60" fmla="*/ 473 w 702"/>
                <a:gd name="T61" fmla="*/ 200 h 528"/>
                <a:gd name="T62" fmla="*/ 437 w 702"/>
                <a:gd name="T63" fmla="*/ 303 h 528"/>
                <a:gd name="T64" fmla="*/ 463 w 702"/>
                <a:gd name="T65" fmla="*/ 301 h 528"/>
                <a:gd name="T66" fmla="*/ 399 w 702"/>
                <a:gd name="T67" fmla="*/ 331 h 528"/>
                <a:gd name="T68" fmla="*/ 344 w 702"/>
                <a:gd name="T69" fmla="*/ 187 h 528"/>
                <a:gd name="T70" fmla="*/ 317 w 702"/>
                <a:gd name="T71" fmla="*/ 189 h 528"/>
                <a:gd name="T72" fmla="*/ 526 w 702"/>
                <a:gd name="T73" fmla="*/ 93 h 528"/>
                <a:gd name="T74" fmla="*/ 499 w 702"/>
                <a:gd name="T75" fmla="*/ 86 h 528"/>
                <a:gd name="T76" fmla="*/ 563 w 702"/>
                <a:gd name="T77" fmla="*/ 236 h 528"/>
                <a:gd name="T78" fmla="*/ 536 w 702"/>
                <a:gd name="T79" fmla="*/ 149 h 528"/>
                <a:gd name="T80" fmla="*/ 513 w 702"/>
                <a:gd name="T81" fmla="*/ 150 h 528"/>
                <a:gd name="T82" fmla="*/ 545 w 702"/>
                <a:gd name="T83" fmla="*/ 124 h 528"/>
                <a:gd name="T84" fmla="*/ 614 w 702"/>
                <a:gd name="T85" fmla="*/ 205 h 528"/>
                <a:gd name="T86" fmla="*/ 568 w 702"/>
                <a:gd name="T87" fmla="*/ 242 h 528"/>
                <a:gd name="T88" fmla="*/ 638 w 702"/>
                <a:gd name="T89" fmla="*/ 103 h 528"/>
                <a:gd name="T90" fmla="*/ 611 w 702"/>
                <a:gd name="T91" fmla="*/ 32 h 528"/>
                <a:gd name="T92" fmla="*/ 693 w 702"/>
                <a:gd name="T93" fmla="*/ 28 h 528"/>
                <a:gd name="T94" fmla="*/ 673 w 702"/>
                <a:gd name="T95" fmla="*/ 167 h 528"/>
                <a:gd name="T96" fmla="*/ 702 w 702"/>
                <a:gd name="T97" fmla="*/ 163 h 528"/>
                <a:gd name="T98" fmla="*/ 634 w 702"/>
                <a:gd name="T99" fmla="*/ 195 h 528"/>
                <a:gd name="T100" fmla="*/ 580 w 702"/>
                <a:gd name="T101" fmla="*/ 51 h 528"/>
                <a:gd name="T102" fmla="*/ 553 w 702"/>
                <a:gd name="T103" fmla="*/ 53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02" h="528">
                  <a:moveTo>
                    <a:pt x="17" y="448"/>
                  </a:moveTo>
                  <a:cubicBezTo>
                    <a:pt x="16" y="448"/>
                    <a:pt x="16" y="447"/>
                    <a:pt x="15" y="448"/>
                  </a:cubicBezTo>
                  <a:lnTo>
                    <a:pt x="2" y="455"/>
                  </a:lnTo>
                  <a:cubicBezTo>
                    <a:pt x="2" y="456"/>
                    <a:pt x="1" y="455"/>
                    <a:pt x="1" y="455"/>
                  </a:cubicBezTo>
                  <a:lnTo>
                    <a:pt x="0" y="454"/>
                  </a:lnTo>
                  <a:cubicBezTo>
                    <a:pt x="0" y="453"/>
                    <a:pt x="0" y="453"/>
                    <a:pt x="0" y="452"/>
                  </a:cubicBezTo>
                  <a:lnTo>
                    <a:pt x="12" y="407"/>
                  </a:lnTo>
                  <a:cubicBezTo>
                    <a:pt x="12" y="406"/>
                    <a:pt x="13" y="405"/>
                    <a:pt x="13" y="405"/>
                  </a:cubicBezTo>
                  <a:lnTo>
                    <a:pt x="14" y="404"/>
                  </a:lnTo>
                  <a:cubicBezTo>
                    <a:pt x="15" y="404"/>
                    <a:pt x="15" y="404"/>
                    <a:pt x="16" y="405"/>
                  </a:cubicBezTo>
                  <a:lnTo>
                    <a:pt x="28" y="425"/>
                  </a:lnTo>
                  <a:cubicBezTo>
                    <a:pt x="28" y="426"/>
                    <a:pt x="29" y="426"/>
                    <a:pt x="29" y="426"/>
                  </a:cubicBezTo>
                  <a:lnTo>
                    <a:pt x="59" y="409"/>
                  </a:lnTo>
                  <a:cubicBezTo>
                    <a:pt x="59" y="408"/>
                    <a:pt x="60" y="409"/>
                    <a:pt x="61" y="409"/>
                  </a:cubicBezTo>
                  <a:lnTo>
                    <a:pt x="65" y="417"/>
                  </a:lnTo>
                  <a:cubicBezTo>
                    <a:pt x="66" y="418"/>
                    <a:pt x="65" y="419"/>
                    <a:pt x="65" y="419"/>
                  </a:cubicBezTo>
                  <a:lnTo>
                    <a:pt x="35" y="436"/>
                  </a:lnTo>
                  <a:cubicBezTo>
                    <a:pt x="35" y="437"/>
                    <a:pt x="34" y="437"/>
                    <a:pt x="35" y="438"/>
                  </a:cubicBezTo>
                  <a:lnTo>
                    <a:pt x="69" y="497"/>
                  </a:lnTo>
                  <a:cubicBezTo>
                    <a:pt x="75" y="507"/>
                    <a:pt x="83" y="510"/>
                    <a:pt x="92" y="505"/>
                  </a:cubicBezTo>
                  <a:cubicBezTo>
                    <a:pt x="99" y="501"/>
                    <a:pt x="104" y="496"/>
                    <a:pt x="106" y="490"/>
                  </a:cubicBezTo>
                  <a:cubicBezTo>
                    <a:pt x="106" y="489"/>
                    <a:pt x="106" y="489"/>
                    <a:pt x="107" y="489"/>
                  </a:cubicBezTo>
                  <a:cubicBezTo>
                    <a:pt x="107" y="489"/>
                    <a:pt x="107" y="489"/>
                    <a:pt x="108" y="489"/>
                  </a:cubicBezTo>
                  <a:lnTo>
                    <a:pt x="114" y="492"/>
                  </a:lnTo>
                  <a:cubicBezTo>
                    <a:pt x="114" y="493"/>
                    <a:pt x="114" y="494"/>
                    <a:pt x="114" y="494"/>
                  </a:cubicBezTo>
                  <a:cubicBezTo>
                    <a:pt x="111" y="501"/>
                    <a:pt x="107" y="507"/>
                    <a:pt x="104" y="511"/>
                  </a:cubicBezTo>
                  <a:cubicBezTo>
                    <a:pt x="99" y="516"/>
                    <a:pt x="94" y="520"/>
                    <a:pt x="89" y="523"/>
                  </a:cubicBezTo>
                  <a:cubicBezTo>
                    <a:pt x="83" y="526"/>
                    <a:pt x="76" y="528"/>
                    <a:pt x="70" y="526"/>
                  </a:cubicBezTo>
                  <a:cubicBezTo>
                    <a:pt x="64" y="525"/>
                    <a:pt x="59" y="521"/>
                    <a:pt x="55" y="515"/>
                  </a:cubicBezTo>
                  <a:lnTo>
                    <a:pt x="17" y="448"/>
                  </a:lnTo>
                  <a:close/>
                  <a:moveTo>
                    <a:pt x="120" y="381"/>
                  </a:moveTo>
                  <a:cubicBezTo>
                    <a:pt x="110" y="387"/>
                    <a:pt x="105" y="395"/>
                    <a:pt x="105" y="406"/>
                  </a:cubicBezTo>
                  <a:cubicBezTo>
                    <a:pt x="106" y="414"/>
                    <a:pt x="109" y="424"/>
                    <a:pt x="114" y="434"/>
                  </a:cubicBezTo>
                  <a:cubicBezTo>
                    <a:pt x="126" y="455"/>
                    <a:pt x="140" y="465"/>
                    <a:pt x="155" y="466"/>
                  </a:cubicBezTo>
                  <a:cubicBezTo>
                    <a:pt x="161" y="467"/>
                    <a:pt x="167" y="465"/>
                    <a:pt x="172" y="462"/>
                  </a:cubicBezTo>
                  <a:cubicBezTo>
                    <a:pt x="190" y="452"/>
                    <a:pt x="192" y="434"/>
                    <a:pt x="177" y="409"/>
                  </a:cubicBezTo>
                  <a:cubicBezTo>
                    <a:pt x="170" y="397"/>
                    <a:pt x="162" y="388"/>
                    <a:pt x="154" y="382"/>
                  </a:cubicBezTo>
                  <a:cubicBezTo>
                    <a:pt x="142" y="375"/>
                    <a:pt x="131" y="375"/>
                    <a:pt x="120" y="381"/>
                  </a:cubicBezTo>
                  <a:close/>
                  <a:moveTo>
                    <a:pt x="117" y="370"/>
                  </a:moveTo>
                  <a:cubicBezTo>
                    <a:pt x="133" y="361"/>
                    <a:pt x="147" y="358"/>
                    <a:pt x="161" y="363"/>
                  </a:cubicBezTo>
                  <a:cubicBezTo>
                    <a:pt x="175" y="367"/>
                    <a:pt x="186" y="377"/>
                    <a:pt x="195" y="392"/>
                  </a:cubicBezTo>
                  <a:cubicBezTo>
                    <a:pt x="204" y="407"/>
                    <a:pt x="206" y="422"/>
                    <a:pt x="203" y="437"/>
                  </a:cubicBezTo>
                  <a:cubicBezTo>
                    <a:pt x="199" y="452"/>
                    <a:pt x="190" y="464"/>
                    <a:pt x="175" y="473"/>
                  </a:cubicBezTo>
                  <a:cubicBezTo>
                    <a:pt x="160" y="482"/>
                    <a:pt x="145" y="484"/>
                    <a:pt x="131" y="480"/>
                  </a:cubicBezTo>
                  <a:cubicBezTo>
                    <a:pt x="118" y="476"/>
                    <a:pt x="106" y="466"/>
                    <a:pt x="97" y="451"/>
                  </a:cubicBezTo>
                  <a:cubicBezTo>
                    <a:pt x="88" y="435"/>
                    <a:pt x="86" y="420"/>
                    <a:pt x="89" y="406"/>
                  </a:cubicBezTo>
                  <a:cubicBezTo>
                    <a:pt x="93" y="391"/>
                    <a:pt x="102" y="379"/>
                    <a:pt x="117" y="370"/>
                  </a:cubicBezTo>
                  <a:close/>
                  <a:moveTo>
                    <a:pt x="302" y="247"/>
                  </a:moveTo>
                  <a:cubicBezTo>
                    <a:pt x="301" y="247"/>
                    <a:pt x="301" y="247"/>
                    <a:pt x="300" y="247"/>
                  </a:cubicBezTo>
                  <a:lnTo>
                    <a:pt x="281" y="224"/>
                  </a:lnTo>
                  <a:cubicBezTo>
                    <a:pt x="281" y="224"/>
                    <a:pt x="281" y="224"/>
                    <a:pt x="280" y="224"/>
                  </a:cubicBezTo>
                  <a:cubicBezTo>
                    <a:pt x="272" y="225"/>
                    <a:pt x="264" y="227"/>
                    <a:pt x="257" y="232"/>
                  </a:cubicBezTo>
                  <a:cubicBezTo>
                    <a:pt x="249" y="236"/>
                    <a:pt x="244" y="242"/>
                    <a:pt x="241" y="249"/>
                  </a:cubicBezTo>
                  <a:cubicBezTo>
                    <a:pt x="238" y="257"/>
                    <a:pt x="238" y="264"/>
                    <a:pt x="242" y="272"/>
                  </a:cubicBezTo>
                  <a:cubicBezTo>
                    <a:pt x="246" y="279"/>
                    <a:pt x="253" y="284"/>
                    <a:pt x="261" y="285"/>
                  </a:cubicBezTo>
                  <a:cubicBezTo>
                    <a:pt x="266" y="287"/>
                    <a:pt x="274" y="287"/>
                    <a:pt x="284" y="286"/>
                  </a:cubicBezTo>
                  <a:lnTo>
                    <a:pt x="302" y="284"/>
                  </a:lnTo>
                  <a:cubicBezTo>
                    <a:pt x="317" y="283"/>
                    <a:pt x="328" y="283"/>
                    <a:pt x="336" y="286"/>
                  </a:cubicBezTo>
                  <a:cubicBezTo>
                    <a:pt x="346" y="289"/>
                    <a:pt x="354" y="295"/>
                    <a:pt x="360" y="305"/>
                  </a:cubicBezTo>
                  <a:cubicBezTo>
                    <a:pt x="369" y="320"/>
                    <a:pt x="370" y="335"/>
                    <a:pt x="363" y="350"/>
                  </a:cubicBezTo>
                  <a:cubicBezTo>
                    <a:pt x="357" y="363"/>
                    <a:pt x="346" y="374"/>
                    <a:pt x="331" y="383"/>
                  </a:cubicBezTo>
                  <a:cubicBezTo>
                    <a:pt x="323" y="388"/>
                    <a:pt x="313" y="392"/>
                    <a:pt x="302" y="395"/>
                  </a:cubicBezTo>
                  <a:cubicBezTo>
                    <a:pt x="299" y="396"/>
                    <a:pt x="296" y="397"/>
                    <a:pt x="293" y="397"/>
                  </a:cubicBezTo>
                  <a:cubicBezTo>
                    <a:pt x="292" y="398"/>
                    <a:pt x="291" y="397"/>
                    <a:pt x="291" y="397"/>
                  </a:cubicBezTo>
                  <a:lnTo>
                    <a:pt x="272" y="363"/>
                  </a:lnTo>
                  <a:cubicBezTo>
                    <a:pt x="271" y="363"/>
                    <a:pt x="271" y="362"/>
                    <a:pt x="272" y="362"/>
                  </a:cubicBezTo>
                  <a:lnTo>
                    <a:pt x="281" y="357"/>
                  </a:lnTo>
                  <a:cubicBezTo>
                    <a:pt x="282" y="356"/>
                    <a:pt x="283" y="356"/>
                    <a:pt x="283" y="357"/>
                  </a:cubicBezTo>
                  <a:lnTo>
                    <a:pt x="302" y="379"/>
                  </a:lnTo>
                  <a:cubicBezTo>
                    <a:pt x="302" y="379"/>
                    <a:pt x="302" y="379"/>
                    <a:pt x="302" y="380"/>
                  </a:cubicBezTo>
                  <a:lnTo>
                    <a:pt x="303" y="380"/>
                  </a:lnTo>
                  <a:cubicBezTo>
                    <a:pt x="310" y="379"/>
                    <a:pt x="318" y="377"/>
                    <a:pt x="327" y="371"/>
                  </a:cubicBezTo>
                  <a:cubicBezTo>
                    <a:pt x="336" y="366"/>
                    <a:pt x="343" y="359"/>
                    <a:pt x="346" y="352"/>
                  </a:cubicBezTo>
                  <a:cubicBezTo>
                    <a:pt x="351" y="343"/>
                    <a:pt x="350" y="334"/>
                    <a:pt x="345" y="325"/>
                  </a:cubicBezTo>
                  <a:cubicBezTo>
                    <a:pt x="338" y="313"/>
                    <a:pt x="324" y="308"/>
                    <a:pt x="304" y="310"/>
                  </a:cubicBezTo>
                  <a:lnTo>
                    <a:pt x="285" y="311"/>
                  </a:lnTo>
                  <a:cubicBezTo>
                    <a:pt x="272" y="313"/>
                    <a:pt x="261" y="312"/>
                    <a:pt x="253" y="310"/>
                  </a:cubicBezTo>
                  <a:cubicBezTo>
                    <a:pt x="242" y="307"/>
                    <a:pt x="234" y="301"/>
                    <a:pt x="228" y="291"/>
                  </a:cubicBezTo>
                  <a:cubicBezTo>
                    <a:pt x="223" y="282"/>
                    <a:pt x="221" y="272"/>
                    <a:pt x="223" y="262"/>
                  </a:cubicBezTo>
                  <a:cubicBezTo>
                    <a:pt x="224" y="252"/>
                    <a:pt x="228" y="242"/>
                    <a:pt x="236" y="234"/>
                  </a:cubicBezTo>
                  <a:cubicBezTo>
                    <a:pt x="240" y="229"/>
                    <a:pt x="246" y="225"/>
                    <a:pt x="252" y="221"/>
                  </a:cubicBezTo>
                  <a:cubicBezTo>
                    <a:pt x="261" y="216"/>
                    <a:pt x="270" y="212"/>
                    <a:pt x="281" y="209"/>
                  </a:cubicBezTo>
                  <a:cubicBezTo>
                    <a:pt x="283" y="208"/>
                    <a:pt x="287" y="207"/>
                    <a:pt x="290" y="206"/>
                  </a:cubicBezTo>
                  <a:cubicBezTo>
                    <a:pt x="291" y="206"/>
                    <a:pt x="291" y="206"/>
                    <a:pt x="292" y="207"/>
                  </a:cubicBezTo>
                  <a:lnTo>
                    <a:pt x="311" y="240"/>
                  </a:lnTo>
                  <a:cubicBezTo>
                    <a:pt x="311" y="241"/>
                    <a:pt x="311" y="242"/>
                    <a:pt x="311" y="242"/>
                  </a:cubicBezTo>
                  <a:lnTo>
                    <a:pt x="302" y="247"/>
                  </a:lnTo>
                  <a:close/>
                  <a:moveTo>
                    <a:pt x="317" y="189"/>
                  </a:moveTo>
                  <a:cubicBezTo>
                    <a:pt x="317" y="189"/>
                    <a:pt x="317" y="188"/>
                    <a:pt x="318" y="188"/>
                  </a:cubicBezTo>
                  <a:lnTo>
                    <a:pt x="376" y="154"/>
                  </a:lnTo>
                  <a:cubicBezTo>
                    <a:pt x="377" y="154"/>
                    <a:pt x="377" y="154"/>
                    <a:pt x="378" y="154"/>
                  </a:cubicBezTo>
                  <a:lnTo>
                    <a:pt x="381" y="160"/>
                  </a:lnTo>
                  <a:cubicBezTo>
                    <a:pt x="381" y="161"/>
                    <a:pt x="381" y="161"/>
                    <a:pt x="381" y="162"/>
                  </a:cubicBezTo>
                  <a:lnTo>
                    <a:pt x="364" y="174"/>
                  </a:lnTo>
                  <a:cubicBezTo>
                    <a:pt x="363" y="174"/>
                    <a:pt x="363" y="175"/>
                    <a:pt x="363" y="176"/>
                  </a:cubicBezTo>
                  <a:lnTo>
                    <a:pt x="394" y="229"/>
                  </a:lnTo>
                  <a:cubicBezTo>
                    <a:pt x="395" y="230"/>
                    <a:pt x="395" y="230"/>
                    <a:pt x="395" y="230"/>
                  </a:cubicBezTo>
                  <a:lnTo>
                    <a:pt x="466" y="189"/>
                  </a:lnTo>
                  <a:cubicBezTo>
                    <a:pt x="466" y="188"/>
                    <a:pt x="466" y="188"/>
                    <a:pt x="466" y="188"/>
                  </a:cubicBezTo>
                  <a:lnTo>
                    <a:pt x="435" y="134"/>
                  </a:lnTo>
                  <a:cubicBezTo>
                    <a:pt x="435" y="134"/>
                    <a:pt x="434" y="133"/>
                    <a:pt x="433" y="134"/>
                  </a:cubicBezTo>
                  <a:lnTo>
                    <a:pt x="415" y="142"/>
                  </a:lnTo>
                  <a:cubicBezTo>
                    <a:pt x="414" y="143"/>
                    <a:pt x="413" y="142"/>
                    <a:pt x="413" y="142"/>
                  </a:cubicBezTo>
                  <a:lnTo>
                    <a:pt x="410" y="136"/>
                  </a:lnTo>
                  <a:cubicBezTo>
                    <a:pt x="409" y="135"/>
                    <a:pt x="409" y="135"/>
                    <a:pt x="410" y="134"/>
                  </a:cubicBezTo>
                  <a:lnTo>
                    <a:pt x="468" y="101"/>
                  </a:lnTo>
                  <a:cubicBezTo>
                    <a:pt x="469" y="100"/>
                    <a:pt x="469" y="100"/>
                    <a:pt x="470" y="101"/>
                  </a:cubicBezTo>
                  <a:lnTo>
                    <a:pt x="473" y="107"/>
                  </a:lnTo>
                  <a:cubicBezTo>
                    <a:pt x="474" y="108"/>
                    <a:pt x="473" y="108"/>
                    <a:pt x="473" y="109"/>
                  </a:cubicBezTo>
                  <a:lnTo>
                    <a:pt x="455" y="121"/>
                  </a:lnTo>
                  <a:cubicBezTo>
                    <a:pt x="454" y="122"/>
                    <a:pt x="454" y="122"/>
                    <a:pt x="454" y="123"/>
                  </a:cubicBezTo>
                  <a:lnTo>
                    <a:pt x="528" y="251"/>
                  </a:lnTo>
                  <a:cubicBezTo>
                    <a:pt x="528" y="251"/>
                    <a:pt x="529" y="252"/>
                    <a:pt x="530" y="251"/>
                  </a:cubicBezTo>
                  <a:lnTo>
                    <a:pt x="550" y="242"/>
                  </a:lnTo>
                  <a:cubicBezTo>
                    <a:pt x="550" y="241"/>
                    <a:pt x="551" y="242"/>
                    <a:pt x="551" y="242"/>
                  </a:cubicBezTo>
                  <a:lnTo>
                    <a:pt x="555" y="248"/>
                  </a:lnTo>
                  <a:cubicBezTo>
                    <a:pt x="555" y="249"/>
                    <a:pt x="555" y="250"/>
                    <a:pt x="554" y="250"/>
                  </a:cubicBezTo>
                  <a:lnTo>
                    <a:pt x="496" y="283"/>
                  </a:lnTo>
                  <a:cubicBezTo>
                    <a:pt x="495" y="284"/>
                    <a:pt x="495" y="284"/>
                    <a:pt x="494" y="283"/>
                  </a:cubicBezTo>
                  <a:lnTo>
                    <a:pt x="491" y="277"/>
                  </a:lnTo>
                  <a:cubicBezTo>
                    <a:pt x="491" y="276"/>
                    <a:pt x="491" y="276"/>
                    <a:pt x="492" y="275"/>
                  </a:cubicBezTo>
                  <a:lnTo>
                    <a:pt x="508" y="263"/>
                  </a:lnTo>
                  <a:cubicBezTo>
                    <a:pt x="509" y="263"/>
                    <a:pt x="509" y="263"/>
                    <a:pt x="509" y="262"/>
                  </a:cubicBezTo>
                  <a:lnTo>
                    <a:pt x="473" y="200"/>
                  </a:lnTo>
                  <a:cubicBezTo>
                    <a:pt x="473" y="199"/>
                    <a:pt x="472" y="199"/>
                    <a:pt x="471" y="199"/>
                  </a:cubicBezTo>
                  <a:lnTo>
                    <a:pt x="402" y="240"/>
                  </a:lnTo>
                  <a:cubicBezTo>
                    <a:pt x="401" y="240"/>
                    <a:pt x="401" y="241"/>
                    <a:pt x="401" y="241"/>
                  </a:cubicBezTo>
                  <a:lnTo>
                    <a:pt x="437" y="303"/>
                  </a:lnTo>
                  <a:cubicBezTo>
                    <a:pt x="437" y="304"/>
                    <a:pt x="438" y="304"/>
                    <a:pt x="439" y="304"/>
                  </a:cubicBezTo>
                  <a:lnTo>
                    <a:pt x="457" y="295"/>
                  </a:lnTo>
                  <a:cubicBezTo>
                    <a:pt x="458" y="295"/>
                    <a:pt x="459" y="295"/>
                    <a:pt x="459" y="296"/>
                  </a:cubicBezTo>
                  <a:lnTo>
                    <a:pt x="463" y="301"/>
                  </a:lnTo>
                  <a:cubicBezTo>
                    <a:pt x="463" y="302"/>
                    <a:pt x="463" y="303"/>
                    <a:pt x="462" y="303"/>
                  </a:cubicBezTo>
                  <a:lnTo>
                    <a:pt x="404" y="337"/>
                  </a:lnTo>
                  <a:cubicBezTo>
                    <a:pt x="403" y="337"/>
                    <a:pt x="403" y="337"/>
                    <a:pt x="402" y="336"/>
                  </a:cubicBezTo>
                  <a:lnTo>
                    <a:pt x="399" y="331"/>
                  </a:lnTo>
                  <a:cubicBezTo>
                    <a:pt x="398" y="330"/>
                    <a:pt x="399" y="329"/>
                    <a:pt x="399" y="329"/>
                  </a:cubicBezTo>
                  <a:lnTo>
                    <a:pt x="417" y="316"/>
                  </a:lnTo>
                  <a:cubicBezTo>
                    <a:pt x="418" y="316"/>
                    <a:pt x="418" y="315"/>
                    <a:pt x="418" y="314"/>
                  </a:cubicBezTo>
                  <a:lnTo>
                    <a:pt x="344" y="187"/>
                  </a:lnTo>
                  <a:cubicBezTo>
                    <a:pt x="344" y="186"/>
                    <a:pt x="343" y="186"/>
                    <a:pt x="342" y="186"/>
                  </a:cubicBezTo>
                  <a:lnTo>
                    <a:pt x="322" y="195"/>
                  </a:lnTo>
                  <a:cubicBezTo>
                    <a:pt x="322" y="196"/>
                    <a:pt x="321" y="196"/>
                    <a:pt x="321" y="195"/>
                  </a:cubicBezTo>
                  <a:lnTo>
                    <a:pt x="317" y="189"/>
                  </a:lnTo>
                  <a:close/>
                  <a:moveTo>
                    <a:pt x="506" y="78"/>
                  </a:moveTo>
                  <a:cubicBezTo>
                    <a:pt x="509" y="76"/>
                    <a:pt x="513" y="75"/>
                    <a:pt x="516" y="76"/>
                  </a:cubicBezTo>
                  <a:cubicBezTo>
                    <a:pt x="520" y="77"/>
                    <a:pt x="522" y="79"/>
                    <a:pt x="524" y="82"/>
                  </a:cubicBezTo>
                  <a:cubicBezTo>
                    <a:pt x="526" y="86"/>
                    <a:pt x="527" y="89"/>
                    <a:pt x="526" y="93"/>
                  </a:cubicBezTo>
                  <a:cubicBezTo>
                    <a:pt x="525" y="96"/>
                    <a:pt x="523" y="99"/>
                    <a:pt x="519" y="101"/>
                  </a:cubicBezTo>
                  <a:cubicBezTo>
                    <a:pt x="516" y="103"/>
                    <a:pt x="512" y="104"/>
                    <a:pt x="509" y="103"/>
                  </a:cubicBezTo>
                  <a:cubicBezTo>
                    <a:pt x="505" y="102"/>
                    <a:pt x="502" y="100"/>
                    <a:pt x="500" y="96"/>
                  </a:cubicBezTo>
                  <a:cubicBezTo>
                    <a:pt x="498" y="93"/>
                    <a:pt x="498" y="89"/>
                    <a:pt x="499" y="86"/>
                  </a:cubicBezTo>
                  <a:cubicBezTo>
                    <a:pt x="500" y="82"/>
                    <a:pt x="502" y="80"/>
                    <a:pt x="506" y="78"/>
                  </a:cubicBezTo>
                  <a:close/>
                  <a:moveTo>
                    <a:pt x="568" y="242"/>
                  </a:moveTo>
                  <a:cubicBezTo>
                    <a:pt x="567" y="242"/>
                    <a:pt x="567" y="242"/>
                    <a:pt x="566" y="242"/>
                  </a:cubicBezTo>
                  <a:lnTo>
                    <a:pt x="563" y="236"/>
                  </a:lnTo>
                  <a:cubicBezTo>
                    <a:pt x="563" y="235"/>
                    <a:pt x="563" y="235"/>
                    <a:pt x="564" y="234"/>
                  </a:cubicBezTo>
                  <a:lnTo>
                    <a:pt x="578" y="224"/>
                  </a:lnTo>
                  <a:cubicBezTo>
                    <a:pt x="579" y="223"/>
                    <a:pt x="579" y="223"/>
                    <a:pt x="579" y="222"/>
                  </a:cubicBezTo>
                  <a:lnTo>
                    <a:pt x="536" y="149"/>
                  </a:lnTo>
                  <a:cubicBezTo>
                    <a:pt x="536" y="148"/>
                    <a:pt x="535" y="148"/>
                    <a:pt x="535" y="148"/>
                  </a:cubicBezTo>
                  <a:lnTo>
                    <a:pt x="518" y="156"/>
                  </a:lnTo>
                  <a:cubicBezTo>
                    <a:pt x="517" y="156"/>
                    <a:pt x="516" y="156"/>
                    <a:pt x="516" y="155"/>
                  </a:cubicBezTo>
                  <a:lnTo>
                    <a:pt x="513" y="150"/>
                  </a:lnTo>
                  <a:cubicBezTo>
                    <a:pt x="513" y="150"/>
                    <a:pt x="513" y="149"/>
                    <a:pt x="513" y="149"/>
                  </a:cubicBezTo>
                  <a:lnTo>
                    <a:pt x="537" y="129"/>
                  </a:lnTo>
                  <a:cubicBezTo>
                    <a:pt x="537" y="129"/>
                    <a:pt x="538" y="128"/>
                    <a:pt x="538" y="128"/>
                  </a:cubicBezTo>
                  <a:lnTo>
                    <a:pt x="545" y="124"/>
                  </a:lnTo>
                  <a:cubicBezTo>
                    <a:pt x="545" y="124"/>
                    <a:pt x="546" y="124"/>
                    <a:pt x="546" y="125"/>
                  </a:cubicBezTo>
                  <a:lnTo>
                    <a:pt x="597" y="212"/>
                  </a:lnTo>
                  <a:cubicBezTo>
                    <a:pt x="597" y="212"/>
                    <a:pt x="598" y="213"/>
                    <a:pt x="598" y="212"/>
                  </a:cubicBezTo>
                  <a:lnTo>
                    <a:pt x="614" y="205"/>
                  </a:lnTo>
                  <a:cubicBezTo>
                    <a:pt x="614" y="205"/>
                    <a:pt x="615" y="205"/>
                    <a:pt x="615" y="206"/>
                  </a:cubicBezTo>
                  <a:lnTo>
                    <a:pt x="619" y="211"/>
                  </a:lnTo>
                  <a:cubicBezTo>
                    <a:pt x="619" y="212"/>
                    <a:pt x="619" y="213"/>
                    <a:pt x="618" y="213"/>
                  </a:cubicBezTo>
                  <a:lnTo>
                    <a:pt x="568" y="242"/>
                  </a:lnTo>
                  <a:close/>
                  <a:moveTo>
                    <a:pt x="600" y="38"/>
                  </a:moveTo>
                  <a:cubicBezTo>
                    <a:pt x="599" y="39"/>
                    <a:pt x="599" y="39"/>
                    <a:pt x="600" y="40"/>
                  </a:cubicBezTo>
                  <a:lnTo>
                    <a:pt x="636" y="103"/>
                  </a:lnTo>
                  <a:cubicBezTo>
                    <a:pt x="636" y="104"/>
                    <a:pt x="637" y="104"/>
                    <a:pt x="638" y="103"/>
                  </a:cubicBezTo>
                  <a:lnTo>
                    <a:pt x="651" y="96"/>
                  </a:lnTo>
                  <a:cubicBezTo>
                    <a:pt x="677" y="81"/>
                    <a:pt x="683" y="62"/>
                    <a:pt x="670" y="39"/>
                  </a:cubicBezTo>
                  <a:cubicBezTo>
                    <a:pt x="664" y="28"/>
                    <a:pt x="655" y="22"/>
                    <a:pt x="644" y="22"/>
                  </a:cubicBezTo>
                  <a:cubicBezTo>
                    <a:pt x="634" y="21"/>
                    <a:pt x="623" y="25"/>
                    <a:pt x="611" y="32"/>
                  </a:cubicBezTo>
                  <a:lnTo>
                    <a:pt x="600" y="38"/>
                  </a:lnTo>
                  <a:close/>
                  <a:moveTo>
                    <a:pt x="609" y="20"/>
                  </a:moveTo>
                  <a:cubicBezTo>
                    <a:pt x="623" y="11"/>
                    <a:pt x="634" y="6"/>
                    <a:pt x="643" y="5"/>
                  </a:cubicBezTo>
                  <a:cubicBezTo>
                    <a:pt x="665" y="0"/>
                    <a:pt x="681" y="8"/>
                    <a:pt x="693" y="28"/>
                  </a:cubicBezTo>
                  <a:cubicBezTo>
                    <a:pt x="700" y="41"/>
                    <a:pt x="701" y="55"/>
                    <a:pt x="694" y="70"/>
                  </a:cubicBezTo>
                  <a:cubicBezTo>
                    <a:pt x="687" y="83"/>
                    <a:pt x="678" y="94"/>
                    <a:pt x="664" y="102"/>
                  </a:cubicBezTo>
                  <a:lnTo>
                    <a:pt x="640" y="111"/>
                  </a:lnTo>
                  <a:lnTo>
                    <a:pt x="673" y="167"/>
                  </a:lnTo>
                  <a:cubicBezTo>
                    <a:pt x="673" y="168"/>
                    <a:pt x="674" y="168"/>
                    <a:pt x="675" y="167"/>
                  </a:cubicBezTo>
                  <a:lnTo>
                    <a:pt x="697" y="157"/>
                  </a:lnTo>
                  <a:cubicBezTo>
                    <a:pt x="698" y="157"/>
                    <a:pt x="698" y="157"/>
                    <a:pt x="699" y="158"/>
                  </a:cubicBezTo>
                  <a:lnTo>
                    <a:pt x="702" y="163"/>
                  </a:lnTo>
                  <a:cubicBezTo>
                    <a:pt x="702" y="164"/>
                    <a:pt x="702" y="165"/>
                    <a:pt x="701" y="165"/>
                  </a:cubicBezTo>
                  <a:lnTo>
                    <a:pt x="640" y="201"/>
                  </a:lnTo>
                  <a:cubicBezTo>
                    <a:pt x="639" y="201"/>
                    <a:pt x="638" y="201"/>
                    <a:pt x="638" y="200"/>
                  </a:cubicBezTo>
                  <a:lnTo>
                    <a:pt x="634" y="195"/>
                  </a:lnTo>
                  <a:cubicBezTo>
                    <a:pt x="634" y="194"/>
                    <a:pt x="634" y="193"/>
                    <a:pt x="635" y="193"/>
                  </a:cubicBezTo>
                  <a:lnTo>
                    <a:pt x="653" y="180"/>
                  </a:lnTo>
                  <a:cubicBezTo>
                    <a:pt x="653" y="180"/>
                    <a:pt x="654" y="179"/>
                    <a:pt x="653" y="178"/>
                  </a:cubicBezTo>
                  <a:lnTo>
                    <a:pt x="580" y="51"/>
                  </a:lnTo>
                  <a:cubicBezTo>
                    <a:pt x="579" y="50"/>
                    <a:pt x="579" y="50"/>
                    <a:pt x="578" y="50"/>
                  </a:cubicBezTo>
                  <a:lnTo>
                    <a:pt x="558" y="59"/>
                  </a:lnTo>
                  <a:cubicBezTo>
                    <a:pt x="557" y="60"/>
                    <a:pt x="557" y="60"/>
                    <a:pt x="556" y="59"/>
                  </a:cubicBezTo>
                  <a:lnTo>
                    <a:pt x="553" y="53"/>
                  </a:lnTo>
                  <a:cubicBezTo>
                    <a:pt x="553" y="53"/>
                    <a:pt x="553" y="52"/>
                    <a:pt x="553" y="52"/>
                  </a:cubicBezTo>
                  <a:lnTo>
                    <a:pt x="609" y="2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" name="Rectangle 34">
              <a:extLst>
                <a:ext uri="{FF2B5EF4-FFF2-40B4-BE49-F238E27FC236}">
                  <a16:creationId xmlns:a16="http://schemas.microsoft.com/office/drawing/2014/main" id="{FC87E087-FFA8-4ED4-8C8E-4BD92B56E2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3" y="2437"/>
              <a:ext cx="820" cy="16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" name="Rectangle 35">
              <a:extLst>
                <a:ext uri="{FF2B5EF4-FFF2-40B4-BE49-F238E27FC236}">
                  <a16:creationId xmlns:a16="http://schemas.microsoft.com/office/drawing/2014/main" id="{68FA6B7B-A8C3-4BBB-A55B-FCD7F6A443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3" y="2437"/>
              <a:ext cx="820" cy="16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" name="Rectangle 36">
              <a:extLst>
                <a:ext uri="{FF2B5EF4-FFF2-40B4-BE49-F238E27FC236}">
                  <a16:creationId xmlns:a16="http://schemas.microsoft.com/office/drawing/2014/main" id="{451265B2-4FBD-4B57-8E3B-872CB38D19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8" y="2461"/>
              <a:ext cx="232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TT22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" name="Rectangle 37">
              <a:extLst>
                <a:ext uri="{FF2B5EF4-FFF2-40B4-BE49-F238E27FC236}">
                  <a16:creationId xmlns:a16="http://schemas.microsoft.com/office/drawing/2014/main" id="{0E1E6625-697A-474C-B200-4452190FC5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7" y="2721"/>
              <a:ext cx="99" cy="16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2" name="Rectangle 38">
              <a:extLst>
                <a:ext uri="{FF2B5EF4-FFF2-40B4-BE49-F238E27FC236}">
                  <a16:creationId xmlns:a16="http://schemas.microsoft.com/office/drawing/2014/main" id="{49592BD1-EAEF-4E2A-8B9A-11E0157443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7" y="2721"/>
              <a:ext cx="99" cy="16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" name="Rectangle 39">
              <a:extLst>
                <a:ext uri="{FF2B5EF4-FFF2-40B4-BE49-F238E27FC236}">
                  <a16:creationId xmlns:a16="http://schemas.microsoft.com/office/drawing/2014/main" id="{3110890D-42AA-4F3C-97B4-A8CE0769A0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9" y="2329"/>
              <a:ext cx="303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Splitter 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4" name="Rectangle 40">
              <a:extLst>
                <a:ext uri="{FF2B5EF4-FFF2-40B4-BE49-F238E27FC236}">
                  <a16:creationId xmlns:a16="http://schemas.microsoft.com/office/drawing/2014/main" id="{45C7643D-24CA-4C74-9AC7-728D2B29A7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5" y="2329"/>
              <a:ext cx="303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Splitter 1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5" name="Rectangle 41">
              <a:extLst>
                <a:ext uri="{FF2B5EF4-FFF2-40B4-BE49-F238E27FC236}">
                  <a16:creationId xmlns:a16="http://schemas.microsoft.com/office/drawing/2014/main" id="{C1935272-7C7C-4DDB-9748-8825FFB1DC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6" y="3152"/>
              <a:ext cx="1067" cy="16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6" name="Rectangle 42">
              <a:extLst>
                <a:ext uri="{FF2B5EF4-FFF2-40B4-BE49-F238E27FC236}">
                  <a16:creationId xmlns:a16="http://schemas.microsoft.com/office/drawing/2014/main" id="{5FF6042B-D662-4681-B945-7732ABB493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6" y="3152"/>
              <a:ext cx="1067" cy="165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7" name="Rectangle 43">
              <a:extLst>
                <a:ext uri="{FF2B5EF4-FFF2-40B4-BE49-F238E27FC236}">
                  <a16:creationId xmlns:a16="http://schemas.microsoft.com/office/drawing/2014/main" id="{2DFC2967-23A8-4588-9C24-E4C486B9FC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5" y="3174"/>
              <a:ext cx="248" cy="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TT25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8" name="Rectangle 44">
              <a:extLst>
                <a:ext uri="{FF2B5EF4-FFF2-40B4-BE49-F238E27FC236}">
                  <a16:creationId xmlns:a16="http://schemas.microsoft.com/office/drawing/2014/main" id="{DD39F58D-DCA5-41B3-A409-F0104EC1CE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03" y="3152"/>
              <a:ext cx="99" cy="16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9" name="Rectangle 45">
              <a:extLst>
                <a:ext uri="{FF2B5EF4-FFF2-40B4-BE49-F238E27FC236}">
                  <a16:creationId xmlns:a16="http://schemas.microsoft.com/office/drawing/2014/main" id="{F8573D55-0641-4359-AD8C-16F868344A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03" y="3152"/>
              <a:ext cx="99" cy="165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" name="Rectangle 46">
              <a:extLst>
                <a:ext uri="{FF2B5EF4-FFF2-40B4-BE49-F238E27FC236}">
                  <a16:creationId xmlns:a16="http://schemas.microsoft.com/office/drawing/2014/main" id="{474B4508-C4A9-4A71-A7E6-4C036907CC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6" y="2437"/>
              <a:ext cx="820" cy="16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1" name="Rectangle 47">
              <a:extLst>
                <a:ext uri="{FF2B5EF4-FFF2-40B4-BE49-F238E27FC236}">
                  <a16:creationId xmlns:a16="http://schemas.microsoft.com/office/drawing/2014/main" id="{149B8DA0-80D5-4420-830E-4821F7D7FB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6" y="2437"/>
              <a:ext cx="820" cy="16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2" name="Rectangle 48">
              <a:extLst>
                <a:ext uri="{FF2B5EF4-FFF2-40B4-BE49-F238E27FC236}">
                  <a16:creationId xmlns:a16="http://schemas.microsoft.com/office/drawing/2014/main" id="{FBCD817C-01DF-405C-B7A8-0ED8B31730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2" y="2461"/>
              <a:ext cx="231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TT23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3" name="Rectangle 49">
              <a:extLst>
                <a:ext uri="{FF2B5EF4-FFF2-40B4-BE49-F238E27FC236}">
                  <a16:creationId xmlns:a16="http://schemas.microsoft.com/office/drawing/2014/main" id="{80F50D25-B8AD-41C8-BF0A-8FCB144BD6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7" y="2437"/>
              <a:ext cx="99" cy="16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4" name="Rectangle 50">
              <a:extLst>
                <a:ext uri="{FF2B5EF4-FFF2-40B4-BE49-F238E27FC236}">
                  <a16:creationId xmlns:a16="http://schemas.microsoft.com/office/drawing/2014/main" id="{20518917-5E2D-4C1B-A25F-AF40881C96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7" y="2437"/>
              <a:ext cx="99" cy="16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5" name="Rectangle 51">
              <a:extLst>
                <a:ext uri="{FF2B5EF4-FFF2-40B4-BE49-F238E27FC236}">
                  <a16:creationId xmlns:a16="http://schemas.microsoft.com/office/drawing/2014/main" id="{E3AD8F2C-C7B4-4A82-9F5D-52F43A2E2D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7" y="2437"/>
              <a:ext cx="99" cy="16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6" name="Rectangle 52">
              <a:extLst>
                <a:ext uri="{FF2B5EF4-FFF2-40B4-BE49-F238E27FC236}">
                  <a16:creationId xmlns:a16="http://schemas.microsoft.com/office/drawing/2014/main" id="{95E4D223-D057-4F04-B8CB-76AE65F750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7" y="2437"/>
              <a:ext cx="99" cy="16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" name="Line 53">
              <a:extLst>
                <a:ext uri="{FF2B5EF4-FFF2-40B4-BE49-F238E27FC236}">
                  <a16:creationId xmlns:a16="http://schemas.microsoft.com/office/drawing/2014/main" id="{DEDD7E15-E304-4A94-B12F-E8E0EFE145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94" y="2438"/>
              <a:ext cx="315" cy="0"/>
            </a:xfrm>
            <a:prstGeom prst="line">
              <a:avLst/>
            </a:prstGeom>
            <a:no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8" name="Line 54">
              <a:extLst>
                <a:ext uri="{FF2B5EF4-FFF2-40B4-BE49-F238E27FC236}">
                  <a16:creationId xmlns:a16="http://schemas.microsoft.com/office/drawing/2014/main" id="{948F393B-51E1-4703-B1AE-23FDD7D1996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91" y="2602"/>
              <a:ext cx="225" cy="0"/>
            </a:xfrm>
            <a:prstGeom prst="line">
              <a:avLst/>
            </a:prstGeom>
            <a:no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9" name="Line 55">
              <a:extLst>
                <a:ext uri="{FF2B5EF4-FFF2-40B4-BE49-F238E27FC236}">
                  <a16:creationId xmlns:a16="http://schemas.microsoft.com/office/drawing/2014/main" id="{48BF26D1-5633-441F-80BD-02448E3DA4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94" y="2602"/>
              <a:ext cx="230" cy="0"/>
            </a:xfrm>
            <a:prstGeom prst="line">
              <a:avLst/>
            </a:prstGeom>
            <a:no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0" name="Line 56">
              <a:extLst>
                <a:ext uri="{FF2B5EF4-FFF2-40B4-BE49-F238E27FC236}">
                  <a16:creationId xmlns:a16="http://schemas.microsoft.com/office/drawing/2014/main" id="{F9BF4C6F-A495-441A-8EB6-9E6893FD50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96" y="3152"/>
              <a:ext cx="58" cy="0"/>
            </a:xfrm>
            <a:prstGeom prst="line">
              <a:avLst/>
            </a:prstGeom>
            <a:noFill/>
            <a:ln w="22225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1" name="Line 57">
              <a:extLst>
                <a:ext uri="{FF2B5EF4-FFF2-40B4-BE49-F238E27FC236}">
                  <a16:creationId xmlns:a16="http://schemas.microsoft.com/office/drawing/2014/main" id="{54E17C97-325E-40A3-880A-3F06319F83D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998" y="3152"/>
              <a:ext cx="0" cy="157"/>
            </a:xfrm>
            <a:prstGeom prst="line">
              <a:avLst/>
            </a:prstGeom>
            <a:noFill/>
            <a:ln w="19050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2" name="Line 58">
              <a:extLst>
                <a:ext uri="{FF2B5EF4-FFF2-40B4-BE49-F238E27FC236}">
                  <a16:creationId xmlns:a16="http://schemas.microsoft.com/office/drawing/2014/main" id="{991E164E-2802-4165-AF52-9A2C7E2C8A4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82" y="2768"/>
              <a:ext cx="112" cy="113"/>
            </a:xfrm>
            <a:prstGeom prst="line">
              <a:avLst/>
            </a:prstGeom>
            <a:noFill/>
            <a:ln w="19050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3" name="Line 59">
              <a:extLst>
                <a:ext uri="{FF2B5EF4-FFF2-40B4-BE49-F238E27FC236}">
                  <a16:creationId xmlns:a16="http://schemas.microsoft.com/office/drawing/2014/main" id="{2EE39399-42B7-47B1-9080-9D7CB2CE98B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552" y="2729"/>
              <a:ext cx="40" cy="39"/>
            </a:xfrm>
            <a:prstGeom prst="line">
              <a:avLst/>
            </a:prstGeom>
            <a:noFill/>
            <a:ln w="1428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4" name="Rectangle 60">
              <a:extLst>
                <a:ext uri="{FF2B5EF4-FFF2-40B4-BE49-F238E27FC236}">
                  <a16:creationId xmlns:a16="http://schemas.microsoft.com/office/drawing/2014/main" id="{9A0419FC-ABCC-479A-A6EE-BD02C1A6D9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00" y="2338"/>
              <a:ext cx="10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T2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5" name="Rectangle 61">
              <a:extLst>
                <a:ext uri="{FF2B5EF4-FFF2-40B4-BE49-F238E27FC236}">
                  <a16:creationId xmlns:a16="http://schemas.microsoft.com/office/drawing/2014/main" id="{90A88A48-9A5E-4163-9B36-E6F5FD3BA3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06" y="2634"/>
              <a:ext cx="104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T4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6" name="Rectangle 62">
              <a:extLst>
                <a:ext uri="{FF2B5EF4-FFF2-40B4-BE49-F238E27FC236}">
                  <a16:creationId xmlns:a16="http://schemas.microsoft.com/office/drawing/2014/main" id="{B2E6E36D-8128-439A-B5F1-9BD9029B0E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2" y="3062"/>
              <a:ext cx="104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T6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7" name="Line 63">
              <a:extLst>
                <a:ext uri="{FF2B5EF4-FFF2-40B4-BE49-F238E27FC236}">
                  <a16:creationId xmlns:a16="http://schemas.microsoft.com/office/drawing/2014/main" id="{52CDE53E-DA0F-4BAA-941D-1475F738231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227" y="2530"/>
              <a:ext cx="133" cy="0"/>
            </a:xfrm>
            <a:prstGeom prst="line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" name="Freeform 64">
              <a:extLst>
                <a:ext uri="{FF2B5EF4-FFF2-40B4-BE49-F238E27FC236}">
                  <a16:creationId xmlns:a16="http://schemas.microsoft.com/office/drawing/2014/main" id="{C9B6FDB4-20D3-4B58-A057-2D40220B1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6" y="2506"/>
              <a:ext cx="24" cy="48"/>
            </a:xfrm>
            <a:custGeom>
              <a:avLst/>
              <a:gdLst>
                <a:gd name="T0" fmla="*/ 0 w 24"/>
                <a:gd name="T1" fmla="*/ 48 h 48"/>
                <a:gd name="T2" fmla="*/ 24 w 24"/>
                <a:gd name="T3" fmla="*/ 24 h 48"/>
                <a:gd name="T4" fmla="*/ 0 w 24"/>
                <a:gd name="T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48">
                  <a:moveTo>
                    <a:pt x="0" y="48"/>
                  </a:moveTo>
                  <a:lnTo>
                    <a:pt x="24" y="24"/>
                  </a:lnTo>
                  <a:lnTo>
                    <a:pt x="0" y="0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9" name="Rectangle 65">
              <a:extLst>
                <a:ext uri="{FF2B5EF4-FFF2-40B4-BE49-F238E27FC236}">
                  <a16:creationId xmlns:a16="http://schemas.microsoft.com/office/drawing/2014/main" id="{145E3596-953B-44DF-8C03-A89F94AFFE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2" y="2329"/>
              <a:ext cx="63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ZS, MST, MSE septa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" name="Rectangle 66">
              <a:extLst>
                <a:ext uri="{FF2B5EF4-FFF2-40B4-BE49-F238E27FC236}">
                  <a16:creationId xmlns:a16="http://schemas.microsoft.com/office/drawing/2014/main" id="{AFE08CFF-7E7D-43F0-816D-42CDDEADA7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77" y="2721"/>
              <a:ext cx="374" cy="16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1" name="Rectangle 67">
              <a:extLst>
                <a:ext uri="{FF2B5EF4-FFF2-40B4-BE49-F238E27FC236}">
                  <a16:creationId xmlns:a16="http://schemas.microsoft.com/office/drawing/2014/main" id="{2503B0D3-8500-4711-B5A5-A936B70585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77" y="2721"/>
              <a:ext cx="374" cy="16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2" name="Rectangle 68">
              <a:extLst>
                <a:ext uri="{FF2B5EF4-FFF2-40B4-BE49-F238E27FC236}">
                  <a16:creationId xmlns:a16="http://schemas.microsoft.com/office/drawing/2014/main" id="{BF2E3696-3F4A-4B68-B948-1C86F0518C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7" y="2744"/>
              <a:ext cx="187" cy="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P42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3" name="Rectangle 69">
              <a:extLst>
                <a:ext uri="{FF2B5EF4-FFF2-40B4-BE49-F238E27FC236}">
                  <a16:creationId xmlns:a16="http://schemas.microsoft.com/office/drawing/2014/main" id="{C09CE4A0-2F98-4075-A199-D814898A91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1" y="2721"/>
              <a:ext cx="99" cy="16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4" name="Rectangle 70">
              <a:extLst>
                <a:ext uri="{FF2B5EF4-FFF2-40B4-BE49-F238E27FC236}">
                  <a16:creationId xmlns:a16="http://schemas.microsoft.com/office/drawing/2014/main" id="{1B186496-2935-4CA1-8B62-E693838D82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1" y="2721"/>
              <a:ext cx="99" cy="16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" name="Rectangle 71">
              <a:extLst>
                <a:ext uri="{FF2B5EF4-FFF2-40B4-BE49-F238E27FC236}">
                  <a16:creationId xmlns:a16="http://schemas.microsoft.com/office/drawing/2014/main" id="{BBF0066F-8BC7-4AE4-8D2B-382572855F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2" y="2634"/>
              <a:ext cx="143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T10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6" name="Rectangle 72">
              <a:extLst>
                <a:ext uri="{FF2B5EF4-FFF2-40B4-BE49-F238E27FC236}">
                  <a16:creationId xmlns:a16="http://schemas.microsoft.com/office/drawing/2014/main" id="{14CB8868-6533-4858-989A-20EA7E498E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0" y="2721"/>
              <a:ext cx="425" cy="16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7" name="Rectangle 73">
              <a:extLst>
                <a:ext uri="{FF2B5EF4-FFF2-40B4-BE49-F238E27FC236}">
                  <a16:creationId xmlns:a16="http://schemas.microsoft.com/office/drawing/2014/main" id="{6EEE6A27-5818-49B5-8926-45CF1867F3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0" y="2721"/>
              <a:ext cx="425" cy="16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8" name="Rectangle 74">
              <a:extLst>
                <a:ext uri="{FF2B5EF4-FFF2-40B4-BE49-F238E27FC236}">
                  <a16:creationId xmlns:a16="http://schemas.microsoft.com/office/drawing/2014/main" id="{FEDE48C9-CDCD-4B16-8055-F4C0DE2E27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2" y="2744"/>
              <a:ext cx="193" cy="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K12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9" name="Rectangle 75">
              <a:extLst>
                <a:ext uri="{FF2B5EF4-FFF2-40B4-BE49-F238E27FC236}">
                  <a16:creationId xmlns:a16="http://schemas.microsoft.com/office/drawing/2014/main" id="{6842AB9E-ADEC-4BD7-A482-052CA8FDD0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02" y="3152"/>
              <a:ext cx="199" cy="16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0" name="Rectangle 76">
              <a:extLst>
                <a:ext uri="{FF2B5EF4-FFF2-40B4-BE49-F238E27FC236}">
                  <a16:creationId xmlns:a16="http://schemas.microsoft.com/office/drawing/2014/main" id="{8DEF1F46-6C53-42F9-8E56-1E95B7CAEF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02" y="3152"/>
              <a:ext cx="199" cy="165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1" name="Rectangle 77">
              <a:extLst>
                <a:ext uri="{FF2B5EF4-FFF2-40B4-BE49-F238E27FC236}">
                  <a16:creationId xmlns:a16="http://schemas.microsoft.com/office/drawing/2014/main" id="{775BD87B-4294-41B6-9E44-08A49A4580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42" y="3174"/>
              <a:ext cx="171" cy="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M2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2" name="Rectangle 78">
              <a:extLst>
                <a:ext uri="{FF2B5EF4-FFF2-40B4-BE49-F238E27FC236}">
                  <a16:creationId xmlns:a16="http://schemas.microsoft.com/office/drawing/2014/main" id="{0D3DF39C-6500-4347-8D45-059D197DF5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6" y="2686"/>
              <a:ext cx="392" cy="24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3" name="Rectangle 79">
              <a:extLst>
                <a:ext uri="{FF2B5EF4-FFF2-40B4-BE49-F238E27FC236}">
                  <a16:creationId xmlns:a16="http://schemas.microsoft.com/office/drawing/2014/main" id="{8923F506-0526-471F-B4D9-651794C263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6" y="2686"/>
              <a:ext cx="392" cy="244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4" name="Rectangle 80">
              <a:extLst>
                <a:ext uri="{FF2B5EF4-FFF2-40B4-BE49-F238E27FC236}">
                  <a16:creationId xmlns:a16="http://schemas.microsoft.com/office/drawing/2014/main" id="{952CBE02-4C9F-4ECD-9F83-0EAD10851D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9" y="2721"/>
              <a:ext cx="330" cy="16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5" name="Rectangle 81">
              <a:extLst>
                <a:ext uri="{FF2B5EF4-FFF2-40B4-BE49-F238E27FC236}">
                  <a16:creationId xmlns:a16="http://schemas.microsoft.com/office/drawing/2014/main" id="{E4669254-5E0E-455B-ADF2-AB92F9B94B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9" y="2721"/>
              <a:ext cx="330" cy="16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" name="Rectangle 82">
              <a:extLst>
                <a:ext uri="{FF2B5EF4-FFF2-40B4-BE49-F238E27FC236}">
                  <a16:creationId xmlns:a16="http://schemas.microsoft.com/office/drawing/2014/main" id="{448B4B50-172D-434D-9761-9FF0F46AA5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4" y="2763"/>
              <a:ext cx="216" cy="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NA62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7" name="Rectangle 83">
              <a:extLst>
                <a:ext uri="{FF2B5EF4-FFF2-40B4-BE49-F238E27FC236}">
                  <a16:creationId xmlns:a16="http://schemas.microsoft.com/office/drawing/2014/main" id="{C32431CC-24E5-4BC6-B062-C3C9B401E4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0" y="3106"/>
              <a:ext cx="746" cy="24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8" name="Rectangle 84">
              <a:extLst>
                <a:ext uri="{FF2B5EF4-FFF2-40B4-BE49-F238E27FC236}">
                  <a16:creationId xmlns:a16="http://schemas.microsoft.com/office/drawing/2014/main" id="{8B7FDEAB-9B3E-48A0-9C79-09CE95A3EC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0" y="3106"/>
              <a:ext cx="746" cy="244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9" name="Rectangle 85">
              <a:extLst>
                <a:ext uri="{FF2B5EF4-FFF2-40B4-BE49-F238E27FC236}">
                  <a16:creationId xmlns:a16="http://schemas.microsoft.com/office/drawing/2014/main" id="{956862F5-68F5-495E-BE78-C4333B787F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2" y="3142"/>
              <a:ext cx="681" cy="16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0" name="Rectangle 86">
              <a:extLst>
                <a:ext uri="{FF2B5EF4-FFF2-40B4-BE49-F238E27FC236}">
                  <a16:creationId xmlns:a16="http://schemas.microsoft.com/office/drawing/2014/main" id="{654F211B-0903-4BC4-84E1-5BFDEACC3C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2" y="3142"/>
              <a:ext cx="681" cy="16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1" name="Rectangle 87">
              <a:extLst>
                <a:ext uri="{FF2B5EF4-FFF2-40B4-BE49-F238E27FC236}">
                  <a16:creationId xmlns:a16="http://schemas.microsoft.com/office/drawing/2014/main" id="{9892AE84-97F9-4928-B669-897CC8AA94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69" y="3182"/>
              <a:ext cx="590" cy="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NA58 COMPASS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2" name="Rectangle 88">
              <a:extLst>
                <a:ext uri="{FF2B5EF4-FFF2-40B4-BE49-F238E27FC236}">
                  <a16:creationId xmlns:a16="http://schemas.microsoft.com/office/drawing/2014/main" id="{36E69E5A-8509-4ED5-82A6-1EE50D1029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9" y="3177"/>
              <a:ext cx="21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EHN2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3" name="Rectangle 89">
              <a:extLst>
                <a:ext uri="{FF2B5EF4-FFF2-40B4-BE49-F238E27FC236}">
                  <a16:creationId xmlns:a16="http://schemas.microsoft.com/office/drawing/2014/main" id="{A89FB44F-2E81-4A7C-AAE6-414FE835C6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93" y="2734"/>
              <a:ext cx="204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ECN3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4" name="Rectangle 90">
              <a:extLst>
                <a:ext uri="{FF2B5EF4-FFF2-40B4-BE49-F238E27FC236}">
                  <a16:creationId xmlns:a16="http://schemas.microsoft.com/office/drawing/2014/main" id="{F98A9E08-B467-42F1-8FF7-975232B67D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19" y="2530"/>
              <a:ext cx="58" cy="166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5" name="Rectangle 91">
              <a:extLst>
                <a:ext uri="{FF2B5EF4-FFF2-40B4-BE49-F238E27FC236}">
                  <a16:creationId xmlns:a16="http://schemas.microsoft.com/office/drawing/2014/main" id="{1660B9FD-7A20-4F95-9433-00866BFCBE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19" y="2530"/>
              <a:ext cx="58" cy="16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6" name="Freeform 92">
              <a:extLst>
                <a:ext uri="{FF2B5EF4-FFF2-40B4-BE49-F238E27FC236}">
                  <a16:creationId xmlns:a16="http://schemas.microsoft.com/office/drawing/2014/main" id="{76FD2E97-9E77-4130-BED7-682BB5C6C2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47" y="2726"/>
              <a:ext cx="6" cy="155"/>
            </a:xfrm>
            <a:custGeom>
              <a:avLst/>
              <a:gdLst>
                <a:gd name="T0" fmla="*/ 16 w 16"/>
                <a:gd name="T1" fmla="*/ 8 h 448"/>
                <a:gd name="T2" fmla="*/ 16 w 16"/>
                <a:gd name="T3" fmla="*/ 56 h 448"/>
                <a:gd name="T4" fmla="*/ 8 w 16"/>
                <a:gd name="T5" fmla="*/ 64 h 448"/>
                <a:gd name="T6" fmla="*/ 0 w 16"/>
                <a:gd name="T7" fmla="*/ 56 h 448"/>
                <a:gd name="T8" fmla="*/ 0 w 16"/>
                <a:gd name="T9" fmla="*/ 8 h 448"/>
                <a:gd name="T10" fmla="*/ 8 w 16"/>
                <a:gd name="T11" fmla="*/ 0 h 448"/>
                <a:gd name="T12" fmla="*/ 16 w 16"/>
                <a:gd name="T13" fmla="*/ 8 h 448"/>
                <a:gd name="T14" fmla="*/ 16 w 16"/>
                <a:gd name="T15" fmla="*/ 104 h 448"/>
                <a:gd name="T16" fmla="*/ 16 w 16"/>
                <a:gd name="T17" fmla="*/ 152 h 448"/>
                <a:gd name="T18" fmla="*/ 8 w 16"/>
                <a:gd name="T19" fmla="*/ 160 h 448"/>
                <a:gd name="T20" fmla="*/ 0 w 16"/>
                <a:gd name="T21" fmla="*/ 152 h 448"/>
                <a:gd name="T22" fmla="*/ 0 w 16"/>
                <a:gd name="T23" fmla="*/ 104 h 448"/>
                <a:gd name="T24" fmla="*/ 8 w 16"/>
                <a:gd name="T25" fmla="*/ 96 h 448"/>
                <a:gd name="T26" fmla="*/ 16 w 16"/>
                <a:gd name="T27" fmla="*/ 104 h 448"/>
                <a:gd name="T28" fmla="*/ 16 w 16"/>
                <a:gd name="T29" fmla="*/ 200 h 448"/>
                <a:gd name="T30" fmla="*/ 16 w 16"/>
                <a:gd name="T31" fmla="*/ 248 h 448"/>
                <a:gd name="T32" fmla="*/ 8 w 16"/>
                <a:gd name="T33" fmla="*/ 256 h 448"/>
                <a:gd name="T34" fmla="*/ 0 w 16"/>
                <a:gd name="T35" fmla="*/ 248 h 448"/>
                <a:gd name="T36" fmla="*/ 0 w 16"/>
                <a:gd name="T37" fmla="*/ 200 h 448"/>
                <a:gd name="T38" fmla="*/ 8 w 16"/>
                <a:gd name="T39" fmla="*/ 192 h 448"/>
                <a:gd name="T40" fmla="*/ 16 w 16"/>
                <a:gd name="T41" fmla="*/ 200 h 448"/>
                <a:gd name="T42" fmla="*/ 16 w 16"/>
                <a:gd name="T43" fmla="*/ 296 h 448"/>
                <a:gd name="T44" fmla="*/ 16 w 16"/>
                <a:gd name="T45" fmla="*/ 344 h 448"/>
                <a:gd name="T46" fmla="*/ 8 w 16"/>
                <a:gd name="T47" fmla="*/ 352 h 448"/>
                <a:gd name="T48" fmla="*/ 0 w 16"/>
                <a:gd name="T49" fmla="*/ 344 h 448"/>
                <a:gd name="T50" fmla="*/ 0 w 16"/>
                <a:gd name="T51" fmla="*/ 296 h 448"/>
                <a:gd name="T52" fmla="*/ 8 w 16"/>
                <a:gd name="T53" fmla="*/ 288 h 448"/>
                <a:gd name="T54" fmla="*/ 16 w 16"/>
                <a:gd name="T55" fmla="*/ 296 h 448"/>
                <a:gd name="T56" fmla="*/ 16 w 16"/>
                <a:gd name="T57" fmla="*/ 392 h 448"/>
                <a:gd name="T58" fmla="*/ 16 w 16"/>
                <a:gd name="T59" fmla="*/ 440 h 448"/>
                <a:gd name="T60" fmla="*/ 8 w 16"/>
                <a:gd name="T61" fmla="*/ 448 h 448"/>
                <a:gd name="T62" fmla="*/ 0 w 16"/>
                <a:gd name="T63" fmla="*/ 440 h 448"/>
                <a:gd name="T64" fmla="*/ 0 w 16"/>
                <a:gd name="T65" fmla="*/ 392 h 448"/>
                <a:gd name="T66" fmla="*/ 8 w 16"/>
                <a:gd name="T67" fmla="*/ 384 h 448"/>
                <a:gd name="T68" fmla="*/ 16 w 16"/>
                <a:gd name="T69" fmla="*/ 392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" h="448">
                  <a:moveTo>
                    <a:pt x="16" y="8"/>
                  </a:moveTo>
                  <a:lnTo>
                    <a:pt x="16" y="56"/>
                  </a:lnTo>
                  <a:cubicBezTo>
                    <a:pt x="16" y="60"/>
                    <a:pt x="13" y="64"/>
                    <a:pt x="8" y="64"/>
                  </a:cubicBezTo>
                  <a:cubicBezTo>
                    <a:pt x="4" y="64"/>
                    <a:pt x="0" y="60"/>
                    <a:pt x="0" y="56"/>
                  </a:cubicBezTo>
                  <a:lnTo>
                    <a:pt x="0" y="8"/>
                  </a:lnTo>
                  <a:cubicBezTo>
                    <a:pt x="0" y="3"/>
                    <a:pt x="4" y="0"/>
                    <a:pt x="8" y="0"/>
                  </a:cubicBezTo>
                  <a:cubicBezTo>
                    <a:pt x="13" y="0"/>
                    <a:pt x="16" y="3"/>
                    <a:pt x="16" y="8"/>
                  </a:cubicBezTo>
                  <a:close/>
                  <a:moveTo>
                    <a:pt x="16" y="104"/>
                  </a:moveTo>
                  <a:lnTo>
                    <a:pt x="16" y="152"/>
                  </a:lnTo>
                  <a:cubicBezTo>
                    <a:pt x="16" y="156"/>
                    <a:pt x="13" y="160"/>
                    <a:pt x="8" y="160"/>
                  </a:cubicBezTo>
                  <a:cubicBezTo>
                    <a:pt x="4" y="160"/>
                    <a:pt x="0" y="156"/>
                    <a:pt x="0" y="152"/>
                  </a:cubicBezTo>
                  <a:lnTo>
                    <a:pt x="0" y="104"/>
                  </a:lnTo>
                  <a:cubicBezTo>
                    <a:pt x="0" y="99"/>
                    <a:pt x="4" y="96"/>
                    <a:pt x="8" y="96"/>
                  </a:cubicBezTo>
                  <a:cubicBezTo>
                    <a:pt x="13" y="96"/>
                    <a:pt x="16" y="99"/>
                    <a:pt x="16" y="104"/>
                  </a:cubicBezTo>
                  <a:close/>
                  <a:moveTo>
                    <a:pt x="16" y="200"/>
                  </a:moveTo>
                  <a:lnTo>
                    <a:pt x="16" y="248"/>
                  </a:lnTo>
                  <a:cubicBezTo>
                    <a:pt x="16" y="252"/>
                    <a:pt x="13" y="256"/>
                    <a:pt x="8" y="256"/>
                  </a:cubicBezTo>
                  <a:cubicBezTo>
                    <a:pt x="4" y="256"/>
                    <a:pt x="0" y="252"/>
                    <a:pt x="0" y="248"/>
                  </a:cubicBezTo>
                  <a:lnTo>
                    <a:pt x="0" y="200"/>
                  </a:lnTo>
                  <a:cubicBezTo>
                    <a:pt x="0" y="195"/>
                    <a:pt x="4" y="192"/>
                    <a:pt x="8" y="192"/>
                  </a:cubicBezTo>
                  <a:cubicBezTo>
                    <a:pt x="13" y="192"/>
                    <a:pt x="16" y="195"/>
                    <a:pt x="16" y="200"/>
                  </a:cubicBezTo>
                  <a:close/>
                  <a:moveTo>
                    <a:pt x="16" y="296"/>
                  </a:moveTo>
                  <a:lnTo>
                    <a:pt x="16" y="344"/>
                  </a:lnTo>
                  <a:cubicBezTo>
                    <a:pt x="16" y="348"/>
                    <a:pt x="13" y="352"/>
                    <a:pt x="8" y="352"/>
                  </a:cubicBezTo>
                  <a:cubicBezTo>
                    <a:pt x="4" y="352"/>
                    <a:pt x="0" y="348"/>
                    <a:pt x="0" y="344"/>
                  </a:cubicBezTo>
                  <a:lnTo>
                    <a:pt x="0" y="296"/>
                  </a:lnTo>
                  <a:cubicBezTo>
                    <a:pt x="0" y="291"/>
                    <a:pt x="4" y="288"/>
                    <a:pt x="8" y="288"/>
                  </a:cubicBezTo>
                  <a:cubicBezTo>
                    <a:pt x="13" y="288"/>
                    <a:pt x="16" y="291"/>
                    <a:pt x="16" y="296"/>
                  </a:cubicBezTo>
                  <a:close/>
                  <a:moveTo>
                    <a:pt x="16" y="392"/>
                  </a:moveTo>
                  <a:lnTo>
                    <a:pt x="16" y="440"/>
                  </a:lnTo>
                  <a:cubicBezTo>
                    <a:pt x="16" y="444"/>
                    <a:pt x="13" y="448"/>
                    <a:pt x="8" y="448"/>
                  </a:cubicBezTo>
                  <a:cubicBezTo>
                    <a:pt x="4" y="448"/>
                    <a:pt x="0" y="444"/>
                    <a:pt x="0" y="440"/>
                  </a:cubicBezTo>
                  <a:lnTo>
                    <a:pt x="0" y="392"/>
                  </a:lnTo>
                  <a:cubicBezTo>
                    <a:pt x="0" y="387"/>
                    <a:pt x="4" y="384"/>
                    <a:pt x="8" y="384"/>
                  </a:cubicBezTo>
                  <a:cubicBezTo>
                    <a:pt x="13" y="384"/>
                    <a:pt x="16" y="387"/>
                    <a:pt x="16" y="392"/>
                  </a:cubicBez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7" name="Rectangle 93">
              <a:extLst>
                <a:ext uri="{FF2B5EF4-FFF2-40B4-BE49-F238E27FC236}">
                  <a16:creationId xmlns:a16="http://schemas.microsoft.com/office/drawing/2014/main" id="{D427FD3E-D170-493D-9926-798472F5A0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96" y="2721"/>
              <a:ext cx="223" cy="16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8" name="Rectangle 94">
              <a:extLst>
                <a:ext uri="{FF2B5EF4-FFF2-40B4-BE49-F238E27FC236}">
                  <a16:creationId xmlns:a16="http://schemas.microsoft.com/office/drawing/2014/main" id="{EEC3E5D3-80A0-4E87-96B1-B51123B656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96" y="2721"/>
              <a:ext cx="223" cy="16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9" name="Rectangle 95">
              <a:extLst>
                <a:ext uri="{FF2B5EF4-FFF2-40B4-BE49-F238E27FC236}">
                  <a16:creationId xmlns:a16="http://schemas.microsoft.com/office/drawing/2014/main" id="{1138CDDA-1FEE-48D6-B65A-FB3A0046B3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40" y="2744"/>
              <a:ext cx="188" cy="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P42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0" name="Rectangle 96">
              <a:extLst>
                <a:ext uri="{FF2B5EF4-FFF2-40B4-BE49-F238E27FC236}">
                  <a16:creationId xmlns:a16="http://schemas.microsoft.com/office/drawing/2014/main" id="{4E0A5A06-348B-4516-96B7-C1B1B85CE4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4" y="2572"/>
              <a:ext cx="160" cy="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TAX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1" name="Rectangle 97">
              <a:extLst>
                <a:ext uri="{FF2B5EF4-FFF2-40B4-BE49-F238E27FC236}">
                  <a16:creationId xmlns:a16="http://schemas.microsoft.com/office/drawing/2014/main" id="{0E355F09-ED47-44BE-8ED5-91C29D2918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3" y="2961"/>
              <a:ext cx="57" cy="166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2" name="Rectangle 98">
              <a:extLst>
                <a:ext uri="{FF2B5EF4-FFF2-40B4-BE49-F238E27FC236}">
                  <a16:creationId xmlns:a16="http://schemas.microsoft.com/office/drawing/2014/main" id="{52D267B6-A58F-4166-8980-084BF18088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3" y="2961"/>
              <a:ext cx="57" cy="16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3" name="Freeform 99">
              <a:extLst>
                <a:ext uri="{FF2B5EF4-FFF2-40B4-BE49-F238E27FC236}">
                  <a16:creationId xmlns:a16="http://schemas.microsoft.com/office/drawing/2014/main" id="{7C1EF777-F8B0-4737-8874-95618C16A6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30" y="3153"/>
              <a:ext cx="5" cy="155"/>
            </a:xfrm>
            <a:custGeom>
              <a:avLst/>
              <a:gdLst>
                <a:gd name="T0" fmla="*/ 16 w 16"/>
                <a:gd name="T1" fmla="*/ 8 h 448"/>
                <a:gd name="T2" fmla="*/ 16 w 16"/>
                <a:gd name="T3" fmla="*/ 56 h 448"/>
                <a:gd name="T4" fmla="*/ 8 w 16"/>
                <a:gd name="T5" fmla="*/ 64 h 448"/>
                <a:gd name="T6" fmla="*/ 0 w 16"/>
                <a:gd name="T7" fmla="*/ 56 h 448"/>
                <a:gd name="T8" fmla="*/ 0 w 16"/>
                <a:gd name="T9" fmla="*/ 8 h 448"/>
                <a:gd name="T10" fmla="*/ 8 w 16"/>
                <a:gd name="T11" fmla="*/ 0 h 448"/>
                <a:gd name="T12" fmla="*/ 16 w 16"/>
                <a:gd name="T13" fmla="*/ 8 h 448"/>
                <a:gd name="T14" fmla="*/ 16 w 16"/>
                <a:gd name="T15" fmla="*/ 104 h 448"/>
                <a:gd name="T16" fmla="*/ 16 w 16"/>
                <a:gd name="T17" fmla="*/ 152 h 448"/>
                <a:gd name="T18" fmla="*/ 8 w 16"/>
                <a:gd name="T19" fmla="*/ 160 h 448"/>
                <a:gd name="T20" fmla="*/ 0 w 16"/>
                <a:gd name="T21" fmla="*/ 152 h 448"/>
                <a:gd name="T22" fmla="*/ 0 w 16"/>
                <a:gd name="T23" fmla="*/ 104 h 448"/>
                <a:gd name="T24" fmla="*/ 8 w 16"/>
                <a:gd name="T25" fmla="*/ 96 h 448"/>
                <a:gd name="T26" fmla="*/ 16 w 16"/>
                <a:gd name="T27" fmla="*/ 104 h 448"/>
                <a:gd name="T28" fmla="*/ 16 w 16"/>
                <a:gd name="T29" fmla="*/ 200 h 448"/>
                <a:gd name="T30" fmla="*/ 16 w 16"/>
                <a:gd name="T31" fmla="*/ 248 h 448"/>
                <a:gd name="T32" fmla="*/ 8 w 16"/>
                <a:gd name="T33" fmla="*/ 256 h 448"/>
                <a:gd name="T34" fmla="*/ 0 w 16"/>
                <a:gd name="T35" fmla="*/ 248 h 448"/>
                <a:gd name="T36" fmla="*/ 0 w 16"/>
                <a:gd name="T37" fmla="*/ 200 h 448"/>
                <a:gd name="T38" fmla="*/ 8 w 16"/>
                <a:gd name="T39" fmla="*/ 192 h 448"/>
                <a:gd name="T40" fmla="*/ 16 w 16"/>
                <a:gd name="T41" fmla="*/ 200 h 448"/>
                <a:gd name="T42" fmla="*/ 16 w 16"/>
                <a:gd name="T43" fmla="*/ 296 h 448"/>
                <a:gd name="T44" fmla="*/ 16 w 16"/>
                <a:gd name="T45" fmla="*/ 344 h 448"/>
                <a:gd name="T46" fmla="*/ 8 w 16"/>
                <a:gd name="T47" fmla="*/ 352 h 448"/>
                <a:gd name="T48" fmla="*/ 0 w 16"/>
                <a:gd name="T49" fmla="*/ 344 h 448"/>
                <a:gd name="T50" fmla="*/ 0 w 16"/>
                <a:gd name="T51" fmla="*/ 296 h 448"/>
                <a:gd name="T52" fmla="*/ 8 w 16"/>
                <a:gd name="T53" fmla="*/ 288 h 448"/>
                <a:gd name="T54" fmla="*/ 16 w 16"/>
                <a:gd name="T55" fmla="*/ 296 h 448"/>
                <a:gd name="T56" fmla="*/ 16 w 16"/>
                <a:gd name="T57" fmla="*/ 392 h 448"/>
                <a:gd name="T58" fmla="*/ 16 w 16"/>
                <a:gd name="T59" fmla="*/ 440 h 448"/>
                <a:gd name="T60" fmla="*/ 8 w 16"/>
                <a:gd name="T61" fmla="*/ 448 h 448"/>
                <a:gd name="T62" fmla="*/ 0 w 16"/>
                <a:gd name="T63" fmla="*/ 440 h 448"/>
                <a:gd name="T64" fmla="*/ 0 w 16"/>
                <a:gd name="T65" fmla="*/ 392 h 448"/>
                <a:gd name="T66" fmla="*/ 8 w 16"/>
                <a:gd name="T67" fmla="*/ 384 h 448"/>
                <a:gd name="T68" fmla="*/ 16 w 16"/>
                <a:gd name="T69" fmla="*/ 392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" h="448">
                  <a:moveTo>
                    <a:pt x="16" y="8"/>
                  </a:moveTo>
                  <a:lnTo>
                    <a:pt x="16" y="56"/>
                  </a:lnTo>
                  <a:cubicBezTo>
                    <a:pt x="16" y="60"/>
                    <a:pt x="12" y="64"/>
                    <a:pt x="8" y="64"/>
                  </a:cubicBezTo>
                  <a:cubicBezTo>
                    <a:pt x="3" y="64"/>
                    <a:pt x="0" y="60"/>
                    <a:pt x="0" y="56"/>
                  </a:cubicBezTo>
                  <a:lnTo>
                    <a:pt x="0" y="8"/>
                  </a:ln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6" y="3"/>
                    <a:pt x="16" y="8"/>
                  </a:cubicBezTo>
                  <a:close/>
                  <a:moveTo>
                    <a:pt x="16" y="104"/>
                  </a:moveTo>
                  <a:lnTo>
                    <a:pt x="16" y="152"/>
                  </a:lnTo>
                  <a:cubicBezTo>
                    <a:pt x="16" y="156"/>
                    <a:pt x="12" y="160"/>
                    <a:pt x="8" y="160"/>
                  </a:cubicBezTo>
                  <a:cubicBezTo>
                    <a:pt x="3" y="160"/>
                    <a:pt x="0" y="156"/>
                    <a:pt x="0" y="152"/>
                  </a:cubicBezTo>
                  <a:lnTo>
                    <a:pt x="0" y="104"/>
                  </a:lnTo>
                  <a:cubicBezTo>
                    <a:pt x="0" y="99"/>
                    <a:pt x="3" y="96"/>
                    <a:pt x="8" y="96"/>
                  </a:cubicBezTo>
                  <a:cubicBezTo>
                    <a:pt x="12" y="96"/>
                    <a:pt x="16" y="99"/>
                    <a:pt x="16" y="104"/>
                  </a:cubicBezTo>
                  <a:close/>
                  <a:moveTo>
                    <a:pt x="16" y="200"/>
                  </a:moveTo>
                  <a:lnTo>
                    <a:pt x="16" y="248"/>
                  </a:lnTo>
                  <a:cubicBezTo>
                    <a:pt x="16" y="252"/>
                    <a:pt x="12" y="256"/>
                    <a:pt x="8" y="256"/>
                  </a:cubicBezTo>
                  <a:cubicBezTo>
                    <a:pt x="3" y="256"/>
                    <a:pt x="0" y="252"/>
                    <a:pt x="0" y="248"/>
                  </a:cubicBezTo>
                  <a:lnTo>
                    <a:pt x="0" y="200"/>
                  </a:lnTo>
                  <a:cubicBezTo>
                    <a:pt x="0" y="195"/>
                    <a:pt x="3" y="192"/>
                    <a:pt x="8" y="192"/>
                  </a:cubicBezTo>
                  <a:cubicBezTo>
                    <a:pt x="12" y="192"/>
                    <a:pt x="16" y="195"/>
                    <a:pt x="16" y="200"/>
                  </a:cubicBezTo>
                  <a:close/>
                  <a:moveTo>
                    <a:pt x="16" y="296"/>
                  </a:moveTo>
                  <a:lnTo>
                    <a:pt x="16" y="344"/>
                  </a:lnTo>
                  <a:cubicBezTo>
                    <a:pt x="16" y="348"/>
                    <a:pt x="12" y="352"/>
                    <a:pt x="8" y="352"/>
                  </a:cubicBezTo>
                  <a:cubicBezTo>
                    <a:pt x="3" y="352"/>
                    <a:pt x="0" y="348"/>
                    <a:pt x="0" y="344"/>
                  </a:cubicBezTo>
                  <a:lnTo>
                    <a:pt x="0" y="296"/>
                  </a:lnTo>
                  <a:cubicBezTo>
                    <a:pt x="0" y="291"/>
                    <a:pt x="3" y="288"/>
                    <a:pt x="8" y="288"/>
                  </a:cubicBezTo>
                  <a:cubicBezTo>
                    <a:pt x="12" y="288"/>
                    <a:pt x="16" y="291"/>
                    <a:pt x="16" y="296"/>
                  </a:cubicBezTo>
                  <a:close/>
                  <a:moveTo>
                    <a:pt x="16" y="392"/>
                  </a:moveTo>
                  <a:lnTo>
                    <a:pt x="16" y="440"/>
                  </a:lnTo>
                  <a:cubicBezTo>
                    <a:pt x="16" y="444"/>
                    <a:pt x="12" y="448"/>
                    <a:pt x="8" y="448"/>
                  </a:cubicBezTo>
                  <a:cubicBezTo>
                    <a:pt x="3" y="448"/>
                    <a:pt x="0" y="444"/>
                    <a:pt x="0" y="440"/>
                  </a:cubicBezTo>
                  <a:lnTo>
                    <a:pt x="0" y="392"/>
                  </a:lnTo>
                  <a:cubicBezTo>
                    <a:pt x="0" y="387"/>
                    <a:pt x="3" y="384"/>
                    <a:pt x="8" y="384"/>
                  </a:cubicBezTo>
                  <a:cubicBezTo>
                    <a:pt x="12" y="384"/>
                    <a:pt x="16" y="387"/>
                    <a:pt x="16" y="392"/>
                  </a:cubicBez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4" name="Rectangle 100">
              <a:extLst>
                <a:ext uri="{FF2B5EF4-FFF2-40B4-BE49-F238E27FC236}">
                  <a16:creationId xmlns:a16="http://schemas.microsoft.com/office/drawing/2014/main" id="{FB08F335-F42F-4153-ADBA-4DC93CBA65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78" y="3003"/>
              <a:ext cx="160" cy="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TAX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9984D3FE-CA7A-4710-9DBD-40B0CD307B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6383" y="1318296"/>
            <a:ext cx="6341147" cy="2862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3318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770470-E2A8-47F3-ADB5-90C51E2976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Truth table of the TT20 Upstream BIC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A77711-FC0F-45CB-A251-60A025EA162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4E2322-8592-4317-AB2E-A588567B24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99A374-4969-4BEC-B2B0-5A46CC3A4A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graphicFrame>
        <p:nvGraphicFramePr>
          <p:cNvPr id="12" name="Content Placeholder 11">
            <a:extLst>
              <a:ext uri="{FF2B5EF4-FFF2-40B4-BE49-F238E27FC236}">
                <a16:creationId xmlns:a16="http://schemas.microsoft.com/office/drawing/2014/main" id="{E7917BC5-EFE9-4544-9963-4559E273D063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071816" y="2640013"/>
          <a:ext cx="6045192" cy="2038350"/>
        </p:xfrm>
        <a:graphic>
          <a:graphicData uri="http://schemas.openxmlformats.org/drawingml/2006/table">
            <a:tbl>
              <a:tblPr/>
              <a:tblGrid>
                <a:gridCol w="254237">
                  <a:extLst>
                    <a:ext uri="{9D8B030D-6E8A-4147-A177-3AD203B41FA5}">
                      <a16:colId xmlns:a16="http://schemas.microsoft.com/office/drawing/2014/main" val="315967308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1918535693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3515483124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2839885852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3957774301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97005435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2519163205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2857611338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245706975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3244779672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822389547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4019037153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2186002632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3503303081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3217894626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1270668993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1640540990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226186836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3612665535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3710763296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99154653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2665837153"/>
                    </a:ext>
                  </a:extLst>
                </a:gridCol>
                <a:gridCol w="451978">
                  <a:extLst>
                    <a:ext uri="{9D8B030D-6E8A-4147-A177-3AD203B41FA5}">
                      <a16:colId xmlns:a16="http://schemas.microsoft.com/office/drawing/2014/main" val="1896242373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5409662"/>
                  </a:ext>
                </a:extLst>
              </a:tr>
              <a:tr h="15430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Interlock users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SIS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MSE current monitoring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MST current monitoring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Girder position ZS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Girder position MSE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Girder position MST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Vacuum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ZS voltage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Collimators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WIC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BLM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BTV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 grids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used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used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used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used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used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used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used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used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TT20 upstream</a:t>
                      </a:r>
                      <a:b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Beam Permit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79900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6014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0216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726FD-0D52-40F6-B0A3-BF85430369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Possible scenarios for FTARGET beams– NA</a:t>
            </a:r>
            <a:endParaRPr lang="en-GB" sz="3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45B827-584D-44A1-BDC5-BCBF25CA982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1C2CB-258C-4A49-B490-6DD28B8509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6A82D7-4BAC-4AE6-B089-29588C812F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A71FA401-7A0D-4736-8254-42C02F7085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400" dirty="0"/>
              <a:t>P42 TAX out, M2 TAX out</a:t>
            </a:r>
          </a:p>
          <a:p>
            <a:r>
              <a:rPr lang="en-US" sz="1400" dirty="0">
                <a:solidFill>
                  <a:schemeClr val="accent2"/>
                </a:solidFill>
              </a:rPr>
              <a:t>P42 TAX in, M2 TAX out</a:t>
            </a:r>
          </a:p>
          <a:p>
            <a:r>
              <a:rPr lang="en-US" sz="1400" dirty="0">
                <a:solidFill>
                  <a:schemeClr val="accent2"/>
                </a:solidFill>
              </a:rPr>
              <a:t>P42 TAX out, M2 TAX in</a:t>
            </a:r>
          </a:p>
          <a:p>
            <a:r>
              <a:rPr lang="en-US" sz="1400" dirty="0">
                <a:solidFill>
                  <a:schemeClr val="accent2"/>
                </a:solidFill>
              </a:rPr>
              <a:t>P42 TAX in, M2 TAX in</a:t>
            </a:r>
          </a:p>
          <a:p>
            <a:endParaRPr lang="en-GB" sz="1800" dirty="0"/>
          </a:p>
        </p:txBody>
      </p:sp>
      <p:grpSp>
        <p:nvGrpSpPr>
          <p:cNvPr id="8" name="Group 4">
            <a:extLst>
              <a:ext uri="{FF2B5EF4-FFF2-40B4-BE49-F238E27FC236}">
                <a16:creationId xmlns:a16="http://schemas.microsoft.com/office/drawing/2014/main" id="{1CF2A50F-AF7E-46BF-8739-26200865834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702592" y="3795712"/>
            <a:ext cx="9126537" cy="2282825"/>
            <a:chOff x="996" y="2039"/>
            <a:chExt cx="5749" cy="1438"/>
          </a:xfrm>
        </p:grpSpPr>
        <p:sp>
          <p:nvSpPr>
            <p:cNvPr id="14" name="Rectangle 8">
              <a:extLst>
                <a:ext uri="{FF2B5EF4-FFF2-40B4-BE49-F238E27FC236}">
                  <a16:creationId xmlns:a16="http://schemas.microsoft.com/office/drawing/2014/main" id="{8E519958-0E53-4D16-87D0-78F1C26017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6" y="3290"/>
              <a:ext cx="304" cy="156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Rectangle 9">
              <a:extLst>
                <a:ext uri="{FF2B5EF4-FFF2-40B4-BE49-F238E27FC236}">
                  <a16:creationId xmlns:a16="http://schemas.microsoft.com/office/drawing/2014/main" id="{728F41B2-1447-41D6-ACB0-C8FEAD1692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6" y="3290"/>
              <a:ext cx="304" cy="15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" name="Rectangle 10">
              <a:extLst>
                <a:ext uri="{FF2B5EF4-FFF2-40B4-BE49-F238E27FC236}">
                  <a16:creationId xmlns:a16="http://schemas.microsoft.com/office/drawing/2014/main" id="{9AA5E474-B0E2-4A5D-813D-6C12ACAB6D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73" y="3311"/>
              <a:ext cx="161" cy="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M2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" name="Rectangle 11">
              <a:extLst>
                <a:ext uri="{FF2B5EF4-FFF2-40B4-BE49-F238E27FC236}">
                  <a16:creationId xmlns:a16="http://schemas.microsoft.com/office/drawing/2014/main" id="{A8E95F05-ED59-4EAA-AFEA-185528C3FF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2" y="2885"/>
              <a:ext cx="507" cy="156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Rectangle 12">
              <a:extLst>
                <a:ext uri="{FF2B5EF4-FFF2-40B4-BE49-F238E27FC236}">
                  <a16:creationId xmlns:a16="http://schemas.microsoft.com/office/drawing/2014/main" id="{DAC7BBCC-D695-4A50-9955-238B474BE7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2" y="2885"/>
              <a:ext cx="507" cy="15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6" name="Rectangle 13">
              <a:extLst>
                <a:ext uri="{FF2B5EF4-FFF2-40B4-BE49-F238E27FC236}">
                  <a16:creationId xmlns:a16="http://schemas.microsoft.com/office/drawing/2014/main" id="{63DCFB84-5973-4187-AC3A-7AA027B499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6" y="2907"/>
              <a:ext cx="229" cy="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TT24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7" name="Freeform 14">
              <a:extLst>
                <a:ext uri="{FF2B5EF4-FFF2-40B4-BE49-F238E27FC236}">
                  <a16:creationId xmlns:a16="http://schemas.microsoft.com/office/drawing/2014/main" id="{E2DF72D0-6599-4476-92EB-BBF543295F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7" y="2616"/>
              <a:ext cx="425" cy="425"/>
            </a:xfrm>
            <a:custGeom>
              <a:avLst/>
              <a:gdLst>
                <a:gd name="T0" fmla="*/ 0 w 425"/>
                <a:gd name="T1" fmla="*/ 110 h 425"/>
                <a:gd name="T2" fmla="*/ 315 w 425"/>
                <a:gd name="T3" fmla="*/ 425 h 425"/>
                <a:gd name="T4" fmla="*/ 425 w 425"/>
                <a:gd name="T5" fmla="*/ 315 h 425"/>
                <a:gd name="T6" fmla="*/ 111 w 425"/>
                <a:gd name="T7" fmla="*/ 0 h 425"/>
                <a:gd name="T8" fmla="*/ 0 w 425"/>
                <a:gd name="T9" fmla="*/ 11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425">
                  <a:moveTo>
                    <a:pt x="0" y="110"/>
                  </a:moveTo>
                  <a:lnTo>
                    <a:pt x="315" y="425"/>
                  </a:lnTo>
                  <a:lnTo>
                    <a:pt x="425" y="315"/>
                  </a:lnTo>
                  <a:lnTo>
                    <a:pt x="111" y="0"/>
                  </a:lnTo>
                  <a:lnTo>
                    <a:pt x="0" y="110"/>
                  </a:lnTo>
                  <a:close/>
                </a:path>
              </a:pathLst>
            </a:cu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8" name="Freeform 15">
              <a:extLst>
                <a:ext uri="{FF2B5EF4-FFF2-40B4-BE49-F238E27FC236}">
                  <a16:creationId xmlns:a16="http://schemas.microsoft.com/office/drawing/2014/main" id="{7330C7C3-DA64-490A-87BE-A97BEA2DC8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7" y="2616"/>
              <a:ext cx="425" cy="425"/>
            </a:xfrm>
            <a:custGeom>
              <a:avLst/>
              <a:gdLst>
                <a:gd name="T0" fmla="*/ 0 w 425"/>
                <a:gd name="T1" fmla="*/ 110 h 425"/>
                <a:gd name="T2" fmla="*/ 315 w 425"/>
                <a:gd name="T3" fmla="*/ 425 h 425"/>
                <a:gd name="T4" fmla="*/ 425 w 425"/>
                <a:gd name="T5" fmla="*/ 315 h 425"/>
                <a:gd name="T6" fmla="*/ 111 w 425"/>
                <a:gd name="T7" fmla="*/ 0 h 425"/>
                <a:gd name="T8" fmla="*/ 0 w 425"/>
                <a:gd name="T9" fmla="*/ 11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425">
                  <a:moveTo>
                    <a:pt x="0" y="110"/>
                  </a:moveTo>
                  <a:lnTo>
                    <a:pt x="315" y="425"/>
                  </a:lnTo>
                  <a:lnTo>
                    <a:pt x="425" y="315"/>
                  </a:lnTo>
                  <a:lnTo>
                    <a:pt x="111" y="0"/>
                  </a:lnTo>
                  <a:lnTo>
                    <a:pt x="0" y="110"/>
                  </a:lnTo>
                  <a:close/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9" name="Rectangle 16">
              <a:extLst>
                <a:ext uri="{FF2B5EF4-FFF2-40B4-BE49-F238E27FC236}">
                  <a16:creationId xmlns:a16="http://schemas.microsoft.com/office/drawing/2014/main" id="{3BDAAB86-F888-40DC-93C5-D5C01C426E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0" y="2616"/>
              <a:ext cx="849" cy="156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0" name="Rectangle 17">
              <a:extLst>
                <a:ext uri="{FF2B5EF4-FFF2-40B4-BE49-F238E27FC236}">
                  <a16:creationId xmlns:a16="http://schemas.microsoft.com/office/drawing/2014/main" id="{CB43F034-B12B-4567-8B0F-3F040C0AB1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0" y="2616"/>
              <a:ext cx="849" cy="15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1" name="Rectangle 18">
              <a:extLst>
                <a:ext uri="{FF2B5EF4-FFF2-40B4-BE49-F238E27FC236}">
                  <a16:creationId xmlns:a16="http://schemas.microsoft.com/office/drawing/2014/main" id="{9F9ED654-CE24-4220-BA6A-37F4731BCC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5" y="2639"/>
              <a:ext cx="229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TT20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2" name="Rectangle 19">
              <a:extLst>
                <a:ext uri="{FF2B5EF4-FFF2-40B4-BE49-F238E27FC236}">
                  <a16:creationId xmlns:a16="http://schemas.microsoft.com/office/drawing/2014/main" id="{F2EDE85B-7DA7-46D6-AD42-C45BE932A5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7" y="2616"/>
              <a:ext cx="93" cy="156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3" name="Rectangle 20">
              <a:extLst>
                <a:ext uri="{FF2B5EF4-FFF2-40B4-BE49-F238E27FC236}">
                  <a16:creationId xmlns:a16="http://schemas.microsoft.com/office/drawing/2014/main" id="{94AE9209-5F71-41A7-B05B-D668F9B7C7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7" y="2616"/>
              <a:ext cx="93" cy="15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4" name="Rectangle 21">
              <a:extLst>
                <a:ext uri="{FF2B5EF4-FFF2-40B4-BE49-F238E27FC236}">
                  <a16:creationId xmlns:a16="http://schemas.microsoft.com/office/drawing/2014/main" id="{6CAD0F74-5F63-4492-84A5-2B42F7F2AB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6" y="2589"/>
              <a:ext cx="441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Beam from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" name="Rectangle 22">
              <a:extLst>
                <a:ext uri="{FF2B5EF4-FFF2-40B4-BE49-F238E27FC236}">
                  <a16:creationId xmlns:a16="http://schemas.microsoft.com/office/drawing/2014/main" id="{1F0DCCCE-DC64-4CFC-AED7-9894740DAE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3" y="2689"/>
              <a:ext cx="171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SPS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6" name="Rectangle 23">
              <a:extLst>
                <a:ext uri="{FF2B5EF4-FFF2-40B4-BE49-F238E27FC236}">
                  <a16:creationId xmlns:a16="http://schemas.microsoft.com/office/drawing/2014/main" id="{2AF7EFC5-93C7-4555-B928-88B452268D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9" y="2431"/>
              <a:ext cx="94" cy="156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7" name="Rectangle 24">
              <a:extLst>
                <a:ext uri="{FF2B5EF4-FFF2-40B4-BE49-F238E27FC236}">
                  <a16:creationId xmlns:a16="http://schemas.microsoft.com/office/drawing/2014/main" id="{24E527FB-2A5A-40DE-B45B-E18369399E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9" y="2431"/>
              <a:ext cx="94" cy="15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8" name="Rectangle 25">
              <a:extLst>
                <a:ext uri="{FF2B5EF4-FFF2-40B4-BE49-F238E27FC236}">
                  <a16:creationId xmlns:a16="http://schemas.microsoft.com/office/drawing/2014/main" id="{4817E86E-AE7B-4D69-B59A-2EE04DE77C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6" y="2331"/>
              <a:ext cx="41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TED.210358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9" name="Rectangle 26">
              <a:extLst>
                <a:ext uri="{FF2B5EF4-FFF2-40B4-BE49-F238E27FC236}">
                  <a16:creationId xmlns:a16="http://schemas.microsoft.com/office/drawing/2014/main" id="{EBA95D8B-E3EE-40AC-A29D-73C8A27AC0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3" y="2616"/>
              <a:ext cx="589" cy="156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0" name="Rectangle 27">
              <a:extLst>
                <a:ext uri="{FF2B5EF4-FFF2-40B4-BE49-F238E27FC236}">
                  <a16:creationId xmlns:a16="http://schemas.microsoft.com/office/drawing/2014/main" id="{3BD7994F-F6B9-483A-96AC-63ED166C75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3" y="2616"/>
              <a:ext cx="589" cy="15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1" name="Rectangle 28">
              <a:extLst>
                <a:ext uri="{FF2B5EF4-FFF2-40B4-BE49-F238E27FC236}">
                  <a16:creationId xmlns:a16="http://schemas.microsoft.com/office/drawing/2014/main" id="{F8F21704-1CF2-42A9-9F45-A4AFA1ED34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9" y="2639"/>
              <a:ext cx="228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TT20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2" name="Rectangle 29">
              <a:extLst>
                <a:ext uri="{FF2B5EF4-FFF2-40B4-BE49-F238E27FC236}">
                  <a16:creationId xmlns:a16="http://schemas.microsoft.com/office/drawing/2014/main" id="{D604B755-8297-4448-9E24-E48905D335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23" y="2616"/>
              <a:ext cx="94" cy="15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3" name="Rectangle 30">
              <a:extLst>
                <a:ext uri="{FF2B5EF4-FFF2-40B4-BE49-F238E27FC236}">
                  <a16:creationId xmlns:a16="http://schemas.microsoft.com/office/drawing/2014/main" id="{3C8DB08C-4E0B-409E-8E91-5D351D918A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23" y="2616"/>
              <a:ext cx="94" cy="15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4" name="Freeform 31">
              <a:extLst>
                <a:ext uri="{FF2B5EF4-FFF2-40B4-BE49-F238E27FC236}">
                  <a16:creationId xmlns:a16="http://schemas.microsoft.com/office/drawing/2014/main" id="{289E43D6-F404-4F3E-96DF-EC0D743DB6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8" y="2662"/>
              <a:ext cx="782" cy="784"/>
            </a:xfrm>
            <a:custGeom>
              <a:avLst/>
              <a:gdLst>
                <a:gd name="T0" fmla="*/ 0 w 782"/>
                <a:gd name="T1" fmla="*/ 111 h 784"/>
                <a:gd name="T2" fmla="*/ 672 w 782"/>
                <a:gd name="T3" fmla="*/ 784 h 784"/>
                <a:gd name="T4" fmla="*/ 782 w 782"/>
                <a:gd name="T5" fmla="*/ 673 h 784"/>
                <a:gd name="T6" fmla="*/ 110 w 782"/>
                <a:gd name="T7" fmla="*/ 0 h 784"/>
                <a:gd name="T8" fmla="*/ 0 w 782"/>
                <a:gd name="T9" fmla="*/ 111 h 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2" h="784">
                  <a:moveTo>
                    <a:pt x="0" y="111"/>
                  </a:moveTo>
                  <a:lnTo>
                    <a:pt x="672" y="784"/>
                  </a:lnTo>
                  <a:lnTo>
                    <a:pt x="782" y="673"/>
                  </a:lnTo>
                  <a:lnTo>
                    <a:pt x="110" y="0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5" name="Freeform 32">
              <a:extLst>
                <a:ext uri="{FF2B5EF4-FFF2-40B4-BE49-F238E27FC236}">
                  <a16:creationId xmlns:a16="http://schemas.microsoft.com/office/drawing/2014/main" id="{AF26143A-A5D1-4E51-9C5F-55604C9D8B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8" y="2662"/>
              <a:ext cx="782" cy="784"/>
            </a:xfrm>
            <a:custGeom>
              <a:avLst/>
              <a:gdLst>
                <a:gd name="T0" fmla="*/ 0 w 782"/>
                <a:gd name="T1" fmla="*/ 111 h 784"/>
                <a:gd name="T2" fmla="*/ 672 w 782"/>
                <a:gd name="T3" fmla="*/ 784 h 784"/>
                <a:gd name="T4" fmla="*/ 782 w 782"/>
                <a:gd name="T5" fmla="*/ 673 h 784"/>
                <a:gd name="T6" fmla="*/ 110 w 782"/>
                <a:gd name="T7" fmla="*/ 0 h 784"/>
                <a:gd name="T8" fmla="*/ 0 w 782"/>
                <a:gd name="T9" fmla="*/ 111 h 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2" h="784">
                  <a:moveTo>
                    <a:pt x="0" y="111"/>
                  </a:moveTo>
                  <a:lnTo>
                    <a:pt x="672" y="784"/>
                  </a:lnTo>
                  <a:lnTo>
                    <a:pt x="782" y="673"/>
                  </a:lnTo>
                  <a:lnTo>
                    <a:pt x="110" y="0"/>
                  </a:lnTo>
                  <a:lnTo>
                    <a:pt x="0" y="111"/>
                  </a:lnTo>
                  <a:close/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6" name="Freeform 33">
              <a:extLst>
                <a:ext uri="{FF2B5EF4-FFF2-40B4-BE49-F238E27FC236}">
                  <a16:creationId xmlns:a16="http://schemas.microsoft.com/office/drawing/2014/main" id="{9CBBD246-BBCE-493C-BA19-A8DA4099465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8" y="2039"/>
              <a:ext cx="1075" cy="712"/>
            </a:xfrm>
            <a:custGeom>
              <a:avLst/>
              <a:gdLst>
                <a:gd name="T0" fmla="*/ 78 w 1075"/>
                <a:gd name="T1" fmla="*/ 712 h 712"/>
                <a:gd name="T2" fmla="*/ 1075 w 1075"/>
                <a:gd name="T3" fmla="*/ 135 h 712"/>
                <a:gd name="T4" fmla="*/ 997 w 1075"/>
                <a:gd name="T5" fmla="*/ 0 h 712"/>
                <a:gd name="T6" fmla="*/ 0 w 1075"/>
                <a:gd name="T7" fmla="*/ 577 h 712"/>
                <a:gd name="T8" fmla="*/ 78 w 1075"/>
                <a:gd name="T9" fmla="*/ 712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5" h="712">
                  <a:moveTo>
                    <a:pt x="78" y="712"/>
                  </a:moveTo>
                  <a:lnTo>
                    <a:pt x="1075" y="135"/>
                  </a:lnTo>
                  <a:lnTo>
                    <a:pt x="997" y="0"/>
                  </a:lnTo>
                  <a:lnTo>
                    <a:pt x="0" y="577"/>
                  </a:lnTo>
                  <a:lnTo>
                    <a:pt x="78" y="7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7" name="Freeform 34">
              <a:extLst>
                <a:ext uri="{FF2B5EF4-FFF2-40B4-BE49-F238E27FC236}">
                  <a16:creationId xmlns:a16="http://schemas.microsoft.com/office/drawing/2014/main" id="{5E22B5F3-617E-469F-AD95-34385E5677E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8" y="2039"/>
              <a:ext cx="1075" cy="712"/>
            </a:xfrm>
            <a:custGeom>
              <a:avLst/>
              <a:gdLst>
                <a:gd name="T0" fmla="*/ 78 w 1075"/>
                <a:gd name="T1" fmla="*/ 712 h 712"/>
                <a:gd name="T2" fmla="*/ 1075 w 1075"/>
                <a:gd name="T3" fmla="*/ 135 h 712"/>
                <a:gd name="T4" fmla="*/ 997 w 1075"/>
                <a:gd name="T5" fmla="*/ 0 h 712"/>
                <a:gd name="T6" fmla="*/ 0 w 1075"/>
                <a:gd name="T7" fmla="*/ 577 h 712"/>
                <a:gd name="T8" fmla="*/ 78 w 1075"/>
                <a:gd name="T9" fmla="*/ 712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5" h="712">
                  <a:moveTo>
                    <a:pt x="78" y="712"/>
                  </a:moveTo>
                  <a:lnTo>
                    <a:pt x="1075" y="135"/>
                  </a:lnTo>
                  <a:lnTo>
                    <a:pt x="997" y="0"/>
                  </a:lnTo>
                  <a:lnTo>
                    <a:pt x="0" y="577"/>
                  </a:lnTo>
                  <a:lnTo>
                    <a:pt x="78" y="712"/>
                  </a:lnTo>
                  <a:close/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8" name="Freeform 35">
              <a:extLst>
                <a:ext uri="{FF2B5EF4-FFF2-40B4-BE49-F238E27FC236}">
                  <a16:creationId xmlns:a16="http://schemas.microsoft.com/office/drawing/2014/main" id="{CDA6D08A-FC03-4685-9747-428067D325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37" y="2307"/>
              <a:ext cx="228" cy="172"/>
            </a:xfrm>
            <a:custGeom>
              <a:avLst/>
              <a:gdLst>
                <a:gd name="T0" fmla="*/ 1 w 702"/>
                <a:gd name="T1" fmla="*/ 455 h 528"/>
                <a:gd name="T2" fmla="*/ 13 w 702"/>
                <a:gd name="T3" fmla="*/ 405 h 528"/>
                <a:gd name="T4" fmla="*/ 29 w 702"/>
                <a:gd name="T5" fmla="*/ 426 h 528"/>
                <a:gd name="T6" fmla="*/ 65 w 702"/>
                <a:gd name="T7" fmla="*/ 419 h 528"/>
                <a:gd name="T8" fmla="*/ 92 w 702"/>
                <a:gd name="T9" fmla="*/ 505 h 528"/>
                <a:gd name="T10" fmla="*/ 114 w 702"/>
                <a:gd name="T11" fmla="*/ 492 h 528"/>
                <a:gd name="T12" fmla="*/ 70 w 702"/>
                <a:gd name="T13" fmla="*/ 526 h 528"/>
                <a:gd name="T14" fmla="*/ 105 w 702"/>
                <a:gd name="T15" fmla="*/ 406 h 528"/>
                <a:gd name="T16" fmla="*/ 177 w 702"/>
                <a:gd name="T17" fmla="*/ 409 h 528"/>
                <a:gd name="T18" fmla="*/ 161 w 702"/>
                <a:gd name="T19" fmla="*/ 363 h 528"/>
                <a:gd name="T20" fmla="*/ 131 w 702"/>
                <a:gd name="T21" fmla="*/ 480 h 528"/>
                <a:gd name="T22" fmla="*/ 302 w 702"/>
                <a:gd name="T23" fmla="*/ 247 h 528"/>
                <a:gd name="T24" fmla="*/ 257 w 702"/>
                <a:gd name="T25" fmla="*/ 232 h 528"/>
                <a:gd name="T26" fmla="*/ 284 w 702"/>
                <a:gd name="T27" fmla="*/ 286 h 528"/>
                <a:gd name="T28" fmla="*/ 363 w 702"/>
                <a:gd name="T29" fmla="*/ 350 h 528"/>
                <a:gd name="T30" fmla="*/ 291 w 702"/>
                <a:gd name="T31" fmla="*/ 397 h 528"/>
                <a:gd name="T32" fmla="*/ 283 w 702"/>
                <a:gd name="T33" fmla="*/ 357 h 528"/>
                <a:gd name="T34" fmla="*/ 327 w 702"/>
                <a:gd name="T35" fmla="*/ 371 h 528"/>
                <a:gd name="T36" fmla="*/ 285 w 702"/>
                <a:gd name="T37" fmla="*/ 311 h 528"/>
                <a:gd name="T38" fmla="*/ 236 w 702"/>
                <a:gd name="T39" fmla="*/ 234 h 528"/>
                <a:gd name="T40" fmla="*/ 292 w 702"/>
                <a:gd name="T41" fmla="*/ 207 h 528"/>
                <a:gd name="T42" fmla="*/ 317 w 702"/>
                <a:gd name="T43" fmla="*/ 189 h 528"/>
                <a:gd name="T44" fmla="*/ 381 w 702"/>
                <a:gd name="T45" fmla="*/ 160 h 528"/>
                <a:gd name="T46" fmla="*/ 394 w 702"/>
                <a:gd name="T47" fmla="*/ 229 h 528"/>
                <a:gd name="T48" fmla="*/ 435 w 702"/>
                <a:gd name="T49" fmla="*/ 134 h 528"/>
                <a:gd name="T50" fmla="*/ 410 w 702"/>
                <a:gd name="T51" fmla="*/ 136 h 528"/>
                <a:gd name="T52" fmla="*/ 473 w 702"/>
                <a:gd name="T53" fmla="*/ 107 h 528"/>
                <a:gd name="T54" fmla="*/ 528 w 702"/>
                <a:gd name="T55" fmla="*/ 251 h 528"/>
                <a:gd name="T56" fmla="*/ 555 w 702"/>
                <a:gd name="T57" fmla="*/ 248 h 528"/>
                <a:gd name="T58" fmla="*/ 491 w 702"/>
                <a:gd name="T59" fmla="*/ 277 h 528"/>
                <a:gd name="T60" fmla="*/ 473 w 702"/>
                <a:gd name="T61" fmla="*/ 200 h 528"/>
                <a:gd name="T62" fmla="*/ 437 w 702"/>
                <a:gd name="T63" fmla="*/ 303 h 528"/>
                <a:gd name="T64" fmla="*/ 463 w 702"/>
                <a:gd name="T65" fmla="*/ 301 h 528"/>
                <a:gd name="T66" fmla="*/ 399 w 702"/>
                <a:gd name="T67" fmla="*/ 331 h 528"/>
                <a:gd name="T68" fmla="*/ 344 w 702"/>
                <a:gd name="T69" fmla="*/ 187 h 528"/>
                <a:gd name="T70" fmla="*/ 317 w 702"/>
                <a:gd name="T71" fmla="*/ 189 h 528"/>
                <a:gd name="T72" fmla="*/ 526 w 702"/>
                <a:gd name="T73" fmla="*/ 93 h 528"/>
                <a:gd name="T74" fmla="*/ 499 w 702"/>
                <a:gd name="T75" fmla="*/ 86 h 528"/>
                <a:gd name="T76" fmla="*/ 563 w 702"/>
                <a:gd name="T77" fmla="*/ 236 h 528"/>
                <a:gd name="T78" fmla="*/ 536 w 702"/>
                <a:gd name="T79" fmla="*/ 149 h 528"/>
                <a:gd name="T80" fmla="*/ 513 w 702"/>
                <a:gd name="T81" fmla="*/ 150 h 528"/>
                <a:gd name="T82" fmla="*/ 545 w 702"/>
                <a:gd name="T83" fmla="*/ 124 h 528"/>
                <a:gd name="T84" fmla="*/ 614 w 702"/>
                <a:gd name="T85" fmla="*/ 205 h 528"/>
                <a:gd name="T86" fmla="*/ 568 w 702"/>
                <a:gd name="T87" fmla="*/ 242 h 528"/>
                <a:gd name="T88" fmla="*/ 638 w 702"/>
                <a:gd name="T89" fmla="*/ 103 h 528"/>
                <a:gd name="T90" fmla="*/ 611 w 702"/>
                <a:gd name="T91" fmla="*/ 32 h 528"/>
                <a:gd name="T92" fmla="*/ 693 w 702"/>
                <a:gd name="T93" fmla="*/ 28 h 528"/>
                <a:gd name="T94" fmla="*/ 673 w 702"/>
                <a:gd name="T95" fmla="*/ 167 h 528"/>
                <a:gd name="T96" fmla="*/ 702 w 702"/>
                <a:gd name="T97" fmla="*/ 163 h 528"/>
                <a:gd name="T98" fmla="*/ 634 w 702"/>
                <a:gd name="T99" fmla="*/ 195 h 528"/>
                <a:gd name="T100" fmla="*/ 580 w 702"/>
                <a:gd name="T101" fmla="*/ 51 h 528"/>
                <a:gd name="T102" fmla="*/ 553 w 702"/>
                <a:gd name="T103" fmla="*/ 53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02" h="528">
                  <a:moveTo>
                    <a:pt x="17" y="448"/>
                  </a:moveTo>
                  <a:cubicBezTo>
                    <a:pt x="16" y="448"/>
                    <a:pt x="16" y="447"/>
                    <a:pt x="15" y="448"/>
                  </a:cubicBezTo>
                  <a:lnTo>
                    <a:pt x="2" y="455"/>
                  </a:lnTo>
                  <a:cubicBezTo>
                    <a:pt x="2" y="456"/>
                    <a:pt x="1" y="455"/>
                    <a:pt x="1" y="455"/>
                  </a:cubicBezTo>
                  <a:lnTo>
                    <a:pt x="0" y="454"/>
                  </a:lnTo>
                  <a:cubicBezTo>
                    <a:pt x="0" y="453"/>
                    <a:pt x="0" y="453"/>
                    <a:pt x="0" y="452"/>
                  </a:cubicBezTo>
                  <a:lnTo>
                    <a:pt x="12" y="407"/>
                  </a:lnTo>
                  <a:cubicBezTo>
                    <a:pt x="12" y="406"/>
                    <a:pt x="13" y="405"/>
                    <a:pt x="13" y="405"/>
                  </a:cubicBezTo>
                  <a:lnTo>
                    <a:pt x="14" y="404"/>
                  </a:lnTo>
                  <a:cubicBezTo>
                    <a:pt x="15" y="404"/>
                    <a:pt x="15" y="404"/>
                    <a:pt x="16" y="405"/>
                  </a:cubicBezTo>
                  <a:lnTo>
                    <a:pt x="28" y="425"/>
                  </a:lnTo>
                  <a:cubicBezTo>
                    <a:pt x="28" y="426"/>
                    <a:pt x="29" y="426"/>
                    <a:pt x="29" y="426"/>
                  </a:cubicBezTo>
                  <a:lnTo>
                    <a:pt x="59" y="409"/>
                  </a:lnTo>
                  <a:cubicBezTo>
                    <a:pt x="59" y="408"/>
                    <a:pt x="60" y="409"/>
                    <a:pt x="61" y="409"/>
                  </a:cubicBezTo>
                  <a:lnTo>
                    <a:pt x="65" y="417"/>
                  </a:lnTo>
                  <a:cubicBezTo>
                    <a:pt x="66" y="418"/>
                    <a:pt x="65" y="419"/>
                    <a:pt x="65" y="419"/>
                  </a:cubicBezTo>
                  <a:lnTo>
                    <a:pt x="35" y="436"/>
                  </a:lnTo>
                  <a:cubicBezTo>
                    <a:pt x="35" y="437"/>
                    <a:pt x="34" y="437"/>
                    <a:pt x="35" y="438"/>
                  </a:cubicBezTo>
                  <a:lnTo>
                    <a:pt x="69" y="497"/>
                  </a:lnTo>
                  <a:cubicBezTo>
                    <a:pt x="75" y="507"/>
                    <a:pt x="83" y="510"/>
                    <a:pt x="92" y="505"/>
                  </a:cubicBezTo>
                  <a:cubicBezTo>
                    <a:pt x="99" y="501"/>
                    <a:pt x="104" y="496"/>
                    <a:pt x="106" y="490"/>
                  </a:cubicBezTo>
                  <a:cubicBezTo>
                    <a:pt x="106" y="489"/>
                    <a:pt x="106" y="489"/>
                    <a:pt x="107" y="489"/>
                  </a:cubicBezTo>
                  <a:cubicBezTo>
                    <a:pt x="107" y="489"/>
                    <a:pt x="107" y="489"/>
                    <a:pt x="108" y="489"/>
                  </a:cubicBezTo>
                  <a:lnTo>
                    <a:pt x="114" y="492"/>
                  </a:lnTo>
                  <a:cubicBezTo>
                    <a:pt x="114" y="493"/>
                    <a:pt x="114" y="494"/>
                    <a:pt x="114" y="494"/>
                  </a:cubicBezTo>
                  <a:cubicBezTo>
                    <a:pt x="111" y="501"/>
                    <a:pt x="107" y="507"/>
                    <a:pt x="104" y="511"/>
                  </a:cubicBezTo>
                  <a:cubicBezTo>
                    <a:pt x="99" y="516"/>
                    <a:pt x="94" y="520"/>
                    <a:pt x="89" y="523"/>
                  </a:cubicBezTo>
                  <a:cubicBezTo>
                    <a:pt x="83" y="526"/>
                    <a:pt x="76" y="528"/>
                    <a:pt x="70" y="526"/>
                  </a:cubicBezTo>
                  <a:cubicBezTo>
                    <a:pt x="64" y="525"/>
                    <a:pt x="59" y="521"/>
                    <a:pt x="55" y="515"/>
                  </a:cubicBezTo>
                  <a:lnTo>
                    <a:pt x="17" y="448"/>
                  </a:lnTo>
                  <a:close/>
                  <a:moveTo>
                    <a:pt x="120" y="381"/>
                  </a:moveTo>
                  <a:cubicBezTo>
                    <a:pt x="110" y="387"/>
                    <a:pt x="105" y="395"/>
                    <a:pt x="105" y="406"/>
                  </a:cubicBezTo>
                  <a:cubicBezTo>
                    <a:pt x="106" y="414"/>
                    <a:pt x="109" y="424"/>
                    <a:pt x="114" y="434"/>
                  </a:cubicBezTo>
                  <a:cubicBezTo>
                    <a:pt x="126" y="455"/>
                    <a:pt x="140" y="465"/>
                    <a:pt x="155" y="466"/>
                  </a:cubicBezTo>
                  <a:cubicBezTo>
                    <a:pt x="161" y="467"/>
                    <a:pt x="167" y="465"/>
                    <a:pt x="172" y="462"/>
                  </a:cubicBezTo>
                  <a:cubicBezTo>
                    <a:pt x="190" y="452"/>
                    <a:pt x="192" y="434"/>
                    <a:pt x="177" y="409"/>
                  </a:cubicBezTo>
                  <a:cubicBezTo>
                    <a:pt x="170" y="397"/>
                    <a:pt x="162" y="388"/>
                    <a:pt x="154" y="382"/>
                  </a:cubicBezTo>
                  <a:cubicBezTo>
                    <a:pt x="142" y="375"/>
                    <a:pt x="131" y="375"/>
                    <a:pt x="120" y="381"/>
                  </a:cubicBezTo>
                  <a:close/>
                  <a:moveTo>
                    <a:pt x="117" y="370"/>
                  </a:moveTo>
                  <a:cubicBezTo>
                    <a:pt x="133" y="361"/>
                    <a:pt x="147" y="358"/>
                    <a:pt x="161" y="363"/>
                  </a:cubicBezTo>
                  <a:cubicBezTo>
                    <a:pt x="175" y="367"/>
                    <a:pt x="186" y="377"/>
                    <a:pt x="195" y="392"/>
                  </a:cubicBezTo>
                  <a:cubicBezTo>
                    <a:pt x="204" y="407"/>
                    <a:pt x="206" y="422"/>
                    <a:pt x="203" y="437"/>
                  </a:cubicBezTo>
                  <a:cubicBezTo>
                    <a:pt x="199" y="452"/>
                    <a:pt x="190" y="464"/>
                    <a:pt x="175" y="473"/>
                  </a:cubicBezTo>
                  <a:cubicBezTo>
                    <a:pt x="160" y="482"/>
                    <a:pt x="145" y="484"/>
                    <a:pt x="131" y="480"/>
                  </a:cubicBezTo>
                  <a:cubicBezTo>
                    <a:pt x="118" y="476"/>
                    <a:pt x="106" y="466"/>
                    <a:pt x="97" y="451"/>
                  </a:cubicBezTo>
                  <a:cubicBezTo>
                    <a:pt x="88" y="435"/>
                    <a:pt x="86" y="420"/>
                    <a:pt x="89" y="406"/>
                  </a:cubicBezTo>
                  <a:cubicBezTo>
                    <a:pt x="93" y="391"/>
                    <a:pt x="102" y="379"/>
                    <a:pt x="117" y="370"/>
                  </a:cubicBezTo>
                  <a:close/>
                  <a:moveTo>
                    <a:pt x="302" y="247"/>
                  </a:moveTo>
                  <a:cubicBezTo>
                    <a:pt x="301" y="247"/>
                    <a:pt x="301" y="247"/>
                    <a:pt x="300" y="247"/>
                  </a:cubicBezTo>
                  <a:lnTo>
                    <a:pt x="281" y="224"/>
                  </a:lnTo>
                  <a:cubicBezTo>
                    <a:pt x="281" y="224"/>
                    <a:pt x="281" y="224"/>
                    <a:pt x="280" y="224"/>
                  </a:cubicBezTo>
                  <a:cubicBezTo>
                    <a:pt x="272" y="225"/>
                    <a:pt x="264" y="227"/>
                    <a:pt x="257" y="232"/>
                  </a:cubicBezTo>
                  <a:cubicBezTo>
                    <a:pt x="249" y="236"/>
                    <a:pt x="244" y="242"/>
                    <a:pt x="241" y="249"/>
                  </a:cubicBezTo>
                  <a:cubicBezTo>
                    <a:pt x="238" y="257"/>
                    <a:pt x="238" y="264"/>
                    <a:pt x="242" y="272"/>
                  </a:cubicBezTo>
                  <a:cubicBezTo>
                    <a:pt x="246" y="279"/>
                    <a:pt x="253" y="284"/>
                    <a:pt x="261" y="285"/>
                  </a:cubicBezTo>
                  <a:cubicBezTo>
                    <a:pt x="266" y="287"/>
                    <a:pt x="274" y="287"/>
                    <a:pt x="284" y="286"/>
                  </a:cubicBezTo>
                  <a:lnTo>
                    <a:pt x="302" y="284"/>
                  </a:lnTo>
                  <a:cubicBezTo>
                    <a:pt x="317" y="283"/>
                    <a:pt x="328" y="283"/>
                    <a:pt x="336" y="286"/>
                  </a:cubicBezTo>
                  <a:cubicBezTo>
                    <a:pt x="346" y="289"/>
                    <a:pt x="354" y="295"/>
                    <a:pt x="360" y="305"/>
                  </a:cubicBezTo>
                  <a:cubicBezTo>
                    <a:pt x="369" y="320"/>
                    <a:pt x="370" y="335"/>
                    <a:pt x="363" y="350"/>
                  </a:cubicBezTo>
                  <a:cubicBezTo>
                    <a:pt x="357" y="363"/>
                    <a:pt x="346" y="374"/>
                    <a:pt x="331" y="383"/>
                  </a:cubicBezTo>
                  <a:cubicBezTo>
                    <a:pt x="323" y="388"/>
                    <a:pt x="313" y="392"/>
                    <a:pt x="302" y="395"/>
                  </a:cubicBezTo>
                  <a:cubicBezTo>
                    <a:pt x="299" y="396"/>
                    <a:pt x="296" y="397"/>
                    <a:pt x="293" y="397"/>
                  </a:cubicBezTo>
                  <a:cubicBezTo>
                    <a:pt x="292" y="398"/>
                    <a:pt x="291" y="397"/>
                    <a:pt x="291" y="397"/>
                  </a:cubicBezTo>
                  <a:lnTo>
                    <a:pt x="272" y="363"/>
                  </a:lnTo>
                  <a:cubicBezTo>
                    <a:pt x="271" y="363"/>
                    <a:pt x="271" y="362"/>
                    <a:pt x="272" y="362"/>
                  </a:cubicBezTo>
                  <a:lnTo>
                    <a:pt x="281" y="357"/>
                  </a:lnTo>
                  <a:cubicBezTo>
                    <a:pt x="282" y="356"/>
                    <a:pt x="283" y="356"/>
                    <a:pt x="283" y="357"/>
                  </a:cubicBezTo>
                  <a:lnTo>
                    <a:pt x="302" y="379"/>
                  </a:lnTo>
                  <a:cubicBezTo>
                    <a:pt x="302" y="379"/>
                    <a:pt x="302" y="379"/>
                    <a:pt x="302" y="380"/>
                  </a:cubicBezTo>
                  <a:lnTo>
                    <a:pt x="303" y="380"/>
                  </a:lnTo>
                  <a:cubicBezTo>
                    <a:pt x="310" y="379"/>
                    <a:pt x="318" y="377"/>
                    <a:pt x="327" y="371"/>
                  </a:cubicBezTo>
                  <a:cubicBezTo>
                    <a:pt x="336" y="366"/>
                    <a:pt x="343" y="359"/>
                    <a:pt x="346" y="352"/>
                  </a:cubicBezTo>
                  <a:cubicBezTo>
                    <a:pt x="351" y="343"/>
                    <a:pt x="350" y="334"/>
                    <a:pt x="345" y="325"/>
                  </a:cubicBezTo>
                  <a:cubicBezTo>
                    <a:pt x="338" y="313"/>
                    <a:pt x="324" y="308"/>
                    <a:pt x="304" y="310"/>
                  </a:cubicBezTo>
                  <a:lnTo>
                    <a:pt x="285" y="311"/>
                  </a:lnTo>
                  <a:cubicBezTo>
                    <a:pt x="272" y="313"/>
                    <a:pt x="261" y="312"/>
                    <a:pt x="253" y="310"/>
                  </a:cubicBezTo>
                  <a:cubicBezTo>
                    <a:pt x="242" y="307"/>
                    <a:pt x="234" y="301"/>
                    <a:pt x="228" y="291"/>
                  </a:cubicBezTo>
                  <a:cubicBezTo>
                    <a:pt x="223" y="282"/>
                    <a:pt x="221" y="272"/>
                    <a:pt x="223" y="262"/>
                  </a:cubicBezTo>
                  <a:cubicBezTo>
                    <a:pt x="224" y="252"/>
                    <a:pt x="228" y="242"/>
                    <a:pt x="236" y="234"/>
                  </a:cubicBezTo>
                  <a:cubicBezTo>
                    <a:pt x="240" y="229"/>
                    <a:pt x="246" y="225"/>
                    <a:pt x="252" y="221"/>
                  </a:cubicBezTo>
                  <a:cubicBezTo>
                    <a:pt x="261" y="216"/>
                    <a:pt x="270" y="212"/>
                    <a:pt x="281" y="209"/>
                  </a:cubicBezTo>
                  <a:cubicBezTo>
                    <a:pt x="283" y="208"/>
                    <a:pt x="287" y="207"/>
                    <a:pt x="290" y="206"/>
                  </a:cubicBezTo>
                  <a:cubicBezTo>
                    <a:pt x="291" y="206"/>
                    <a:pt x="291" y="206"/>
                    <a:pt x="292" y="207"/>
                  </a:cubicBezTo>
                  <a:lnTo>
                    <a:pt x="311" y="240"/>
                  </a:lnTo>
                  <a:cubicBezTo>
                    <a:pt x="311" y="241"/>
                    <a:pt x="311" y="242"/>
                    <a:pt x="311" y="242"/>
                  </a:cubicBezTo>
                  <a:lnTo>
                    <a:pt x="302" y="247"/>
                  </a:lnTo>
                  <a:close/>
                  <a:moveTo>
                    <a:pt x="317" y="189"/>
                  </a:moveTo>
                  <a:cubicBezTo>
                    <a:pt x="317" y="189"/>
                    <a:pt x="317" y="188"/>
                    <a:pt x="318" y="188"/>
                  </a:cubicBezTo>
                  <a:lnTo>
                    <a:pt x="376" y="154"/>
                  </a:lnTo>
                  <a:cubicBezTo>
                    <a:pt x="377" y="154"/>
                    <a:pt x="377" y="154"/>
                    <a:pt x="378" y="154"/>
                  </a:cubicBezTo>
                  <a:lnTo>
                    <a:pt x="381" y="160"/>
                  </a:lnTo>
                  <a:cubicBezTo>
                    <a:pt x="381" y="161"/>
                    <a:pt x="381" y="161"/>
                    <a:pt x="381" y="162"/>
                  </a:cubicBezTo>
                  <a:lnTo>
                    <a:pt x="364" y="174"/>
                  </a:lnTo>
                  <a:cubicBezTo>
                    <a:pt x="363" y="174"/>
                    <a:pt x="363" y="175"/>
                    <a:pt x="363" y="176"/>
                  </a:cubicBezTo>
                  <a:lnTo>
                    <a:pt x="394" y="229"/>
                  </a:lnTo>
                  <a:cubicBezTo>
                    <a:pt x="395" y="230"/>
                    <a:pt x="395" y="230"/>
                    <a:pt x="395" y="230"/>
                  </a:cubicBezTo>
                  <a:lnTo>
                    <a:pt x="466" y="189"/>
                  </a:lnTo>
                  <a:cubicBezTo>
                    <a:pt x="466" y="188"/>
                    <a:pt x="466" y="188"/>
                    <a:pt x="466" y="188"/>
                  </a:cubicBezTo>
                  <a:lnTo>
                    <a:pt x="435" y="134"/>
                  </a:lnTo>
                  <a:cubicBezTo>
                    <a:pt x="435" y="134"/>
                    <a:pt x="434" y="133"/>
                    <a:pt x="433" y="134"/>
                  </a:cubicBezTo>
                  <a:lnTo>
                    <a:pt x="415" y="142"/>
                  </a:lnTo>
                  <a:cubicBezTo>
                    <a:pt x="414" y="143"/>
                    <a:pt x="413" y="142"/>
                    <a:pt x="413" y="142"/>
                  </a:cubicBezTo>
                  <a:lnTo>
                    <a:pt x="410" y="136"/>
                  </a:lnTo>
                  <a:cubicBezTo>
                    <a:pt x="409" y="135"/>
                    <a:pt x="409" y="135"/>
                    <a:pt x="410" y="134"/>
                  </a:cubicBezTo>
                  <a:lnTo>
                    <a:pt x="468" y="101"/>
                  </a:lnTo>
                  <a:cubicBezTo>
                    <a:pt x="469" y="100"/>
                    <a:pt x="469" y="100"/>
                    <a:pt x="470" y="101"/>
                  </a:cubicBezTo>
                  <a:lnTo>
                    <a:pt x="473" y="107"/>
                  </a:lnTo>
                  <a:cubicBezTo>
                    <a:pt x="474" y="108"/>
                    <a:pt x="473" y="108"/>
                    <a:pt x="473" y="109"/>
                  </a:cubicBezTo>
                  <a:lnTo>
                    <a:pt x="455" y="121"/>
                  </a:lnTo>
                  <a:cubicBezTo>
                    <a:pt x="454" y="122"/>
                    <a:pt x="454" y="122"/>
                    <a:pt x="454" y="123"/>
                  </a:cubicBezTo>
                  <a:lnTo>
                    <a:pt x="528" y="251"/>
                  </a:lnTo>
                  <a:cubicBezTo>
                    <a:pt x="528" y="251"/>
                    <a:pt x="529" y="252"/>
                    <a:pt x="530" y="251"/>
                  </a:cubicBezTo>
                  <a:lnTo>
                    <a:pt x="550" y="242"/>
                  </a:lnTo>
                  <a:cubicBezTo>
                    <a:pt x="550" y="241"/>
                    <a:pt x="551" y="242"/>
                    <a:pt x="551" y="242"/>
                  </a:cubicBezTo>
                  <a:lnTo>
                    <a:pt x="555" y="248"/>
                  </a:lnTo>
                  <a:cubicBezTo>
                    <a:pt x="555" y="249"/>
                    <a:pt x="555" y="250"/>
                    <a:pt x="554" y="250"/>
                  </a:cubicBezTo>
                  <a:lnTo>
                    <a:pt x="496" y="283"/>
                  </a:lnTo>
                  <a:cubicBezTo>
                    <a:pt x="495" y="284"/>
                    <a:pt x="495" y="284"/>
                    <a:pt x="494" y="283"/>
                  </a:cubicBezTo>
                  <a:lnTo>
                    <a:pt x="491" y="277"/>
                  </a:lnTo>
                  <a:cubicBezTo>
                    <a:pt x="491" y="276"/>
                    <a:pt x="491" y="276"/>
                    <a:pt x="492" y="275"/>
                  </a:cubicBezTo>
                  <a:lnTo>
                    <a:pt x="508" y="263"/>
                  </a:lnTo>
                  <a:cubicBezTo>
                    <a:pt x="509" y="263"/>
                    <a:pt x="509" y="263"/>
                    <a:pt x="509" y="262"/>
                  </a:cubicBezTo>
                  <a:lnTo>
                    <a:pt x="473" y="200"/>
                  </a:lnTo>
                  <a:cubicBezTo>
                    <a:pt x="473" y="199"/>
                    <a:pt x="472" y="199"/>
                    <a:pt x="471" y="199"/>
                  </a:cubicBezTo>
                  <a:lnTo>
                    <a:pt x="402" y="240"/>
                  </a:lnTo>
                  <a:cubicBezTo>
                    <a:pt x="401" y="240"/>
                    <a:pt x="401" y="241"/>
                    <a:pt x="401" y="241"/>
                  </a:cubicBezTo>
                  <a:lnTo>
                    <a:pt x="437" y="303"/>
                  </a:lnTo>
                  <a:cubicBezTo>
                    <a:pt x="437" y="304"/>
                    <a:pt x="438" y="304"/>
                    <a:pt x="439" y="304"/>
                  </a:cubicBezTo>
                  <a:lnTo>
                    <a:pt x="457" y="295"/>
                  </a:lnTo>
                  <a:cubicBezTo>
                    <a:pt x="458" y="295"/>
                    <a:pt x="459" y="295"/>
                    <a:pt x="459" y="296"/>
                  </a:cubicBezTo>
                  <a:lnTo>
                    <a:pt x="463" y="301"/>
                  </a:lnTo>
                  <a:cubicBezTo>
                    <a:pt x="463" y="302"/>
                    <a:pt x="463" y="303"/>
                    <a:pt x="462" y="303"/>
                  </a:cubicBezTo>
                  <a:lnTo>
                    <a:pt x="404" y="337"/>
                  </a:lnTo>
                  <a:cubicBezTo>
                    <a:pt x="403" y="337"/>
                    <a:pt x="403" y="337"/>
                    <a:pt x="402" y="336"/>
                  </a:cubicBezTo>
                  <a:lnTo>
                    <a:pt x="399" y="331"/>
                  </a:lnTo>
                  <a:cubicBezTo>
                    <a:pt x="398" y="330"/>
                    <a:pt x="399" y="329"/>
                    <a:pt x="399" y="329"/>
                  </a:cubicBezTo>
                  <a:lnTo>
                    <a:pt x="417" y="316"/>
                  </a:lnTo>
                  <a:cubicBezTo>
                    <a:pt x="418" y="316"/>
                    <a:pt x="418" y="315"/>
                    <a:pt x="418" y="314"/>
                  </a:cubicBezTo>
                  <a:lnTo>
                    <a:pt x="344" y="187"/>
                  </a:lnTo>
                  <a:cubicBezTo>
                    <a:pt x="344" y="186"/>
                    <a:pt x="343" y="186"/>
                    <a:pt x="342" y="186"/>
                  </a:cubicBezTo>
                  <a:lnTo>
                    <a:pt x="322" y="195"/>
                  </a:lnTo>
                  <a:cubicBezTo>
                    <a:pt x="322" y="196"/>
                    <a:pt x="321" y="196"/>
                    <a:pt x="321" y="195"/>
                  </a:cubicBezTo>
                  <a:lnTo>
                    <a:pt x="317" y="189"/>
                  </a:lnTo>
                  <a:close/>
                  <a:moveTo>
                    <a:pt x="506" y="78"/>
                  </a:moveTo>
                  <a:cubicBezTo>
                    <a:pt x="509" y="76"/>
                    <a:pt x="513" y="75"/>
                    <a:pt x="516" y="76"/>
                  </a:cubicBezTo>
                  <a:cubicBezTo>
                    <a:pt x="520" y="77"/>
                    <a:pt x="522" y="79"/>
                    <a:pt x="524" y="82"/>
                  </a:cubicBezTo>
                  <a:cubicBezTo>
                    <a:pt x="526" y="86"/>
                    <a:pt x="527" y="89"/>
                    <a:pt x="526" y="93"/>
                  </a:cubicBezTo>
                  <a:cubicBezTo>
                    <a:pt x="525" y="96"/>
                    <a:pt x="523" y="99"/>
                    <a:pt x="519" y="101"/>
                  </a:cubicBezTo>
                  <a:cubicBezTo>
                    <a:pt x="516" y="103"/>
                    <a:pt x="512" y="104"/>
                    <a:pt x="509" y="103"/>
                  </a:cubicBezTo>
                  <a:cubicBezTo>
                    <a:pt x="505" y="102"/>
                    <a:pt x="502" y="100"/>
                    <a:pt x="500" y="96"/>
                  </a:cubicBezTo>
                  <a:cubicBezTo>
                    <a:pt x="498" y="93"/>
                    <a:pt x="498" y="89"/>
                    <a:pt x="499" y="86"/>
                  </a:cubicBezTo>
                  <a:cubicBezTo>
                    <a:pt x="500" y="82"/>
                    <a:pt x="502" y="80"/>
                    <a:pt x="506" y="78"/>
                  </a:cubicBezTo>
                  <a:close/>
                  <a:moveTo>
                    <a:pt x="568" y="242"/>
                  </a:moveTo>
                  <a:cubicBezTo>
                    <a:pt x="567" y="242"/>
                    <a:pt x="567" y="242"/>
                    <a:pt x="566" y="242"/>
                  </a:cubicBezTo>
                  <a:lnTo>
                    <a:pt x="563" y="236"/>
                  </a:lnTo>
                  <a:cubicBezTo>
                    <a:pt x="563" y="235"/>
                    <a:pt x="563" y="235"/>
                    <a:pt x="564" y="234"/>
                  </a:cubicBezTo>
                  <a:lnTo>
                    <a:pt x="578" y="224"/>
                  </a:lnTo>
                  <a:cubicBezTo>
                    <a:pt x="579" y="223"/>
                    <a:pt x="579" y="223"/>
                    <a:pt x="579" y="222"/>
                  </a:cubicBezTo>
                  <a:lnTo>
                    <a:pt x="536" y="149"/>
                  </a:lnTo>
                  <a:cubicBezTo>
                    <a:pt x="536" y="148"/>
                    <a:pt x="535" y="148"/>
                    <a:pt x="535" y="148"/>
                  </a:cubicBezTo>
                  <a:lnTo>
                    <a:pt x="518" y="156"/>
                  </a:lnTo>
                  <a:cubicBezTo>
                    <a:pt x="517" y="156"/>
                    <a:pt x="516" y="156"/>
                    <a:pt x="516" y="155"/>
                  </a:cubicBezTo>
                  <a:lnTo>
                    <a:pt x="513" y="150"/>
                  </a:lnTo>
                  <a:cubicBezTo>
                    <a:pt x="513" y="150"/>
                    <a:pt x="513" y="149"/>
                    <a:pt x="513" y="149"/>
                  </a:cubicBezTo>
                  <a:lnTo>
                    <a:pt x="537" y="129"/>
                  </a:lnTo>
                  <a:cubicBezTo>
                    <a:pt x="537" y="129"/>
                    <a:pt x="538" y="128"/>
                    <a:pt x="538" y="128"/>
                  </a:cubicBezTo>
                  <a:lnTo>
                    <a:pt x="545" y="124"/>
                  </a:lnTo>
                  <a:cubicBezTo>
                    <a:pt x="545" y="124"/>
                    <a:pt x="546" y="124"/>
                    <a:pt x="546" y="125"/>
                  </a:cubicBezTo>
                  <a:lnTo>
                    <a:pt x="597" y="212"/>
                  </a:lnTo>
                  <a:cubicBezTo>
                    <a:pt x="597" y="212"/>
                    <a:pt x="598" y="213"/>
                    <a:pt x="598" y="212"/>
                  </a:cubicBezTo>
                  <a:lnTo>
                    <a:pt x="614" y="205"/>
                  </a:lnTo>
                  <a:cubicBezTo>
                    <a:pt x="614" y="205"/>
                    <a:pt x="615" y="205"/>
                    <a:pt x="615" y="206"/>
                  </a:cubicBezTo>
                  <a:lnTo>
                    <a:pt x="619" y="211"/>
                  </a:lnTo>
                  <a:cubicBezTo>
                    <a:pt x="619" y="212"/>
                    <a:pt x="619" y="213"/>
                    <a:pt x="618" y="213"/>
                  </a:cubicBezTo>
                  <a:lnTo>
                    <a:pt x="568" y="242"/>
                  </a:lnTo>
                  <a:close/>
                  <a:moveTo>
                    <a:pt x="600" y="38"/>
                  </a:moveTo>
                  <a:cubicBezTo>
                    <a:pt x="599" y="39"/>
                    <a:pt x="599" y="39"/>
                    <a:pt x="600" y="40"/>
                  </a:cubicBezTo>
                  <a:lnTo>
                    <a:pt x="636" y="103"/>
                  </a:lnTo>
                  <a:cubicBezTo>
                    <a:pt x="636" y="104"/>
                    <a:pt x="637" y="104"/>
                    <a:pt x="638" y="103"/>
                  </a:cubicBezTo>
                  <a:lnTo>
                    <a:pt x="651" y="96"/>
                  </a:lnTo>
                  <a:cubicBezTo>
                    <a:pt x="677" y="81"/>
                    <a:pt x="683" y="62"/>
                    <a:pt x="670" y="39"/>
                  </a:cubicBezTo>
                  <a:cubicBezTo>
                    <a:pt x="664" y="28"/>
                    <a:pt x="655" y="22"/>
                    <a:pt x="644" y="22"/>
                  </a:cubicBezTo>
                  <a:cubicBezTo>
                    <a:pt x="634" y="21"/>
                    <a:pt x="623" y="25"/>
                    <a:pt x="611" y="32"/>
                  </a:cubicBezTo>
                  <a:lnTo>
                    <a:pt x="600" y="38"/>
                  </a:lnTo>
                  <a:close/>
                  <a:moveTo>
                    <a:pt x="609" y="20"/>
                  </a:moveTo>
                  <a:cubicBezTo>
                    <a:pt x="623" y="11"/>
                    <a:pt x="634" y="6"/>
                    <a:pt x="643" y="5"/>
                  </a:cubicBezTo>
                  <a:cubicBezTo>
                    <a:pt x="665" y="0"/>
                    <a:pt x="681" y="8"/>
                    <a:pt x="693" y="28"/>
                  </a:cubicBezTo>
                  <a:cubicBezTo>
                    <a:pt x="700" y="41"/>
                    <a:pt x="701" y="55"/>
                    <a:pt x="694" y="70"/>
                  </a:cubicBezTo>
                  <a:cubicBezTo>
                    <a:pt x="687" y="83"/>
                    <a:pt x="678" y="94"/>
                    <a:pt x="664" y="102"/>
                  </a:cubicBezTo>
                  <a:lnTo>
                    <a:pt x="640" y="111"/>
                  </a:lnTo>
                  <a:lnTo>
                    <a:pt x="673" y="167"/>
                  </a:lnTo>
                  <a:cubicBezTo>
                    <a:pt x="673" y="168"/>
                    <a:pt x="674" y="168"/>
                    <a:pt x="675" y="167"/>
                  </a:cubicBezTo>
                  <a:lnTo>
                    <a:pt x="697" y="157"/>
                  </a:lnTo>
                  <a:cubicBezTo>
                    <a:pt x="698" y="157"/>
                    <a:pt x="698" y="157"/>
                    <a:pt x="699" y="158"/>
                  </a:cubicBezTo>
                  <a:lnTo>
                    <a:pt x="702" y="163"/>
                  </a:lnTo>
                  <a:cubicBezTo>
                    <a:pt x="702" y="164"/>
                    <a:pt x="702" y="165"/>
                    <a:pt x="701" y="165"/>
                  </a:cubicBezTo>
                  <a:lnTo>
                    <a:pt x="640" y="201"/>
                  </a:lnTo>
                  <a:cubicBezTo>
                    <a:pt x="639" y="201"/>
                    <a:pt x="638" y="201"/>
                    <a:pt x="638" y="200"/>
                  </a:cubicBezTo>
                  <a:lnTo>
                    <a:pt x="634" y="195"/>
                  </a:lnTo>
                  <a:cubicBezTo>
                    <a:pt x="634" y="194"/>
                    <a:pt x="634" y="193"/>
                    <a:pt x="635" y="193"/>
                  </a:cubicBezTo>
                  <a:lnTo>
                    <a:pt x="653" y="180"/>
                  </a:lnTo>
                  <a:cubicBezTo>
                    <a:pt x="653" y="180"/>
                    <a:pt x="654" y="179"/>
                    <a:pt x="653" y="178"/>
                  </a:cubicBezTo>
                  <a:lnTo>
                    <a:pt x="580" y="51"/>
                  </a:lnTo>
                  <a:cubicBezTo>
                    <a:pt x="579" y="50"/>
                    <a:pt x="579" y="50"/>
                    <a:pt x="578" y="50"/>
                  </a:cubicBezTo>
                  <a:lnTo>
                    <a:pt x="558" y="59"/>
                  </a:lnTo>
                  <a:cubicBezTo>
                    <a:pt x="557" y="60"/>
                    <a:pt x="557" y="60"/>
                    <a:pt x="556" y="59"/>
                  </a:cubicBezTo>
                  <a:lnTo>
                    <a:pt x="553" y="53"/>
                  </a:lnTo>
                  <a:cubicBezTo>
                    <a:pt x="553" y="53"/>
                    <a:pt x="553" y="52"/>
                    <a:pt x="553" y="52"/>
                  </a:cubicBezTo>
                  <a:lnTo>
                    <a:pt x="609" y="2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9" name="Rectangle 36">
              <a:extLst>
                <a:ext uri="{FF2B5EF4-FFF2-40B4-BE49-F238E27FC236}">
                  <a16:creationId xmlns:a16="http://schemas.microsoft.com/office/drawing/2014/main" id="{4CA8C290-7415-4731-BD7B-EDF8209F08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8" y="2617"/>
              <a:ext cx="773" cy="156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0" name="Rectangle 37">
              <a:extLst>
                <a:ext uri="{FF2B5EF4-FFF2-40B4-BE49-F238E27FC236}">
                  <a16:creationId xmlns:a16="http://schemas.microsoft.com/office/drawing/2014/main" id="{72794D8C-FC81-4685-939D-D58C847072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8" y="2617"/>
              <a:ext cx="773" cy="15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1" name="Rectangle 38">
              <a:extLst>
                <a:ext uri="{FF2B5EF4-FFF2-40B4-BE49-F238E27FC236}">
                  <a16:creationId xmlns:a16="http://schemas.microsoft.com/office/drawing/2014/main" id="{0F0C1CFF-A4E3-4049-A017-8D3C78EF3D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5" y="2639"/>
              <a:ext cx="229" cy="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TT22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2" name="Rectangle 39">
              <a:extLst>
                <a:ext uri="{FF2B5EF4-FFF2-40B4-BE49-F238E27FC236}">
                  <a16:creationId xmlns:a16="http://schemas.microsoft.com/office/drawing/2014/main" id="{22EC353D-EE3A-4E5B-B68F-EBC6F82FFA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3" y="2885"/>
              <a:ext cx="94" cy="15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3" name="Rectangle 40">
              <a:extLst>
                <a:ext uri="{FF2B5EF4-FFF2-40B4-BE49-F238E27FC236}">
                  <a16:creationId xmlns:a16="http://schemas.microsoft.com/office/drawing/2014/main" id="{4DF18C44-6853-4BAE-B059-42DA22432C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3" y="2885"/>
              <a:ext cx="94" cy="15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4" name="Rectangle 41">
              <a:extLst>
                <a:ext uri="{FF2B5EF4-FFF2-40B4-BE49-F238E27FC236}">
                  <a16:creationId xmlns:a16="http://schemas.microsoft.com/office/drawing/2014/main" id="{39162673-8E5D-4BEC-86B9-563C2A5A59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3" y="2513"/>
              <a:ext cx="31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Splitter 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5" name="Rectangle 42">
              <a:extLst>
                <a:ext uri="{FF2B5EF4-FFF2-40B4-BE49-F238E27FC236}">
                  <a16:creationId xmlns:a16="http://schemas.microsoft.com/office/drawing/2014/main" id="{7B0C2C44-7276-4CAC-AA6D-DBE6A1A2D0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3" y="2513"/>
              <a:ext cx="31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Splitter 1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6" name="Rectangle 43">
              <a:extLst>
                <a:ext uri="{FF2B5EF4-FFF2-40B4-BE49-F238E27FC236}">
                  <a16:creationId xmlns:a16="http://schemas.microsoft.com/office/drawing/2014/main" id="{27D5D301-BF87-4F24-ADDC-B82F6598A2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0" y="3290"/>
              <a:ext cx="1006" cy="156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7" name="Rectangle 44">
              <a:extLst>
                <a:ext uri="{FF2B5EF4-FFF2-40B4-BE49-F238E27FC236}">
                  <a16:creationId xmlns:a16="http://schemas.microsoft.com/office/drawing/2014/main" id="{FD1E32CA-F773-49E5-8C87-DB4EA2E263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0" y="3290"/>
              <a:ext cx="1006" cy="15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8" name="Rectangle 45">
              <a:extLst>
                <a:ext uri="{FF2B5EF4-FFF2-40B4-BE49-F238E27FC236}">
                  <a16:creationId xmlns:a16="http://schemas.microsoft.com/office/drawing/2014/main" id="{F9A3FBC9-39E9-40F5-9DB4-C22767F513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04" y="3311"/>
              <a:ext cx="228" cy="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TT25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9" name="Rectangle 46">
              <a:extLst>
                <a:ext uri="{FF2B5EF4-FFF2-40B4-BE49-F238E27FC236}">
                  <a16:creationId xmlns:a16="http://schemas.microsoft.com/office/drawing/2014/main" id="{A0471FD7-775F-40A5-B225-774DA5C2C2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3290"/>
              <a:ext cx="94" cy="15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0" name="Rectangle 47">
              <a:extLst>
                <a:ext uri="{FF2B5EF4-FFF2-40B4-BE49-F238E27FC236}">
                  <a16:creationId xmlns:a16="http://schemas.microsoft.com/office/drawing/2014/main" id="{79307E6C-9515-45BA-B420-2D7CE82547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3290"/>
              <a:ext cx="94" cy="15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1" name="Rectangle 48">
              <a:extLst>
                <a:ext uri="{FF2B5EF4-FFF2-40B4-BE49-F238E27FC236}">
                  <a16:creationId xmlns:a16="http://schemas.microsoft.com/office/drawing/2014/main" id="{EA276CF3-EA01-4FA8-AC64-9ACE4DC9FE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9" y="2617"/>
              <a:ext cx="773" cy="156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2" name="Rectangle 49">
              <a:extLst>
                <a:ext uri="{FF2B5EF4-FFF2-40B4-BE49-F238E27FC236}">
                  <a16:creationId xmlns:a16="http://schemas.microsoft.com/office/drawing/2014/main" id="{6EC374CF-5967-4C2C-9C44-7166D7361E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9" y="2617"/>
              <a:ext cx="773" cy="15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3" name="Rectangle 50">
              <a:extLst>
                <a:ext uri="{FF2B5EF4-FFF2-40B4-BE49-F238E27FC236}">
                  <a16:creationId xmlns:a16="http://schemas.microsoft.com/office/drawing/2014/main" id="{C8723138-807C-4574-8D15-88486791D1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7" y="2639"/>
              <a:ext cx="228" cy="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TT23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4" name="Rectangle 51">
              <a:extLst>
                <a:ext uri="{FF2B5EF4-FFF2-40B4-BE49-F238E27FC236}">
                  <a16:creationId xmlns:a16="http://schemas.microsoft.com/office/drawing/2014/main" id="{5A4F4041-8741-4EE4-BC0C-7890447450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6" y="2617"/>
              <a:ext cx="93" cy="15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5" name="Rectangle 52">
              <a:extLst>
                <a:ext uri="{FF2B5EF4-FFF2-40B4-BE49-F238E27FC236}">
                  <a16:creationId xmlns:a16="http://schemas.microsoft.com/office/drawing/2014/main" id="{68198E63-C481-40F6-A549-85F4BAA008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6" y="2617"/>
              <a:ext cx="93" cy="15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6" name="Rectangle 53">
              <a:extLst>
                <a:ext uri="{FF2B5EF4-FFF2-40B4-BE49-F238E27FC236}">
                  <a16:creationId xmlns:a16="http://schemas.microsoft.com/office/drawing/2014/main" id="{1F0C73A3-CB6A-4B42-884A-3248092A90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3" y="2617"/>
              <a:ext cx="94" cy="15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7" name="Rectangle 54">
              <a:extLst>
                <a:ext uri="{FF2B5EF4-FFF2-40B4-BE49-F238E27FC236}">
                  <a16:creationId xmlns:a16="http://schemas.microsoft.com/office/drawing/2014/main" id="{347A0658-A656-4E43-863A-A2C6F89B37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3" y="2617"/>
              <a:ext cx="94" cy="15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8" name="Line 55">
              <a:extLst>
                <a:ext uri="{FF2B5EF4-FFF2-40B4-BE49-F238E27FC236}">
                  <a16:creationId xmlns:a16="http://schemas.microsoft.com/office/drawing/2014/main" id="{78842786-3061-48C5-A82B-B05D6DB85E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25" y="2772"/>
              <a:ext cx="213" cy="0"/>
            </a:xfrm>
            <a:prstGeom prst="line">
              <a:avLst/>
            </a:prstGeom>
            <a:noFill/>
            <a:ln w="14288" cap="flat">
              <a:solidFill>
                <a:srgbClr val="33996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9" name="Line 56">
              <a:extLst>
                <a:ext uri="{FF2B5EF4-FFF2-40B4-BE49-F238E27FC236}">
                  <a16:creationId xmlns:a16="http://schemas.microsoft.com/office/drawing/2014/main" id="{9CC7F4D2-B85E-40E4-BA73-E734A588AEE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77" y="2772"/>
              <a:ext cx="217" cy="0"/>
            </a:xfrm>
            <a:prstGeom prst="line">
              <a:avLst/>
            </a:prstGeom>
            <a:noFill/>
            <a:ln w="14288" cap="flat">
              <a:solidFill>
                <a:srgbClr val="33996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0" name="Line 57">
              <a:extLst>
                <a:ext uri="{FF2B5EF4-FFF2-40B4-BE49-F238E27FC236}">
                  <a16:creationId xmlns:a16="http://schemas.microsoft.com/office/drawing/2014/main" id="{F92080BB-BC07-49A3-A6E9-E4633A5BCE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90" y="3290"/>
              <a:ext cx="55" cy="0"/>
            </a:xfrm>
            <a:prstGeom prst="line">
              <a:avLst/>
            </a:prstGeom>
            <a:noFill/>
            <a:ln w="22225" cap="flat">
              <a:solidFill>
                <a:srgbClr val="33996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1" name="Line 58">
              <a:extLst>
                <a:ext uri="{FF2B5EF4-FFF2-40B4-BE49-F238E27FC236}">
                  <a16:creationId xmlns:a16="http://schemas.microsoft.com/office/drawing/2014/main" id="{5581C7CE-18C5-4020-B8E1-91C8A755FF5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992" y="3290"/>
              <a:ext cx="0" cy="148"/>
            </a:xfrm>
            <a:prstGeom prst="line">
              <a:avLst/>
            </a:prstGeom>
            <a:noFill/>
            <a:ln w="19050" cap="rnd">
              <a:solidFill>
                <a:srgbClr val="33996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2" name="Line 59">
              <a:extLst>
                <a:ext uri="{FF2B5EF4-FFF2-40B4-BE49-F238E27FC236}">
                  <a16:creationId xmlns:a16="http://schemas.microsoft.com/office/drawing/2014/main" id="{9C7F266A-9ACB-4B83-A045-DD3B3A72802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48" y="2929"/>
              <a:ext cx="105" cy="106"/>
            </a:xfrm>
            <a:prstGeom prst="line">
              <a:avLst/>
            </a:prstGeom>
            <a:noFill/>
            <a:ln w="19050" cap="rnd">
              <a:solidFill>
                <a:srgbClr val="33996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3" name="Line 60">
              <a:extLst>
                <a:ext uri="{FF2B5EF4-FFF2-40B4-BE49-F238E27FC236}">
                  <a16:creationId xmlns:a16="http://schemas.microsoft.com/office/drawing/2014/main" id="{44A3A875-3650-4E43-BD7B-82C13105D5B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514" y="2892"/>
              <a:ext cx="37" cy="37"/>
            </a:xfrm>
            <a:prstGeom prst="line">
              <a:avLst/>
            </a:prstGeom>
            <a:noFill/>
            <a:ln w="14288" cap="rnd">
              <a:solidFill>
                <a:srgbClr val="33996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4" name="Rectangle 61">
              <a:extLst>
                <a:ext uri="{FF2B5EF4-FFF2-40B4-BE49-F238E27FC236}">
                  <a16:creationId xmlns:a16="http://schemas.microsoft.com/office/drawing/2014/main" id="{A4F0A55B-0343-4C8D-8F25-8F39841A39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7" y="2523"/>
              <a:ext cx="114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T2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5" name="Rectangle 62">
              <a:extLst>
                <a:ext uri="{FF2B5EF4-FFF2-40B4-BE49-F238E27FC236}">
                  <a16:creationId xmlns:a16="http://schemas.microsoft.com/office/drawing/2014/main" id="{5778374B-A4AC-4EA8-BA73-E88EFC2652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2" y="2802"/>
              <a:ext cx="114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T4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6" name="Rectangle 63">
              <a:extLst>
                <a:ext uri="{FF2B5EF4-FFF2-40B4-BE49-F238E27FC236}">
                  <a16:creationId xmlns:a16="http://schemas.microsoft.com/office/drawing/2014/main" id="{513F0B24-CE3B-4EEA-92CF-8AC5FE583D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7" y="3204"/>
              <a:ext cx="115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T6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7" name="Line 64">
              <a:extLst>
                <a:ext uri="{FF2B5EF4-FFF2-40B4-BE49-F238E27FC236}">
                  <a16:creationId xmlns:a16="http://schemas.microsoft.com/office/drawing/2014/main" id="{D423A9C2-4E3E-4FAA-A984-78D845A803B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381" y="2705"/>
              <a:ext cx="124" cy="0"/>
            </a:xfrm>
            <a:prstGeom prst="line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8" name="Freeform 65">
              <a:extLst>
                <a:ext uri="{FF2B5EF4-FFF2-40B4-BE49-F238E27FC236}">
                  <a16:creationId xmlns:a16="http://schemas.microsoft.com/office/drawing/2014/main" id="{E87D136D-5A2F-48B2-A68A-524389F2C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3" y="2682"/>
              <a:ext cx="22" cy="45"/>
            </a:xfrm>
            <a:custGeom>
              <a:avLst/>
              <a:gdLst>
                <a:gd name="T0" fmla="*/ 0 w 22"/>
                <a:gd name="T1" fmla="*/ 45 h 45"/>
                <a:gd name="T2" fmla="*/ 22 w 22"/>
                <a:gd name="T3" fmla="*/ 23 h 45"/>
                <a:gd name="T4" fmla="*/ 0 w 22"/>
                <a:gd name="T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45">
                  <a:moveTo>
                    <a:pt x="0" y="45"/>
                  </a:moveTo>
                  <a:lnTo>
                    <a:pt x="22" y="23"/>
                  </a:lnTo>
                  <a:lnTo>
                    <a:pt x="0" y="0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9" name="Rectangle 66">
              <a:extLst>
                <a:ext uri="{FF2B5EF4-FFF2-40B4-BE49-F238E27FC236}">
                  <a16:creationId xmlns:a16="http://schemas.microsoft.com/office/drawing/2014/main" id="{B3B8D182-3A3E-491C-8F3D-E2FC023374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5" y="2516"/>
              <a:ext cx="645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ZS, MST, MSE septa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0" name="Rectangle 67">
              <a:extLst>
                <a:ext uri="{FF2B5EF4-FFF2-40B4-BE49-F238E27FC236}">
                  <a16:creationId xmlns:a16="http://schemas.microsoft.com/office/drawing/2014/main" id="{712927B2-321F-463B-90B1-C184401FB0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2" y="2885"/>
              <a:ext cx="352" cy="156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1" name="Rectangle 68">
              <a:extLst>
                <a:ext uri="{FF2B5EF4-FFF2-40B4-BE49-F238E27FC236}">
                  <a16:creationId xmlns:a16="http://schemas.microsoft.com/office/drawing/2014/main" id="{911686CF-3418-43ED-AD62-D5233603A1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2" y="2885"/>
              <a:ext cx="352" cy="15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2" name="Rectangle 69">
              <a:extLst>
                <a:ext uri="{FF2B5EF4-FFF2-40B4-BE49-F238E27FC236}">
                  <a16:creationId xmlns:a16="http://schemas.microsoft.com/office/drawing/2014/main" id="{D7159A52-AD07-4285-AA88-5FFFE59061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5" y="2907"/>
              <a:ext cx="176" cy="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P42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3" name="Rectangle 70">
              <a:extLst>
                <a:ext uri="{FF2B5EF4-FFF2-40B4-BE49-F238E27FC236}">
                  <a16:creationId xmlns:a16="http://schemas.microsoft.com/office/drawing/2014/main" id="{1EF31900-C20D-4353-9087-4034B99343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44" y="2885"/>
              <a:ext cx="94" cy="15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4" name="Rectangle 71">
              <a:extLst>
                <a:ext uri="{FF2B5EF4-FFF2-40B4-BE49-F238E27FC236}">
                  <a16:creationId xmlns:a16="http://schemas.microsoft.com/office/drawing/2014/main" id="{A1F1183E-F406-4C2A-A79E-D190C6A5A3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44" y="2885"/>
              <a:ext cx="94" cy="15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5" name="Rectangle 72">
              <a:extLst>
                <a:ext uri="{FF2B5EF4-FFF2-40B4-BE49-F238E27FC236}">
                  <a16:creationId xmlns:a16="http://schemas.microsoft.com/office/drawing/2014/main" id="{594C6AE5-80E2-4267-818E-AE36B4F811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35" y="2802"/>
              <a:ext cx="15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T10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6" name="Rectangle 73">
              <a:extLst>
                <a:ext uri="{FF2B5EF4-FFF2-40B4-BE49-F238E27FC236}">
                  <a16:creationId xmlns:a16="http://schemas.microsoft.com/office/drawing/2014/main" id="{BF201DF6-7997-4D18-92F7-F25A316489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8" y="2885"/>
              <a:ext cx="400" cy="156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7" name="Rectangle 74">
              <a:extLst>
                <a:ext uri="{FF2B5EF4-FFF2-40B4-BE49-F238E27FC236}">
                  <a16:creationId xmlns:a16="http://schemas.microsoft.com/office/drawing/2014/main" id="{56ABD529-C48A-4018-84EE-925A8A514A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8" y="2885"/>
              <a:ext cx="400" cy="15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8" name="Rectangle 75">
              <a:extLst>
                <a:ext uri="{FF2B5EF4-FFF2-40B4-BE49-F238E27FC236}">
                  <a16:creationId xmlns:a16="http://schemas.microsoft.com/office/drawing/2014/main" id="{DC20A317-1A41-47EE-AEB3-FAD6412604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71" y="2907"/>
              <a:ext cx="182" cy="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K12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9" name="Rectangle 76">
              <a:extLst>
                <a:ext uri="{FF2B5EF4-FFF2-40B4-BE49-F238E27FC236}">
                  <a16:creationId xmlns:a16="http://schemas.microsoft.com/office/drawing/2014/main" id="{48348F79-1EE4-43DF-8F47-1E1C6325B7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3" y="3290"/>
              <a:ext cx="187" cy="156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0" name="Rectangle 77">
              <a:extLst>
                <a:ext uri="{FF2B5EF4-FFF2-40B4-BE49-F238E27FC236}">
                  <a16:creationId xmlns:a16="http://schemas.microsoft.com/office/drawing/2014/main" id="{442CB19D-7213-4E57-91E6-0B2BB6230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3" y="3290"/>
              <a:ext cx="187" cy="15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1" name="Rectangle 78">
              <a:extLst>
                <a:ext uri="{FF2B5EF4-FFF2-40B4-BE49-F238E27FC236}">
                  <a16:creationId xmlns:a16="http://schemas.microsoft.com/office/drawing/2014/main" id="{702D2EDF-346B-46B7-A0F6-AC2A000106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0" y="3311"/>
              <a:ext cx="161" cy="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M2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2" name="Rectangle 79">
              <a:extLst>
                <a:ext uri="{FF2B5EF4-FFF2-40B4-BE49-F238E27FC236}">
                  <a16:creationId xmlns:a16="http://schemas.microsoft.com/office/drawing/2014/main" id="{5BD77FD6-6F28-4999-A47F-4B855DB034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39" y="2851"/>
              <a:ext cx="370" cy="23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3" name="Rectangle 80">
              <a:extLst>
                <a:ext uri="{FF2B5EF4-FFF2-40B4-BE49-F238E27FC236}">
                  <a16:creationId xmlns:a16="http://schemas.microsoft.com/office/drawing/2014/main" id="{F61F5498-D601-41BB-9978-579C081C2D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39" y="2851"/>
              <a:ext cx="370" cy="230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4" name="Rectangle 81">
              <a:extLst>
                <a:ext uri="{FF2B5EF4-FFF2-40B4-BE49-F238E27FC236}">
                  <a16:creationId xmlns:a16="http://schemas.microsoft.com/office/drawing/2014/main" id="{6AA087EB-0944-4B0F-B58C-F4BC9C7B93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0" y="2885"/>
              <a:ext cx="311" cy="15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5" name="Rectangle 82">
              <a:extLst>
                <a:ext uri="{FF2B5EF4-FFF2-40B4-BE49-F238E27FC236}">
                  <a16:creationId xmlns:a16="http://schemas.microsoft.com/office/drawing/2014/main" id="{D0CDDDD0-93DB-4DF0-9C54-AF43A73853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0" y="2885"/>
              <a:ext cx="311" cy="15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6" name="Rectangle 83">
              <a:extLst>
                <a:ext uri="{FF2B5EF4-FFF2-40B4-BE49-F238E27FC236}">
                  <a16:creationId xmlns:a16="http://schemas.microsoft.com/office/drawing/2014/main" id="{C79FACBC-0583-4369-99C7-7E7496141A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1" y="2924"/>
              <a:ext cx="213" cy="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NA62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7" name="Rectangle 84">
              <a:extLst>
                <a:ext uri="{FF2B5EF4-FFF2-40B4-BE49-F238E27FC236}">
                  <a16:creationId xmlns:a16="http://schemas.microsoft.com/office/drawing/2014/main" id="{415B9F39-66AF-4D36-8180-A545C96DCE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7" y="3247"/>
              <a:ext cx="703" cy="23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8" name="Rectangle 85">
              <a:extLst>
                <a:ext uri="{FF2B5EF4-FFF2-40B4-BE49-F238E27FC236}">
                  <a16:creationId xmlns:a16="http://schemas.microsoft.com/office/drawing/2014/main" id="{3F42A46E-10B6-4061-8800-4F92F415B2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7" y="3247"/>
              <a:ext cx="703" cy="230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9" name="Rectangle 86">
              <a:extLst>
                <a:ext uri="{FF2B5EF4-FFF2-40B4-BE49-F238E27FC236}">
                  <a16:creationId xmlns:a16="http://schemas.microsoft.com/office/drawing/2014/main" id="{87D280E3-B407-4BA2-A911-29BB2F9850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8" y="3281"/>
              <a:ext cx="641" cy="15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0" name="Rectangle 87">
              <a:extLst>
                <a:ext uri="{FF2B5EF4-FFF2-40B4-BE49-F238E27FC236}">
                  <a16:creationId xmlns:a16="http://schemas.microsoft.com/office/drawing/2014/main" id="{34792AAC-D3C7-4F2C-A95A-7DEC1B5D36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8" y="3281"/>
              <a:ext cx="641" cy="15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1" name="Rectangle 88">
              <a:extLst>
                <a:ext uri="{FF2B5EF4-FFF2-40B4-BE49-F238E27FC236}">
                  <a16:creationId xmlns:a16="http://schemas.microsoft.com/office/drawing/2014/main" id="{5C3C2C45-C823-4B10-82F5-344F1711FA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1" y="3319"/>
              <a:ext cx="603" cy="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NA58 COMPASS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2" name="Rectangle 89">
              <a:extLst>
                <a:ext uri="{FF2B5EF4-FFF2-40B4-BE49-F238E27FC236}">
                  <a16:creationId xmlns:a16="http://schemas.microsoft.com/office/drawing/2014/main" id="{1EE11E7F-93BD-41E7-B400-9AFCB14485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11" y="3314"/>
              <a:ext cx="219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EHN2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3" name="Rectangle 90">
              <a:extLst>
                <a:ext uri="{FF2B5EF4-FFF2-40B4-BE49-F238E27FC236}">
                  <a16:creationId xmlns:a16="http://schemas.microsoft.com/office/drawing/2014/main" id="{5A146DDB-83C6-4FF2-9C00-B6DC69915B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32" y="2898"/>
              <a:ext cx="213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ECN3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4" name="Freeform 91">
              <a:extLst>
                <a:ext uri="{FF2B5EF4-FFF2-40B4-BE49-F238E27FC236}">
                  <a16:creationId xmlns:a16="http://schemas.microsoft.com/office/drawing/2014/main" id="{1F1E4E7C-8F9A-4C30-9364-D80859AA00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87" y="2585"/>
              <a:ext cx="6" cy="177"/>
            </a:xfrm>
            <a:custGeom>
              <a:avLst/>
              <a:gdLst>
                <a:gd name="T0" fmla="*/ 16 w 16"/>
                <a:gd name="T1" fmla="*/ 8 h 544"/>
                <a:gd name="T2" fmla="*/ 16 w 16"/>
                <a:gd name="T3" fmla="*/ 56 h 544"/>
                <a:gd name="T4" fmla="*/ 8 w 16"/>
                <a:gd name="T5" fmla="*/ 64 h 544"/>
                <a:gd name="T6" fmla="*/ 0 w 16"/>
                <a:gd name="T7" fmla="*/ 56 h 544"/>
                <a:gd name="T8" fmla="*/ 0 w 16"/>
                <a:gd name="T9" fmla="*/ 8 h 544"/>
                <a:gd name="T10" fmla="*/ 8 w 16"/>
                <a:gd name="T11" fmla="*/ 0 h 544"/>
                <a:gd name="T12" fmla="*/ 16 w 16"/>
                <a:gd name="T13" fmla="*/ 8 h 544"/>
                <a:gd name="T14" fmla="*/ 16 w 16"/>
                <a:gd name="T15" fmla="*/ 104 h 544"/>
                <a:gd name="T16" fmla="*/ 16 w 16"/>
                <a:gd name="T17" fmla="*/ 152 h 544"/>
                <a:gd name="T18" fmla="*/ 8 w 16"/>
                <a:gd name="T19" fmla="*/ 160 h 544"/>
                <a:gd name="T20" fmla="*/ 0 w 16"/>
                <a:gd name="T21" fmla="*/ 152 h 544"/>
                <a:gd name="T22" fmla="*/ 0 w 16"/>
                <a:gd name="T23" fmla="*/ 104 h 544"/>
                <a:gd name="T24" fmla="*/ 8 w 16"/>
                <a:gd name="T25" fmla="*/ 96 h 544"/>
                <a:gd name="T26" fmla="*/ 16 w 16"/>
                <a:gd name="T27" fmla="*/ 104 h 544"/>
                <a:gd name="T28" fmla="*/ 16 w 16"/>
                <a:gd name="T29" fmla="*/ 200 h 544"/>
                <a:gd name="T30" fmla="*/ 16 w 16"/>
                <a:gd name="T31" fmla="*/ 248 h 544"/>
                <a:gd name="T32" fmla="*/ 8 w 16"/>
                <a:gd name="T33" fmla="*/ 256 h 544"/>
                <a:gd name="T34" fmla="*/ 0 w 16"/>
                <a:gd name="T35" fmla="*/ 248 h 544"/>
                <a:gd name="T36" fmla="*/ 0 w 16"/>
                <a:gd name="T37" fmla="*/ 200 h 544"/>
                <a:gd name="T38" fmla="*/ 8 w 16"/>
                <a:gd name="T39" fmla="*/ 192 h 544"/>
                <a:gd name="T40" fmla="*/ 16 w 16"/>
                <a:gd name="T41" fmla="*/ 200 h 544"/>
                <a:gd name="T42" fmla="*/ 16 w 16"/>
                <a:gd name="T43" fmla="*/ 296 h 544"/>
                <a:gd name="T44" fmla="*/ 16 w 16"/>
                <a:gd name="T45" fmla="*/ 344 h 544"/>
                <a:gd name="T46" fmla="*/ 8 w 16"/>
                <a:gd name="T47" fmla="*/ 352 h 544"/>
                <a:gd name="T48" fmla="*/ 0 w 16"/>
                <a:gd name="T49" fmla="*/ 344 h 544"/>
                <a:gd name="T50" fmla="*/ 0 w 16"/>
                <a:gd name="T51" fmla="*/ 296 h 544"/>
                <a:gd name="T52" fmla="*/ 8 w 16"/>
                <a:gd name="T53" fmla="*/ 288 h 544"/>
                <a:gd name="T54" fmla="*/ 16 w 16"/>
                <a:gd name="T55" fmla="*/ 296 h 544"/>
                <a:gd name="T56" fmla="*/ 16 w 16"/>
                <a:gd name="T57" fmla="*/ 392 h 544"/>
                <a:gd name="T58" fmla="*/ 16 w 16"/>
                <a:gd name="T59" fmla="*/ 440 h 544"/>
                <a:gd name="T60" fmla="*/ 8 w 16"/>
                <a:gd name="T61" fmla="*/ 448 h 544"/>
                <a:gd name="T62" fmla="*/ 0 w 16"/>
                <a:gd name="T63" fmla="*/ 440 h 544"/>
                <a:gd name="T64" fmla="*/ 0 w 16"/>
                <a:gd name="T65" fmla="*/ 392 h 544"/>
                <a:gd name="T66" fmla="*/ 8 w 16"/>
                <a:gd name="T67" fmla="*/ 384 h 544"/>
                <a:gd name="T68" fmla="*/ 16 w 16"/>
                <a:gd name="T69" fmla="*/ 392 h 544"/>
                <a:gd name="T70" fmla="*/ 16 w 16"/>
                <a:gd name="T71" fmla="*/ 488 h 544"/>
                <a:gd name="T72" fmla="*/ 16 w 16"/>
                <a:gd name="T73" fmla="*/ 536 h 544"/>
                <a:gd name="T74" fmla="*/ 8 w 16"/>
                <a:gd name="T75" fmla="*/ 544 h 544"/>
                <a:gd name="T76" fmla="*/ 0 w 16"/>
                <a:gd name="T77" fmla="*/ 536 h 544"/>
                <a:gd name="T78" fmla="*/ 0 w 16"/>
                <a:gd name="T79" fmla="*/ 488 h 544"/>
                <a:gd name="T80" fmla="*/ 8 w 16"/>
                <a:gd name="T81" fmla="*/ 480 h 544"/>
                <a:gd name="T82" fmla="*/ 16 w 16"/>
                <a:gd name="T83" fmla="*/ 488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" h="544">
                  <a:moveTo>
                    <a:pt x="16" y="8"/>
                  </a:moveTo>
                  <a:lnTo>
                    <a:pt x="16" y="56"/>
                  </a:lnTo>
                  <a:cubicBezTo>
                    <a:pt x="16" y="60"/>
                    <a:pt x="12" y="64"/>
                    <a:pt x="8" y="64"/>
                  </a:cubicBezTo>
                  <a:cubicBezTo>
                    <a:pt x="4" y="64"/>
                    <a:pt x="0" y="60"/>
                    <a:pt x="0" y="56"/>
                  </a:cubicBezTo>
                  <a:lnTo>
                    <a:pt x="0" y="8"/>
                  </a:ln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6" y="3"/>
                    <a:pt x="16" y="8"/>
                  </a:cubicBezTo>
                  <a:close/>
                  <a:moveTo>
                    <a:pt x="16" y="104"/>
                  </a:moveTo>
                  <a:lnTo>
                    <a:pt x="16" y="152"/>
                  </a:lnTo>
                  <a:cubicBezTo>
                    <a:pt x="16" y="156"/>
                    <a:pt x="12" y="160"/>
                    <a:pt x="8" y="160"/>
                  </a:cubicBezTo>
                  <a:cubicBezTo>
                    <a:pt x="4" y="160"/>
                    <a:pt x="0" y="156"/>
                    <a:pt x="0" y="152"/>
                  </a:cubicBezTo>
                  <a:lnTo>
                    <a:pt x="0" y="104"/>
                  </a:lnTo>
                  <a:cubicBezTo>
                    <a:pt x="0" y="99"/>
                    <a:pt x="4" y="96"/>
                    <a:pt x="8" y="96"/>
                  </a:cubicBezTo>
                  <a:cubicBezTo>
                    <a:pt x="12" y="96"/>
                    <a:pt x="16" y="99"/>
                    <a:pt x="16" y="104"/>
                  </a:cubicBezTo>
                  <a:close/>
                  <a:moveTo>
                    <a:pt x="16" y="200"/>
                  </a:moveTo>
                  <a:lnTo>
                    <a:pt x="16" y="248"/>
                  </a:lnTo>
                  <a:cubicBezTo>
                    <a:pt x="16" y="252"/>
                    <a:pt x="12" y="256"/>
                    <a:pt x="8" y="256"/>
                  </a:cubicBezTo>
                  <a:cubicBezTo>
                    <a:pt x="4" y="256"/>
                    <a:pt x="0" y="252"/>
                    <a:pt x="0" y="248"/>
                  </a:cubicBezTo>
                  <a:lnTo>
                    <a:pt x="0" y="200"/>
                  </a:lnTo>
                  <a:cubicBezTo>
                    <a:pt x="0" y="195"/>
                    <a:pt x="4" y="192"/>
                    <a:pt x="8" y="192"/>
                  </a:cubicBezTo>
                  <a:cubicBezTo>
                    <a:pt x="12" y="192"/>
                    <a:pt x="16" y="195"/>
                    <a:pt x="16" y="200"/>
                  </a:cubicBezTo>
                  <a:close/>
                  <a:moveTo>
                    <a:pt x="16" y="296"/>
                  </a:moveTo>
                  <a:lnTo>
                    <a:pt x="16" y="344"/>
                  </a:lnTo>
                  <a:cubicBezTo>
                    <a:pt x="16" y="348"/>
                    <a:pt x="12" y="352"/>
                    <a:pt x="8" y="352"/>
                  </a:cubicBezTo>
                  <a:cubicBezTo>
                    <a:pt x="4" y="352"/>
                    <a:pt x="0" y="348"/>
                    <a:pt x="0" y="344"/>
                  </a:cubicBezTo>
                  <a:lnTo>
                    <a:pt x="0" y="296"/>
                  </a:lnTo>
                  <a:cubicBezTo>
                    <a:pt x="0" y="291"/>
                    <a:pt x="4" y="288"/>
                    <a:pt x="8" y="288"/>
                  </a:cubicBezTo>
                  <a:cubicBezTo>
                    <a:pt x="12" y="288"/>
                    <a:pt x="16" y="291"/>
                    <a:pt x="16" y="296"/>
                  </a:cubicBezTo>
                  <a:close/>
                  <a:moveTo>
                    <a:pt x="16" y="392"/>
                  </a:moveTo>
                  <a:lnTo>
                    <a:pt x="16" y="440"/>
                  </a:lnTo>
                  <a:cubicBezTo>
                    <a:pt x="16" y="444"/>
                    <a:pt x="12" y="448"/>
                    <a:pt x="8" y="448"/>
                  </a:cubicBezTo>
                  <a:cubicBezTo>
                    <a:pt x="4" y="448"/>
                    <a:pt x="0" y="444"/>
                    <a:pt x="0" y="440"/>
                  </a:cubicBezTo>
                  <a:lnTo>
                    <a:pt x="0" y="392"/>
                  </a:lnTo>
                  <a:cubicBezTo>
                    <a:pt x="0" y="387"/>
                    <a:pt x="4" y="384"/>
                    <a:pt x="8" y="384"/>
                  </a:cubicBezTo>
                  <a:cubicBezTo>
                    <a:pt x="12" y="384"/>
                    <a:pt x="16" y="387"/>
                    <a:pt x="16" y="392"/>
                  </a:cubicBezTo>
                  <a:close/>
                  <a:moveTo>
                    <a:pt x="16" y="488"/>
                  </a:moveTo>
                  <a:lnTo>
                    <a:pt x="16" y="536"/>
                  </a:lnTo>
                  <a:cubicBezTo>
                    <a:pt x="16" y="540"/>
                    <a:pt x="12" y="544"/>
                    <a:pt x="8" y="544"/>
                  </a:cubicBezTo>
                  <a:cubicBezTo>
                    <a:pt x="4" y="544"/>
                    <a:pt x="0" y="540"/>
                    <a:pt x="0" y="536"/>
                  </a:cubicBezTo>
                  <a:lnTo>
                    <a:pt x="0" y="488"/>
                  </a:lnTo>
                  <a:cubicBezTo>
                    <a:pt x="0" y="483"/>
                    <a:pt x="4" y="480"/>
                    <a:pt x="8" y="480"/>
                  </a:cubicBezTo>
                  <a:cubicBezTo>
                    <a:pt x="12" y="480"/>
                    <a:pt x="16" y="483"/>
                    <a:pt x="16" y="488"/>
                  </a:cubicBez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5" name="Rectangle 92">
              <a:extLst>
                <a:ext uri="{FF2B5EF4-FFF2-40B4-BE49-F238E27FC236}">
                  <a16:creationId xmlns:a16="http://schemas.microsoft.com/office/drawing/2014/main" id="{95A43E97-35FA-4C32-B009-5588F6BBE3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7" y="2705"/>
              <a:ext cx="55" cy="156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6" name="Rectangle 93">
              <a:extLst>
                <a:ext uri="{FF2B5EF4-FFF2-40B4-BE49-F238E27FC236}">
                  <a16:creationId xmlns:a16="http://schemas.microsoft.com/office/drawing/2014/main" id="{FE73083C-0D52-4C12-85DE-364DDC7A6E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7" y="2705"/>
              <a:ext cx="55" cy="15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7" name="Freeform 94">
              <a:extLst>
                <a:ext uri="{FF2B5EF4-FFF2-40B4-BE49-F238E27FC236}">
                  <a16:creationId xmlns:a16="http://schemas.microsoft.com/office/drawing/2014/main" id="{0B4CB711-395B-4E07-9E17-75E3812A52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64" y="2889"/>
              <a:ext cx="5" cy="146"/>
            </a:xfrm>
            <a:custGeom>
              <a:avLst/>
              <a:gdLst>
                <a:gd name="T0" fmla="*/ 16 w 16"/>
                <a:gd name="T1" fmla="*/ 8 h 448"/>
                <a:gd name="T2" fmla="*/ 16 w 16"/>
                <a:gd name="T3" fmla="*/ 56 h 448"/>
                <a:gd name="T4" fmla="*/ 8 w 16"/>
                <a:gd name="T5" fmla="*/ 64 h 448"/>
                <a:gd name="T6" fmla="*/ 0 w 16"/>
                <a:gd name="T7" fmla="*/ 56 h 448"/>
                <a:gd name="T8" fmla="*/ 0 w 16"/>
                <a:gd name="T9" fmla="*/ 8 h 448"/>
                <a:gd name="T10" fmla="*/ 8 w 16"/>
                <a:gd name="T11" fmla="*/ 0 h 448"/>
                <a:gd name="T12" fmla="*/ 16 w 16"/>
                <a:gd name="T13" fmla="*/ 8 h 448"/>
                <a:gd name="T14" fmla="*/ 16 w 16"/>
                <a:gd name="T15" fmla="*/ 104 h 448"/>
                <a:gd name="T16" fmla="*/ 16 w 16"/>
                <a:gd name="T17" fmla="*/ 152 h 448"/>
                <a:gd name="T18" fmla="*/ 8 w 16"/>
                <a:gd name="T19" fmla="*/ 160 h 448"/>
                <a:gd name="T20" fmla="*/ 0 w 16"/>
                <a:gd name="T21" fmla="*/ 152 h 448"/>
                <a:gd name="T22" fmla="*/ 0 w 16"/>
                <a:gd name="T23" fmla="*/ 104 h 448"/>
                <a:gd name="T24" fmla="*/ 8 w 16"/>
                <a:gd name="T25" fmla="*/ 96 h 448"/>
                <a:gd name="T26" fmla="*/ 16 w 16"/>
                <a:gd name="T27" fmla="*/ 104 h 448"/>
                <a:gd name="T28" fmla="*/ 16 w 16"/>
                <a:gd name="T29" fmla="*/ 200 h 448"/>
                <a:gd name="T30" fmla="*/ 16 w 16"/>
                <a:gd name="T31" fmla="*/ 248 h 448"/>
                <a:gd name="T32" fmla="*/ 8 w 16"/>
                <a:gd name="T33" fmla="*/ 256 h 448"/>
                <a:gd name="T34" fmla="*/ 0 w 16"/>
                <a:gd name="T35" fmla="*/ 248 h 448"/>
                <a:gd name="T36" fmla="*/ 0 w 16"/>
                <a:gd name="T37" fmla="*/ 200 h 448"/>
                <a:gd name="T38" fmla="*/ 8 w 16"/>
                <a:gd name="T39" fmla="*/ 192 h 448"/>
                <a:gd name="T40" fmla="*/ 16 w 16"/>
                <a:gd name="T41" fmla="*/ 200 h 448"/>
                <a:gd name="T42" fmla="*/ 16 w 16"/>
                <a:gd name="T43" fmla="*/ 296 h 448"/>
                <a:gd name="T44" fmla="*/ 16 w 16"/>
                <a:gd name="T45" fmla="*/ 344 h 448"/>
                <a:gd name="T46" fmla="*/ 8 w 16"/>
                <a:gd name="T47" fmla="*/ 352 h 448"/>
                <a:gd name="T48" fmla="*/ 0 w 16"/>
                <a:gd name="T49" fmla="*/ 344 h 448"/>
                <a:gd name="T50" fmla="*/ 0 w 16"/>
                <a:gd name="T51" fmla="*/ 296 h 448"/>
                <a:gd name="T52" fmla="*/ 8 w 16"/>
                <a:gd name="T53" fmla="*/ 288 h 448"/>
                <a:gd name="T54" fmla="*/ 16 w 16"/>
                <a:gd name="T55" fmla="*/ 296 h 448"/>
                <a:gd name="T56" fmla="*/ 16 w 16"/>
                <a:gd name="T57" fmla="*/ 392 h 448"/>
                <a:gd name="T58" fmla="*/ 16 w 16"/>
                <a:gd name="T59" fmla="*/ 440 h 448"/>
                <a:gd name="T60" fmla="*/ 8 w 16"/>
                <a:gd name="T61" fmla="*/ 448 h 448"/>
                <a:gd name="T62" fmla="*/ 0 w 16"/>
                <a:gd name="T63" fmla="*/ 440 h 448"/>
                <a:gd name="T64" fmla="*/ 0 w 16"/>
                <a:gd name="T65" fmla="*/ 392 h 448"/>
                <a:gd name="T66" fmla="*/ 8 w 16"/>
                <a:gd name="T67" fmla="*/ 384 h 448"/>
                <a:gd name="T68" fmla="*/ 16 w 16"/>
                <a:gd name="T69" fmla="*/ 392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" h="448">
                  <a:moveTo>
                    <a:pt x="16" y="8"/>
                  </a:moveTo>
                  <a:lnTo>
                    <a:pt x="16" y="56"/>
                  </a:lnTo>
                  <a:cubicBezTo>
                    <a:pt x="16" y="60"/>
                    <a:pt x="13" y="64"/>
                    <a:pt x="8" y="64"/>
                  </a:cubicBezTo>
                  <a:cubicBezTo>
                    <a:pt x="4" y="64"/>
                    <a:pt x="0" y="60"/>
                    <a:pt x="0" y="56"/>
                  </a:cubicBezTo>
                  <a:lnTo>
                    <a:pt x="0" y="8"/>
                  </a:lnTo>
                  <a:cubicBezTo>
                    <a:pt x="0" y="3"/>
                    <a:pt x="4" y="0"/>
                    <a:pt x="8" y="0"/>
                  </a:cubicBezTo>
                  <a:cubicBezTo>
                    <a:pt x="13" y="0"/>
                    <a:pt x="16" y="3"/>
                    <a:pt x="16" y="8"/>
                  </a:cubicBezTo>
                  <a:close/>
                  <a:moveTo>
                    <a:pt x="16" y="104"/>
                  </a:moveTo>
                  <a:lnTo>
                    <a:pt x="16" y="152"/>
                  </a:lnTo>
                  <a:cubicBezTo>
                    <a:pt x="16" y="156"/>
                    <a:pt x="13" y="160"/>
                    <a:pt x="8" y="160"/>
                  </a:cubicBezTo>
                  <a:cubicBezTo>
                    <a:pt x="4" y="160"/>
                    <a:pt x="0" y="156"/>
                    <a:pt x="0" y="152"/>
                  </a:cubicBezTo>
                  <a:lnTo>
                    <a:pt x="0" y="104"/>
                  </a:lnTo>
                  <a:cubicBezTo>
                    <a:pt x="0" y="99"/>
                    <a:pt x="4" y="96"/>
                    <a:pt x="8" y="96"/>
                  </a:cubicBezTo>
                  <a:cubicBezTo>
                    <a:pt x="13" y="96"/>
                    <a:pt x="16" y="99"/>
                    <a:pt x="16" y="104"/>
                  </a:cubicBezTo>
                  <a:close/>
                  <a:moveTo>
                    <a:pt x="16" y="200"/>
                  </a:moveTo>
                  <a:lnTo>
                    <a:pt x="16" y="248"/>
                  </a:lnTo>
                  <a:cubicBezTo>
                    <a:pt x="16" y="252"/>
                    <a:pt x="13" y="256"/>
                    <a:pt x="8" y="256"/>
                  </a:cubicBezTo>
                  <a:cubicBezTo>
                    <a:pt x="4" y="256"/>
                    <a:pt x="0" y="252"/>
                    <a:pt x="0" y="248"/>
                  </a:cubicBezTo>
                  <a:lnTo>
                    <a:pt x="0" y="200"/>
                  </a:lnTo>
                  <a:cubicBezTo>
                    <a:pt x="0" y="195"/>
                    <a:pt x="4" y="192"/>
                    <a:pt x="8" y="192"/>
                  </a:cubicBezTo>
                  <a:cubicBezTo>
                    <a:pt x="13" y="192"/>
                    <a:pt x="16" y="195"/>
                    <a:pt x="16" y="200"/>
                  </a:cubicBezTo>
                  <a:close/>
                  <a:moveTo>
                    <a:pt x="16" y="296"/>
                  </a:moveTo>
                  <a:lnTo>
                    <a:pt x="16" y="344"/>
                  </a:lnTo>
                  <a:cubicBezTo>
                    <a:pt x="16" y="348"/>
                    <a:pt x="13" y="352"/>
                    <a:pt x="8" y="352"/>
                  </a:cubicBezTo>
                  <a:cubicBezTo>
                    <a:pt x="4" y="352"/>
                    <a:pt x="0" y="348"/>
                    <a:pt x="0" y="344"/>
                  </a:cubicBezTo>
                  <a:lnTo>
                    <a:pt x="0" y="296"/>
                  </a:lnTo>
                  <a:cubicBezTo>
                    <a:pt x="0" y="291"/>
                    <a:pt x="4" y="288"/>
                    <a:pt x="8" y="288"/>
                  </a:cubicBezTo>
                  <a:cubicBezTo>
                    <a:pt x="13" y="288"/>
                    <a:pt x="16" y="291"/>
                    <a:pt x="16" y="296"/>
                  </a:cubicBezTo>
                  <a:close/>
                  <a:moveTo>
                    <a:pt x="16" y="392"/>
                  </a:moveTo>
                  <a:lnTo>
                    <a:pt x="16" y="440"/>
                  </a:lnTo>
                  <a:cubicBezTo>
                    <a:pt x="16" y="444"/>
                    <a:pt x="13" y="448"/>
                    <a:pt x="8" y="448"/>
                  </a:cubicBezTo>
                  <a:cubicBezTo>
                    <a:pt x="4" y="448"/>
                    <a:pt x="0" y="444"/>
                    <a:pt x="0" y="440"/>
                  </a:cubicBezTo>
                  <a:lnTo>
                    <a:pt x="0" y="392"/>
                  </a:lnTo>
                  <a:cubicBezTo>
                    <a:pt x="0" y="387"/>
                    <a:pt x="4" y="384"/>
                    <a:pt x="8" y="384"/>
                  </a:cubicBezTo>
                  <a:cubicBezTo>
                    <a:pt x="13" y="384"/>
                    <a:pt x="16" y="387"/>
                    <a:pt x="16" y="392"/>
                  </a:cubicBez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8" name="Rectangle 95">
              <a:extLst>
                <a:ext uri="{FF2B5EF4-FFF2-40B4-BE49-F238E27FC236}">
                  <a16:creationId xmlns:a16="http://schemas.microsoft.com/office/drawing/2014/main" id="{D2A5DD0B-0969-4C7A-A667-B870B8288B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7" y="2885"/>
              <a:ext cx="210" cy="156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9" name="Rectangle 96">
              <a:extLst>
                <a:ext uri="{FF2B5EF4-FFF2-40B4-BE49-F238E27FC236}">
                  <a16:creationId xmlns:a16="http://schemas.microsoft.com/office/drawing/2014/main" id="{F3686927-555C-4794-A8B3-914B417571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7" y="2885"/>
              <a:ext cx="210" cy="15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0" name="Rectangle 97">
              <a:extLst>
                <a:ext uri="{FF2B5EF4-FFF2-40B4-BE49-F238E27FC236}">
                  <a16:creationId xmlns:a16="http://schemas.microsoft.com/office/drawing/2014/main" id="{5C9E4F62-7887-41AD-800D-1A7C7BEF49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9" y="2907"/>
              <a:ext cx="176" cy="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P42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1" name="Rectangle 98">
              <a:extLst>
                <a:ext uri="{FF2B5EF4-FFF2-40B4-BE49-F238E27FC236}">
                  <a16:creationId xmlns:a16="http://schemas.microsoft.com/office/drawing/2014/main" id="{3A0EC5A4-B907-494F-9DA8-BA45247432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17" y="2745"/>
              <a:ext cx="145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TAX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2" name="Rectangle 99">
              <a:extLst>
                <a:ext uri="{FF2B5EF4-FFF2-40B4-BE49-F238E27FC236}">
                  <a16:creationId xmlns:a16="http://schemas.microsoft.com/office/drawing/2014/main" id="{73A9819D-ADB4-4D7E-A259-79520D3229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1" y="3110"/>
              <a:ext cx="55" cy="157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3" name="Rectangle 100">
              <a:extLst>
                <a:ext uri="{FF2B5EF4-FFF2-40B4-BE49-F238E27FC236}">
                  <a16:creationId xmlns:a16="http://schemas.microsoft.com/office/drawing/2014/main" id="{94E4535D-4316-49BE-A0A6-EF04541287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1" y="3110"/>
              <a:ext cx="55" cy="157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4" name="Freeform 101">
              <a:extLst>
                <a:ext uri="{FF2B5EF4-FFF2-40B4-BE49-F238E27FC236}">
                  <a16:creationId xmlns:a16="http://schemas.microsoft.com/office/drawing/2014/main" id="{D438EABB-2942-4233-B273-D912992537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47" y="3291"/>
              <a:ext cx="5" cy="146"/>
            </a:xfrm>
            <a:custGeom>
              <a:avLst/>
              <a:gdLst>
                <a:gd name="T0" fmla="*/ 16 w 16"/>
                <a:gd name="T1" fmla="*/ 8 h 448"/>
                <a:gd name="T2" fmla="*/ 16 w 16"/>
                <a:gd name="T3" fmla="*/ 56 h 448"/>
                <a:gd name="T4" fmla="*/ 8 w 16"/>
                <a:gd name="T5" fmla="*/ 64 h 448"/>
                <a:gd name="T6" fmla="*/ 0 w 16"/>
                <a:gd name="T7" fmla="*/ 56 h 448"/>
                <a:gd name="T8" fmla="*/ 0 w 16"/>
                <a:gd name="T9" fmla="*/ 8 h 448"/>
                <a:gd name="T10" fmla="*/ 8 w 16"/>
                <a:gd name="T11" fmla="*/ 0 h 448"/>
                <a:gd name="T12" fmla="*/ 16 w 16"/>
                <a:gd name="T13" fmla="*/ 8 h 448"/>
                <a:gd name="T14" fmla="*/ 16 w 16"/>
                <a:gd name="T15" fmla="*/ 104 h 448"/>
                <a:gd name="T16" fmla="*/ 16 w 16"/>
                <a:gd name="T17" fmla="*/ 152 h 448"/>
                <a:gd name="T18" fmla="*/ 8 w 16"/>
                <a:gd name="T19" fmla="*/ 160 h 448"/>
                <a:gd name="T20" fmla="*/ 0 w 16"/>
                <a:gd name="T21" fmla="*/ 152 h 448"/>
                <a:gd name="T22" fmla="*/ 0 w 16"/>
                <a:gd name="T23" fmla="*/ 104 h 448"/>
                <a:gd name="T24" fmla="*/ 8 w 16"/>
                <a:gd name="T25" fmla="*/ 96 h 448"/>
                <a:gd name="T26" fmla="*/ 16 w 16"/>
                <a:gd name="T27" fmla="*/ 104 h 448"/>
                <a:gd name="T28" fmla="*/ 16 w 16"/>
                <a:gd name="T29" fmla="*/ 200 h 448"/>
                <a:gd name="T30" fmla="*/ 16 w 16"/>
                <a:gd name="T31" fmla="*/ 248 h 448"/>
                <a:gd name="T32" fmla="*/ 8 w 16"/>
                <a:gd name="T33" fmla="*/ 256 h 448"/>
                <a:gd name="T34" fmla="*/ 0 w 16"/>
                <a:gd name="T35" fmla="*/ 248 h 448"/>
                <a:gd name="T36" fmla="*/ 0 w 16"/>
                <a:gd name="T37" fmla="*/ 200 h 448"/>
                <a:gd name="T38" fmla="*/ 8 w 16"/>
                <a:gd name="T39" fmla="*/ 192 h 448"/>
                <a:gd name="T40" fmla="*/ 16 w 16"/>
                <a:gd name="T41" fmla="*/ 200 h 448"/>
                <a:gd name="T42" fmla="*/ 16 w 16"/>
                <a:gd name="T43" fmla="*/ 296 h 448"/>
                <a:gd name="T44" fmla="*/ 16 w 16"/>
                <a:gd name="T45" fmla="*/ 344 h 448"/>
                <a:gd name="T46" fmla="*/ 8 w 16"/>
                <a:gd name="T47" fmla="*/ 352 h 448"/>
                <a:gd name="T48" fmla="*/ 0 w 16"/>
                <a:gd name="T49" fmla="*/ 344 h 448"/>
                <a:gd name="T50" fmla="*/ 0 w 16"/>
                <a:gd name="T51" fmla="*/ 296 h 448"/>
                <a:gd name="T52" fmla="*/ 8 w 16"/>
                <a:gd name="T53" fmla="*/ 288 h 448"/>
                <a:gd name="T54" fmla="*/ 16 w 16"/>
                <a:gd name="T55" fmla="*/ 296 h 448"/>
                <a:gd name="T56" fmla="*/ 16 w 16"/>
                <a:gd name="T57" fmla="*/ 392 h 448"/>
                <a:gd name="T58" fmla="*/ 16 w 16"/>
                <a:gd name="T59" fmla="*/ 440 h 448"/>
                <a:gd name="T60" fmla="*/ 8 w 16"/>
                <a:gd name="T61" fmla="*/ 448 h 448"/>
                <a:gd name="T62" fmla="*/ 0 w 16"/>
                <a:gd name="T63" fmla="*/ 440 h 448"/>
                <a:gd name="T64" fmla="*/ 0 w 16"/>
                <a:gd name="T65" fmla="*/ 392 h 448"/>
                <a:gd name="T66" fmla="*/ 8 w 16"/>
                <a:gd name="T67" fmla="*/ 384 h 448"/>
                <a:gd name="T68" fmla="*/ 16 w 16"/>
                <a:gd name="T69" fmla="*/ 392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" h="448">
                  <a:moveTo>
                    <a:pt x="16" y="8"/>
                  </a:moveTo>
                  <a:lnTo>
                    <a:pt x="16" y="56"/>
                  </a:lnTo>
                  <a:cubicBezTo>
                    <a:pt x="16" y="60"/>
                    <a:pt x="12" y="64"/>
                    <a:pt x="8" y="64"/>
                  </a:cubicBezTo>
                  <a:cubicBezTo>
                    <a:pt x="3" y="64"/>
                    <a:pt x="0" y="60"/>
                    <a:pt x="0" y="56"/>
                  </a:cubicBezTo>
                  <a:lnTo>
                    <a:pt x="0" y="8"/>
                  </a:ln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6" y="3"/>
                    <a:pt x="16" y="8"/>
                  </a:cubicBezTo>
                  <a:close/>
                  <a:moveTo>
                    <a:pt x="16" y="104"/>
                  </a:moveTo>
                  <a:lnTo>
                    <a:pt x="16" y="152"/>
                  </a:lnTo>
                  <a:cubicBezTo>
                    <a:pt x="16" y="156"/>
                    <a:pt x="12" y="160"/>
                    <a:pt x="8" y="160"/>
                  </a:cubicBezTo>
                  <a:cubicBezTo>
                    <a:pt x="3" y="160"/>
                    <a:pt x="0" y="156"/>
                    <a:pt x="0" y="152"/>
                  </a:cubicBezTo>
                  <a:lnTo>
                    <a:pt x="0" y="104"/>
                  </a:lnTo>
                  <a:cubicBezTo>
                    <a:pt x="0" y="99"/>
                    <a:pt x="3" y="96"/>
                    <a:pt x="8" y="96"/>
                  </a:cubicBezTo>
                  <a:cubicBezTo>
                    <a:pt x="12" y="96"/>
                    <a:pt x="16" y="99"/>
                    <a:pt x="16" y="104"/>
                  </a:cubicBezTo>
                  <a:close/>
                  <a:moveTo>
                    <a:pt x="16" y="200"/>
                  </a:moveTo>
                  <a:lnTo>
                    <a:pt x="16" y="248"/>
                  </a:lnTo>
                  <a:cubicBezTo>
                    <a:pt x="16" y="252"/>
                    <a:pt x="12" y="256"/>
                    <a:pt x="8" y="256"/>
                  </a:cubicBezTo>
                  <a:cubicBezTo>
                    <a:pt x="3" y="256"/>
                    <a:pt x="0" y="252"/>
                    <a:pt x="0" y="248"/>
                  </a:cubicBezTo>
                  <a:lnTo>
                    <a:pt x="0" y="200"/>
                  </a:lnTo>
                  <a:cubicBezTo>
                    <a:pt x="0" y="195"/>
                    <a:pt x="3" y="192"/>
                    <a:pt x="8" y="192"/>
                  </a:cubicBezTo>
                  <a:cubicBezTo>
                    <a:pt x="12" y="192"/>
                    <a:pt x="16" y="195"/>
                    <a:pt x="16" y="200"/>
                  </a:cubicBezTo>
                  <a:close/>
                  <a:moveTo>
                    <a:pt x="16" y="296"/>
                  </a:moveTo>
                  <a:lnTo>
                    <a:pt x="16" y="344"/>
                  </a:lnTo>
                  <a:cubicBezTo>
                    <a:pt x="16" y="348"/>
                    <a:pt x="12" y="352"/>
                    <a:pt x="8" y="352"/>
                  </a:cubicBezTo>
                  <a:cubicBezTo>
                    <a:pt x="3" y="352"/>
                    <a:pt x="0" y="348"/>
                    <a:pt x="0" y="344"/>
                  </a:cubicBezTo>
                  <a:lnTo>
                    <a:pt x="0" y="296"/>
                  </a:lnTo>
                  <a:cubicBezTo>
                    <a:pt x="0" y="291"/>
                    <a:pt x="3" y="288"/>
                    <a:pt x="8" y="288"/>
                  </a:cubicBezTo>
                  <a:cubicBezTo>
                    <a:pt x="12" y="288"/>
                    <a:pt x="16" y="291"/>
                    <a:pt x="16" y="296"/>
                  </a:cubicBezTo>
                  <a:close/>
                  <a:moveTo>
                    <a:pt x="16" y="392"/>
                  </a:moveTo>
                  <a:lnTo>
                    <a:pt x="16" y="440"/>
                  </a:lnTo>
                  <a:cubicBezTo>
                    <a:pt x="16" y="444"/>
                    <a:pt x="12" y="448"/>
                    <a:pt x="8" y="448"/>
                  </a:cubicBezTo>
                  <a:cubicBezTo>
                    <a:pt x="3" y="448"/>
                    <a:pt x="0" y="444"/>
                    <a:pt x="0" y="440"/>
                  </a:cubicBezTo>
                  <a:lnTo>
                    <a:pt x="0" y="392"/>
                  </a:lnTo>
                  <a:cubicBezTo>
                    <a:pt x="0" y="387"/>
                    <a:pt x="3" y="384"/>
                    <a:pt x="8" y="384"/>
                  </a:cubicBezTo>
                  <a:cubicBezTo>
                    <a:pt x="12" y="384"/>
                    <a:pt x="16" y="387"/>
                    <a:pt x="16" y="392"/>
                  </a:cubicBez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5" name="Rectangle 102">
              <a:extLst>
                <a:ext uri="{FF2B5EF4-FFF2-40B4-BE49-F238E27FC236}">
                  <a16:creationId xmlns:a16="http://schemas.microsoft.com/office/drawing/2014/main" id="{E31ACC6D-6CD4-4135-AD8B-CA2ABC7AF7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3" y="3149"/>
              <a:ext cx="145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TAX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pic>
        <p:nvPicPr>
          <p:cNvPr id="207" name="Picture 206">
            <a:extLst>
              <a:ext uri="{FF2B5EF4-FFF2-40B4-BE49-F238E27FC236}">
                <a16:creationId xmlns:a16="http://schemas.microsoft.com/office/drawing/2014/main" id="{C61B1A9D-4638-4241-8FBA-6BA35610D0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059" y="1169669"/>
            <a:ext cx="7386639" cy="3311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6269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726FD-0D52-40F6-B0A3-BF85430369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Possible scenarios for FTARGET beams– NA</a:t>
            </a:r>
            <a:endParaRPr lang="en-GB" sz="3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45B827-584D-44A1-BDC5-BCBF25CA982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1C2CB-258C-4A49-B490-6DD28B8509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6A82D7-4BAC-4AE6-B089-29588C812F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A71FA401-7A0D-4736-8254-42C02F7085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400" dirty="0">
                <a:solidFill>
                  <a:schemeClr val="accent2"/>
                </a:solidFill>
              </a:rPr>
              <a:t>P42 TAX out, M2 TAX out</a:t>
            </a:r>
          </a:p>
          <a:p>
            <a:r>
              <a:rPr lang="en-US" sz="1400" dirty="0"/>
              <a:t>P42 TAX in, M2 TAX out</a:t>
            </a:r>
          </a:p>
          <a:p>
            <a:r>
              <a:rPr lang="en-US" sz="1400" dirty="0">
                <a:solidFill>
                  <a:schemeClr val="accent2"/>
                </a:solidFill>
              </a:rPr>
              <a:t>P42 TAX out, M2 TAX in</a:t>
            </a:r>
          </a:p>
          <a:p>
            <a:r>
              <a:rPr lang="en-US" sz="1400" dirty="0">
                <a:solidFill>
                  <a:schemeClr val="accent2"/>
                </a:solidFill>
              </a:rPr>
              <a:t>P42 TAX in, M2 TAX in</a:t>
            </a:r>
          </a:p>
          <a:p>
            <a:endParaRPr lang="en-GB" sz="1400" dirty="0"/>
          </a:p>
        </p:txBody>
      </p:sp>
      <p:grpSp>
        <p:nvGrpSpPr>
          <p:cNvPr id="207" name="Group 105">
            <a:extLst>
              <a:ext uri="{FF2B5EF4-FFF2-40B4-BE49-F238E27FC236}">
                <a16:creationId xmlns:a16="http://schemas.microsoft.com/office/drawing/2014/main" id="{365301AB-4274-4308-AB4C-ACDCF9FC4BB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963738" y="3975100"/>
            <a:ext cx="8497888" cy="2130425"/>
            <a:chOff x="1183" y="2084"/>
            <a:chExt cx="5353" cy="1342"/>
          </a:xfrm>
        </p:grpSpPr>
        <p:sp>
          <p:nvSpPr>
            <p:cNvPr id="209" name="Freeform 106">
              <a:extLst>
                <a:ext uri="{FF2B5EF4-FFF2-40B4-BE49-F238E27FC236}">
                  <a16:creationId xmlns:a16="http://schemas.microsoft.com/office/drawing/2014/main" id="{C5975532-2B80-44B1-9C95-FE97310314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63" y="2877"/>
              <a:ext cx="5" cy="136"/>
            </a:xfrm>
            <a:custGeom>
              <a:avLst/>
              <a:gdLst>
                <a:gd name="T0" fmla="*/ 16 w 16"/>
                <a:gd name="T1" fmla="*/ 8 h 448"/>
                <a:gd name="T2" fmla="*/ 16 w 16"/>
                <a:gd name="T3" fmla="*/ 56 h 448"/>
                <a:gd name="T4" fmla="*/ 8 w 16"/>
                <a:gd name="T5" fmla="*/ 64 h 448"/>
                <a:gd name="T6" fmla="*/ 0 w 16"/>
                <a:gd name="T7" fmla="*/ 56 h 448"/>
                <a:gd name="T8" fmla="*/ 0 w 16"/>
                <a:gd name="T9" fmla="*/ 8 h 448"/>
                <a:gd name="T10" fmla="*/ 8 w 16"/>
                <a:gd name="T11" fmla="*/ 0 h 448"/>
                <a:gd name="T12" fmla="*/ 16 w 16"/>
                <a:gd name="T13" fmla="*/ 8 h 448"/>
                <a:gd name="T14" fmla="*/ 16 w 16"/>
                <a:gd name="T15" fmla="*/ 104 h 448"/>
                <a:gd name="T16" fmla="*/ 16 w 16"/>
                <a:gd name="T17" fmla="*/ 152 h 448"/>
                <a:gd name="T18" fmla="*/ 8 w 16"/>
                <a:gd name="T19" fmla="*/ 160 h 448"/>
                <a:gd name="T20" fmla="*/ 0 w 16"/>
                <a:gd name="T21" fmla="*/ 152 h 448"/>
                <a:gd name="T22" fmla="*/ 0 w 16"/>
                <a:gd name="T23" fmla="*/ 104 h 448"/>
                <a:gd name="T24" fmla="*/ 8 w 16"/>
                <a:gd name="T25" fmla="*/ 96 h 448"/>
                <a:gd name="T26" fmla="*/ 16 w 16"/>
                <a:gd name="T27" fmla="*/ 104 h 448"/>
                <a:gd name="T28" fmla="*/ 16 w 16"/>
                <a:gd name="T29" fmla="*/ 200 h 448"/>
                <a:gd name="T30" fmla="*/ 16 w 16"/>
                <a:gd name="T31" fmla="*/ 248 h 448"/>
                <a:gd name="T32" fmla="*/ 8 w 16"/>
                <a:gd name="T33" fmla="*/ 256 h 448"/>
                <a:gd name="T34" fmla="*/ 0 w 16"/>
                <a:gd name="T35" fmla="*/ 248 h 448"/>
                <a:gd name="T36" fmla="*/ 0 w 16"/>
                <a:gd name="T37" fmla="*/ 200 h 448"/>
                <a:gd name="T38" fmla="*/ 8 w 16"/>
                <a:gd name="T39" fmla="*/ 192 h 448"/>
                <a:gd name="T40" fmla="*/ 16 w 16"/>
                <a:gd name="T41" fmla="*/ 200 h 448"/>
                <a:gd name="T42" fmla="*/ 16 w 16"/>
                <a:gd name="T43" fmla="*/ 296 h 448"/>
                <a:gd name="T44" fmla="*/ 16 w 16"/>
                <a:gd name="T45" fmla="*/ 344 h 448"/>
                <a:gd name="T46" fmla="*/ 8 w 16"/>
                <a:gd name="T47" fmla="*/ 352 h 448"/>
                <a:gd name="T48" fmla="*/ 0 w 16"/>
                <a:gd name="T49" fmla="*/ 344 h 448"/>
                <a:gd name="T50" fmla="*/ 0 w 16"/>
                <a:gd name="T51" fmla="*/ 296 h 448"/>
                <a:gd name="T52" fmla="*/ 8 w 16"/>
                <a:gd name="T53" fmla="*/ 288 h 448"/>
                <a:gd name="T54" fmla="*/ 16 w 16"/>
                <a:gd name="T55" fmla="*/ 296 h 448"/>
                <a:gd name="T56" fmla="*/ 16 w 16"/>
                <a:gd name="T57" fmla="*/ 392 h 448"/>
                <a:gd name="T58" fmla="*/ 16 w 16"/>
                <a:gd name="T59" fmla="*/ 440 h 448"/>
                <a:gd name="T60" fmla="*/ 8 w 16"/>
                <a:gd name="T61" fmla="*/ 448 h 448"/>
                <a:gd name="T62" fmla="*/ 0 w 16"/>
                <a:gd name="T63" fmla="*/ 440 h 448"/>
                <a:gd name="T64" fmla="*/ 0 w 16"/>
                <a:gd name="T65" fmla="*/ 392 h 448"/>
                <a:gd name="T66" fmla="*/ 8 w 16"/>
                <a:gd name="T67" fmla="*/ 384 h 448"/>
                <a:gd name="T68" fmla="*/ 16 w 16"/>
                <a:gd name="T69" fmla="*/ 392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" h="448">
                  <a:moveTo>
                    <a:pt x="16" y="8"/>
                  </a:moveTo>
                  <a:lnTo>
                    <a:pt x="16" y="56"/>
                  </a:lnTo>
                  <a:cubicBezTo>
                    <a:pt x="16" y="60"/>
                    <a:pt x="13" y="64"/>
                    <a:pt x="8" y="64"/>
                  </a:cubicBezTo>
                  <a:cubicBezTo>
                    <a:pt x="4" y="64"/>
                    <a:pt x="0" y="60"/>
                    <a:pt x="0" y="56"/>
                  </a:cubicBezTo>
                  <a:lnTo>
                    <a:pt x="0" y="8"/>
                  </a:lnTo>
                  <a:cubicBezTo>
                    <a:pt x="0" y="3"/>
                    <a:pt x="4" y="0"/>
                    <a:pt x="8" y="0"/>
                  </a:cubicBezTo>
                  <a:cubicBezTo>
                    <a:pt x="13" y="0"/>
                    <a:pt x="16" y="3"/>
                    <a:pt x="16" y="8"/>
                  </a:cubicBezTo>
                  <a:close/>
                  <a:moveTo>
                    <a:pt x="16" y="104"/>
                  </a:moveTo>
                  <a:lnTo>
                    <a:pt x="16" y="152"/>
                  </a:lnTo>
                  <a:cubicBezTo>
                    <a:pt x="16" y="156"/>
                    <a:pt x="13" y="160"/>
                    <a:pt x="8" y="160"/>
                  </a:cubicBezTo>
                  <a:cubicBezTo>
                    <a:pt x="4" y="160"/>
                    <a:pt x="0" y="156"/>
                    <a:pt x="0" y="152"/>
                  </a:cubicBezTo>
                  <a:lnTo>
                    <a:pt x="0" y="104"/>
                  </a:lnTo>
                  <a:cubicBezTo>
                    <a:pt x="0" y="99"/>
                    <a:pt x="4" y="96"/>
                    <a:pt x="8" y="96"/>
                  </a:cubicBezTo>
                  <a:cubicBezTo>
                    <a:pt x="13" y="96"/>
                    <a:pt x="16" y="99"/>
                    <a:pt x="16" y="104"/>
                  </a:cubicBezTo>
                  <a:close/>
                  <a:moveTo>
                    <a:pt x="16" y="200"/>
                  </a:moveTo>
                  <a:lnTo>
                    <a:pt x="16" y="248"/>
                  </a:lnTo>
                  <a:cubicBezTo>
                    <a:pt x="16" y="252"/>
                    <a:pt x="13" y="256"/>
                    <a:pt x="8" y="256"/>
                  </a:cubicBezTo>
                  <a:cubicBezTo>
                    <a:pt x="4" y="256"/>
                    <a:pt x="0" y="252"/>
                    <a:pt x="0" y="248"/>
                  </a:cubicBezTo>
                  <a:lnTo>
                    <a:pt x="0" y="200"/>
                  </a:lnTo>
                  <a:cubicBezTo>
                    <a:pt x="0" y="195"/>
                    <a:pt x="4" y="192"/>
                    <a:pt x="8" y="192"/>
                  </a:cubicBezTo>
                  <a:cubicBezTo>
                    <a:pt x="13" y="192"/>
                    <a:pt x="16" y="195"/>
                    <a:pt x="16" y="200"/>
                  </a:cubicBezTo>
                  <a:close/>
                  <a:moveTo>
                    <a:pt x="16" y="296"/>
                  </a:moveTo>
                  <a:lnTo>
                    <a:pt x="16" y="344"/>
                  </a:lnTo>
                  <a:cubicBezTo>
                    <a:pt x="16" y="348"/>
                    <a:pt x="13" y="352"/>
                    <a:pt x="8" y="352"/>
                  </a:cubicBezTo>
                  <a:cubicBezTo>
                    <a:pt x="4" y="352"/>
                    <a:pt x="0" y="348"/>
                    <a:pt x="0" y="344"/>
                  </a:cubicBezTo>
                  <a:lnTo>
                    <a:pt x="0" y="296"/>
                  </a:lnTo>
                  <a:cubicBezTo>
                    <a:pt x="0" y="291"/>
                    <a:pt x="4" y="288"/>
                    <a:pt x="8" y="288"/>
                  </a:cubicBezTo>
                  <a:cubicBezTo>
                    <a:pt x="13" y="288"/>
                    <a:pt x="16" y="291"/>
                    <a:pt x="16" y="296"/>
                  </a:cubicBezTo>
                  <a:close/>
                  <a:moveTo>
                    <a:pt x="16" y="392"/>
                  </a:moveTo>
                  <a:lnTo>
                    <a:pt x="16" y="440"/>
                  </a:lnTo>
                  <a:cubicBezTo>
                    <a:pt x="16" y="444"/>
                    <a:pt x="13" y="448"/>
                    <a:pt x="8" y="448"/>
                  </a:cubicBezTo>
                  <a:cubicBezTo>
                    <a:pt x="4" y="448"/>
                    <a:pt x="0" y="444"/>
                    <a:pt x="0" y="440"/>
                  </a:cubicBezTo>
                  <a:lnTo>
                    <a:pt x="0" y="392"/>
                  </a:lnTo>
                  <a:cubicBezTo>
                    <a:pt x="0" y="387"/>
                    <a:pt x="4" y="384"/>
                    <a:pt x="8" y="384"/>
                  </a:cubicBezTo>
                  <a:cubicBezTo>
                    <a:pt x="13" y="384"/>
                    <a:pt x="16" y="387"/>
                    <a:pt x="16" y="392"/>
                  </a:cubicBez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2" name="Rectangle 109">
              <a:extLst>
                <a:ext uri="{FF2B5EF4-FFF2-40B4-BE49-F238E27FC236}">
                  <a16:creationId xmlns:a16="http://schemas.microsoft.com/office/drawing/2014/main" id="{A794339B-07EE-4C3C-BCB5-97D69EBA93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3137"/>
              <a:ext cx="63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3" name="Rectangle 110">
              <a:extLst>
                <a:ext uri="{FF2B5EF4-FFF2-40B4-BE49-F238E27FC236}">
                  <a16:creationId xmlns:a16="http://schemas.microsoft.com/office/drawing/2014/main" id="{29CA516D-1823-40BB-9658-146E67D9B0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3" y="3137"/>
              <a:ext cx="24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 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5" name="Rectangle 112">
              <a:extLst>
                <a:ext uri="{FF2B5EF4-FFF2-40B4-BE49-F238E27FC236}">
                  <a16:creationId xmlns:a16="http://schemas.microsoft.com/office/drawing/2014/main" id="{5629F6DE-2C3D-45A1-B327-27360CB9EE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5" y="3247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6" name="Rectangle 113">
              <a:extLst>
                <a:ext uri="{FF2B5EF4-FFF2-40B4-BE49-F238E27FC236}">
                  <a16:creationId xmlns:a16="http://schemas.microsoft.com/office/drawing/2014/main" id="{6CCB513B-65A7-4C8B-BA75-8C0CDA8C32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5" y="3251"/>
              <a:ext cx="284" cy="146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7" name="Rectangle 114">
              <a:extLst>
                <a:ext uri="{FF2B5EF4-FFF2-40B4-BE49-F238E27FC236}">
                  <a16:creationId xmlns:a16="http://schemas.microsoft.com/office/drawing/2014/main" id="{D3FB3786-D44C-412D-AA87-2ACB5AB92C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5" y="3251"/>
              <a:ext cx="284" cy="14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8" name="Rectangle 115">
              <a:extLst>
                <a:ext uri="{FF2B5EF4-FFF2-40B4-BE49-F238E27FC236}">
                  <a16:creationId xmlns:a16="http://schemas.microsoft.com/office/drawing/2014/main" id="{B6B422E8-5468-4E5D-9875-015E7F0E03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5" y="3271"/>
              <a:ext cx="140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M2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9" name="Rectangle 116">
              <a:extLst>
                <a:ext uri="{FF2B5EF4-FFF2-40B4-BE49-F238E27FC236}">
                  <a16:creationId xmlns:a16="http://schemas.microsoft.com/office/drawing/2014/main" id="{9CD49048-A3EC-4A05-9C93-9DEB458954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7" y="2873"/>
              <a:ext cx="472" cy="146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0" name="Rectangle 117">
              <a:extLst>
                <a:ext uri="{FF2B5EF4-FFF2-40B4-BE49-F238E27FC236}">
                  <a16:creationId xmlns:a16="http://schemas.microsoft.com/office/drawing/2014/main" id="{373E8D8D-FFBC-4AB3-95A8-D0E9C1FAE2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7" y="2873"/>
              <a:ext cx="472" cy="14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1" name="Rectangle 118">
              <a:extLst>
                <a:ext uri="{FF2B5EF4-FFF2-40B4-BE49-F238E27FC236}">
                  <a16:creationId xmlns:a16="http://schemas.microsoft.com/office/drawing/2014/main" id="{6D51B87C-30C1-4A60-BEE8-58C7CB0510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0" y="2893"/>
              <a:ext cx="204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TT24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2" name="Freeform 119">
              <a:extLst>
                <a:ext uri="{FF2B5EF4-FFF2-40B4-BE49-F238E27FC236}">
                  <a16:creationId xmlns:a16="http://schemas.microsoft.com/office/drawing/2014/main" id="{968C5C9E-AC0B-4652-9799-A85D556381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4" y="2622"/>
              <a:ext cx="395" cy="397"/>
            </a:xfrm>
            <a:custGeom>
              <a:avLst/>
              <a:gdLst>
                <a:gd name="T0" fmla="*/ 0 w 395"/>
                <a:gd name="T1" fmla="*/ 103 h 397"/>
                <a:gd name="T2" fmla="*/ 293 w 395"/>
                <a:gd name="T3" fmla="*/ 397 h 397"/>
                <a:gd name="T4" fmla="*/ 395 w 395"/>
                <a:gd name="T5" fmla="*/ 294 h 397"/>
                <a:gd name="T6" fmla="*/ 103 w 395"/>
                <a:gd name="T7" fmla="*/ 0 h 397"/>
                <a:gd name="T8" fmla="*/ 0 w 395"/>
                <a:gd name="T9" fmla="*/ 103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5" h="397">
                  <a:moveTo>
                    <a:pt x="0" y="103"/>
                  </a:moveTo>
                  <a:lnTo>
                    <a:pt x="293" y="397"/>
                  </a:lnTo>
                  <a:lnTo>
                    <a:pt x="395" y="294"/>
                  </a:lnTo>
                  <a:lnTo>
                    <a:pt x="103" y="0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3" name="Freeform 120">
              <a:extLst>
                <a:ext uri="{FF2B5EF4-FFF2-40B4-BE49-F238E27FC236}">
                  <a16:creationId xmlns:a16="http://schemas.microsoft.com/office/drawing/2014/main" id="{5076ED69-2261-4D4B-BDDB-940289465CA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4" y="2622"/>
              <a:ext cx="395" cy="397"/>
            </a:xfrm>
            <a:custGeom>
              <a:avLst/>
              <a:gdLst>
                <a:gd name="T0" fmla="*/ 0 w 395"/>
                <a:gd name="T1" fmla="*/ 103 h 397"/>
                <a:gd name="T2" fmla="*/ 293 w 395"/>
                <a:gd name="T3" fmla="*/ 397 h 397"/>
                <a:gd name="T4" fmla="*/ 395 w 395"/>
                <a:gd name="T5" fmla="*/ 294 h 397"/>
                <a:gd name="T6" fmla="*/ 103 w 395"/>
                <a:gd name="T7" fmla="*/ 0 h 397"/>
                <a:gd name="T8" fmla="*/ 0 w 395"/>
                <a:gd name="T9" fmla="*/ 103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5" h="397">
                  <a:moveTo>
                    <a:pt x="0" y="103"/>
                  </a:moveTo>
                  <a:lnTo>
                    <a:pt x="293" y="397"/>
                  </a:lnTo>
                  <a:lnTo>
                    <a:pt x="395" y="294"/>
                  </a:lnTo>
                  <a:lnTo>
                    <a:pt x="103" y="0"/>
                  </a:lnTo>
                  <a:lnTo>
                    <a:pt x="0" y="103"/>
                  </a:lnTo>
                  <a:close/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4" name="Rectangle 121">
              <a:extLst>
                <a:ext uri="{FF2B5EF4-FFF2-40B4-BE49-F238E27FC236}">
                  <a16:creationId xmlns:a16="http://schemas.microsoft.com/office/drawing/2014/main" id="{A0A191F4-F37F-4212-8014-F5C04E3219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1" y="2622"/>
              <a:ext cx="791" cy="146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5" name="Rectangle 122">
              <a:extLst>
                <a:ext uri="{FF2B5EF4-FFF2-40B4-BE49-F238E27FC236}">
                  <a16:creationId xmlns:a16="http://schemas.microsoft.com/office/drawing/2014/main" id="{C2AB5732-A776-43E4-B37C-28DCCBCC06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1" y="2622"/>
              <a:ext cx="791" cy="14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6" name="Rectangle 123">
              <a:extLst>
                <a:ext uri="{FF2B5EF4-FFF2-40B4-BE49-F238E27FC236}">
                  <a16:creationId xmlns:a16="http://schemas.microsoft.com/office/drawing/2014/main" id="{815F1FB9-8D82-4F0B-A0D3-30DB2CE894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3" y="2644"/>
              <a:ext cx="204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TT20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7" name="Rectangle 124">
              <a:extLst>
                <a:ext uri="{FF2B5EF4-FFF2-40B4-BE49-F238E27FC236}">
                  <a16:creationId xmlns:a16="http://schemas.microsoft.com/office/drawing/2014/main" id="{57444EA8-DC35-4261-BADC-7D86D9CA40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3" y="2622"/>
              <a:ext cx="88" cy="146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8" name="Rectangle 125">
              <a:extLst>
                <a:ext uri="{FF2B5EF4-FFF2-40B4-BE49-F238E27FC236}">
                  <a16:creationId xmlns:a16="http://schemas.microsoft.com/office/drawing/2014/main" id="{D20AED9D-D024-4D17-A887-D1C2C50692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3" y="2622"/>
              <a:ext cx="88" cy="14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9" name="Rectangle 126">
              <a:extLst>
                <a:ext uri="{FF2B5EF4-FFF2-40B4-BE49-F238E27FC236}">
                  <a16:creationId xmlns:a16="http://schemas.microsoft.com/office/drawing/2014/main" id="{D147F0EE-1D10-4167-8F34-8587A5F9E0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3" y="2596"/>
              <a:ext cx="393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Beam from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0" name="Rectangle 127">
              <a:extLst>
                <a:ext uri="{FF2B5EF4-FFF2-40B4-BE49-F238E27FC236}">
                  <a16:creationId xmlns:a16="http://schemas.microsoft.com/office/drawing/2014/main" id="{5DB3AF8B-13EC-470D-BD30-E93663B4C0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1" y="2689"/>
              <a:ext cx="156" cy="1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SPS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1" name="Rectangle 128">
              <a:extLst>
                <a:ext uri="{FF2B5EF4-FFF2-40B4-BE49-F238E27FC236}">
                  <a16:creationId xmlns:a16="http://schemas.microsoft.com/office/drawing/2014/main" id="{2EA7AA94-8146-4367-9519-FA90A7FFBE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2" y="2464"/>
              <a:ext cx="87" cy="145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2" name="Rectangle 129">
              <a:extLst>
                <a:ext uri="{FF2B5EF4-FFF2-40B4-BE49-F238E27FC236}">
                  <a16:creationId xmlns:a16="http://schemas.microsoft.com/office/drawing/2014/main" id="{7D3F5026-ACEC-40CB-91F6-C52BEB4681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2" y="2464"/>
              <a:ext cx="87" cy="145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3" name="Rectangle 130">
              <a:extLst>
                <a:ext uri="{FF2B5EF4-FFF2-40B4-BE49-F238E27FC236}">
                  <a16:creationId xmlns:a16="http://schemas.microsoft.com/office/drawing/2014/main" id="{70DBA92D-119E-4E5C-8636-EC8761D76D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0" y="2357"/>
              <a:ext cx="354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TED.210358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4" name="Rectangle 131">
              <a:extLst>
                <a:ext uri="{FF2B5EF4-FFF2-40B4-BE49-F238E27FC236}">
                  <a16:creationId xmlns:a16="http://schemas.microsoft.com/office/drawing/2014/main" id="{19FCA3EE-6291-4AD4-865F-7AC579557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1" y="2622"/>
              <a:ext cx="87" cy="14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5" name="Rectangle 132">
              <a:extLst>
                <a:ext uri="{FF2B5EF4-FFF2-40B4-BE49-F238E27FC236}">
                  <a16:creationId xmlns:a16="http://schemas.microsoft.com/office/drawing/2014/main" id="{7B42F02E-FB52-4565-9A1D-D44BD9CEB2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1" y="2622"/>
              <a:ext cx="87" cy="14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6" name="Freeform 133">
              <a:extLst>
                <a:ext uri="{FF2B5EF4-FFF2-40B4-BE49-F238E27FC236}">
                  <a16:creationId xmlns:a16="http://schemas.microsoft.com/office/drawing/2014/main" id="{44466EE4-FAF3-4731-935E-F445CE366C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9" y="2665"/>
              <a:ext cx="729" cy="731"/>
            </a:xfrm>
            <a:custGeom>
              <a:avLst/>
              <a:gdLst>
                <a:gd name="T0" fmla="*/ 0 w 729"/>
                <a:gd name="T1" fmla="*/ 103 h 731"/>
                <a:gd name="T2" fmla="*/ 627 w 729"/>
                <a:gd name="T3" fmla="*/ 731 h 731"/>
                <a:gd name="T4" fmla="*/ 729 w 729"/>
                <a:gd name="T5" fmla="*/ 628 h 731"/>
                <a:gd name="T6" fmla="*/ 103 w 729"/>
                <a:gd name="T7" fmla="*/ 0 h 731"/>
                <a:gd name="T8" fmla="*/ 0 w 729"/>
                <a:gd name="T9" fmla="*/ 103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9" h="731">
                  <a:moveTo>
                    <a:pt x="0" y="103"/>
                  </a:moveTo>
                  <a:lnTo>
                    <a:pt x="627" y="731"/>
                  </a:lnTo>
                  <a:lnTo>
                    <a:pt x="729" y="628"/>
                  </a:lnTo>
                  <a:lnTo>
                    <a:pt x="103" y="0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7" name="Freeform 134">
              <a:extLst>
                <a:ext uri="{FF2B5EF4-FFF2-40B4-BE49-F238E27FC236}">
                  <a16:creationId xmlns:a16="http://schemas.microsoft.com/office/drawing/2014/main" id="{062FB586-833B-4D05-A53B-B929718F68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9" y="2665"/>
              <a:ext cx="729" cy="731"/>
            </a:xfrm>
            <a:custGeom>
              <a:avLst/>
              <a:gdLst>
                <a:gd name="T0" fmla="*/ 0 w 729"/>
                <a:gd name="T1" fmla="*/ 103 h 731"/>
                <a:gd name="T2" fmla="*/ 627 w 729"/>
                <a:gd name="T3" fmla="*/ 731 h 731"/>
                <a:gd name="T4" fmla="*/ 729 w 729"/>
                <a:gd name="T5" fmla="*/ 628 h 731"/>
                <a:gd name="T6" fmla="*/ 103 w 729"/>
                <a:gd name="T7" fmla="*/ 0 h 731"/>
                <a:gd name="T8" fmla="*/ 0 w 729"/>
                <a:gd name="T9" fmla="*/ 103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9" h="731">
                  <a:moveTo>
                    <a:pt x="0" y="103"/>
                  </a:moveTo>
                  <a:lnTo>
                    <a:pt x="627" y="731"/>
                  </a:lnTo>
                  <a:lnTo>
                    <a:pt x="729" y="628"/>
                  </a:lnTo>
                  <a:lnTo>
                    <a:pt x="103" y="0"/>
                  </a:lnTo>
                  <a:lnTo>
                    <a:pt x="0" y="103"/>
                  </a:lnTo>
                  <a:close/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8" name="Rectangle 135">
              <a:extLst>
                <a:ext uri="{FF2B5EF4-FFF2-40B4-BE49-F238E27FC236}">
                  <a16:creationId xmlns:a16="http://schemas.microsoft.com/office/drawing/2014/main" id="{0B5802C2-09AE-430E-A678-3F46100831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5" y="2873"/>
              <a:ext cx="87" cy="14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9" name="Rectangle 136">
              <a:extLst>
                <a:ext uri="{FF2B5EF4-FFF2-40B4-BE49-F238E27FC236}">
                  <a16:creationId xmlns:a16="http://schemas.microsoft.com/office/drawing/2014/main" id="{468956F1-76D7-4E64-862C-EA1317D9DD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5" y="2873"/>
              <a:ext cx="87" cy="14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0" name="Rectangle 137">
              <a:extLst>
                <a:ext uri="{FF2B5EF4-FFF2-40B4-BE49-F238E27FC236}">
                  <a16:creationId xmlns:a16="http://schemas.microsoft.com/office/drawing/2014/main" id="{37D5F2EB-9802-4740-A997-15973C2076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8" y="2527"/>
              <a:ext cx="266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Splitter 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1" name="Rectangle 138">
              <a:extLst>
                <a:ext uri="{FF2B5EF4-FFF2-40B4-BE49-F238E27FC236}">
                  <a16:creationId xmlns:a16="http://schemas.microsoft.com/office/drawing/2014/main" id="{75F65F79-E112-447A-91FB-B05325D71D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7" y="2527"/>
              <a:ext cx="267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Splitter 1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2" name="Rectangle 139">
              <a:extLst>
                <a:ext uri="{FF2B5EF4-FFF2-40B4-BE49-F238E27FC236}">
                  <a16:creationId xmlns:a16="http://schemas.microsoft.com/office/drawing/2014/main" id="{652032FB-F21A-4830-BB30-6F438EB1A8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5" y="3251"/>
              <a:ext cx="938" cy="146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3" name="Rectangle 140">
              <a:extLst>
                <a:ext uri="{FF2B5EF4-FFF2-40B4-BE49-F238E27FC236}">
                  <a16:creationId xmlns:a16="http://schemas.microsoft.com/office/drawing/2014/main" id="{40AF925C-BF31-497A-8548-D41B8EA65E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5" y="3251"/>
              <a:ext cx="938" cy="14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4" name="Rectangle 141">
              <a:extLst>
                <a:ext uri="{FF2B5EF4-FFF2-40B4-BE49-F238E27FC236}">
                  <a16:creationId xmlns:a16="http://schemas.microsoft.com/office/drawing/2014/main" id="{BBD05175-0E6F-42E5-8801-B74BC7E764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1" y="3271"/>
              <a:ext cx="204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TT25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5" name="Rectangle 142">
              <a:extLst>
                <a:ext uri="{FF2B5EF4-FFF2-40B4-BE49-F238E27FC236}">
                  <a16:creationId xmlns:a16="http://schemas.microsoft.com/office/drawing/2014/main" id="{0C4E611C-E2A0-445E-9799-645F5C9D5B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61" y="3251"/>
              <a:ext cx="87" cy="14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6" name="Rectangle 143">
              <a:extLst>
                <a:ext uri="{FF2B5EF4-FFF2-40B4-BE49-F238E27FC236}">
                  <a16:creationId xmlns:a16="http://schemas.microsoft.com/office/drawing/2014/main" id="{01B4DBD8-7BBF-42ED-88EF-B0AFFBDE57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61" y="3251"/>
              <a:ext cx="87" cy="14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7" name="Rectangle 144">
              <a:extLst>
                <a:ext uri="{FF2B5EF4-FFF2-40B4-BE49-F238E27FC236}">
                  <a16:creationId xmlns:a16="http://schemas.microsoft.com/office/drawing/2014/main" id="{8F67787A-CA80-4988-BE0D-553A6CD533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3" y="2623"/>
              <a:ext cx="720" cy="146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8" name="Rectangle 145">
              <a:extLst>
                <a:ext uri="{FF2B5EF4-FFF2-40B4-BE49-F238E27FC236}">
                  <a16:creationId xmlns:a16="http://schemas.microsoft.com/office/drawing/2014/main" id="{BB22278D-3B44-4DD1-9DA3-8759F38C9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3" y="2623"/>
              <a:ext cx="720" cy="14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9" name="Rectangle 146">
              <a:extLst>
                <a:ext uri="{FF2B5EF4-FFF2-40B4-BE49-F238E27FC236}">
                  <a16:creationId xmlns:a16="http://schemas.microsoft.com/office/drawing/2014/main" id="{3CAE23B4-1E83-4BB6-8652-1FC6AEC760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0" y="2643"/>
              <a:ext cx="203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TT23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0" name="Rectangle 147">
              <a:extLst>
                <a:ext uri="{FF2B5EF4-FFF2-40B4-BE49-F238E27FC236}">
                  <a16:creationId xmlns:a16="http://schemas.microsoft.com/office/drawing/2014/main" id="{5738B146-33D1-4E6B-92CE-E207B50E5D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55" y="2623"/>
              <a:ext cx="88" cy="14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1" name="Rectangle 148">
              <a:extLst>
                <a:ext uri="{FF2B5EF4-FFF2-40B4-BE49-F238E27FC236}">
                  <a16:creationId xmlns:a16="http://schemas.microsoft.com/office/drawing/2014/main" id="{175D5A21-7624-443A-9B23-AAF203EA3A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55" y="2623"/>
              <a:ext cx="88" cy="14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2" name="Rectangle 149">
              <a:extLst>
                <a:ext uri="{FF2B5EF4-FFF2-40B4-BE49-F238E27FC236}">
                  <a16:creationId xmlns:a16="http://schemas.microsoft.com/office/drawing/2014/main" id="{7E84B1FF-CBCF-4130-8C40-D7197CF2C0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5" y="2623"/>
              <a:ext cx="87" cy="14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3" name="Rectangle 150">
              <a:extLst>
                <a:ext uri="{FF2B5EF4-FFF2-40B4-BE49-F238E27FC236}">
                  <a16:creationId xmlns:a16="http://schemas.microsoft.com/office/drawing/2014/main" id="{5364903E-0873-4820-8908-22C51476DA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5" y="2623"/>
              <a:ext cx="87" cy="14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4" name="Line 151">
              <a:extLst>
                <a:ext uri="{FF2B5EF4-FFF2-40B4-BE49-F238E27FC236}">
                  <a16:creationId xmlns:a16="http://schemas.microsoft.com/office/drawing/2014/main" id="{9BC3F6FE-4C4A-42B0-8E70-6521C49535B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58" y="2624"/>
              <a:ext cx="278" cy="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5" name="Line 152">
              <a:extLst>
                <a:ext uri="{FF2B5EF4-FFF2-40B4-BE49-F238E27FC236}">
                  <a16:creationId xmlns:a16="http://schemas.microsoft.com/office/drawing/2014/main" id="{B71263DC-83F4-4A97-BB35-01272CA744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56" y="2768"/>
              <a:ext cx="198" cy="0"/>
            </a:xfrm>
            <a:prstGeom prst="line">
              <a:avLst/>
            </a:prstGeom>
            <a:noFill/>
            <a:ln w="12700" cap="flat">
              <a:solidFill>
                <a:srgbClr val="33996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6" name="Line 153">
              <a:extLst>
                <a:ext uri="{FF2B5EF4-FFF2-40B4-BE49-F238E27FC236}">
                  <a16:creationId xmlns:a16="http://schemas.microsoft.com/office/drawing/2014/main" id="{134697E3-F5F1-4FAB-B828-F1C3F413306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50" y="2768"/>
              <a:ext cx="202" cy="0"/>
            </a:xfrm>
            <a:prstGeom prst="line">
              <a:avLst/>
            </a:prstGeom>
            <a:noFill/>
            <a:ln w="12700" cap="flat">
              <a:solidFill>
                <a:srgbClr val="33996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7" name="Line 154">
              <a:extLst>
                <a:ext uri="{FF2B5EF4-FFF2-40B4-BE49-F238E27FC236}">
                  <a16:creationId xmlns:a16="http://schemas.microsoft.com/office/drawing/2014/main" id="{C11BF2D1-AF5F-425D-996E-9AA35C724B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75" y="3251"/>
              <a:ext cx="51" cy="0"/>
            </a:xfrm>
            <a:prstGeom prst="line">
              <a:avLst/>
            </a:prstGeom>
            <a:noFill/>
            <a:ln w="20638" cap="flat">
              <a:solidFill>
                <a:srgbClr val="33996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8" name="Line 155">
              <a:extLst>
                <a:ext uri="{FF2B5EF4-FFF2-40B4-BE49-F238E27FC236}">
                  <a16:creationId xmlns:a16="http://schemas.microsoft.com/office/drawing/2014/main" id="{E8D3AF69-3428-428C-AA2A-132BAD02B01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977" y="3251"/>
              <a:ext cx="0" cy="138"/>
            </a:xfrm>
            <a:prstGeom prst="line">
              <a:avLst/>
            </a:prstGeom>
            <a:noFill/>
            <a:ln w="17463" cap="rnd">
              <a:solidFill>
                <a:srgbClr val="33996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9" name="Line 156">
              <a:extLst>
                <a:ext uri="{FF2B5EF4-FFF2-40B4-BE49-F238E27FC236}">
                  <a16:creationId xmlns:a16="http://schemas.microsoft.com/office/drawing/2014/main" id="{C484D2A4-74FA-4FED-91F0-831BC15B4DA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02" y="2914"/>
              <a:ext cx="99" cy="99"/>
            </a:xfrm>
            <a:prstGeom prst="line">
              <a:avLst/>
            </a:prstGeom>
            <a:noFill/>
            <a:ln w="17463" cap="rnd">
              <a:solidFill>
                <a:srgbClr val="33996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0" name="Line 157">
              <a:extLst>
                <a:ext uri="{FF2B5EF4-FFF2-40B4-BE49-F238E27FC236}">
                  <a16:creationId xmlns:a16="http://schemas.microsoft.com/office/drawing/2014/main" id="{8A5D084B-E91F-4FA8-AC1A-B42FB3B9161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464" y="2880"/>
              <a:ext cx="35" cy="34"/>
            </a:xfrm>
            <a:prstGeom prst="line">
              <a:avLst/>
            </a:prstGeom>
            <a:noFill/>
            <a:ln w="12700" cap="rnd">
              <a:solidFill>
                <a:srgbClr val="33996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1" name="Rectangle 158">
              <a:extLst>
                <a:ext uri="{FF2B5EF4-FFF2-40B4-BE49-F238E27FC236}">
                  <a16:creationId xmlns:a16="http://schemas.microsoft.com/office/drawing/2014/main" id="{18EE11E3-C877-47F1-AB8C-589F032F22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8" y="2536"/>
              <a:ext cx="9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T2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2" name="Rectangle 159">
              <a:extLst>
                <a:ext uri="{FF2B5EF4-FFF2-40B4-BE49-F238E27FC236}">
                  <a16:creationId xmlns:a16="http://schemas.microsoft.com/office/drawing/2014/main" id="{E62D3887-0A54-47EB-9703-1EA972D095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63" y="2796"/>
              <a:ext cx="9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T4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3" name="Rectangle 160">
              <a:extLst>
                <a:ext uri="{FF2B5EF4-FFF2-40B4-BE49-F238E27FC236}">
                  <a16:creationId xmlns:a16="http://schemas.microsoft.com/office/drawing/2014/main" id="{4E87B486-6068-4472-B1E0-AA7FE9E956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68" y="3171"/>
              <a:ext cx="9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T6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4" name="Line 161">
              <a:extLst>
                <a:ext uri="{FF2B5EF4-FFF2-40B4-BE49-F238E27FC236}">
                  <a16:creationId xmlns:a16="http://schemas.microsoft.com/office/drawing/2014/main" id="{CA3E75BB-FE2C-42F0-ABB1-A76CB181E0C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542" y="2705"/>
              <a:ext cx="116" cy="0"/>
            </a:xfrm>
            <a:prstGeom prst="line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5" name="Freeform 162">
              <a:extLst>
                <a:ext uri="{FF2B5EF4-FFF2-40B4-BE49-F238E27FC236}">
                  <a16:creationId xmlns:a16="http://schemas.microsoft.com/office/drawing/2014/main" id="{057261A1-635B-4E20-A449-D871832D1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7" y="2684"/>
              <a:ext cx="21" cy="42"/>
            </a:xfrm>
            <a:custGeom>
              <a:avLst/>
              <a:gdLst>
                <a:gd name="T0" fmla="*/ 0 w 21"/>
                <a:gd name="T1" fmla="*/ 42 h 42"/>
                <a:gd name="T2" fmla="*/ 21 w 21"/>
                <a:gd name="T3" fmla="*/ 21 h 42"/>
                <a:gd name="T4" fmla="*/ 0 w 21"/>
                <a:gd name="T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42">
                  <a:moveTo>
                    <a:pt x="0" y="42"/>
                  </a:moveTo>
                  <a:lnTo>
                    <a:pt x="21" y="21"/>
                  </a:lnTo>
                  <a:lnTo>
                    <a:pt x="0" y="0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" name="Rectangle 163">
              <a:extLst>
                <a:ext uri="{FF2B5EF4-FFF2-40B4-BE49-F238E27FC236}">
                  <a16:creationId xmlns:a16="http://schemas.microsoft.com/office/drawing/2014/main" id="{63E855AA-BF11-4A9E-825A-A6E0675B6D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6" y="2528"/>
              <a:ext cx="558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ZS, MST, MSE septa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7" name="Rectangle 164">
              <a:extLst>
                <a:ext uri="{FF2B5EF4-FFF2-40B4-BE49-F238E27FC236}">
                  <a16:creationId xmlns:a16="http://schemas.microsoft.com/office/drawing/2014/main" id="{8F3A8195-173B-449A-8AE3-72053DE235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0" y="2873"/>
              <a:ext cx="328" cy="14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8" name="Rectangle 165">
              <a:extLst>
                <a:ext uri="{FF2B5EF4-FFF2-40B4-BE49-F238E27FC236}">
                  <a16:creationId xmlns:a16="http://schemas.microsoft.com/office/drawing/2014/main" id="{89E2874C-A863-4B16-A986-D29DB3B71A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0" y="2873"/>
              <a:ext cx="328" cy="14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9" name="Rectangle 166">
              <a:extLst>
                <a:ext uri="{FF2B5EF4-FFF2-40B4-BE49-F238E27FC236}">
                  <a16:creationId xmlns:a16="http://schemas.microsoft.com/office/drawing/2014/main" id="{3D5F3FB2-6453-413E-A88C-4955C2F618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5" y="2893"/>
              <a:ext cx="160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P42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0" name="Rectangle 167">
              <a:extLst>
                <a:ext uri="{FF2B5EF4-FFF2-40B4-BE49-F238E27FC236}">
                  <a16:creationId xmlns:a16="http://schemas.microsoft.com/office/drawing/2014/main" id="{33C13BBE-B1EB-4A53-809F-5CC875A84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8" y="2873"/>
              <a:ext cx="88" cy="14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1" name="Rectangle 168">
              <a:extLst>
                <a:ext uri="{FF2B5EF4-FFF2-40B4-BE49-F238E27FC236}">
                  <a16:creationId xmlns:a16="http://schemas.microsoft.com/office/drawing/2014/main" id="{C4D44996-1D90-404F-BCFA-E76D40AE00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8" y="2873"/>
              <a:ext cx="88" cy="14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2" name="Rectangle 169">
              <a:extLst>
                <a:ext uri="{FF2B5EF4-FFF2-40B4-BE49-F238E27FC236}">
                  <a16:creationId xmlns:a16="http://schemas.microsoft.com/office/drawing/2014/main" id="{3CD1E343-F657-454C-9451-79E1ABE78D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0" y="2796"/>
              <a:ext cx="126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T10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3" name="Rectangle 170">
              <a:extLst>
                <a:ext uri="{FF2B5EF4-FFF2-40B4-BE49-F238E27FC236}">
                  <a16:creationId xmlns:a16="http://schemas.microsoft.com/office/drawing/2014/main" id="{95CCC88D-47A3-41A5-AA80-EDCF30CF31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5" y="2873"/>
              <a:ext cx="374" cy="14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4" name="Rectangle 171">
              <a:extLst>
                <a:ext uri="{FF2B5EF4-FFF2-40B4-BE49-F238E27FC236}">
                  <a16:creationId xmlns:a16="http://schemas.microsoft.com/office/drawing/2014/main" id="{D60E823F-94DB-4DDD-9B56-9EC7B2C756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5" y="2873"/>
              <a:ext cx="374" cy="14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5" name="Rectangle 172">
              <a:extLst>
                <a:ext uri="{FF2B5EF4-FFF2-40B4-BE49-F238E27FC236}">
                  <a16:creationId xmlns:a16="http://schemas.microsoft.com/office/drawing/2014/main" id="{D800CCB6-AA05-4167-B2FA-A7BA76D410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0" y="2893"/>
              <a:ext cx="164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K12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6" name="Rectangle 173">
              <a:extLst>
                <a:ext uri="{FF2B5EF4-FFF2-40B4-BE49-F238E27FC236}">
                  <a16:creationId xmlns:a16="http://schemas.microsoft.com/office/drawing/2014/main" id="{21810101-7A37-4E27-88F7-3F1FA0519C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8" y="3251"/>
              <a:ext cx="174" cy="146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7" name="Rectangle 174">
              <a:extLst>
                <a:ext uri="{FF2B5EF4-FFF2-40B4-BE49-F238E27FC236}">
                  <a16:creationId xmlns:a16="http://schemas.microsoft.com/office/drawing/2014/main" id="{A32CCCC7-4641-407A-B189-BED6F6687A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8" y="3251"/>
              <a:ext cx="174" cy="14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8" name="Rectangle 175">
              <a:extLst>
                <a:ext uri="{FF2B5EF4-FFF2-40B4-BE49-F238E27FC236}">
                  <a16:creationId xmlns:a16="http://schemas.microsoft.com/office/drawing/2014/main" id="{DF313633-5BC0-4716-A55E-0334EE75EB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3" y="3271"/>
              <a:ext cx="141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M2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9" name="Rectangle 176">
              <a:extLst>
                <a:ext uri="{FF2B5EF4-FFF2-40B4-BE49-F238E27FC236}">
                  <a16:creationId xmlns:a16="http://schemas.microsoft.com/office/drawing/2014/main" id="{E8539C42-386C-4EB4-A8A1-F3556A949D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9" y="2841"/>
              <a:ext cx="345" cy="21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0" name="Rectangle 177">
              <a:extLst>
                <a:ext uri="{FF2B5EF4-FFF2-40B4-BE49-F238E27FC236}">
                  <a16:creationId xmlns:a16="http://schemas.microsoft.com/office/drawing/2014/main" id="{64DEA625-9951-4365-8043-447D4E04CF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9" y="2841"/>
              <a:ext cx="345" cy="215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1" name="Rectangle 178">
              <a:extLst>
                <a:ext uri="{FF2B5EF4-FFF2-40B4-BE49-F238E27FC236}">
                  <a16:creationId xmlns:a16="http://schemas.microsoft.com/office/drawing/2014/main" id="{2F8A7369-6B67-4515-9FA1-F6B97F636F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08" y="2873"/>
              <a:ext cx="291" cy="14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2" name="Rectangle 179">
              <a:extLst>
                <a:ext uri="{FF2B5EF4-FFF2-40B4-BE49-F238E27FC236}">
                  <a16:creationId xmlns:a16="http://schemas.microsoft.com/office/drawing/2014/main" id="{D9DD2568-4E6B-4256-B00D-77F71B27F2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08" y="2873"/>
              <a:ext cx="291" cy="14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3" name="Rectangle 180">
              <a:extLst>
                <a:ext uri="{FF2B5EF4-FFF2-40B4-BE49-F238E27FC236}">
                  <a16:creationId xmlns:a16="http://schemas.microsoft.com/office/drawing/2014/main" id="{F1477B43-F914-4094-8EB9-AB3776E0A9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5" y="2908"/>
              <a:ext cx="184" cy="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NA62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4" name="Rectangle 181">
              <a:extLst>
                <a:ext uri="{FF2B5EF4-FFF2-40B4-BE49-F238E27FC236}">
                  <a16:creationId xmlns:a16="http://schemas.microsoft.com/office/drawing/2014/main" id="{D80E2018-C64B-4D55-95CB-11E40C4354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55" y="3211"/>
              <a:ext cx="656" cy="21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5" name="Rectangle 182">
              <a:extLst>
                <a:ext uri="{FF2B5EF4-FFF2-40B4-BE49-F238E27FC236}">
                  <a16:creationId xmlns:a16="http://schemas.microsoft.com/office/drawing/2014/main" id="{DC25A79E-D0BE-4FE6-88C4-FC632D66F0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55" y="3211"/>
              <a:ext cx="656" cy="215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6" name="Rectangle 183">
              <a:extLst>
                <a:ext uri="{FF2B5EF4-FFF2-40B4-BE49-F238E27FC236}">
                  <a16:creationId xmlns:a16="http://schemas.microsoft.com/office/drawing/2014/main" id="{58F3B545-2AB9-4415-9FEE-108A18A8F9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4" y="3242"/>
              <a:ext cx="598" cy="14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" name="Rectangle 184">
              <a:extLst>
                <a:ext uri="{FF2B5EF4-FFF2-40B4-BE49-F238E27FC236}">
                  <a16:creationId xmlns:a16="http://schemas.microsoft.com/office/drawing/2014/main" id="{924A90D3-BD64-47C5-A172-445831C9C0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4" y="3242"/>
              <a:ext cx="598" cy="14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" name="Rectangle 185">
              <a:extLst>
                <a:ext uri="{FF2B5EF4-FFF2-40B4-BE49-F238E27FC236}">
                  <a16:creationId xmlns:a16="http://schemas.microsoft.com/office/drawing/2014/main" id="{47119958-F4B1-4BC4-A0CA-F0BBDEAAF1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4" y="3279"/>
              <a:ext cx="51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NA58 COMPASS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9" name="Rectangle 186">
              <a:extLst>
                <a:ext uri="{FF2B5EF4-FFF2-40B4-BE49-F238E27FC236}">
                  <a16:creationId xmlns:a16="http://schemas.microsoft.com/office/drawing/2014/main" id="{89404949-1334-47F1-96DA-D130944962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50" y="3276"/>
              <a:ext cx="189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EHN2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0" name="Freeform 187">
              <a:extLst>
                <a:ext uri="{FF2B5EF4-FFF2-40B4-BE49-F238E27FC236}">
                  <a16:creationId xmlns:a16="http://schemas.microsoft.com/office/drawing/2014/main" id="{767A015B-DDC1-4C7D-89E0-7D2EE60C33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67" y="2593"/>
              <a:ext cx="5" cy="165"/>
            </a:xfrm>
            <a:custGeom>
              <a:avLst/>
              <a:gdLst>
                <a:gd name="T0" fmla="*/ 16 w 16"/>
                <a:gd name="T1" fmla="*/ 8 h 544"/>
                <a:gd name="T2" fmla="*/ 16 w 16"/>
                <a:gd name="T3" fmla="*/ 56 h 544"/>
                <a:gd name="T4" fmla="*/ 8 w 16"/>
                <a:gd name="T5" fmla="*/ 64 h 544"/>
                <a:gd name="T6" fmla="*/ 0 w 16"/>
                <a:gd name="T7" fmla="*/ 56 h 544"/>
                <a:gd name="T8" fmla="*/ 0 w 16"/>
                <a:gd name="T9" fmla="*/ 8 h 544"/>
                <a:gd name="T10" fmla="*/ 8 w 16"/>
                <a:gd name="T11" fmla="*/ 0 h 544"/>
                <a:gd name="T12" fmla="*/ 16 w 16"/>
                <a:gd name="T13" fmla="*/ 8 h 544"/>
                <a:gd name="T14" fmla="*/ 16 w 16"/>
                <a:gd name="T15" fmla="*/ 104 h 544"/>
                <a:gd name="T16" fmla="*/ 16 w 16"/>
                <a:gd name="T17" fmla="*/ 152 h 544"/>
                <a:gd name="T18" fmla="*/ 8 w 16"/>
                <a:gd name="T19" fmla="*/ 160 h 544"/>
                <a:gd name="T20" fmla="*/ 0 w 16"/>
                <a:gd name="T21" fmla="*/ 152 h 544"/>
                <a:gd name="T22" fmla="*/ 0 w 16"/>
                <a:gd name="T23" fmla="*/ 104 h 544"/>
                <a:gd name="T24" fmla="*/ 8 w 16"/>
                <a:gd name="T25" fmla="*/ 96 h 544"/>
                <a:gd name="T26" fmla="*/ 16 w 16"/>
                <a:gd name="T27" fmla="*/ 104 h 544"/>
                <a:gd name="T28" fmla="*/ 16 w 16"/>
                <a:gd name="T29" fmla="*/ 200 h 544"/>
                <a:gd name="T30" fmla="*/ 16 w 16"/>
                <a:gd name="T31" fmla="*/ 248 h 544"/>
                <a:gd name="T32" fmla="*/ 8 w 16"/>
                <a:gd name="T33" fmla="*/ 256 h 544"/>
                <a:gd name="T34" fmla="*/ 0 w 16"/>
                <a:gd name="T35" fmla="*/ 248 h 544"/>
                <a:gd name="T36" fmla="*/ 0 w 16"/>
                <a:gd name="T37" fmla="*/ 200 h 544"/>
                <a:gd name="T38" fmla="*/ 8 w 16"/>
                <a:gd name="T39" fmla="*/ 192 h 544"/>
                <a:gd name="T40" fmla="*/ 16 w 16"/>
                <a:gd name="T41" fmla="*/ 200 h 544"/>
                <a:gd name="T42" fmla="*/ 16 w 16"/>
                <a:gd name="T43" fmla="*/ 296 h 544"/>
                <a:gd name="T44" fmla="*/ 16 w 16"/>
                <a:gd name="T45" fmla="*/ 344 h 544"/>
                <a:gd name="T46" fmla="*/ 8 w 16"/>
                <a:gd name="T47" fmla="*/ 352 h 544"/>
                <a:gd name="T48" fmla="*/ 0 w 16"/>
                <a:gd name="T49" fmla="*/ 344 h 544"/>
                <a:gd name="T50" fmla="*/ 0 w 16"/>
                <a:gd name="T51" fmla="*/ 296 h 544"/>
                <a:gd name="T52" fmla="*/ 8 w 16"/>
                <a:gd name="T53" fmla="*/ 288 h 544"/>
                <a:gd name="T54" fmla="*/ 16 w 16"/>
                <a:gd name="T55" fmla="*/ 296 h 544"/>
                <a:gd name="T56" fmla="*/ 16 w 16"/>
                <a:gd name="T57" fmla="*/ 392 h 544"/>
                <a:gd name="T58" fmla="*/ 16 w 16"/>
                <a:gd name="T59" fmla="*/ 440 h 544"/>
                <a:gd name="T60" fmla="*/ 8 w 16"/>
                <a:gd name="T61" fmla="*/ 448 h 544"/>
                <a:gd name="T62" fmla="*/ 0 w 16"/>
                <a:gd name="T63" fmla="*/ 440 h 544"/>
                <a:gd name="T64" fmla="*/ 0 w 16"/>
                <a:gd name="T65" fmla="*/ 392 h 544"/>
                <a:gd name="T66" fmla="*/ 8 w 16"/>
                <a:gd name="T67" fmla="*/ 384 h 544"/>
                <a:gd name="T68" fmla="*/ 16 w 16"/>
                <a:gd name="T69" fmla="*/ 392 h 544"/>
                <a:gd name="T70" fmla="*/ 16 w 16"/>
                <a:gd name="T71" fmla="*/ 488 h 544"/>
                <a:gd name="T72" fmla="*/ 16 w 16"/>
                <a:gd name="T73" fmla="*/ 536 h 544"/>
                <a:gd name="T74" fmla="*/ 8 w 16"/>
                <a:gd name="T75" fmla="*/ 544 h 544"/>
                <a:gd name="T76" fmla="*/ 0 w 16"/>
                <a:gd name="T77" fmla="*/ 536 h 544"/>
                <a:gd name="T78" fmla="*/ 0 w 16"/>
                <a:gd name="T79" fmla="*/ 488 h 544"/>
                <a:gd name="T80" fmla="*/ 8 w 16"/>
                <a:gd name="T81" fmla="*/ 480 h 544"/>
                <a:gd name="T82" fmla="*/ 16 w 16"/>
                <a:gd name="T83" fmla="*/ 488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" h="544">
                  <a:moveTo>
                    <a:pt x="16" y="8"/>
                  </a:moveTo>
                  <a:lnTo>
                    <a:pt x="16" y="56"/>
                  </a:lnTo>
                  <a:cubicBezTo>
                    <a:pt x="16" y="60"/>
                    <a:pt x="12" y="64"/>
                    <a:pt x="8" y="64"/>
                  </a:cubicBezTo>
                  <a:cubicBezTo>
                    <a:pt x="4" y="64"/>
                    <a:pt x="0" y="60"/>
                    <a:pt x="0" y="56"/>
                  </a:cubicBezTo>
                  <a:lnTo>
                    <a:pt x="0" y="8"/>
                  </a:ln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6" y="3"/>
                    <a:pt x="16" y="8"/>
                  </a:cubicBezTo>
                  <a:close/>
                  <a:moveTo>
                    <a:pt x="16" y="104"/>
                  </a:moveTo>
                  <a:lnTo>
                    <a:pt x="16" y="152"/>
                  </a:lnTo>
                  <a:cubicBezTo>
                    <a:pt x="16" y="156"/>
                    <a:pt x="12" y="160"/>
                    <a:pt x="8" y="160"/>
                  </a:cubicBezTo>
                  <a:cubicBezTo>
                    <a:pt x="4" y="160"/>
                    <a:pt x="0" y="156"/>
                    <a:pt x="0" y="152"/>
                  </a:cubicBezTo>
                  <a:lnTo>
                    <a:pt x="0" y="104"/>
                  </a:lnTo>
                  <a:cubicBezTo>
                    <a:pt x="0" y="99"/>
                    <a:pt x="4" y="96"/>
                    <a:pt x="8" y="96"/>
                  </a:cubicBezTo>
                  <a:cubicBezTo>
                    <a:pt x="12" y="96"/>
                    <a:pt x="16" y="99"/>
                    <a:pt x="16" y="104"/>
                  </a:cubicBezTo>
                  <a:close/>
                  <a:moveTo>
                    <a:pt x="16" y="200"/>
                  </a:moveTo>
                  <a:lnTo>
                    <a:pt x="16" y="248"/>
                  </a:lnTo>
                  <a:cubicBezTo>
                    <a:pt x="16" y="252"/>
                    <a:pt x="12" y="256"/>
                    <a:pt x="8" y="256"/>
                  </a:cubicBezTo>
                  <a:cubicBezTo>
                    <a:pt x="4" y="256"/>
                    <a:pt x="0" y="252"/>
                    <a:pt x="0" y="248"/>
                  </a:cubicBezTo>
                  <a:lnTo>
                    <a:pt x="0" y="200"/>
                  </a:lnTo>
                  <a:cubicBezTo>
                    <a:pt x="0" y="195"/>
                    <a:pt x="4" y="192"/>
                    <a:pt x="8" y="192"/>
                  </a:cubicBezTo>
                  <a:cubicBezTo>
                    <a:pt x="12" y="192"/>
                    <a:pt x="16" y="195"/>
                    <a:pt x="16" y="200"/>
                  </a:cubicBezTo>
                  <a:close/>
                  <a:moveTo>
                    <a:pt x="16" y="296"/>
                  </a:moveTo>
                  <a:lnTo>
                    <a:pt x="16" y="344"/>
                  </a:lnTo>
                  <a:cubicBezTo>
                    <a:pt x="16" y="348"/>
                    <a:pt x="12" y="352"/>
                    <a:pt x="8" y="352"/>
                  </a:cubicBezTo>
                  <a:cubicBezTo>
                    <a:pt x="4" y="352"/>
                    <a:pt x="0" y="348"/>
                    <a:pt x="0" y="344"/>
                  </a:cubicBezTo>
                  <a:lnTo>
                    <a:pt x="0" y="296"/>
                  </a:lnTo>
                  <a:cubicBezTo>
                    <a:pt x="0" y="291"/>
                    <a:pt x="4" y="288"/>
                    <a:pt x="8" y="288"/>
                  </a:cubicBezTo>
                  <a:cubicBezTo>
                    <a:pt x="12" y="288"/>
                    <a:pt x="16" y="291"/>
                    <a:pt x="16" y="296"/>
                  </a:cubicBezTo>
                  <a:close/>
                  <a:moveTo>
                    <a:pt x="16" y="392"/>
                  </a:moveTo>
                  <a:lnTo>
                    <a:pt x="16" y="440"/>
                  </a:lnTo>
                  <a:cubicBezTo>
                    <a:pt x="16" y="444"/>
                    <a:pt x="12" y="448"/>
                    <a:pt x="8" y="448"/>
                  </a:cubicBezTo>
                  <a:cubicBezTo>
                    <a:pt x="4" y="448"/>
                    <a:pt x="0" y="444"/>
                    <a:pt x="0" y="440"/>
                  </a:cubicBezTo>
                  <a:lnTo>
                    <a:pt x="0" y="392"/>
                  </a:lnTo>
                  <a:cubicBezTo>
                    <a:pt x="0" y="387"/>
                    <a:pt x="4" y="384"/>
                    <a:pt x="8" y="384"/>
                  </a:cubicBezTo>
                  <a:cubicBezTo>
                    <a:pt x="12" y="384"/>
                    <a:pt x="16" y="387"/>
                    <a:pt x="16" y="392"/>
                  </a:cubicBezTo>
                  <a:close/>
                  <a:moveTo>
                    <a:pt x="16" y="488"/>
                  </a:moveTo>
                  <a:lnTo>
                    <a:pt x="16" y="536"/>
                  </a:lnTo>
                  <a:cubicBezTo>
                    <a:pt x="16" y="540"/>
                    <a:pt x="12" y="544"/>
                    <a:pt x="8" y="544"/>
                  </a:cubicBezTo>
                  <a:cubicBezTo>
                    <a:pt x="4" y="544"/>
                    <a:pt x="0" y="540"/>
                    <a:pt x="0" y="536"/>
                  </a:cubicBezTo>
                  <a:lnTo>
                    <a:pt x="0" y="488"/>
                  </a:lnTo>
                  <a:cubicBezTo>
                    <a:pt x="0" y="483"/>
                    <a:pt x="4" y="480"/>
                    <a:pt x="8" y="480"/>
                  </a:cubicBezTo>
                  <a:cubicBezTo>
                    <a:pt x="12" y="480"/>
                    <a:pt x="16" y="483"/>
                    <a:pt x="16" y="488"/>
                  </a:cubicBez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1" name="Rectangle 188">
              <a:extLst>
                <a:ext uri="{FF2B5EF4-FFF2-40B4-BE49-F238E27FC236}">
                  <a16:creationId xmlns:a16="http://schemas.microsoft.com/office/drawing/2014/main" id="{91E94642-7107-4717-B8C8-D16C5E1E49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9" y="2873"/>
              <a:ext cx="50" cy="146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2" name="Rectangle 189">
              <a:extLst>
                <a:ext uri="{FF2B5EF4-FFF2-40B4-BE49-F238E27FC236}">
                  <a16:creationId xmlns:a16="http://schemas.microsoft.com/office/drawing/2014/main" id="{3ABED410-E425-48AE-B743-900C08F708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9" y="2873"/>
              <a:ext cx="50" cy="14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3" name="Rectangle 190">
              <a:extLst>
                <a:ext uri="{FF2B5EF4-FFF2-40B4-BE49-F238E27FC236}">
                  <a16:creationId xmlns:a16="http://schemas.microsoft.com/office/drawing/2014/main" id="{4C6813E5-8833-456F-91BA-99A3CB02E9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2" y="2873"/>
              <a:ext cx="197" cy="146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4" name="Rectangle 191">
              <a:extLst>
                <a:ext uri="{FF2B5EF4-FFF2-40B4-BE49-F238E27FC236}">
                  <a16:creationId xmlns:a16="http://schemas.microsoft.com/office/drawing/2014/main" id="{C780598A-8658-4F12-8389-3FDD4BC772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2" y="2873"/>
              <a:ext cx="197" cy="14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5" name="Rectangle 192">
              <a:extLst>
                <a:ext uri="{FF2B5EF4-FFF2-40B4-BE49-F238E27FC236}">
                  <a16:creationId xmlns:a16="http://schemas.microsoft.com/office/drawing/2014/main" id="{8C8B04FC-888D-460A-AE29-38BAB5F9D6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1" y="2893"/>
              <a:ext cx="160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P42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6" name="Rectangle 193">
              <a:extLst>
                <a:ext uri="{FF2B5EF4-FFF2-40B4-BE49-F238E27FC236}">
                  <a16:creationId xmlns:a16="http://schemas.microsoft.com/office/drawing/2014/main" id="{0201A47C-1088-42A8-91CE-8BD8718732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3" y="2741"/>
              <a:ext cx="140" cy="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TAX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7" name="Rectangle 194">
              <a:extLst>
                <a:ext uri="{FF2B5EF4-FFF2-40B4-BE49-F238E27FC236}">
                  <a16:creationId xmlns:a16="http://schemas.microsoft.com/office/drawing/2014/main" id="{46FF221E-F2B2-4C68-AC9A-82AA5CD3E8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4" y="3083"/>
              <a:ext cx="50" cy="146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8" name="Rectangle 195">
              <a:extLst>
                <a:ext uri="{FF2B5EF4-FFF2-40B4-BE49-F238E27FC236}">
                  <a16:creationId xmlns:a16="http://schemas.microsoft.com/office/drawing/2014/main" id="{2F46F67D-32B0-428C-AEAA-20D9FDB270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4" y="3083"/>
              <a:ext cx="50" cy="14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9" name="Freeform 196">
              <a:extLst>
                <a:ext uri="{FF2B5EF4-FFF2-40B4-BE49-F238E27FC236}">
                  <a16:creationId xmlns:a16="http://schemas.microsoft.com/office/drawing/2014/main" id="{C770AACC-623D-43E2-8DAE-7D1F514193F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48" y="3252"/>
              <a:ext cx="5" cy="136"/>
            </a:xfrm>
            <a:custGeom>
              <a:avLst/>
              <a:gdLst>
                <a:gd name="T0" fmla="*/ 16 w 16"/>
                <a:gd name="T1" fmla="*/ 8 h 448"/>
                <a:gd name="T2" fmla="*/ 16 w 16"/>
                <a:gd name="T3" fmla="*/ 56 h 448"/>
                <a:gd name="T4" fmla="*/ 8 w 16"/>
                <a:gd name="T5" fmla="*/ 64 h 448"/>
                <a:gd name="T6" fmla="*/ 0 w 16"/>
                <a:gd name="T7" fmla="*/ 56 h 448"/>
                <a:gd name="T8" fmla="*/ 0 w 16"/>
                <a:gd name="T9" fmla="*/ 8 h 448"/>
                <a:gd name="T10" fmla="*/ 8 w 16"/>
                <a:gd name="T11" fmla="*/ 0 h 448"/>
                <a:gd name="T12" fmla="*/ 16 w 16"/>
                <a:gd name="T13" fmla="*/ 8 h 448"/>
                <a:gd name="T14" fmla="*/ 16 w 16"/>
                <a:gd name="T15" fmla="*/ 104 h 448"/>
                <a:gd name="T16" fmla="*/ 16 w 16"/>
                <a:gd name="T17" fmla="*/ 152 h 448"/>
                <a:gd name="T18" fmla="*/ 8 w 16"/>
                <a:gd name="T19" fmla="*/ 160 h 448"/>
                <a:gd name="T20" fmla="*/ 0 w 16"/>
                <a:gd name="T21" fmla="*/ 152 h 448"/>
                <a:gd name="T22" fmla="*/ 0 w 16"/>
                <a:gd name="T23" fmla="*/ 104 h 448"/>
                <a:gd name="T24" fmla="*/ 8 w 16"/>
                <a:gd name="T25" fmla="*/ 96 h 448"/>
                <a:gd name="T26" fmla="*/ 16 w 16"/>
                <a:gd name="T27" fmla="*/ 104 h 448"/>
                <a:gd name="T28" fmla="*/ 16 w 16"/>
                <a:gd name="T29" fmla="*/ 200 h 448"/>
                <a:gd name="T30" fmla="*/ 16 w 16"/>
                <a:gd name="T31" fmla="*/ 248 h 448"/>
                <a:gd name="T32" fmla="*/ 8 w 16"/>
                <a:gd name="T33" fmla="*/ 256 h 448"/>
                <a:gd name="T34" fmla="*/ 0 w 16"/>
                <a:gd name="T35" fmla="*/ 248 h 448"/>
                <a:gd name="T36" fmla="*/ 0 w 16"/>
                <a:gd name="T37" fmla="*/ 200 h 448"/>
                <a:gd name="T38" fmla="*/ 8 w 16"/>
                <a:gd name="T39" fmla="*/ 192 h 448"/>
                <a:gd name="T40" fmla="*/ 16 w 16"/>
                <a:gd name="T41" fmla="*/ 200 h 448"/>
                <a:gd name="T42" fmla="*/ 16 w 16"/>
                <a:gd name="T43" fmla="*/ 296 h 448"/>
                <a:gd name="T44" fmla="*/ 16 w 16"/>
                <a:gd name="T45" fmla="*/ 344 h 448"/>
                <a:gd name="T46" fmla="*/ 8 w 16"/>
                <a:gd name="T47" fmla="*/ 352 h 448"/>
                <a:gd name="T48" fmla="*/ 0 w 16"/>
                <a:gd name="T49" fmla="*/ 344 h 448"/>
                <a:gd name="T50" fmla="*/ 0 w 16"/>
                <a:gd name="T51" fmla="*/ 296 h 448"/>
                <a:gd name="T52" fmla="*/ 8 w 16"/>
                <a:gd name="T53" fmla="*/ 288 h 448"/>
                <a:gd name="T54" fmla="*/ 16 w 16"/>
                <a:gd name="T55" fmla="*/ 296 h 448"/>
                <a:gd name="T56" fmla="*/ 16 w 16"/>
                <a:gd name="T57" fmla="*/ 392 h 448"/>
                <a:gd name="T58" fmla="*/ 16 w 16"/>
                <a:gd name="T59" fmla="*/ 440 h 448"/>
                <a:gd name="T60" fmla="*/ 8 w 16"/>
                <a:gd name="T61" fmla="*/ 448 h 448"/>
                <a:gd name="T62" fmla="*/ 0 w 16"/>
                <a:gd name="T63" fmla="*/ 440 h 448"/>
                <a:gd name="T64" fmla="*/ 0 w 16"/>
                <a:gd name="T65" fmla="*/ 392 h 448"/>
                <a:gd name="T66" fmla="*/ 8 w 16"/>
                <a:gd name="T67" fmla="*/ 384 h 448"/>
                <a:gd name="T68" fmla="*/ 16 w 16"/>
                <a:gd name="T69" fmla="*/ 392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" h="448">
                  <a:moveTo>
                    <a:pt x="16" y="8"/>
                  </a:moveTo>
                  <a:lnTo>
                    <a:pt x="16" y="56"/>
                  </a:lnTo>
                  <a:cubicBezTo>
                    <a:pt x="16" y="60"/>
                    <a:pt x="12" y="64"/>
                    <a:pt x="8" y="64"/>
                  </a:cubicBezTo>
                  <a:cubicBezTo>
                    <a:pt x="3" y="64"/>
                    <a:pt x="0" y="60"/>
                    <a:pt x="0" y="56"/>
                  </a:cubicBezTo>
                  <a:lnTo>
                    <a:pt x="0" y="8"/>
                  </a:ln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6" y="3"/>
                    <a:pt x="16" y="8"/>
                  </a:cubicBezTo>
                  <a:close/>
                  <a:moveTo>
                    <a:pt x="16" y="104"/>
                  </a:moveTo>
                  <a:lnTo>
                    <a:pt x="16" y="152"/>
                  </a:lnTo>
                  <a:cubicBezTo>
                    <a:pt x="16" y="156"/>
                    <a:pt x="12" y="160"/>
                    <a:pt x="8" y="160"/>
                  </a:cubicBezTo>
                  <a:cubicBezTo>
                    <a:pt x="3" y="160"/>
                    <a:pt x="0" y="156"/>
                    <a:pt x="0" y="152"/>
                  </a:cubicBezTo>
                  <a:lnTo>
                    <a:pt x="0" y="104"/>
                  </a:lnTo>
                  <a:cubicBezTo>
                    <a:pt x="0" y="99"/>
                    <a:pt x="3" y="96"/>
                    <a:pt x="8" y="96"/>
                  </a:cubicBezTo>
                  <a:cubicBezTo>
                    <a:pt x="12" y="96"/>
                    <a:pt x="16" y="99"/>
                    <a:pt x="16" y="104"/>
                  </a:cubicBezTo>
                  <a:close/>
                  <a:moveTo>
                    <a:pt x="16" y="200"/>
                  </a:moveTo>
                  <a:lnTo>
                    <a:pt x="16" y="248"/>
                  </a:lnTo>
                  <a:cubicBezTo>
                    <a:pt x="16" y="252"/>
                    <a:pt x="12" y="256"/>
                    <a:pt x="8" y="256"/>
                  </a:cubicBezTo>
                  <a:cubicBezTo>
                    <a:pt x="3" y="256"/>
                    <a:pt x="0" y="252"/>
                    <a:pt x="0" y="248"/>
                  </a:cubicBezTo>
                  <a:lnTo>
                    <a:pt x="0" y="200"/>
                  </a:lnTo>
                  <a:cubicBezTo>
                    <a:pt x="0" y="195"/>
                    <a:pt x="3" y="192"/>
                    <a:pt x="8" y="192"/>
                  </a:cubicBezTo>
                  <a:cubicBezTo>
                    <a:pt x="12" y="192"/>
                    <a:pt x="16" y="195"/>
                    <a:pt x="16" y="200"/>
                  </a:cubicBezTo>
                  <a:close/>
                  <a:moveTo>
                    <a:pt x="16" y="296"/>
                  </a:moveTo>
                  <a:lnTo>
                    <a:pt x="16" y="344"/>
                  </a:lnTo>
                  <a:cubicBezTo>
                    <a:pt x="16" y="348"/>
                    <a:pt x="12" y="352"/>
                    <a:pt x="8" y="352"/>
                  </a:cubicBezTo>
                  <a:cubicBezTo>
                    <a:pt x="3" y="352"/>
                    <a:pt x="0" y="348"/>
                    <a:pt x="0" y="344"/>
                  </a:cubicBezTo>
                  <a:lnTo>
                    <a:pt x="0" y="296"/>
                  </a:lnTo>
                  <a:cubicBezTo>
                    <a:pt x="0" y="291"/>
                    <a:pt x="3" y="288"/>
                    <a:pt x="8" y="288"/>
                  </a:cubicBezTo>
                  <a:cubicBezTo>
                    <a:pt x="12" y="288"/>
                    <a:pt x="16" y="291"/>
                    <a:pt x="16" y="296"/>
                  </a:cubicBezTo>
                  <a:close/>
                  <a:moveTo>
                    <a:pt x="16" y="392"/>
                  </a:moveTo>
                  <a:lnTo>
                    <a:pt x="16" y="440"/>
                  </a:lnTo>
                  <a:cubicBezTo>
                    <a:pt x="16" y="444"/>
                    <a:pt x="12" y="448"/>
                    <a:pt x="8" y="448"/>
                  </a:cubicBezTo>
                  <a:cubicBezTo>
                    <a:pt x="3" y="448"/>
                    <a:pt x="0" y="444"/>
                    <a:pt x="0" y="440"/>
                  </a:cubicBezTo>
                  <a:lnTo>
                    <a:pt x="0" y="392"/>
                  </a:lnTo>
                  <a:cubicBezTo>
                    <a:pt x="0" y="387"/>
                    <a:pt x="3" y="384"/>
                    <a:pt x="8" y="384"/>
                  </a:cubicBezTo>
                  <a:cubicBezTo>
                    <a:pt x="12" y="384"/>
                    <a:pt x="16" y="387"/>
                    <a:pt x="16" y="392"/>
                  </a:cubicBez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0" name="Rectangle 197">
              <a:extLst>
                <a:ext uri="{FF2B5EF4-FFF2-40B4-BE49-F238E27FC236}">
                  <a16:creationId xmlns:a16="http://schemas.microsoft.com/office/drawing/2014/main" id="{7B75AD8C-AE83-46F9-904C-2F55B96A5F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1" y="3121"/>
              <a:ext cx="140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TAX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1" name="Rectangle 198">
              <a:extLst>
                <a:ext uri="{FF2B5EF4-FFF2-40B4-BE49-F238E27FC236}">
                  <a16:creationId xmlns:a16="http://schemas.microsoft.com/office/drawing/2014/main" id="{987D47F7-F64E-4347-AF0E-4D976A2F4F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0" y="2622"/>
              <a:ext cx="550" cy="146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2" name="Rectangle 199">
              <a:extLst>
                <a:ext uri="{FF2B5EF4-FFF2-40B4-BE49-F238E27FC236}">
                  <a16:creationId xmlns:a16="http://schemas.microsoft.com/office/drawing/2014/main" id="{C9FA7462-9C1D-4DB7-8DF7-C2D04CEC0B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0" y="2622"/>
              <a:ext cx="550" cy="14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3" name="Rectangle 200">
              <a:extLst>
                <a:ext uri="{FF2B5EF4-FFF2-40B4-BE49-F238E27FC236}">
                  <a16:creationId xmlns:a16="http://schemas.microsoft.com/office/drawing/2014/main" id="{1C38090F-6C51-410C-A309-7BBF9181E5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02" y="2644"/>
              <a:ext cx="203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TT20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4" name="Freeform 201">
              <a:extLst>
                <a:ext uri="{FF2B5EF4-FFF2-40B4-BE49-F238E27FC236}">
                  <a16:creationId xmlns:a16="http://schemas.microsoft.com/office/drawing/2014/main" id="{20993015-F165-4900-9193-AD3125F765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8" y="2084"/>
              <a:ext cx="1003" cy="664"/>
            </a:xfrm>
            <a:custGeom>
              <a:avLst/>
              <a:gdLst>
                <a:gd name="T0" fmla="*/ 73 w 1003"/>
                <a:gd name="T1" fmla="*/ 664 h 664"/>
                <a:gd name="T2" fmla="*/ 1003 w 1003"/>
                <a:gd name="T3" fmla="*/ 126 h 664"/>
                <a:gd name="T4" fmla="*/ 931 w 1003"/>
                <a:gd name="T5" fmla="*/ 0 h 664"/>
                <a:gd name="T6" fmla="*/ 0 w 1003"/>
                <a:gd name="T7" fmla="*/ 538 h 664"/>
                <a:gd name="T8" fmla="*/ 73 w 1003"/>
                <a:gd name="T9" fmla="*/ 66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3" h="664">
                  <a:moveTo>
                    <a:pt x="73" y="664"/>
                  </a:moveTo>
                  <a:lnTo>
                    <a:pt x="1003" y="126"/>
                  </a:lnTo>
                  <a:lnTo>
                    <a:pt x="931" y="0"/>
                  </a:lnTo>
                  <a:lnTo>
                    <a:pt x="0" y="538"/>
                  </a:lnTo>
                  <a:lnTo>
                    <a:pt x="73" y="66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5" name="Freeform 202">
              <a:extLst>
                <a:ext uri="{FF2B5EF4-FFF2-40B4-BE49-F238E27FC236}">
                  <a16:creationId xmlns:a16="http://schemas.microsoft.com/office/drawing/2014/main" id="{E2C87075-C3D0-4B7E-B7A4-A4D1473263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8" y="2084"/>
              <a:ext cx="1003" cy="664"/>
            </a:xfrm>
            <a:custGeom>
              <a:avLst/>
              <a:gdLst>
                <a:gd name="T0" fmla="*/ 73 w 1003"/>
                <a:gd name="T1" fmla="*/ 664 h 664"/>
                <a:gd name="T2" fmla="*/ 1003 w 1003"/>
                <a:gd name="T3" fmla="*/ 126 h 664"/>
                <a:gd name="T4" fmla="*/ 931 w 1003"/>
                <a:gd name="T5" fmla="*/ 0 h 664"/>
                <a:gd name="T6" fmla="*/ 0 w 1003"/>
                <a:gd name="T7" fmla="*/ 538 h 664"/>
                <a:gd name="T8" fmla="*/ 73 w 1003"/>
                <a:gd name="T9" fmla="*/ 66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3" h="664">
                  <a:moveTo>
                    <a:pt x="73" y="664"/>
                  </a:moveTo>
                  <a:lnTo>
                    <a:pt x="1003" y="126"/>
                  </a:lnTo>
                  <a:lnTo>
                    <a:pt x="931" y="0"/>
                  </a:lnTo>
                  <a:lnTo>
                    <a:pt x="0" y="538"/>
                  </a:lnTo>
                  <a:lnTo>
                    <a:pt x="73" y="664"/>
                  </a:lnTo>
                  <a:close/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6" name="Freeform 203">
              <a:extLst>
                <a:ext uri="{FF2B5EF4-FFF2-40B4-BE49-F238E27FC236}">
                  <a16:creationId xmlns:a16="http://schemas.microsoft.com/office/drawing/2014/main" id="{4C6CE035-6B47-49DD-B888-6078D7AB0C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39" y="2334"/>
              <a:ext cx="213" cy="160"/>
            </a:xfrm>
            <a:custGeom>
              <a:avLst/>
              <a:gdLst>
                <a:gd name="T0" fmla="*/ 1 w 702"/>
                <a:gd name="T1" fmla="*/ 455 h 528"/>
                <a:gd name="T2" fmla="*/ 13 w 702"/>
                <a:gd name="T3" fmla="*/ 405 h 528"/>
                <a:gd name="T4" fmla="*/ 29 w 702"/>
                <a:gd name="T5" fmla="*/ 426 h 528"/>
                <a:gd name="T6" fmla="*/ 65 w 702"/>
                <a:gd name="T7" fmla="*/ 419 h 528"/>
                <a:gd name="T8" fmla="*/ 92 w 702"/>
                <a:gd name="T9" fmla="*/ 505 h 528"/>
                <a:gd name="T10" fmla="*/ 114 w 702"/>
                <a:gd name="T11" fmla="*/ 492 h 528"/>
                <a:gd name="T12" fmla="*/ 70 w 702"/>
                <a:gd name="T13" fmla="*/ 526 h 528"/>
                <a:gd name="T14" fmla="*/ 105 w 702"/>
                <a:gd name="T15" fmla="*/ 406 h 528"/>
                <a:gd name="T16" fmla="*/ 177 w 702"/>
                <a:gd name="T17" fmla="*/ 409 h 528"/>
                <a:gd name="T18" fmla="*/ 161 w 702"/>
                <a:gd name="T19" fmla="*/ 363 h 528"/>
                <a:gd name="T20" fmla="*/ 131 w 702"/>
                <a:gd name="T21" fmla="*/ 480 h 528"/>
                <a:gd name="T22" fmla="*/ 302 w 702"/>
                <a:gd name="T23" fmla="*/ 247 h 528"/>
                <a:gd name="T24" fmla="*/ 257 w 702"/>
                <a:gd name="T25" fmla="*/ 232 h 528"/>
                <a:gd name="T26" fmla="*/ 284 w 702"/>
                <a:gd name="T27" fmla="*/ 286 h 528"/>
                <a:gd name="T28" fmla="*/ 363 w 702"/>
                <a:gd name="T29" fmla="*/ 350 h 528"/>
                <a:gd name="T30" fmla="*/ 291 w 702"/>
                <a:gd name="T31" fmla="*/ 397 h 528"/>
                <a:gd name="T32" fmla="*/ 283 w 702"/>
                <a:gd name="T33" fmla="*/ 357 h 528"/>
                <a:gd name="T34" fmla="*/ 327 w 702"/>
                <a:gd name="T35" fmla="*/ 371 h 528"/>
                <a:gd name="T36" fmla="*/ 285 w 702"/>
                <a:gd name="T37" fmla="*/ 311 h 528"/>
                <a:gd name="T38" fmla="*/ 236 w 702"/>
                <a:gd name="T39" fmla="*/ 234 h 528"/>
                <a:gd name="T40" fmla="*/ 292 w 702"/>
                <a:gd name="T41" fmla="*/ 207 h 528"/>
                <a:gd name="T42" fmla="*/ 317 w 702"/>
                <a:gd name="T43" fmla="*/ 189 h 528"/>
                <a:gd name="T44" fmla="*/ 381 w 702"/>
                <a:gd name="T45" fmla="*/ 160 h 528"/>
                <a:gd name="T46" fmla="*/ 394 w 702"/>
                <a:gd name="T47" fmla="*/ 229 h 528"/>
                <a:gd name="T48" fmla="*/ 435 w 702"/>
                <a:gd name="T49" fmla="*/ 134 h 528"/>
                <a:gd name="T50" fmla="*/ 410 w 702"/>
                <a:gd name="T51" fmla="*/ 136 h 528"/>
                <a:gd name="T52" fmla="*/ 473 w 702"/>
                <a:gd name="T53" fmla="*/ 107 h 528"/>
                <a:gd name="T54" fmla="*/ 528 w 702"/>
                <a:gd name="T55" fmla="*/ 251 h 528"/>
                <a:gd name="T56" fmla="*/ 555 w 702"/>
                <a:gd name="T57" fmla="*/ 248 h 528"/>
                <a:gd name="T58" fmla="*/ 491 w 702"/>
                <a:gd name="T59" fmla="*/ 277 h 528"/>
                <a:gd name="T60" fmla="*/ 473 w 702"/>
                <a:gd name="T61" fmla="*/ 200 h 528"/>
                <a:gd name="T62" fmla="*/ 437 w 702"/>
                <a:gd name="T63" fmla="*/ 303 h 528"/>
                <a:gd name="T64" fmla="*/ 463 w 702"/>
                <a:gd name="T65" fmla="*/ 301 h 528"/>
                <a:gd name="T66" fmla="*/ 399 w 702"/>
                <a:gd name="T67" fmla="*/ 331 h 528"/>
                <a:gd name="T68" fmla="*/ 344 w 702"/>
                <a:gd name="T69" fmla="*/ 187 h 528"/>
                <a:gd name="T70" fmla="*/ 317 w 702"/>
                <a:gd name="T71" fmla="*/ 189 h 528"/>
                <a:gd name="T72" fmla="*/ 526 w 702"/>
                <a:gd name="T73" fmla="*/ 93 h 528"/>
                <a:gd name="T74" fmla="*/ 499 w 702"/>
                <a:gd name="T75" fmla="*/ 86 h 528"/>
                <a:gd name="T76" fmla="*/ 563 w 702"/>
                <a:gd name="T77" fmla="*/ 236 h 528"/>
                <a:gd name="T78" fmla="*/ 536 w 702"/>
                <a:gd name="T79" fmla="*/ 149 h 528"/>
                <a:gd name="T80" fmla="*/ 513 w 702"/>
                <a:gd name="T81" fmla="*/ 150 h 528"/>
                <a:gd name="T82" fmla="*/ 545 w 702"/>
                <a:gd name="T83" fmla="*/ 124 h 528"/>
                <a:gd name="T84" fmla="*/ 614 w 702"/>
                <a:gd name="T85" fmla="*/ 205 h 528"/>
                <a:gd name="T86" fmla="*/ 568 w 702"/>
                <a:gd name="T87" fmla="*/ 242 h 528"/>
                <a:gd name="T88" fmla="*/ 638 w 702"/>
                <a:gd name="T89" fmla="*/ 103 h 528"/>
                <a:gd name="T90" fmla="*/ 611 w 702"/>
                <a:gd name="T91" fmla="*/ 32 h 528"/>
                <a:gd name="T92" fmla="*/ 693 w 702"/>
                <a:gd name="T93" fmla="*/ 28 h 528"/>
                <a:gd name="T94" fmla="*/ 673 w 702"/>
                <a:gd name="T95" fmla="*/ 167 h 528"/>
                <a:gd name="T96" fmla="*/ 702 w 702"/>
                <a:gd name="T97" fmla="*/ 163 h 528"/>
                <a:gd name="T98" fmla="*/ 634 w 702"/>
                <a:gd name="T99" fmla="*/ 195 h 528"/>
                <a:gd name="T100" fmla="*/ 580 w 702"/>
                <a:gd name="T101" fmla="*/ 51 h 528"/>
                <a:gd name="T102" fmla="*/ 553 w 702"/>
                <a:gd name="T103" fmla="*/ 53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02" h="528">
                  <a:moveTo>
                    <a:pt x="17" y="448"/>
                  </a:moveTo>
                  <a:cubicBezTo>
                    <a:pt x="16" y="448"/>
                    <a:pt x="16" y="447"/>
                    <a:pt x="15" y="448"/>
                  </a:cubicBezTo>
                  <a:lnTo>
                    <a:pt x="2" y="455"/>
                  </a:lnTo>
                  <a:cubicBezTo>
                    <a:pt x="2" y="456"/>
                    <a:pt x="1" y="455"/>
                    <a:pt x="1" y="455"/>
                  </a:cubicBezTo>
                  <a:lnTo>
                    <a:pt x="0" y="454"/>
                  </a:lnTo>
                  <a:cubicBezTo>
                    <a:pt x="0" y="453"/>
                    <a:pt x="0" y="453"/>
                    <a:pt x="0" y="452"/>
                  </a:cubicBezTo>
                  <a:lnTo>
                    <a:pt x="12" y="407"/>
                  </a:lnTo>
                  <a:cubicBezTo>
                    <a:pt x="12" y="406"/>
                    <a:pt x="13" y="405"/>
                    <a:pt x="13" y="405"/>
                  </a:cubicBezTo>
                  <a:lnTo>
                    <a:pt x="14" y="404"/>
                  </a:lnTo>
                  <a:cubicBezTo>
                    <a:pt x="15" y="404"/>
                    <a:pt x="15" y="404"/>
                    <a:pt x="16" y="405"/>
                  </a:cubicBezTo>
                  <a:lnTo>
                    <a:pt x="28" y="425"/>
                  </a:lnTo>
                  <a:cubicBezTo>
                    <a:pt x="28" y="426"/>
                    <a:pt x="29" y="426"/>
                    <a:pt x="29" y="426"/>
                  </a:cubicBezTo>
                  <a:lnTo>
                    <a:pt x="59" y="409"/>
                  </a:lnTo>
                  <a:cubicBezTo>
                    <a:pt x="59" y="408"/>
                    <a:pt x="60" y="409"/>
                    <a:pt x="61" y="409"/>
                  </a:cubicBezTo>
                  <a:lnTo>
                    <a:pt x="65" y="417"/>
                  </a:lnTo>
                  <a:cubicBezTo>
                    <a:pt x="66" y="418"/>
                    <a:pt x="65" y="419"/>
                    <a:pt x="65" y="419"/>
                  </a:cubicBezTo>
                  <a:lnTo>
                    <a:pt x="35" y="436"/>
                  </a:lnTo>
                  <a:cubicBezTo>
                    <a:pt x="35" y="437"/>
                    <a:pt x="34" y="437"/>
                    <a:pt x="35" y="438"/>
                  </a:cubicBezTo>
                  <a:lnTo>
                    <a:pt x="69" y="497"/>
                  </a:lnTo>
                  <a:cubicBezTo>
                    <a:pt x="75" y="507"/>
                    <a:pt x="83" y="510"/>
                    <a:pt x="92" y="505"/>
                  </a:cubicBezTo>
                  <a:cubicBezTo>
                    <a:pt x="99" y="501"/>
                    <a:pt x="104" y="496"/>
                    <a:pt x="106" y="490"/>
                  </a:cubicBezTo>
                  <a:cubicBezTo>
                    <a:pt x="106" y="489"/>
                    <a:pt x="106" y="489"/>
                    <a:pt x="107" y="489"/>
                  </a:cubicBezTo>
                  <a:cubicBezTo>
                    <a:pt x="107" y="489"/>
                    <a:pt x="107" y="489"/>
                    <a:pt x="108" y="489"/>
                  </a:cubicBezTo>
                  <a:lnTo>
                    <a:pt x="114" y="492"/>
                  </a:lnTo>
                  <a:cubicBezTo>
                    <a:pt x="114" y="493"/>
                    <a:pt x="114" y="494"/>
                    <a:pt x="114" y="494"/>
                  </a:cubicBezTo>
                  <a:cubicBezTo>
                    <a:pt x="111" y="501"/>
                    <a:pt x="107" y="507"/>
                    <a:pt x="104" y="511"/>
                  </a:cubicBezTo>
                  <a:cubicBezTo>
                    <a:pt x="99" y="516"/>
                    <a:pt x="94" y="520"/>
                    <a:pt x="89" y="523"/>
                  </a:cubicBezTo>
                  <a:cubicBezTo>
                    <a:pt x="83" y="526"/>
                    <a:pt x="76" y="528"/>
                    <a:pt x="70" y="526"/>
                  </a:cubicBezTo>
                  <a:cubicBezTo>
                    <a:pt x="64" y="525"/>
                    <a:pt x="59" y="521"/>
                    <a:pt x="55" y="515"/>
                  </a:cubicBezTo>
                  <a:lnTo>
                    <a:pt x="17" y="448"/>
                  </a:lnTo>
                  <a:close/>
                  <a:moveTo>
                    <a:pt x="120" y="381"/>
                  </a:moveTo>
                  <a:cubicBezTo>
                    <a:pt x="110" y="387"/>
                    <a:pt x="105" y="395"/>
                    <a:pt x="105" y="406"/>
                  </a:cubicBezTo>
                  <a:cubicBezTo>
                    <a:pt x="106" y="414"/>
                    <a:pt x="109" y="424"/>
                    <a:pt x="114" y="434"/>
                  </a:cubicBezTo>
                  <a:cubicBezTo>
                    <a:pt x="126" y="455"/>
                    <a:pt x="140" y="465"/>
                    <a:pt x="155" y="466"/>
                  </a:cubicBezTo>
                  <a:cubicBezTo>
                    <a:pt x="161" y="467"/>
                    <a:pt x="167" y="465"/>
                    <a:pt x="172" y="462"/>
                  </a:cubicBezTo>
                  <a:cubicBezTo>
                    <a:pt x="190" y="452"/>
                    <a:pt x="192" y="434"/>
                    <a:pt x="177" y="409"/>
                  </a:cubicBezTo>
                  <a:cubicBezTo>
                    <a:pt x="170" y="397"/>
                    <a:pt x="162" y="388"/>
                    <a:pt x="154" y="382"/>
                  </a:cubicBezTo>
                  <a:cubicBezTo>
                    <a:pt x="142" y="375"/>
                    <a:pt x="131" y="375"/>
                    <a:pt x="120" y="381"/>
                  </a:cubicBezTo>
                  <a:close/>
                  <a:moveTo>
                    <a:pt x="117" y="370"/>
                  </a:moveTo>
                  <a:cubicBezTo>
                    <a:pt x="133" y="361"/>
                    <a:pt x="147" y="358"/>
                    <a:pt x="161" y="363"/>
                  </a:cubicBezTo>
                  <a:cubicBezTo>
                    <a:pt x="175" y="367"/>
                    <a:pt x="186" y="377"/>
                    <a:pt x="195" y="392"/>
                  </a:cubicBezTo>
                  <a:cubicBezTo>
                    <a:pt x="204" y="407"/>
                    <a:pt x="206" y="422"/>
                    <a:pt x="203" y="437"/>
                  </a:cubicBezTo>
                  <a:cubicBezTo>
                    <a:pt x="199" y="452"/>
                    <a:pt x="190" y="464"/>
                    <a:pt x="175" y="473"/>
                  </a:cubicBezTo>
                  <a:cubicBezTo>
                    <a:pt x="160" y="482"/>
                    <a:pt x="145" y="484"/>
                    <a:pt x="131" y="480"/>
                  </a:cubicBezTo>
                  <a:cubicBezTo>
                    <a:pt x="118" y="476"/>
                    <a:pt x="106" y="466"/>
                    <a:pt x="97" y="451"/>
                  </a:cubicBezTo>
                  <a:cubicBezTo>
                    <a:pt x="88" y="435"/>
                    <a:pt x="86" y="420"/>
                    <a:pt x="89" y="406"/>
                  </a:cubicBezTo>
                  <a:cubicBezTo>
                    <a:pt x="93" y="391"/>
                    <a:pt x="102" y="379"/>
                    <a:pt x="117" y="370"/>
                  </a:cubicBezTo>
                  <a:close/>
                  <a:moveTo>
                    <a:pt x="302" y="247"/>
                  </a:moveTo>
                  <a:cubicBezTo>
                    <a:pt x="301" y="247"/>
                    <a:pt x="301" y="247"/>
                    <a:pt x="300" y="247"/>
                  </a:cubicBezTo>
                  <a:lnTo>
                    <a:pt x="281" y="224"/>
                  </a:lnTo>
                  <a:cubicBezTo>
                    <a:pt x="281" y="224"/>
                    <a:pt x="281" y="224"/>
                    <a:pt x="280" y="224"/>
                  </a:cubicBezTo>
                  <a:cubicBezTo>
                    <a:pt x="272" y="225"/>
                    <a:pt x="264" y="227"/>
                    <a:pt x="257" y="232"/>
                  </a:cubicBezTo>
                  <a:cubicBezTo>
                    <a:pt x="249" y="236"/>
                    <a:pt x="244" y="242"/>
                    <a:pt x="241" y="249"/>
                  </a:cubicBezTo>
                  <a:cubicBezTo>
                    <a:pt x="238" y="257"/>
                    <a:pt x="238" y="264"/>
                    <a:pt x="242" y="272"/>
                  </a:cubicBezTo>
                  <a:cubicBezTo>
                    <a:pt x="246" y="279"/>
                    <a:pt x="253" y="284"/>
                    <a:pt x="261" y="285"/>
                  </a:cubicBezTo>
                  <a:cubicBezTo>
                    <a:pt x="266" y="287"/>
                    <a:pt x="274" y="287"/>
                    <a:pt x="284" y="286"/>
                  </a:cubicBezTo>
                  <a:lnTo>
                    <a:pt x="302" y="284"/>
                  </a:lnTo>
                  <a:cubicBezTo>
                    <a:pt x="317" y="283"/>
                    <a:pt x="328" y="283"/>
                    <a:pt x="336" y="286"/>
                  </a:cubicBezTo>
                  <a:cubicBezTo>
                    <a:pt x="346" y="289"/>
                    <a:pt x="354" y="295"/>
                    <a:pt x="360" y="305"/>
                  </a:cubicBezTo>
                  <a:cubicBezTo>
                    <a:pt x="369" y="320"/>
                    <a:pt x="370" y="335"/>
                    <a:pt x="363" y="350"/>
                  </a:cubicBezTo>
                  <a:cubicBezTo>
                    <a:pt x="357" y="363"/>
                    <a:pt x="346" y="374"/>
                    <a:pt x="331" y="383"/>
                  </a:cubicBezTo>
                  <a:cubicBezTo>
                    <a:pt x="323" y="388"/>
                    <a:pt x="313" y="392"/>
                    <a:pt x="302" y="395"/>
                  </a:cubicBezTo>
                  <a:cubicBezTo>
                    <a:pt x="299" y="396"/>
                    <a:pt x="296" y="397"/>
                    <a:pt x="293" y="397"/>
                  </a:cubicBezTo>
                  <a:cubicBezTo>
                    <a:pt x="292" y="398"/>
                    <a:pt x="291" y="397"/>
                    <a:pt x="291" y="397"/>
                  </a:cubicBezTo>
                  <a:lnTo>
                    <a:pt x="272" y="363"/>
                  </a:lnTo>
                  <a:cubicBezTo>
                    <a:pt x="271" y="363"/>
                    <a:pt x="271" y="362"/>
                    <a:pt x="272" y="362"/>
                  </a:cubicBezTo>
                  <a:lnTo>
                    <a:pt x="281" y="357"/>
                  </a:lnTo>
                  <a:cubicBezTo>
                    <a:pt x="282" y="356"/>
                    <a:pt x="283" y="356"/>
                    <a:pt x="283" y="357"/>
                  </a:cubicBezTo>
                  <a:lnTo>
                    <a:pt x="302" y="379"/>
                  </a:lnTo>
                  <a:cubicBezTo>
                    <a:pt x="302" y="379"/>
                    <a:pt x="302" y="379"/>
                    <a:pt x="302" y="380"/>
                  </a:cubicBezTo>
                  <a:lnTo>
                    <a:pt x="303" y="380"/>
                  </a:lnTo>
                  <a:cubicBezTo>
                    <a:pt x="310" y="379"/>
                    <a:pt x="318" y="377"/>
                    <a:pt x="327" y="371"/>
                  </a:cubicBezTo>
                  <a:cubicBezTo>
                    <a:pt x="336" y="366"/>
                    <a:pt x="343" y="359"/>
                    <a:pt x="346" y="352"/>
                  </a:cubicBezTo>
                  <a:cubicBezTo>
                    <a:pt x="351" y="343"/>
                    <a:pt x="350" y="334"/>
                    <a:pt x="345" y="325"/>
                  </a:cubicBezTo>
                  <a:cubicBezTo>
                    <a:pt x="338" y="313"/>
                    <a:pt x="324" y="308"/>
                    <a:pt x="304" y="310"/>
                  </a:cubicBezTo>
                  <a:lnTo>
                    <a:pt x="285" y="311"/>
                  </a:lnTo>
                  <a:cubicBezTo>
                    <a:pt x="272" y="313"/>
                    <a:pt x="261" y="312"/>
                    <a:pt x="253" y="310"/>
                  </a:cubicBezTo>
                  <a:cubicBezTo>
                    <a:pt x="242" y="307"/>
                    <a:pt x="234" y="301"/>
                    <a:pt x="228" y="291"/>
                  </a:cubicBezTo>
                  <a:cubicBezTo>
                    <a:pt x="223" y="282"/>
                    <a:pt x="221" y="272"/>
                    <a:pt x="223" y="262"/>
                  </a:cubicBezTo>
                  <a:cubicBezTo>
                    <a:pt x="224" y="252"/>
                    <a:pt x="228" y="242"/>
                    <a:pt x="236" y="234"/>
                  </a:cubicBezTo>
                  <a:cubicBezTo>
                    <a:pt x="240" y="229"/>
                    <a:pt x="246" y="225"/>
                    <a:pt x="252" y="221"/>
                  </a:cubicBezTo>
                  <a:cubicBezTo>
                    <a:pt x="261" y="216"/>
                    <a:pt x="270" y="212"/>
                    <a:pt x="281" y="209"/>
                  </a:cubicBezTo>
                  <a:cubicBezTo>
                    <a:pt x="283" y="208"/>
                    <a:pt x="287" y="207"/>
                    <a:pt x="290" y="206"/>
                  </a:cubicBezTo>
                  <a:cubicBezTo>
                    <a:pt x="291" y="206"/>
                    <a:pt x="291" y="206"/>
                    <a:pt x="292" y="207"/>
                  </a:cubicBezTo>
                  <a:lnTo>
                    <a:pt x="311" y="240"/>
                  </a:lnTo>
                  <a:cubicBezTo>
                    <a:pt x="311" y="241"/>
                    <a:pt x="311" y="242"/>
                    <a:pt x="311" y="242"/>
                  </a:cubicBezTo>
                  <a:lnTo>
                    <a:pt x="302" y="247"/>
                  </a:lnTo>
                  <a:close/>
                  <a:moveTo>
                    <a:pt x="317" y="189"/>
                  </a:moveTo>
                  <a:cubicBezTo>
                    <a:pt x="317" y="189"/>
                    <a:pt x="317" y="188"/>
                    <a:pt x="318" y="188"/>
                  </a:cubicBezTo>
                  <a:lnTo>
                    <a:pt x="376" y="154"/>
                  </a:lnTo>
                  <a:cubicBezTo>
                    <a:pt x="377" y="154"/>
                    <a:pt x="377" y="154"/>
                    <a:pt x="378" y="154"/>
                  </a:cubicBezTo>
                  <a:lnTo>
                    <a:pt x="381" y="160"/>
                  </a:lnTo>
                  <a:cubicBezTo>
                    <a:pt x="381" y="161"/>
                    <a:pt x="381" y="161"/>
                    <a:pt x="381" y="162"/>
                  </a:cubicBezTo>
                  <a:lnTo>
                    <a:pt x="364" y="174"/>
                  </a:lnTo>
                  <a:cubicBezTo>
                    <a:pt x="363" y="174"/>
                    <a:pt x="363" y="175"/>
                    <a:pt x="363" y="176"/>
                  </a:cubicBezTo>
                  <a:lnTo>
                    <a:pt x="394" y="229"/>
                  </a:lnTo>
                  <a:cubicBezTo>
                    <a:pt x="395" y="230"/>
                    <a:pt x="395" y="230"/>
                    <a:pt x="395" y="230"/>
                  </a:cubicBezTo>
                  <a:lnTo>
                    <a:pt x="466" y="189"/>
                  </a:lnTo>
                  <a:cubicBezTo>
                    <a:pt x="466" y="188"/>
                    <a:pt x="466" y="188"/>
                    <a:pt x="466" y="188"/>
                  </a:cubicBezTo>
                  <a:lnTo>
                    <a:pt x="435" y="134"/>
                  </a:lnTo>
                  <a:cubicBezTo>
                    <a:pt x="435" y="134"/>
                    <a:pt x="434" y="133"/>
                    <a:pt x="433" y="134"/>
                  </a:cubicBezTo>
                  <a:lnTo>
                    <a:pt x="415" y="142"/>
                  </a:lnTo>
                  <a:cubicBezTo>
                    <a:pt x="414" y="143"/>
                    <a:pt x="413" y="142"/>
                    <a:pt x="413" y="142"/>
                  </a:cubicBezTo>
                  <a:lnTo>
                    <a:pt x="410" y="136"/>
                  </a:lnTo>
                  <a:cubicBezTo>
                    <a:pt x="409" y="135"/>
                    <a:pt x="409" y="135"/>
                    <a:pt x="410" y="134"/>
                  </a:cubicBezTo>
                  <a:lnTo>
                    <a:pt x="468" y="101"/>
                  </a:lnTo>
                  <a:cubicBezTo>
                    <a:pt x="469" y="100"/>
                    <a:pt x="469" y="100"/>
                    <a:pt x="470" y="101"/>
                  </a:cubicBezTo>
                  <a:lnTo>
                    <a:pt x="473" y="107"/>
                  </a:lnTo>
                  <a:cubicBezTo>
                    <a:pt x="474" y="108"/>
                    <a:pt x="473" y="108"/>
                    <a:pt x="473" y="109"/>
                  </a:cubicBezTo>
                  <a:lnTo>
                    <a:pt x="455" y="121"/>
                  </a:lnTo>
                  <a:cubicBezTo>
                    <a:pt x="454" y="122"/>
                    <a:pt x="454" y="122"/>
                    <a:pt x="454" y="123"/>
                  </a:cubicBezTo>
                  <a:lnTo>
                    <a:pt x="528" y="251"/>
                  </a:lnTo>
                  <a:cubicBezTo>
                    <a:pt x="528" y="251"/>
                    <a:pt x="529" y="252"/>
                    <a:pt x="530" y="251"/>
                  </a:cubicBezTo>
                  <a:lnTo>
                    <a:pt x="550" y="242"/>
                  </a:lnTo>
                  <a:cubicBezTo>
                    <a:pt x="550" y="241"/>
                    <a:pt x="551" y="242"/>
                    <a:pt x="551" y="242"/>
                  </a:cubicBezTo>
                  <a:lnTo>
                    <a:pt x="555" y="248"/>
                  </a:lnTo>
                  <a:cubicBezTo>
                    <a:pt x="555" y="249"/>
                    <a:pt x="555" y="250"/>
                    <a:pt x="554" y="250"/>
                  </a:cubicBezTo>
                  <a:lnTo>
                    <a:pt x="496" y="283"/>
                  </a:lnTo>
                  <a:cubicBezTo>
                    <a:pt x="495" y="284"/>
                    <a:pt x="495" y="284"/>
                    <a:pt x="494" y="283"/>
                  </a:cubicBezTo>
                  <a:lnTo>
                    <a:pt x="491" y="277"/>
                  </a:lnTo>
                  <a:cubicBezTo>
                    <a:pt x="491" y="276"/>
                    <a:pt x="491" y="276"/>
                    <a:pt x="492" y="275"/>
                  </a:cubicBezTo>
                  <a:lnTo>
                    <a:pt x="508" y="263"/>
                  </a:lnTo>
                  <a:cubicBezTo>
                    <a:pt x="509" y="263"/>
                    <a:pt x="509" y="263"/>
                    <a:pt x="509" y="262"/>
                  </a:cubicBezTo>
                  <a:lnTo>
                    <a:pt x="473" y="200"/>
                  </a:lnTo>
                  <a:cubicBezTo>
                    <a:pt x="473" y="199"/>
                    <a:pt x="472" y="199"/>
                    <a:pt x="471" y="199"/>
                  </a:cubicBezTo>
                  <a:lnTo>
                    <a:pt x="402" y="240"/>
                  </a:lnTo>
                  <a:cubicBezTo>
                    <a:pt x="401" y="240"/>
                    <a:pt x="401" y="241"/>
                    <a:pt x="401" y="241"/>
                  </a:cubicBezTo>
                  <a:lnTo>
                    <a:pt x="437" y="303"/>
                  </a:lnTo>
                  <a:cubicBezTo>
                    <a:pt x="437" y="304"/>
                    <a:pt x="438" y="304"/>
                    <a:pt x="439" y="304"/>
                  </a:cubicBezTo>
                  <a:lnTo>
                    <a:pt x="457" y="295"/>
                  </a:lnTo>
                  <a:cubicBezTo>
                    <a:pt x="458" y="295"/>
                    <a:pt x="459" y="295"/>
                    <a:pt x="459" y="296"/>
                  </a:cubicBezTo>
                  <a:lnTo>
                    <a:pt x="463" y="301"/>
                  </a:lnTo>
                  <a:cubicBezTo>
                    <a:pt x="463" y="302"/>
                    <a:pt x="463" y="303"/>
                    <a:pt x="462" y="303"/>
                  </a:cubicBezTo>
                  <a:lnTo>
                    <a:pt x="404" y="337"/>
                  </a:lnTo>
                  <a:cubicBezTo>
                    <a:pt x="403" y="337"/>
                    <a:pt x="403" y="337"/>
                    <a:pt x="402" y="336"/>
                  </a:cubicBezTo>
                  <a:lnTo>
                    <a:pt x="399" y="331"/>
                  </a:lnTo>
                  <a:cubicBezTo>
                    <a:pt x="398" y="330"/>
                    <a:pt x="399" y="329"/>
                    <a:pt x="399" y="329"/>
                  </a:cubicBezTo>
                  <a:lnTo>
                    <a:pt x="417" y="316"/>
                  </a:lnTo>
                  <a:cubicBezTo>
                    <a:pt x="418" y="316"/>
                    <a:pt x="418" y="315"/>
                    <a:pt x="418" y="314"/>
                  </a:cubicBezTo>
                  <a:lnTo>
                    <a:pt x="344" y="187"/>
                  </a:lnTo>
                  <a:cubicBezTo>
                    <a:pt x="344" y="186"/>
                    <a:pt x="343" y="186"/>
                    <a:pt x="342" y="186"/>
                  </a:cubicBezTo>
                  <a:lnTo>
                    <a:pt x="322" y="195"/>
                  </a:lnTo>
                  <a:cubicBezTo>
                    <a:pt x="322" y="196"/>
                    <a:pt x="321" y="196"/>
                    <a:pt x="321" y="195"/>
                  </a:cubicBezTo>
                  <a:lnTo>
                    <a:pt x="317" y="189"/>
                  </a:lnTo>
                  <a:close/>
                  <a:moveTo>
                    <a:pt x="506" y="78"/>
                  </a:moveTo>
                  <a:cubicBezTo>
                    <a:pt x="509" y="76"/>
                    <a:pt x="513" y="75"/>
                    <a:pt x="516" y="76"/>
                  </a:cubicBezTo>
                  <a:cubicBezTo>
                    <a:pt x="520" y="77"/>
                    <a:pt x="522" y="79"/>
                    <a:pt x="524" y="82"/>
                  </a:cubicBezTo>
                  <a:cubicBezTo>
                    <a:pt x="526" y="86"/>
                    <a:pt x="527" y="89"/>
                    <a:pt x="526" y="93"/>
                  </a:cubicBezTo>
                  <a:cubicBezTo>
                    <a:pt x="525" y="96"/>
                    <a:pt x="523" y="99"/>
                    <a:pt x="519" y="101"/>
                  </a:cubicBezTo>
                  <a:cubicBezTo>
                    <a:pt x="516" y="103"/>
                    <a:pt x="512" y="104"/>
                    <a:pt x="509" y="103"/>
                  </a:cubicBezTo>
                  <a:cubicBezTo>
                    <a:pt x="505" y="102"/>
                    <a:pt x="502" y="100"/>
                    <a:pt x="500" y="96"/>
                  </a:cubicBezTo>
                  <a:cubicBezTo>
                    <a:pt x="498" y="93"/>
                    <a:pt x="498" y="89"/>
                    <a:pt x="499" y="86"/>
                  </a:cubicBezTo>
                  <a:cubicBezTo>
                    <a:pt x="500" y="82"/>
                    <a:pt x="502" y="80"/>
                    <a:pt x="506" y="78"/>
                  </a:cubicBezTo>
                  <a:close/>
                  <a:moveTo>
                    <a:pt x="568" y="242"/>
                  </a:moveTo>
                  <a:cubicBezTo>
                    <a:pt x="567" y="242"/>
                    <a:pt x="567" y="242"/>
                    <a:pt x="566" y="242"/>
                  </a:cubicBezTo>
                  <a:lnTo>
                    <a:pt x="563" y="236"/>
                  </a:lnTo>
                  <a:cubicBezTo>
                    <a:pt x="563" y="235"/>
                    <a:pt x="563" y="235"/>
                    <a:pt x="564" y="234"/>
                  </a:cubicBezTo>
                  <a:lnTo>
                    <a:pt x="578" y="224"/>
                  </a:lnTo>
                  <a:cubicBezTo>
                    <a:pt x="579" y="223"/>
                    <a:pt x="579" y="223"/>
                    <a:pt x="579" y="222"/>
                  </a:cubicBezTo>
                  <a:lnTo>
                    <a:pt x="536" y="149"/>
                  </a:lnTo>
                  <a:cubicBezTo>
                    <a:pt x="536" y="148"/>
                    <a:pt x="535" y="148"/>
                    <a:pt x="535" y="148"/>
                  </a:cubicBezTo>
                  <a:lnTo>
                    <a:pt x="518" y="156"/>
                  </a:lnTo>
                  <a:cubicBezTo>
                    <a:pt x="517" y="156"/>
                    <a:pt x="516" y="156"/>
                    <a:pt x="516" y="155"/>
                  </a:cubicBezTo>
                  <a:lnTo>
                    <a:pt x="513" y="150"/>
                  </a:lnTo>
                  <a:cubicBezTo>
                    <a:pt x="513" y="150"/>
                    <a:pt x="513" y="149"/>
                    <a:pt x="513" y="149"/>
                  </a:cubicBezTo>
                  <a:lnTo>
                    <a:pt x="537" y="129"/>
                  </a:lnTo>
                  <a:cubicBezTo>
                    <a:pt x="537" y="129"/>
                    <a:pt x="538" y="128"/>
                    <a:pt x="538" y="128"/>
                  </a:cubicBezTo>
                  <a:lnTo>
                    <a:pt x="545" y="124"/>
                  </a:lnTo>
                  <a:cubicBezTo>
                    <a:pt x="545" y="124"/>
                    <a:pt x="546" y="124"/>
                    <a:pt x="546" y="125"/>
                  </a:cubicBezTo>
                  <a:lnTo>
                    <a:pt x="597" y="212"/>
                  </a:lnTo>
                  <a:cubicBezTo>
                    <a:pt x="597" y="212"/>
                    <a:pt x="598" y="213"/>
                    <a:pt x="598" y="212"/>
                  </a:cubicBezTo>
                  <a:lnTo>
                    <a:pt x="614" y="205"/>
                  </a:lnTo>
                  <a:cubicBezTo>
                    <a:pt x="614" y="205"/>
                    <a:pt x="615" y="205"/>
                    <a:pt x="615" y="206"/>
                  </a:cubicBezTo>
                  <a:lnTo>
                    <a:pt x="619" y="211"/>
                  </a:lnTo>
                  <a:cubicBezTo>
                    <a:pt x="619" y="212"/>
                    <a:pt x="619" y="213"/>
                    <a:pt x="618" y="213"/>
                  </a:cubicBezTo>
                  <a:lnTo>
                    <a:pt x="568" y="242"/>
                  </a:lnTo>
                  <a:close/>
                  <a:moveTo>
                    <a:pt x="600" y="38"/>
                  </a:moveTo>
                  <a:cubicBezTo>
                    <a:pt x="599" y="39"/>
                    <a:pt x="599" y="39"/>
                    <a:pt x="600" y="40"/>
                  </a:cubicBezTo>
                  <a:lnTo>
                    <a:pt x="636" y="103"/>
                  </a:lnTo>
                  <a:cubicBezTo>
                    <a:pt x="636" y="104"/>
                    <a:pt x="637" y="104"/>
                    <a:pt x="638" y="103"/>
                  </a:cubicBezTo>
                  <a:lnTo>
                    <a:pt x="651" y="96"/>
                  </a:lnTo>
                  <a:cubicBezTo>
                    <a:pt x="677" y="81"/>
                    <a:pt x="683" y="62"/>
                    <a:pt x="670" y="39"/>
                  </a:cubicBezTo>
                  <a:cubicBezTo>
                    <a:pt x="664" y="28"/>
                    <a:pt x="655" y="22"/>
                    <a:pt x="644" y="22"/>
                  </a:cubicBezTo>
                  <a:cubicBezTo>
                    <a:pt x="634" y="21"/>
                    <a:pt x="623" y="25"/>
                    <a:pt x="611" y="32"/>
                  </a:cubicBezTo>
                  <a:lnTo>
                    <a:pt x="600" y="38"/>
                  </a:lnTo>
                  <a:close/>
                  <a:moveTo>
                    <a:pt x="609" y="20"/>
                  </a:moveTo>
                  <a:cubicBezTo>
                    <a:pt x="623" y="11"/>
                    <a:pt x="634" y="6"/>
                    <a:pt x="643" y="5"/>
                  </a:cubicBezTo>
                  <a:cubicBezTo>
                    <a:pt x="665" y="0"/>
                    <a:pt x="681" y="8"/>
                    <a:pt x="693" y="28"/>
                  </a:cubicBezTo>
                  <a:cubicBezTo>
                    <a:pt x="700" y="41"/>
                    <a:pt x="701" y="55"/>
                    <a:pt x="694" y="70"/>
                  </a:cubicBezTo>
                  <a:cubicBezTo>
                    <a:pt x="687" y="83"/>
                    <a:pt x="678" y="94"/>
                    <a:pt x="664" y="102"/>
                  </a:cubicBezTo>
                  <a:lnTo>
                    <a:pt x="640" y="111"/>
                  </a:lnTo>
                  <a:lnTo>
                    <a:pt x="673" y="167"/>
                  </a:lnTo>
                  <a:cubicBezTo>
                    <a:pt x="673" y="168"/>
                    <a:pt x="674" y="168"/>
                    <a:pt x="675" y="167"/>
                  </a:cubicBezTo>
                  <a:lnTo>
                    <a:pt x="697" y="157"/>
                  </a:lnTo>
                  <a:cubicBezTo>
                    <a:pt x="698" y="157"/>
                    <a:pt x="698" y="157"/>
                    <a:pt x="699" y="158"/>
                  </a:cubicBezTo>
                  <a:lnTo>
                    <a:pt x="702" y="163"/>
                  </a:lnTo>
                  <a:cubicBezTo>
                    <a:pt x="702" y="164"/>
                    <a:pt x="702" y="165"/>
                    <a:pt x="701" y="165"/>
                  </a:cubicBezTo>
                  <a:lnTo>
                    <a:pt x="640" y="201"/>
                  </a:lnTo>
                  <a:cubicBezTo>
                    <a:pt x="639" y="201"/>
                    <a:pt x="638" y="201"/>
                    <a:pt x="638" y="200"/>
                  </a:cubicBezTo>
                  <a:lnTo>
                    <a:pt x="634" y="195"/>
                  </a:lnTo>
                  <a:cubicBezTo>
                    <a:pt x="634" y="194"/>
                    <a:pt x="634" y="193"/>
                    <a:pt x="635" y="193"/>
                  </a:cubicBezTo>
                  <a:lnTo>
                    <a:pt x="653" y="180"/>
                  </a:lnTo>
                  <a:cubicBezTo>
                    <a:pt x="653" y="180"/>
                    <a:pt x="654" y="179"/>
                    <a:pt x="653" y="178"/>
                  </a:cubicBezTo>
                  <a:lnTo>
                    <a:pt x="580" y="51"/>
                  </a:lnTo>
                  <a:cubicBezTo>
                    <a:pt x="579" y="50"/>
                    <a:pt x="579" y="50"/>
                    <a:pt x="578" y="50"/>
                  </a:cubicBezTo>
                  <a:lnTo>
                    <a:pt x="558" y="59"/>
                  </a:lnTo>
                  <a:cubicBezTo>
                    <a:pt x="557" y="60"/>
                    <a:pt x="557" y="60"/>
                    <a:pt x="556" y="59"/>
                  </a:cubicBezTo>
                  <a:lnTo>
                    <a:pt x="553" y="53"/>
                  </a:lnTo>
                  <a:cubicBezTo>
                    <a:pt x="553" y="53"/>
                    <a:pt x="553" y="52"/>
                    <a:pt x="553" y="52"/>
                  </a:cubicBezTo>
                  <a:lnTo>
                    <a:pt x="609" y="2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7" name="Rectangle 204">
              <a:extLst>
                <a:ext uri="{FF2B5EF4-FFF2-40B4-BE49-F238E27FC236}">
                  <a16:creationId xmlns:a16="http://schemas.microsoft.com/office/drawing/2014/main" id="{695C287B-F48C-4FB4-B86F-4EBF7EDAA6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57" y="2899"/>
              <a:ext cx="179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ECN3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8" name="Rectangle 205">
              <a:extLst>
                <a:ext uri="{FF2B5EF4-FFF2-40B4-BE49-F238E27FC236}">
                  <a16:creationId xmlns:a16="http://schemas.microsoft.com/office/drawing/2014/main" id="{6CA44C63-5ECC-45C1-AE64-0FAD7E003F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9" y="2623"/>
              <a:ext cx="720" cy="146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9" name="Rectangle 206">
              <a:extLst>
                <a:ext uri="{FF2B5EF4-FFF2-40B4-BE49-F238E27FC236}">
                  <a16:creationId xmlns:a16="http://schemas.microsoft.com/office/drawing/2014/main" id="{0FA09F32-BDEC-4B5B-95E0-06037F8AD5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9" y="2623"/>
              <a:ext cx="720" cy="14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0" name="Rectangle 207">
              <a:extLst>
                <a:ext uri="{FF2B5EF4-FFF2-40B4-BE49-F238E27FC236}">
                  <a16:creationId xmlns:a16="http://schemas.microsoft.com/office/drawing/2014/main" id="{710BEB08-BF08-46BF-BB82-B6A71ADA41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26" y="2643"/>
              <a:ext cx="203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TT22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1" name="Line 208">
              <a:extLst>
                <a:ext uri="{FF2B5EF4-FFF2-40B4-BE49-F238E27FC236}">
                  <a16:creationId xmlns:a16="http://schemas.microsoft.com/office/drawing/2014/main" id="{4AB62041-1869-4838-A0F5-E51025A5DD0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56" y="2769"/>
              <a:ext cx="198" cy="0"/>
            </a:xfrm>
            <a:prstGeom prst="line">
              <a:avLst/>
            </a:prstGeom>
            <a:noFill/>
            <a:ln w="12700" cap="flat">
              <a:solidFill>
                <a:srgbClr val="33996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pic>
        <p:nvPicPr>
          <p:cNvPr id="398" name="Picture 397">
            <a:extLst>
              <a:ext uri="{FF2B5EF4-FFF2-40B4-BE49-F238E27FC236}">
                <a16:creationId xmlns:a16="http://schemas.microsoft.com/office/drawing/2014/main" id="{F72AD48E-E43C-4E92-98A5-082CE1A9A8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0058" y="1332049"/>
            <a:ext cx="7146132" cy="3203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1840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726FD-0D52-40F6-B0A3-BF85430369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Possible scenarios for FTARGET beams– NA</a:t>
            </a:r>
            <a:endParaRPr lang="en-GB" sz="3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45B827-584D-44A1-BDC5-BCBF25CA982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1C2CB-258C-4A49-B490-6DD28B8509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6A82D7-4BAC-4AE6-B089-29588C812F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A71FA401-7A0D-4736-8254-42C02F7085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400" dirty="0">
                <a:solidFill>
                  <a:schemeClr val="accent2"/>
                </a:solidFill>
              </a:rPr>
              <a:t>P42 TAX out, M2 TAX out</a:t>
            </a:r>
          </a:p>
          <a:p>
            <a:r>
              <a:rPr lang="en-US" sz="1400" dirty="0">
                <a:solidFill>
                  <a:schemeClr val="accent2"/>
                </a:solidFill>
              </a:rPr>
              <a:t>P42 TAX in, M2 TAX out</a:t>
            </a:r>
          </a:p>
          <a:p>
            <a:r>
              <a:rPr lang="en-US" sz="1400" dirty="0"/>
              <a:t>P42 TAX out, M2 TAX in</a:t>
            </a:r>
          </a:p>
          <a:p>
            <a:r>
              <a:rPr lang="en-US" sz="1400" dirty="0">
                <a:solidFill>
                  <a:schemeClr val="accent2"/>
                </a:solidFill>
              </a:rPr>
              <a:t>P42 TAX in, M2 TAX in</a:t>
            </a:r>
          </a:p>
          <a:p>
            <a:endParaRPr lang="en-GB" sz="1400" dirty="0"/>
          </a:p>
        </p:txBody>
      </p:sp>
      <p:grpSp>
        <p:nvGrpSpPr>
          <p:cNvPr id="8" name="Group 5">
            <a:extLst>
              <a:ext uri="{FF2B5EF4-FFF2-40B4-BE49-F238E27FC236}">
                <a16:creationId xmlns:a16="http://schemas.microsoft.com/office/drawing/2014/main" id="{E70813C8-04BB-43E2-B5F4-F716869B2C0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811338" y="3828257"/>
            <a:ext cx="8759825" cy="2185988"/>
            <a:chOff x="1111" y="2074"/>
            <a:chExt cx="5518" cy="1377"/>
          </a:xfrm>
        </p:grpSpPr>
        <p:sp>
          <p:nvSpPr>
            <p:cNvPr id="13" name="Rectangle 8">
              <a:extLst>
                <a:ext uri="{FF2B5EF4-FFF2-40B4-BE49-F238E27FC236}">
                  <a16:creationId xmlns:a16="http://schemas.microsoft.com/office/drawing/2014/main" id="{18B6DC1A-A6A9-48E4-80FD-B58734F70A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0" y="3155"/>
              <a:ext cx="6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" name="Rectangle 12">
              <a:extLst>
                <a:ext uri="{FF2B5EF4-FFF2-40B4-BE49-F238E27FC236}">
                  <a16:creationId xmlns:a16="http://schemas.microsoft.com/office/drawing/2014/main" id="{1A0D09CF-7037-4081-B50E-273197E122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1" y="3272"/>
              <a:ext cx="291" cy="14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" name="Rectangle 13">
              <a:extLst>
                <a:ext uri="{FF2B5EF4-FFF2-40B4-BE49-F238E27FC236}">
                  <a16:creationId xmlns:a16="http://schemas.microsoft.com/office/drawing/2014/main" id="{2D2877DD-921F-42CD-9408-7203920CE8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1" y="3272"/>
              <a:ext cx="291" cy="149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" name="Rectangle 14">
              <a:extLst>
                <a:ext uri="{FF2B5EF4-FFF2-40B4-BE49-F238E27FC236}">
                  <a16:creationId xmlns:a16="http://schemas.microsoft.com/office/drawing/2014/main" id="{850ECF42-8929-48F8-B77C-D882F88B54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3" y="3294"/>
              <a:ext cx="150" cy="1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M2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" name="Rectangle 15">
              <a:extLst>
                <a:ext uri="{FF2B5EF4-FFF2-40B4-BE49-F238E27FC236}">
                  <a16:creationId xmlns:a16="http://schemas.microsoft.com/office/drawing/2014/main" id="{30927702-B892-4AAE-9BB2-856F6EDF15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2" y="2883"/>
              <a:ext cx="485" cy="150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" name="Rectangle 16">
              <a:extLst>
                <a:ext uri="{FF2B5EF4-FFF2-40B4-BE49-F238E27FC236}">
                  <a16:creationId xmlns:a16="http://schemas.microsoft.com/office/drawing/2014/main" id="{6FD542BC-D165-48B7-B367-E36F33A686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2" y="2883"/>
              <a:ext cx="485" cy="150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Rectangle 17">
              <a:extLst>
                <a:ext uri="{FF2B5EF4-FFF2-40B4-BE49-F238E27FC236}">
                  <a16:creationId xmlns:a16="http://schemas.microsoft.com/office/drawing/2014/main" id="{8D61F7D6-D69C-41D3-A92B-64C989E807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9" y="2904"/>
              <a:ext cx="209" cy="1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TT24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" name="Freeform 18">
              <a:extLst>
                <a:ext uri="{FF2B5EF4-FFF2-40B4-BE49-F238E27FC236}">
                  <a16:creationId xmlns:a16="http://schemas.microsoft.com/office/drawing/2014/main" id="{D4483F4D-2BEB-425D-B6F0-D71FE9E0109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1" y="2626"/>
              <a:ext cx="406" cy="407"/>
            </a:xfrm>
            <a:custGeom>
              <a:avLst/>
              <a:gdLst>
                <a:gd name="T0" fmla="*/ 0 w 406"/>
                <a:gd name="T1" fmla="*/ 106 h 407"/>
                <a:gd name="T2" fmla="*/ 301 w 406"/>
                <a:gd name="T3" fmla="*/ 407 h 407"/>
                <a:gd name="T4" fmla="*/ 406 w 406"/>
                <a:gd name="T5" fmla="*/ 301 h 407"/>
                <a:gd name="T6" fmla="*/ 105 w 406"/>
                <a:gd name="T7" fmla="*/ 0 h 407"/>
                <a:gd name="T8" fmla="*/ 0 w 406"/>
                <a:gd name="T9" fmla="*/ 106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6" h="407">
                  <a:moveTo>
                    <a:pt x="0" y="106"/>
                  </a:moveTo>
                  <a:lnTo>
                    <a:pt x="301" y="407"/>
                  </a:lnTo>
                  <a:lnTo>
                    <a:pt x="406" y="301"/>
                  </a:lnTo>
                  <a:lnTo>
                    <a:pt x="105" y="0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Freeform 19">
              <a:extLst>
                <a:ext uri="{FF2B5EF4-FFF2-40B4-BE49-F238E27FC236}">
                  <a16:creationId xmlns:a16="http://schemas.microsoft.com/office/drawing/2014/main" id="{8C529241-6055-4538-B9A4-C2E799D9AC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1" y="2626"/>
              <a:ext cx="406" cy="407"/>
            </a:xfrm>
            <a:custGeom>
              <a:avLst/>
              <a:gdLst>
                <a:gd name="T0" fmla="*/ 0 w 406"/>
                <a:gd name="T1" fmla="*/ 106 h 407"/>
                <a:gd name="T2" fmla="*/ 301 w 406"/>
                <a:gd name="T3" fmla="*/ 407 h 407"/>
                <a:gd name="T4" fmla="*/ 406 w 406"/>
                <a:gd name="T5" fmla="*/ 301 h 407"/>
                <a:gd name="T6" fmla="*/ 105 w 406"/>
                <a:gd name="T7" fmla="*/ 0 h 407"/>
                <a:gd name="T8" fmla="*/ 0 w 406"/>
                <a:gd name="T9" fmla="*/ 106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6" h="407">
                  <a:moveTo>
                    <a:pt x="0" y="106"/>
                  </a:moveTo>
                  <a:lnTo>
                    <a:pt x="301" y="407"/>
                  </a:lnTo>
                  <a:lnTo>
                    <a:pt x="406" y="301"/>
                  </a:lnTo>
                  <a:lnTo>
                    <a:pt x="105" y="0"/>
                  </a:lnTo>
                  <a:lnTo>
                    <a:pt x="0" y="106"/>
                  </a:lnTo>
                  <a:close/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Rectangle 20">
              <a:extLst>
                <a:ext uri="{FF2B5EF4-FFF2-40B4-BE49-F238E27FC236}">
                  <a16:creationId xmlns:a16="http://schemas.microsoft.com/office/drawing/2014/main" id="{519986A1-3EAE-473B-8472-B2ED5B50FF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7" y="2626"/>
              <a:ext cx="812" cy="150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" name="Rectangle 21">
              <a:extLst>
                <a:ext uri="{FF2B5EF4-FFF2-40B4-BE49-F238E27FC236}">
                  <a16:creationId xmlns:a16="http://schemas.microsoft.com/office/drawing/2014/main" id="{B1C7B5ED-6B28-4CD4-95E5-B295D2498D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7" y="2626"/>
              <a:ext cx="812" cy="150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Rectangle 22">
              <a:extLst>
                <a:ext uri="{FF2B5EF4-FFF2-40B4-BE49-F238E27FC236}">
                  <a16:creationId xmlns:a16="http://schemas.microsoft.com/office/drawing/2014/main" id="{4D644039-3ABF-4093-ACF3-1ED64BEA1B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8" y="2647"/>
              <a:ext cx="209" cy="1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TT20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" name="Rectangle 23">
              <a:extLst>
                <a:ext uri="{FF2B5EF4-FFF2-40B4-BE49-F238E27FC236}">
                  <a16:creationId xmlns:a16="http://schemas.microsoft.com/office/drawing/2014/main" id="{77759D6F-BCC4-4551-B748-2754FB5D08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7" y="2626"/>
              <a:ext cx="90" cy="150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Rectangle 24">
              <a:extLst>
                <a:ext uri="{FF2B5EF4-FFF2-40B4-BE49-F238E27FC236}">
                  <a16:creationId xmlns:a16="http://schemas.microsoft.com/office/drawing/2014/main" id="{D5A2DEAB-D6B2-46EE-961F-DAC01CBA83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7" y="2626"/>
              <a:ext cx="90" cy="150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Rectangle 25">
              <a:extLst>
                <a:ext uri="{FF2B5EF4-FFF2-40B4-BE49-F238E27FC236}">
                  <a16:creationId xmlns:a16="http://schemas.microsoft.com/office/drawing/2014/main" id="{D95EDFE6-3AFF-43E4-BE56-C00F5B83B2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2599"/>
              <a:ext cx="404" cy="1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Beam from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" name="Rectangle 26">
              <a:extLst>
                <a:ext uri="{FF2B5EF4-FFF2-40B4-BE49-F238E27FC236}">
                  <a16:creationId xmlns:a16="http://schemas.microsoft.com/office/drawing/2014/main" id="{DBE12AA7-6607-4952-B5A0-6DEF3F451E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3" y="2695"/>
              <a:ext cx="159" cy="1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SPS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" name="Rectangle 27">
              <a:extLst>
                <a:ext uri="{FF2B5EF4-FFF2-40B4-BE49-F238E27FC236}">
                  <a16:creationId xmlns:a16="http://schemas.microsoft.com/office/drawing/2014/main" id="{E653B526-F04C-45D9-9063-E097F92DE2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89" y="2463"/>
              <a:ext cx="90" cy="150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" name="Rectangle 28">
              <a:extLst>
                <a:ext uri="{FF2B5EF4-FFF2-40B4-BE49-F238E27FC236}">
                  <a16:creationId xmlns:a16="http://schemas.microsoft.com/office/drawing/2014/main" id="{19B50AFC-3DE9-4A12-AE72-E41C39DF4D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89" y="2463"/>
              <a:ext cx="90" cy="150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" name="Rectangle 29">
              <a:extLst>
                <a:ext uri="{FF2B5EF4-FFF2-40B4-BE49-F238E27FC236}">
                  <a16:creationId xmlns:a16="http://schemas.microsoft.com/office/drawing/2014/main" id="{572B4C5B-7351-4586-A988-FAFB47D94F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3" y="2355"/>
              <a:ext cx="363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TED.210358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" name="Rectangle 30">
              <a:extLst>
                <a:ext uri="{FF2B5EF4-FFF2-40B4-BE49-F238E27FC236}">
                  <a16:creationId xmlns:a16="http://schemas.microsoft.com/office/drawing/2014/main" id="{CF2CF73A-9AD2-480F-BE6B-0E4AA5A30B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5" y="2626"/>
              <a:ext cx="90" cy="1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" name="Rectangle 31">
              <a:extLst>
                <a:ext uri="{FF2B5EF4-FFF2-40B4-BE49-F238E27FC236}">
                  <a16:creationId xmlns:a16="http://schemas.microsoft.com/office/drawing/2014/main" id="{79F5C94D-9A2E-43BB-AC7C-D70983B38E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5" y="2626"/>
              <a:ext cx="90" cy="150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" name="Freeform 32">
              <a:extLst>
                <a:ext uri="{FF2B5EF4-FFF2-40B4-BE49-F238E27FC236}">
                  <a16:creationId xmlns:a16="http://schemas.microsoft.com/office/drawing/2014/main" id="{EF3C214E-C1DD-479C-A743-7AC5E52B7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5" y="2670"/>
              <a:ext cx="750" cy="751"/>
            </a:xfrm>
            <a:custGeom>
              <a:avLst/>
              <a:gdLst>
                <a:gd name="T0" fmla="*/ 0 w 750"/>
                <a:gd name="T1" fmla="*/ 106 h 751"/>
                <a:gd name="T2" fmla="*/ 644 w 750"/>
                <a:gd name="T3" fmla="*/ 751 h 751"/>
                <a:gd name="T4" fmla="*/ 750 w 750"/>
                <a:gd name="T5" fmla="*/ 645 h 751"/>
                <a:gd name="T6" fmla="*/ 106 w 750"/>
                <a:gd name="T7" fmla="*/ 0 h 751"/>
                <a:gd name="T8" fmla="*/ 0 w 750"/>
                <a:gd name="T9" fmla="*/ 106 h 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0" h="751">
                  <a:moveTo>
                    <a:pt x="0" y="106"/>
                  </a:moveTo>
                  <a:lnTo>
                    <a:pt x="644" y="751"/>
                  </a:lnTo>
                  <a:lnTo>
                    <a:pt x="750" y="645"/>
                  </a:lnTo>
                  <a:lnTo>
                    <a:pt x="106" y="0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" name="Freeform 33">
              <a:extLst>
                <a:ext uri="{FF2B5EF4-FFF2-40B4-BE49-F238E27FC236}">
                  <a16:creationId xmlns:a16="http://schemas.microsoft.com/office/drawing/2014/main" id="{7AD68151-CC72-41CD-9AC1-4DF4E8EAAFE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5" y="2670"/>
              <a:ext cx="750" cy="751"/>
            </a:xfrm>
            <a:custGeom>
              <a:avLst/>
              <a:gdLst>
                <a:gd name="T0" fmla="*/ 0 w 750"/>
                <a:gd name="T1" fmla="*/ 106 h 751"/>
                <a:gd name="T2" fmla="*/ 644 w 750"/>
                <a:gd name="T3" fmla="*/ 751 h 751"/>
                <a:gd name="T4" fmla="*/ 750 w 750"/>
                <a:gd name="T5" fmla="*/ 645 h 751"/>
                <a:gd name="T6" fmla="*/ 106 w 750"/>
                <a:gd name="T7" fmla="*/ 0 h 751"/>
                <a:gd name="T8" fmla="*/ 0 w 750"/>
                <a:gd name="T9" fmla="*/ 106 h 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0" h="751">
                  <a:moveTo>
                    <a:pt x="0" y="106"/>
                  </a:moveTo>
                  <a:lnTo>
                    <a:pt x="644" y="751"/>
                  </a:lnTo>
                  <a:lnTo>
                    <a:pt x="750" y="645"/>
                  </a:lnTo>
                  <a:lnTo>
                    <a:pt x="106" y="0"/>
                  </a:lnTo>
                  <a:lnTo>
                    <a:pt x="0" y="106"/>
                  </a:lnTo>
                  <a:close/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" name="Rectangle 34">
              <a:extLst>
                <a:ext uri="{FF2B5EF4-FFF2-40B4-BE49-F238E27FC236}">
                  <a16:creationId xmlns:a16="http://schemas.microsoft.com/office/drawing/2014/main" id="{AC1A857D-4DFF-476B-A6F8-BD6A9C5098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3" y="2883"/>
              <a:ext cx="89" cy="1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" name="Rectangle 35">
              <a:extLst>
                <a:ext uri="{FF2B5EF4-FFF2-40B4-BE49-F238E27FC236}">
                  <a16:creationId xmlns:a16="http://schemas.microsoft.com/office/drawing/2014/main" id="{A385351A-91C8-49AC-A9FE-8DABAA745C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3" y="2883"/>
              <a:ext cx="89" cy="150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" name="Rectangle 36">
              <a:extLst>
                <a:ext uri="{FF2B5EF4-FFF2-40B4-BE49-F238E27FC236}">
                  <a16:creationId xmlns:a16="http://schemas.microsoft.com/office/drawing/2014/main" id="{65944037-4699-40B6-BBAE-A1249C8324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2" y="2528"/>
              <a:ext cx="298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Splitter 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" name="Rectangle 37">
              <a:extLst>
                <a:ext uri="{FF2B5EF4-FFF2-40B4-BE49-F238E27FC236}">
                  <a16:creationId xmlns:a16="http://schemas.microsoft.com/office/drawing/2014/main" id="{886BF8AB-66A1-44D3-9FF6-197FE28245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9" y="2528"/>
              <a:ext cx="299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Splitter 1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" name="Rectangle 38">
              <a:extLst>
                <a:ext uri="{FF2B5EF4-FFF2-40B4-BE49-F238E27FC236}">
                  <a16:creationId xmlns:a16="http://schemas.microsoft.com/office/drawing/2014/main" id="{D7865771-5668-4ACC-8C6F-A1101953B9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9" y="3272"/>
              <a:ext cx="963" cy="149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" name="Rectangle 39">
              <a:extLst>
                <a:ext uri="{FF2B5EF4-FFF2-40B4-BE49-F238E27FC236}">
                  <a16:creationId xmlns:a16="http://schemas.microsoft.com/office/drawing/2014/main" id="{5DFB8F09-4366-4D2F-B869-764F1D96F2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9" y="3272"/>
              <a:ext cx="963" cy="149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" name="Rectangle 40">
              <a:extLst>
                <a:ext uri="{FF2B5EF4-FFF2-40B4-BE49-F238E27FC236}">
                  <a16:creationId xmlns:a16="http://schemas.microsoft.com/office/drawing/2014/main" id="{47E7B8B6-5EB2-41B2-844E-53DE74C93A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5" y="3294"/>
              <a:ext cx="209" cy="1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TT25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6" name="Rectangle 41">
              <a:extLst>
                <a:ext uri="{FF2B5EF4-FFF2-40B4-BE49-F238E27FC236}">
                  <a16:creationId xmlns:a16="http://schemas.microsoft.com/office/drawing/2014/main" id="{627FCFED-5504-44DD-BA14-A1BF84940E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8" y="3272"/>
              <a:ext cx="90" cy="14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" name="Rectangle 42">
              <a:extLst>
                <a:ext uri="{FF2B5EF4-FFF2-40B4-BE49-F238E27FC236}">
                  <a16:creationId xmlns:a16="http://schemas.microsoft.com/office/drawing/2014/main" id="{8A91E253-CF9B-4FC3-81B0-7CC815E78D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8" y="3272"/>
              <a:ext cx="90" cy="149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" name="Rectangle 43">
              <a:extLst>
                <a:ext uri="{FF2B5EF4-FFF2-40B4-BE49-F238E27FC236}">
                  <a16:creationId xmlns:a16="http://schemas.microsoft.com/office/drawing/2014/main" id="{723DC9CA-2711-4E91-963D-669DF19649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1" y="2627"/>
              <a:ext cx="740" cy="149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" name="Rectangle 44">
              <a:extLst>
                <a:ext uri="{FF2B5EF4-FFF2-40B4-BE49-F238E27FC236}">
                  <a16:creationId xmlns:a16="http://schemas.microsoft.com/office/drawing/2014/main" id="{8D4BCCD5-E6D5-4634-8185-F0C6DE31AF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1" y="2627"/>
              <a:ext cx="740" cy="149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" name="Rectangle 45">
              <a:extLst>
                <a:ext uri="{FF2B5EF4-FFF2-40B4-BE49-F238E27FC236}">
                  <a16:creationId xmlns:a16="http://schemas.microsoft.com/office/drawing/2014/main" id="{030F58D5-CD80-4DEC-AB27-620F0B923F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6" y="2649"/>
              <a:ext cx="209" cy="1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TT23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" name="Rectangle 46">
              <a:extLst>
                <a:ext uri="{FF2B5EF4-FFF2-40B4-BE49-F238E27FC236}">
                  <a16:creationId xmlns:a16="http://schemas.microsoft.com/office/drawing/2014/main" id="{9318BAE7-B326-40EA-AF8E-455FC9DE1D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1" y="2627"/>
              <a:ext cx="90" cy="14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2" name="Rectangle 47">
              <a:extLst>
                <a:ext uri="{FF2B5EF4-FFF2-40B4-BE49-F238E27FC236}">
                  <a16:creationId xmlns:a16="http://schemas.microsoft.com/office/drawing/2014/main" id="{7F039C51-CADE-4295-A244-433C8615B6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1" y="2627"/>
              <a:ext cx="90" cy="149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" name="Rectangle 48">
              <a:extLst>
                <a:ext uri="{FF2B5EF4-FFF2-40B4-BE49-F238E27FC236}">
                  <a16:creationId xmlns:a16="http://schemas.microsoft.com/office/drawing/2014/main" id="{DDDFD1BD-D46A-44FB-8E85-92875F342C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3" y="2627"/>
              <a:ext cx="89" cy="14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4" name="Rectangle 49">
              <a:extLst>
                <a:ext uri="{FF2B5EF4-FFF2-40B4-BE49-F238E27FC236}">
                  <a16:creationId xmlns:a16="http://schemas.microsoft.com/office/drawing/2014/main" id="{7A2BD0C4-ECE5-4D29-9C7A-F4A69C911A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3" y="2627"/>
              <a:ext cx="89" cy="149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5" name="Line 50">
              <a:extLst>
                <a:ext uri="{FF2B5EF4-FFF2-40B4-BE49-F238E27FC236}">
                  <a16:creationId xmlns:a16="http://schemas.microsoft.com/office/drawing/2014/main" id="{2C12F9B1-5DE3-4A54-8D00-158CF85D36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45" y="2627"/>
              <a:ext cx="285" cy="0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6" name="Line 51">
              <a:extLst>
                <a:ext uri="{FF2B5EF4-FFF2-40B4-BE49-F238E27FC236}">
                  <a16:creationId xmlns:a16="http://schemas.microsoft.com/office/drawing/2014/main" id="{C2EC283A-5809-4931-8D4C-F8A1E79ABB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58" y="2776"/>
              <a:ext cx="208" cy="0"/>
            </a:xfrm>
            <a:prstGeom prst="line">
              <a:avLst/>
            </a:prstGeom>
            <a:noFill/>
            <a:ln w="12700" cap="flat">
              <a:solidFill>
                <a:srgbClr val="33996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7" name="Line 52">
              <a:extLst>
                <a:ext uri="{FF2B5EF4-FFF2-40B4-BE49-F238E27FC236}">
                  <a16:creationId xmlns:a16="http://schemas.microsoft.com/office/drawing/2014/main" id="{D932C031-09F7-484A-9EEE-77D3C547A0B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79" y="3272"/>
              <a:ext cx="52" cy="0"/>
            </a:xfrm>
            <a:prstGeom prst="line">
              <a:avLst/>
            </a:prstGeom>
            <a:noFill/>
            <a:ln w="20638" cap="flat">
              <a:solidFill>
                <a:srgbClr val="33996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8" name="Line 53">
              <a:extLst>
                <a:ext uri="{FF2B5EF4-FFF2-40B4-BE49-F238E27FC236}">
                  <a16:creationId xmlns:a16="http://schemas.microsoft.com/office/drawing/2014/main" id="{AC32531B-814F-41FB-892F-985A259D865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981" y="3272"/>
              <a:ext cx="0" cy="142"/>
            </a:xfrm>
            <a:prstGeom prst="line">
              <a:avLst/>
            </a:prstGeom>
            <a:noFill/>
            <a:ln w="19050" cap="rnd">
              <a:solidFill>
                <a:srgbClr val="33996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9" name="Line 54">
              <a:extLst>
                <a:ext uri="{FF2B5EF4-FFF2-40B4-BE49-F238E27FC236}">
                  <a16:creationId xmlns:a16="http://schemas.microsoft.com/office/drawing/2014/main" id="{0794EB14-B6BE-421A-9451-B595A8288EE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17" y="2926"/>
              <a:ext cx="102" cy="101"/>
            </a:xfrm>
            <a:prstGeom prst="line">
              <a:avLst/>
            </a:prstGeom>
            <a:noFill/>
            <a:ln w="19050" cap="rnd">
              <a:solidFill>
                <a:srgbClr val="33996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" name="Line 55">
              <a:extLst>
                <a:ext uri="{FF2B5EF4-FFF2-40B4-BE49-F238E27FC236}">
                  <a16:creationId xmlns:a16="http://schemas.microsoft.com/office/drawing/2014/main" id="{02995DCA-F005-4F98-88AF-A49D29920CE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481" y="2890"/>
              <a:ext cx="36" cy="36"/>
            </a:xfrm>
            <a:prstGeom prst="line">
              <a:avLst/>
            </a:prstGeom>
            <a:noFill/>
            <a:ln w="12700" cap="rnd">
              <a:solidFill>
                <a:srgbClr val="33996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1" name="Rectangle 56">
              <a:extLst>
                <a:ext uri="{FF2B5EF4-FFF2-40B4-BE49-F238E27FC236}">
                  <a16:creationId xmlns:a16="http://schemas.microsoft.com/office/drawing/2014/main" id="{81A5E340-68EF-49CE-8169-F8F24D621C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6" y="2537"/>
              <a:ext cx="104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T2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2" name="Rectangle 57">
              <a:extLst>
                <a:ext uri="{FF2B5EF4-FFF2-40B4-BE49-F238E27FC236}">
                  <a16:creationId xmlns:a16="http://schemas.microsoft.com/office/drawing/2014/main" id="{A59C5910-9DD2-4DE1-82E7-C30BB727D6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1" y="2804"/>
              <a:ext cx="104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T4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3" name="Rectangle 58">
              <a:extLst>
                <a:ext uri="{FF2B5EF4-FFF2-40B4-BE49-F238E27FC236}">
                  <a16:creationId xmlns:a16="http://schemas.microsoft.com/office/drawing/2014/main" id="{FF1E9798-F737-422A-A86F-E5322C571F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6" y="3189"/>
              <a:ext cx="105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T6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2" name="Line 59">
              <a:extLst>
                <a:ext uri="{FF2B5EF4-FFF2-40B4-BE49-F238E27FC236}">
                  <a16:creationId xmlns:a16="http://schemas.microsoft.com/office/drawing/2014/main" id="{B5078637-8E52-426D-AD73-3B1EB051BE7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80" y="2711"/>
              <a:ext cx="120" cy="0"/>
            </a:xfrm>
            <a:prstGeom prst="line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3" name="Freeform 60">
              <a:extLst>
                <a:ext uri="{FF2B5EF4-FFF2-40B4-BE49-F238E27FC236}">
                  <a16:creationId xmlns:a16="http://schemas.microsoft.com/office/drawing/2014/main" id="{554D19DF-AAA7-4DD0-9EED-AB84BC714B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8" y="2689"/>
              <a:ext cx="22" cy="43"/>
            </a:xfrm>
            <a:custGeom>
              <a:avLst/>
              <a:gdLst>
                <a:gd name="T0" fmla="*/ 0 w 22"/>
                <a:gd name="T1" fmla="*/ 43 h 43"/>
                <a:gd name="T2" fmla="*/ 22 w 22"/>
                <a:gd name="T3" fmla="*/ 22 h 43"/>
                <a:gd name="T4" fmla="*/ 0 w 22"/>
                <a:gd name="T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43">
                  <a:moveTo>
                    <a:pt x="0" y="43"/>
                  </a:moveTo>
                  <a:lnTo>
                    <a:pt x="22" y="22"/>
                  </a:lnTo>
                  <a:lnTo>
                    <a:pt x="0" y="0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4" name="Rectangle 61">
              <a:extLst>
                <a:ext uri="{FF2B5EF4-FFF2-40B4-BE49-F238E27FC236}">
                  <a16:creationId xmlns:a16="http://schemas.microsoft.com/office/drawing/2014/main" id="{4683DB30-7337-445F-A1AA-3A3B4F3690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5" y="2529"/>
              <a:ext cx="622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ZS, MST, MSE septa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5" name="Rectangle 62">
              <a:extLst>
                <a:ext uri="{FF2B5EF4-FFF2-40B4-BE49-F238E27FC236}">
                  <a16:creationId xmlns:a16="http://schemas.microsoft.com/office/drawing/2014/main" id="{759B937D-4A4C-418F-8E0D-DF972CFA76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6" y="2883"/>
              <a:ext cx="338" cy="150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6" name="Rectangle 63">
              <a:extLst>
                <a:ext uri="{FF2B5EF4-FFF2-40B4-BE49-F238E27FC236}">
                  <a16:creationId xmlns:a16="http://schemas.microsoft.com/office/drawing/2014/main" id="{0FC4FB7A-8092-45DD-BD31-F779C113EF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6" y="2883"/>
              <a:ext cx="338" cy="150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7" name="Rectangle 64">
              <a:extLst>
                <a:ext uri="{FF2B5EF4-FFF2-40B4-BE49-F238E27FC236}">
                  <a16:creationId xmlns:a16="http://schemas.microsoft.com/office/drawing/2014/main" id="{42F5C020-842A-44A6-A0F9-4158783246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34" y="2904"/>
              <a:ext cx="164" cy="1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P42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8" name="Rectangle 65">
              <a:extLst>
                <a:ext uri="{FF2B5EF4-FFF2-40B4-BE49-F238E27FC236}">
                  <a16:creationId xmlns:a16="http://schemas.microsoft.com/office/drawing/2014/main" id="{E67571C2-64E7-4BD6-BF38-AC04871479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4" y="2883"/>
              <a:ext cx="89" cy="1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9" name="Rectangle 66">
              <a:extLst>
                <a:ext uri="{FF2B5EF4-FFF2-40B4-BE49-F238E27FC236}">
                  <a16:creationId xmlns:a16="http://schemas.microsoft.com/office/drawing/2014/main" id="{35FC37EA-177E-400B-A322-29D5F064DE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4" y="2883"/>
              <a:ext cx="89" cy="150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0" name="Rectangle 67">
              <a:extLst>
                <a:ext uri="{FF2B5EF4-FFF2-40B4-BE49-F238E27FC236}">
                  <a16:creationId xmlns:a16="http://schemas.microsoft.com/office/drawing/2014/main" id="{6FA30B7F-DA97-43E4-A7A1-26691F7BEE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5" y="2804"/>
              <a:ext cx="144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T10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1" name="Rectangle 68">
              <a:extLst>
                <a:ext uri="{FF2B5EF4-FFF2-40B4-BE49-F238E27FC236}">
                  <a16:creationId xmlns:a16="http://schemas.microsoft.com/office/drawing/2014/main" id="{16822BD1-0E1B-4781-AA94-CF1A19FBC5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53" y="2883"/>
              <a:ext cx="384" cy="150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2" name="Rectangle 69">
              <a:extLst>
                <a:ext uri="{FF2B5EF4-FFF2-40B4-BE49-F238E27FC236}">
                  <a16:creationId xmlns:a16="http://schemas.microsoft.com/office/drawing/2014/main" id="{58ADE736-5838-4E11-9349-5919D6E4D4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53" y="2883"/>
              <a:ext cx="384" cy="150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3" name="Rectangle 70">
              <a:extLst>
                <a:ext uri="{FF2B5EF4-FFF2-40B4-BE49-F238E27FC236}">
                  <a16:creationId xmlns:a16="http://schemas.microsoft.com/office/drawing/2014/main" id="{0A787134-DDCE-4A45-8909-2592501A24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81" y="2904"/>
              <a:ext cx="169" cy="1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K12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4" name="Rectangle 71">
              <a:extLst>
                <a:ext uri="{FF2B5EF4-FFF2-40B4-BE49-F238E27FC236}">
                  <a16:creationId xmlns:a16="http://schemas.microsoft.com/office/drawing/2014/main" id="{CF84BD18-E185-44FC-98DB-44CB7BF0F1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78" y="3272"/>
              <a:ext cx="179" cy="149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5" name="Rectangle 72">
              <a:extLst>
                <a:ext uri="{FF2B5EF4-FFF2-40B4-BE49-F238E27FC236}">
                  <a16:creationId xmlns:a16="http://schemas.microsoft.com/office/drawing/2014/main" id="{51F60848-6F09-43C0-86D8-F0832E443C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78" y="3272"/>
              <a:ext cx="179" cy="149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6" name="Rectangle 73">
              <a:extLst>
                <a:ext uri="{FF2B5EF4-FFF2-40B4-BE49-F238E27FC236}">
                  <a16:creationId xmlns:a16="http://schemas.microsoft.com/office/drawing/2014/main" id="{C17906A3-2D85-4F96-B39F-B1FCBF5E0C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4" y="3294"/>
              <a:ext cx="149" cy="1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M2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8" name="Rectangle 74">
              <a:extLst>
                <a:ext uri="{FF2B5EF4-FFF2-40B4-BE49-F238E27FC236}">
                  <a16:creationId xmlns:a16="http://schemas.microsoft.com/office/drawing/2014/main" id="{CEFA0F77-6B76-4A2C-9BB4-0F0F90F3EC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7" y="2851"/>
              <a:ext cx="354" cy="22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0" name="Rectangle 75">
              <a:extLst>
                <a:ext uri="{FF2B5EF4-FFF2-40B4-BE49-F238E27FC236}">
                  <a16:creationId xmlns:a16="http://schemas.microsoft.com/office/drawing/2014/main" id="{6A2CED62-B18D-4EEE-BD5E-FC7B4F20AB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7" y="2851"/>
              <a:ext cx="354" cy="221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1" name="Rectangle 76">
              <a:extLst>
                <a:ext uri="{FF2B5EF4-FFF2-40B4-BE49-F238E27FC236}">
                  <a16:creationId xmlns:a16="http://schemas.microsoft.com/office/drawing/2014/main" id="{D5C151F2-B022-4572-96C2-4BDDFE92C8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67" y="2883"/>
              <a:ext cx="298" cy="1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4" name="Rectangle 77">
              <a:extLst>
                <a:ext uri="{FF2B5EF4-FFF2-40B4-BE49-F238E27FC236}">
                  <a16:creationId xmlns:a16="http://schemas.microsoft.com/office/drawing/2014/main" id="{0869D953-6CAB-4D7B-A0E4-11457ED750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67" y="2883"/>
              <a:ext cx="298" cy="150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2" name="Rectangle 78">
              <a:extLst>
                <a:ext uri="{FF2B5EF4-FFF2-40B4-BE49-F238E27FC236}">
                  <a16:creationId xmlns:a16="http://schemas.microsoft.com/office/drawing/2014/main" id="{4F5003A4-86DB-492C-A407-38B0275F00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35" y="2920"/>
              <a:ext cx="204" cy="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NA62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3" name="Rectangle 79">
              <a:extLst>
                <a:ext uri="{FF2B5EF4-FFF2-40B4-BE49-F238E27FC236}">
                  <a16:creationId xmlns:a16="http://schemas.microsoft.com/office/drawing/2014/main" id="{75C2706E-F085-488D-8113-2191F823E0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9" y="3230"/>
              <a:ext cx="673" cy="22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4" name="Rectangle 80">
              <a:extLst>
                <a:ext uri="{FF2B5EF4-FFF2-40B4-BE49-F238E27FC236}">
                  <a16:creationId xmlns:a16="http://schemas.microsoft.com/office/drawing/2014/main" id="{1F408287-D96C-491F-A67F-4CA058B4C0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9" y="3230"/>
              <a:ext cx="673" cy="221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5" name="Rectangle 81">
              <a:extLst>
                <a:ext uri="{FF2B5EF4-FFF2-40B4-BE49-F238E27FC236}">
                  <a16:creationId xmlns:a16="http://schemas.microsoft.com/office/drawing/2014/main" id="{399A7AA3-52F4-4E73-953E-773327D551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28" y="3263"/>
              <a:ext cx="615" cy="14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6" name="Rectangle 82">
              <a:extLst>
                <a:ext uri="{FF2B5EF4-FFF2-40B4-BE49-F238E27FC236}">
                  <a16:creationId xmlns:a16="http://schemas.microsoft.com/office/drawing/2014/main" id="{A4FEAA23-8C8C-4A90-95D0-A92B1368F2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28" y="3263"/>
              <a:ext cx="615" cy="149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7" name="Rectangle 83">
              <a:extLst>
                <a:ext uri="{FF2B5EF4-FFF2-40B4-BE49-F238E27FC236}">
                  <a16:creationId xmlns:a16="http://schemas.microsoft.com/office/drawing/2014/main" id="{C6BA29A1-2714-41CF-B613-D32060AA81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0" y="3300"/>
              <a:ext cx="572" cy="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NA58 COMPASS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8" name="Rectangle 84">
              <a:extLst>
                <a:ext uri="{FF2B5EF4-FFF2-40B4-BE49-F238E27FC236}">
                  <a16:creationId xmlns:a16="http://schemas.microsoft.com/office/drawing/2014/main" id="{6E07163C-5F27-4C32-9D56-A30422E0FF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2" y="3297"/>
              <a:ext cx="209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EHN2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9" name="Freeform 85">
              <a:extLst>
                <a:ext uri="{FF2B5EF4-FFF2-40B4-BE49-F238E27FC236}">
                  <a16:creationId xmlns:a16="http://schemas.microsoft.com/office/drawing/2014/main" id="{6016DE9E-2A13-481D-A9E9-C18F6CDB51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36" y="2596"/>
              <a:ext cx="5" cy="170"/>
            </a:xfrm>
            <a:custGeom>
              <a:avLst/>
              <a:gdLst>
                <a:gd name="T0" fmla="*/ 16 w 16"/>
                <a:gd name="T1" fmla="*/ 8 h 544"/>
                <a:gd name="T2" fmla="*/ 16 w 16"/>
                <a:gd name="T3" fmla="*/ 56 h 544"/>
                <a:gd name="T4" fmla="*/ 8 w 16"/>
                <a:gd name="T5" fmla="*/ 64 h 544"/>
                <a:gd name="T6" fmla="*/ 0 w 16"/>
                <a:gd name="T7" fmla="*/ 56 h 544"/>
                <a:gd name="T8" fmla="*/ 0 w 16"/>
                <a:gd name="T9" fmla="*/ 8 h 544"/>
                <a:gd name="T10" fmla="*/ 8 w 16"/>
                <a:gd name="T11" fmla="*/ 0 h 544"/>
                <a:gd name="T12" fmla="*/ 16 w 16"/>
                <a:gd name="T13" fmla="*/ 8 h 544"/>
                <a:gd name="T14" fmla="*/ 16 w 16"/>
                <a:gd name="T15" fmla="*/ 104 h 544"/>
                <a:gd name="T16" fmla="*/ 16 w 16"/>
                <a:gd name="T17" fmla="*/ 152 h 544"/>
                <a:gd name="T18" fmla="*/ 8 w 16"/>
                <a:gd name="T19" fmla="*/ 160 h 544"/>
                <a:gd name="T20" fmla="*/ 0 w 16"/>
                <a:gd name="T21" fmla="*/ 152 h 544"/>
                <a:gd name="T22" fmla="*/ 0 w 16"/>
                <a:gd name="T23" fmla="*/ 104 h 544"/>
                <a:gd name="T24" fmla="*/ 8 w 16"/>
                <a:gd name="T25" fmla="*/ 96 h 544"/>
                <a:gd name="T26" fmla="*/ 16 w 16"/>
                <a:gd name="T27" fmla="*/ 104 h 544"/>
                <a:gd name="T28" fmla="*/ 16 w 16"/>
                <a:gd name="T29" fmla="*/ 200 h 544"/>
                <a:gd name="T30" fmla="*/ 16 w 16"/>
                <a:gd name="T31" fmla="*/ 248 h 544"/>
                <a:gd name="T32" fmla="*/ 8 w 16"/>
                <a:gd name="T33" fmla="*/ 256 h 544"/>
                <a:gd name="T34" fmla="*/ 0 w 16"/>
                <a:gd name="T35" fmla="*/ 248 h 544"/>
                <a:gd name="T36" fmla="*/ 0 w 16"/>
                <a:gd name="T37" fmla="*/ 200 h 544"/>
                <a:gd name="T38" fmla="*/ 8 w 16"/>
                <a:gd name="T39" fmla="*/ 192 h 544"/>
                <a:gd name="T40" fmla="*/ 16 w 16"/>
                <a:gd name="T41" fmla="*/ 200 h 544"/>
                <a:gd name="T42" fmla="*/ 16 w 16"/>
                <a:gd name="T43" fmla="*/ 296 h 544"/>
                <a:gd name="T44" fmla="*/ 16 w 16"/>
                <a:gd name="T45" fmla="*/ 344 h 544"/>
                <a:gd name="T46" fmla="*/ 8 w 16"/>
                <a:gd name="T47" fmla="*/ 352 h 544"/>
                <a:gd name="T48" fmla="*/ 0 w 16"/>
                <a:gd name="T49" fmla="*/ 344 h 544"/>
                <a:gd name="T50" fmla="*/ 0 w 16"/>
                <a:gd name="T51" fmla="*/ 296 h 544"/>
                <a:gd name="T52" fmla="*/ 8 w 16"/>
                <a:gd name="T53" fmla="*/ 288 h 544"/>
                <a:gd name="T54" fmla="*/ 16 w 16"/>
                <a:gd name="T55" fmla="*/ 296 h 544"/>
                <a:gd name="T56" fmla="*/ 16 w 16"/>
                <a:gd name="T57" fmla="*/ 392 h 544"/>
                <a:gd name="T58" fmla="*/ 16 w 16"/>
                <a:gd name="T59" fmla="*/ 440 h 544"/>
                <a:gd name="T60" fmla="*/ 8 w 16"/>
                <a:gd name="T61" fmla="*/ 448 h 544"/>
                <a:gd name="T62" fmla="*/ 0 w 16"/>
                <a:gd name="T63" fmla="*/ 440 h 544"/>
                <a:gd name="T64" fmla="*/ 0 w 16"/>
                <a:gd name="T65" fmla="*/ 392 h 544"/>
                <a:gd name="T66" fmla="*/ 8 w 16"/>
                <a:gd name="T67" fmla="*/ 384 h 544"/>
                <a:gd name="T68" fmla="*/ 16 w 16"/>
                <a:gd name="T69" fmla="*/ 392 h 544"/>
                <a:gd name="T70" fmla="*/ 16 w 16"/>
                <a:gd name="T71" fmla="*/ 488 h 544"/>
                <a:gd name="T72" fmla="*/ 16 w 16"/>
                <a:gd name="T73" fmla="*/ 536 h 544"/>
                <a:gd name="T74" fmla="*/ 8 w 16"/>
                <a:gd name="T75" fmla="*/ 544 h 544"/>
                <a:gd name="T76" fmla="*/ 0 w 16"/>
                <a:gd name="T77" fmla="*/ 536 h 544"/>
                <a:gd name="T78" fmla="*/ 0 w 16"/>
                <a:gd name="T79" fmla="*/ 488 h 544"/>
                <a:gd name="T80" fmla="*/ 8 w 16"/>
                <a:gd name="T81" fmla="*/ 480 h 544"/>
                <a:gd name="T82" fmla="*/ 16 w 16"/>
                <a:gd name="T83" fmla="*/ 488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" h="544">
                  <a:moveTo>
                    <a:pt x="16" y="8"/>
                  </a:moveTo>
                  <a:lnTo>
                    <a:pt x="16" y="56"/>
                  </a:lnTo>
                  <a:cubicBezTo>
                    <a:pt x="16" y="60"/>
                    <a:pt x="12" y="64"/>
                    <a:pt x="8" y="64"/>
                  </a:cubicBezTo>
                  <a:cubicBezTo>
                    <a:pt x="4" y="64"/>
                    <a:pt x="0" y="60"/>
                    <a:pt x="0" y="56"/>
                  </a:cubicBezTo>
                  <a:lnTo>
                    <a:pt x="0" y="8"/>
                  </a:ln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6" y="3"/>
                    <a:pt x="16" y="8"/>
                  </a:cubicBezTo>
                  <a:close/>
                  <a:moveTo>
                    <a:pt x="16" y="104"/>
                  </a:moveTo>
                  <a:lnTo>
                    <a:pt x="16" y="152"/>
                  </a:lnTo>
                  <a:cubicBezTo>
                    <a:pt x="16" y="156"/>
                    <a:pt x="12" y="160"/>
                    <a:pt x="8" y="160"/>
                  </a:cubicBezTo>
                  <a:cubicBezTo>
                    <a:pt x="4" y="160"/>
                    <a:pt x="0" y="156"/>
                    <a:pt x="0" y="152"/>
                  </a:cubicBezTo>
                  <a:lnTo>
                    <a:pt x="0" y="104"/>
                  </a:lnTo>
                  <a:cubicBezTo>
                    <a:pt x="0" y="99"/>
                    <a:pt x="4" y="96"/>
                    <a:pt x="8" y="96"/>
                  </a:cubicBezTo>
                  <a:cubicBezTo>
                    <a:pt x="12" y="96"/>
                    <a:pt x="16" y="99"/>
                    <a:pt x="16" y="104"/>
                  </a:cubicBezTo>
                  <a:close/>
                  <a:moveTo>
                    <a:pt x="16" y="200"/>
                  </a:moveTo>
                  <a:lnTo>
                    <a:pt x="16" y="248"/>
                  </a:lnTo>
                  <a:cubicBezTo>
                    <a:pt x="16" y="252"/>
                    <a:pt x="12" y="256"/>
                    <a:pt x="8" y="256"/>
                  </a:cubicBezTo>
                  <a:cubicBezTo>
                    <a:pt x="4" y="256"/>
                    <a:pt x="0" y="252"/>
                    <a:pt x="0" y="248"/>
                  </a:cubicBezTo>
                  <a:lnTo>
                    <a:pt x="0" y="200"/>
                  </a:lnTo>
                  <a:cubicBezTo>
                    <a:pt x="0" y="195"/>
                    <a:pt x="4" y="192"/>
                    <a:pt x="8" y="192"/>
                  </a:cubicBezTo>
                  <a:cubicBezTo>
                    <a:pt x="12" y="192"/>
                    <a:pt x="16" y="195"/>
                    <a:pt x="16" y="200"/>
                  </a:cubicBezTo>
                  <a:close/>
                  <a:moveTo>
                    <a:pt x="16" y="296"/>
                  </a:moveTo>
                  <a:lnTo>
                    <a:pt x="16" y="344"/>
                  </a:lnTo>
                  <a:cubicBezTo>
                    <a:pt x="16" y="348"/>
                    <a:pt x="12" y="352"/>
                    <a:pt x="8" y="352"/>
                  </a:cubicBezTo>
                  <a:cubicBezTo>
                    <a:pt x="4" y="352"/>
                    <a:pt x="0" y="348"/>
                    <a:pt x="0" y="344"/>
                  </a:cubicBezTo>
                  <a:lnTo>
                    <a:pt x="0" y="296"/>
                  </a:lnTo>
                  <a:cubicBezTo>
                    <a:pt x="0" y="291"/>
                    <a:pt x="4" y="288"/>
                    <a:pt x="8" y="288"/>
                  </a:cubicBezTo>
                  <a:cubicBezTo>
                    <a:pt x="12" y="288"/>
                    <a:pt x="16" y="291"/>
                    <a:pt x="16" y="296"/>
                  </a:cubicBezTo>
                  <a:close/>
                  <a:moveTo>
                    <a:pt x="16" y="392"/>
                  </a:moveTo>
                  <a:lnTo>
                    <a:pt x="16" y="440"/>
                  </a:lnTo>
                  <a:cubicBezTo>
                    <a:pt x="16" y="444"/>
                    <a:pt x="12" y="448"/>
                    <a:pt x="8" y="448"/>
                  </a:cubicBezTo>
                  <a:cubicBezTo>
                    <a:pt x="4" y="448"/>
                    <a:pt x="0" y="444"/>
                    <a:pt x="0" y="440"/>
                  </a:cubicBezTo>
                  <a:lnTo>
                    <a:pt x="0" y="392"/>
                  </a:lnTo>
                  <a:cubicBezTo>
                    <a:pt x="0" y="387"/>
                    <a:pt x="4" y="384"/>
                    <a:pt x="8" y="384"/>
                  </a:cubicBezTo>
                  <a:cubicBezTo>
                    <a:pt x="12" y="384"/>
                    <a:pt x="16" y="387"/>
                    <a:pt x="16" y="392"/>
                  </a:cubicBezTo>
                  <a:close/>
                  <a:moveTo>
                    <a:pt x="16" y="488"/>
                  </a:moveTo>
                  <a:lnTo>
                    <a:pt x="16" y="536"/>
                  </a:lnTo>
                  <a:cubicBezTo>
                    <a:pt x="16" y="540"/>
                    <a:pt x="12" y="544"/>
                    <a:pt x="8" y="544"/>
                  </a:cubicBezTo>
                  <a:cubicBezTo>
                    <a:pt x="4" y="544"/>
                    <a:pt x="0" y="540"/>
                    <a:pt x="0" y="536"/>
                  </a:cubicBezTo>
                  <a:lnTo>
                    <a:pt x="0" y="488"/>
                  </a:lnTo>
                  <a:cubicBezTo>
                    <a:pt x="0" y="483"/>
                    <a:pt x="4" y="480"/>
                    <a:pt x="8" y="480"/>
                  </a:cubicBezTo>
                  <a:cubicBezTo>
                    <a:pt x="12" y="480"/>
                    <a:pt x="16" y="483"/>
                    <a:pt x="16" y="488"/>
                  </a:cubicBez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0" name="Rectangle 86">
              <a:extLst>
                <a:ext uri="{FF2B5EF4-FFF2-40B4-BE49-F238E27FC236}">
                  <a16:creationId xmlns:a16="http://schemas.microsoft.com/office/drawing/2014/main" id="{B31E32C9-97B5-4D7D-845B-745AE6C79C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4" y="2711"/>
              <a:ext cx="52" cy="149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1" name="Rectangle 87">
              <a:extLst>
                <a:ext uri="{FF2B5EF4-FFF2-40B4-BE49-F238E27FC236}">
                  <a16:creationId xmlns:a16="http://schemas.microsoft.com/office/drawing/2014/main" id="{CB67E636-16CC-4BA7-AA7C-CCC9384280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4" y="2711"/>
              <a:ext cx="52" cy="149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2" name="Freeform 88">
              <a:extLst>
                <a:ext uri="{FF2B5EF4-FFF2-40B4-BE49-F238E27FC236}">
                  <a16:creationId xmlns:a16="http://schemas.microsoft.com/office/drawing/2014/main" id="{C475CE10-73C3-4019-B2EF-7535FD1BC2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9" y="2888"/>
              <a:ext cx="5" cy="139"/>
            </a:xfrm>
            <a:custGeom>
              <a:avLst/>
              <a:gdLst>
                <a:gd name="T0" fmla="*/ 16 w 16"/>
                <a:gd name="T1" fmla="*/ 8 h 448"/>
                <a:gd name="T2" fmla="*/ 16 w 16"/>
                <a:gd name="T3" fmla="*/ 56 h 448"/>
                <a:gd name="T4" fmla="*/ 8 w 16"/>
                <a:gd name="T5" fmla="*/ 64 h 448"/>
                <a:gd name="T6" fmla="*/ 0 w 16"/>
                <a:gd name="T7" fmla="*/ 56 h 448"/>
                <a:gd name="T8" fmla="*/ 0 w 16"/>
                <a:gd name="T9" fmla="*/ 8 h 448"/>
                <a:gd name="T10" fmla="*/ 8 w 16"/>
                <a:gd name="T11" fmla="*/ 0 h 448"/>
                <a:gd name="T12" fmla="*/ 16 w 16"/>
                <a:gd name="T13" fmla="*/ 8 h 448"/>
                <a:gd name="T14" fmla="*/ 16 w 16"/>
                <a:gd name="T15" fmla="*/ 104 h 448"/>
                <a:gd name="T16" fmla="*/ 16 w 16"/>
                <a:gd name="T17" fmla="*/ 152 h 448"/>
                <a:gd name="T18" fmla="*/ 8 w 16"/>
                <a:gd name="T19" fmla="*/ 160 h 448"/>
                <a:gd name="T20" fmla="*/ 0 w 16"/>
                <a:gd name="T21" fmla="*/ 152 h 448"/>
                <a:gd name="T22" fmla="*/ 0 w 16"/>
                <a:gd name="T23" fmla="*/ 104 h 448"/>
                <a:gd name="T24" fmla="*/ 8 w 16"/>
                <a:gd name="T25" fmla="*/ 96 h 448"/>
                <a:gd name="T26" fmla="*/ 16 w 16"/>
                <a:gd name="T27" fmla="*/ 104 h 448"/>
                <a:gd name="T28" fmla="*/ 16 w 16"/>
                <a:gd name="T29" fmla="*/ 200 h 448"/>
                <a:gd name="T30" fmla="*/ 16 w 16"/>
                <a:gd name="T31" fmla="*/ 248 h 448"/>
                <a:gd name="T32" fmla="*/ 8 w 16"/>
                <a:gd name="T33" fmla="*/ 256 h 448"/>
                <a:gd name="T34" fmla="*/ 0 w 16"/>
                <a:gd name="T35" fmla="*/ 248 h 448"/>
                <a:gd name="T36" fmla="*/ 0 w 16"/>
                <a:gd name="T37" fmla="*/ 200 h 448"/>
                <a:gd name="T38" fmla="*/ 8 w 16"/>
                <a:gd name="T39" fmla="*/ 192 h 448"/>
                <a:gd name="T40" fmla="*/ 16 w 16"/>
                <a:gd name="T41" fmla="*/ 200 h 448"/>
                <a:gd name="T42" fmla="*/ 16 w 16"/>
                <a:gd name="T43" fmla="*/ 296 h 448"/>
                <a:gd name="T44" fmla="*/ 16 w 16"/>
                <a:gd name="T45" fmla="*/ 344 h 448"/>
                <a:gd name="T46" fmla="*/ 8 w 16"/>
                <a:gd name="T47" fmla="*/ 352 h 448"/>
                <a:gd name="T48" fmla="*/ 0 w 16"/>
                <a:gd name="T49" fmla="*/ 344 h 448"/>
                <a:gd name="T50" fmla="*/ 0 w 16"/>
                <a:gd name="T51" fmla="*/ 296 h 448"/>
                <a:gd name="T52" fmla="*/ 8 w 16"/>
                <a:gd name="T53" fmla="*/ 288 h 448"/>
                <a:gd name="T54" fmla="*/ 16 w 16"/>
                <a:gd name="T55" fmla="*/ 296 h 448"/>
                <a:gd name="T56" fmla="*/ 16 w 16"/>
                <a:gd name="T57" fmla="*/ 392 h 448"/>
                <a:gd name="T58" fmla="*/ 16 w 16"/>
                <a:gd name="T59" fmla="*/ 440 h 448"/>
                <a:gd name="T60" fmla="*/ 8 w 16"/>
                <a:gd name="T61" fmla="*/ 448 h 448"/>
                <a:gd name="T62" fmla="*/ 0 w 16"/>
                <a:gd name="T63" fmla="*/ 440 h 448"/>
                <a:gd name="T64" fmla="*/ 0 w 16"/>
                <a:gd name="T65" fmla="*/ 392 h 448"/>
                <a:gd name="T66" fmla="*/ 8 w 16"/>
                <a:gd name="T67" fmla="*/ 384 h 448"/>
                <a:gd name="T68" fmla="*/ 16 w 16"/>
                <a:gd name="T69" fmla="*/ 392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" h="448">
                  <a:moveTo>
                    <a:pt x="16" y="8"/>
                  </a:moveTo>
                  <a:lnTo>
                    <a:pt x="16" y="56"/>
                  </a:lnTo>
                  <a:cubicBezTo>
                    <a:pt x="16" y="60"/>
                    <a:pt x="13" y="64"/>
                    <a:pt x="8" y="64"/>
                  </a:cubicBezTo>
                  <a:cubicBezTo>
                    <a:pt x="4" y="64"/>
                    <a:pt x="0" y="60"/>
                    <a:pt x="0" y="56"/>
                  </a:cubicBezTo>
                  <a:lnTo>
                    <a:pt x="0" y="8"/>
                  </a:lnTo>
                  <a:cubicBezTo>
                    <a:pt x="0" y="3"/>
                    <a:pt x="4" y="0"/>
                    <a:pt x="8" y="0"/>
                  </a:cubicBezTo>
                  <a:cubicBezTo>
                    <a:pt x="13" y="0"/>
                    <a:pt x="16" y="3"/>
                    <a:pt x="16" y="8"/>
                  </a:cubicBezTo>
                  <a:close/>
                  <a:moveTo>
                    <a:pt x="16" y="104"/>
                  </a:moveTo>
                  <a:lnTo>
                    <a:pt x="16" y="152"/>
                  </a:lnTo>
                  <a:cubicBezTo>
                    <a:pt x="16" y="156"/>
                    <a:pt x="13" y="160"/>
                    <a:pt x="8" y="160"/>
                  </a:cubicBezTo>
                  <a:cubicBezTo>
                    <a:pt x="4" y="160"/>
                    <a:pt x="0" y="156"/>
                    <a:pt x="0" y="152"/>
                  </a:cubicBezTo>
                  <a:lnTo>
                    <a:pt x="0" y="104"/>
                  </a:lnTo>
                  <a:cubicBezTo>
                    <a:pt x="0" y="99"/>
                    <a:pt x="4" y="96"/>
                    <a:pt x="8" y="96"/>
                  </a:cubicBezTo>
                  <a:cubicBezTo>
                    <a:pt x="13" y="96"/>
                    <a:pt x="16" y="99"/>
                    <a:pt x="16" y="104"/>
                  </a:cubicBezTo>
                  <a:close/>
                  <a:moveTo>
                    <a:pt x="16" y="200"/>
                  </a:moveTo>
                  <a:lnTo>
                    <a:pt x="16" y="248"/>
                  </a:lnTo>
                  <a:cubicBezTo>
                    <a:pt x="16" y="252"/>
                    <a:pt x="13" y="256"/>
                    <a:pt x="8" y="256"/>
                  </a:cubicBezTo>
                  <a:cubicBezTo>
                    <a:pt x="4" y="256"/>
                    <a:pt x="0" y="252"/>
                    <a:pt x="0" y="248"/>
                  </a:cubicBezTo>
                  <a:lnTo>
                    <a:pt x="0" y="200"/>
                  </a:lnTo>
                  <a:cubicBezTo>
                    <a:pt x="0" y="195"/>
                    <a:pt x="4" y="192"/>
                    <a:pt x="8" y="192"/>
                  </a:cubicBezTo>
                  <a:cubicBezTo>
                    <a:pt x="13" y="192"/>
                    <a:pt x="16" y="195"/>
                    <a:pt x="16" y="200"/>
                  </a:cubicBezTo>
                  <a:close/>
                  <a:moveTo>
                    <a:pt x="16" y="296"/>
                  </a:moveTo>
                  <a:lnTo>
                    <a:pt x="16" y="344"/>
                  </a:lnTo>
                  <a:cubicBezTo>
                    <a:pt x="16" y="348"/>
                    <a:pt x="13" y="352"/>
                    <a:pt x="8" y="352"/>
                  </a:cubicBezTo>
                  <a:cubicBezTo>
                    <a:pt x="4" y="352"/>
                    <a:pt x="0" y="348"/>
                    <a:pt x="0" y="344"/>
                  </a:cubicBezTo>
                  <a:lnTo>
                    <a:pt x="0" y="296"/>
                  </a:lnTo>
                  <a:cubicBezTo>
                    <a:pt x="0" y="291"/>
                    <a:pt x="4" y="288"/>
                    <a:pt x="8" y="288"/>
                  </a:cubicBezTo>
                  <a:cubicBezTo>
                    <a:pt x="13" y="288"/>
                    <a:pt x="16" y="291"/>
                    <a:pt x="16" y="296"/>
                  </a:cubicBezTo>
                  <a:close/>
                  <a:moveTo>
                    <a:pt x="16" y="392"/>
                  </a:moveTo>
                  <a:lnTo>
                    <a:pt x="16" y="440"/>
                  </a:lnTo>
                  <a:cubicBezTo>
                    <a:pt x="16" y="444"/>
                    <a:pt x="13" y="448"/>
                    <a:pt x="8" y="448"/>
                  </a:cubicBezTo>
                  <a:cubicBezTo>
                    <a:pt x="4" y="448"/>
                    <a:pt x="0" y="444"/>
                    <a:pt x="0" y="440"/>
                  </a:cubicBezTo>
                  <a:lnTo>
                    <a:pt x="0" y="392"/>
                  </a:lnTo>
                  <a:cubicBezTo>
                    <a:pt x="0" y="387"/>
                    <a:pt x="4" y="384"/>
                    <a:pt x="8" y="384"/>
                  </a:cubicBezTo>
                  <a:cubicBezTo>
                    <a:pt x="13" y="384"/>
                    <a:pt x="16" y="387"/>
                    <a:pt x="16" y="392"/>
                  </a:cubicBez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3" name="Rectangle 89">
              <a:extLst>
                <a:ext uri="{FF2B5EF4-FFF2-40B4-BE49-F238E27FC236}">
                  <a16:creationId xmlns:a16="http://schemas.microsoft.com/office/drawing/2014/main" id="{A296373C-5B6D-4DC5-9B76-55717CFEFA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72" y="2883"/>
              <a:ext cx="202" cy="150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4" name="Rectangle 90">
              <a:extLst>
                <a:ext uri="{FF2B5EF4-FFF2-40B4-BE49-F238E27FC236}">
                  <a16:creationId xmlns:a16="http://schemas.microsoft.com/office/drawing/2014/main" id="{2E7FB8A8-FE28-41D9-8264-27A4409E2D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72" y="2883"/>
              <a:ext cx="202" cy="150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5" name="Rectangle 91">
              <a:extLst>
                <a:ext uri="{FF2B5EF4-FFF2-40B4-BE49-F238E27FC236}">
                  <a16:creationId xmlns:a16="http://schemas.microsoft.com/office/drawing/2014/main" id="{F98C4EDB-F808-40DA-86B4-DBDACC4460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2" y="2904"/>
              <a:ext cx="164" cy="1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P42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6" name="Rectangle 92">
              <a:extLst>
                <a:ext uri="{FF2B5EF4-FFF2-40B4-BE49-F238E27FC236}">
                  <a16:creationId xmlns:a16="http://schemas.microsoft.com/office/drawing/2014/main" id="{BC32CFEC-7F79-4F1C-9F71-242223C385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0" y="2749"/>
              <a:ext cx="134" cy="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TAX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7" name="Rectangle 93">
              <a:extLst>
                <a:ext uri="{FF2B5EF4-FFF2-40B4-BE49-F238E27FC236}">
                  <a16:creationId xmlns:a16="http://schemas.microsoft.com/office/drawing/2014/main" id="{146E3ABE-AF04-4373-86A9-C8F5E66870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57" y="3272"/>
              <a:ext cx="52" cy="149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" name="Rectangle 94">
              <a:extLst>
                <a:ext uri="{FF2B5EF4-FFF2-40B4-BE49-F238E27FC236}">
                  <a16:creationId xmlns:a16="http://schemas.microsoft.com/office/drawing/2014/main" id="{72319742-08C0-42BC-94BA-896118CB86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57" y="3272"/>
              <a:ext cx="52" cy="149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9" name="Rectangle 95">
              <a:extLst>
                <a:ext uri="{FF2B5EF4-FFF2-40B4-BE49-F238E27FC236}">
                  <a16:creationId xmlns:a16="http://schemas.microsoft.com/office/drawing/2014/main" id="{980F7335-C1B0-477B-8D51-0C4FBB8B38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7" y="3139"/>
              <a:ext cx="134" cy="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TAX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0" name="Rectangle 96">
              <a:extLst>
                <a:ext uri="{FF2B5EF4-FFF2-40B4-BE49-F238E27FC236}">
                  <a16:creationId xmlns:a16="http://schemas.microsoft.com/office/drawing/2014/main" id="{94223D4D-3634-4356-A0B5-3F0E2642E6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0" y="2626"/>
              <a:ext cx="564" cy="150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1" name="Rectangle 97">
              <a:extLst>
                <a:ext uri="{FF2B5EF4-FFF2-40B4-BE49-F238E27FC236}">
                  <a16:creationId xmlns:a16="http://schemas.microsoft.com/office/drawing/2014/main" id="{23E7BBAA-2B4E-42A5-8C91-BEE1101E30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0" y="2626"/>
              <a:ext cx="564" cy="150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2" name="Rectangle 98">
              <a:extLst>
                <a:ext uri="{FF2B5EF4-FFF2-40B4-BE49-F238E27FC236}">
                  <a16:creationId xmlns:a16="http://schemas.microsoft.com/office/drawing/2014/main" id="{C46F1071-2F4E-4169-9E66-519D22F8EC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6" y="2647"/>
              <a:ext cx="209" cy="1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TT20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3" name="Freeform 99">
              <a:extLst>
                <a:ext uri="{FF2B5EF4-FFF2-40B4-BE49-F238E27FC236}">
                  <a16:creationId xmlns:a16="http://schemas.microsoft.com/office/drawing/2014/main" id="{0052C521-084E-405A-8101-DE9042064F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5" y="2074"/>
              <a:ext cx="1030" cy="681"/>
            </a:xfrm>
            <a:custGeom>
              <a:avLst/>
              <a:gdLst>
                <a:gd name="T0" fmla="*/ 75 w 1030"/>
                <a:gd name="T1" fmla="*/ 681 h 681"/>
                <a:gd name="T2" fmla="*/ 1030 w 1030"/>
                <a:gd name="T3" fmla="*/ 129 h 681"/>
                <a:gd name="T4" fmla="*/ 956 w 1030"/>
                <a:gd name="T5" fmla="*/ 0 h 681"/>
                <a:gd name="T6" fmla="*/ 0 w 1030"/>
                <a:gd name="T7" fmla="*/ 552 h 681"/>
                <a:gd name="T8" fmla="*/ 75 w 1030"/>
                <a:gd name="T9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0" h="681">
                  <a:moveTo>
                    <a:pt x="75" y="681"/>
                  </a:moveTo>
                  <a:lnTo>
                    <a:pt x="1030" y="129"/>
                  </a:lnTo>
                  <a:lnTo>
                    <a:pt x="956" y="0"/>
                  </a:lnTo>
                  <a:lnTo>
                    <a:pt x="0" y="552"/>
                  </a:lnTo>
                  <a:lnTo>
                    <a:pt x="75" y="68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4" name="Freeform 100">
              <a:extLst>
                <a:ext uri="{FF2B5EF4-FFF2-40B4-BE49-F238E27FC236}">
                  <a16:creationId xmlns:a16="http://schemas.microsoft.com/office/drawing/2014/main" id="{81001E71-013C-4844-BE79-A914C26BBC3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5" y="2074"/>
              <a:ext cx="1030" cy="681"/>
            </a:xfrm>
            <a:custGeom>
              <a:avLst/>
              <a:gdLst>
                <a:gd name="T0" fmla="*/ 75 w 1030"/>
                <a:gd name="T1" fmla="*/ 681 h 681"/>
                <a:gd name="T2" fmla="*/ 1030 w 1030"/>
                <a:gd name="T3" fmla="*/ 129 h 681"/>
                <a:gd name="T4" fmla="*/ 956 w 1030"/>
                <a:gd name="T5" fmla="*/ 0 h 681"/>
                <a:gd name="T6" fmla="*/ 0 w 1030"/>
                <a:gd name="T7" fmla="*/ 552 h 681"/>
                <a:gd name="T8" fmla="*/ 75 w 1030"/>
                <a:gd name="T9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0" h="681">
                  <a:moveTo>
                    <a:pt x="75" y="681"/>
                  </a:moveTo>
                  <a:lnTo>
                    <a:pt x="1030" y="129"/>
                  </a:lnTo>
                  <a:lnTo>
                    <a:pt x="956" y="0"/>
                  </a:lnTo>
                  <a:lnTo>
                    <a:pt x="0" y="552"/>
                  </a:lnTo>
                  <a:lnTo>
                    <a:pt x="75" y="681"/>
                  </a:lnTo>
                  <a:close/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5" name="Freeform 101">
              <a:extLst>
                <a:ext uri="{FF2B5EF4-FFF2-40B4-BE49-F238E27FC236}">
                  <a16:creationId xmlns:a16="http://schemas.microsoft.com/office/drawing/2014/main" id="{06DB5FEF-E4B5-440C-966E-F0DD089DAF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36" y="2330"/>
              <a:ext cx="219" cy="165"/>
            </a:xfrm>
            <a:custGeom>
              <a:avLst/>
              <a:gdLst>
                <a:gd name="T0" fmla="*/ 1 w 702"/>
                <a:gd name="T1" fmla="*/ 455 h 528"/>
                <a:gd name="T2" fmla="*/ 13 w 702"/>
                <a:gd name="T3" fmla="*/ 405 h 528"/>
                <a:gd name="T4" fmla="*/ 29 w 702"/>
                <a:gd name="T5" fmla="*/ 426 h 528"/>
                <a:gd name="T6" fmla="*/ 65 w 702"/>
                <a:gd name="T7" fmla="*/ 419 h 528"/>
                <a:gd name="T8" fmla="*/ 92 w 702"/>
                <a:gd name="T9" fmla="*/ 505 h 528"/>
                <a:gd name="T10" fmla="*/ 114 w 702"/>
                <a:gd name="T11" fmla="*/ 492 h 528"/>
                <a:gd name="T12" fmla="*/ 70 w 702"/>
                <a:gd name="T13" fmla="*/ 526 h 528"/>
                <a:gd name="T14" fmla="*/ 105 w 702"/>
                <a:gd name="T15" fmla="*/ 406 h 528"/>
                <a:gd name="T16" fmla="*/ 177 w 702"/>
                <a:gd name="T17" fmla="*/ 409 h 528"/>
                <a:gd name="T18" fmla="*/ 161 w 702"/>
                <a:gd name="T19" fmla="*/ 363 h 528"/>
                <a:gd name="T20" fmla="*/ 131 w 702"/>
                <a:gd name="T21" fmla="*/ 480 h 528"/>
                <a:gd name="T22" fmla="*/ 302 w 702"/>
                <a:gd name="T23" fmla="*/ 247 h 528"/>
                <a:gd name="T24" fmla="*/ 257 w 702"/>
                <a:gd name="T25" fmla="*/ 232 h 528"/>
                <a:gd name="T26" fmla="*/ 284 w 702"/>
                <a:gd name="T27" fmla="*/ 286 h 528"/>
                <a:gd name="T28" fmla="*/ 363 w 702"/>
                <a:gd name="T29" fmla="*/ 350 h 528"/>
                <a:gd name="T30" fmla="*/ 291 w 702"/>
                <a:gd name="T31" fmla="*/ 397 h 528"/>
                <a:gd name="T32" fmla="*/ 283 w 702"/>
                <a:gd name="T33" fmla="*/ 357 h 528"/>
                <a:gd name="T34" fmla="*/ 327 w 702"/>
                <a:gd name="T35" fmla="*/ 371 h 528"/>
                <a:gd name="T36" fmla="*/ 285 w 702"/>
                <a:gd name="T37" fmla="*/ 311 h 528"/>
                <a:gd name="T38" fmla="*/ 236 w 702"/>
                <a:gd name="T39" fmla="*/ 234 h 528"/>
                <a:gd name="T40" fmla="*/ 292 w 702"/>
                <a:gd name="T41" fmla="*/ 207 h 528"/>
                <a:gd name="T42" fmla="*/ 317 w 702"/>
                <a:gd name="T43" fmla="*/ 189 h 528"/>
                <a:gd name="T44" fmla="*/ 381 w 702"/>
                <a:gd name="T45" fmla="*/ 160 h 528"/>
                <a:gd name="T46" fmla="*/ 394 w 702"/>
                <a:gd name="T47" fmla="*/ 229 h 528"/>
                <a:gd name="T48" fmla="*/ 435 w 702"/>
                <a:gd name="T49" fmla="*/ 134 h 528"/>
                <a:gd name="T50" fmla="*/ 410 w 702"/>
                <a:gd name="T51" fmla="*/ 136 h 528"/>
                <a:gd name="T52" fmla="*/ 473 w 702"/>
                <a:gd name="T53" fmla="*/ 107 h 528"/>
                <a:gd name="T54" fmla="*/ 528 w 702"/>
                <a:gd name="T55" fmla="*/ 251 h 528"/>
                <a:gd name="T56" fmla="*/ 555 w 702"/>
                <a:gd name="T57" fmla="*/ 248 h 528"/>
                <a:gd name="T58" fmla="*/ 491 w 702"/>
                <a:gd name="T59" fmla="*/ 277 h 528"/>
                <a:gd name="T60" fmla="*/ 473 w 702"/>
                <a:gd name="T61" fmla="*/ 200 h 528"/>
                <a:gd name="T62" fmla="*/ 437 w 702"/>
                <a:gd name="T63" fmla="*/ 303 h 528"/>
                <a:gd name="T64" fmla="*/ 463 w 702"/>
                <a:gd name="T65" fmla="*/ 301 h 528"/>
                <a:gd name="T66" fmla="*/ 399 w 702"/>
                <a:gd name="T67" fmla="*/ 331 h 528"/>
                <a:gd name="T68" fmla="*/ 344 w 702"/>
                <a:gd name="T69" fmla="*/ 187 h 528"/>
                <a:gd name="T70" fmla="*/ 317 w 702"/>
                <a:gd name="T71" fmla="*/ 189 h 528"/>
                <a:gd name="T72" fmla="*/ 526 w 702"/>
                <a:gd name="T73" fmla="*/ 93 h 528"/>
                <a:gd name="T74" fmla="*/ 499 w 702"/>
                <a:gd name="T75" fmla="*/ 86 h 528"/>
                <a:gd name="T76" fmla="*/ 563 w 702"/>
                <a:gd name="T77" fmla="*/ 236 h 528"/>
                <a:gd name="T78" fmla="*/ 536 w 702"/>
                <a:gd name="T79" fmla="*/ 149 h 528"/>
                <a:gd name="T80" fmla="*/ 513 w 702"/>
                <a:gd name="T81" fmla="*/ 150 h 528"/>
                <a:gd name="T82" fmla="*/ 545 w 702"/>
                <a:gd name="T83" fmla="*/ 124 h 528"/>
                <a:gd name="T84" fmla="*/ 614 w 702"/>
                <a:gd name="T85" fmla="*/ 205 h 528"/>
                <a:gd name="T86" fmla="*/ 568 w 702"/>
                <a:gd name="T87" fmla="*/ 242 h 528"/>
                <a:gd name="T88" fmla="*/ 638 w 702"/>
                <a:gd name="T89" fmla="*/ 103 h 528"/>
                <a:gd name="T90" fmla="*/ 611 w 702"/>
                <a:gd name="T91" fmla="*/ 32 h 528"/>
                <a:gd name="T92" fmla="*/ 693 w 702"/>
                <a:gd name="T93" fmla="*/ 28 h 528"/>
                <a:gd name="T94" fmla="*/ 673 w 702"/>
                <a:gd name="T95" fmla="*/ 167 h 528"/>
                <a:gd name="T96" fmla="*/ 702 w 702"/>
                <a:gd name="T97" fmla="*/ 163 h 528"/>
                <a:gd name="T98" fmla="*/ 634 w 702"/>
                <a:gd name="T99" fmla="*/ 195 h 528"/>
                <a:gd name="T100" fmla="*/ 580 w 702"/>
                <a:gd name="T101" fmla="*/ 51 h 528"/>
                <a:gd name="T102" fmla="*/ 553 w 702"/>
                <a:gd name="T103" fmla="*/ 53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02" h="528">
                  <a:moveTo>
                    <a:pt x="17" y="448"/>
                  </a:moveTo>
                  <a:cubicBezTo>
                    <a:pt x="16" y="448"/>
                    <a:pt x="16" y="447"/>
                    <a:pt x="15" y="448"/>
                  </a:cubicBezTo>
                  <a:lnTo>
                    <a:pt x="2" y="455"/>
                  </a:lnTo>
                  <a:cubicBezTo>
                    <a:pt x="2" y="456"/>
                    <a:pt x="1" y="455"/>
                    <a:pt x="1" y="455"/>
                  </a:cubicBezTo>
                  <a:lnTo>
                    <a:pt x="0" y="454"/>
                  </a:lnTo>
                  <a:cubicBezTo>
                    <a:pt x="0" y="453"/>
                    <a:pt x="0" y="453"/>
                    <a:pt x="0" y="452"/>
                  </a:cubicBezTo>
                  <a:lnTo>
                    <a:pt x="12" y="407"/>
                  </a:lnTo>
                  <a:cubicBezTo>
                    <a:pt x="12" y="406"/>
                    <a:pt x="13" y="405"/>
                    <a:pt x="13" y="405"/>
                  </a:cubicBezTo>
                  <a:lnTo>
                    <a:pt x="14" y="404"/>
                  </a:lnTo>
                  <a:cubicBezTo>
                    <a:pt x="15" y="404"/>
                    <a:pt x="15" y="404"/>
                    <a:pt x="16" y="405"/>
                  </a:cubicBezTo>
                  <a:lnTo>
                    <a:pt x="28" y="425"/>
                  </a:lnTo>
                  <a:cubicBezTo>
                    <a:pt x="28" y="426"/>
                    <a:pt x="29" y="426"/>
                    <a:pt x="29" y="426"/>
                  </a:cubicBezTo>
                  <a:lnTo>
                    <a:pt x="59" y="409"/>
                  </a:lnTo>
                  <a:cubicBezTo>
                    <a:pt x="59" y="408"/>
                    <a:pt x="60" y="409"/>
                    <a:pt x="61" y="409"/>
                  </a:cubicBezTo>
                  <a:lnTo>
                    <a:pt x="65" y="417"/>
                  </a:lnTo>
                  <a:cubicBezTo>
                    <a:pt x="66" y="418"/>
                    <a:pt x="65" y="419"/>
                    <a:pt x="65" y="419"/>
                  </a:cubicBezTo>
                  <a:lnTo>
                    <a:pt x="35" y="436"/>
                  </a:lnTo>
                  <a:cubicBezTo>
                    <a:pt x="35" y="437"/>
                    <a:pt x="34" y="437"/>
                    <a:pt x="35" y="438"/>
                  </a:cubicBezTo>
                  <a:lnTo>
                    <a:pt x="69" y="497"/>
                  </a:lnTo>
                  <a:cubicBezTo>
                    <a:pt x="75" y="507"/>
                    <a:pt x="83" y="510"/>
                    <a:pt x="92" y="505"/>
                  </a:cubicBezTo>
                  <a:cubicBezTo>
                    <a:pt x="99" y="501"/>
                    <a:pt x="104" y="496"/>
                    <a:pt x="106" y="490"/>
                  </a:cubicBezTo>
                  <a:cubicBezTo>
                    <a:pt x="106" y="489"/>
                    <a:pt x="106" y="489"/>
                    <a:pt x="107" y="489"/>
                  </a:cubicBezTo>
                  <a:cubicBezTo>
                    <a:pt x="107" y="489"/>
                    <a:pt x="107" y="489"/>
                    <a:pt x="108" y="489"/>
                  </a:cubicBezTo>
                  <a:lnTo>
                    <a:pt x="114" y="492"/>
                  </a:lnTo>
                  <a:cubicBezTo>
                    <a:pt x="114" y="493"/>
                    <a:pt x="114" y="494"/>
                    <a:pt x="114" y="494"/>
                  </a:cubicBezTo>
                  <a:cubicBezTo>
                    <a:pt x="111" y="501"/>
                    <a:pt x="107" y="507"/>
                    <a:pt x="104" y="511"/>
                  </a:cubicBezTo>
                  <a:cubicBezTo>
                    <a:pt x="99" y="516"/>
                    <a:pt x="94" y="520"/>
                    <a:pt x="89" y="523"/>
                  </a:cubicBezTo>
                  <a:cubicBezTo>
                    <a:pt x="83" y="526"/>
                    <a:pt x="76" y="528"/>
                    <a:pt x="70" y="526"/>
                  </a:cubicBezTo>
                  <a:cubicBezTo>
                    <a:pt x="64" y="525"/>
                    <a:pt x="59" y="521"/>
                    <a:pt x="55" y="515"/>
                  </a:cubicBezTo>
                  <a:lnTo>
                    <a:pt x="17" y="448"/>
                  </a:lnTo>
                  <a:close/>
                  <a:moveTo>
                    <a:pt x="120" y="381"/>
                  </a:moveTo>
                  <a:cubicBezTo>
                    <a:pt x="110" y="387"/>
                    <a:pt x="105" y="395"/>
                    <a:pt x="105" y="406"/>
                  </a:cubicBezTo>
                  <a:cubicBezTo>
                    <a:pt x="106" y="414"/>
                    <a:pt x="109" y="424"/>
                    <a:pt x="114" y="434"/>
                  </a:cubicBezTo>
                  <a:cubicBezTo>
                    <a:pt x="126" y="455"/>
                    <a:pt x="140" y="465"/>
                    <a:pt x="155" y="466"/>
                  </a:cubicBezTo>
                  <a:cubicBezTo>
                    <a:pt x="161" y="467"/>
                    <a:pt x="167" y="465"/>
                    <a:pt x="172" y="462"/>
                  </a:cubicBezTo>
                  <a:cubicBezTo>
                    <a:pt x="190" y="452"/>
                    <a:pt x="192" y="434"/>
                    <a:pt x="177" y="409"/>
                  </a:cubicBezTo>
                  <a:cubicBezTo>
                    <a:pt x="170" y="397"/>
                    <a:pt x="162" y="388"/>
                    <a:pt x="154" y="382"/>
                  </a:cubicBezTo>
                  <a:cubicBezTo>
                    <a:pt x="142" y="375"/>
                    <a:pt x="131" y="375"/>
                    <a:pt x="120" y="381"/>
                  </a:cubicBezTo>
                  <a:close/>
                  <a:moveTo>
                    <a:pt x="117" y="370"/>
                  </a:moveTo>
                  <a:cubicBezTo>
                    <a:pt x="133" y="361"/>
                    <a:pt x="147" y="358"/>
                    <a:pt x="161" y="363"/>
                  </a:cubicBezTo>
                  <a:cubicBezTo>
                    <a:pt x="175" y="367"/>
                    <a:pt x="186" y="377"/>
                    <a:pt x="195" y="392"/>
                  </a:cubicBezTo>
                  <a:cubicBezTo>
                    <a:pt x="204" y="407"/>
                    <a:pt x="206" y="422"/>
                    <a:pt x="203" y="437"/>
                  </a:cubicBezTo>
                  <a:cubicBezTo>
                    <a:pt x="199" y="452"/>
                    <a:pt x="190" y="464"/>
                    <a:pt x="175" y="473"/>
                  </a:cubicBezTo>
                  <a:cubicBezTo>
                    <a:pt x="160" y="482"/>
                    <a:pt x="145" y="484"/>
                    <a:pt x="131" y="480"/>
                  </a:cubicBezTo>
                  <a:cubicBezTo>
                    <a:pt x="118" y="476"/>
                    <a:pt x="106" y="466"/>
                    <a:pt x="97" y="451"/>
                  </a:cubicBezTo>
                  <a:cubicBezTo>
                    <a:pt x="88" y="435"/>
                    <a:pt x="86" y="420"/>
                    <a:pt x="89" y="406"/>
                  </a:cubicBezTo>
                  <a:cubicBezTo>
                    <a:pt x="93" y="391"/>
                    <a:pt x="102" y="379"/>
                    <a:pt x="117" y="370"/>
                  </a:cubicBezTo>
                  <a:close/>
                  <a:moveTo>
                    <a:pt x="302" y="247"/>
                  </a:moveTo>
                  <a:cubicBezTo>
                    <a:pt x="301" y="247"/>
                    <a:pt x="301" y="247"/>
                    <a:pt x="300" y="247"/>
                  </a:cubicBezTo>
                  <a:lnTo>
                    <a:pt x="281" y="224"/>
                  </a:lnTo>
                  <a:cubicBezTo>
                    <a:pt x="281" y="224"/>
                    <a:pt x="281" y="224"/>
                    <a:pt x="280" y="224"/>
                  </a:cubicBezTo>
                  <a:cubicBezTo>
                    <a:pt x="272" y="225"/>
                    <a:pt x="264" y="227"/>
                    <a:pt x="257" y="232"/>
                  </a:cubicBezTo>
                  <a:cubicBezTo>
                    <a:pt x="249" y="236"/>
                    <a:pt x="244" y="242"/>
                    <a:pt x="241" y="249"/>
                  </a:cubicBezTo>
                  <a:cubicBezTo>
                    <a:pt x="238" y="257"/>
                    <a:pt x="238" y="264"/>
                    <a:pt x="242" y="272"/>
                  </a:cubicBezTo>
                  <a:cubicBezTo>
                    <a:pt x="246" y="279"/>
                    <a:pt x="253" y="284"/>
                    <a:pt x="261" y="285"/>
                  </a:cubicBezTo>
                  <a:cubicBezTo>
                    <a:pt x="266" y="287"/>
                    <a:pt x="274" y="287"/>
                    <a:pt x="284" y="286"/>
                  </a:cubicBezTo>
                  <a:lnTo>
                    <a:pt x="302" y="284"/>
                  </a:lnTo>
                  <a:cubicBezTo>
                    <a:pt x="317" y="283"/>
                    <a:pt x="328" y="283"/>
                    <a:pt x="336" y="286"/>
                  </a:cubicBezTo>
                  <a:cubicBezTo>
                    <a:pt x="346" y="289"/>
                    <a:pt x="354" y="295"/>
                    <a:pt x="360" y="305"/>
                  </a:cubicBezTo>
                  <a:cubicBezTo>
                    <a:pt x="369" y="320"/>
                    <a:pt x="370" y="335"/>
                    <a:pt x="363" y="350"/>
                  </a:cubicBezTo>
                  <a:cubicBezTo>
                    <a:pt x="357" y="363"/>
                    <a:pt x="346" y="374"/>
                    <a:pt x="331" y="383"/>
                  </a:cubicBezTo>
                  <a:cubicBezTo>
                    <a:pt x="323" y="388"/>
                    <a:pt x="313" y="392"/>
                    <a:pt x="302" y="395"/>
                  </a:cubicBezTo>
                  <a:cubicBezTo>
                    <a:pt x="299" y="396"/>
                    <a:pt x="296" y="397"/>
                    <a:pt x="293" y="397"/>
                  </a:cubicBezTo>
                  <a:cubicBezTo>
                    <a:pt x="292" y="398"/>
                    <a:pt x="291" y="397"/>
                    <a:pt x="291" y="397"/>
                  </a:cubicBezTo>
                  <a:lnTo>
                    <a:pt x="272" y="363"/>
                  </a:lnTo>
                  <a:cubicBezTo>
                    <a:pt x="271" y="363"/>
                    <a:pt x="271" y="362"/>
                    <a:pt x="272" y="362"/>
                  </a:cubicBezTo>
                  <a:lnTo>
                    <a:pt x="281" y="357"/>
                  </a:lnTo>
                  <a:cubicBezTo>
                    <a:pt x="282" y="356"/>
                    <a:pt x="283" y="356"/>
                    <a:pt x="283" y="357"/>
                  </a:cubicBezTo>
                  <a:lnTo>
                    <a:pt x="302" y="379"/>
                  </a:lnTo>
                  <a:cubicBezTo>
                    <a:pt x="302" y="379"/>
                    <a:pt x="302" y="379"/>
                    <a:pt x="302" y="380"/>
                  </a:cubicBezTo>
                  <a:lnTo>
                    <a:pt x="303" y="380"/>
                  </a:lnTo>
                  <a:cubicBezTo>
                    <a:pt x="310" y="379"/>
                    <a:pt x="318" y="377"/>
                    <a:pt x="327" y="371"/>
                  </a:cubicBezTo>
                  <a:cubicBezTo>
                    <a:pt x="336" y="366"/>
                    <a:pt x="343" y="359"/>
                    <a:pt x="346" y="352"/>
                  </a:cubicBezTo>
                  <a:cubicBezTo>
                    <a:pt x="351" y="343"/>
                    <a:pt x="350" y="334"/>
                    <a:pt x="345" y="325"/>
                  </a:cubicBezTo>
                  <a:cubicBezTo>
                    <a:pt x="338" y="313"/>
                    <a:pt x="324" y="308"/>
                    <a:pt x="304" y="310"/>
                  </a:cubicBezTo>
                  <a:lnTo>
                    <a:pt x="285" y="311"/>
                  </a:lnTo>
                  <a:cubicBezTo>
                    <a:pt x="272" y="313"/>
                    <a:pt x="261" y="312"/>
                    <a:pt x="253" y="310"/>
                  </a:cubicBezTo>
                  <a:cubicBezTo>
                    <a:pt x="242" y="307"/>
                    <a:pt x="234" y="301"/>
                    <a:pt x="228" y="291"/>
                  </a:cubicBezTo>
                  <a:cubicBezTo>
                    <a:pt x="223" y="282"/>
                    <a:pt x="221" y="272"/>
                    <a:pt x="223" y="262"/>
                  </a:cubicBezTo>
                  <a:cubicBezTo>
                    <a:pt x="224" y="252"/>
                    <a:pt x="228" y="242"/>
                    <a:pt x="236" y="234"/>
                  </a:cubicBezTo>
                  <a:cubicBezTo>
                    <a:pt x="240" y="229"/>
                    <a:pt x="246" y="225"/>
                    <a:pt x="252" y="221"/>
                  </a:cubicBezTo>
                  <a:cubicBezTo>
                    <a:pt x="261" y="216"/>
                    <a:pt x="270" y="212"/>
                    <a:pt x="281" y="209"/>
                  </a:cubicBezTo>
                  <a:cubicBezTo>
                    <a:pt x="283" y="208"/>
                    <a:pt x="287" y="207"/>
                    <a:pt x="290" y="206"/>
                  </a:cubicBezTo>
                  <a:cubicBezTo>
                    <a:pt x="291" y="206"/>
                    <a:pt x="291" y="206"/>
                    <a:pt x="292" y="207"/>
                  </a:cubicBezTo>
                  <a:lnTo>
                    <a:pt x="311" y="240"/>
                  </a:lnTo>
                  <a:cubicBezTo>
                    <a:pt x="311" y="241"/>
                    <a:pt x="311" y="242"/>
                    <a:pt x="311" y="242"/>
                  </a:cubicBezTo>
                  <a:lnTo>
                    <a:pt x="302" y="247"/>
                  </a:lnTo>
                  <a:close/>
                  <a:moveTo>
                    <a:pt x="317" y="189"/>
                  </a:moveTo>
                  <a:cubicBezTo>
                    <a:pt x="317" y="189"/>
                    <a:pt x="317" y="188"/>
                    <a:pt x="318" y="188"/>
                  </a:cubicBezTo>
                  <a:lnTo>
                    <a:pt x="376" y="154"/>
                  </a:lnTo>
                  <a:cubicBezTo>
                    <a:pt x="377" y="154"/>
                    <a:pt x="377" y="154"/>
                    <a:pt x="378" y="154"/>
                  </a:cubicBezTo>
                  <a:lnTo>
                    <a:pt x="381" y="160"/>
                  </a:lnTo>
                  <a:cubicBezTo>
                    <a:pt x="381" y="161"/>
                    <a:pt x="381" y="161"/>
                    <a:pt x="381" y="162"/>
                  </a:cubicBezTo>
                  <a:lnTo>
                    <a:pt x="364" y="174"/>
                  </a:lnTo>
                  <a:cubicBezTo>
                    <a:pt x="363" y="174"/>
                    <a:pt x="363" y="175"/>
                    <a:pt x="363" y="176"/>
                  </a:cubicBezTo>
                  <a:lnTo>
                    <a:pt x="394" y="229"/>
                  </a:lnTo>
                  <a:cubicBezTo>
                    <a:pt x="395" y="230"/>
                    <a:pt x="395" y="230"/>
                    <a:pt x="395" y="230"/>
                  </a:cubicBezTo>
                  <a:lnTo>
                    <a:pt x="466" y="189"/>
                  </a:lnTo>
                  <a:cubicBezTo>
                    <a:pt x="466" y="188"/>
                    <a:pt x="466" y="188"/>
                    <a:pt x="466" y="188"/>
                  </a:cubicBezTo>
                  <a:lnTo>
                    <a:pt x="435" y="134"/>
                  </a:lnTo>
                  <a:cubicBezTo>
                    <a:pt x="435" y="134"/>
                    <a:pt x="434" y="133"/>
                    <a:pt x="433" y="134"/>
                  </a:cubicBezTo>
                  <a:lnTo>
                    <a:pt x="415" y="142"/>
                  </a:lnTo>
                  <a:cubicBezTo>
                    <a:pt x="414" y="143"/>
                    <a:pt x="413" y="142"/>
                    <a:pt x="413" y="142"/>
                  </a:cubicBezTo>
                  <a:lnTo>
                    <a:pt x="410" y="136"/>
                  </a:lnTo>
                  <a:cubicBezTo>
                    <a:pt x="409" y="135"/>
                    <a:pt x="409" y="135"/>
                    <a:pt x="410" y="134"/>
                  </a:cubicBezTo>
                  <a:lnTo>
                    <a:pt x="468" y="101"/>
                  </a:lnTo>
                  <a:cubicBezTo>
                    <a:pt x="469" y="100"/>
                    <a:pt x="469" y="100"/>
                    <a:pt x="470" y="101"/>
                  </a:cubicBezTo>
                  <a:lnTo>
                    <a:pt x="473" y="107"/>
                  </a:lnTo>
                  <a:cubicBezTo>
                    <a:pt x="474" y="108"/>
                    <a:pt x="473" y="108"/>
                    <a:pt x="473" y="109"/>
                  </a:cubicBezTo>
                  <a:lnTo>
                    <a:pt x="455" y="121"/>
                  </a:lnTo>
                  <a:cubicBezTo>
                    <a:pt x="454" y="122"/>
                    <a:pt x="454" y="122"/>
                    <a:pt x="454" y="123"/>
                  </a:cubicBezTo>
                  <a:lnTo>
                    <a:pt x="528" y="251"/>
                  </a:lnTo>
                  <a:cubicBezTo>
                    <a:pt x="528" y="251"/>
                    <a:pt x="529" y="252"/>
                    <a:pt x="530" y="251"/>
                  </a:cubicBezTo>
                  <a:lnTo>
                    <a:pt x="550" y="242"/>
                  </a:lnTo>
                  <a:cubicBezTo>
                    <a:pt x="550" y="241"/>
                    <a:pt x="551" y="242"/>
                    <a:pt x="551" y="242"/>
                  </a:cubicBezTo>
                  <a:lnTo>
                    <a:pt x="555" y="248"/>
                  </a:lnTo>
                  <a:cubicBezTo>
                    <a:pt x="555" y="249"/>
                    <a:pt x="555" y="250"/>
                    <a:pt x="554" y="250"/>
                  </a:cubicBezTo>
                  <a:lnTo>
                    <a:pt x="496" y="283"/>
                  </a:lnTo>
                  <a:cubicBezTo>
                    <a:pt x="495" y="284"/>
                    <a:pt x="495" y="284"/>
                    <a:pt x="494" y="283"/>
                  </a:cubicBezTo>
                  <a:lnTo>
                    <a:pt x="491" y="277"/>
                  </a:lnTo>
                  <a:cubicBezTo>
                    <a:pt x="491" y="276"/>
                    <a:pt x="491" y="276"/>
                    <a:pt x="492" y="275"/>
                  </a:cubicBezTo>
                  <a:lnTo>
                    <a:pt x="508" y="263"/>
                  </a:lnTo>
                  <a:cubicBezTo>
                    <a:pt x="509" y="263"/>
                    <a:pt x="509" y="263"/>
                    <a:pt x="509" y="262"/>
                  </a:cubicBezTo>
                  <a:lnTo>
                    <a:pt x="473" y="200"/>
                  </a:lnTo>
                  <a:cubicBezTo>
                    <a:pt x="473" y="199"/>
                    <a:pt x="472" y="199"/>
                    <a:pt x="471" y="199"/>
                  </a:cubicBezTo>
                  <a:lnTo>
                    <a:pt x="402" y="240"/>
                  </a:lnTo>
                  <a:cubicBezTo>
                    <a:pt x="401" y="240"/>
                    <a:pt x="401" y="241"/>
                    <a:pt x="401" y="241"/>
                  </a:cubicBezTo>
                  <a:lnTo>
                    <a:pt x="437" y="303"/>
                  </a:lnTo>
                  <a:cubicBezTo>
                    <a:pt x="437" y="304"/>
                    <a:pt x="438" y="304"/>
                    <a:pt x="439" y="304"/>
                  </a:cubicBezTo>
                  <a:lnTo>
                    <a:pt x="457" y="295"/>
                  </a:lnTo>
                  <a:cubicBezTo>
                    <a:pt x="458" y="295"/>
                    <a:pt x="459" y="295"/>
                    <a:pt x="459" y="296"/>
                  </a:cubicBezTo>
                  <a:lnTo>
                    <a:pt x="463" y="301"/>
                  </a:lnTo>
                  <a:cubicBezTo>
                    <a:pt x="463" y="302"/>
                    <a:pt x="463" y="303"/>
                    <a:pt x="462" y="303"/>
                  </a:cubicBezTo>
                  <a:lnTo>
                    <a:pt x="404" y="337"/>
                  </a:lnTo>
                  <a:cubicBezTo>
                    <a:pt x="403" y="337"/>
                    <a:pt x="403" y="337"/>
                    <a:pt x="402" y="336"/>
                  </a:cubicBezTo>
                  <a:lnTo>
                    <a:pt x="399" y="331"/>
                  </a:lnTo>
                  <a:cubicBezTo>
                    <a:pt x="398" y="330"/>
                    <a:pt x="399" y="329"/>
                    <a:pt x="399" y="329"/>
                  </a:cubicBezTo>
                  <a:lnTo>
                    <a:pt x="417" y="316"/>
                  </a:lnTo>
                  <a:cubicBezTo>
                    <a:pt x="418" y="316"/>
                    <a:pt x="418" y="315"/>
                    <a:pt x="418" y="314"/>
                  </a:cubicBezTo>
                  <a:lnTo>
                    <a:pt x="344" y="187"/>
                  </a:lnTo>
                  <a:cubicBezTo>
                    <a:pt x="344" y="186"/>
                    <a:pt x="343" y="186"/>
                    <a:pt x="342" y="186"/>
                  </a:cubicBezTo>
                  <a:lnTo>
                    <a:pt x="322" y="195"/>
                  </a:lnTo>
                  <a:cubicBezTo>
                    <a:pt x="322" y="196"/>
                    <a:pt x="321" y="196"/>
                    <a:pt x="321" y="195"/>
                  </a:cubicBezTo>
                  <a:lnTo>
                    <a:pt x="317" y="189"/>
                  </a:lnTo>
                  <a:close/>
                  <a:moveTo>
                    <a:pt x="506" y="78"/>
                  </a:moveTo>
                  <a:cubicBezTo>
                    <a:pt x="509" y="76"/>
                    <a:pt x="513" y="75"/>
                    <a:pt x="516" y="76"/>
                  </a:cubicBezTo>
                  <a:cubicBezTo>
                    <a:pt x="520" y="77"/>
                    <a:pt x="522" y="79"/>
                    <a:pt x="524" y="82"/>
                  </a:cubicBezTo>
                  <a:cubicBezTo>
                    <a:pt x="526" y="86"/>
                    <a:pt x="527" y="89"/>
                    <a:pt x="526" y="93"/>
                  </a:cubicBezTo>
                  <a:cubicBezTo>
                    <a:pt x="525" y="96"/>
                    <a:pt x="523" y="99"/>
                    <a:pt x="519" y="101"/>
                  </a:cubicBezTo>
                  <a:cubicBezTo>
                    <a:pt x="516" y="103"/>
                    <a:pt x="512" y="104"/>
                    <a:pt x="509" y="103"/>
                  </a:cubicBezTo>
                  <a:cubicBezTo>
                    <a:pt x="505" y="102"/>
                    <a:pt x="502" y="100"/>
                    <a:pt x="500" y="96"/>
                  </a:cubicBezTo>
                  <a:cubicBezTo>
                    <a:pt x="498" y="93"/>
                    <a:pt x="498" y="89"/>
                    <a:pt x="499" y="86"/>
                  </a:cubicBezTo>
                  <a:cubicBezTo>
                    <a:pt x="500" y="82"/>
                    <a:pt x="502" y="80"/>
                    <a:pt x="506" y="78"/>
                  </a:cubicBezTo>
                  <a:close/>
                  <a:moveTo>
                    <a:pt x="568" y="242"/>
                  </a:moveTo>
                  <a:cubicBezTo>
                    <a:pt x="567" y="242"/>
                    <a:pt x="567" y="242"/>
                    <a:pt x="566" y="242"/>
                  </a:cubicBezTo>
                  <a:lnTo>
                    <a:pt x="563" y="236"/>
                  </a:lnTo>
                  <a:cubicBezTo>
                    <a:pt x="563" y="235"/>
                    <a:pt x="563" y="235"/>
                    <a:pt x="564" y="234"/>
                  </a:cubicBezTo>
                  <a:lnTo>
                    <a:pt x="578" y="224"/>
                  </a:lnTo>
                  <a:cubicBezTo>
                    <a:pt x="579" y="223"/>
                    <a:pt x="579" y="223"/>
                    <a:pt x="579" y="222"/>
                  </a:cubicBezTo>
                  <a:lnTo>
                    <a:pt x="536" y="149"/>
                  </a:lnTo>
                  <a:cubicBezTo>
                    <a:pt x="536" y="148"/>
                    <a:pt x="535" y="148"/>
                    <a:pt x="535" y="148"/>
                  </a:cubicBezTo>
                  <a:lnTo>
                    <a:pt x="518" y="156"/>
                  </a:lnTo>
                  <a:cubicBezTo>
                    <a:pt x="517" y="156"/>
                    <a:pt x="516" y="156"/>
                    <a:pt x="516" y="155"/>
                  </a:cubicBezTo>
                  <a:lnTo>
                    <a:pt x="513" y="150"/>
                  </a:lnTo>
                  <a:cubicBezTo>
                    <a:pt x="513" y="150"/>
                    <a:pt x="513" y="149"/>
                    <a:pt x="513" y="149"/>
                  </a:cubicBezTo>
                  <a:lnTo>
                    <a:pt x="537" y="129"/>
                  </a:lnTo>
                  <a:cubicBezTo>
                    <a:pt x="537" y="129"/>
                    <a:pt x="538" y="128"/>
                    <a:pt x="538" y="128"/>
                  </a:cubicBezTo>
                  <a:lnTo>
                    <a:pt x="545" y="124"/>
                  </a:lnTo>
                  <a:cubicBezTo>
                    <a:pt x="545" y="124"/>
                    <a:pt x="546" y="124"/>
                    <a:pt x="546" y="125"/>
                  </a:cubicBezTo>
                  <a:lnTo>
                    <a:pt x="597" y="212"/>
                  </a:lnTo>
                  <a:cubicBezTo>
                    <a:pt x="597" y="212"/>
                    <a:pt x="598" y="213"/>
                    <a:pt x="598" y="212"/>
                  </a:cubicBezTo>
                  <a:lnTo>
                    <a:pt x="614" y="205"/>
                  </a:lnTo>
                  <a:cubicBezTo>
                    <a:pt x="614" y="205"/>
                    <a:pt x="615" y="205"/>
                    <a:pt x="615" y="206"/>
                  </a:cubicBezTo>
                  <a:lnTo>
                    <a:pt x="619" y="211"/>
                  </a:lnTo>
                  <a:cubicBezTo>
                    <a:pt x="619" y="212"/>
                    <a:pt x="619" y="213"/>
                    <a:pt x="618" y="213"/>
                  </a:cubicBezTo>
                  <a:lnTo>
                    <a:pt x="568" y="242"/>
                  </a:lnTo>
                  <a:close/>
                  <a:moveTo>
                    <a:pt x="600" y="38"/>
                  </a:moveTo>
                  <a:cubicBezTo>
                    <a:pt x="599" y="39"/>
                    <a:pt x="599" y="39"/>
                    <a:pt x="600" y="40"/>
                  </a:cubicBezTo>
                  <a:lnTo>
                    <a:pt x="636" y="103"/>
                  </a:lnTo>
                  <a:cubicBezTo>
                    <a:pt x="636" y="104"/>
                    <a:pt x="637" y="104"/>
                    <a:pt x="638" y="103"/>
                  </a:cubicBezTo>
                  <a:lnTo>
                    <a:pt x="651" y="96"/>
                  </a:lnTo>
                  <a:cubicBezTo>
                    <a:pt x="677" y="81"/>
                    <a:pt x="683" y="62"/>
                    <a:pt x="670" y="39"/>
                  </a:cubicBezTo>
                  <a:cubicBezTo>
                    <a:pt x="664" y="28"/>
                    <a:pt x="655" y="22"/>
                    <a:pt x="644" y="22"/>
                  </a:cubicBezTo>
                  <a:cubicBezTo>
                    <a:pt x="634" y="21"/>
                    <a:pt x="623" y="25"/>
                    <a:pt x="611" y="32"/>
                  </a:cubicBezTo>
                  <a:lnTo>
                    <a:pt x="600" y="38"/>
                  </a:lnTo>
                  <a:close/>
                  <a:moveTo>
                    <a:pt x="609" y="20"/>
                  </a:moveTo>
                  <a:cubicBezTo>
                    <a:pt x="623" y="11"/>
                    <a:pt x="634" y="6"/>
                    <a:pt x="643" y="5"/>
                  </a:cubicBezTo>
                  <a:cubicBezTo>
                    <a:pt x="665" y="0"/>
                    <a:pt x="681" y="8"/>
                    <a:pt x="693" y="28"/>
                  </a:cubicBezTo>
                  <a:cubicBezTo>
                    <a:pt x="700" y="41"/>
                    <a:pt x="701" y="55"/>
                    <a:pt x="694" y="70"/>
                  </a:cubicBezTo>
                  <a:cubicBezTo>
                    <a:pt x="687" y="83"/>
                    <a:pt x="678" y="94"/>
                    <a:pt x="664" y="102"/>
                  </a:cubicBezTo>
                  <a:lnTo>
                    <a:pt x="640" y="111"/>
                  </a:lnTo>
                  <a:lnTo>
                    <a:pt x="673" y="167"/>
                  </a:lnTo>
                  <a:cubicBezTo>
                    <a:pt x="673" y="168"/>
                    <a:pt x="674" y="168"/>
                    <a:pt x="675" y="167"/>
                  </a:cubicBezTo>
                  <a:lnTo>
                    <a:pt x="697" y="157"/>
                  </a:lnTo>
                  <a:cubicBezTo>
                    <a:pt x="698" y="157"/>
                    <a:pt x="698" y="157"/>
                    <a:pt x="699" y="158"/>
                  </a:cubicBezTo>
                  <a:lnTo>
                    <a:pt x="702" y="163"/>
                  </a:lnTo>
                  <a:cubicBezTo>
                    <a:pt x="702" y="164"/>
                    <a:pt x="702" y="165"/>
                    <a:pt x="701" y="165"/>
                  </a:cubicBezTo>
                  <a:lnTo>
                    <a:pt x="640" y="201"/>
                  </a:lnTo>
                  <a:cubicBezTo>
                    <a:pt x="639" y="201"/>
                    <a:pt x="638" y="201"/>
                    <a:pt x="638" y="200"/>
                  </a:cubicBezTo>
                  <a:lnTo>
                    <a:pt x="634" y="195"/>
                  </a:lnTo>
                  <a:cubicBezTo>
                    <a:pt x="634" y="194"/>
                    <a:pt x="634" y="193"/>
                    <a:pt x="635" y="193"/>
                  </a:cubicBezTo>
                  <a:lnTo>
                    <a:pt x="653" y="180"/>
                  </a:lnTo>
                  <a:cubicBezTo>
                    <a:pt x="653" y="180"/>
                    <a:pt x="654" y="179"/>
                    <a:pt x="653" y="178"/>
                  </a:cubicBezTo>
                  <a:lnTo>
                    <a:pt x="580" y="51"/>
                  </a:lnTo>
                  <a:cubicBezTo>
                    <a:pt x="579" y="50"/>
                    <a:pt x="579" y="50"/>
                    <a:pt x="578" y="50"/>
                  </a:cubicBezTo>
                  <a:lnTo>
                    <a:pt x="558" y="59"/>
                  </a:lnTo>
                  <a:cubicBezTo>
                    <a:pt x="557" y="60"/>
                    <a:pt x="557" y="60"/>
                    <a:pt x="556" y="59"/>
                  </a:cubicBezTo>
                  <a:lnTo>
                    <a:pt x="553" y="53"/>
                  </a:lnTo>
                  <a:cubicBezTo>
                    <a:pt x="553" y="53"/>
                    <a:pt x="553" y="52"/>
                    <a:pt x="553" y="52"/>
                  </a:cubicBezTo>
                  <a:lnTo>
                    <a:pt x="609" y="2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6" name="Rectangle 102">
              <a:extLst>
                <a:ext uri="{FF2B5EF4-FFF2-40B4-BE49-F238E27FC236}">
                  <a16:creationId xmlns:a16="http://schemas.microsoft.com/office/drawing/2014/main" id="{C0185436-D0B8-4A1A-A6CA-0D4999E3F5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25" y="2910"/>
              <a:ext cx="204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ECN3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7" name="Rectangle 103">
              <a:extLst>
                <a:ext uri="{FF2B5EF4-FFF2-40B4-BE49-F238E27FC236}">
                  <a16:creationId xmlns:a16="http://schemas.microsoft.com/office/drawing/2014/main" id="{9DBB85DF-FBE6-4627-917A-52DF6A99A3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35" y="2627"/>
              <a:ext cx="741" cy="149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8" name="Rectangle 104">
              <a:extLst>
                <a:ext uri="{FF2B5EF4-FFF2-40B4-BE49-F238E27FC236}">
                  <a16:creationId xmlns:a16="http://schemas.microsoft.com/office/drawing/2014/main" id="{3D4D74F3-F358-42F2-84F1-4FC8A88AAF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35" y="2627"/>
              <a:ext cx="741" cy="149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9" name="Rectangle 105">
              <a:extLst>
                <a:ext uri="{FF2B5EF4-FFF2-40B4-BE49-F238E27FC236}">
                  <a16:creationId xmlns:a16="http://schemas.microsoft.com/office/drawing/2014/main" id="{F9C2F486-8B0E-4456-BE8A-884D169907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20" y="2649"/>
              <a:ext cx="209" cy="1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TT22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0" name="Line 106">
              <a:extLst>
                <a:ext uri="{FF2B5EF4-FFF2-40B4-BE49-F238E27FC236}">
                  <a16:creationId xmlns:a16="http://schemas.microsoft.com/office/drawing/2014/main" id="{03677A4F-A9FF-4DAD-B1D9-E52BE5E818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43" y="2776"/>
              <a:ext cx="203" cy="0"/>
            </a:xfrm>
            <a:prstGeom prst="line">
              <a:avLst/>
            </a:prstGeom>
            <a:noFill/>
            <a:ln w="12700" cap="flat">
              <a:solidFill>
                <a:srgbClr val="33996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1" name="Line 107">
              <a:extLst>
                <a:ext uri="{FF2B5EF4-FFF2-40B4-BE49-F238E27FC236}">
                  <a16:creationId xmlns:a16="http://schemas.microsoft.com/office/drawing/2014/main" id="{F11FBC02-5F28-4A2B-AC86-748473990FF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38" y="2627"/>
              <a:ext cx="292" cy="0"/>
            </a:xfrm>
            <a:prstGeom prst="line">
              <a:avLst/>
            </a:prstGeom>
            <a:noFill/>
            <a:ln w="12700" cap="flat">
              <a:solidFill>
                <a:srgbClr val="33996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pic>
        <p:nvPicPr>
          <p:cNvPr id="343" name="Picture 342">
            <a:extLst>
              <a:ext uri="{FF2B5EF4-FFF2-40B4-BE49-F238E27FC236}">
                <a16:creationId xmlns:a16="http://schemas.microsoft.com/office/drawing/2014/main" id="{1F7D2366-0425-4178-A911-855453641A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5300" y="1303586"/>
            <a:ext cx="6910388" cy="3097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1659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726FD-0D52-40F6-B0A3-BF85430369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Possible scenarios for FTARGET beams– NA</a:t>
            </a:r>
            <a:endParaRPr lang="en-GB" sz="3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45B827-584D-44A1-BDC5-BCBF25CA982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1C2CB-258C-4A49-B490-6DD28B8509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6A82D7-4BAC-4AE6-B089-29588C812F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A71FA401-7A0D-4736-8254-42C02F7085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400" dirty="0">
                <a:solidFill>
                  <a:schemeClr val="accent2"/>
                </a:solidFill>
              </a:rPr>
              <a:t>P42 TAX out, M2 TAX out</a:t>
            </a:r>
          </a:p>
          <a:p>
            <a:r>
              <a:rPr lang="en-US" sz="1400" dirty="0">
                <a:solidFill>
                  <a:schemeClr val="accent2"/>
                </a:solidFill>
              </a:rPr>
              <a:t>P42 TAX in, M2 TAX out</a:t>
            </a:r>
          </a:p>
          <a:p>
            <a:r>
              <a:rPr lang="en-US" sz="1400" dirty="0">
                <a:solidFill>
                  <a:schemeClr val="accent2"/>
                </a:solidFill>
              </a:rPr>
              <a:t>P42 TAX out, M2 TAX in</a:t>
            </a:r>
          </a:p>
          <a:p>
            <a:r>
              <a:rPr lang="en-US" sz="1400" dirty="0"/>
              <a:t>P42 TAX in, M2 TAX in</a:t>
            </a:r>
          </a:p>
          <a:p>
            <a:endParaRPr lang="en-GB" sz="1400" dirty="0"/>
          </a:p>
        </p:txBody>
      </p:sp>
      <p:grpSp>
        <p:nvGrpSpPr>
          <p:cNvPr id="15" name="Group 4">
            <a:extLst>
              <a:ext uri="{FF2B5EF4-FFF2-40B4-BE49-F238E27FC236}">
                <a16:creationId xmlns:a16="http://schemas.microsoft.com/office/drawing/2014/main" id="{7A10C959-310A-4F87-A532-A95301E250B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963736" y="3796132"/>
            <a:ext cx="8855075" cy="2222653"/>
            <a:chOff x="847" y="1867"/>
            <a:chExt cx="5980" cy="1501"/>
          </a:xfrm>
        </p:grpSpPr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0FBBEB1B-D07E-45F5-AD09-B478F2C9E9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03" y="2747"/>
              <a:ext cx="6" cy="152"/>
            </a:xfrm>
            <a:custGeom>
              <a:avLst/>
              <a:gdLst>
                <a:gd name="T0" fmla="*/ 16 w 16"/>
                <a:gd name="T1" fmla="*/ 8 h 448"/>
                <a:gd name="T2" fmla="*/ 16 w 16"/>
                <a:gd name="T3" fmla="*/ 56 h 448"/>
                <a:gd name="T4" fmla="*/ 8 w 16"/>
                <a:gd name="T5" fmla="*/ 64 h 448"/>
                <a:gd name="T6" fmla="*/ 0 w 16"/>
                <a:gd name="T7" fmla="*/ 56 h 448"/>
                <a:gd name="T8" fmla="*/ 0 w 16"/>
                <a:gd name="T9" fmla="*/ 8 h 448"/>
                <a:gd name="T10" fmla="*/ 8 w 16"/>
                <a:gd name="T11" fmla="*/ 0 h 448"/>
                <a:gd name="T12" fmla="*/ 16 w 16"/>
                <a:gd name="T13" fmla="*/ 8 h 448"/>
                <a:gd name="T14" fmla="*/ 16 w 16"/>
                <a:gd name="T15" fmla="*/ 104 h 448"/>
                <a:gd name="T16" fmla="*/ 16 w 16"/>
                <a:gd name="T17" fmla="*/ 152 h 448"/>
                <a:gd name="T18" fmla="*/ 8 w 16"/>
                <a:gd name="T19" fmla="*/ 160 h 448"/>
                <a:gd name="T20" fmla="*/ 0 w 16"/>
                <a:gd name="T21" fmla="*/ 152 h 448"/>
                <a:gd name="T22" fmla="*/ 0 w 16"/>
                <a:gd name="T23" fmla="*/ 104 h 448"/>
                <a:gd name="T24" fmla="*/ 8 w 16"/>
                <a:gd name="T25" fmla="*/ 96 h 448"/>
                <a:gd name="T26" fmla="*/ 16 w 16"/>
                <a:gd name="T27" fmla="*/ 104 h 448"/>
                <a:gd name="T28" fmla="*/ 16 w 16"/>
                <a:gd name="T29" fmla="*/ 200 h 448"/>
                <a:gd name="T30" fmla="*/ 16 w 16"/>
                <a:gd name="T31" fmla="*/ 248 h 448"/>
                <a:gd name="T32" fmla="*/ 8 w 16"/>
                <a:gd name="T33" fmla="*/ 256 h 448"/>
                <a:gd name="T34" fmla="*/ 0 w 16"/>
                <a:gd name="T35" fmla="*/ 248 h 448"/>
                <a:gd name="T36" fmla="*/ 0 w 16"/>
                <a:gd name="T37" fmla="*/ 200 h 448"/>
                <a:gd name="T38" fmla="*/ 8 w 16"/>
                <a:gd name="T39" fmla="*/ 192 h 448"/>
                <a:gd name="T40" fmla="*/ 16 w 16"/>
                <a:gd name="T41" fmla="*/ 200 h 448"/>
                <a:gd name="T42" fmla="*/ 16 w 16"/>
                <a:gd name="T43" fmla="*/ 296 h 448"/>
                <a:gd name="T44" fmla="*/ 16 w 16"/>
                <a:gd name="T45" fmla="*/ 344 h 448"/>
                <a:gd name="T46" fmla="*/ 8 w 16"/>
                <a:gd name="T47" fmla="*/ 352 h 448"/>
                <a:gd name="T48" fmla="*/ 0 w 16"/>
                <a:gd name="T49" fmla="*/ 344 h 448"/>
                <a:gd name="T50" fmla="*/ 0 w 16"/>
                <a:gd name="T51" fmla="*/ 296 h 448"/>
                <a:gd name="T52" fmla="*/ 8 w 16"/>
                <a:gd name="T53" fmla="*/ 288 h 448"/>
                <a:gd name="T54" fmla="*/ 16 w 16"/>
                <a:gd name="T55" fmla="*/ 296 h 448"/>
                <a:gd name="T56" fmla="*/ 16 w 16"/>
                <a:gd name="T57" fmla="*/ 392 h 448"/>
                <a:gd name="T58" fmla="*/ 16 w 16"/>
                <a:gd name="T59" fmla="*/ 440 h 448"/>
                <a:gd name="T60" fmla="*/ 8 w 16"/>
                <a:gd name="T61" fmla="*/ 448 h 448"/>
                <a:gd name="T62" fmla="*/ 0 w 16"/>
                <a:gd name="T63" fmla="*/ 440 h 448"/>
                <a:gd name="T64" fmla="*/ 0 w 16"/>
                <a:gd name="T65" fmla="*/ 392 h 448"/>
                <a:gd name="T66" fmla="*/ 8 w 16"/>
                <a:gd name="T67" fmla="*/ 384 h 448"/>
                <a:gd name="T68" fmla="*/ 16 w 16"/>
                <a:gd name="T69" fmla="*/ 392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" h="448">
                  <a:moveTo>
                    <a:pt x="16" y="8"/>
                  </a:moveTo>
                  <a:lnTo>
                    <a:pt x="16" y="56"/>
                  </a:lnTo>
                  <a:cubicBezTo>
                    <a:pt x="16" y="60"/>
                    <a:pt x="12" y="64"/>
                    <a:pt x="8" y="64"/>
                  </a:cubicBezTo>
                  <a:cubicBezTo>
                    <a:pt x="3" y="64"/>
                    <a:pt x="0" y="60"/>
                    <a:pt x="0" y="56"/>
                  </a:cubicBezTo>
                  <a:lnTo>
                    <a:pt x="0" y="8"/>
                  </a:ln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6" y="3"/>
                    <a:pt x="16" y="8"/>
                  </a:cubicBezTo>
                  <a:close/>
                  <a:moveTo>
                    <a:pt x="16" y="104"/>
                  </a:moveTo>
                  <a:lnTo>
                    <a:pt x="16" y="152"/>
                  </a:lnTo>
                  <a:cubicBezTo>
                    <a:pt x="16" y="156"/>
                    <a:pt x="12" y="160"/>
                    <a:pt x="8" y="160"/>
                  </a:cubicBezTo>
                  <a:cubicBezTo>
                    <a:pt x="3" y="160"/>
                    <a:pt x="0" y="156"/>
                    <a:pt x="0" y="152"/>
                  </a:cubicBezTo>
                  <a:lnTo>
                    <a:pt x="0" y="104"/>
                  </a:lnTo>
                  <a:cubicBezTo>
                    <a:pt x="0" y="99"/>
                    <a:pt x="3" y="96"/>
                    <a:pt x="8" y="96"/>
                  </a:cubicBezTo>
                  <a:cubicBezTo>
                    <a:pt x="12" y="96"/>
                    <a:pt x="16" y="99"/>
                    <a:pt x="16" y="104"/>
                  </a:cubicBezTo>
                  <a:close/>
                  <a:moveTo>
                    <a:pt x="16" y="200"/>
                  </a:moveTo>
                  <a:lnTo>
                    <a:pt x="16" y="248"/>
                  </a:lnTo>
                  <a:cubicBezTo>
                    <a:pt x="16" y="252"/>
                    <a:pt x="12" y="256"/>
                    <a:pt x="8" y="256"/>
                  </a:cubicBezTo>
                  <a:cubicBezTo>
                    <a:pt x="3" y="256"/>
                    <a:pt x="0" y="252"/>
                    <a:pt x="0" y="248"/>
                  </a:cubicBezTo>
                  <a:lnTo>
                    <a:pt x="0" y="200"/>
                  </a:lnTo>
                  <a:cubicBezTo>
                    <a:pt x="0" y="195"/>
                    <a:pt x="3" y="192"/>
                    <a:pt x="8" y="192"/>
                  </a:cubicBezTo>
                  <a:cubicBezTo>
                    <a:pt x="12" y="192"/>
                    <a:pt x="16" y="195"/>
                    <a:pt x="16" y="200"/>
                  </a:cubicBezTo>
                  <a:close/>
                  <a:moveTo>
                    <a:pt x="16" y="296"/>
                  </a:moveTo>
                  <a:lnTo>
                    <a:pt x="16" y="344"/>
                  </a:lnTo>
                  <a:cubicBezTo>
                    <a:pt x="16" y="348"/>
                    <a:pt x="12" y="352"/>
                    <a:pt x="8" y="352"/>
                  </a:cubicBezTo>
                  <a:cubicBezTo>
                    <a:pt x="3" y="352"/>
                    <a:pt x="0" y="348"/>
                    <a:pt x="0" y="344"/>
                  </a:cubicBezTo>
                  <a:lnTo>
                    <a:pt x="0" y="296"/>
                  </a:lnTo>
                  <a:cubicBezTo>
                    <a:pt x="0" y="291"/>
                    <a:pt x="3" y="288"/>
                    <a:pt x="8" y="288"/>
                  </a:cubicBezTo>
                  <a:cubicBezTo>
                    <a:pt x="12" y="288"/>
                    <a:pt x="16" y="291"/>
                    <a:pt x="16" y="296"/>
                  </a:cubicBezTo>
                  <a:close/>
                  <a:moveTo>
                    <a:pt x="16" y="392"/>
                  </a:moveTo>
                  <a:lnTo>
                    <a:pt x="16" y="440"/>
                  </a:lnTo>
                  <a:cubicBezTo>
                    <a:pt x="16" y="444"/>
                    <a:pt x="12" y="448"/>
                    <a:pt x="8" y="448"/>
                  </a:cubicBezTo>
                  <a:cubicBezTo>
                    <a:pt x="3" y="448"/>
                    <a:pt x="0" y="444"/>
                    <a:pt x="0" y="440"/>
                  </a:cubicBezTo>
                  <a:lnTo>
                    <a:pt x="0" y="392"/>
                  </a:lnTo>
                  <a:cubicBezTo>
                    <a:pt x="0" y="387"/>
                    <a:pt x="3" y="384"/>
                    <a:pt x="8" y="384"/>
                  </a:cubicBezTo>
                  <a:cubicBezTo>
                    <a:pt x="12" y="384"/>
                    <a:pt x="16" y="387"/>
                    <a:pt x="16" y="392"/>
                  </a:cubicBez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95735EF3-A018-4CDD-9D14-E505EAD8781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83" y="3169"/>
              <a:ext cx="5" cy="152"/>
            </a:xfrm>
            <a:custGeom>
              <a:avLst/>
              <a:gdLst>
                <a:gd name="T0" fmla="*/ 16 w 16"/>
                <a:gd name="T1" fmla="*/ 8 h 448"/>
                <a:gd name="T2" fmla="*/ 16 w 16"/>
                <a:gd name="T3" fmla="*/ 56 h 448"/>
                <a:gd name="T4" fmla="*/ 8 w 16"/>
                <a:gd name="T5" fmla="*/ 64 h 448"/>
                <a:gd name="T6" fmla="*/ 0 w 16"/>
                <a:gd name="T7" fmla="*/ 56 h 448"/>
                <a:gd name="T8" fmla="*/ 0 w 16"/>
                <a:gd name="T9" fmla="*/ 8 h 448"/>
                <a:gd name="T10" fmla="*/ 8 w 16"/>
                <a:gd name="T11" fmla="*/ 0 h 448"/>
                <a:gd name="T12" fmla="*/ 16 w 16"/>
                <a:gd name="T13" fmla="*/ 8 h 448"/>
                <a:gd name="T14" fmla="*/ 16 w 16"/>
                <a:gd name="T15" fmla="*/ 104 h 448"/>
                <a:gd name="T16" fmla="*/ 16 w 16"/>
                <a:gd name="T17" fmla="*/ 152 h 448"/>
                <a:gd name="T18" fmla="*/ 8 w 16"/>
                <a:gd name="T19" fmla="*/ 160 h 448"/>
                <a:gd name="T20" fmla="*/ 0 w 16"/>
                <a:gd name="T21" fmla="*/ 152 h 448"/>
                <a:gd name="T22" fmla="*/ 0 w 16"/>
                <a:gd name="T23" fmla="*/ 104 h 448"/>
                <a:gd name="T24" fmla="*/ 8 w 16"/>
                <a:gd name="T25" fmla="*/ 96 h 448"/>
                <a:gd name="T26" fmla="*/ 16 w 16"/>
                <a:gd name="T27" fmla="*/ 104 h 448"/>
                <a:gd name="T28" fmla="*/ 16 w 16"/>
                <a:gd name="T29" fmla="*/ 200 h 448"/>
                <a:gd name="T30" fmla="*/ 16 w 16"/>
                <a:gd name="T31" fmla="*/ 248 h 448"/>
                <a:gd name="T32" fmla="*/ 8 w 16"/>
                <a:gd name="T33" fmla="*/ 256 h 448"/>
                <a:gd name="T34" fmla="*/ 0 w 16"/>
                <a:gd name="T35" fmla="*/ 248 h 448"/>
                <a:gd name="T36" fmla="*/ 0 w 16"/>
                <a:gd name="T37" fmla="*/ 200 h 448"/>
                <a:gd name="T38" fmla="*/ 8 w 16"/>
                <a:gd name="T39" fmla="*/ 192 h 448"/>
                <a:gd name="T40" fmla="*/ 16 w 16"/>
                <a:gd name="T41" fmla="*/ 200 h 448"/>
                <a:gd name="T42" fmla="*/ 16 w 16"/>
                <a:gd name="T43" fmla="*/ 296 h 448"/>
                <a:gd name="T44" fmla="*/ 16 w 16"/>
                <a:gd name="T45" fmla="*/ 344 h 448"/>
                <a:gd name="T46" fmla="*/ 8 w 16"/>
                <a:gd name="T47" fmla="*/ 352 h 448"/>
                <a:gd name="T48" fmla="*/ 0 w 16"/>
                <a:gd name="T49" fmla="*/ 344 h 448"/>
                <a:gd name="T50" fmla="*/ 0 w 16"/>
                <a:gd name="T51" fmla="*/ 296 h 448"/>
                <a:gd name="T52" fmla="*/ 8 w 16"/>
                <a:gd name="T53" fmla="*/ 288 h 448"/>
                <a:gd name="T54" fmla="*/ 16 w 16"/>
                <a:gd name="T55" fmla="*/ 296 h 448"/>
                <a:gd name="T56" fmla="*/ 16 w 16"/>
                <a:gd name="T57" fmla="*/ 392 h 448"/>
                <a:gd name="T58" fmla="*/ 16 w 16"/>
                <a:gd name="T59" fmla="*/ 440 h 448"/>
                <a:gd name="T60" fmla="*/ 8 w 16"/>
                <a:gd name="T61" fmla="*/ 448 h 448"/>
                <a:gd name="T62" fmla="*/ 0 w 16"/>
                <a:gd name="T63" fmla="*/ 440 h 448"/>
                <a:gd name="T64" fmla="*/ 0 w 16"/>
                <a:gd name="T65" fmla="*/ 392 h 448"/>
                <a:gd name="T66" fmla="*/ 8 w 16"/>
                <a:gd name="T67" fmla="*/ 384 h 448"/>
                <a:gd name="T68" fmla="*/ 16 w 16"/>
                <a:gd name="T69" fmla="*/ 392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" h="448">
                  <a:moveTo>
                    <a:pt x="16" y="8"/>
                  </a:moveTo>
                  <a:lnTo>
                    <a:pt x="16" y="56"/>
                  </a:lnTo>
                  <a:cubicBezTo>
                    <a:pt x="16" y="60"/>
                    <a:pt x="12" y="64"/>
                    <a:pt x="8" y="64"/>
                  </a:cubicBezTo>
                  <a:cubicBezTo>
                    <a:pt x="3" y="64"/>
                    <a:pt x="0" y="60"/>
                    <a:pt x="0" y="56"/>
                  </a:cubicBezTo>
                  <a:lnTo>
                    <a:pt x="0" y="8"/>
                  </a:ln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6" y="3"/>
                    <a:pt x="16" y="8"/>
                  </a:cubicBezTo>
                  <a:close/>
                  <a:moveTo>
                    <a:pt x="16" y="104"/>
                  </a:moveTo>
                  <a:lnTo>
                    <a:pt x="16" y="152"/>
                  </a:lnTo>
                  <a:cubicBezTo>
                    <a:pt x="16" y="156"/>
                    <a:pt x="12" y="160"/>
                    <a:pt x="8" y="160"/>
                  </a:cubicBezTo>
                  <a:cubicBezTo>
                    <a:pt x="3" y="160"/>
                    <a:pt x="0" y="156"/>
                    <a:pt x="0" y="152"/>
                  </a:cubicBezTo>
                  <a:lnTo>
                    <a:pt x="0" y="104"/>
                  </a:lnTo>
                  <a:cubicBezTo>
                    <a:pt x="0" y="99"/>
                    <a:pt x="3" y="96"/>
                    <a:pt x="8" y="96"/>
                  </a:cubicBezTo>
                  <a:cubicBezTo>
                    <a:pt x="12" y="96"/>
                    <a:pt x="16" y="99"/>
                    <a:pt x="16" y="104"/>
                  </a:cubicBezTo>
                  <a:close/>
                  <a:moveTo>
                    <a:pt x="16" y="200"/>
                  </a:moveTo>
                  <a:lnTo>
                    <a:pt x="16" y="248"/>
                  </a:lnTo>
                  <a:cubicBezTo>
                    <a:pt x="16" y="252"/>
                    <a:pt x="12" y="256"/>
                    <a:pt x="8" y="256"/>
                  </a:cubicBezTo>
                  <a:cubicBezTo>
                    <a:pt x="3" y="256"/>
                    <a:pt x="0" y="252"/>
                    <a:pt x="0" y="248"/>
                  </a:cubicBezTo>
                  <a:lnTo>
                    <a:pt x="0" y="200"/>
                  </a:lnTo>
                  <a:cubicBezTo>
                    <a:pt x="0" y="195"/>
                    <a:pt x="3" y="192"/>
                    <a:pt x="8" y="192"/>
                  </a:cubicBezTo>
                  <a:cubicBezTo>
                    <a:pt x="12" y="192"/>
                    <a:pt x="16" y="195"/>
                    <a:pt x="16" y="200"/>
                  </a:cubicBezTo>
                  <a:close/>
                  <a:moveTo>
                    <a:pt x="16" y="296"/>
                  </a:moveTo>
                  <a:lnTo>
                    <a:pt x="16" y="344"/>
                  </a:lnTo>
                  <a:cubicBezTo>
                    <a:pt x="16" y="348"/>
                    <a:pt x="12" y="352"/>
                    <a:pt x="8" y="352"/>
                  </a:cubicBezTo>
                  <a:cubicBezTo>
                    <a:pt x="3" y="352"/>
                    <a:pt x="0" y="348"/>
                    <a:pt x="0" y="344"/>
                  </a:cubicBezTo>
                  <a:lnTo>
                    <a:pt x="0" y="296"/>
                  </a:lnTo>
                  <a:cubicBezTo>
                    <a:pt x="0" y="291"/>
                    <a:pt x="3" y="288"/>
                    <a:pt x="8" y="288"/>
                  </a:cubicBezTo>
                  <a:cubicBezTo>
                    <a:pt x="12" y="288"/>
                    <a:pt x="16" y="291"/>
                    <a:pt x="16" y="296"/>
                  </a:cubicBezTo>
                  <a:close/>
                  <a:moveTo>
                    <a:pt x="16" y="392"/>
                  </a:moveTo>
                  <a:lnTo>
                    <a:pt x="16" y="440"/>
                  </a:lnTo>
                  <a:cubicBezTo>
                    <a:pt x="16" y="444"/>
                    <a:pt x="12" y="448"/>
                    <a:pt x="8" y="448"/>
                  </a:cubicBezTo>
                  <a:cubicBezTo>
                    <a:pt x="3" y="448"/>
                    <a:pt x="0" y="444"/>
                    <a:pt x="0" y="440"/>
                  </a:cubicBezTo>
                  <a:lnTo>
                    <a:pt x="0" y="392"/>
                  </a:lnTo>
                  <a:cubicBezTo>
                    <a:pt x="0" y="387"/>
                    <a:pt x="3" y="384"/>
                    <a:pt x="8" y="384"/>
                  </a:cubicBezTo>
                  <a:cubicBezTo>
                    <a:pt x="12" y="384"/>
                    <a:pt x="16" y="387"/>
                    <a:pt x="16" y="392"/>
                  </a:cubicBez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" name="Rectangle 8">
              <a:extLst>
                <a:ext uri="{FF2B5EF4-FFF2-40B4-BE49-F238E27FC236}">
                  <a16:creationId xmlns:a16="http://schemas.microsoft.com/office/drawing/2014/main" id="{85BFC47F-5FAB-4C23-96F1-7FF8F23E52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8" y="2916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" name="Rectangle 10">
              <a:extLst>
                <a:ext uri="{FF2B5EF4-FFF2-40B4-BE49-F238E27FC236}">
                  <a16:creationId xmlns:a16="http://schemas.microsoft.com/office/drawing/2014/main" id="{0FA9A23C-D36E-4E39-B182-D231DF14C4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14" y="3172"/>
              <a:ext cx="319" cy="1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Rectangle 11">
              <a:extLst>
                <a:ext uri="{FF2B5EF4-FFF2-40B4-BE49-F238E27FC236}">
                  <a16:creationId xmlns:a16="http://schemas.microsoft.com/office/drawing/2014/main" id="{7919BFAA-BA2D-4065-9C31-D57A102931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14" y="3172"/>
              <a:ext cx="319" cy="163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Rectangle 12">
              <a:extLst>
                <a:ext uri="{FF2B5EF4-FFF2-40B4-BE49-F238E27FC236}">
                  <a16:creationId xmlns:a16="http://schemas.microsoft.com/office/drawing/2014/main" id="{6C54FA00-7C57-4742-8C94-B7DB452B7B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5" y="3195"/>
              <a:ext cx="163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M2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" name="Rectangle 13">
              <a:extLst>
                <a:ext uri="{FF2B5EF4-FFF2-40B4-BE49-F238E27FC236}">
                  <a16:creationId xmlns:a16="http://schemas.microsoft.com/office/drawing/2014/main" id="{8459B379-9EC2-4AC5-AEA5-F8127A05DF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5" y="2749"/>
              <a:ext cx="528" cy="163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Rectangle 14">
              <a:extLst>
                <a:ext uri="{FF2B5EF4-FFF2-40B4-BE49-F238E27FC236}">
                  <a16:creationId xmlns:a16="http://schemas.microsoft.com/office/drawing/2014/main" id="{100A3071-97F5-4063-8744-BDBEDD3636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5" y="2749"/>
              <a:ext cx="528" cy="163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Rectangle 15">
              <a:extLst>
                <a:ext uri="{FF2B5EF4-FFF2-40B4-BE49-F238E27FC236}">
                  <a16:creationId xmlns:a16="http://schemas.microsoft.com/office/drawing/2014/main" id="{215BB996-ED6A-4061-8F60-E750BCA471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6" y="2772"/>
              <a:ext cx="228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TT24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" name="Freeform 16">
              <a:extLst>
                <a:ext uri="{FF2B5EF4-FFF2-40B4-BE49-F238E27FC236}">
                  <a16:creationId xmlns:a16="http://schemas.microsoft.com/office/drawing/2014/main" id="{4525E364-0DA1-4EE6-AB27-4E2873FC33F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6" y="2469"/>
              <a:ext cx="443" cy="443"/>
            </a:xfrm>
            <a:custGeom>
              <a:avLst/>
              <a:gdLst>
                <a:gd name="T0" fmla="*/ 0 w 443"/>
                <a:gd name="T1" fmla="*/ 115 h 443"/>
                <a:gd name="T2" fmla="*/ 328 w 443"/>
                <a:gd name="T3" fmla="*/ 443 h 443"/>
                <a:gd name="T4" fmla="*/ 443 w 443"/>
                <a:gd name="T5" fmla="*/ 328 h 443"/>
                <a:gd name="T6" fmla="*/ 115 w 443"/>
                <a:gd name="T7" fmla="*/ 0 h 443"/>
                <a:gd name="T8" fmla="*/ 0 w 443"/>
                <a:gd name="T9" fmla="*/ 115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3" h="443">
                  <a:moveTo>
                    <a:pt x="0" y="115"/>
                  </a:moveTo>
                  <a:lnTo>
                    <a:pt x="328" y="443"/>
                  </a:lnTo>
                  <a:lnTo>
                    <a:pt x="443" y="328"/>
                  </a:lnTo>
                  <a:lnTo>
                    <a:pt x="115" y="0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17">
              <a:extLst>
                <a:ext uri="{FF2B5EF4-FFF2-40B4-BE49-F238E27FC236}">
                  <a16:creationId xmlns:a16="http://schemas.microsoft.com/office/drawing/2014/main" id="{D55CF78B-1F5F-4773-87A3-2A7B35200B5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6" y="2469"/>
              <a:ext cx="443" cy="443"/>
            </a:xfrm>
            <a:custGeom>
              <a:avLst/>
              <a:gdLst>
                <a:gd name="T0" fmla="*/ 0 w 443"/>
                <a:gd name="T1" fmla="*/ 115 h 443"/>
                <a:gd name="T2" fmla="*/ 328 w 443"/>
                <a:gd name="T3" fmla="*/ 443 h 443"/>
                <a:gd name="T4" fmla="*/ 443 w 443"/>
                <a:gd name="T5" fmla="*/ 328 h 443"/>
                <a:gd name="T6" fmla="*/ 115 w 443"/>
                <a:gd name="T7" fmla="*/ 0 h 443"/>
                <a:gd name="T8" fmla="*/ 0 w 443"/>
                <a:gd name="T9" fmla="*/ 115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3" h="443">
                  <a:moveTo>
                    <a:pt x="0" y="115"/>
                  </a:moveTo>
                  <a:lnTo>
                    <a:pt x="328" y="443"/>
                  </a:lnTo>
                  <a:lnTo>
                    <a:pt x="443" y="328"/>
                  </a:lnTo>
                  <a:lnTo>
                    <a:pt x="115" y="0"/>
                  </a:lnTo>
                  <a:lnTo>
                    <a:pt x="0" y="115"/>
                  </a:lnTo>
                  <a:close/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Rectangle 18">
              <a:extLst>
                <a:ext uri="{FF2B5EF4-FFF2-40B4-BE49-F238E27FC236}">
                  <a16:creationId xmlns:a16="http://schemas.microsoft.com/office/drawing/2014/main" id="{B22EF6A2-7DAD-40D8-9F91-F4B1626372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2" y="2469"/>
              <a:ext cx="886" cy="163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Rectangle 19">
              <a:extLst>
                <a:ext uri="{FF2B5EF4-FFF2-40B4-BE49-F238E27FC236}">
                  <a16:creationId xmlns:a16="http://schemas.microsoft.com/office/drawing/2014/main" id="{A5EA820D-BB50-4E9E-A9E7-F0F27CEF6F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2" y="2469"/>
              <a:ext cx="886" cy="163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" name="Rectangle 20">
              <a:extLst>
                <a:ext uri="{FF2B5EF4-FFF2-40B4-BE49-F238E27FC236}">
                  <a16:creationId xmlns:a16="http://schemas.microsoft.com/office/drawing/2014/main" id="{FA1F8B9F-895A-4162-8A25-A65CA55313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2" y="2492"/>
              <a:ext cx="228" cy="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TT20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" name="Rectangle 21">
              <a:extLst>
                <a:ext uri="{FF2B5EF4-FFF2-40B4-BE49-F238E27FC236}">
                  <a16:creationId xmlns:a16="http://schemas.microsoft.com/office/drawing/2014/main" id="{60F3521D-2B08-4CCE-8453-7338BD9B42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4" y="2469"/>
              <a:ext cx="98" cy="163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5" name="Rectangle 22">
              <a:extLst>
                <a:ext uri="{FF2B5EF4-FFF2-40B4-BE49-F238E27FC236}">
                  <a16:creationId xmlns:a16="http://schemas.microsoft.com/office/drawing/2014/main" id="{191175F1-BD1C-42FC-9D51-56D7086220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4" y="2469"/>
              <a:ext cx="98" cy="163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" name="Rectangle 23">
              <a:extLst>
                <a:ext uri="{FF2B5EF4-FFF2-40B4-BE49-F238E27FC236}">
                  <a16:creationId xmlns:a16="http://schemas.microsoft.com/office/drawing/2014/main" id="{AF908941-1912-42B2-A51F-F2D4A1726C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" y="2440"/>
              <a:ext cx="440" cy="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Beam from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" name="Rectangle 24">
              <a:extLst>
                <a:ext uri="{FF2B5EF4-FFF2-40B4-BE49-F238E27FC236}">
                  <a16:creationId xmlns:a16="http://schemas.microsoft.com/office/drawing/2014/main" id="{DBA2483A-A698-4144-A851-E418522E2F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0" y="2544"/>
              <a:ext cx="173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SPS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" name="Rectangle 25">
              <a:extLst>
                <a:ext uri="{FF2B5EF4-FFF2-40B4-BE49-F238E27FC236}">
                  <a16:creationId xmlns:a16="http://schemas.microsoft.com/office/drawing/2014/main" id="{D90951BC-6ECF-4858-AF87-735277FEDE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8" y="2276"/>
              <a:ext cx="98" cy="163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" name="Rectangle 26">
              <a:extLst>
                <a:ext uri="{FF2B5EF4-FFF2-40B4-BE49-F238E27FC236}">
                  <a16:creationId xmlns:a16="http://schemas.microsoft.com/office/drawing/2014/main" id="{8D81832A-0C0A-4ECA-9C65-94E67B5150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8" y="2276"/>
              <a:ext cx="98" cy="163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" name="Rectangle 27">
              <a:extLst>
                <a:ext uri="{FF2B5EF4-FFF2-40B4-BE49-F238E27FC236}">
                  <a16:creationId xmlns:a16="http://schemas.microsoft.com/office/drawing/2014/main" id="{641CC5BA-86EA-428B-B97F-B75F733FBE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8" y="2173"/>
              <a:ext cx="396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TED.210358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" name="Rectangle 28">
              <a:extLst>
                <a:ext uri="{FF2B5EF4-FFF2-40B4-BE49-F238E27FC236}">
                  <a16:creationId xmlns:a16="http://schemas.microsoft.com/office/drawing/2014/main" id="{C1A82D75-8FF3-436F-8B9C-2605E2E562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6" y="2469"/>
              <a:ext cx="615" cy="163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" name="Rectangle 29">
              <a:extLst>
                <a:ext uri="{FF2B5EF4-FFF2-40B4-BE49-F238E27FC236}">
                  <a16:creationId xmlns:a16="http://schemas.microsoft.com/office/drawing/2014/main" id="{CB5C088D-929A-4AC0-B44C-9BD3D0FD8F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6" y="2469"/>
              <a:ext cx="615" cy="163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" name="Rectangle 30">
              <a:extLst>
                <a:ext uri="{FF2B5EF4-FFF2-40B4-BE49-F238E27FC236}">
                  <a16:creationId xmlns:a16="http://schemas.microsoft.com/office/drawing/2014/main" id="{656EB8BA-8052-4B7E-BAC4-AEBA38321D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1" y="2492"/>
              <a:ext cx="228" cy="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TT20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" name="Rectangle 31">
              <a:extLst>
                <a:ext uri="{FF2B5EF4-FFF2-40B4-BE49-F238E27FC236}">
                  <a16:creationId xmlns:a16="http://schemas.microsoft.com/office/drawing/2014/main" id="{EE141A33-CCD5-493E-B717-4C8F5E8974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2" y="2469"/>
              <a:ext cx="98" cy="1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" name="Rectangle 32">
              <a:extLst>
                <a:ext uri="{FF2B5EF4-FFF2-40B4-BE49-F238E27FC236}">
                  <a16:creationId xmlns:a16="http://schemas.microsoft.com/office/drawing/2014/main" id="{18E5A2DF-A418-4F3D-9578-DE8F848874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2" y="2469"/>
              <a:ext cx="98" cy="163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" name="Freeform 33">
              <a:extLst>
                <a:ext uri="{FF2B5EF4-FFF2-40B4-BE49-F238E27FC236}">
                  <a16:creationId xmlns:a16="http://schemas.microsoft.com/office/drawing/2014/main" id="{DB303FA4-5F7A-4D20-9379-619F6CDBA5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1" y="2517"/>
              <a:ext cx="817" cy="818"/>
            </a:xfrm>
            <a:custGeom>
              <a:avLst/>
              <a:gdLst>
                <a:gd name="T0" fmla="*/ 0 w 817"/>
                <a:gd name="T1" fmla="*/ 115 h 818"/>
                <a:gd name="T2" fmla="*/ 702 w 817"/>
                <a:gd name="T3" fmla="*/ 818 h 818"/>
                <a:gd name="T4" fmla="*/ 817 w 817"/>
                <a:gd name="T5" fmla="*/ 703 h 818"/>
                <a:gd name="T6" fmla="*/ 115 w 817"/>
                <a:gd name="T7" fmla="*/ 0 h 818"/>
                <a:gd name="T8" fmla="*/ 0 w 817"/>
                <a:gd name="T9" fmla="*/ 115 h 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7" h="818">
                  <a:moveTo>
                    <a:pt x="0" y="115"/>
                  </a:moveTo>
                  <a:lnTo>
                    <a:pt x="702" y="818"/>
                  </a:lnTo>
                  <a:lnTo>
                    <a:pt x="817" y="703"/>
                  </a:lnTo>
                  <a:lnTo>
                    <a:pt x="115" y="0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" name="Freeform 34">
              <a:extLst>
                <a:ext uri="{FF2B5EF4-FFF2-40B4-BE49-F238E27FC236}">
                  <a16:creationId xmlns:a16="http://schemas.microsoft.com/office/drawing/2014/main" id="{4B7D1220-5F05-4119-AF37-A55576714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1" y="2517"/>
              <a:ext cx="817" cy="818"/>
            </a:xfrm>
            <a:custGeom>
              <a:avLst/>
              <a:gdLst>
                <a:gd name="T0" fmla="*/ 0 w 817"/>
                <a:gd name="T1" fmla="*/ 115 h 818"/>
                <a:gd name="T2" fmla="*/ 702 w 817"/>
                <a:gd name="T3" fmla="*/ 818 h 818"/>
                <a:gd name="T4" fmla="*/ 817 w 817"/>
                <a:gd name="T5" fmla="*/ 703 h 818"/>
                <a:gd name="T6" fmla="*/ 115 w 817"/>
                <a:gd name="T7" fmla="*/ 0 h 818"/>
                <a:gd name="T8" fmla="*/ 0 w 817"/>
                <a:gd name="T9" fmla="*/ 115 h 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7" h="818">
                  <a:moveTo>
                    <a:pt x="0" y="115"/>
                  </a:moveTo>
                  <a:lnTo>
                    <a:pt x="702" y="818"/>
                  </a:lnTo>
                  <a:lnTo>
                    <a:pt x="817" y="703"/>
                  </a:lnTo>
                  <a:lnTo>
                    <a:pt x="115" y="0"/>
                  </a:lnTo>
                  <a:lnTo>
                    <a:pt x="0" y="115"/>
                  </a:lnTo>
                  <a:close/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" name="Freeform 35">
              <a:extLst>
                <a:ext uri="{FF2B5EF4-FFF2-40B4-BE49-F238E27FC236}">
                  <a16:creationId xmlns:a16="http://schemas.microsoft.com/office/drawing/2014/main" id="{57B6BDA9-38C9-454E-A933-4113FA302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1" y="1867"/>
              <a:ext cx="1122" cy="743"/>
            </a:xfrm>
            <a:custGeom>
              <a:avLst/>
              <a:gdLst>
                <a:gd name="T0" fmla="*/ 81 w 1122"/>
                <a:gd name="T1" fmla="*/ 743 h 743"/>
                <a:gd name="T2" fmla="*/ 1122 w 1122"/>
                <a:gd name="T3" fmla="*/ 141 h 743"/>
                <a:gd name="T4" fmla="*/ 1041 w 1122"/>
                <a:gd name="T5" fmla="*/ 0 h 743"/>
                <a:gd name="T6" fmla="*/ 0 w 1122"/>
                <a:gd name="T7" fmla="*/ 602 h 743"/>
                <a:gd name="T8" fmla="*/ 81 w 1122"/>
                <a:gd name="T9" fmla="*/ 743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2" h="743">
                  <a:moveTo>
                    <a:pt x="81" y="743"/>
                  </a:moveTo>
                  <a:lnTo>
                    <a:pt x="1122" y="141"/>
                  </a:lnTo>
                  <a:lnTo>
                    <a:pt x="1041" y="0"/>
                  </a:lnTo>
                  <a:lnTo>
                    <a:pt x="0" y="602"/>
                  </a:lnTo>
                  <a:lnTo>
                    <a:pt x="81" y="7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" name="Freeform 36">
              <a:extLst>
                <a:ext uri="{FF2B5EF4-FFF2-40B4-BE49-F238E27FC236}">
                  <a16:creationId xmlns:a16="http://schemas.microsoft.com/office/drawing/2014/main" id="{B568D5FA-A364-46C6-B77A-71399EDC1D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1" y="1867"/>
              <a:ext cx="1122" cy="743"/>
            </a:xfrm>
            <a:custGeom>
              <a:avLst/>
              <a:gdLst>
                <a:gd name="T0" fmla="*/ 81 w 1122"/>
                <a:gd name="T1" fmla="*/ 743 h 743"/>
                <a:gd name="T2" fmla="*/ 1122 w 1122"/>
                <a:gd name="T3" fmla="*/ 141 h 743"/>
                <a:gd name="T4" fmla="*/ 1041 w 1122"/>
                <a:gd name="T5" fmla="*/ 0 h 743"/>
                <a:gd name="T6" fmla="*/ 0 w 1122"/>
                <a:gd name="T7" fmla="*/ 602 h 743"/>
                <a:gd name="T8" fmla="*/ 81 w 1122"/>
                <a:gd name="T9" fmla="*/ 743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2" h="743">
                  <a:moveTo>
                    <a:pt x="81" y="743"/>
                  </a:moveTo>
                  <a:lnTo>
                    <a:pt x="1122" y="141"/>
                  </a:lnTo>
                  <a:lnTo>
                    <a:pt x="1041" y="0"/>
                  </a:lnTo>
                  <a:lnTo>
                    <a:pt x="0" y="602"/>
                  </a:lnTo>
                  <a:lnTo>
                    <a:pt x="81" y="743"/>
                  </a:lnTo>
                  <a:close/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" name="Freeform 37">
              <a:extLst>
                <a:ext uri="{FF2B5EF4-FFF2-40B4-BE49-F238E27FC236}">
                  <a16:creationId xmlns:a16="http://schemas.microsoft.com/office/drawing/2014/main" id="{0DDFD56E-CFC0-4114-ABC8-C3688382B0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08" y="2146"/>
              <a:ext cx="238" cy="180"/>
            </a:xfrm>
            <a:custGeom>
              <a:avLst/>
              <a:gdLst>
                <a:gd name="T0" fmla="*/ 1 w 702"/>
                <a:gd name="T1" fmla="*/ 455 h 528"/>
                <a:gd name="T2" fmla="*/ 13 w 702"/>
                <a:gd name="T3" fmla="*/ 405 h 528"/>
                <a:gd name="T4" fmla="*/ 29 w 702"/>
                <a:gd name="T5" fmla="*/ 426 h 528"/>
                <a:gd name="T6" fmla="*/ 65 w 702"/>
                <a:gd name="T7" fmla="*/ 419 h 528"/>
                <a:gd name="T8" fmla="*/ 92 w 702"/>
                <a:gd name="T9" fmla="*/ 505 h 528"/>
                <a:gd name="T10" fmla="*/ 114 w 702"/>
                <a:gd name="T11" fmla="*/ 492 h 528"/>
                <a:gd name="T12" fmla="*/ 70 w 702"/>
                <a:gd name="T13" fmla="*/ 526 h 528"/>
                <a:gd name="T14" fmla="*/ 105 w 702"/>
                <a:gd name="T15" fmla="*/ 406 h 528"/>
                <a:gd name="T16" fmla="*/ 177 w 702"/>
                <a:gd name="T17" fmla="*/ 409 h 528"/>
                <a:gd name="T18" fmla="*/ 161 w 702"/>
                <a:gd name="T19" fmla="*/ 363 h 528"/>
                <a:gd name="T20" fmla="*/ 131 w 702"/>
                <a:gd name="T21" fmla="*/ 480 h 528"/>
                <a:gd name="T22" fmla="*/ 302 w 702"/>
                <a:gd name="T23" fmla="*/ 247 h 528"/>
                <a:gd name="T24" fmla="*/ 257 w 702"/>
                <a:gd name="T25" fmla="*/ 232 h 528"/>
                <a:gd name="T26" fmla="*/ 284 w 702"/>
                <a:gd name="T27" fmla="*/ 286 h 528"/>
                <a:gd name="T28" fmla="*/ 363 w 702"/>
                <a:gd name="T29" fmla="*/ 350 h 528"/>
                <a:gd name="T30" fmla="*/ 291 w 702"/>
                <a:gd name="T31" fmla="*/ 397 h 528"/>
                <a:gd name="T32" fmla="*/ 283 w 702"/>
                <a:gd name="T33" fmla="*/ 357 h 528"/>
                <a:gd name="T34" fmla="*/ 327 w 702"/>
                <a:gd name="T35" fmla="*/ 371 h 528"/>
                <a:gd name="T36" fmla="*/ 285 w 702"/>
                <a:gd name="T37" fmla="*/ 311 h 528"/>
                <a:gd name="T38" fmla="*/ 236 w 702"/>
                <a:gd name="T39" fmla="*/ 234 h 528"/>
                <a:gd name="T40" fmla="*/ 292 w 702"/>
                <a:gd name="T41" fmla="*/ 207 h 528"/>
                <a:gd name="T42" fmla="*/ 317 w 702"/>
                <a:gd name="T43" fmla="*/ 189 h 528"/>
                <a:gd name="T44" fmla="*/ 381 w 702"/>
                <a:gd name="T45" fmla="*/ 160 h 528"/>
                <a:gd name="T46" fmla="*/ 394 w 702"/>
                <a:gd name="T47" fmla="*/ 229 h 528"/>
                <a:gd name="T48" fmla="*/ 435 w 702"/>
                <a:gd name="T49" fmla="*/ 134 h 528"/>
                <a:gd name="T50" fmla="*/ 410 w 702"/>
                <a:gd name="T51" fmla="*/ 136 h 528"/>
                <a:gd name="T52" fmla="*/ 473 w 702"/>
                <a:gd name="T53" fmla="*/ 107 h 528"/>
                <a:gd name="T54" fmla="*/ 528 w 702"/>
                <a:gd name="T55" fmla="*/ 251 h 528"/>
                <a:gd name="T56" fmla="*/ 555 w 702"/>
                <a:gd name="T57" fmla="*/ 248 h 528"/>
                <a:gd name="T58" fmla="*/ 491 w 702"/>
                <a:gd name="T59" fmla="*/ 277 h 528"/>
                <a:gd name="T60" fmla="*/ 473 w 702"/>
                <a:gd name="T61" fmla="*/ 200 h 528"/>
                <a:gd name="T62" fmla="*/ 437 w 702"/>
                <a:gd name="T63" fmla="*/ 303 h 528"/>
                <a:gd name="T64" fmla="*/ 463 w 702"/>
                <a:gd name="T65" fmla="*/ 301 h 528"/>
                <a:gd name="T66" fmla="*/ 399 w 702"/>
                <a:gd name="T67" fmla="*/ 331 h 528"/>
                <a:gd name="T68" fmla="*/ 344 w 702"/>
                <a:gd name="T69" fmla="*/ 187 h 528"/>
                <a:gd name="T70" fmla="*/ 317 w 702"/>
                <a:gd name="T71" fmla="*/ 189 h 528"/>
                <a:gd name="T72" fmla="*/ 526 w 702"/>
                <a:gd name="T73" fmla="*/ 93 h 528"/>
                <a:gd name="T74" fmla="*/ 499 w 702"/>
                <a:gd name="T75" fmla="*/ 86 h 528"/>
                <a:gd name="T76" fmla="*/ 563 w 702"/>
                <a:gd name="T77" fmla="*/ 236 h 528"/>
                <a:gd name="T78" fmla="*/ 536 w 702"/>
                <a:gd name="T79" fmla="*/ 149 h 528"/>
                <a:gd name="T80" fmla="*/ 513 w 702"/>
                <a:gd name="T81" fmla="*/ 150 h 528"/>
                <a:gd name="T82" fmla="*/ 545 w 702"/>
                <a:gd name="T83" fmla="*/ 124 h 528"/>
                <a:gd name="T84" fmla="*/ 614 w 702"/>
                <a:gd name="T85" fmla="*/ 205 h 528"/>
                <a:gd name="T86" fmla="*/ 568 w 702"/>
                <a:gd name="T87" fmla="*/ 242 h 528"/>
                <a:gd name="T88" fmla="*/ 638 w 702"/>
                <a:gd name="T89" fmla="*/ 103 h 528"/>
                <a:gd name="T90" fmla="*/ 611 w 702"/>
                <a:gd name="T91" fmla="*/ 32 h 528"/>
                <a:gd name="T92" fmla="*/ 693 w 702"/>
                <a:gd name="T93" fmla="*/ 28 h 528"/>
                <a:gd name="T94" fmla="*/ 673 w 702"/>
                <a:gd name="T95" fmla="*/ 167 h 528"/>
                <a:gd name="T96" fmla="*/ 702 w 702"/>
                <a:gd name="T97" fmla="*/ 163 h 528"/>
                <a:gd name="T98" fmla="*/ 634 w 702"/>
                <a:gd name="T99" fmla="*/ 195 h 528"/>
                <a:gd name="T100" fmla="*/ 580 w 702"/>
                <a:gd name="T101" fmla="*/ 51 h 528"/>
                <a:gd name="T102" fmla="*/ 553 w 702"/>
                <a:gd name="T103" fmla="*/ 53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02" h="528">
                  <a:moveTo>
                    <a:pt x="17" y="448"/>
                  </a:moveTo>
                  <a:cubicBezTo>
                    <a:pt x="16" y="448"/>
                    <a:pt x="16" y="447"/>
                    <a:pt x="15" y="448"/>
                  </a:cubicBezTo>
                  <a:lnTo>
                    <a:pt x="2" y="455"/>
                  </a:lnTo>
                  <a:cubicBezTo>
                    <a:pt x="2" y="456"/>
                    <a:pt x="1" y="455"/>
                    <a:pt x="1" y="455"/>
                  </a:cubicBezTo>
                  <a:lnTo>
                    <a:pt x="0" y="454"/>
                  </a:lnTo>
                  <a:cubicBezTo>
                    <a:pt x="0" y="453"/>
                    <a:pt x="0" y="453"/>
                    <a:pt x="0" y="452"/>
                  </a:cubicBezTo>
                  <a:lnTo>
                    <a:pt x="12" y="407"/>
                  </a:lnTo>
                  <a:cubicBezTo>
                    <a:pt x="12" y="406"/>
                    <a:pt x="13" y="405"/>
                    <a:pt x="13" y="405"/>
                  </a:cubicBezTo>
                  <a:lnTo>
                    <a:pt x="14" y="404"/>
                  </a:lnTo>
                  <a:cubicBezTo>
                    <a:pt x="15" y="404"/>
                    <a:pt x="15" y="404"/>
                    <a:pt x="16" y="405"/>
                  </a:cubicBezTo>
                  <a:lnTo>
                    <a:pt x="28" y="425"/>
                  </a:lnTo>
                  <a:cubicBezTo>
                    <a:pt x="28" y="426"/>
                    <a:pt x="29" y="426"/>
                    <a:pt x="29" y="426"/>
                  </a:cubicBezTo>
                  <a:lnTo>
                    <a:pt x="59" y="409"/>
                  </a:lnTo>
                  <a:cubicBezTo>
                    <a:pt x="59" y="408"/>
                    <a:pt x="60" y="409"/>
                    <a:pt x="61" y="409"/>
                  </a:cubicBezTo>
                  <a:lnTo>
                    <a:pt x="65" y="417"/>
                  </a:lnTo>
                  <a:cubicBezTo>
                    <a:pt x="66" y="418"/>
                    <a:pt x="65" y="419"/>
                    <a:pt x="65" y="419"/>
                  </a:cubicBezTo>
                  <a:lnTo>
                    <a:pt x="35" y="436"/>
                  </a:lnTo>
                  <a:cubicBezTo>
                    <a:pt x="35" y="437"/>
                    <a:pt x="34" y="437"/>
                    <a:pt x="35" y="438"/>
                  </a:cubicBezTo>
                  <a:lnTo>
                    <a:pt x="69" y="497"/>
                  </a:lnTo>
                  <a:cubicBezTo>
                    <a:pt x="75" y="507"/>
                    <a:pt x="83" y="510"/>
                    <a:pt x="92" y="505"/>
                  </a:cubicBezTo>
                  <a:cubicBezTo>
                    <a:pt x="99" y="501"/>
                    <a:pt x="104" y="496"/>
                    <a:pt x="106" y="490"/>
                  </a:cubicBezTo>
                  <a:cubicBezTo>
                    <a:pt x="106" y="489"/>
                    <a:pt x="106" y="489"/>
                    <a:pt x="107" y="489"/>
                  </a:cubicBezTo>
                  <a:cubicBezTo>
                    <a:pt x="107" y="489"/>
                    <a:pt x="107" y="489"/>
                    <a:pt x="108" y="489"/>
                  </a:cubicBezTo>
                  <a:lnTo>
                    <a:pt x="114" y="492"/>
                  </a:lnTo>
                  <a:cubicBezTo>
                    <a:pt x="114" y="493"/>
                    <a:pt x="114" y="494"/>
                    <a:pt x="114" y="494"/>
                  </a:cubicBezTo>
                  <a:cubicBezTo>
                    <a:pt x="111" y="501"/>
                    <a:pt x="107" y="507"/>
                    <a:pt x="104" y="511"/>
                  </a:cubicBezTo>
                  <a:cubicBezTo>
                    <a:pt x="99" y="516"/>
                    <a:pt x="94" y="520"/>
                    <a:pt x="89" y="523"/>
                  </a:cubicBezTo>
                  <a:cubicBezTo>
                    <a:pt x="83" y="526"/>
                    <a:pt x="76" y="528"/>
                    <a:pt x="70" y="526"/>
                  </a:cubicBezTo>
                  <a:cubicBezTo>
                    <a:pt x="64" y="525"/>
                    <a:pt x="59" y="521"/>
                    <a:pt x="55" y="515"/>
                  </a:cubicBezTo>
                  <a:lnTo>
                    <a:pt x="17" y="448"/>
                  </a:lnTo>
                  <a:close/>
                  <a:moveTo>
                    <a:pt x="120" y="381"/>
                  </a:moveTo>
                  <a:cubicBezTo>
                    <a:pt x="110" y="387"/>
                    <a:pt x="105" y="395"/>
                    <a:pt x="105" y="406"/>
                  </a:cubicBezTo>
                  <a:cubicBezTo>
                    <a:pt x="106" y="414"/>
                    <a:pt x="109" y="424"/>
                    <a:pt x="114" y="434"/>
                  </a:cubicBezTo>
                  <a:cubicBezTo>
                    <a:pt x="126" y="455"/>
                    <a:pt x="140" y="465"/>
                    <a:pt x="155" y="466"/>
                  </a:cubicBezTo>
                  <a:cubicBezTo>
                    <a:pt x="161" y="467"/>
                    <a:pt x="167" y="465"/>
                    <a:pt x="172" y="462"/>
                  </a:cubicBezTo>
                  <a:cubicBezTo>
                    <a:pt x="190" y="452"/>
                    <a:pt x="192" y="434"/>
                    <a:pt x="177" y="409"/>
                  </a:cubicBezTo>
                  <a:cubicBezTo>
                    <a:pt x="170" y="397"/>
                    <a:pt x="162" y="388"/>
                    <a:pt x="154" y="382"/>
                  </a:cubicBezTo>
                  <a:cubicBezTo>
                    <a:pt x="142" y="375"/>
                    <a:pt x="131" y="375"/>
                    <a:pt x="120" y="381"/>
                  </a:cubicBezTo>
                  <a:close/>
                  <a:moveTo>
                    <a:pt x="117" y="370"/>
                  </a:moveTo>
                  <a:cubicBezTo>
                    <a:pt x="133" y="361"/>
                    <a:pt x="147" y="358"/>
                    <a:pt x="161" y="363"/>
                  </a:cubicBezTo>
                  <a:cubicBezTo>
                    <a:pt x="175" y="367"/>
                    <a:pt x="186" y="377"/>
                    <a:pt x="195" y="392"/>
                  </a:cubicBezTo>
                  <a:cubicBezTo>
                    <a:pt x="204" y="407"/>
                    <a:pt x="206" y="422"/>
                    <a:pt x="203" y="437"/>
                  </a:cubicBezTo>
                  <a:cubicBezTo>
                    <a:pt x="199" y="452"/>
                    <a:pt x="190" y="464"/>
                    <a:pt x="175" y="473"/>
                  </a:cubicBezTo>
                  <a:cubicBezTo>
                    <a:pt x="160" y="482"/>
                    <a:pt x="145" y="484"/>
                    <a:pt x="131" y="480"/>
                  </a:cubicBezTo>
                  <a:cubicBezTo>
                    <a:pt x="118" y="476"/>
                    <a:pt x="106" y="466"/>
                    <a:pt x="97" y="451"/>
                  </a:cubicBezTo>
                  <a:cubicBezTo>
                    <a:pt x="88" y="435"/>
                    <a:pt x="86" y="420"/>
                    <a:pt x="89" y="406"/>
                  </a:cubicBezTo>
                  <a:cubicBezTo>
                    <a:pt x="93" y="391"/>
                    <a:pt x="102" y="379"/>
                    <a:pt x="117" y="370"/>
                  </a:cubicBezTo>
                  <a:close/>
                  <a:moveTo>
                    <a:pt x="302" y="247"/>
                  </a:moveTo>
                  <a:cubicBezTo>
                    <a:pt x="301" y="247"/>
                    <a:pt x="301" y="247"/>
                    <a:pt x="300" y="247"/>
                  </a:cubicBezTo>
                  <a:lnTo>
                    <a:pt x="281" y="224"/>
                  </a:lnTo>
                  <a:cubicBezTo>
                    <a:pt x="281" y="224"/>
                    <a:pt x="281" y="224"/>
                    <a:pt x="280" y="224"/>
                  </a:cubicBezTo>
                  <a:cubicBezTo>
                    <a:pt x="272" y="225"/>
                    <a:pt x="264" y="227"/>
                    <a:pt x="257" y="232"/>
                  </a:cubicBezTo>
                  <a:cubicBezTo>
                    <a:pt x="249" y="236"/>
                    <a:pt x="244" y="242"/>
                    <a:pt x="241" y="249"/>
                  </a:cubicBezTo>
                  <a:cubicBezTo>
                    <a:pt x="238" y="257"/>
                    <a:pt x="238" y="264"/>
                    <a:pt x="242" y="272"/>
                  </a:cubicBezTo>
                  <a:cubicBezTo>
                    <a:pt x="246" y="279"/>
                    <a:pt x="253" y="284"/>
                    <a:pt x="261" y="285"/>
                  </a:cubicBezTo>
                  <a:cubicBezTo>
                    <a:pt x="266" y="287"/>
                    <a:pt x="274" y="287"/>
                    <a:pt x="284" y="286"/>
                  </a:cubicBezTo>
                  <a:lnTo>
                    <a:pt x="302" y="284"/>
                  </a:lnTo>
                  <a:cubicBezTo>
                    <a:pt x="317" y="283"/>
                    <a:pt x="328" y="283"/>
                    <a:pt x="336" y="286"/>
                  </a:cubicBezTo>
                  <a:cubicBezTo>
                    <a:pt x="346" y="289"/>
                    <a:pt x="354" y="295"/>
                    <a:pt x="360" y="305"/>
                  </a:cubicBezTo>
                  <a:cubicBezTo>
                    <a:pt x="369" y="320"/>
                    <a:pt x="370" y="335"/>
                    <a:pt x="363" y="350"/>
                  </a:cubicBezTo>
                  <a:cubicBezTo>
                    <a:pt x="357" y="363"/>
                    <a:pt x="346" y="374"/>
                    <a:pt x="331" y="383"/>
                  </a:cubicBezTo>
                  <a:cubicBezTo>
                    <a:pt x="323" y="388"/>
                    <a:pt x="313" y="392"/>
                    <a:pt x="302" y="395"/>
                  </a:cubicBezTo>
                  <a:cubicBezTo>
                    <a:pt x="299" y="396"/>
                    <a:pt x="296" y="397"/>
                    <a:pt x="293" y="397"/>
                  </a:cubicBezTo>
                  <a:cubicBezTo>
                    <a:pt x="292" y="398"/>
                    <a:pt x="291" y="397"/>
                    <a:pt x="291" y="397"/>
                  </a:cubicBezTo>
                  <a:lnTo>
                    <a:pt x="272" y="363"/>
                  </a:lnTo>
                  <a:cubicBezTo>
                    <a:pt x="271" y="363"/>
                    <a:pt x="271" y="362"/>
                    <a:pt x="272" y="362"/>
                  </a:cubicBezTo>
                  <a:lnTo>
                    <a:pt x="281" y="357"/>
                  </a:lnTo>
                  <a:cubicBezTo>
                    <a:pt x="282" y="356"/>
                    <a:pt x="283" y="356"/>
                    <a:pt x="283" y="357"/>
                  </a:cubicBezTo>
                  <a:lnTo>
                    <a:pt x="302" y="379"/>
                  </a:lnTo>
                  <a:cubicBezTo>
                    <a:pt x="302" y="379"/>
                    <a:pt x="302" y="379"/>
                    <a:pt x="302" y="380"/>
                  </a:cubicBezTo>
                  <a:lnTo>
                    <a:pt x="303" y="380"/>
                  </a:lnTo>
                  <a:cubicBezTo>
                    <a:pt x="310" y="379"/>
                    <a:pt x="318" y="377"/>
                    <a:pt x="327" y="371"/>
                  </a:cubicBezTo>
                  <a:cubicBezTo>
                    <a:pt x="336" y="366"/>
                    <a:pt x="343" y="359"/>
                    <a:pt x="346" y="352"/>
                  </a:cubicBezTo>
                  <a:cubicBezTo>
                    <a:pt x="351" y="343"/>
                    <a:pt x="350" y="334"/>
                    <a:pt x="345" y="325"/>
                  </a:cubicBezTo>
                  <a:cubicBezTo>
                    <a:pt x="338" y="313"/>
                    <a:pt x="324" y="308"/>
                    <a:pt x="304" y="310"/>
                  </a:cubicBezTo>
                  <a:lnTo>
                    <a:pt x="285" y="311"/>
                  </a:lnTo>
                  <a:cubicBezTo>
                    <a:pt x="272" y="313"/>
                    <a:pt x="261" y="312"/>
                    <a:pt x="253" y="310"/>
                  </a:cubicBezTo>
                  <a:cubicBezTo>
                    <a:pt x="242" y="307"/>
                    <a:pt x="234" y="301"/>
                    <a:pt x="228" y="291"/>
                  </a:cubicBezTo>
                  <a:cubicBezTo>
                    <a:pt x="223" y="282"/>
                    <a:pt x="221" y="272"/>
                    <a:pt x="223" y="262"/>
                  </a:cubicBezTo>
                  <a:cubicBezTo>
                    <a:pt x="224" y="252"/>
                    <a:pt x="228" y="242"/>
                    <a:pt x="236" y="234"/>
                  </a:cubicBezTo>
                  <a:cubicBezTo>
                    <a:pt x="240" y="229"/>
                    <a:pt x="246" y="225"/>
                    <a:pt x="252" y="221"/>
                  </a:cubicBezTo>
                  <a:cubicBezTo>
                    <a:pt x="261" y="216"/>
                    <a:pt x="270" y="212"/>
                    <a:pt x="281" y="209"/>
                  </a:cubicBezTo>
                  <a:cubicBezTo>
                    <a:pt x="283" y="208"/>
                    <a:pt x="287" y="207"/>
                    <a:pt x="290" y="206"/>
                  </a:cubicBezTo>
                  <a:cubicBezTo>
                    <a:pt x="291" y="206"/>
                    <a:pt x="291" y="206"/>
                    <a:pt x="292" y="207"/>
                  </a:cubicBezTo>
                  <a:lnTo>
                    <a:pt x="311" y="240"/>
                  </a:lnTo>
                  <a:cubicBezTo>
                    <a:pt x="311" y="241"/>
                    <a:pt x="311" y="242"/>
                    <a:pt x="311" y="242"/>
                  </a:cubicBezTo>
                  <a:lnTo>
                    <a:pt x="302" y="247"/>
                  </a:lnTo>
                  <a:close/>
                  <a:moveTo>
                    <a:pt x="317" y="189"/>
                  </a:moveTo>
                  <a:cubicBezTo>
                    <a:pt x="317" y="189"/>
                    <a:pt x="317" y="188"/>
                    <a:pt x="318" y="188"/>
                  </a:cubicBezTo>
                  <a:lnTo>
                    <a:pt x="376" y="154"/>
                  </a:lnTo>
                  <a:cubicBezTo>
                    <a:pt x="377" y="154"/>
                    <a:pt x="377" y="154"/>
                    <a:pt x="378" y="154"/>
                  </a:cubicBezTo>
                  <a:lnTo>
                    <a:pt x="381" y="160"/>
                  </a:lnTo>
                  <a:cubicBezTo>
                    <a:pt x="381" y="161"/>
                    <a:pt x="381" y="161"/>
                    <a:pt x="381" y="162"/>
                  </a:cubicBezTo>
                  <a:lnTo>
                    <a:pt x="364" y="174"/>
                  </a:lnTo>
                  <a:cubicBezTo>
                    <a:pt x="363" y="174"/>
                    <a:pt x="363" y="175"/>
                    <a:pt x="363" y="176"/>
                  </a:cubicBezTo>
                  <a:lnTo>
                    <a:pt x="394" y="229"/>
                  </a:lnTo>
                  <a:cubicBezTo>
                    <a:pt x="395" y="230"/>
                    <a:pt x="395" y="230"/>
                    <a:pt x="395" y="230"/>
                  </a:cubicBezTo>
                  <a:lnTo>
                    <a:pt x="466" y="189"/>
                  </a:lnTo>
                  <a:cubicBezTo>
                    <a:pt x="466" y="188"/>
                    <a:pt x="466" y="188"/>
                    <a:pt x="466" y="188"/>
                  </a:cubicBezTo>
                  <a:lnTo>
                    <a:pt x="435" y="134"/>
                  </a:lnTo>
                  <a:cubicBezTo>
                    <a:pt x="435" y="134"/>
                    <a:pt x="434" y="133"/>
                    <a:pt x="433" y="134"/>
                  </a:cubicBezTo>
                  <a:lnTo>
                    <a:pt x="415" y="142"/>
                  </a:lnTo>
                  <a:cubicBezTo>
                    <a:pt x="414" y="143"/>
                    <a:pt x="413" y="142"/>
                    <a:pt x="413" y="142"/>
                  </a:cubicBezTo>
                  <a:lnTo>
                    <a:pt x="410" y="136"/>
                  </a:lnTo>
                  <a:cubicBezTo>
                    <a:pt x="409" y="135"/>
                    <a:pt x="409" y="135"/>
                    <a:pt x="410" y="134"/>
                  </a:cubicBezTo>
                  <a:lnTo>
                    <a:pt x="468" y="101"/>
                  </a:lnTo>
                  <a:cubicBezTo>
                    <a:pt x="469" y="100"/>
                    <a:pt x="469" y="100"/>
                    <a:pt x="470" y="101"/>
                  </a:cubicBezTo>
                  <a:lnTo>
                    <a:pt x="473" y="107"/>
                  </a:lnTo>
                  <a:cubicBezTo>
                    <a:pt x="474" y="108"/>
                    <a:pt x="473" y="108"/>
                    <a:pt x="473" y="109"/>
                  </a:cubicBezTo>
                  <a:lnTo>
                    <a:pt x="455" y="121"/>
                  </a:lnTo>
                  <a:cubicBezTo>
                    <a:pt x="454" y="122"/>
                    <a:pt x="454" y="122"/>
                    <a:pt x="454" y="123"/>
                  </a:cubicBezTo>
                  <a:lnTo>
                    <a:pt x="528" y="251"/>
                  </a:lnTo>
                  <a:cubicBezTo>
                    <a:pt x="528" y="251"/>
                    <a:pt x="529" y="252"/>
                    <a:pt x="530" y="251"/>
                  </a:cubicBezTo>
                  <a:lnTo>
                    <a:pt x="550" y="242"/>
                  </a:lnTo>
                  <a:cubicBezTo>
                    <a:pt x="550" y="241"/>
                    <a:pt x="551" y="242"/>
                    <a:pt x="551" y="242"/>
                  </a:cubicBezTo>
                  <a:lnTo>
                    <a:pt x="555" y="248"/>
                  </a:lnTo>
                  <a:cubicBezTo>
                    <a:pt x="555" y="249"/>
                    <a:pt x="555" y="250"/>
                    <a:pt x="554" y="250"/>
                  </a:cubicBezTo>
                  <a:lnTo>
                    <a:pt x="496" y="283"/>
                  </a:lnTo>
                  <a:cubicBezTo>
                    <a:pt x="495" y="284"/>
                    <a:pt x="495" y="284"/>
                    <a:pt x="494" y="283"/>
                  </a:cubicBezTo>
                  <a:lnTo>
                    <a:pt x="491" y="277"/>
                  </a:lnTo>
                  <a:cubicBezTo>
                    <a:pt x="491" y="276"/>
                    <a:pt x="491" y="276"/>
                    <a:pt x="492" y="275"/>
                  </a:cubicBezTo>
                  <a:lnTo>
                    <a:pt x="508" y="263"/>
                  </a:lnTo>
                  <a:cubicBezTo>
                    <a:pt x="509" y="263"/>
                    <a:pt x="509" y="263"/>
                    <a:pt x="509" y="262"/>
                  </a:cubicBezTo>
                  <a:lnTo>
                    <a:pt x="473" y="200"/>
                  </a:lnTo>
                  <a:cubicBezTo>
                    <a:pt x="473" y="199"/>
                    <a:pt x="472" y="199"/>
                    <a:pt x="471" y="199"/>
                  </a:cubicBezTo>
                  <a:lnTo>
                    <a:pt x="402" y="240"/>
                  </a:lnTo>
                  <a:cubicBezTo>
                    <a:pt x="401" y="240"/>
                    <a:pt x="401" y="241"/>
                    <a:pt x="401" y="241"/>
                  </a:cubicBezTo>
                  <a:lnTo>
                    <a:pt x="437" y="303"/>
                  </a:lnTo>
                  <a:cubicBezTo>
                    <a:pt x="437" y="304"/>
                    <a:pt x="438" y="304"/>
                    <a:pt x="439" y="304"/>
                  </a:cubicBezTo>
                  <a:lnTo>
                    <a:pt x="457" y="295"/>
                  </a:lnTo>
                  <a:cubicBezTo>
                    <a:pt x="458" y="295"/>
                    <a:pt x="459" y="295"/>
                    <a:pt x="459" y="296"/>
                  </a:cubicBezTo>
                  <a:lnTo>
                    <a:pt x="463" y="301"/>
                  </a:lnTo>
                  <a:cubicBezTo>
                    <a:pt x="463" y="302"/>
                    <a:pt x="463" y="303"/>
                    <a:pt x="462" y="303"/>
                  </a:cubicBezTo>
                  <a:lnTo>
                    <a:pt x="404" y="337"/>
                  </a:lnTo>
                  <a:cubicBezTo>
                    <a:pt x="403" y="337"/>
                    <a:pt x="403" y="337"/>
                    <a:pt x="402" y="336"/>
                  </a:cubicBezTo>
                  <a:lnTo>
                    <a:pt x="399" y="331"/>
                  </a:lnTo>
                  <a:cubicBezTo>
                    <a:pt x="398" y="330"/>
                    <a:pt x="399" y="329"/>
                    <a:pt x="399" y="329"/>
                  </a:cubicBezTo>
                  <a:lnTo>
                    <a:pt x="417" y="316"/>
                  </a:lnTo>
                  <a:cubicBezTo>
                    <a:pt x="418" y="316"/>
                    <a:pt x="418" y="315"/>
                    <a:pt x="418" y="314"/>
                  </a:cubicBezTo>
                  <a:lnTo>
                    <a:pt x="344" y="187"/>
                  </a:lnTo>
                  <a:cubicBezTo>
                    <a:pt x="344" y="186"/>
                    <a:pt x="343" y="186"/>
                    <a:pt x="342" y="186"/>
                  </a:cubicBezTo>
                  <a:lnTo>
                    <a:pt x="322" y="195"/>
                  </a:lnTo>
                  <a:cubicBezTo>
                    <a:pt x="322" y="196"/>
                    <a:pt x="321" y="196"/>
                    <a:pt x="321" y="195"/>
                  </a:cubicBezTo>
                  <a:lnTo>
                    <a:pt x="317" y="189"/>
                  </a:lnTo>
                  <a:close/>
                  <a:moveTo>
                    <a:pt x="506" y="78"/>
                  </a:moveTo>
                  <a:cubicBezTo>
                    <a:pt x="509" y="76"/>
                    <a:pt x="513" y="75"/>
                    <a:pt x="516" y="76"/>
                  </a:cubicBezTo>
                  <a:cubicBezTo>
                    <a:pt x="520" y="77"/>
                    <a:pt x="522" y="79"/>
                    <a:pt x="524" y="82"/>
                  </a:cubicBezTo>
                  <a:cubicBezTo>
                    <a:pt x="526" y="86"/>
                    <a:pt x="527" y="89"/>
                    <a:pt x="526" y="93"/>
                  </a:cubicBezTo>
                  <a:cubicBezTo>
                    <a:pt x="525" y="96"/>
                    <a:pt x="523" y="99"/>
                    <a:pt x="519" y="101"/>
                  </a:cubicBezTo>
                  <a:cubicBezTo>
                    <a:pt x="516" y="103"/>
                    <a:pt x="512" y="104"/>
                    <a:pt x="509" y="103"/>
                  </a:cubicBezTo>
                  <a:cubicBezTo>
                    <a:pt x="505" y="102"/>
                    <a:pt x="502" y="100"/>
                    <a:pt x="500" y="96"/>
                  </a:cubicBezTo>
                  <a:cubicBezTo>
                    <a:pt x="498" y="93"/>
                    <a:pt x="498" y="89"/>
                    <a:pt x="499" y="86"/>
                  </a:cubicBezTo>
                  <a:cubicBezTo>
                    <a:pt x="500" y="82"/>
                    <a:pt x="502" y="80"/>
                    <a:pt x="506" y="78"/>
                  </a:cubicBezTo>
                  <a:close/>
                  <a:moveTo>
                    <a:pt x="568" y="242"/>
                  </a:moveTo>
                  <a:cubicBezTo>
                    <a:pt x="567" y="242"/>
                    <a:pt x="567" y="242"/>
                    <a:pt x="566" y="242"/>
                  </a:cubicBezTo>
                  <a:lnTo>
                    <a:pt x="563" y="236"/>
                  </a:lnTo>
                  <a:cubicBezTo>
                    <a:pt x="563" y="235"/>
                    <a:pt x="563" y="235"/>
                    <a:pt x="564" y="234"/>
                  </a:cubicBezTo>
                  <a:lnTo>
                    <a:pt x="578" y="224"/>
                  </a:lnTo>
                  <a:cubicBezTo>
                    <a:pt x="579" y="223"/>
                    <a:pt x="579" y="223"/>
                    <a:pt x="579" y="222"/>
                  </a:cubicBezTo>
                  <a:lnTo>
                    <a:pt x="536" y="149"/>
                  </a:lnTo>
                  <a:cubicBezTo>
                    <a:pt x="536" y="148"/>
                    <a:pt x="535" y="148"/>
                    <a:pt x="535" y="148"/>
                  </a:cubicBezTo>
                  <a:lnTo>
                    <a:pt x="518" y="156"/>
                  </a:lnTo>
                  <a:cubicBezTo>
                    <a:pt x="517" y="156"/>
                    <a:pt x="516" y="156"/>
                    <a:pt x="516" y="155"/>
                  </a:cubicBezTo>
                  <a:lnTo>
                    <a:pt x="513" y="150"/>
                  </a:lnTo>
                  <a:cubicBezTo>
                    <a:pt x="513" y="150"/>
                    <a:pt x="513" y="149"/>
                    <a:pt x="513" y="149"/>
                  </a:cubicBezTo>
                  <a:lnTo>
                    <a:pt x="537" y="129"/>
                  </a:lnTo>
                  <a:cubicBezTo>
                    <a:pt x="537" y="129"/>
                    <a:pt x="538" y="128"/>
                    <a:pt x="538" y="128"/>
                  </a:cubicBezTo>
                  <a:lnTo>
                    <a:pt x="545" y="124"/>
                  </a:lnTo>
                  <a:cubicBezTo>
                    <a:pt x="545" y="124"/>
                    <a:pt x="546" y="124"/>
                    <a:pt x="546" y="125"/>
                  </a:cubicBezTo>
                  <a:lnTo>
                    <a:pt x="597" y="212"/>
                  </a:lnTo>
                  <a:cubicBezTo>
                    <a:pt x="597" y="212"/>
                    <a:pt x="598" y="213"/>
                    <a:pt x="598" y="212"/>
                  </a:cubicBezTo>
                  <a:lnTo>
                    <a:pt x="614" y="205"/>
                  </a:lnTo>
                  <a:cubicBezTo>
                    <a:pt x="614" y="205"/>
                    <a:pt x="615" y="205"/>
                    <a:pt x="615" y="206"/>
                  </a:cubicBezTo>
                  <a:lnTo>
                    <a:pt x="619" y="211"/>
                  </a:lnTo>
                  <a:cubicBezTo>
                    <a:pt x="619" y="212"/>
                    <a:pt x="619" y="213"/>
                    <a:pt x="618" y="213"/>
                  </a:cubicBezTo>
                  <a:lnTo>
                    <a:pt x="568" y="242"/>
                  </a:lnTo>
                  <a:close/>
                  <a:moveTo>
                    <a:pt x="600" y="38"/>
                  </a:moveTo>
                  <a:cubicBezTo>
                    <a:pt x="599" y="39"/>
                    <a:pt x="599" y="39"/>
                    <a:pt x="600" y="40"/>
                  </a:cubicBezTo>
                  <a:lnTo>
                    <a:pt x="636" y="103"/>
                  </a:lnTo>
                  <a:cubicBezTo>
                    <a:pt x="636" y="104"/>
                    <a:pt x="637" y="104"/>
                    <a:pt x="638" y="103"/>
                  </a:cubicBezTo>
                  <a:lnTo>
                    <a:pt x="651" y="96"/>
                  </a:lnTo>
                  <a:cubicBezTo>
                    <a:pt x="677" y="81"/>
                    <a:pt x="683" y="62"/>
                    <a:pt x="670" y="39"/>
                  </a:cubicBezTo>
                  <a:cubicBezTo>
                    <a:pt x="664" y="28"/>
                    <a:pt x="655" y="22"/>
                    <a:pt x="644" y="22"/>
                  </a:cubicBezTo>
                  <a:cubicBezTo>
                    <a:pt x="634" y="21"/>
                    <a:pt x="623" y="25"/>
                    <a:pt x="611" y="32"/>
                  </a:cubicBezTo>
                  <a:lnTo>
                    <a:pt x="600" y="38"/>
                  </a:lnTo>
                  <a:close/>
                  <a:moveTo>
                    <a:pt x="609" y="20"/>
                  </a:moveTo>
                  <a:cubicBezTo>
                    <a:pt x="623" y="11"/>
                    <a:pt x="634" y="6"/>
                    <a:pt x="643" y="5"/>
                  </a:cubicBezTo>
                  <a:cubicBezTo>
                    <a:pt x="665" y="0"/>
                    <a:pt x="681" y="8"/>
                    <a:pt x="693" y="28"/>
                  </a:cubicBezTo>
                  <a:cubicBezTo>
                    <a:pt x="700" y="41"/>
                    <a:pt x="701" y="55"/>
                    <a:pt x="694" y="70"/>
                  </a:cubicBezTo>
                  <a:cubicBezTo>
                    <a:pt x="687" y="83"/>
                    <a:pt x="678" y="94"/>
                    <a:pt x="664" y="102"/>
                  </a:cubicBezTo>
                  <a:lnTo>
                    <a:pt x="640" y="111"/>
                  </a:lnTo>
                  <a:lnTo>
                    <a:pt x="673" y="167"/>
                  </a:lnTo>
                  <a:cubicBezTo>
                    <a:pt x="673" y="168"/>
                    <a:pt x="674" y="168"/>
                    <a:pt x="675" y="167"/>
                  </a:cubicBezTo>
                  <a:lnTo>
                    <a:pt x="697" y="157"/>
                  </a:lnTo>
                  <a:cubicBezTo>
                    <a:pt x="698" y="157"/>
                    <a:pt x="698" y="157"/>
                    <a:pt x="699" y="158"/>
                  </a:cubicBezTo>
                  <a:lnTo>
                    <a:pt x="702" y="163"/>
                  </a:lnTo>
                  <a:cubicBezTo>
                    <a:pt x="702" y="164"/>
                    <a:pt x="702" y="165"/>
                    <a:pt x="701" y="165"/>
                  </a:cubicBezTo>
                  <a:lnTo>
                    <a:pt x="640" y="201"/>
                  </a:lnTo>
                  <a:cubicBezTo>
                    <a:pt x="639" y="201"/>
                    <a:pt x="638" y="201"/>
                    <a:pt x="638" y="200"/>
                  </a:cubicBezTo>
                  <a:lnTo>
                    <a:pt x="634" y="195"/>
                  </a:lnTo>
                  <a:cubicBezTo>
                    <a:pt x="634" y="194"/>
                    <a:pt x="634" y="193"/>
                    <a:pt x="635" y="193"/>
                  </a:cubicBezTo>
                  <a:lnTo>
                    <a:pt x="653" y="180"/>
                  </a:lnTo>
                  <a:cubicBezTo>
                    <a:pt x="653" y="180"/>
                    <a:pt x="654" y="179"/>
                    <a:pt x="653" y="178"/>
                  </a:cubicBezTo>
                  <a:lnTo>
                    <a:pt x="580" y="51"/>
                  </a:lnTo>
                  <a:cubicBezTo>
                    <a:pt x="579" y="50"/>
                    <a:pt x="579" y="50"/>
                    <a:pt x="578" y="50"/>
                  </a:cubicBezTo>
                  <a:lnTo>
                    <a:pt x="558" y="59"/>
                  </a:lnTo>
                  <a:cubicBezTo>
                    <a:pt x="557" y="60"/>
                    <a:pt x="557" y="60"/>
                    <a:pt x="556" y="59"/>
                  </a:cubicBezTo>
                  <a:lnTo>
                    <a:pt x="553" y="53"/>
                  </a:lnTo>
                  <a:cubicBezTo>
                    <a:pt x="553" y="53"/>
                    <a:pt x="553" y="52"/>
                    <a:pt x="553" y="52"/>
                  </a:cubicBezTo>
                  <a:lnTo>
                    <a:pt x="609" y="2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" name="Rectangle 38">
              <a:extLst>
                <a:ext uri="{FF2B5EF4-FFF2-40B4-BE49-F238E27FC236}">
                  <a16:creationId xmlns:a16="http://schemas.microsoft.com/office/drawing/2014/main" id="{82B6DB73-8E21-4803-80FA-0DEDC7B225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71" y="2470"/>
              <a:ext cx="807" cy="163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2" name="Rectangle 39">
              <a:extLst>
                <a:ext uri="{FF2B5EF4-FFF2-40B4-BE49-F238E27FC236}">
                  <a16:creationId xmlns:a16="http://schemas.microsoft.com/office/drawing/2014/main" id="{5A542F8F-F12F-44D4-9E51-6C95E9EFFD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71" y="2470"/>
              <a:ext cx="807" cy="163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" name="Rectangle 40">
              <a:extLst>
                <a:ext uri="{FF2B5EF4-FFF2-40B4-BE49-F238E27FC236}">
                  <a16:creationId xmlns:a16="http://schemas.microsoft.com/office/drawing/2014/main" id="{866EEDCA-D9E3-43AF-893E-1EA6A87CFE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81" y="2493"/>
              <a:ext cx="228" cy="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TT22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4" name="Rectangle 41">
              <a:extLst>
                <a:ext uri="{FF2B5EF4-FFF2-40B4-BE49-F238E27FC236}">
                  <a16:creationId xmlns:a16="http://schemas.microsoft.com/office/drawing/2014/main" id="{3075C7D7-FC1A-4299-A3C9-F42B4E7248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57" y="2749"/>
              <a:ext cx="98" cy="1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5" name="Rectangle 42">
              <a:extLst>
                <a:ext uri="{FF2B5EF4-FFF2-40B4-BE49-F238E27FC236}">
                  <a16:creationId xmlns:a16="http://schemas.microsoft.com/office/drawing/2014/main" id="{719D05B6-88AB-446A-8FA9-D218717FBE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57" y="2749"/>
              <a:ext cx="98" cy="163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6" name="Rectangle 43">
              <a:extLst>
                <a:ext uri="{FF2B5EF4-FFF2-40B4-BE49-F238E27FC236}">
                  <a16:creationId xmlns:a16="http://schemas.microsoft.com/office/drawing/2014/main" id="{17602912-5C2B-490C-BB2B-8013E88226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5" y="2363"/>
              <a:ext cx="299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Splitter 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7" name="Rectangle 44">
              <a:extLst>
                <a:ext uri="{FF2B5EF4-FFF2-40B4-BE49-F238E27FC236}">
                  <a16:creationId xmlns:a16="http://schemas.microsoft.com/office/drawing/2014/main" id="{AA7CF5C7-AA35-41BC-97BA-05FB0B0AE3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7" y="2363"/>
              <a:ext cx="298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Splitter 1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8" name="Rectangle 45">
              <a:extLst>
                <a:ext uri="{FF2B5EF4-FFF2-40B4-BE49-F238E27FC236}">
                  <a16:creationId xmlns:a16="http://schemas.microsoft.com/office/drawing/2014/main" id="{0A3AF849-6423-457F-8FB0-52C0D9A076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3" y="3172"/>
              <a:ext cx="1049" cy="163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9" name="Rectangle 46">
              <a:extLst>
                <a:ext uri="{FF2B5EF4-FFF2-40B4-BE49-F238E27FC236}">
                  <a16:creationId xmlns:a16="http://schemas.microsoft.com/office/drawing/2014/main" id="{AD164604-67C8-4A81-BF7F-5DFD4DAF72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3" y="3172"/>
              <a:ext cx="1049" cy="163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" name="Rectangle 47">
              <a:extLst>
                <a:ext uri="{FF2B5EF4-FFF2-40B4-BE49-F238E27FC236}">
                  <a16:creationId xmlns:a16="http://schemas.microsoft.com/office/drawing/2014/main" id="{1E1BDF15-9F41-465D-9578-5DD91CF302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04" y="3195"/>
              <a:ext cx="228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TT25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1" name="Rectangle 48">
              <a:extLst>
                <a:ext uri="{FF2B5EF4-FFF2-40B4-BE49-F238E27FC236}">
                  <a16:creationId xmlns:a16="http://schemas.microsoft.com/office/drawing/2014/main" id="{3C2B268A-F2DB-41FC-AD88-F4AA16EE74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3" y="3172"/>
              <a:ext cx="98" cy="1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2" name="Rectangle 49">
              <a:extLst>
                <a:ext uri="{FF2B5EF4-FFF2-40B4-BE49-F238E27FC236}">
                  <a16:creationId xmlns:a16="http://schemas.microsoft.com/office/drawing/2014/main" id="{E161F335-291D-4622-B6BD-018C13E553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3" y="3172"/>
              <a:ext cx="98" cy="163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3" name="Rectangle 50">
              <a:extLst>
                <a:ext uri="{FF2B5EF4-FFF2-40B4-BE49-F238E27FC236}">
                  <a16:creationId xmlns:a16="http://schemas.microsoft.com/office/drawing/2014/main" id="{84137533-9C76-48EC-A058-C6A2C80A2A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0" y="2470"/>
              <a:ext cx="806" cy="163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4" name="Rectangle 51">
              <a:extLst>
                <a:ext uri="{FF2B5EF4-FFF2-40B4-BE49-F238E27FC236}">
                  <a16:creationId xmlns:a16="http://schemas.microsoft.com/office/drawing/2014/main" id="{72B29003-7607-4879-833F-E375842964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0" y="2470"/>
              <a:ext cx="806" cy="163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5" name="Rectangle 52">
              <a:extLst>
                <a:ext uri="{FF2B5EF4-FFF2-40B4-BE49-F238E27FC236}">
                  <a16:creationId xmlns:a16="http://schemas.microsoft.com/office/drawing/2014/main" id="{32968EFB-A355-4199-BF10-AD15E41321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0" y="2493"/>
              <a:ext cx="228" cy="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TT23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6" name="Rectangle 53">
              <a:extLst>
                <a:ext uri="{FF2B5EF4-FFF2-40B4-BE49-F238E27FC236}">
                  <a16:creationId xmlns:a16="http://schemas.microsoft.com/office/drawing/2014/main" id="{CDC61EA4-8A2B-491D-8CDD-649DD79300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2" y="2470"/>
              <a:ext cx="98" cy="1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" name="Rectangle 54">
              <a:extLst>
                <a:ext uri="{FF2B5EF4-FFF2-40B4-BE49-F238E27FC236}">
                  <a16:creationId xmlns:a16="http://schemas.microsoft.com/office/drawing/2014/main" id="{D615BC97-2799-491A-AE11-0949BAEE28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2" y="2470"/>
              <a:ext cx="98" cy="163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8" name="Rectangle 55">
              <a:extLst>
                <a:ext uri="{FF2B5EF4-FFF2-40B4-BE49-F238E27FC236}">
                  <a16:creationId xmlns:a16="http://schemas.microsoft.com/office/drawing/2014/main" id="{6D30D7C1-1042-4F98-91EE-AEE98584C6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57" y="2470"/>
              <a:ext cx="98" cy="1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9" name="Rectangle 56">
              <a:extLst>
                <a:ext uri="{FF2B5EF4-FFF2-40B4-BE49-F238E27FC236}">
                  <a16:creationId xmlns:a16="http://schemas.microsoft.com/office/drawing/2014/main" id="{46895A06-71BC-4D1A-8101-47FFB44B7A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57" y="2470"/>
              <a:ext cx="98" cy="163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0" name="Line 57">
              <a:extLst>
                <a:ext uri="{FF2B5EF4-FFF2-40B4-BE49-F238E27FC236}">
                  <a16:creationId xmlns:a16="http://schemas.microsoft.com/office/drawing/2014/main" id="{B33C5188-87E8-4F88-B7B8-789820C5C1B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9" y="2632"/>
              <a:ext cx="222" cy="0"/>
            </a:xfrm>
            <a:prstGeom prst="line">
              <a:avLst/>
            </a:prstGeom>
            <a:noFill/>
            <a:ln w="14288" cap="flat">
              <a:solidFill>
                <a:srgbClr val="33996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1" name="Line 58">
              <a:extLst>
                <a:ext uri="{FF2B5EF4-FFF2-40B4-BE49-F238E27FC236}">
                  <a16:creationId xmlns:a16="http://schemas.microsoft.com/office/drawing/2014/main" id="{2D495973-6FE2-45C4-8EFC-27455A9BCDB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73" y="3172"/>
              <a:ext cx="57" cy="0"/>
            </a:xfrm>
            <a:prstGeom prst="line">
              <a:avLst/>
            </a:prstGeom>
            <a:noFill/>
            <a:ln w="22225" cap="flat">
              <a:solidFill>
                <a:srgbClr val="33996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2" name="Line 59">
              <a:extLst>
                <a:ext uri="{FF2B5EF4-FFF2-40B4-BE49-F238E27FC236}">
                  <a16:creationId xmlns:a16="http://schemas.microsoft.com/office/drawing/2014/main" id="{260CF94B-9231-49A9-B314-3F4CD672323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975" y="3172"/>
              <a:ext cx="0" cy="155"/>
            </a:xfrm>
            <a:prstGeom prst="line">
              <a:avLst/>
            </a:prstGeom>
            <a:noFill/>
            <a:ln w="19050" cap="rnd">
              <a:solidFill>
                <a:srgbClr val="33996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3" name="Line 60">
              <a:extLst>
                <a:ext uri="{FF2B5EF4-FFF2-40B4-BE49-F238E27FC236}">
                  <a16:creationId xmlns:a16="http://schemas.microsoft.com/office/drawing/2014/main" id="{E279E727-9FF1-4BF3-921E-21C7E7304C6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50" y="2796"/>
              <a:ext cx="111" cy="110"/>
            </a:xfrm>
            <a:prstGeom prst="line">
              <a:avLst/>
            </a:prstGeom>
            <a:noFill/>
            <a:ln w="19050" cap="rnd">
              <a:solidFill>
                <a:srgbClr val="33996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4" name="Line 61">
              <a:extLst>
                <a:ext uri="{FF2B5EF4-FFF2-40B4-BE49-F238E27FC236}">
                  <a16:creationId xmlns:a16="http://schemas.microsoft.com/office/drawing/2014/main" id="{510091C5-7554-4E95-A78E-0CB3618F3FD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520" y="2757"/>
              <a:ext cx="39" cy="39"/>
            </a:xfrm>
            <a:prstGeom prst="line">
              <a:avLst/>
            </a:prstGeom>
            <a:noFill/>
            <a:ln w="14288" cap="rnd">
              <a:solidFill>
                <a:srgbClr val="33996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5" name="Rectangle 62">
              <a:extLst>
                <a:ext uri="{FF2B5EF4-FFF2-40B4-BE49-F238E27FC236}">
                  <a16:creationId xmlns:a16="http://schemas.microsoft.com/office/drawing/2014/main" id="{C27BB288-6CCB-445D-95F6-090C686402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1" y="2372"/>
              <a:ext cx="108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T2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6" name="Rectangle 63">
              <a:extLst>
                <a:ext uri="{FF2B5EF4-FFF2-40B4-BE49-F238E27FC236}">
                  <a16:creationId xmlns:a16="http://schemas.microsoft.com/office/drawing/2014/main" id="{121E8EBC-1ED4-44F9-ABB5-679FFCA7A3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6" y="2663"/>
              <a:ext cx="108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T4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7" name="Rectangle 64">
              <a:extLst>
                <a:ext uri="{FF2B5EF4-FFF2-40B4-BE49-F238E27FC236}">
                  <a16:creationId xmlns:a16="http://schemas.microsoft.com/office/drawing/2014/main" id="{0C5809E7-2894-4C17-BAF2-65D2895637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72" y="3084"/>
              <a:ext cx="108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T6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8" name="Line 65">
              <a:extLst>
                <a:ext uri="{FF2B5EF4-FFF2-40B4-BE49-F238E27FC236}">
                  <a16:creationId xmlns:a16="http://schemas.microsoft.com/office/drawing/2014/main" id="{EE0B5CB7-D4C8-4507-9BB6-9F2553A9331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249" y="2561"/>
              <a:ext cx="130" cy="0"/>
            </a:xfrm>
            <a:prstGeom prst="line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9" name="Freeform 66">
              <a:extLst>
                <a:ext uri="{FF2B5EF4-FFF2-40B4-BE49-F238E27FC236}">
                  <a16:creationId xmlns:a16="http://schemas.microsoft.com/office/drawing/2014/main" id="{8D4086D5-A7C4-44C9-BCD2-E71BA8E3EB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6" y="2538"/>
              <a:ext cx="23" cy="47"/>
            </a:xfrm>
            <a:custGeom>
              <a:avLst/>
              <a:gdLst>
                <a:gd name="T0" fmla="*/ 0 w 23"/>
                <a:gd name="T1" fmla="*/ 47 h 47"/>
                <a:gd name="T2" fmla="*/ 23 w 23"/>
                <a:gd name="T3" fmla="*/ 23 h 47"/>
                <a:gd name="T4" fmla="*/ 0 w 23"/>
                <a:gd name="T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47">
                  <a:moveTo>
                    <a:pt x="0" y="47"/>
                  </a:moveTo>
                  <a:lnTo>
                    <a:pt x="23" y="23"/>
                  </a:lnTo>
                  <a:lnTo>
                    <a:pt x="0" y="0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0" name="Rectangle 67">
              <a:extLst>
                <a:ext uri="{FF2B5EF4-FFF2-40B4-BE49-F238E27FC236}">
                  <a16:creationId xmlns:a16="http://schemas.microsoft.com/office/drawing/2014/main" id="{7F2F235A-CE96-4B10-AA49-53356C840D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4" y="2363"/>
              <a:ext cx="624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ZS, MST, MSE septa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1" name="Rectangle 68">
              <a:extLst>
                <a:ext uri="{FF2B5EF4-FFF2-40B4-BE49-F238E27FC236}">
                  <a16:creationId xmlns:a16="http://schemas.microsoft.com/office/drawing/2014/main" id="{F9358EE0-A033-4694-AC34-58406F5A61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32" y="2749"/>
              <a:ext cx="368" cy="1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2" name="Rectangle 69">
              <a:extLst>
                <a:ext uri="{FF2B5EF4-FFF2-40B4-BE49-F238E27FC236}">
                  <a16:creationId xmlns:a16="http://schemas.microsoft.com/office/drawing/2014/main" id="{F406AE5E-7B5A-4C1B-8180-9275A252F9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32" y="2749"/>
              <a:ext cx="368" cy="163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3" name="Rectangle 70">
              <a:extLst>
                <a:ext uri="{FF2B5EF4-FFF2-40B4-BE49-F238E27FC236}">
                  <a16:creationId xmlns:a16="http://schemas.microsoft.com/office/drawing/2014/main" id="{3F2F7F4F-FCB0-4663-93AC-4DD1544ECA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49" y="2772"/>
              <a:ext cx="179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P42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4" name="Rectangle 71">
              <a:extLst>
                <a:ext uri="{FF2B5EF4-FFF2-40B4-BE49-F238E27FC236}">
                  <a16:creationId xmlns:a16="http://schemas.microsoft.com/office/drawing/2014/main" id="{D5A6BD6F-3297-4D0D-9629-8FE794470C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0" y="2749"/>
              <a:ext cx="97" cy="1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" name="Rectangle 72">
              <a:extLst>
                <a:ext uri="{FF2B5EF4-FFF2-40B4-BE49-F238E27FC236}">
                  <a16:creationId xmlns:a16="http://schemas.microsoft.com/office/drawing/2014/main" id="{E575FB94-4BDC-42D2-B0FB-AE157ACF63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0" y="2749"/>
              <a:ext cx="97" cy="163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6" name="Rectangle 73">
              <a:extLst>
                <a:ext uri="{FF2B5EF4-FFF2-40B4-BE49-F238E27FC236}">
                  <a16:creationId xmlns:a16="http://schemas.microsoft.com/office/drawing/2014/main" id="{52914A58-2796-4663-BA5C-DF03A2A162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0" y="2663"/>
              <a:ext cx="141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T10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" name="Rectangle 74">
              <a:extLst>
                <a:ext uri="{FF2B5EF4-FFF2-40B4-BE49-F238E27FC236}">
                  <a16:creationId xmlns:a16="http://schemas.microsoft.com/office/drawing/2014/main" id="{98EAC19F-B49C-413E-B875-D6ACFF2446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7" y="2749"/>
              <a:ext cx="418" cy="1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8" name="Rectangle 75">
              <a:extLst>
                <a:ext uri="{FF2B5EF4-FFF2-40B4-BE49-F238E27FC236}">
                  <a16:creationId xmlns:a16="http://schemas.microsoft.com/office/drawing/2014/main" id="{1313A124-4113-4454-AA76-8416122150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7" y="2749"/>
              <a:ext cx="418" cy="163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9" name="Rectangle 76">
              <a:extLst>
                <a:ext uri="{FF2B5EF4-FFF2-40B4-BE49-F238E27FC236}">
                  <a16:creationId xmlns:a16="http://schemas.microsoft.com/office/drawing/2014/main" id="{8E88E810-090A-4914-ACFD-582E5DB98B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36" y="2772"/>
              <a:ext cx="185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K12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0" name="Rectangle 77">
              <a:extLst>
                <a:ext uri="{FF2B5EF4-FFF2-40B4-BE49-F238E27FC236}">
                  <a16:creationId xmlns:a16="http://schemas.microsoft.com/office/drawing/2014/main" id="{75FCA6D0-3FFA-4E94-9F4F-76E263CD01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" y="3172"/>
              <a:ext cx="195" cy="163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1" name="Rectangle 78">
              <a:extLst>
                <a:ext uri="{FF2B5EF4-FFF2-40B4-BE49-F238E27FC236}">
                  <a16:creationId xmlns:a16="http://schemas.microsoft.com/office/drawing/2014/main" id="{F2005DD6-EA19-4BBA-81B3-1BFCED711A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" y="3172"/>
              <a:ext cx="195" cy="163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2" name="Rectangle 79">
              <a:extLst>
                <a:ext uri="{FF2B5EF4-FFF2-40B4-BE49-F238E27FC236}">
                  <a16:creationId xmlns:a16="http://schemas.microsoft.com/office/drawing/2014/main" id="{7C61D017-1930-4259-8586-A9683DF1D0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00" y="3195"/>
              <a:ext cx="163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M2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3" name="Rectangle 80">
              <a:extLst>
                <a:ext uri="{FF2B5EF4-FFF2-40B4-BE49-F238E27FC236}">
                  <a16:creationId xmlns:a16="http://schemas.microsoft.com/office/drawing/2014/main" id="{532FDA81-EBAB-4DC0-A401-328CA29E98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6" y="2714"/>
              <a:ext cx="386" cy="24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4" name="Rectangle 81">
              <a:extLst>
                <a:ext uri="{FF2B5EF4-FFF2-40B4-BE49-F238E27FC236}">
                  <a16:creationId xmlns:a16="http://schemas.microsoft.com/office/drawing/2014/main" id="{5D516BFC-7498-4D0D-93EE-0FA44E69F7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6" y="2714"/>
              <a:ext cx="386" cy="241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5" name="Rectangle 82">
              <a:extLst>
                <a:ext uri="{FF2B5EF4-FFF2-40B4-BE49-F238E27FC236}">
                  <a16:creationId xmlns:a16="http://schemas.microsoft.com/office/drawing/2014/main" id="{588B5184-B700-46BC-BC22-2ED53842CF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8" y="2749"/>
              <a:ext cx="325" cy="1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" name="Rectangle 83">
              <a:extLst>
                <a:ext uri="{FF2B5EF4-FFF2-40B4-BE49-F238E27FC236}">
                  <a16:creationId xmlns:a16="http://schemas.microsoft.com/office/drawing/2014/main" id="{A61D4F97-CF09-492D-8BA6-9B4C309C9C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8" y="2749"/>
              <a:ext cx="325" cy="163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" name="Rectangle 84">
              <a:extLst>
                <a:ext uri="{FF2B5EF4-FFF2-40B4-BE49-F238E27FC236}">
                  <a16:creationId xmlns:a16="http://schemas.microsoft.com/office/drawing/2014/main" id="{88E898C4-1F5B-41A8-84C4-BE3CAF9874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22" y="2790"/>
              <a:ext cx="207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NA62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8" name="Rectangle 85">
              <a:extLst>
                <a:ext uri="{FF2B5EF4-FFF2-40B4-BE49-F238E27FC236}">
                  <a16:creationId xmlns:a16="http://schemas.microsoft.com/office/drawing/2014/main" id="{79834C96-7DE3-429A-BD8E-59D3AF1152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9" y="3128"/>
              <a:ext cx="734" cy="24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9" name="Rectangle 86">
              <a:extLst>
                <a:ext uri="{FF2B5EF4-FFF2-40B4-BE49-F238E27FC236}">
                  <a16:creationId xmlns:a16="http://schemas.microsoft.com/office/drawing/2014/main" id="{A436C858-D29C-44BD-BFFE-8E0195A13B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9" y="3128"/>
              <a:ext cx="734" cy="240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0" name="Rectangle 87">
              <a:extLst>
                <a:ext uri="{FF2B5EF4-FFF2-40B4-BE49-F238E27FC236}">
                  <a16:creationId xmlns:a16="http://schemas.microsoft.com/office/drawing/2014/main" id="{69A26D73-8A2A-4A1D-A087-FFEF6871AD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1" y="3163"/>
              <a:ext cx="670" cy="1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1" name="Rectangle 88">
              <a:extLst>
                <a:ext uri="{FF2B5EF4-FFF2-40B4-BE49-F238E27FC236}">
                  <a16:creationId xmlns:a16="http://schemas.microsoft.com/office/drawing/2014/main" id="{BBFE88AB-F5C0-45EE-8D65-F14B67A663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1" y="3163"/>
              <a:ext cx="670" cy="163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2" name="Rectangle 89">
              <a:extLst>
                <a:ext uri="{FF2B5EF4-FFF2-40B4-BE49-F238E27FC236}">
                  <a16:creationId xmlns:a16="http://schemas.microsoft.com/office/drawing/2014/main" id="{345BFEBB-15AB-4B7B-8CC9-24FF92933A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7" y="3204"/>
              <a:ext cx="581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NA58 COMPASS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3" name="Rectangle 90">
              <a:extLst>
                <a:ext uri="{FF2B5EF4-FFF2-40B4-BE49-F238E27FC236}">
                  <a16:creationId xmlns:a16="http://schemas.microsoft.com/office/drawing/2014/main" id="{91CB50BE-0D55-4758-A2B0-6DFA10ADE4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96" y="3199"/>
              <a:ext cx="211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EHN2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4" name="Rectangle 91">
              <a:extLst>
                <a:ext uri="{FF2B5EF4-FFF2-40B4-BE49-F238E27FC236}">
                  <a16:creationId xmlns:a16="http://schemas.microsoft.com/office/drawing/2014/main" id="{2B7717C2-15F1-43A3-A41E-CE72BDB79E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26" y="2763"/>
              <a:ext cx="201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ECN3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5" name="Freeform 92">
              <a:extLst>
                <a:ext uri="{FF2B5EF4-FFF2-40B4-BE49-F238E27FC236}">
                  <a16:creationId xmlns:a16="http://schemas.microsoft.com/office/drawing/2014/main" id="{D3A88B50-3557-476D-B205-3C348CE90E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09" y="2436"/>
              <a:ext cx="5" cy="185"/>
            </a:xfrm>
            <a:custGeom>
              <a:avLst/>
              <a:gdLst>
                <a:gd name="T0" fmla="*/ 16 w 16"/>
                <a:gd name="T1" fmla="*/ 8 h 544"/>
                <a:gd name="T2" fmla="*/ 16 w 16"/>
                <a:gd name="T3" fmla="*/ 56 h 544"/>
                <a:gd name="T4" fmla="*/ 8 w 16"/>
                <a:gd name="T5" fmla="*/ 64 h 544"/>
                <a:gd name="T6" fmla="*/ 0 w 16"/>
                <a:gd name="T7" fmla="*/ 56 h 544"/>
                <a:gd name="T8" fmla="*/ 0 w 16"/>
                <a:gd name="T9" fmla="*/ 8 h 544"/>
                <a:gd name="T10" fmla="*/ 8 w 16"/>
                <a:gd name="T11" fmla="*/ 0 h 544"/>
                <a:gd name="T12" fmla="*/ 16 w 16"/>
                <a:gd name="T13" fmla="*/ 8 h 544"/>
                <a:gd name="T14" fmla="*/ 16 w 16"/>
                <a:gd name="T15" fmla="*/ 104 h 544"/>
                <a:gd name="T16" fmla="*/ 16 w 16"/>
                <a:gd name="T17" fmla="*/ 152 h 544"/>
                <a:gd name="T18" fmla="*/ 8 w 16"/>
                <a:gd name="T19" fmla="*/ 160 h 544"/>
                <a:gd name="T20" fmla="*/ 0 w 16"/>
                <a:gd name="T21" fmla="*/ 152 h 544"/>
                <a:gd name="T22" fmla="*/ 0 w 16"/>
                <a:gd name="T23" fmla="*/ 104 h 544"/>
                <a:gd name="T24" fmla="*/ 8 w 16"/>
                <a:gd name="T25" fmla="*/ 96 h 544"/>
                <a:gd name="T26" fmla="*/ 16 w 16"/>
                <a:gd name="T27" fmla="*/ 104 h 544"/>
                <a:gd name="T28" fmla="*/ 16 w 16"/>
                <a:gd name="T29" fmla="*/ 200 h 544"/>
                <a:gd name="T30" fmla="*/ 16 w 16"/>
                <a:gd name="T31" fmla="*/ 248 h 544"/>
                <a:gd name="T32" fmla="*/ 8 w 16"/>
                <a:gd name="T33" fmla="*/ 256 h 544"/>
                <a:gd name="T34" fmla="*/ 0 w 16"/>
                <a:gd name="T35" fmla="*/ 248 h 544"/>
                <a:gd name="T36" fmla="*/ 0 w 16"/>
                <a:gd name="T37" fmla="*/ 200 h 544"/>
                <a:gd name="T38" fmla="*/ 8 w 16"/>
                <a:gd name="T39" fmla="*/ 192 h 544"/>
                <a:gd name="T40" fmla="*/ 16 w 16"/>
                <a:gd name="T41" fmla="*/ 200 h 544"/>
                <a:gd name="T42" fmla="*/ 16 w 16"/>
                <a:gd name="T43" fmla="*/ 296 h 544"/>
                <a:gd name="T44" fmla="*/ 16 w 16"/>
                <a:gd name="T45" fmla="*/ 344 h 544"/>
                <a:gd name="T46" fmla="*/ 8 w 16"/>
                <a:gd name="T47" fmla="*/ 352 h 544"/>
                <a:gd name="T48" fmla="*/ 0 w 16"/>
                <a:gd name="T49" fmla="*/ 344 h 544"/>
                <a:gd name="T50" fmla="*/ 0 w 16"/>
                <a:gd name="T51" fmla="*/ 296 h 544"/>
                <a:gd name="T52" fmla="*/ 8 w 16"/>
                <a:gd name="T53" fmla="*/ 288 h 544"/>
                <a:gd name="T54" fmla="*/ 16 w 16"/>
                <a:gd name="T55" fmla="*/ 296 h 544"/>
                <a:gd name="T56" fmla="*/ 16 w 16"/>
                <a:gd name="T57" fmla="*/ 392 h 544"/>
                <a:gd name="T58" fmla="*/ 16 w 16"/>
                <a:gd name="T59" fmla="*/ 440 h 544"/>
                <a:gd name="T60" fmla="*/ 8 w 16"/>
                <a:gd name="T61" fmla="*/ 448 h 544"/>
                <a:gd name="T62" fmla="*/ 0 w 16"/>
                <a:gd name="T63" fmla="*/ 440 h 544"/>
                <a:gd name="T64" fmla="*/ 0 w 16"/>
                <a:gd name="T65" fmla="*/ 392 h 544"/>
                <a:gd name="T66" fmla="*/ 8 w 16"/>
                <a:gd name="T67" fmla="*/ 384 h 544"/>
                <a:gd name="T68" fmla="*/ 16 w 16"/>
                <a:gd name="T69" fmla="*/ 392 h 544"/>
                <a:gd name="T70" fmla="*/ 16 w 16"/>
                <a:gd name="T71" fmla="*/ 488 h 544"/>
                <a:gd name="T72" fmla="*/ 16 w 16"/>
                <a:gd name="T73" fmla="*/ 536 h 544"/>
                <a:gd name="T74" fmla="*/ 8 w 16"/>
                <a:gd name="T75" fmla="*/ 544 h 544"/>
                <a:gd name="T76" fmla="*/ 0 w 16"/>
                <a:gd name="T77" fmla="*/ 536 h 544"/>
                <a:gd name="T78" fmla="*/ 0 w 16"/>
                <a:gd name="T79" fmla="*/ 488 h 544"/>
                <a:gd name="T80" fmla="*/ 8 w 16"/>
                <a:gd name="T81" fmla="*/ 480 h 544"/>
                <a:gd name="T82" fmla="*/ 16 w 16"/>
                <a:gd name="T83" fmla="*/ 488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" h="544">
                  <a:moveTo>
                    <a:pt x="16" y="8"/>
                  </a:moveTo>
                  <a:lnTo>
                    <a:pt x="16" y="56"/>
                  </a:lnTo>
                  <a:cubicBezTo>
                    <a:pt x="16" y="60"/>
                    <a:pt x="12" y="64"/>
                    <a:pt x="8" y="64"/>
                  </a:cubicBezTo>
                  <a:cubicBezTo>
                    <a:pt x="4" y="64"/>
                    <a:pt x="0" y="60"/>
                    <a:pt x="0" y="56"/>
                  </a:cubicBezTo>
                  <a:lnTo>
                    <a:pt x="0" y="8"/>
                  </a:ln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6" y="3"/>
                    <a:pt x="16" y="8"/>
                  </a:cubicBezTo>
                  <a:close/>
                  <a:moveTo>
                    <a:pt x="16" y="104"/>
                  </a:moveTo>
                  <a:lnTo>
                    <a:pt x="16" y="152"/>
                  </a:lnTo>
                  <a:cubicBezTo>
                    <a:pt x="16" y="156"/>
                    <a:pt x="12" y="160"/>
                    <a:pt x="8" y="160"/>
                  </a:cubicBezTo>
                  <a:cubicBezTo>
                    <a:pt x="4" y="160"/>
                    <a:pt x="0" y="156"/>
                    <a:pt x="0" y="152"/>
                  </a:cubicBezTo>
                  <a:lnTo>
                    <a:pt x="0" y="104"/>
                  </a:lnTo>
                  <a:cubicBezTo>
                    <a:pt x="0" y="99"/>
                    <a:pt x="4" y="96"/>
                    <a:pt x="8" y="96"/>
                  </a:cubicBezTo>
                  <a:cubicBezTo>
                    <a:pt x="12" y="96"/>
                    <a:pt x="16" y="99"/>
                    <a:pt x="16" y="104"/>
                  </a:cubicBezTo>
                  <a:close/>
                  <a:moveTo>
                    <a:pt x="16" y="200"/>
                  </a:moveTo>
                  <a:lnTo>
                    <a:pt x="16" y="248"/>
                  </a:lnTo>
                  <a:cubicBezTo>
                    <a:pt x="16" y="252"/>
                    <a:pt x="12" y="256"/>
                    <a:pt x="8" y="256"/>
                  </a:cubicBezTo>
                  <a:cubicBezTo>
                    <a:pt x="4" y="256"/>
                    <a:pt x="0" y="252"/>
                    <a:pt x="0" y="248"/>
                  </a:cubicBezTo>
                  <a:lnTo>
                    <a:pt x="0" y="200"/>
                  </a:lnTo>
                  <a:cubicBezTo>
                    <a:pt x="0" y="195"/>
                    <a:pt x="4" y="192"/>
                    <a:pt x="8" y="192"/>
                  </a:cubicBezTo>
                  <a:cubicBezTo>
                    <a:pt x="12" y="192"/>
                    <a:pt x="16" y="195"/>
                    <a:pt x="16" y="200"/>
                  </a:cubicBezTo>
                  <a:close/>
                  <a:moveTo>
                    <a:pt x="16" y="296"/>
                  </a:moveTo>
                  <a:lnTo>
                    <a:pt x="16" y="344"/>
                  </a:lnTo>
                  <a:cubicBezTo>
                    <a:pt x="16" y="348"/>
                    <a:pt x="12" y="352"/>
                    <a:pt x="8" y="352"/>
                  </a:cubicBezTo>
                  <a:cubicBezTo>
                    <a:pt x="4" y="352"/>
                    <a:pt x="0" y="348"/>
                    <a:pt x="0" y="344"/>
                  </a:cubicBezTo>
                  <a:lnTo>
                    <a:pt x="0" y="296"/>
                  </a:lnTo>
                  <a:cubicBezTo>
                    <a:pt x="0" y="291"/>
                    <a:pt x="4" y="288"/>
                    <a:pt x="8" y="288"/>
                  </a:cubicBezTo>
                  <a:cubicBezTo>
                    <a:pt x="12" y="288"/>
                    <a:pt x="16" y="291"/>
                    <a:pt x="16" y="296"/>
                  </a:cubicBezTo>
                  <a:close/>
                  <a:moveTo>
                    <a:pt x="16" y="392"/>
                  </a:moveTo>
                  <a:lnTo>
                    <a:pt x="16" y="440"/>
                  </a:lnTo>
                  <a:cubicBezTo>
                    <a:pt x="16" y="444"/>
                    <a:pt x="12" y="448"/>
                    <a:pt x="8" y="448"/>
                  </a:cubicBezTo>
                  <a:cubicBezTo>
                    <a:pt x="4" y="448"/>
                    <a:pt x="0" y="444"/>
                    <a:pt x="0" y="440"/>
                  </a:cubicBezTo>
                  <a:lnTo>
                    <a:pt x="0" y="392"/>
                  </a:lnTo>
                  <a:cubicBezTo>
                    <a:pt x="0" y="387"/>
                    <a:pt x="4" y="384"/>
                    <a:pt x="8" y="384"/>
                  </a:cubicBezTo>
                  <a:cubicBezTo>
                    <a:pt x="12" y="384"/>
                    <a:pt x="16" y="387"/>
                    <a:pt x="16" y="392"/>
                  </a:cubicBezTo>
                  <a:close/>
                  <a:moveTo>
                    <a:pt x="16" y="488"/>
                  </a:moveTo>
                  <a:lnTo>
                    <a:pt x="16" y="536"/>
                  </a:lnTo>
                  <a:cubicBezTo>
                    <a:pt x="16" y="540"/>
                    <a:pt x="12" y="544"/>
                    <a:pt x="8" y="544"/>
                  </a:cubicBezTo>
                  <a:cubicBezTo>
                    <a:pt x="4" y="544"/>
                    <a:pt x="0" y="540"/>
                    <a:pt x="0" y="536"/>
                  </a:cubicBezTo>
                  <a:lnTo>
                    <a:pt x="0" y="488"/>
                  </a:lnTo>
                  <a:cubicBezTo>
                    <a:pt x="0" y="483"/>
                    <a:pt x="4" y="480"/>
                    <a:pt x="8" y="480"/>
                  </a:cubicBezTo>
                  <a:cubicBezTo>
                    <a:pt x="12" y="480"/>
                    <a:pt x="16" y="483"/>
                    <a:pt x="16" y="488"/>
                  </a:cubicBez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6" name="Rectangle 93">
              <a:extLst>
                <a:ext uri="{FF2B5EF4-FFF2-40B4-BE49-F238E27FC236}">
                  <a16:creationId xmlns:a16="http://schemas.microsoft.com/office/drawing/2014/main" id="{DD50D040-6500-4175-BF07-0C18F66CCB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5" y="2749"/>
              <a:ext cx="57" cy="163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7" name="Rectangle 94">
              <a:extLst>
                <a:ext uri="{FF2B5EF4-FFF2-40B4-BE49-F238E27FC236}">
                  <a16:creationId xmlns:a16="http://schemas.microsoft.com/office/drawing/2014/main" id="{9444A0F0-AFA2-4C47-B17A-D5ECF4FEF5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5" y="2749"/>
              <a:ext cx="57" cy="163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8" name="Rectangle 95">
              <a:extLst>
                <a:ext uri="{FF2B5EF4-FFF2-40B4-BE49-F238E27FC236}">
                  <a16:creationId xmlns:a16="http://schemas.microsoft.com/office/drawing/2014/main" id="{D28293AD-08BF-449F-BF1A-8E0A5F38D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5" y="2749"/>
              <a:ext cx="220" cy="163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9" name="Rectangle 96">
              <a:extLst>
                <a:ext uri="{FF2B5EF4-FFF2-40B4-BE49-F238E27FC236}">
                  <a16:creationId xmlns:a16="http://schemas.microsoft.com/office/drawing/2014/main" id="{4B0E7CA1-082B-4BEA-B03C-2D48031005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5" y="2749"/>
              <a:ext cx="220" cy="163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0" name="Rectangle 97">
              <a:extLst>
                <a:ext uri="{FF2B5EF4-FFF2-40B4-BE49-F238E27FC236}">
                  <a16:creationId xmlns:a16="http://schemas.microsoft.com/office/drawing/2014/main" id="{0E834B2D-CCAE-4CC8-8ED0-541E95E7B5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98" y="2772"/>
              <a:ext cx="179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P42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1" name="Rectangle 98">
              <a:extLst>
                <a:ext uri="{FF2B5EF4-FFF2-40B4-BE49-F238E27FC236}">
                  <a16:creationId xmlns:a16="http://schemas.microsoft.com/office/drawing/2014/main" id="{3AE8629A-06B5-4628-B42A-E40BFDDF2B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7" y="2620"/>
              <a:ext cx="151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TAX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2" name="Rectangle 99">
              <a:extLst>
                <a:ext uri="{FF2B5EF4-FFF2-40B4-BE49-F238E27FC236}">
                  <a16:creationId xmlns:a16="http://schemas.microsoft.com/office/drawing/2014/main" id="{4FFBCEE0-A9E7-4601-A6AB-0F63CD8BF0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7" y="3172"/>
              <a:ext cx="56" cy="163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3" name="Rectangle 100">
              <a:extLst>
                <a:ext uri="{FF2B5EF4-FFF2-40B4-BE49-F238E27FC236}">
                  <a16:creationId xmlns:a16="http://schemas.microsoft.com/office/drawing/2014/main" id="{D7234E03-6CB7-4A09-8FC6-F539EE4692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7" y="3172"/>
              <a:ext cx="56" cy="163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4" name="Rectangle 101">
              <a:extLst>
                <a:ext uri="{FF2B5EF4-FFF2-40B4-BE49-F238E27FC236}">
                  <a16:creationId xmlns:a16="http://schemas.microsoft.com/office/drawing/2014/main" id="{197903D4-AF12-4206-A3DA-19351C9D93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33" y="3044"/>
              <a:ext cx="152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lfaen" panose="010A0502050306030303" pitchFamily="18" charset="0"/>
                </a:rPr>
                <a:t>TAX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5" name="Line 102">
              <a:extLst>
                <a:ext uri="{FF2B5EF4-FFF2-40B4-BE49-F238E27FC236}">
                  <a16:creationId xmlns:a16="http://schemas.microsoft.com/office/drawing/2014/main" id="{A4EBECCA-397E-4C7C-9F89-D13501686D2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70" y="2633"/>
              <a:ext cx="226" cy="0"/>
            </a:xfrm>
            <a:prstGeom prst="line">
              <a:avLst/>
            </a:prstGeom>
            <a:noFill/>
            <a:ln w="14288" cap="flat">
              <a:solidFill>
                <a:srgbClr val="33996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pic>
        <p:nvPicPr>
          <p:cNvPr id="117" name="Picture 116">
            <a:extLst>
              <a:ext uri="{FF2B5EF4-FFF2-40B4-BE49-F238E27FC236}">
                <a16:creationId xmlns:a16="http://schemas.microsoft.com/office/drawing/2014/main" id="{57A74A3C-FBA4-4B66-9C65-3CE79A623C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7658" y="1299884"/>
            <a:ext cx="6922935" cy="3128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18616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770470-E2A8-47F3-ADB5-90C51E2976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Truth table of TT20 Downstream BIC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A77711-FC0F-45CB-A251-60A025EA162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4E2322-8592-4317-AB2E-A588567B24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99A374-4969-4BEC-B2B0-5A46CC3A4A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graphicFrame>
        <p:nvGraphicFramePr>
          <p:cNvPr id="15" name="Content Placeholder 14">
            <a:extLst>
              <a:ext uri="{FF2B5EF4-FFF2-40B4-BE49-F238E27FC236}">
                <a16:creationId xmlns:a16="http://schemas.microsoft.com/office/drawing/2014/main" id="{4613AC55-F942-4AC3-AAB7-19528F41CA60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071816" y="2511425"/>
          <a:ext cx="6045192" cy="2295525"/>
        </p:xfrm>
        <a:graphic>
          <a:graphicData uri="http://schemas.openxmlformats.org/drawingml/2006/table">
            <a:tbl>
              <a:tblPr/>
              <a:tblGrid>
                <a:gridCol w="254237">
                  <a:extLst>
                    <a:ext uri="{9D8B030D-6E8A-4147-A177-3AD203B41FA5}">
                      <a16:colId xmlns:a16="http://schemas.microsoft.com/office/drawing/2014/main" val="2450407594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1027157733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1317846255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3763822920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2113540654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2929475920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3349038049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2811096683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2674288021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300146763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3791264167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3010018389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3499514625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1880403957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675775574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3331498096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2316620676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1227365664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3403128074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405666695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788209396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633084607"/>
                    </a:ext>
                  </a:extLst>
                </a:gridCol>
                <a:gridCol w="451978">
                  <a:extLst>
                    <a:ext uri="{9D8B030D-6E8A-4147-A177-3AD203B41FA5}">
                      <a16:colId xmlns:a16="http://schemas.microsoft.com/office/drawing/2014/main" val="767533785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93844"/>
                  </a:ext>
                </a:extLst>
              </a:tr>
              <a:tr h="18002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Interlock users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SIS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Vacuum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WIC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Splitter BLMs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TT20 BLMs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 Current monitor TT20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 current monitor TT21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 current monitor TT22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 current monitor TT24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 current monitor TT25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T4 cooling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T6 cooling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Splitter 1 cooling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Splitter 2 cooling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used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used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used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used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used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used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used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TT20 downstream</a:t>
                      </a:r>
                      <a:b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Beam Permit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380937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20988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33502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7A9320-190F-41E8-9FBA-EA8F75B015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Truth table of P42-K12 BIC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3ACA79-2871-47C1-BCF1-4EFB42C901D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F180B6-C159-4C21-A013-068D867E2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A64CC0-CA03-482E-BDF5-B64B84CCC1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3E39C6D5-66B6-4687-BFF6-4ED2474F8FA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2117948"/>
              </p:ext>
            </p:extLst>
          </p:nvPr>
        </p:nvGraphicFramePr>
        <p:xfrm>
          <a:off x="3071816" y="2763838"/>
          <a:ext cx="6045192" cy="1790700"/>
        </p:xfrm>
        <a:graphic>
          <a:graphicData uri="http://schemas.openxmlformats.org/drawingml/2006/table">
            <a:tbl>
              <a:tblPr/>
              <a:tblGrid>
                <a:gridCol w="254237">
                  <a:extLst>
                    <a:ext uri="{9D8B030D-6E8A-4147-A177-3AD203B41FA5}">
                      <a16:colId xmlns:a16="http://schemas.microsoft.com/office/drawing/2014/main" val="3255562235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4268472783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3777219893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637022940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534144228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2617848956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2588247609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3190838260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4015092807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3225155450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1664497108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2865082101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617918816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309316013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2418227366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1287693120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2321692724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1329279168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2918671260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2919572411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3319540905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1974586965"/>
                    </a:ext>
                  </a:extLst>
                </a:gridCol>
                <a:gridCol w="451978">
                  <a:extLst>
                    <a:ext uri="{9D8B030D-6E8A-4147-A177-3AD203B41FA5}">
                      <a16:colId xmlns:a16="http://schemas.microsoft.com/office/drawing/2014/main" val="3737684270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2646543"/>
                  </a:ext>
                </a:extLst>
              </a:tr>
              <a:tr h="12954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Interlock users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SIS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 current survey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WIC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T10  cooling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K12  TAX cooling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K12  vacuum valves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T10  collimators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Radiation monitors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used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used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used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used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used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used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used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used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used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used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used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used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used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P42-K12 slave</a:t>
                      </a:r>
                      <a:b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Beam Permit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160561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49989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24575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1E7614-1CB8-486A-9948-66F3E66E4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33493"/>
            <a:ext cx="12058650" cy="940443"/>
          </a:xfrm>
        </p:spPr>
        <p:txBody>
          <a:bodyPr>
            <a:noAutofit/>
          </a:bodyPr>
          <a:lstStyle/>
          <a:p>
            <a:r>
              <a:rPr lang="en-US" sz="3200" dirty="0"/>
              <a:t>Objectives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3E1715-E23B-4F08-AD1D-EC6C0C7F371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E2B458-F87A-4164-94DD-9926959018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483845-1C67-4B51-95E5-748BF8EDCF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Content Placeholder 7">
            <a:extLst>
              <a:ext uri="{FF2B5EF4-FFF2-40B4-BE49-F238E27FC236}">
                <a16:creationId xmlns:a16="http://schemas.microsoft.com/office/drawing/2014/main" id="{69985E62-A102-4AF5-9E31-252E8AA826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344461"/>
            <a:ext cx="11488614" cy="4667421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n-GB" sz="1800" b="1" dirty="0">
                <a:solidFill>
                  <a:schemeClr val="tx1"/>
                </a:solidFill>
              </a:rPr>
              <a:t>Protect the North Area</a:t>
            </a:r>
            <a:r>
              <a:rPr lang="en-GB" sz="1800" dirty="0"/>
              <a:t> from receiving beam under unsafe conditions </a:t>
            </a:r>
          </a:p>
          <a:p>
            <a:pPr>
              <a:buFont typeface="+mj-lt"/>
              <a:buAutoNum type="arabicPeriod"/>
            </a:pPr>
            <a:endParaRPr lang="en-GB" sz="1800" dirty="0"/>
          </a:p>
          <a:p>
            <a:pPr>
              <a:buFont typeface="+mj-lt"/>
              <a:buAutoNum type="arabicPeriod"/>
            </a:pPr>
            <a:r>
              <a:rPr lang="en-GB" sz="1800" b="1" dirty="0">
                <a:solidFill>
                  <a:schemeClr val="tx1"/>
                </a:solidFill>
              </a:rPr>
              <a:t>Protect the extraction and transfer line </a:t>
            </a:r>
            <a:r>
              <a:rPr lang="en-GB" sz="1800" dirty="0"/>
              <a:t>elements from themselves by either:</a:t>
            </a:r>
          </a:p>
          <a:p>
            <a:pPr lvl="1"/>
            <a:r>
              <a:rPr lang="en-GB" sz="1800" dirty="0"/>
              <a:t>Hardware errors, e.g. current deviating from reference or power supply trip</a:t>
            </a:r>
          </a:p>
          <a:p>
            <a:pPr lvl="1"/>
            <a:r>
              <a:rPr lang="en-GB" sz="1800" dirty="0"/>
              <a:t>Setting errors, e.g. incorrect trim, test or local functions</a:t>
            </a:r>
          </a:p>
          <a:p>
            <a:pPr lvl="1"/>
            <a:r>
              <a:rPr lang="en-GB" sz="1800" dirty="0"/>
              <a:t>Differences between LSA settings, FGC function and measured current</a:t>
            </a:r>
          </a:p>
          <a:p>
            <a:pPr marL="448056" lvl="1" indent="0">
              <a:buNone/>
            </a:pPr>
            <a:endParaRPr lang="en-GB" sz="1800" dirty="0"/>
          </a:p>
          <a:p>
            <a:pPr>
              <a:buFont typeface="+mj-lt"/>
              <a:buAutoNum type="arabicPeriod"/>
            </a:pPr>
            <a:r>
              <a:rPr lang="en-GB" sz="1800" b="1" dirty="0">
                <a:solidFill>
                  <a:schemeClr val="tx1"/>
                </a:solidFill>
              </a:rPr>
              <a:t>Ensure that slow extraction </a:t>
            </a:r>
            <a:r>
              <a:rPr lang="en-GB" sz="1800" dirty="0"/>
              <a:t>only takes place </a:t>
            </a:r>
            <a:r>
              <a:rPr lang="en-GB" sz="1800" b="1" dirty="0">
                <a:solidFill>
                  <a:schemeClr val="tx1"/>
                </a:solidFill>
              </a:rPr>
              <a:t>when FTARGET destination is set and all extraction elements have the correct settings</a:t>
            </a:r>
          </a:p>
          <a:p>
            <a:pPr marL="448056" lvl="1" indent="0">
              <a:buNone/>
            </a:pPr>
            <a:endParaRPr lang="en-GB" sz="1800" dirty="0"/>
          </a:p>
          <a:p>
            <a:pPr>
              <a:buFont typeface="+mj-lt"/>
              <a:buAutoNum type="arabicPeriod"/>
            </a:pPr>
            <a:r>
              <a:rPr lang="en-GB" sz="1800" b="1" dirty="0">
                <a:solidFill>
                  <a:schemeClr val="tx1"/>
                </a:solidFill>
              </a:rPr>
              <a:t>Allow all other destinations </a:t>
            </a:r>
            <a:r>
              <a:rPr lang="en-GB" sz="1800" dirty="0"/>
              <a:t>to continue unaffected (maximise beam availability)</a:t>
            </a:r>
          </a:p>
          <a:p>
            <a:pPr>
              <a:buFont typeface="+mj-lt"/>
              <a:buAutoNum type="arabicPeriod"/>
            </a:pPr>
            <a:endParaRPr lang="en-GB" sz="1800" dirty="0"/>
          </a:p>
          <a:p>
            <a:pPr>
              <a:buFont typeface="+mj-lt"/>
              <a:buAutoNum type="arabicPeriod"/>
            </a:pPr>
            <a:endParaRPr lang="en-GB" sz="1800" dirty="0"/>
          </a:p>
          <a:p>
            <a:pPr marL="36576" indent="0">
              <a:buNone/>
            </a:pPr>
            <a:r>
              <a:rPr lang="en-GB" sz="1800" dirty="0"/>
              <a:t>…the use of the beam destination as main interlocking criteria to allow slow extraction needs to be reinforced</a:t>
            </a:r>
          </a:p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173207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7A9320-190F-41E8-9FBA-EA8F75B015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Truth table of M2 BIC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3ACA79-2871-47C1-BCF1-4EFB42C901D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F180B6-C159-4C21-A013-068D867E2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A64CC0-CA03-482E-BDF5-B64B84CCC1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EFCA4ABB-D9DB-47F6-968A-6271D396B76C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071816" y="2254250"/>
          <a:ext cx="6045192" cy="2809875"/>
        </p:xfrm>
        <a:graphic>
          <a:graphicData uri="http://schemas.openxmlformats.org/drawingml/2006/table">
            <a:tbl>
              <a:tblPr/>
              <a:tblGrid>
                <a:gridCol w="254237">
                  <a:extLst>
                    <a:ext uri="{9D8B030D-6E8A-4147-A177-3AD203B41FA5}">
                      <a16:colId xmlns:a16="http://schemas.microsoft.com/office/drawing/2014/main" val="2796386632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3994049248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3598650459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1131296264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3553302513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397465196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1323825665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3046425032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3283179093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2119889204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1991397484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260973993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1933351213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515962171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3704361101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2721424069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4079061308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1975734716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566596341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4117906118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3792151768"/>
                    </a:ext>
                  </a:extLst>
                </a:gridCol>
                <a:gridCol w="254237">
                  <a:extLst>
                    <a:ext uri="{9D8B030D-6E8A-4147-A177-3AD203B41FA5}">
                      <a16:colId xmlns:a16="http://schemas.microsoft.com/office/drawing/2014/main" val="3448065548"/>
                    </a:ext>
                  </a:extLst>
                </a:gridCol>
                <a:gridCol w="451978">
                  <a:extLst>
                    <a:ext uri="{9D8B030D-6E8A-4147-A177-3AD203B41FA5}">
                      <a16:colId xmlns:a16="http://schemas.microsoft.com/office/drawing/2014/main" val="777318843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0247481"/>
                  </a:ext>
                </a:extLst>
              </a:tr>
              <a:tr h="23145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Interlock users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SIS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SM1 spectrometer current monitor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SM2 spectrometer current monitor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COMPASS dipole current monitor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WIC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used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used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used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used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used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used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used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used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used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used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used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used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used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used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used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used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M2 slave</a:t>
                      </a:r>
                      <a:b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Beam Permit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302704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65747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30345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9BCCD6-E62F-4817-9814-68F2CBD9F4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36487B-FEEA-490F-83BD-4E72A94863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Confirm that the monitoring of the </a:t>
            </a:r>
            <a:r>
              <a:rPr lang="en-US" sz="2400" dirty="0" err="1"/>
              <a:t>sextupole</a:t>
            </a:r>
            <a:r>
              <a:rPr lang="en-US" sz="2400" dirty="0"/>
              <a:t> and bumper currents is reliable enough to complement the use of destination as interlock criteria</a:t>
            </a:r>
          </a:p>
          <a:p>
            <a:endParaRPr lang="en-US" sz="2400" dirty="0"/>
          </a:p>
          <a:p>
            <a:r>
              <a:rPr lang="en-US" sz="2400" dirty="0"/>
              <a:t>Review the list of users to be connected to the BIS and interlock layout</a:t>
            </a:r>
          </a:p>
          <a:p>
            <a:endParaRPr lang="en-US" sz="2400" dirty="0"/>
          </a:p>
          <a:p>
            <a:r>
              <a:rPr lang="en-US" sz="2400" dirty="0"/>
              <a:t>Contact equipment owners to discuss technical details of connections to BIS </a:t>
            </a:r>
          </a:p>
          <a:p>
            <a:endParaRPr lang="en-US" sz="2400" dirty="0"/>
          </a:p>
          <a:p>
            <a:r>
              <a:rPr lang="en-US" sz="2400" dirty="0" err="1"/>
              <a:t>Optimise</a:t>
            </a:r>
            <a:r>
              <a:rPr lang="en-US" sz="2400" dirty="0"/>
              <a:t> the BIS layout to minimize cable lengths</a:t>
            </a:r>
          </a:p>
          <a:p>
            <a:endParaRPr lang="en-US" sz="2400" dirty="0"/>
          </a:p>
          <a:p>
            <a:r>
              <a:rPr lang="en-US" sz="2400" dirty="0"/>
              <a:t>Confirm rack space and cabling requests</a:t>
            </a:r>
          </a:p>
          <a:p>
            <a:endParaRPr lang="en-GB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5C1DD3-4ECA-4BF2-A5BD-F78B24E983E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3FC57F-5674-4670-BB96-877B1DA4C1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238CE3-73E2-41E9-AA4F-53E72AC9CE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1494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C90C83-9F58-4DE5-BE11-A9B603DB6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Backup slides</a:t>
            </a:r>
            <a:br>
              <a:rPr lang="en-US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97CC06-7CF5-446D-B09B-298DB03FFA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592A02-F593-4786-894A-035E86C373B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84EBE8-72E0-4A9F-8DAB-9BF5E4CE38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0A4861-B201-4C51-8EFC-43AB7C4709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88707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8D842B-F539-4E68-B4B3-75F1F7A8F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Reference function for extraction </a:t>
            </a:r>
            <a:r>
              <a:rPr lang="en-US" dirty="0" err="1"/>
              <a:t>sextupole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89B236-B917-43FF-B4DE-2D2E1F8696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LSE.10602</a:t>
            </a:r>
          </a:p>
          <a:p>
            <a:r>
              <a:rPr lang="en-US" sz="2000" dirty="0"/>
              <a:t>LSE.22402</a:t>
            </a:r>
          </a:p>
          <a:p>
            <a:r>
              <a:rPr lang="en-US" sz="2000" dirty="0"/>
              <a:t>LSE.40602</a:t>
            </a:r>
          </a:p>
          <a:p>
            <a:r>
              <a:rPr lang="en-US" sz="2000" dirty="0"/>
              <a:t>LSE.52402</a:t>
            </a:r>
          </a:p>
          <a:p>
            <a:endParaRPr lang="en-US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DBA7CE-5B6F-458B-9AC2-772D9CF5B4F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2F18B5-9483-410C-A0C7-B0D9097A9B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C08F27-2556-40C6-9463-F6A0E07718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37D66DE-2B78-4134-BC8A-118E0E0CF6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268" y="3355943"/>
            <a:ext cx="10814728" cy="234954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8AB7D3A-A0E9-47FC-9EC1-EBF036F34BFB}"/>
              </a:ext>
            </a:extLst>
          </p:cNvPr>
          <p:cNvSpPr txBox="1"/>
          <p:nvPr/>
        </p:nvSpPr>
        <p:spPr>
          <a:xfrm>
            <a:off x="4197026" y="5802344"/>
            <a:ext cx="609442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</a:rPr>
              <a:t>LSA reference current for LSE.10602 for FT destination</a:t>
            </a:r>
            <a:endParaRPr lang="en-GB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1341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8D842B-F539-4E68-B4B3-75F1F7A8F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 function for extraction bumper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89B236-B917-43FF-B4DE-2D2E1F8696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25607"/>
            <a:ext cx="2397369" cy="1760493"/>
          </a:xfrm>
        </p:spPr>
        <p:txBody>
          <a:bodyPr>
            <a:normAutofit/>
          </a:bodyPr>
          <a:lstStyle/>
          <a:p>
            <a:r>
              <a:rPr lang="en-US" sz="1800" dirty="0"/>
              <a:t>MPLH.21431</a:t>
            </a:r>
          </a:p>
          <a:p>
            <a:r>
              <a:rPr lang="en-US" sz="1800" dirty="0"/>
              <a:t>MPLH.21995</a:t>
            </a:r>
          </a:p>
          <a:p>
            <a:r>
              <a:rPr lang="en-US" sz="1800" dirty="0"/>
              <a:t>MPLH.22195</a:t>
            </a:r>
          </a:p>
          <a:p>
            <a:r>
              <a:rPr lang="en-US" sz="1800" dirty="0"/>
              <a:t>MPNH.21732</a:t>
            </a:r>
          </a:p>
          <a:p>
            <a:r>
              <a:rPr lang="en-US" sz="1800" dirty="0"/>
              <a:t>MPSH.21202</a:t>
            </a:r>
          </a:p>
          <a:p>
            <a:endParaRPr lang="en-US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DBA7CE-5B6F-458B-9AC2-772D9CF5B4F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2F18B5-9483-410C-A0C7-B0D9097A9B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C08F27-2556-40C6-9463-F6A0E07718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B2DD7F7-0109-4A50-B6AB-ABFBE4D881BD}"/>
              </a:ext>
            </a:extLst>
          </p:cNvPr>
          <p:cNvSpPr txBox="1">
            <a:spLocks/>
          </p:cNvSpPr>
          <p:nvPr/>
        </p:nvSpPr>
        <p:spPr>
          <a:xfrm>
            <a:off x="3381081" y="1324766"/>
            <a:ext cx="3066854" cy="176133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" panose="05000000000000000000" pitchFamily="2" charset="2"/>
              <a:buChar char="§"/>
              <a:defRPr kumimoji="0" sz="3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defRPr kumimoji="0" sz="26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Wingdings" panose="05000000000000000000" pitchFamily="2" charset="2"/>
              <a:buChar char="§"/>
              <a:defRPr kumimoji="0"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defRPr kumimoji="0"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" panose="05000000000000000000" pitchFamily="2" charset="2"/>
              <a:buChar char="§"/>
              <a:defRPr kumimoji="0"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MPSV.21303</a:t>
            </a:r>
            <a:endParaRPr lang="en-GB" sz="1800" dirty="0"/>
          </a:p>
          <a:p>
            <a:r>
              <a:rPr lang="en-US" sz="1800" dirty="0"/>
              <a:t>MPSV.21503</a:t>
            </a:r>
          </a:p>
          <a:p>
            <a:r>
              <a:rPr lang="en-US" sz="1800" dirty="0"/>
              <a:t>MPSV.22103</a:t>
            </a:r>
            <a:endParaRPr lang="en-GB" sz="1800" dirty="0"/>
          </a:p>
          <a:p>
            <a:r>
              <a:rPr lang="en-US" sz="1800" dirty="0"/>
              <a:t>MPSV.22303</a:t>
            </a:r>
            <a:endParaRPr lang="en-GB" sz="1800" dirty="0"/>
          </a:p>
          <a:p>
            <a:endParaRPr lang="en-GB" sz="1800" dirty="0"/>
          </a:p>
          <a:p>
            <a:endParaRPr lang="en-US" sz="18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9563390-B54E-4018-BD0A-24D1594409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041" y="3317703"/>
            <a:ext cx="10887698" cy="237413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85CC0EB-692A-431F-91EE-B8E9BCCA7B9D}"/>
              </a:ext>
            </a:extLst>
          </p:cNvPr>
          <p:cNvSpPr txBox="1"/>
          <p:nvPr/>
        </p:nvSpPr>
        <p:spPr>
          <a:xfrm>
            <a:off x="4039784" y="5743966"/>
            <a:ext cx="609442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</a:rPr>
              <a:t>LSA reference current for MPLH.21431 for FT destination</a:t>
            </a:r>
          </a:p>
        </p:txBody>
      </p:sp>
    </p:spTree>
    <p:extLst>
      <p:ext uri="{BB962C8B-B14F-4D97-AF65-F5344CB8AC3E}">
        <p14:creationId xmlns:p14="http://schemas.microsoft.com/office/powerpoint/2010/main" val="37993943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81A5F-9E70-44C3-AAD2-3F4EB935B9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Reference function for magnetic septa MSE</a:t>
            </a:r>
            <a:endParaRPr lang="en-GB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5D0EFC15-7E7D-4BE0-8E1E-14BEF905C9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" y="2143761"/>
            <a:ext cx="10969625" cy="3030854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2933B6-29D6-4A15-8B19-1FA6CC9DEC8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E52BE1-E8C0-46A9-A51B-239E1B4BB1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93A59E-EBF3-4245-B12F-F17343EBF4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7BE349B-E0FA-479F-9C77-6028C52E5AF0}"/>
              </a:ext>
            </a:extLst>
          </p:cNvPr>
          <p:cNvSpPr txBox="1"/>
          <p:nvPr/>
        </p:nvSpPr>
        <p:spPr>
          <a:xfrm>
            <a:off x="3755181" y="5220690"/>
            <a:ext cx="60974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</a:rPr>
              <a:t>LSA reference current for MSE for FT destination</a:t>
            </a:r>
          </a:p>
        </p:txBody>
      </p:sp>
    </p:spTree>
    <p:extLst>
      <p:ext uri="{BB962C8B-B14F-4D97-AF65-F5344CB8AC3E}">
        <p14:creationId xmlns:p14="http://schemas.microsoft.com/office/powerpoint/2010/main" val="1994423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lide Number Placeholder 3">
            <a:extLst>
              <a:ext uri="{FF2B5EF4-FFF2-40B4-BE49-F238E27FC236}">
                <a16:creationId xmlns:a16="http://schemas.microsoft.com/office/drawing/2014/main" id="{832CDEC8-8F2F-41F6-949C-69B54D1B4C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53800" y="646740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defPPr>
              <a:defRPr lang="en-US"/>
            </a:defPPr>
            <a:lvl1pPr marL="0" lvl="0" algn="r" defTabSz="914400" rtl="0" eaLnBrk="1" latinLnBrk="0" hangingPunct="0">
              <a:buNone/>
              <a:tabLst/>
              <a:defRPr lang="en-GB" sz="1200" kern="1200">
                <a:solidFill>
                  <a:schemeClr val="tx1"/>
                </a:solidFill>
                <a:latin typeface="Trebuchet MS" pitchFamily="34"/>
                <a:ea typeface="DejaVu Sans" pitchFamily="2"/>
                <a:cs typeface="DejaVu Sans" pitchFamily="2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fld id="{48E640D7-2A20-4644-BF8B-7DAA7B79BC50}" type="slidenum">
              <a:rPr lang="en-US" smtClean="0"/>
              <a:pPr lvl="0"/>
              <a:t>3</a:t>
            </a:fld>
            <a:endParaRPr lang="en-GB" dirty="0"/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BE234352-322C-4D08-99DC-8A605E6AC597}"/>
              </a:ext>
            </a:extLst>
          </p:cNvPr>
          <p:cNvSpPr/>
          <p:nvPr/>
        </p:nvSpPr>
        <p:spPr>
          <a:xfrm>
            <a:off x="2468855" y="2790826"/>
            <a:ext cx="304770" cy="1214728"/>
          </a:xfrm>
          <a:custGeom>
            <a:avLst>
              <a:gd name="f0" fmla="val 108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0"/>
              <a:gd name="f7" fmla="val 21600"/>
              <a:gd name="f8" fmla="val -2147483647"/>
              <a:gd name="f9" fmla="val 2147483647"/>
              <a:gd name="f10" fmla="+- 0 0 0"/>
              <a:gd name="f11" fmla="*/ f4 1 21600"/>
              <a:gd name="f12" fmla="*/ f5 1 21600"/>
              <a:gd name="f13" fmla="pin 0 f0 21600"/>
              <a:gd name="f14" fmla="*/ f10 f1 1"/>
              <a:gd name="f15" fmla="val f13"/>
              <a:gd name="f16" fmla="*/ f13 1 2"/>
              <a:gd name="f17" fmla="*/ f13 f11 1"/>
              <a:gd name="f18" fmla="*/ f6 f12 1"/>
              <a:gd name="f19" fmla="*/ 18000 f12 1"/>
              <a:gd name="f20" fmla="*/ 10800 f12 1"/>
              <a:gd name="f21" fmla="*/ 0 f12 1"/>
              <a:gd name="f22" fmla="*/ f14 1 f3"/>
              <a:gd name="f23" fmla="*/ 0 f11 1"/>
              <a:gd name="f24" fmla="*/ 21600 f12 1"/>
              <a:gd name="f25" fmla="*/ 10800 f11 1"/>
              <a:gd name="f26" fmla="*/ 21600 f11 1"/>
              <a:gd name="f27" fmla="+- f16 10800 0"/>
              <a:gd name="f28" fmla="+- 21600 0 f15"/>
              <a:gd name="f29" fmla="*/ f16 f11 1"/>
              <a:gd name="f30" fmla="*/ f15 f11 1"/>
              <a:gd name="f31" fmla="+- f22 0 f2"/>
              <a:gd name="f32" fmla="*/ f28 1 2"/>
              <a:gd name="f33" fmla="*/ f27 f11 1"/>
              <a:gd name="f34" fmla="+- 21600 0 f32"/>
              <a:gd name="f35" fmla="*/ f34 f11 1"/>
            </a:gdLst>
            <a:ahLst>
              <a:ahXY gdRefX="f0" minX="f6" maxX="f7">
                <a:pos x="f17" y="f18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1">
                <a:pos x="f30" y="f21"/>
              </a:cxn>
              <a:cxn ang="f31">
                <a:pos x="f29" y="f20"/>
              </a:cxn>
              <a:cxn ang="f31">
                <a:pos x="f23" y="f24"/>
              </a:cxn>
              <a:cxn ang="f31">
                <a:pos x="f25" y="f24"/>
              </a:cxn>
              <a:cxn ang="f31">
                <a:pos x="f26" y="f24"/>
              </a:cxn>
              <a:cxn ang="f31">
                <a:pos x="f35" y="f20"/>
              </a:cxn>
            </a:cxnLst>
            <a:rect l="f29" t="f20" r="f33" b="f19"/>
            <a:pathLst>
              <a:path w="21600" h="21600">
                <a:moveTo>
                  <a:pt x="f15" y="f6"/>
                </a:moveTo>
                <a:lnTo>
                  <a:pt x="f7" y="f7"/>
                </a:lnTo>
                <a:lnTo>
                  <a:pt x="f6" y="f7"/>
                </a:lnTo>
                <a:close/>
              </a:path>
            </a:pathLst>
          </a:custGeom>
          <a:solidFill>
            <a:srgbClr val="00A933">
              <a:alpha val="50000"/>
            </a:srgbClr>
          </a:solidFill>
          <a:ln w="38160">
            <a:solidFill>
              <a:srgbClr val="00A933"/>
            </a:solidFill>
            <a:prstDash val="solid"/>
          </a:ln>
        </p:spPr>
        <p:txBody>
          <a:bodyPr vert="horz" wrap="none" lIns="131922" tIns="77499" rIns="131922" bIns="77499" anchor="ctr" anchorCtr="0" compatLnSpc="0">
            <a:noAutofit/>
          </a:bodyPr>
          <a:lstStyle/>
          <a:p>
            <a:pPr hangingPunct="0"/>
            <a:endParaRPr lang="en-GB" sz="2177">
              <a:latin typeface="Liberation Sans" pitchFamily="18"/>
              <a:ea typeface="Source Han Sans CN" pitchFamily="2"/>
              <a:cs typeface="Noto Sans Devanagari" pitchFamily="2"/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A34CDF82-C81C-4931-A657-92C490DDD498}"/>
              </a:ext>
            </a:extLst>
          </p:cNvPr>
          <p:cNvSpPr/>
          <p:nvPr/>
        </p:nvSpPr>
        <p:spPr>
          <a:xfrm rot="1800000">
            <a:off x="365029" y="3059474"/>
            <a:ext cx="1027512" cy="870773"/>
          </a:xfrm>
          <a:custGeom>
            <a:avLst>
              <a:gd name="f0" fmla="val 54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0"/>
              <a:gd name="f7" fmla="val 21600"/>
              <a:gd name="f8" fmla="val 10800"/>
              <a:gd name="f9" fmla="val -2147483647"/>
              <a:gd name="f10" fmla="val 2147483647"/>
              <a:gd name="f11" fmla="+- 0 0 0"/>
              <a:gd name="f12" fmla="*/ f4 1 21600"/>
              <a:gd name="f13" fmla="*/ f5 1 21600"/>
              <a:gd name="f14" fmla="pin 0 f0 10800"/>
              <a:gd name="f15" fmla="*/ f11 f1 1"/>
              <a:gd name="f16" fmla="val f14"/>
              <a:gd name="f17" fmla="+- 21600 0 f14"/>
              <a:gd name="f18" fmla="*/ f14 100 1"/>
              <a:gd name="f19" fmla="*/ f14 f12 1"/>
              <a:gd name="f20" fmla="*/ f6 f13 1"/>
              <a:gd name="f21" fmla="*/ 10800 f12 1"/>
              <a:gd name="f22" fmla="*/ 0 f13 1"/>
              <a:gd name="f23" fmla="*/ f15 1 f3"/>
              <a:gd name="f24" fmla="*/ 0 f12 1"/>
              <a:gd name="f25" fmla="*/ 10800 f13 1"/>
              <a:gd name="f26" fmla="*/ 21600 f13 1"/>
              <a:gd name="f27" fmla="*/ 21600 f12 1"/>
              <a:gd name="f28" fmla="*/ f18 1 234"/>
              <a:gd name="f29" fmla="+- f23 0 f2"/>
              <a:gd name="f30" fmla="+- f28 1700 0"/>
              <a:gd name="f31" fmla="+- 21600 0 f30"/>
              <a:gd name="f32" fmla="*/ f30 f12 1"/>
              <a:gd name="f33" fmla="*/ f30 f13 1"/>
              <a:gd name="f34" fmla="*/ f31 f12 1"/>
              <a:gd name="f35" fmla="*/ f31 f13 1"/>
            </a:gdLst>
            <a:ahLst>
              <a:ahXY gdRefX="f0" minX="f6" maxX="f8">
                <a:pos x="f19" y="f20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1" y="f22"/>
              </a:cxn>
              <a:cxn ang="f29">
                <a:pos x="f24" y="f25"/>
              </a:cxn>
              <a:cxn ang="f29">
                <a:pos x="f21" y="f26"/>
              </a:cxn>
              <a:cxn ang="f29">
                <a:pos x="f27" y="f25"/>
              </a:cxn>
            </a:cxnLst>
            <a:rect l="f32" t="f33" r="f34" b="f35"/>
            <a:pathLst>
              <a:path w="21600" h="21600">
                <a:moveTo>
                  <a:pt x="f16" y="f6"/>
                </a:moveTo>
                <a:lnTo>
                  <a:pt x="f17" y="f6"/>
                </a:lnTo>
                <a:lnTo>
                  <a:pt x="f7" y="f8"/>
                </a:lnTo>
                <a:lnTo>
                  <a:pt x="f17" y="f7"/>
                </a:lnTo>
                <a:lnTo>
                  <a:pt x="f16" y="f7"/>
                </a:lnTo>
                <a:lnTo>
                  <a:pt x="f6" y="f8"/>
                </a:lnTo>
                <a:close/>
              </a:path>
            </a:pathLst>
          </a:custGeom>
          <a:solidFill>
            <a:srgbClr val="00A933">
              <a:alpha val="30000"/>
            </a:srgbClr>
          </a:solidFill>
          <a:ln w="38160">
            <a:solidFill>
              <a:srgbClr val="00A933"/>
            </a:solidFill>
            <a:prstDash val="solid"/>
          </a:ln>
        </p:spPr>
        <p:txBody>
          <a:bodyPr vert="horz" wrap="none" lIns="131922" tIns="77499" rIns="131922" bIns="77499" anchor="ctr" anchorCtr="0" compatLnSpc="0">
            <a:noAutofit/>
          </a:bodyPr>
          <a:lstStyle/>
          <a:p>
            <a:pPr hangingPunct="0"/>
            <a:endParaRPr lang="en-GB" sz="2177">
              <a:latin typeface="Liberation Sans" pitchFamily="18"/>
              <a:ea typeface="Source Han Sans CN" pitchFamily="2"/>
              <a:cs typeface="Noto Sans Devanagari" pitchFamily="2"/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D9BEE028-8E22-43CF-97EB-D27916878E7E}"/>
              </a:ext>
            </a:extLst>
          </p:cNvPr>
          <p:cNvSpPr/>
          <p:nvPr/>
        </p:nvSpPr>
        <p:spPr>
          <a:xfrm rot="1800000">
            <a:off x="10280517" y="3093435"/>
            <a:ext cx="1027512" cy="870773"/>
          </a:xfrm>
          <a:custGeom>
            <a:avLst>
              <a:gd name="f0" fmla="val 54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0"/>
              <a:gd name="f7" fmla="val 21600"/>
              <a:gd name="f8" fmla="val 10800"/>
              <a:gd name="f9" fmla="val -2147483647"/>
              <a:gd name="f10" fmla="val 2147483647"/>
              <a:gd name="f11" fmla="+- 0 0 0"/>
              <a:gd name="f12" fmla="*/ f4 1 21600"/>
              <a:gd name="f13" fmla="*/ f5 1 21600"/>
              <a:gd name="f14" fmla="pin 0 f0 10800"/>
              <a:gd name="f15" fmla="*/ f11 f1 1"/>
              <a:gd name="f16" fmla="val f14"/>
              <a:gd name="f17" fmla="+- 21600 0 f14"/>
              <a:gd name="f18" fmla="*/ f14 100 1"/>
              <a:gd name="f19" fmla="*/ f14 f12 1"/>
              <a:gd name="f20" fmla="*/ f6 f13 1"/>
              <a:gd name="f21" fmla="*/ 10800 f12 1"/>
              <a:gd name="f22" fmla="*/ 0 f13 1"/>
              <a:gd name="f23" fmla="*/ f15 1 f3"/>
              <a:gd name="f24" fmla="*/ 0 f12 1"/>
              <a:gd name="f25" fmla="*/ 10800 f13 1"/>
              <a:gd name="f26" fmla="*/ 21600 f13 1"/>
              <a:gd name="f27" fmla="*/ 21600 f12 1"/>
              <a:gd name="f28" fmla="*/ f18 1 234"/>
              <a:gd name="f29" fmla="+- f23 0 f2"/>
              <a:gd name="f30" fmla="+- f28 1700 0"/>
              <a:gd name="f31" fmla="+- 21600 0 f30"/>
              <a:gd name="f32" fmla="*/ f30 f12 1"/>
              <a:gd name="f33" fmla="*/ f30 f13 1"/>
              <a:gd name="f34" fmla="*/ f31 f12 1"/>
              <a:gd name="f35" fmla="*/ f31 f13 1"/>
            </a:gdLst>
            <a:ahLst>
              <a:ahXY gdRefX="f0" minX="f6" maxX="f8">
                <a:pos x="f19" y="f20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1" y="f22"/>
              </a:cxn>
              <a:cxn ang="f29">
                <a:pos x="f24" y="f25"/>
              </a:cxn>
              <a:cxn ang="f29">
                <a:pos x="f21" y="f26"/>
              </a:cxn>
              <a:cxn ang="f29">
                <a:pos x="f27" y="f25"/>
              </a:cxn>
            </a:cxnLst>
            <a:rect l="f32" t="f33" r="f34" b="f35"/>
            <a:pathLst>
              <a:path w="21600" h="21600">
                <a:moveTo>
                  <a:pt x="f16" y="f6"/>
                </a:moveTo>
                <a:lnTo>
                  <a:pt x="f17" y="f6"/>
                </a:lnTo>
                <a:lnTo>
                  <a:pt x="f7" y="f8"/>
                </a:lnTo>
                <a:lnTo>
                  <a:pt x="f17" y="f7"/>
                </a:lnTo>
                <a:lnTo>
                  <a:pt x="f16" y="f7"/>
                </a:lnTo>
                <a:lnTo>
                  <a:pt x="f6" y="f8"/>
                </a:lnTo>
                <a:close/>
              </a:path>
            </a:pathLst>
          </a:custGeom>
          <a:solidFill>
            <a:srgbClr val="00A933">
              <a:alpha val="30000"/>
            </a:srgbClr>
          </a:solidFill>
          <a:ln w="38160">
            <a:solidFill>
              <a:srgbClr val="00A933"/>
            </a:solidFill>
            <a:prstDash val="solid"/>
          </a:ln>
        </p:spPr>
        <p:txBody>
          <a:bodyPr vert="horz" wrap="none" lIns="131922" tIns="77499" rIns="131922" bIns="77499" anchor="ctr" anchorCtr="0" compatLnSpc="0">
            <a:noAutofit/>
          </a:bodyPr>
          <a:lstStyle/>
          <a:p>
            <a:pPr hangingPunct="0"/>
            <a:endParaRPr lang="en-GB" sz="2177">
              <a:latin typeface="Liberation Sans" pitchFamily="18"/>
              <a:ea typeface="Source Han Sans CN" pitchFamily="2"/>
              <a:cs typeface="Noto Sans Devanagari" pitchFamily="2"/>
            </a:endParaRPr>
          </a:p>
        </p:txBody>
      </p:sp>
      <p:sp>
        <p:nvSpPr>
          <p:cNvPr id="5" name="Straight Connector 4">
            <a:extLst>
              <a:ext uri="{FF2B5EF4-FFF2-40B4-BE49-F238E27FC236}">
                <a16:creationId xmlns:a16="http://schemas.microsoft.com/office/drawing/2014/main" id="{8C536FD2-D2D7-437E-AD8C-9713903C61D1}"/>
              </a:ext>
            </a:extLst>
          </p:cNvPr>
          <p:cNvSpPr/>
          <p:nvPr/>
        </p:nvSpPr>
        <p:spPr>
          <a:xfrm flipV="1">
            <a:off x="2612532" y="2612318"/>
            <a:ext cx="5660022" cy="870773"/>
          </a:xfrm>
          <a:prstGeom prst="line">
            <a:avLst/>
          </a:prstGeom>
          <a:noFill/>
          <a:ln w="38160" cap="rnd">
            <a:solidFill>
              <a:srgbClr val="3465A4"/>
            </a:solidFill>
            <a:prstDash val="solid"/>
          </a:ln>
        </p:spPr>
        <p:txBody>
          <a:bodyPr vert="horz" wrap="none" lIns="131922" tIns="77499" rIns="131922" bIns="77499" anchor="ctr" anchorCtr="0" compatLnSpc="0"/>
          <a:lstStyle/>
          <a:p>
            <a:pPr hangingPunct="0"/>
            <a:endParaRPr lang="en-GB" sz="2177">
              <a:latin typeface="Liberation Sans" pitchFamily="18"/>
              <a:ea typeface="Source Han Sans CN" pitchFamily="2"/>
              <a:cs typeface="Noto Sans Devanagari" pitchFamily="2"/>
            </a:endParaRPr>
          </a:p>
        </p:txBody>
      </p:sp>
      <p:sp>
        <p:nvSpPr>
          <p:cNvPr id="6" name="Straight Connector 5">
            <a:extLst>
              <a:ext uri="{FF2B5EF4-FFF2-40B4-BE49-F238E27FC236}">
                <a16:creationId xmlns:a16="http://schemas.microsoft.com/office/drawing/2014/main" id="{6E7BB2A9-7299-4600-AC4B-BD219934FF9F}"/>
              </a:ext>
            </a:extLst>
          </p:cNvPr>
          <p:cNvSpPr/>
          <p:nvPr/>
        </p:nvSpPr>
        <p:spPr>
          <a:xfrm flipH="1" flipV="1">
            <a:off x="8272554" y="2612318"/>
            <a:ext cx="1523852" cy="870773"/>
          </a:xfrm>
          <a:prstGeom prst="line">
            <a:avLst/>
          </a:prstGeom>
          <a:noFill/>
          <a:ln w="38160" cap="rnd">
            <a:solidFill>
              <a:srgbClr val="3465A4"/>
            </a:solidFill>
            <a:prstDash val="solid"/>
          </a:ln>
        </p:spPr>
        <p:txBody>
          <a:bodyPr vert="horz" wrap="none" lIns="131922" tIns="77499" rIns="131922" bIns="77499" anchor="ctr" anchorCtr="0" compatLnSpc="0"/>
          <a:lstStyle/>
          <a:p>
            <a:pPr hangingPunct="0"/>
            <a:endParaRPr lang="en-GB" sz="2177">
              <a:latin typeface="Liberation Sans" pitchFamily="18"/>
              <a:ea typeface="Source Han Sans CN" pitchFamily="2"/>
              <a:cs typeface="Noto Sans Devanagari" pitchFamily="2"/>
            </a:endParaRPr>
          </a:p>
        </p:txBody>
      </p:sp>
      <p:sp>
        <p:nvSpPr>
          <p:cNvPr id="7" name="Straight Connector 6">
            <a:extLst>
              <a:ext uri="{FF2B5EF4-FFF2-40B4-BE49-F238E27FC236}">
                <a16:creationId xmlns:a16="http://schemas.microsoft.com/office/drawing/2014/main" id="{D2431794-9A4E-49BB-8509-6CD4D43F2F8A}"/>
              </a:ext>
            </a:extLst>
          </p:cNvPr>
          <p:cNvSpPr/>
          <p:nvPr/>
        </p:nvSpPr>
        <p:spPr>
          <a:xfrm>
            <a:off x="435600" y="3483091"/>
            <a:ext cx="2176932" cy="0"/>
          </a:xfrm>
          <a:prstGeom prst="line">
            <a:avLst/>
          </a:prstGeom>
          <a:noFill/>
          <a:ln w="38160" cap="rnd">
            <a:solidFill>
              <a:srgbClr val="3465A4"/>
            </a:solidFill>
            <a:prstDash val="solid"/>
          </a:ln>
        </p:spPr>
        <p:txBody>
          <a:bodyPr vert="horz" wrap="none" lIns="131922" tIns="77499" rIns="131922" bIns="77499" anchor="ctr" anchorCtr="0" compatLnSpc="0"/>
          <a:lstStyle/>
          <a:p>
            <a:pPr hangingPunct="0"/>
            <a:endParaRPr lang="en-GB" sz="2177">
              <a:latin typeface="Liberation Sans" pitchFamily="18"/>
              <a:ea typeface="Source Han Sans CN" pitchFamily="2"/>
              <a:cs typeface="Noto Sans Devanagari" pitchFamily="2"/>
            </a:endParaRPr>
          </a:p>
        </p:txBody>
      </p:sp>
      <p:sp>
        <p:nvSpPr>
          <p:cNvPr id="8" name="Straight Connector 7">
            <a:extLst>
              <a:ext uri="{FF2B5EF4-FFF2-40B4-BE49-F238E27FC236}">
                <a16:creationId xmlns:a16="http://schemas.microsoft.com/office/drawing/2014/main" id="{57AD0140-F173-4905-9135-F70951361877}"/>
              </a:ext>
            </a:extLst>
          </p:cNvPr>
          <p:cNvSpPr/>
          <p:nvPr/>
        </p:nvSpPr>
        <p:spPr>
          <a:xfrm>
            <a:off x="9796406" y="3483091"/>
            <a:ext cx="1959239" cy="0"/>
          </a:xfrm>
          <a:prstGeom prst="line">
            <a:avLst/>
          </a:prstGeom>
          <a:noFill/>
          <a:ln w="38160" cap="rnd">
            <a:solidFill>
              <a:srgbClr val="3465A4"/>
            </a:solidFill>
            <a:prstDash val="solid"/>
          </a:ln>
        </p:spPr>
        <p:txBody>
          <a:bodyPr vert="horz" wrap="none" lIns="131922" tIns="77499" rIns="131922" bIns="77499" anchor="ctr" anchorCtr="0" compatLnSpc="0"/>
          <a:lstStyle/>
          <a:p>
            <a:pPr hangingPunct="0"/>
            <a:endParaRPr lang="en-GB" sz="2177">
              <a:latin typeface="Liberation Sans" pitchFamily="18"/>
              <a:ea typeface="Source Han Sans CN" pitchFamily="2"/>
              <a:cs typeface="Noto Sans Devanagari" pitchFamily="2"/>
            </a:endParaRPr>
          </a:p>
        </p:txBody>
      </p:sp>
      <p:sp>
        <p:nvSpPr>
          <p:cNvPr id="9" name="Straight Connector 8">
            <a:extLst>
              <a:ext uri="{FF2B5EF4-FFF2-40B4-BE49-F238E27FC236}">
                <a16:creationId xmlns:a16="http://schemas.microsoft.com/office/drawing/2014/main" id="{AF7D405D-8D8C-458B-A161-42638B3302DD}"/>
              </a:ext>
            </a:extLst>
          </p:cNvPr>
          <p:cNvSpPr/>
          <p:nvPr/>
        </p:nvSpPr>
        <p:spPr>
          <a:xfrm flipV="1">
            <a:off x="3984870" y="2815644"/>
            <a:ext cx="923454" cy="213339"/>
          </a:xfrm>
          <a:prstGeom prst="line">
            <a:avLst/>
          </a:prstGeom>
          <a:noFill/>
          <a:ln w="38160" cap="rnd">
            <a:solidFill>
              <a:srgbClr val="00A933"/>
            </a:solidFill>
            <a:prstDash val="solid"/>
          </a:ln>
        </p:spPr>
        <p:txBody>
          <a:bodyPr vert="horz" wrap="none" lIns="131922" tIns="77499" rIns="131922" bIns="77499" anchor="ctr" anchorCtr="0" compatLnSpc="0"/>
          <a:lstStyle/>
          <a:p>
            <a:pPr hangingPunct="0"/>
            <a:endParaRPr lang="en-GB" sz="2177">
              <a:latin typeface="Liberation Sans" pitchFamily="18"/>
              <a:ea typeface="Source Han Sans CN" pitchFamily="2"/>
              <a:cs typeface="Noto Sans Devanagari" pitchFamily="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17A6876-09C4-4AE4-82DB-A447AD32BA8C}"/>
              </a:ext>
            </a:extLst>
          </p:cNvPr>
          <p:cNvSpPr/>
          <p:nvPr/>
        </p:nvSpPr>
        <p:spPr>
          <a:xfrm rot="20428129">
            <a:off x="5143024" y="2589617"/>
            <a:ext cx="736238" cy="12365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00A933"/>
          </a:solidFill>
          <a:ln w="0">
            <a:solidFill>
              <a:srgbClr val="00A933"/>
            </a:solidFill>
            <a:prstDash val="solid"/>
          </a:ln>
        </p:spPr>
        <p:txBody>
          <a:bodyPr vert="horz" wrap="none" lIns="108847" tIns="54423" rIns="108847" bIns="54423" anchor="ctr" anchorCtr="0" compatLnSpc="0">
            <a:noAutofit/>
          </a:bodyPr>
          <a:lstStyle/>
          <a:p>
            <a:pPr hangingPunct="0"/>
            <a:endParaRPr lang="en-GB" sz="2177">
              <a:latin typeface="Liberation Sans" pitchFamily="18"/>
              <a:ea typeface="Source Han Sans CN" pitchFamily="2"/>
              <a:cs typeface="Noto Sans Devanagari" pitchFamily="2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BCFFCFE2-0197-48C3-9F68-487B803A1932}"/>
              </a:ext>
            </a:extLst>
          </p:cNvPr>
          <p:cNvSpPr/>
          <p:nvPr/>
        </p:nvSpPr>
        <p:spPr>
          <a:xfrm rot="20104697">
            <a:off x="6059191" y="2219767"/>
            <a:ext cx="736238" cy="31652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00A933"/>
          </a:solidFill>
          <a:ln w="0">
            <a:solidFill>
              <a:srgbClr val="00A933"/>
            </a:solidFill>
            <a:prstDash val="solid"/>
          </a:ln>
        </p:spPr>
        <p:txBody>
          <a:bodyPr vert="horz" wrap="none" lIns="108847" tIns="54423" rIns="108847" bIns="54423" anchor="ctr" anchorCtr="0" compatLnSpc="0">
            <a:noAutofit/>
          </a:bodyPr>
          <a:lstStyle/>
          <a:p>
            <a:pPr hangingPunct="0"/>
            <a:endParaRPr lang="en-GB" sz="2177">
              <a:latin typeface="Liberation Sans" pitchFamily="18"/>
              <a:ea typeface="Source Han Sans CN" pitchFamily="2"/>
              <a:cs typeface="Noto Sans Devanagari" pitchFamily="2"/>
            </a:endParaRPr>
          </a:p>
        </p:txBody>
      </p:sp>
      <p:sp>
        <p:nvSpPr>
          <p:cNvPr id="12" name="Straight Connector 11">
            <a:extLst>
              <a:ext uri="{FF2B5EF4-FFF2-40B4-BE49-F238E27FC236}">
                <a16:creationId xmlns:a16="http://schemas.microsoft.com/office/drawing/2014/main" id="{C2DA1200-5AFA-4DF2-B8A2-66C3C4D349DE}"/>
              </a:ext>
            </a:extLst>
          </p:cNvPr>
          <p:cNvSpPr/>
          <p:nvPr/>
        </p:nvSpPr>
        <p:spPr>
          <a:xfrm>
            <a:off x="2612532" y="1628345"/>
            <a:ext cx="0" cy="2956273"/>
          </a:xfrm>
          <a:prstGeom prst="line">
            <a:avLst/>
          </a:prstGeom>
          <a:noFill/>
          <a:ln w="0">
            <a:solidFill>
              <a:srgbClr val="3465A4"/>
            </a:solidFill>
            <a:custDash>
              <a:ds d="400000" sp="300000"/>
            </a:custDash>
          </a:ln>
        </p:spPr>
        <p:txBody>
          <a:bodyPr vert="horz" wrap="none" lIns="108847" tIns="54423" rIns="108847" bIns="54423" anchor="ctr" anchorCtr="0" compatLnSpc="0"/>
          <a:lstStyle/>
          <a:p>
            <a:pPr hangingPunct="0"/>
            <a:endParaRPr lang="en-GB" sz="2177">
              <a:latin typeface="Liberation Sans" pitchFamily="18"/>
              <a:ea typeface="Source Han Sans CN" pitchFamily="2"/>
              <a:cs typeface="Noto Sans Devanagari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0A78F6B7-D533-4470-AE76-7291138293B4}"/>
              </a:ext>
            </a:extLst>
          </p:cNvPr>
          <p:cNvSpPr/>
          <p:nvPr/>
        </p:nvSpPr>
        <p:spPr>
          <a:xfrm>
            <a:off x="8268199" y="1589160"/>
            <a:ext cx="0" cy="2956273"/>
          </a:xfrm>
          <a:prstGeom prst="line">
            <a:avLst/>
          </a:prstGeom>
          <a:noFill/>
          <a:ln w="0">
            <a:solidFill>
              <a:srgbClr val="3465A4"/>
            </a:solidFill>
            <a:custDash>
              <a:ds d="400000" sp="300000"/>
            </a:custDash>
          </a:ln>
        </p:spPr>
        <p:txBody>
          <a:bodyPr vert="horz" wrap="none" lIns="108847" tIns="54423" rIns="108847" bIns="54423" anchor="ctr" anchorCtr="0" compatLnSpc="0"/>
          <a:lstStyle/>
          <a:p>
            <a:pPr hangingPunct="0"/>
            <a:endParaRPr lang="en-GB" sz="2177">
              <a:latin typeface="Liberation Sans" pitchFamily="18"/>
              <a:ea typeface="Source Han Sans CN" pitchFamily="2"/>
              <a:cs typeface="Noto Sans Devanagari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B934EC87-D191-4C95-B9AB-A7AFFEF36210}"/>
              </a:ext>
            </a:extLst>
          </p:cNvPr>
          <p:cNvSpPr/>
          <p:nvPr/>
        </p:nvSpPr>
        <p:spPr>
          <a:xfrm>
            <a:off x="9796407" y="1593514"/>
            <a:ext cx="0" cy="2956273"/>
          </a:xfrm>
          <a:prstGeom prst="line">
            <a:avLst/>
          </a:prstGeom>
          <a:noFill/>
          <a:ln w="0">
            <a:solidFill>
              <a:srgbClr val="3465A4"/>
            </a:solidFill>
            <a:custDash>
              <a:ds d="400000" sp="300000"/>
            </a:custDash>
          </a:ln>
        </p:spPr>
        <p:txBody>
          <a:bodyPr vert="horz" wrap="none" lIns="108847" tIns="54423" rIns="108847" bIns="54423" anchor="ctr" anchorCtr="0" compatLnSpc="0"/>
          <a:lstStyle/>
          <a:p>
            <a:pPr hangingPunct="0"/>
            <a:endParaRPr lang="en-GB" sz="2177">
              <a:latin typeface="Liberation Sans" pitchFamily="18"/>
              <a:ea typeface="Source Han Sans CN" pitchFamily="2"/>
              <a:cs typeface="Noto Sans Devanagari" pitchFamily="2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31C4A55-AA63-4C9B-BD1D-AA8B4216D369}"/>
              </a:ext>
            </a:extLst>
          </p:cNvPr>
          <p:cNvSpPr txBox="1"/>
          <p:nvPr/>
        </p:nvSpPr>
        <p:spPr>
          <a:xfrm>
            <a:off x="2068735" y="4645573"/>
            <a:ext cx="1104293" cy="430959"/>
          </a:xfrm>
          <a:prstGeom prst="rect">
            <a:avLst/>
          </a:prstGeom>
          <a:noFill/>
          <a:ln>
            <a:noFill/>
          </a:ln>
        </p:spPr>
        <p:txBody>
          <a:bodyPr vert="horz" wrap="none" lIns="108847" tIns="54423" rIns="108847" bIns="54423" anchorCtr="0" compatLnSpc="0">
            <a:spAutoFit/>
          </a:bodyPr>
          <a:lstStyle/>
          <a:p>
            <a:pPr hangingPunct="0"/>
            <a:r>
              <a:rPr lang="en-GB" sz="2177">
                <a:latin typeface="Liberation Sans" pitchFamily="18"/>
                <a:ea typeface="Source Han Sans CN" pitchFamily="2"/>
                <a:cs typeface="Noto Sans Devanagari" pitchFamily="2"/>
              </a:rPr>
              <a:t>Bump1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3A1936E-9814-40C4-9C73-57360CA046F7}"/>
              </a:ext>
            </a:extLst>
          </p:cNvPr>
          <p:cNvSpPr txBox="1"/>
          <p:nvPr/>
        </p:nvSpPr>
        <p:spPr>
          <a:xfrm>
            <a:off x="7728757" y="4614224"/>
            <a:ext cx="1104293" cy="430959"/>
          </a:xfrm>
          <a:prstGeom prst="rect">
            <a:avLst/>
          </a:prstGeom>
          <a:noFill/>
          <a:ln>
            <a:noFill/>
          </a:ln>
        </p:spPr>
        <p:txBody>
          <a:bodyPr vert="horz" wrap="none" lIns="108847" tIns="54423" rIns="108847" bIns="54423" anchorCtr="0" compatLnSpc="0">
            <a:spAutoFit/>
          </a:bodyPr>
          <a:lstStyle/>
          <a:p>
            <a:pPr hangingPunct="0"/>
            <a:r>
              <a:rPr lang="en-GB" sz="2177">
                <a:latin typeface="Liberation Sans" pitchFamily="18"/>
                <a:ea typeface="Source Han Sans CN" pitchFamily="2"/>
                <a:cs typeface="Noto Sans Devanagari" pitchFamily="2"/>
              </a:rPr>
              <a:t>Bump2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4D9FEA2-439D-48C3-9385-065D4F7D497E}"/>
              </a:ext>
            </a:extLst>
          </p:cNvPr>
          <p:cNvSpPr txBox="1"/>
          <p:nvPr/>
        </p:nvSpPr>
        <p:spPr>
          <a:xfrm>
            <a:off x="9252174" y="4597680"/>
            <a:ext cx="1104293" cy="430959"/>
          </a:xfrm>
          <a:prstGeom prst="rect">
            <a:avLst/>
          </a:prstGeom>
          <a:noFill/>
          <a:ln>
            <a:noFill/>
          </a:ln>
        </p:spPr>
        <p:txBody>
          <a:bodyPr vert="horz" wrap="none" lIns="108847" tIns="54423" rIns="108847" bIns="54423" anchorCtr="0" compatLnSpc="0">
            <a:spAutoFit/>
          </a:bodyPr>
          <a:lstStyle/>
          <a:p>
            <a:pPr hangingPunct="0"/>
            <a:r>
              <a:rPr lang="en-GB" sz="2177">
                <a:latin typeface="Liberation Sans" pitchFamily="18"/>
                <a:ea typeface="Source Han Sans CN" pitchFamily="2"/>
                <a:cs typeface="Noto Sans Devanagari" pitchFamily="2"/>
              </a:rPr>
              <a:t>Bump3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FA77911-06E9-464F-AE6C-3F35E9A066DA}"/>
              </a:ext>
            </a:extLst>
          </p:cNvPr>
          <p:cNvSpPr txBox="1"/>
          <p:nvPr/>
        </p:nvSpPr>
        <p:spPr>
          <a:xfrm>
            <a:off x="585374" y="290838"/>
            <a:ext cx="6565531" cy="609276"/>
          </a:xfrm>
          <a:prstGeom prst="rect">
            <a:avLst/>
          </a:prstGeom>
          <a:noFill/>
          <a:ln>
            <a:noFill/>
          </a:ln>
        </p:spPr>
        <p:txBody>
          <a:bodyPr vert="horz" wrap="none" lIns="108847" tIns="54423" rIns="108847" bIns="54423" anchorCtr="0" compatLnSpc="0">
            <a:spAutoFit/>
          </a:bodyPr>
          <a:lstStyle/>
          <a:p>
            <a:pPr hangingPunct="0"/>
            <a:r>
              <a:rPr lang="en-GB" sz="3386" b="1">
                <a:latin typeface="Liberation Sans" pitchFamily="18"/>
                <a:ea typeface="Source Han Sans CN" pitchFamily="2"/>
                <a:cs typeface="Noto Sans Devanagari" pitchFamily="2"/>
              </a:rPr>
              <a:t>Simplified SPS slow extraction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33677D0-E5FD-4B92-8FD2-99C47BC28975}"/>
              </a:ext>
            </a:extLst>
          </p:cNvPr>
          <p:cNvSpPr txBox="1"/>
          <p:nvPr/>
        </p:nvSpPr>
        <p:spPr>
          <a:xfrm rot="20763830">
            <a:off x="3894618" y="2530900"/>
            <a:ext cx="576584" cy="430959"/>
          </a:xfrm>
          <a:prstGeom prst="rect">
            <a:avLst/>
          </a:prstGeom>
          <a:noFill/>
          <a:ln>
            <a:noFill/>
          </a:ln>
        </p:spPr>
        <p:txBody>
          <a:bodyPr vert="horz" wrap="none" lIns="108847" tIns="54423" rIns="108847" bIns="54423" anchorCtr="0" compatLnSpc="0">
            <a:spAutoFit/>
          </a:bodyPr>
          <a:lstStyle/>
          <a:p>
            <a:pPr hangingPunct="0"/>
            <a:r>
              <a:rPr lang="en-GB" sz="2177" dirty="0">
                <a:latin typeface="Liberation Sans" pitchFamily="18"/>
                <a:ea typeface="Source Han Sans CN" pitchFamily="2"/>
                <a:cs typeface="Noto Sans Devanagari" pitchFamily="2"/>
              </a:rPr>
              <a:t>ZS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AF2DDFA-64BC-4DB8-A8F7-53CF5B8BC5D9}"/>
              </a:ext>
            </a:extLst>
          </p:cNvPr>
          <p:cNvSpPr txBox="1"/>
          <p:nvPr/>
        </p:nvSpPr>
        <p:spPr>
          <a:xfrm rot="20332568">
            <a:off x="4947324" y="2179145"/>
            <a:ext cx="809148" cy="430959"/>
          </a:xfrm>
          <a:prstGeom prst="rect">
            <a:avLst/>
          </a:prstGeom>
          <a:noFill/>
          <a:ln>
            <a:noFill/>
          </a:ln>
        </p:spPr>
        <p:txBody>
          <a:bodyPr vert="horz" wrap="none" lIns="108847" tIns="54423" rIns="108847" bIns="54423" anchorCtr="0" compatLnSpc="0">
            <a:spAutoFit/>
          </a:bodyPr>
          <a:lstStyle/>
          <a:p>
            <a:pPr hangingPunct="0"/>
            <a:r>
              <a:rPr lang="en-GB" sz="2177" dirty="0">
                <a:latin typeface="Liberation Sans" pitchFamily="18"/>
                <a:ea typeface="Source Han Sans CN" pitchFamily="2"/>
                <a:cs typeface="Noto Sans Devanagari" pitchFamily="2"/>
              </a:rPr>
              <a:t>MST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8FB4678-AFAF-4079-9270-4550D7EF9DD1}"/>
              </a:ext>
            </a:extLst>
          </p:cNvPr>
          <p:cNvSpPr txBox="1"/>
          <p:nvPr/>
        </p:nvSpPr>
        <p:spPr>
          <a:xfrm rot="19997780">
            <a:off x="5848526" y="1804552"/>
            <a:ext cx="824794" cy="430959"/>
          </a:xfrm>
          <a:prstGeom prst="rect">
            <a:avLst/>
          </a:prstGeom>
          <a:noFill/>
          <a:ln>
            <a:noFill/>
          </a:ln>
        </p:spPr>
        <p:txBody>
          <a:bodyPr vert="horz" wrap="none" lIns="108847" tIns="54423" rIns="108847" bIns="54423" anchorCtr="0" compatLnSpc="0">
            <a:spAutoFit/>
          </a:bodyPr>
          <a:lstStyle/>
          <a:p>
            <a:pPr hangingPunct="0"/>
            <a:r>
              <a:rPr lang="en-GB" sz="2177" dirty="0">
                <a:latin typeface="Liberation Sans" pitchFamily="18"/>
                <a:ea typeface="Source Han Sans CN" pitchFamily="2"/>
                <a:cs typeface="Noto Sans Devanagari" pitchFamily="2"/>
              </a:rPr>
              <a:t>MSE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46865E2-F448-461A-99E1-D7B7C11C1FCB}"/>
              </a:ext>
            </a:extLst>
          </p:cNvPr>
          <p:cNvSpPr txBox="1"/>
          <p:nvPr/>
        </p:nvSpPr>
        <p:spPr>
          <a:xfrm>
            <a:off x="335462" y="4157068"/>
            <a:ext cx="1895728" cy="430959"/>
          </a:xfrm>
          <a:prstGeom prst="rect">
            <a:avLst/>
          </a:prstGeom>
          <a:noFill/>
          <a:ln>
            <a:noFill/>
          </a:ln>
        </p:spPr>
        <p:txBody>
          <a:bodyPr vert="horz" wrap="none" lIns="108847" tIns="54423" rIns="108847" bIns="54423" anchorCtr="0" compatLnSpc="0">
            <a:spAutoFit/>
          </a:bodyPr>
          <a:lstStyle/>
          <a:p>
            <a:pPr hangingPunct="0"/>
            <a:r>
              <a:rPr lang="en-GB" sz="2177">
                <a:latin typeface="Liberation Sans" pitchFamily="18"/>
                <a:ea typeface="Source Han Sans CN" pitchFamily="2"/>
                <a:cs typeface="Noto Sans Devanagari" pitchFamily="2"/>
              </a:rPr>
              <a:t>Ext sextupole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06A61A2-6D20-4CB7-9FD4-E7FF205212B2}"/>
              </a:ext>
            </a:extLst>
          </p:cNvPr>
          <p:cNvSpPr txBox="1"/>
          <p:nvPr/>
        </p:nvSpPr>
        <p:spPr>
          <a:xfrm>
            <a:off x="10227439" y="4157068"/>
            <a:ext cx="1895728" cy="430959"/>
          </a:xfrm>
          <a:prstGeom prst="rect">
            <a:avLst/>
          </a:prstGeom>
          <a:noFill/>
          <a:ln>
            <a:noFill/>
          </a:ln>
        </p:spPr>
        <p:txBody>
          <a:bodyPr vert="horz" wrap="none" lIns="108847" tIns="54423" rIns="108847" bIns="54423" anchorCtr="0" compatLnSpc="0">
            <a:spAutoFit/>
          </a:bodyPr>
          <a:lstStyle/>
          <a:p>
            <a:pPr hangingPunct="0"/>
            <a:r>
              <a:rPr lang="en-GB" sz="2177">
                <a:latin typeface="Liberation Sans" pitchFamily="18"/>
                <a:ea typeface="Source Han Sans CN" pitchFamily="2"/>
                <a:cs typeface="Noto Sans Devanagari" pitchFamily="2"/>
              </a:rPr>
              <a:t>Ext sextupole</a:t>
            </a: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7BD29416-87E8-4D87-885F-A05BCCF30C10}"/>
              </a:ext>
            </a:extLst>
          </p:cNvPr>
          <p:cNvSpPr/>
          <p:nvPr/>
        </p:nvSpPr>
        <p:spPr>
          <a:xfrm>
            <a:off x="9644022" y="2790826"/>
            <a:ext cx="304770" cy="1214728"/>
          </a:xfrm>
          <a:custGeom>
            <a:avLst>
              <a:gd name="f0" fmla="val 108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0"/>
              <a:gd name="f7" fmla="val 21600"/>
              <a:gd name="f8" fmla="val -2147483647"/>
              <a:gd name="f9" fmla="val 2147483647"/>
              <a:gd name="f10" fmla="+- 0 0 0"/>
              <a:gd name="f11" fmla="*/ f4 1 21600"/>
              <a:gd name="f12" fmla="*/ f5 1 21600"/>
              <a:gd name="f13" fmla="pin 0 f0 21600"/>
              <a:gd name="f14" fmla="*/ f10 f1 1"/>
              <a:gd name="f15" fmla="val f13"/>
              <a:gd name="f16" fmla="*/ f13 1 2"/>
              <a:gd name="f17" fmla="*/ f13 f11 1"/>
              <a:gd name="f18" fmla="*/ f6 f12 1"/>
              <a:gd name="f19" fmla="*/ 18000 f12 1"/>
              <a:gd name="f20" fmla="*/ 10800 f12 1"/>
              <a:gd name="f21" fmla="*/ 0 f12 1"/>
              <a:gd name="f22" fmla="*/ f14 1 f3"/>
              <a:gd name="f23" fmla="*/ 0 f11 1"/>
              <a:gd name="f24" fmla="*/ 21600 f12 1"/>
              <a:gd name="f25" fmla="*/ 10800 f11 1"/>
              <a:gd name="f26" fmla="*/ 21600 f11 1"/>
              <a:gd name="f27" fmla="+- f16 10800 0"/>
              <a:gd name="f28" fmla="+- 21600 0 f15"/>
              <a:gd name="f29" fmla="*/ f16 f11 1"/>
              <a:gd name="f30" fmla="*/ f15 f11 1"/>
              <a:gd name="f31" fmla="+- f22 0 f2"/>
              <a:gd name="f32" fmla="*/ f28 1 2"/>
              <a:gd name="f33" fmla="*/ f27 f11 1"/>
              <a:gd name="f34" fmla="+- 21600 0 f32"/>
              <a:gd name="f35" fmla="*/ f34 f11 1"/>
            </a:gdLst>
            <a:ahLst>
              <a:ahXY gdRefX="f0" minX="f6" maxX="f7">
                <a:pos x="f17" y="f18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1">
                <a:pos x="f30" y="f21"/>
              </a:cxn>
              <a:cxn ang="f31">
                <a:pos x="f29" y="f20"/>
              </a:cxn>
              <a:cxn ang="f31">
                <a:pos x="f23" y="f24"/>
              </a:cxn>
              <a:cxn ang="f31">
                <a:pos x="f25" y="f24"/>
              </a:cxn>
              <a:cxn ang="f31">
                <a:pos x="f26" y="f24"/>
              </a:cxn>
              <a:cxn ang="f31">
                <a:pos x="f35" y="f20"/>
              </a:cxn>
            </a:cxnLst>
            <a:rect l="f29" t="f20" r="f33" b="f19"/>
            <a:pathLst>
              <a:path w="21600" h="21600">
                <a:moveTo>
                  <a:pt x="f15" y="f6"/>
                </a:moveTo>
                <a:lnTo>
                  <a:pt x="f7" y="f7"/>
                </a:lnTo>
                <a:lnTo>
                  <a:pt x="f6" y="f7"/>
                </a:lnTo>
                <a:close/>
              </a:path>
            </a:pathLst>
          </a:custGeom>
          <a:solidFill>
            <a:srgbClr val="00A933">
              <a:alpha val="50000"/>
            </a:srgbClr>
          </a:solidFill>
          <a:ln w="38160">
            <a:solidFill>
              <a:srgbClr val="00A933"/>
            </a:solidFill>
            <a:prstDash val="solid"/>
          </a:ln>
        </p:spPr>
        <p:txBody>
          <a:bodyPr vert="horz" wrap="none" lIns="131922" tIns="77499" rIns="131922" bIns="77499" anchor="ctr" anchorCtr="0" compatLnSpc="0">
            <a:noAutofit/>
          </a:bodyPr>
          <a:lstStyle/>
          <a:p>
            <a:pPr hangingPunct="0"/>
            <a:endParaRPr lang="en-GB" sz="2177">
              <a:latin typeface="Liberation Sans" pitchFamily="18"/>
              <a:ea typeface="Source Han Sans CN" pitchFamily="2"/>
              <a:cs typeface="Noto Sans Devanagari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B57F6872-CD0E-4429-B73C-F41FAA517C9D}"/>
              </a:ext>
            </a:extLst>
          </p:cNvPr>
          <p:cNvSpPr/>
          <p:nvPr/>
        </p:nvSpPr>
        <p:spPr>
          <a:xfrm flipV="1">
            <a:off x="8120169" y="2142101"/>
            <a:ext cx="304770" cy="1214728"/>
          </a:xfrm>
          <a:custGeom>
            <a:avLst>
              <a:gd name="f0" fmla="val 108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0"/>
              <a:gd name="f7" fmla="val 21600"/>
              <a:gd name="f8" fmla="val -2147483647"/>
              <a:gd name="f9" fmla="val 2147483647"/>
              <a:gd name="f10" fmla="+- 0 0 0"/>
              <a:gd name="f11" fmla="*/ f4 1 21600"/>
              <a:gd name="f12" fmla="*/ f5 1 21600"/>
              <a:gd name="f13" fmla="pin 0 f0 21600"/>
              <a:gd name="f14" fmla="*/ f10 f1 1"/>
              <a:gd name="f15" fmla="val f13"/>
              <a:gd name="f16" fmla="*/ f13 1 2"/>
              <a:gd name="f17" fmla="*/ f13 f11 1"/>
              <a:gd name="f18" fmla="*/ f6 f12 1"/>
              <a:gd name="f19" fmla="*/ 18000 f12 1"/>
              <a:gd name="f20" fmla="*/ 10800 f12 1"/>
              <a:gd name="f21" fmla="*/ 0 f12 1"/>
              <a:gd name="f22" fmla="*/ f14 1 f3"/>
              <a:gd name="f23" fmla="*/ 0 f11 1"/>
              <a:gd name="f24" fmla="*/ 21600 f12 1"/>
              <a:gd name="f25" fmla="*/ 10800 f11 1"/>
              <a:gd name="f26" fmla="*/ 21600 f11 1"/>
              <a:gd name="f27" fmla="+- f16 10800 0"/>
              <a:gd name="f28" fmla="+- 21600 0 f15"/>
              <a:gd name="f29" fmla="*/ f16 f11 1"/>
              <a:gd name="f30" fmla="*/ f15 f11 1"/>
              <a:gd name="f31" fmla="+- f22 0 f2"/>
              <a:gd name="f32" fmla="*/ f28 1 2"/>
              <a:gd name="f33" fmla="*/ f27 f11 1"/>
              <a:gd name="f34" fmla="+- 21600 0 f32"/>
              <a:gd name="f35" fmla="*/ f34 f11 1"/>
            </a:gdLst>
            <a:ahLst>
              <a:ahXY gdRefX="f0" minX="f6" maxX="f7">
                <a:pos x="f17" y="f18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1">
                <a:pos x="f30" y="f21"/>
              </a:cxn>
              <a:cxn ang="f31">
                <a:pos x="f29" y="f20"/>
              </a:cxn>
              <a:cxn ang="f31">
                <a:pos x="f23" y="f24"/>
              </a:cxn>
              <a:cxn ang="f31">
                <a:pos x="f25" y="f24"/>
              </a:cxn>
              <a:cxn ang="f31">
                <a:pos x="f26" y="f24"/>
              </a:cxn>
              <a:cxn ang="f31">
                <a:pos x="f35" y="f20"/>
              </a:cxn>
            </a:cxnLst>
            <a:rect l="f29" t="f20" r="f33" b="f19"/>
            <a:pathLst>
              <a:path w="21600" h="21600">
                <a:moveTo>
                  <a:pt x="f15" y="f6"/>
                </a:moveTo>
                <a:lnTo>
                  <a:pt x="f7" y="f7"/>
                </a:lnTo>
                <a:lnTo>
                  <a:pt x="f6" y="f7"/>
                </a:lnTo>
                <a:close/>
              </a:path>
            </a:pathLst>
          </a:custGeom>
          <a:solidFill>
            <a:srgbClr val="00A933">
              <a:alpha val="50000"/>
            </a:srgbClr>
          </a:solidFill>
          <a:ln w="38160">
            <a:solidFill>
              <a:srgbClr val="00A933"/>
            </a:solidFill>
            <a:prstDash val="solid"/>
          </a:ln>
        </p:spPr>
        <p:txBody>
          <a:bodyPr vert="horz" wrap="none" lIns="131922" tIns="77499" rIns="131922" bIns="77499" anchor="ctr" anchorCtr="0" compatLnSpc="0">
            <a:noAutofit/>
          </a:bodyPr>
          <a:lstStyle/>
          <a:p>
            <a:pPr hangingPunct="0"/>
            <a:endParaRPr lang="en-GB" sz="2177">
              <a:latin typeface="Liberation Sans" pitchFamily="18"/>
              <a:ea typeface="Source Han Sans CN" pitchFamily="2"/>
              <a:cs typeface="Noto Sans Devanagari" pitchFamily="2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0EEF546D-D46D-4A7A-A625-CBB998982D12}"/>
              </a:ext>
            </a:extLst>
          </p:cNvPr>
          <p:cNvSpPr/>
          <p:nvPr/>
        </p:nvSpPr>
        <p:spPr>
          <a:xfrm>
            <a:off x="182205" y="1187299"/>
            <a:ext cx="11768493" cy="254875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7031" h="5855">
                <a:moveTo>
                  <a:pt x="581" y="5845"/>
                </a:moveTo>
                <a:cubicBezTo>
                  <a:pt x="479" y="5845"/>
                  <a:pt x="378" y="5818"/>
                  <a:pt x="290" y="5766"/>
                </a:cubicBezTo>
                <a:cubicBezTo>
                  <a:pt x="202" y="5715"/>
                  <a:pt x="128" y="5642"/>
                  <a:pt x="77" y="5553"/>
                </a:cubicBezTo>
                <a:cubicBezTo>
                  <a:pt x="26" y="5464"/>
                  <a:pt x="0" y="5364"/>
                  <a:pt x="0" y="5262"/>
                </a:cubicBezTo>
                <a:cubicBezTo>
                  <a:pt x="0" y="5160"/>
                  <a:pt x="27" y="5059"/>
                  <a:pt x="79" y="4971"/>
                </a:cubicBezTo>
                <a:cubicBezTo>
                  <a:pt x="130" y="4883"/>
                  <a:pt x="203" y="4809"/>
                  <a:pt x="292" y="4758"/>
                </a:cubicBezTo>
                <a:cubicBezTo>
                  <a:pt x="381" y="4708"/>
                  <a:pt x="481" y="4681"/>
                  <a:pt x="583" y="4681"/>
                </a:cubicBezTo>
                <a:lnTo>
                  <a:pt x="5510" y="4691"/>
                </a:lnTo>
                <a:lnTo>
                  <a:pt x="7066" y="4460"/>
                </a:lnTo>
                <a:cubicBezTo>
                  <a:pt x="8648" y="4110"/>
                  <a:pt x="9952" y="3761"/>
                  <a:pt x="11061" y="3411"/>
                </a:cubicBezTo>
                <a:cubicBezTo>
                  <a:pt x="12223" y="3044"/>
                  <a:pt x="13169" y="2676"/>
                  <a:pt x="13991" y="2305"/>
                </a:cubicBezTo>
                <a:cubicBezTo>
                  <a:pt x="15638" y="1560"/>
                  <a:pt x="16792" y="801"/>
                  <a:pt x="18196" y="7"/>
                </a:cubicBezTo>
                <a:cubicBezTo>
                  <a:pt x="18204" y="2"/>
                  <a:pt x="18213" y="0"/>
                  <a:pt x="18223" y="0"/>
                </a:cubicBezTo>
                <a:cubicBezTo>
                  <a:pt x="18232" y="0"/>
                  <a:pt x="18241" y="3"/>
                  <a:pt x="18249" y="7"/>
                </a:cubicBezTo>
                <a:cubicBezTo>
                  <a:pt x="18257" y="12"/>
                  <a:pt x="18264" y="19"/>
                  <a:pt x="18268" y="27"/>
                </a:cubicBezTo>
                <a:cubicBezTo>
                  <a:pt x="18273" y="35"/>
                  <a:pt x="18275" y="44"/>
                  <a:pt x="18275" y="53"/>
                </a:cubicBezTo>
                <a:cubicBezTo>
                  <a:pt x="18275" y="63"/>
                  <a:pt x="18273" y="72"/>
                  <a:pt x="18268" y="80"/>
                </a:cubicBezTo>
                <a:cubicBezTo>
                  <a:pt x="18263" y="88"/>
                  <a:pt x="18256" y="95"/>
                  <a:pt x="18248" y="99"/>
                </a:cubicBezTo>
                <a:cubicBezTo>
                  <a:pt x="16842" y="895"/>
                  <a:pt x="15685" y="1656"/>
                  <a:pt x="14035" y="2401"/>
                </a:cubicBezTo>
                <a:cubicBezTo>
                  <a:pt x="13209" y="2774"/>
                  <a:pt x="12259" y="3144"/>
                  <a:pt x="11093" y="3512"/>
                </a:cubicBezTo>
                <a:cubicBezTo>
                  <a:pt x="10123" y="3818"/>
                  <a:pt x="9004" y="4123"/>
                  <a:pt x="7681" y="4429"/>
                </a:cubicBezTo>
                <a:cubicBezTo>
                  <a:pt x="7693" y="4433"/>
                  <a:pt x="7704" y="4437"/>
                  <a:pt x="7716" y="4442"/>
                </a:cubicBezTo>
                <a:cubicBezTo>
                  <a:pt x="7727" y="4446"/>
                  <a:pt x="7738" y="4451"/>
                  <a:pt x="7749" y="4456"/>
                </a:cubicBezTo>
                <a:lnTo>
                  <a:pt x="18478" y="2741"/>
                </a:lnTo>
                <a:cubicBezTo>
                  <a:pt x="18479" y="2741"/>
                  <a:pt x="18479" y="2741"/>
                  <a:pt x="18479" y="2741"/>
                </a:cubicBezTo>
                <a:cubicBezTo>
                  <a:pt x="18480" y="2740"/>
                  <a:pt x="18481" y="2740"/>
                  <a:pt x="18482" y="2740"/>
                </a:cubicBezTo>
                <a:cubicBezTo>
                  <a:pt x="18483" y="2740"/>
                  <a:pt x="18484" y="2740"/>
                  <a:pt x="18485" y="2740"/>
                </a:cubicBezTo>
                <a:cubicBezTo>
                  <a:pt x="18485" y="2740"/>
                  <a:pt x="18486" y="2739"/>
                  <a:pt x="18487" y="2739"/>
                </a:cubicBezTo>
                <a:cubicBezTo>
                  <a:pt x="18488" y="2739"/>
                  <a:pt x="18489" y="2739"/>
                  <a:pt x="18490" y="2739"/>
                </a:cubicBezTo>
                <a:cubicBezTo>
                  <a:pt x="18491" y="2739"/>
                  <a:pt x="18492" y="2739"/>
                  <a:pt x="18493" y="2739"/>
                </a:cubicBezTo>
                <a:cubicBezTo>
                  <a:pt x="18494" y="2739"/>
                  <a:pt x="18494" y="2738"/>
                  <a:pt x="18495" y="2738"/>
                </a:cubicBezTo>
                <a:cubicBezTo>
                  <a:pt x="18496" y="2738"/>
                  <a:pt x="18497" y="2738"/>
                  <a:pt x="18498" y="2738"/>
                </a:cubicBezTo>
                <a:cubicBezTo>
                  <a:pt x="18499" y="2738"/>
                  <a:pt x="18500" y="2738"/>
                  <a:pt x="18501" y="2738"/>
                </a:cubicBezTo>
                <a:cubicBezTo>
                  <a:pt x="18502" y="2738"/>
                  <a:pt x="18503" y="2737"/>
                  <a:pt x="18503" y="2737"/>
                </a:cubicBezTo>
                <a:cubicBezTo>
                  <a:pt x="18504" y="2737"/>
                  <a:pt x="18505" y="2737"/>
                  <a:pt x="18506" y="2737"/>
                </a:cubicBezTo>
                <a:cubicBezTo>
                  <a:pt x="18507" y="2737"/>
                  <a:pt x="18508" y="2737"/>
                  <a:pt x="18509" y="2737"/>
                </a:cubicBezTo>
                <a:cubicBezTo>
                  <a:pt x="18510" y="2737"/>
                  <a:pt x="18511" y="2737"/>
                  <a:pt x="18512" y="2736"/>
                </a:cubicBezTo>
                <a:cubicBezTo>
                  <a:pt x="18512" y="2736"/>
                  <a:pt x="18513" y="2736"/>
                  <a:pt x="18514" y="2736"/>
                </a:cubicBezTo>
                <a:cubicBezTo>
                  <a:pt x="18515" y="2736"/>
                  <a:pt x="18516" y="2736"/>
                  <a:pt x="18517" y="2736"/>
                </a:cubicBezTo>
                <a:cubicBezTo>
                  <a:pt x="18518" y="2736"/>
                  <a:pt x="18519" y="2736"/>
                  <a:pt x="18520" y="2736"/>
                </a:cubicBezTo>
                <a:cubicBezTo>
                  <a:pt x="18521" y="2736"/>
                  <a:pt x="18521" y="2736"/>
                  <a:pt x="18522" y="2736"/>
                </a:cubicBezTo>
                <a:cubicBezTo>
                  <a:pt x="18523" y="2735"/>
                  <a:pt x="18524" y="2735"/>
                  <a:pt x="18525" y="2735"/>
                </a:cubicBezTo>
                <a:cubicBezTo>
                  <a:pt x="18526" y="2735"/>
                  <a:pt x="18527" y="2735"/>
                  <a:pt x="18528" y="2735"/>
                </a:cubicBezTo>
                <a:cubicBezTo>
                  <a:pt x="18529" y="2735"/>
                  <a:pt x="18530" y="2735"/>
                  <a:pt x="18530" y="2735"/>
                </a:cubicBezTo>
                <a:cubicBezTo>
                  <a:pt x="18531" y="2735"/>
                  <a:pt x="18532" y="2735"/>
                  <a:pt x="18533" y="2735"/>
                </a:cubicBezTo>
                <a:cubicBezTo>
                  <a:pt x="18534" y="2735"/>
                  <a:pt x="18535" y="2735"/>
                  <a:pt x="18536" y="2735"/>
                </a:cubicBezTo>
                <a:cubicBezTo>
                  <a:pt x="18537" y="2735"/>
                  <a:pt x="18538" y="2735"/>
                  <a:pt x="18539" y="2735"/>
                </a:cubicBezTo>
                <a:cubicBezTo>
                  <a:pt x="18540" y="2735"/>
                  <a:pt x="18540" y="2734"/>
                  <a:pt x="18541" y="2734"/>
                </a:cubicBezTo>
                <a:cubicBezTo>
                  <a:pt x="18542" y="2734"/>
                  <a:pt x="18543" y="2734"/>
                  <a:pt x="18544" y="2734"/>
                </a:cubicBezTo>
                <a:cubicBezTo>
                  <a:pt x="18545" y="2734"/>
                  <a:pt x="18546" y="2734"/>
                  <a:pt x="18547" y="2734"/>
                </a:cubicBezTo>
                <a:cubicBezTo>
                  <a:pt x="18548" y="2734"/>
                  <a:pt x="18549" y="2734"/>
                  <a:pt x="18550" y="2734"/>
                </a:cubicBezTo>
                <a:cubicBezTo>
                  <a:pt x="18550" y="2734"/>
                  <a:pt x="18551" y="2734"/>
                  <a:pt x="18552" y="2734"/>
                </a:cubicBezTo>
                <a:cubicBezTo>
                  <a:pt x="18553" y="2734"/>
                  <a:pt x="18554" y="2734"/>
                  <a:pt x="18555" y="2734"/>
                </a:cubicBezTo>
                <a:cubicBezTo>
                  <a:pt x="18556" y="2734"/>
                  <a:pt x="18557" y="2734"/>
                  <a:pt x="18558" y="2734"/>
                </a:cubicBezTo>
                <a:cubicBezTo>
                  <a:pt x="18559" y="2734"/>
                  <a:pt x="18559" y="2734"/>
                  <a:pt x="18560" y="2734"/>
                </a:cubicBezTo>
                <a:cubicBezTo>
                  <a:pt x="18561" y="2734"/>
                  <a:pt x="18561" y="2734"/>
                  <a:pt x="18561" y="2734"/>
                </a:cubicBezTo>
                <a:cubicBezTo>
                  <a:pt x="18562" y="2734"/>
                  <a:pt x="18562" y="2734"/>
                  <a:pt x="18563" y="2734"/>
                </a:cubicBezTo>
                <a:cubicBezTo>
                  <a:pt x="18564" y="2734"/>
                  <a:pt x="18565" y="2734"/>
                  <a:pt x="18566" y="2734"/>
                </a:cubicBezTo>
                <a:cubicBezTo>
                  <a:pt x="18567" y="2734"/>
                  <a:pt x="18568" y="2734"/>
                  <a:pt x="18569" y="2734"/>
                </a:cubicBezTo>
                <a:cubicBezTo>
                  <a:pt x="18569" y="2734"/>
                  <a:pt x="18570" y="2734"/>
                  <a:pt x="18571" y="2734"/>
                </a:cubicBezTo>
                <a:cubicBezTo>
                  <a:pt x="18572" y="2734"/>
                  <a:pt x="18573" y="2734"/>
                  <a:pt x="18574" y="2734"/>
                </a:cubicBezTo>
                <a:cubicBezTo>
                  <a:pt x="18575" y="2734"/>
                  <a:pt x="18576" y="2734"/>
                  <a:pt x="18577" y="2734"/>
                </a:cubicBezTo>
                <a:cubicBezTo>
                  <a:pt x="18578" y="2734"/>
                  <a:pt x="18579" y="2734"/>
                  <a:pt x="18579" y="2734"/>
                </a:cubicBezTo>
                <a:cubicBezTo>
                  <a:pt x="18580" y="2734"/>
                  <a:pt x="18581" y="2734"/>
                  <a:pt x="18582" y="2734"/>
                </a:cubicBezTo>
                <a:cubicBezTo>
                  <a:pt x="18583" y="2734"/>
                  <a:pt x="18584" y="2735"/>
                  <a:pt x="18585" y="2735"/>
                </a:cubicBezTo>
                <a:cubicBezTo>
                  <a:pt x="18586" y="2735"/>
                  <a:pt x="18587" y="2735"/>
                  <a:pt x="18588" y="2735"/>
                </a:cubicBezTo>
                <a:cubicBezTo>
                  <a:pt x="18588" y="2735"/>
                  <a:pt x="18589" y="2735"/>
                  <a:pt x="18590" y="2735"/>
                </a:cubicBezTo>
                <a:cubicBezTo>
                  <a:pt x="18591" y="2735"/>
                  <a:pt x="18592" y="2735"/>
                  <a:pt x="18593" y="2735"/>
                </a:cubicBezTo>
                <a:cubicBezTo>
                  <a:pt x="18594" y="2735"/>
                  <a:pt x="18595" y="2735"/>
                  <a:pt x="18596" y="2735"/>
                </a:cubicBezTo>
                <a:cubicBezTo>
                  <a:pt x="18597" y="2735"/>
                  <a:pt x="18598" y="2735"/>
                  <a:pt x="18598" y="2735"/>
                </a:cubicBezTo>
                <a:cubicBezTo>
                  <a:pt x="18599" y="2735"/>
                  <a:pt x="18600" y="2735"/>
                  <a:pt x="18601" y="2736"/>
                </a:cubicBezTo>
                <a:cubicBezTo>
                  <a:pt x="18602" y="2736"/>
                  <a:pt x="18603" y="2736"/>
                  <a:pt x="18604" y="2736"/>
                </a:cubicBezTo>
                <a:cubicBezTo>
                  <a:pt x="18605" y="2736"/>
                  <a:pt x="18606" y="2736"/>
                  <a:pt x="18607" y="2736"/>
                </a:cubicBezTo>
                <a:cubicBezTo>
                  <a:pt x="18607" y="2736"/>
                  <a:pt x="18608" y="2736"/>
                  <a:pt x="18609" y="2736"/>
                </a:cubicBezTo>
                <a:cubicBezTo>
                  <a:pt x="18610" y="2736"/>
                  <a:pt x="18611" y="2736"/>
                  <a:pt x="18612" y="2736"/>
                </a:cubicBezTo>
                <a:cubicBezTo>
                  <a:pt x="18613" y="2737"/>
                  <a:pt x="18614" y="2737"/>
                  <a:pt x="18615" y="2737"/>
                </a:cubicBezTo>
                <a:cubicBezTo>
                  <a:pt x="18616" y="2737"/>
                  <a:pt x="18616" y="2737"/>
                  <a:pt x="18617" y="2737"/>
                </a:cubicBezTo>
                <a:cubicBezTo>
                  <a:pt x="18618" y="2737"/>
                  <a:pt x="18619" y="2737"/>
                  <a:pt x="18620" y="2737"/>
                </a:cubicBezTo>
                <a:cubicBezTo>
                  <a:pt x="18621" y="2737"/>
                  <a:pt x="18622" y="2737"/>
                  <a:pt x="18623" y="2738"/>
                </a:cubicBezTo>
                <a:cubicBezTo>
                  <a:pt x="18624" y="2738"/>
                  <a:pt x="18625" y="2738"/>
                  <a:pt x="18625" y="2738"/>
                </a:cubicBezTo>
                <a:cubicBezTo>
                  <a:pt x="18626" y="2738"/>
                  <a:pt x="18627" y="2738"/>
                  <a:pt x="18628" y="2738"/>
                </a:cubicBezTo>
                <a:cubicBezTo>
                  <a:pt x="18629" y="2738"/>
                  <a:pt x="18630" y="2738"/>
                  <a:pt x="18631" y="2739"/>
                </a:cubicBezTo>
                <a:cubicBezTo>
                  <a:pt x="18632" y="2739"/>
                  <a:pt x="18633" y="2739"/>
                  <a:pt x="18634" y="2739"/>
                </a:cubicBezTo>
                <a:cubicBezTo>
                  <a:pt x="18634" y="2739"/>
                  <a:pt x="18635" y="2739"/>
                  <a:pt x="18636" y="2739"/>
                </a:cubicBezTo>
                <a:cubicBezTo>
                  <a:pt x="18637" y="2739"/>
                  <a:pt x="18638" y="2740"/>
                  <a:pt x="18639" y="2740"/>
                </a:cubicBezTo>
                <a:cubicBezTo>
                  <a:pt x="18640" y="2740"/>
                  <a:pt x="18641" y="2740"/>
                  <a:pt x="18642" y="2740"/>
                </a:cubicBezTo>
                <a:cubicBezTo>
                  <a:pt x="18642" y="2740"/>
                  <a:pt x="18643" y="2740"/>
                  <a:pt x="18644" y="2740"/>
                </a:cubicBezTo>
                <a:cubicBezTo>
                  <a:pt x="18645" y="2741"/>
                  <a:pt x="18646" y="2741"/>
                  <a:pt x="18647" y="2741"/>
                </a:cubicBezTo>
                <a:cubicBezTo>
                  <a:pt x="18648" y="2741"/>
                  <a:pt x="18649" y="2741"/>
                  <a:pt x="18650" y="2741"/>
                </a:cubicBezTo>
                <a:cubicBezTo>
                  <a:pt x="18650" y="2742"/>
                  <a:pt x="18651" y="2742"/>
                  <a:pt x="18652" y="2742"/>
                </a:cubicBezTo>
                <a:cubicBezTo>
                  <a:pt x="18653" y="2742"/>
                  <a:pt x="18654" y="2742"/>
                  <a:pt x="18655" y="2742"/>
                </a:cubicBezTo>
                <a:cubicBezTo>
                  <a:pt x="18656" y="2742"/>
                  <a:pt x="18657" y="2743"/>
                  <a:pt x="18658" y="2743"/>
                </a:cubicBezTo>
                <a:cubicBezTo>
                  <a:pt x="18658" y="2743"/>
                  <a:pt x="18659" y="2743"/>
                  <a:pt x="18660" y="2743"/>
                </a:cubicBezTo>
                <a:cubicBezTo>
                  <a:pt x="18661" y="2743"/>
                  <a:pt x="18662" y="2744"/>
                  <a:pt x="18663" y="2744"/>
                </a:cubicBezTo>
                <a:cubicBezTo>
                  <a:pt x="18664" y="2744"/>
                  <a:pt x="18665" y="2744"/>
                  <a:pt x="18666" y="2744"/>
                </a:cubicBezTo>
                <a:cubicBezTo>
                  <a:pt x="18666" y="2744"/>
                  <a:pt x="18667" y="2745"/>
                  <a:pt x="18668" y="2745"/>
                </a:cubicBezTo>
                <a:cubicBezTo>
                  <a:pt x="18669" y="2745"/>
                  <a:pt x="18670" y="2745"/>
                  <a:pt x="18671" y="2745"/>
                </a:cubicBezTo>
                <a:cubicBezTo>
                  <a:pt x="18672" y="2746"/>
                  <a:pt x="18673" y="2746"/>
                  <a:pt x="18674" y="2746"/>
                </a:cubicBezTo>
                <a:cubicBezTo>
                  <a:pt x="18674" y="2746"/>
                  <a:pt x="18675" y="2746"/>
                  <a:pt x="18676" y="2747"/>
                </a:cubicBezTo>
                <a:cubicBezTo>
                  <a:pt x="18677" y="2747"/>
                  <a:pt x="18678" y="2747"/>
                  <a:pt x="18679" y="2747"/>
                </a:cubicBezTo>
                <a:cubicBezTo>
                  <a:pt x="18680" y="2747"/>
                  <a:pt x="18681" y="2748"/>
                  <a:pt x="18681" y="2748"/>
                </a:cubicBezTo>
                <a:cubicBezTo>
                  <a:pt x="18682" y="2748"/>
                  <a:pt x="18683" y="2748"/>
                  <a:pt x="18684" y="2748"/>
                </a:cubicBezTo>
                <a:cubicBezTo>
                  <a:pt x="18685" y="2749"/>
                  <a:pt x="18686" y="2749"/>
                  <a:pt x="18687" y="2749"/>
                </a:cubicBezTo>
                <a:cubicBezTo>
                  <a:pt x="18688" y="2749"/>
                  <a:pt x="18688" y="2749"/>
                  <a:pt x="18689" y="2750"/>
                </a:cubicBezTo>
                <a:cubicBezTo>
                  <a:pt x="18690" y="2750"/>
                  <a:pt x="18691" y="2750"/>
                  <a:pt x="18692" y="2750"/>
                </a:cubicBezTo>
                <a:cubicBezTo>
                  <a:pt x="18693" y="2750"/>
                  <a:pt x="18694" y="2751"/>
                  <a:pt x="18695" y="2751"/>
                </a:cubicBezTo>
                <a:cubicBezTo>
                  <a:pt x="18696" y="2751"/>
                  <a:pt x="18696" y="2751"/>
                  <a:pt x="18697" y="2752"/>
                </a:cubicBezTo>
                <a:cubicBezTo>
                  <a:pt x="18698" y="2752"/>
                  <a:pt x="18699" y="2752"/>
                  <a:pt x="18700" y="2752"/>
                </a:cubicBezTo>
                <a:cubicBezTo>
                  <a:pt x="18701" y="2753"/>
                  <a:pt x="18702" y="2753"/>
                  <a:pt x="18702" y="2753"/>
                </a:cubicBezTo>
                <a:cubicBezTo>
                  <a:pt x="18703" y="2753"/>
                  <a:pt x="18704" y="2754"/>
                  <a:pt x="18705" y="2754"/>
                </a:cubicBezTo>
                <a:cubicBezTo>
                  <a:pt x="18706" y="2754"/>
                  <a:pt x="18707" y="2754"/>
                  <a:pt x="18708" y="2755"/>
                </a:cubicBezTo>
                <a:cubicBezTo>
                  <a:pt x="18709" y="2755"/>
                  <a:pt x="18709" y="2755"/>
                  <a:pt x="18710" y="2755"/>
                </a:cubicBezTo>
                <a:cubicBezTo>
                  <a:pt x="18711" y="2756"/>
                  <a:pt x="18712" y="2756"/>
                  <a:pt x="18713" y="2756"/>
                </a:cubicBezTo>
                <a:cubicBezTo>
                  <a:pt x="18714" y="2756"/>
                  <a:pt x="18715" y="2757"/>
                  <a:pt x="18716" y="2757"/>
                </a:cubicBezTo>
                <a:cubicBezTo>
                  <a:pt x="18716" y="2757"/>
                  <a:pt x="18717" y="2757"/>
                  <a:pt x="18718" y="2758"/>
                </a:cubicBezTo>
                <a:cubicBezTo>
                  <a:pt x="18719" y="2758"/>
                  <a:pt x="18720" y="2758"/>
                  <a:pt x="18721" y="2758"/>
                </a:cubicBezTo>
                <a:cubicBezTo>
                  <a:pt x="18722" y="2759"/>
                  <a:pt x="18722" y="2759"/>
                  <a:pt x="18723" y="2759"/>
                </a:cubicBezTo>
                <a:cubicBezTo>
                  <a:pt x="18724" y="2760"/>
                  <a:pt x="18725" y="2760"/>
                  <a:pt x="18726" y="2760"/>
                </a:cubicBezTo>
                <a:cubicBezTo>
                  <a:pt x="18727" y="2760"/>
                  <a:pt x="18728" y="2761"/>
                  <a:pt x="18728" y="2761"/>
                </a:cubicBezTo>
                <a:cubicBezTo>
                  <a:pt x="18729" y="2761"/>
                  <a:pt x="18730" y="2762"/>
                  <a:pt x="18731" y="2762"/>
                </a:cubicBezTo>
                <a:cubicBezTo>
                  <a:pt x="18732" y="2762"/>
                  <a:pt x="18733" y="2762"/>
                  <a:pt x="18734" y="2763"/>
                </a:cubicBezTo>
                <a:cubicBezTo>
                  <a:pt x="18734" y="2763"/>
                  <a:pt x="18735" y="2763"/>
                  <a:pt x="18736" y="2764"/>
                </a:cubicBezTo>
                <a:cubicBezTo>
                  <a:pt x="18737" y="2764"/>
                  <a:pt x="18738" y="2764"/>
                  <a:pt x="18739" y="2764"/>
                </a:cubicBezTo>
                <a:cubicBezTo>
                  <a:pt x="18740" y="2765"/>
                  <a:pt x="18740" y="2765"/>
                  <a:pt x="18741" y="2765"/>
                </a:cubicBezTo>
                <a:cubicBezTo>
                  <a:pt x="18742" y="2766"/>
                  <a:pt x="18743" y="2766"/>
                  <a:pt x="18744" y="2766"/>
                </a:cubicBezTo>
                <a:cubicBezTo>
                  <a:pt x="18745" y="2767"/>
                  <a:pt x="18746" y="2767"/>
                  <a:pt x="18746" y="2767"/>
                </a:cubicBezTo>
                <a:cubicBezTo>
                  <a:pt x="18747" y="2768"/>
                  <a:pt x="18748" y="2768"/>
                  <a:pt x="18749" y="2768"/>
                </a:cubicBezTo>
                <a:cubicBezTo>
                  <a:pt x="18750" y="2768"/>
                  <a:pt x="18750" y="2769"/>
                  <a:pt x="18751" y="2769"/>
                </a:cubicBezTo>
                <a:cubicBezTo>
                  <a:pt x="18752" y="2769"/>
                  <a:pt x="18753" y="2770"/>
                  <a:pt x="18754" y="2770"/>
                </a:cubicBezTo>
                <a:cubicBezTo>
                  <a:pt x="18755" y="2770"/>
                  <a:pt x="18756" y="2771"/>
                  <a:pt x="18757" y="2771"/>
                </a:cubicBezTo>
                <a:cubicBezTo>
                  <a:pt x="18757" y="2771"/>
                  <a:pt x="18758" y="2772"/>
                  <a:pt x="18759" y="2772"/>
                </a:cubicBezTo>
                <a:cubicBezTo>
                  <a:pt x="18760" y="2773"/>
                  <a:pt x="18761" y="2773"/>
                  <a:pt x="18762" y="2773"/>
                </a:cubicBezTo>
                <a:cubicBezTo>
                  <a:pt x="18762" y="2774"/>
                  <a:pt x="18763" y="2774"/>
                  <a:pt x="18764" y="2774"/>
                </a:cubicBezTo>
                <a:cubicBezTo>
                  <a:pt x="18765" y="2775"/>
                  <a:pt x="18766" y="2775"/>
                  <a:pt x="18767" y="2775"/>
                </a:cubicBezTo>
                <a:cubicBezTo>
                  <a:pt x="18767" y="2776"/>
                  <a:pt x="18768" y="2776"/>
                  <a:pt x="18769" y="2776"/>
                </a:cubicBezTo>
                <a:cubicBezTo>
                  <a:pt x="18770" y="2777"/>
                  <a:pt x="18771" y="2777"/>
                  <a:pt x="18772" y="2777"/>
                </a:cubicBezTo>
                <a:cubicBezTo>
                  <a:pt x="18772" y="2778"/>
                  <a:pt x="18773" y="2778"/>
                  <a:pt x="18774" y="2778"/>
                </a:cubicBezTo>
                <a:cubicBezTo>
                  <a:pt x="18775" y="2779"/>
                  <a:pt x="18776" y="2779"/>
                  <a:pt x="18777" y="2780"/>
                </a:cubicBezTo>
                <a:cubicBezTo>
                  <a:pt x="18777" y="2780"/>
                  <a:pt x="18778" y="2780"/>
                  <a:pt x="18779" y="2781"/>
                </a:cubicBezTo>
                <a:cubicBezTo>
                  <a:pt x="18780" y="2781"/>
                  <a:pt x="18781" y="2781"/>
                  <a:pt x="18782" y="2782"/>
                </a:cubicBezTo>
                <a:cubicBezTo>
                  <a:pt x="18782" y="2782"/>
                  <a:pt x="18783" y="2783"/>
                  <a:pt x="18784" y="2783"/>
                </a:cubicBezTo>
                <a:cubicBezTo>
                  <a:pt x="18785" y="2783"/>
                  <a:pt x="18786" y="2784"/>
                  <a:pt x="18787" y="2784"/>
                </a:cubicBezTo>
                <a:cubicBezTo>
                  <a:pt x="18787" y="2784"/>
                  <a:pt x="18788" y="2785"/>
                  <a:pt x="18789" y="2785"/>
                </a:cubicBezTo>
                <a:cubicBezTo>
                  <a:pt x="18790" y="2786"/>
                  <a:pt x="18791" y="2786"/>
                  <a:pt x="18791" y="2786"/>
                </a:cubicBezTo>
                <a:cubicBezTo>
                  <a:pt x="18792" y="2787"/>
                  <a:pt x="18793" y="2787"/>
                  <a:pt x="18794" y="2788"/>
                </a:cubicBezTo>
                <a:cubicBezTo>
                  <a:pt x="18795" y="2788"/>
                  <a:pt x="18796" y="2788"/>
                  <a:pt x="18796" y="2789"/>
                </a:cubicBezTo>
                <a:cubicBezTo>
                  <a:pt x="18797" y="2789"/>
                  <a:pt x="18798" y="2790"/>
                  <a:pt x="18799" y="2790"/>
                </a:cubicBezTo>
                <a:cubicBezTo>
                  <a:pt x="18800" y="2790"/>
                  <a:pt x="18800" y="2791"/>
                  <a:pt x="18801" y="2791"/>
                </a:cubicBezTo>
                <a:cubicBezTo>
                  <a:pt x="18802" y="2792"/>
                  <a:pt x="18803" y="2792"/>
                  <a:pt x="18804" y="2792"/>
                </a:cubicBezTo>
                <a:cubicBezTo>
                  <a:pt x="18804" y="2793"/>
                  <a:pt x="18805" y="2793"/>
                  <a:pt x="18806" y="2794"/>
                </a:cubicBezTo>
                <a:cubicBezTo>
                  <a:pt x="18807" y="2794"/>
                  <a:pt x="18808" y="2795"/>
                  <a:pt x="18808" y="2795"/>
                </a:cubicBezTo>
                <a:cubicBezTo>
                  <a:pt x="18809" y="2795"/>
                  <a:pt x="18810" y="2796"/>
                  <a:pt x="18811" y="2796"/>
                </a:cubicBezTo>
                <a:cubicBezTo>
                  <a:pt x="18812" y="2797"/>
                  <a:pt x="18812" y="2797"/>
                  <a:pt x="18813" y="2797"/>
                </a:cubicBezTo>
                <a:cubicBezTo>
                  <a:pt x="18814" y="2798"/>
                  <a:pt x="18815" y="2798"/>
                  <a:pt x="18816" y="2799"/>
                </a:cubicBezTo>
                <a:cubicBezTo>
                  <a:pt x="18816" y="2799"/>
                  <a:pt x="18817" y="2800"/>
                  <a:pt x="18818" y="2800"/>
                </a:cubicBezTo>
                <a:cubicBezTo>
                  <a:pt x="18819" y="2801"/>
                  <a:pt x="18820" y="2801"/>
                  <a:pt x="18820" y="2801"/>
                </a:cubicBezTo>
                <a:cubicBezTo>
                  <a:pt x="18821" y="2802"/>
                  <a:pt x="18822" y="2802"/>
                  <a:pt x="18823" y="2803"/>
                </a:cubicBezTo>
                <a:cubicBezTo>
                  <a:pt x="18824" y="2803"/>
                  <a:pt x="18824" y="2804"/>
                  <a:pt x="18825" y="2804"/>
                </a:cubicBezTo>
                <a:lnTo>
                  <a:pt x="18826" y="2804"/>
                </a:lnTo>
                <a:lnTo>
                  <a:pt x="22232" y="4763"/>
                </a:lnTo>
                <a:lnTo>
                  <a:pt x="26498" y="4734"/>
                </a:lnTo>
                <a:cubicBezTo>
                  <a:pt x="26591" y="4733"/>
                  <a:pt x="26683" y="4757"/>
                  <a:pt x="26763" y="4803"/>
                </a:cubicBezTo>
                <a:cubicBezTo>
                  <a:pt x="26844" y="4849"/>
                  <a:pt x="26911" y="4915"/>
                  <a:pt x="26958" y="4995"/>
                </a:cubicBezTo>
                <a:cubicBezTo>
                  <a:pt x="27005" y="5076"/>
                  <a:pt x="27030" y="5167"/>
                  <a:pt x="27031" y="5259"/>
                </a:cubicBezTo>
                <a:cubicBezTo>
                  <a:pt x="27032" y="5352"/>
                  <a:pt x="27008" y="5444"/>
                  <a:pt x="26962" y="5524"/>
                </a:cubicBezTo>
                <a:cubicBezTo>
                  <a:pt x="26916" y="5605"/>
                  <a:pt x="26850" y="5672"/>
                  <a:pt x="26770" y="5719"/>
                </a:cubicBezTo>
                <a:cubicBezTo>
                  <a:pt x="26690" y="5766"/>
                  <a:pt x="26598" y="5791"/>
                  <a:pt x="26506" y="5792"/>
                </a:cubicBezTo>
                <a:lnTo>
                  <a:pt x="22096" y="5822"/>
                </a:lnTo>
                <a:cubicBezTo>
                  <a:pt x="22095" y="5822"/>
                  <a:pt x="22095" y="5822"/>
                  <a:pt x="22094" y="5822"/>
                </a:cubicBezTo>
                <a:lnTo>
                  <a:pt x="22093" y="5822"/>
                </a:lnTo>
                <a:cubicBezTo>
                  <a:pt x="22092" y="5822"/>
                  <a:pt x="22092" y="5822"/>
                  <a:pt x="22092" y="5822"/>
                </a:cubicBezTo>
                <a:cubicBezTo>
                  <a:pt x="22091" y="5822"/>
                  <a:pt x="22090" y="5822"/>
                  <a:pt x="22089" y="5822"/>
                </a:cubicBezTo>
                <a:cubicBezTo>
                  <a:pt x="22088" y="5822"/>
                  <a:pt x="22087" y="5822"/>
                  <a:pt x="22086" y="5822"/>
                </a:cubicBezTo>
                <a:cubicBezTo>
                  <a:pt x="22085" y="5822"/>
                  <a:pt x="22084" y="5822"/>
                  <a:pt x="22083" y="5822"/>
                </a:cubicBezTo>
                <a:cubicBezTo>
                  <a:pt x="22082" y="5822"/>
                  <a:pt x="22082" y="5822"/>
                  <a:pt x="22081" y="5822"/>
                </a:cubicBezTo>
                <a:cubicBezTo>
                  <a:pt x="22080" y="5822"/>
                  <a:pt x="22079" y="5822"/>
                  <a:pt x="22078" y="5822"/>
                </a:cubicBezTo>
                <a:cubicBezTo>
                  <a:pt x="22077" y="5822"/>
                  <a:pt x="22076" y="5822"/>
                  <a:pt x="22075" y="5822"/>
                </a:cubicBezTo>
                <a:cubicBezTo>
                  <a:pt x="22074" y="5822"/>
                  <a:pt x="22073" y="5822"/>
                  <a:pt x="22072" y="5822"/>
                </a:cubicBezTo>
                <a:cubicBezTo>
                  <a:pt x="22072" y="5822"/>
                  <a:pt x="22071" y="5822"/>
                  <a:pt x="22070" y="5822"/>
                </a:cubicBezTo>
                <a:cubicBezTo>
                  <a:pt x="22069" y="5822"/>
                  <a:pt x="22068" y="5822"/>
                  <a:pt x="22067" y="5821"/>
                </a:cubicBezTo>
                <a:cubicBezTo>
                  <a:pt x="22066" y="5821"/>
                  <a:pt x="22065" y="5821"/>
                  <a:pt x="22064" y="5821"/>
                </a:cubicBezTo>
                <a:cubicBezTo>
                  <a:pt x="22063" y="5821"/>
                  <a:pt x="22062" y="5821"/>
                  <a:pt x="22062" y="5821"/>
                </a:cubicBezTo>
                <a:cubicBezTo>
                  <a:pt x="22061" y="5821"/>
                  <a:pt x="22060" y="5821"/>
                  <a:pt x="22059" y="5821"/>
                </a:cubicBezTo>
                <a:cubicBezTo>
                  <a:pt x="22058" y="5821"/>
                  <a:pt x="22057" y="5821"/>
                  <a:pt x="22056" y="5821"/>
                </a:cubicBezTo>
                <a:cubicBezTo>
                  <a:pt x="22055" y="5821"/>
                  <a:pt x="22054" y="5821"/>
                  <a:pt x="22053" y="5821"/>
                </a:cubicBezTo>
                <a:cubicBezTo>
                  <a:pt x="22053" y="5821"/>
                  <a:pt x="22052" y="5821"/>
                  <a:pt x="22051" y="5820"/>
                </a:cubicBezTo>
                <a:cubicBezTo>
                  <a:pt x="22050" y="5820"/>
                  <a:pt x="22049" y="5820"/>
                  <a:pt x="22048" y="5820"/>
                </a:cubicBezTo>
                <a:cubicBezTo>
                  <a:pt x="22047" y="5820"/>
                  <a:pt x="22046" y="5820"/>
                  <a:pt x="22045" y="5820"/>
                </a:cubicBezTo>
                <a:cubicBezTo>
                  <a:pt x="22044" y="5820"/>
                  <a:pt x="22043" y="5820"/>
                  <a:pt x="22043" y="5820"/>
                </a:cubicBezTo>
                <a:cubicBezTo>
                  <a:pt x="22042" y="5820"/>
                  <a:pt x="22041" y="5820"/>
                  <a:pt x="22040" y="5819"/>
                </a:cubicBezTo>
                <a:cubicBezTo>
                  <a:pt x="22039" y="5819"/>
                  <a:pt x="22038" y="5819"/>
                  <a:pt x="22037" y="5819"/>
                </a:cubicBezTo>
                <a:cubicBezTo>
                  <a:pt x="22036" y="5819"/>
                  <a:pt x="22035" y="5819"/>
                  <a:pt x="22034" y="5819"/>
                </a:cubicBezTo>
                <a:cubicBezTo>
                  <a:pt x="22034" y="5819"/>
                  <a:pt x="22033" y="5819"/>
                  <a:pt x="22032" y="5819"/>
                </a:cubicBezTo>
                <a:cubicBezTo>
                  <a:pt x="22031" y="5819"/>
                  <a:pt x="22030" y="5818"/>
                  <a:pt x="22029" y="5818"/>
                </a:cubicBezTo>
                <a:cubicBezTo>
                  <a:pt x="22028" y="5818"/>
                  <a:pt x="22027" y="5818"/>
                  <a:pt x="22026" y="5818"/>
                </a:cubicBezTo>
                <a:cubicBezTo>
                  <a:pt x="22025" y="5818"/>
                  <a:pt x="22025" y="5818"/>
                  <a:pt x="22024" y="5818"/>
                </a:cubicBezTo>
                <a:cubicBezTo>
                  <a:pt x="22023" y="5818"/>
                  <a:pt x="22022" y="5817"/>
                  <a:pt x="22021" y="5817"/>
                </a:cubicBezTo>
                <a:cubicBezTo>
                  <a:pt x="22020" y="5817"/>
                  <a:pt x="22019" y="5817"/>
                  <a:pt x="22018" y="5817"/>
                </a:cubicBezTo>
                <a:cubicBezTo>
                  <a:pt x="22017" y="5817"/>
                  <a:pt x="22017" y="5817"/>
                  <a:pt x="22016" y="5817"/>
                </a:cubicBezTo>
                <a:cubicBezTo>
                  <a:pt x="22015" y="5816"/>
                  <a:pt x="22014" y="5816"/>
                  <a:pt x="22013" y="5816"/>
                </a:cubicBezTo>
                <a:cubicBezTo>
                  <a:pt x="22012" y="5816"/>
                  <a:pt x="22011" y="5816"/>
                  <a:pt x="22010" y="5816"/>
                </a:cubicBezTo>
                <a:cubicBezTo>
                  <a:pt x="22009" y="5816"/>
                  <a:pt x="22008" y="5815"/>
                  <a:pt x="22008" y="5815"/>
                </a:cubicBezTo>
                <a:cubicBezTo>
                  <a:pt x="22007" y="5815"/>
                  <a:pt x="22006" y="5815"/>
                  <a:pt x="22005" y="5815"/>
                </a:cubicBezTo>
                <a:cubicBezTo>
                  <a:pt x="22004" y="5815"/>
                  <a:pt x="22003" y="5815"/>
                  <a:pt x="22002" y="5814"/>
                </a:cubicBezTo>
                <a:cubicBezTo>
                  <a:pt x="22001" y="5814"/>
                  <a:pt x="22000" y="5814"/>
                  <a:pt x="22000" y="5814"/>
                </a:cubicBezTo>
                <a:cubicBezTo>
                  <a:pt x="21999" y="5814"/>
                  <a:pt x="21998" y="5814"/>
                  <a:pt x="21997" y="5813"/>
                </a:cubicBezTo>
                <a:cubicBezTo>
                  <a:pt x="21996" y="5813"/>
                  <a:pt x="21995" y="5813"/>
                  <a:pt x="21994" y="5813"/>
                </a:cubicBezTo>
                <a:cubicBezTo>
                  <a:pt x="21993" y="5813"/>
                  <a:pt x="21992" y="5813"/>
                  <a:pt x="21992" y="5812"/>
                </a:cubicBezTo>
                <a:cubicBezTo>
                  <a:pt x="21991" y="5812"/>
                  <a:pt x="21990" y="5812"/>
                  <a:pt x="21989" y="5812"/>
                </a:cubicBezTo>
                <a:cubicBezTo>
                  <a:pt x="21988" y="5812"/>
                  <a:pt x="21987" y="5812"/>
                  <a:pt x="21986" y="5811"/>
                </a:cubicBezTo>
                <a:cubicBezTo>
                  <a:pt x="21985" y="5811"/>
                  <a:pt x="21984" y="5811"/>
                  <a:pt x="21984" y="5811"/>
                </a:cubicBezTo>
                <a:cubicBezTo>
                  <a:pt x="21983" y="5811"/>
                  <a:pt x="21982" y="5810"/>
                  <a:pt x="21981" y="5810"/>
                </a:cubicBezTo>
                <a:cubicBezTo>
                  <a:pt x="21980" y="5810"/>
                  <a:pt x="21979" y="5810"/>
                  <a:pt x="21978" y="5810"/>
                </a:cubicBezTo>
                <a:cubicBezTo>
                  <a:pt x="21977" y="5810"/>
                  <a:pt x="21977" y="5809"/>
                  <a:pt x="21976" y="5809"/>
                </a:cubicBezTo>
                <a:cubicBezTo>
                  <a:pt x="21975" y="5809"/>
                  <a:pt x="21974" y="5809"/>
                  <a:pt x="21973" y="5809"/>
                </a:cubicBezTo>
                <a:cubicBezTo>
                  <a:pt x="21972" y="5808"/>
                  <a:pt x="21971" y="5808"/>
                  <a:pt x="21970" y="5808"/>
                </a:cubicBezTo>
                <a:cubicBezTo>
                  <a:pt x="21970" y="5808"/>
                  <a:pt x="21969" y="5807"/>
                  <a:pt x="21968" y="5807"/>
                </a:cubicBezTo>
                <a:cubicBezTo>
                  <a:pt x="21967" y="5807"/>
                  <a:pt x="21966" y="5807"/>
                  <a:pt x="21965" y="5807"/>
                </a:cubicBezTo>
                <a:cubicBezTo>
                  <a:pt x="21964" y="5806"/>
                  <a:pt x="21963" y="5806"/>
                  <a:pt x="21963" y="5806"/>
                </a:cubicBezTo>
                <a:cubicBezTo>
                  <a:pt x="21962" y="5806"/>
                  <a:pt x="21961" y="5806"/>
                  <a:pt x="21960" y="5805"/>
                </a:cubicBezTo>
                <a:cubicBezTo>
                  <a:pt x="21959" y="5805"/>
                  <a:pt x="21958" y="5805"/>
                  <a:pt x="21957" y="5805"/>
                </a:cubicBezTo>
                <a:cubicBezTo>
                  <a:pt x="21956" y="5804"/>
                  <a:pt x="21956" y="5804"/>
                  <a:pt x="21955" y="5804"/>
                </a:cubicBezTo>
                <a:cubicBezTo>
                  <a:pt x="21954" y="5804"/>
                  <a:pt x="21953" y="5803"/>
                  <a:pt x="21952" y="5803"/>
                </a:cubicBezTo>
                <a:cubicBezTo>
                  <a:pt x="21951" y="5803"/>
                  <a:pt x="21950" y="5803"/>
                  <a:pt x="21949" y="5802"/>
                </a:cubicBezTo>
                <a:cubicBezTo>
                  <a:pt x="21949" y="5802"/>
                  <a:pt x="21948" y="5802"/>
                  <a:pt x="21947" y="5802"/>
                </a:cubicBezTo>
                <a:cubicBezTo>
                  <a:pt x="21946" y="5801"/>
                  <a:pt x="21945" y="5801"/>
                  <a:pt x="21944" y="5801"/>
                </a:cubicBezTo>
                <a:cubicBezTo>
                  <a:pt x="21943" y="5801"/>
                  <a:pt x="21942" y="5800"/>
                  <a:pt x="21942" y="5800"/>
                </a:cubicBezTo>
                <a:cubicBezTo>
                  <a:pt x="21941" y="5800"/>
                  <a:pt x="21940" y="5800"/>
                  <a:pt x="21939" y="5799"/>
                </a:cubicBezTo>
                <a:cubicBezTo>
                  <a:pt x="21938" y="5799"/>
                  <a:pt x="21937" y="5799"/>
                  <a:pt x="21936" y="5799"/>
                </a:cubicBezTo>
                <a:cubicBezTo>
                  <a:pt x="21936" y="5798"/>
                  <a:pt x="21935" y="5798"/>
                  <a:pt x="21934" y="5798"/>
                </a:cubicBezTo>
                <a:cubicBezTo>
                  <a:pt x="21933" y="5798"/>
                  <a:pt x="21932" y="5797"/>
                  <a:pt x="21931" y="5797"/>
                </a:cubicBezTo>
                <a:cubicBezTo>
                  <a:pt x="21930" y="5797"/>
                  <a:pt x="21930" y="5796"/>
                  <a:pt x="21929" y="5796"/>
                </a:cubicBezTo>
                <a:cubicBezTo>
                  <a:pt x="21928" y="5796"/>
                  <a:pt x="21927" y="5796"/>
                  <a:pt x="21926" y="5795"/>
                </a:cubicBezTo>
                <a:cubicBezTo>
                  <a:pt x="21925" y="5795"/>
                  <a:pt x="21924" y="5795"/>
                  <a:pt x="21924" y="5795"/>
                </a:cubicBezTo>
                <a:cubicBezTo>
                  <a:pt x="21923" y="5794"/>
                  <a:pt x="21922" y="5794"/>
                  <a:pt x="21921" y="5794"/>
                </a:cubicBezTo>
                <a:cubicBezTo>
                  <a:pt x="21920" y="5793"/>
                  <a:pt x="21919" y="5793"/>
                  <a:pt x="21918" y="5793"/>
                </a:cubicBezTo>
                <a:cubicBezTo>
                  <a:pt x="21918" y="5792"/>
                  <a:pt x="21917" y="5792"/>
                  <a:pt x="21916" y="5792"/>
                </a:cubicBezTo>
                <a:cubicBezTo>
                  <a:pt x="21915" y="5792"/>
                  <a:pt x="21914" y="5791"/>
                  <a:pt x="21913" y="5791"/>
                </a:cubicBezTo>
                <a:cubicBezTo>
                  <a:pt x="21912" y="5791"/>
                  <a:pt x="21912" y="5790"/>
                  <a:pt x="21911" y="5790"/>
                </a:cubicBezTo>
                <a:cubicBezTo>
                  <a:pt x="21910" y="5790"/>
                  <a:pt x="21909" y="5789"/>
                  <a:pt x="21908" y="5789"/>
                </a:cubicBezTo>
                <a:cubicBezTo>
                  <a:pt x="21907" y="5789"/>
                  <a:pt x="21907" y="5788"/>
                  <a:pt x="21906" y="5788"/>
                </a:cubicBezTo>
                <a:cubicBezTo>
                  <a:pt x="21905" y="5788"/>
                  <a:pt x="21904" y="5788"/>
                  <a:pt x="21903" y="5787"/>
                </a:cubicBezTo>
                <a:cubicBezTo>
                  <a:pt x="21902" y="5787"/>
                  <a:pt x="21901" y="5787"/>
                  <a:pt x="21901" y="5786"/>
                </a:cubicBezTo>
                <a:cubicBezTo>
                  <a:pt x="21900" y="5786"/>
                  <a:pt x="21899" y="5786"/>
                  <a:pt x="21898" y="5785"/>
                </a:cubicBezTo>
                <a:cubicBezTo>
                  <a:pt x="21897" y="5785"/>
                  <a:pt x="21896" y="5785"/>
                  <a:pt x="21896" y="5784"/>
                </a:cubicBezTo>
                <a:cubicBezTo>
                  <a:pt x="21895" y="5784"/>
                  <a:pt x="21894" y="5784"/>
                  <a:pt x="21893" y="5783"/>
                </a:cubicBezTo>
                <a:cubicBezTo>
                  <a:pt x="21892" y="5783"/>
                  <a:pt x="21891" y="5783"/>
                  <a:pt x="21891" y="5782"/>
                </a:cubicBezTo>
                <a:cubicBezTo>
                  <a:pt x="21890" y="5782"/>
                  <a:pt x="21889" y="5781"/>
                  <a:pt x="21888" y="5781"/>
                </a:cubicBezTo>
                <a:cubicBezTo>
                  <a:pt x="21887" y="5781"/>
                  <a:pt x="21886" y="5780"/>
                  <a:pt x="21886" y="5780"/>
                </a:cubicBezTo>
                <a:cubicBezTo>
                  <a:pt x="21885" y="5780"/>
                  <a:pt x="21884" y="5779"/>
                  <a:pt x="21883" y="5779"/>
                </a:cubicBezTo>
                <a:cubicBezTo>
                  <a:pt x="21882" y="5779"/>
                  <a:pt x="21881" y="5778"/>
                  <a:pt x="21881" y="5778"/>
                </a:cubicBezTo>
                <a:cubicBezTo>
                  <a:pt x="21880" y="5778"/>
                  <a:pt x="21879" y="5777"/>
                  <a:pt x="21878" y="5777"/>
                </a:cubicBezTo>
                <a:cubicBezTo>
                  <a:pt x="21877" y="5776"/>
                  <a:pt x="21876" y="5776"/>
                  <a:pt x="21876" y="5776"/>
                </a:cubicBezTo>
                <a:cubicBezTo>
                  <a:pt x="21875" y="5775"/>
                  <a:pt x="21874" y="5775"/>
                  <a:pt x="21873" y="5775"/>
                </a:cubicBezTo>
                <a:cubicBezTo>
                  <a:pt x="21872" y="5774"/>
                  <a:pt x="21871" y="5774"/>
                  <a:pt x="21871" y="5773"/>
                </a:cubicBezTo>
                <a:cubicBezTo>
                  <a:pt x="21870" y="5773"/>
                  <a:pt x="21869" y="5773"/>
                  <a:pt x="21868" y="5772"/>
                </a:cubicBezTo>
                <a:cubicBezTo>
                  <a:pt x="21867" y="5772"/>
                  <a:pt x="21867" y="5772"/>
                  <a:pt x="21866" y="5771"/>
                </a:cubicBezTo>
                <a:cubicBezTo>
                  <a:pt x="21865" y="5771"/>
                  <a:pt x="21864" y="5770"/>
                  <a:pt x="21863" y="5770"/>
                </a:cubicBezTo>
                <a:cubicBezTo>
                  <a:pt x="21862" y="5770"/>
                  <a:pt x="21862" y="5769"/>
                  <a:pt x="21861" y="5769"/>
                </a:cubicBezTo>
                <a:cubicBezTo>
                  <a:pt x="21860" y="5768"/>
                  <a:pt x="21859" y="5768"/>
                  <a:pt x="21858" y="5768"/>
                </a:cubicBezTo>
                <a:cubicBezTo>
                  <a:pt x="21858" y="5767"/>
                  <a:pt x="21857" y="5767"/>
                  <a:pt x="21856" y="5766"/>
                </a:cubicBezTo>
                <a:cubicBezTo>
                  <a:pt x="21855" y="5766"/>
                  <a:pt x="21854" y="5766"/>
                  <a:pt x="21853" y="5765"/>
                </a:cubicBezTo>
                <a:cubicBezTo>
                  <a:pt x="21853" y="5765"/>
                  <a:pt x="21852" y="5764"/>
                  <a:pt x="21851" y="5764"/>
                </a:cubicBezTo>
                <a:cubicBezTo>
                  <a:pt x="21850" y="5764"/>
                  <a:pt x="21849" y="5763"/>
                  <a:pt x="21849" y="5763"/>
                </a:cubicBezTo>
                <a:cubicBezTo>
                  <a:pt x="21848" y="5762"/>
                  <a:pt x="21847" y="5762"/>
                  <a:pt x="21846" y="5761"/>
                </a:cubicBezTo>
                <a:cubicBezTo>
                  <a:pt x="21845" y="5761"/>
                  <a:pt x="21845" y="5761"/>
                  <a:pt x="21844" y="5760"/>
                </a:cubicBezTo>
                <a:cubicBezTo>
                  <a:pt x="21843" y="5760"/>
                  <a:pt x="21842" y="5759"/>
                  <a:pt x="21841" y="5759"/>
                </a:cubicBezTo>
                <a:cubicBezTo>
                  <a:pt x="21841" y="5758"/>
                  <a:pt x="21840" y="5758"/>
                  <a:pt x="21839" y="5758"/>
                </a:cubicBezTo>
                <a:cubicBezTo>
                  <a:pt x="21838" y="5757"/>
                  <a:pt x="21837" y="5757"/>
                  <a:pt x="21837" y="5756"/>
                </a:cubicBezTo>
                <a:cubicBezTo>
                  <a:pt x="21836" y="5756"/>
                  <a:pt x="21835" y="5755"/>
                  <a:pt x="21834" y="5755"/>
                </a:cubicBezTo>
                <a:cubicBezTo>
                  <a:pt x="21833" y="5755"/>
                  <a:pt x="21833" y="5754"/>
                  <a:pt x="21832" y="5754"/>
                </a:cubicBezTo>
                <a:cubicBezTo>
                  <a:pt x="21831" y="5753"/>
                  <a:pt x="21831" y="5753"/>
                  <a:pt x="21831" y="5753"/>
                </a:cubicBezTo>
                <a:cubicBezTo>
                  <a:pt x="21830" y="5753"/>
                  <a:pt x="21830" y="5753"/>
                  <a:pt x="21829" y="5752"/>
                </a:cubicBezTo>
                <a:lnTo>
                  <a:pt x="21828" y="5752"/>
                </a:lnTo>
                <a:lnTo>
                  <a:pt x="18461" y="3815"/>
                </a:lnTo>
                <a:lnTo>
                  <a:pt x="7672" y="5540"/>
                </a:lnTo>
                <a:cubicBezTo>
                  <a:pt x="7645" y="5548"/>
                  <a:pt x="7616" y="5554"/>
                  <a:pt x="7588" y="5559"/>
                </a:cubicBezTo>
                <a:lnTo>
                  <a:pt x="5638" y="5849"/>
                </a:lnTo>
                <a:cubicBezTo>
                  <a:pt x="5637" y="5849"/>
                  <a:pt x="5637" y="5849"/>
                  <a:pt x="5636" y="5849"/>
                </a:cubicBezTo>
                <a:cubicBezTo>
                  <a:pt x="5635" y="5849"/>
                  <a:pt x="5634" y="5849"/>
                  <a:pt x="5633" y="5849"/>
                </a:cubicBezTo>
                <a:cubicBezTo>
                  <a:pt x="5632" y="5850"/>
                  <a:pt x="5631" y="5850"/>
                  <a:pt x="5630" y="5850"/>
                </a:cubicBezTo>
                <a:cubicBezTo>
                  <a:pt x="5629" y="5850"/>
                  <a:pt x="5628" y="5850"/>
                  <a:pt x="5627" y="5850"/>
                </a:cubicBezTo>
                <a:cubicBezTo>
                  <a:pt x="5626" y="5850"/>
                  <a:pt x="5625" y="5850"/>
                  <a:pt x="5624" y="5851"/>
                </a:cubicBezTo>
                <a:cubicBezTo>
                  <a:pt x="5623" y="5851"/>
                  <a:pt x="5622" y="5851"/>
                  <a:pt x="5621" y="5851"/>
                </a:cubicBezTo>
                <a:cubicBezTo>
                  <a:pt x="5620" y="5851"/>
                  <a:pt x="5619" y="5851"/>
                  <a:pt x="5618" y="5851"/>
                </a:cubicBezTo>
                <a:cubicBezTo>
                  <a:pt x="5617" y="5851"/>
                  <a:pt x="5616" y="5852"/>
                  <a:pt x="5615" y="5852"/>
                </a:cubicBezTo>
                <a:cubicBezTo>
                  <a:pt x="5614" y="5852"/>
                  <a:pt x="5613" y="5852"/>
                  <a:pt x="5612" y="5852"/>
                </a:cubicBezTo>
                <a:cubicBezTo>
                  <a:pt x="5611" y="5852"/>
                  <a:pt x="5610" y="5852"/>
                  <a:pt x="5609" y="5852"/>
                </a:cubicBezTo>
                <a:cubicBezTo>
                  <a:pt x="5608" y="5852"/>
                  <a:pt x="5607" y="5852"/>
                  <a:pt x="5606" y="5853"/>
                </a:cubicBezTo>
                <a:cubicBezTo>
                  <a:pt x="5605" y="5853"/>
                  <a:pt x="5604" y="5853"/>
                  <a:pt x="5603" y="5853"/>
                </a:cubicBezTo>
                <a:cubicBezTo>
                  <a:pt x="5602" y="5853"/>
                  <a:pt x="5601" y="5853"/>
                  <a:pt x="5600" y="5853"/>
                </a:cubicBezTo>
                <a:cubicBezTo>
                  <a:pt x="5599" y="5853"/>
                  <a:pt x="5598" y="5853"/>
                  <a:pt x="5597" y="5853"/>
                </a:cubicBezTo>
                <a:cubicBezTo>
                  <a:pt x="5596" y="5853"/>
                  <a:pt x="5595" y="5853"/>
                  <a:pt x="5594" y="5854"/>
                </a:cubicBezTo>
                <a:cubicBezTo>
                  <a:pt x="5593" y="5854"/>
                  <a:pt x="5592" y="5854"/>
                  <a:pt x="5591" y="5854"/>
                </a:cubicBezTo>
                <a:cubicBezTo>
                  <a:pt x="5590" y="5854"/>
                  <a:pt x="5589" y="5854"/>
                  <a:pt x="5588" y="5854"/>
                </a:cubicBezTo>
                <a:cubicBezTo>
                  <a:pt x="5587" y="5854"/>
                  <a:pt x="5586" y="5854"/>
                  <a:pt x="5585" y="5854"/>
                </a:cubicBezTo>
                <a:cubicBezTo>
                  <a:pt x="5584" y="5854"/>
                  <a:pt x="5583" y="5854"/>
                  <a:pt x="5582" y="5854"/>
                </a:cubicBezTo>
                <a:cubicBezTo>
                  <a:pt x="5581" y="5854"/>
                  <a:pt x="5580" y="5854"/>
                  <a:pt x="5579" y="5854"/>
                </a:cubicBezTo>
                <a:cubicBezTo>
                  <a:pt x="5578" y="5854"/>
                  <a:pt x="5577" y="5855"/>
                  <a:pt x="5576" y="5855"/>
                </a:cubicBezTo>
                <a:cubicBezTo>
                  <a:pt x="5575" y="5855"/>
                  <a:pt x="5574" y="5855"/>
                  <a:pt x="5573" y="5855"/>
                </a:cubicBezTo>
                <a:cubicBezTo>
                  <a:pt x="5572" y="5855"/>
                  <a:pt x="5571" y="5855"/>
                  <a:pt x="5570" y="5855"/>
                </a:cubicBezTo>
                <a:cubicBezTo>
                  <a:pt x="5569" y="5855"/>
                  <a:pt x="5568" y="5855"/>
                  <a:pt x="5567" y="5855"/>
                </a:cubicBezTo>
                <a:cubicBezTo>
                  <a:pt x="5566" y="5855"/>
                  <a:pt x="5565" y="5855"/>
                  <a:pt x="5564" y="5855"/>
                </a:cubicBezTo>
                <a:cubicBezTo>
                  <a:pt x="5563" y="5855"/>
                  <a:pt x="5562" y="5855"/>
                  <a:pt x="5562" y="5855"/>
                </a:cubicBezTo>
                <a:cubicBezTo>
                  <a:pt x="5560" y="5855"/>
                  <a:pt x="5559" y="5855"/>
                  <a:pt x="5558" y="5855"/>
                </a:cubicBezTo>
                <a:cubicBezTo>
                  <a:pt x="5557" y="5855"/>
                  <a:pt x="5556" y="5855"/>
                  <a:pt x="5556" y="5855"/>
                </a:cubicBezTo>
                <a:cubicBezTo>
                  <a:pt x="5554" y="5855"/>
                  <a:pt x="5553" y="5855"/>
                  <a:pt x="5552" y="5855"/>
                </a:cubicBezTo>
                <a:lnTo>
                  <a:pt x="5551" y="5855"/>
                </a:lnTo>
                <a:close/>
              </a:path>
            </a:pathLst>
          </a:custGeom>
          <a:solidFill>
            <a:srgbClr val="3465A4">
              <a:alpha val="20000"/>
            </a:srgbClr>
          </a:solidFill>
          <a:ln cap="rnd">
            <a:noFill/>
            <a:prstDash val="solid"/>
          </a:ln>
        </p:spPr>
        <p:txBody>
          <a:bodyPr vert="horz" wrap="none" lIns="363112" tIns="308689" rIns="363112" bIns="308689" anchor="ctr" anchorCtr="1" compatLnSpc="0"/>
          <a:lstStyle/>
          <a:p>
            <a:pPr hangingPunct="0"/>
            <a:endParaRPr lang="en-GB" sz="2177" dirty="0">
              <a:latin typeface="Liberation Sans" pitchFamily="18"/>
              <a:ea typeface="Source Han Sans CN" pitchFamily="2"/>
              <a:cs typeface="Noto Sans Devanagari" pitchFamily="2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268359B-703C-4C63-9939-2FE08D9F7037}"/>
              </a:ext>
            </a:extLst>
          </p:cNvPr>
          <p:cNvSpPr txBox="1"/>
          <p:nvPr/>
        </p:nvSpPr>
        <p:spPr>
          <a:xfrm>
            <a:off x="692914" y="887317"/>
            <a:ext cx="7233535" cy="375366"/>
          </a:xfrm>
          <a:prstGeom prst="rect">
            <a:avLst/>
          </a:prstGeom>
          <a:noFill/>
          <a:ln>
            <a:noFill/>
          </a:ln>
        </p:spPr>
        <p:txBody>
          <a:bodyPr vert="horz" wrap="none" lIns="108847" tIns="54423" rIns="108847" bIns="54423" anchorCtr="0" compatLnSpc="0">
            <a:spAutoFit/>
          </a:bodyPr>
          <a:lstStyle/>
          <a:p>
            <a:pPr hangingPunct="0"/>
            <a:r>
              <a:rPr lang="en-GB" dirty="0">
                <a:solidFill>
                  <a:srgbClr val="000000"/>
                </a:solidFill>
                <a:latin typeface="+mj-lt"/>
                <a:ea typeface="Source Han Sans CN" pitchFamily="2"/>
                <a:cs typeface="Noto Sans Devanagari" pitchFamily="2"/>
              </a:rPr>
              <a:t>Ext </a:t>
            </a:r>
            <a:r>
              <a:rPr lang="en-GB" dirty="0" err="1">
                <a:solidFill>
                  <a:srgbClr val="000000"/>
                </a:solidFill>
                <a:latin typeface="+mj-lt"/>
                <a:ea typeface="Source Han Sans CN" pitchFamily="2"/>
                <a:cs typeface="Noto Sans Devanagari" pitchFamily="2"/>
              </a:rPr>
              <a:t>sextupoles</a:t>
            </a:r>
            <a:r>
              <a:rPr lang="en-GB" dirty="0">
                <a:solidFill>
                  <a:srgbClr val="000000"/>
                </a:solidFill>
                <a:latin typeface="+mj-lt"/>
                <a:ea typeface="Source Han Sans CN" pitchFamily="2"/>
                <a:cs typeface="Noto Sans Devanagari" pitchFamily="2"/>
              </a:rPr>
              <a:t> ON and bump ON – Beam extracted to TT20 channel</a:t>
            </a:r>
          </a:p>
        </p:txBody>
      </p:sp>
      <p:sp>
        <p:nvSpPr>
          <p:cNvPr id="32" name="Date Placeholder 1">
            <a:extLst>
              <a:ext uri="{FF2B5EF4-FFF2-40B4-BE49-F238E27FC236}">
                <a16:creationId xmlns:a16="http://schemas.microsoft.com/office/drawing/2014/main" id="{484C9A6F-7A34-4D66-9C2A-1440F7B38C92}"/>
              </a:ext>
            </a:extLst>
          </p:cNvPr>
          <p:cNvSpPr txBox="1">
            <a:spLocks/>
          </p:cNvSpPr>
          <p:nvPr/>
        </p:nvSpPr>
        <p:spPr>
          <a:xfrm>
            <a:off x="425345" y="5775383"/>
            <a:ext cx="2348280" cy="3906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vert="horz" lIns="0" tIns="0" rIns="0" bIns="0" anchor="ctr" anchorCtr="0">
            <a:noAutofit/>
          </a:bodyPr>
          <a:lstStyle>
            <a:defPPr>
              <a:defRPr lang="en-US"/>
            </a:defPPr>
            <a:lvl1pPr marL="0" lvl="0" algn="l" defTabSz="914400" rtl="0" eaLnBrk="1" latinLnBrk="0" hangingPunct="0">
              <a:buNone/>
              <a:tabLst/>
              <a:defRPr lang="en-GB" sz="1200" kern="1200">
                <a:solidFill>
                  <a:schemeClr val="tx1"/>
                </a:solidFill>
                <a:latin typeface="Trebuchet MS" pitchFamily="34"/>
                <a:ea typeface="DejaVu Sans" pitchFamily="2"/>
                <a:cs typeface="DejaVu Sans" pitchFamily="2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/>
              <a:t>Courtesy J. Ridewood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84A64CE-98FB-427A-9C1D-F62AD935191F}"/>
              </a:ext>
            </a:extLst>
          </p:cNvPr>
          <p:cNvSpPr txBox="1"/>
          <p:nvPr/>
        </p:nvSpPr>
        <p:spPr>
          <a:xfrm>
            <a:off x="7727769" y="5055006"/>
            <a:ext cx="1524405" cy="1798146"/>
          </a:xfrm>
          <a:prstGeom prst="rect">
            <a:avLst/>
          </a:prstGeom>
          <a:noFill/>
          <a:ln>
            <a:noFill/>
          </a:ln>
        </p:spPr>
        <p:txBody>
          <a:bodyPr vert="horz" wrap="none" lIns="108847" tIns="54423" rIns="108847" bIns="54423" anchorCtr="0" compatLnSpc="0"/>
          <a:lstStyle/>
          <a:p>
            <a:pPr hangingPunct="0"/>
            <a:r>
              <a:rPr lang="en-GB" sz="968" dirty="0">
                <a:latin typeface="Liberation Sans" pitchFamily="18"/>
                <a:ea typeface="Source Han Sans CN" pitchFamily="2"/>
                <a:cs typeface="Noto Sans Devanagari" pitchFamily="2"/>
              </a:rPr>
              <a:t>In reality bump is more complex containing 9 magnets of both planes</a:t>
            </a:r>
          </a:p>
          <a:p>
            <a:pPr hangingPunct="0"/>
            <a:endParaRPr lang="en-GB" sz="968" dirty="0">
              <a:latin typeface="Liberation Sans" pitchFamily="18"/>
              <a:ea typeface="Source Han Sans CN" pitchFamily="2"/>
              <a:cs typeface="Noto Sans Devanagari" pitchFamily="2"/>
            </a:endParaRPr>
          </a:p>
          <a:p>
            <a:pPr hangingPunct="0"/>
            <a:r>
              <a:rPr lang="en-GB" sz="968" dirty="0">
                <a:latin typeface="Liberation Sans" pitchFamily="18"/>
                <a:ea typeface="Source Han Sans CN" pitchFamily="2"/>
                <a:cs typeface="Noto Sans Devanagari" pitchFamily="2"/>
              </a:rPr>
              <a:t>MPSH.21202	</a:t>
            </a:r>
          </a:p>
          <a:p>
            <a:pPr hangingPunct="0"/>
            <a:r>
              <a:rPr lang="en-GB" sz="968" dirty="0">
                <a:latin typeface="Liberation Sans" pitchFamily="18"/>
                <a:ea typeface="Source Han Sans CN" pitchFamily="2"/>
                <a:cs typeface="Noto Sans Devanagari" pitchFamily="2"/>
              </a:rPr>
              <a:t>MPSV.21303	</a:t>
            </a:r>
          </a:p>
          <a:p>
            <a:pPr hangingPunct="0"/>
            <a:r>
              <a:rPr lang="en-GB" sz="968" dirty="0">
                <a:latin typeface="Liberation Sans" pitchFamily="18"/>
                <a:ea typeface="Source Han Sans CN" pitchFamily="2"/>
                <a:cs typeface="Noto Sans Devanagari" pitchFamily="2"/>
              </a:rPr>
              <a:t>MPLH.21431	</a:t>
            </a:r>
          </a:p>
          <a:p>
            <a:pPr hangingPunct="0"/>
            <a:r>
              <a:rPr lang="en-GB" sz="968" dirty="0">
                <a:latin typeface="Liberation Sans" pitchFamily="18"/>
                <a:ea typeface="Source Han Sans CN" pitchFamily="2"/>
                <a:cs typeface="Noto Sans Devanagari" pitchFamily="2"/>
              </a:rPr>
              <a:t>MPSV.21503	</a:t>
            </a:r>
          </a:p>
          <a:p>
            <a:pPr hangingPunct="0"/>
            <a:r>
              <a:rPr lang="en-GB" sz="968" dirty="0">
                <a:latin typeface="Liberation Sans" pitchFamily="18"/>
                <a:ea typeface="Source Han Sans CN" pitchFamily="2"/>
                <a:cs typeface="Noto Sans Devanagari" pitchFamily="2"/>
              </a:rPr>
              <a:t>MPNH.21732	</a:t>
            </a:r>
          </a:p>
          <a:p>
            <a:pPr hangingPunct="0"/>
            <a:r>
              <a:rPr lang="en-GB" sz="968" dirty="0">
                <a:latin typeface="Liberation Sans" pitchFamily="18"/>
                <a:ea typeface="Source Han Sans CN" pitchFamily="2"/>
                <a:cs typeface="Noto Sans Devanagari" pitchFamily="2"/>
              </a:rPr>
              <a:t>MPLH.21995		</a:t>
            </a:r>
          </a:p>
          <a:p>
            <a:pPr hangingPunct="0"/>
            <a:r>
              <a:rPr lang="en-GB" sz="968" dirty="0">
                <a:latin typeface="Liberation Sans" pitchFamily="18"/>
                <a:ea typeface="Source Han Sans CN" pitchFamily="2"/>
                <a:cs typeface="Noto Sans Devanagari" pitchFamily="2"/>
              </a:rPr>
              <a:t>MPSV.22103	</a:t>
            </a:r>
          </a:p>
          <a:p>
            <a:pPr hangingPunct="0"/>
            <a:r>
              <a:rPr lang="en-GB" sz="968" dirty="0">
                <a:latin typeface="Liberation Sans" pitchFamily="18"/>
                <a:ea typeface="Source Han Sans CN" pitchFamily="2"/>
                <a:cs typeface="Noto Sans Devanagari" pitchFamily="2"/>
              </a:rPr>
              <a:t>MPLH.22195	</a:t>
            </a:r>
          </a:p>
          <a:p>
            <a:pPr hangingPunct="0"/>
            <a:r>
              <a:rPr lang="en-GB" sz="968" dirty="0">
                <a:latin typeface="Liberation Sans" pitchFamily="18"/>
                <a:ea typeface="Source Han Sans CN" pitchFamily="2"/>
                <a:cs typeface="Noto Sans Devanagari" pitchFamily="2"/>
              </a:rPr>
              <a:t>MPSV.22303	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lide Number Placeholder 3">
            <a:extLst>
              <a:ext uri="{FF2B5EF4-FFF2-40B4-BE49-F238E27FC236}">
                <a16:creationId xmlns:a16="http://schemas.microsoft.com/office/drawing/2014/main" id="{7D3BB2D4-9410-4541-B1C0-C763CEED7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20133" y="6381663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defPPr>
              <a:defRPr lang="en-US"/>
            </a:defPPr>
            <a:lvl1pPr marL="0" lvl="0" algn="r" defTabSz="914400" rtl="0" eaLnBrk="1" latinLnBrk="0" hangingPunct="0">
              <a:buNone/>
              <a:tabLst/>
              <a:defRPr lang="en-GB" sz="1200" kern="1200">
                <a:solidFill>
                  <a:schemeClr val="tx1"/>
                </a:solidFill>
                <a:latin typeface="Trebuchet MS" pitchFamily="34"/>
                <a:ea typeface="DejaVu Sans" pitchFamily="2"/>
                <a:cs typeface="DejaVu Sans" pitchFamily="2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fld id="{48E640D7-2A20-4644-BF8B-7DAA7B79BC50}" type="slidenum">
              <a:rPr lang="en-US" smtClean="0"/>
              <a:pPr lvl="0"/>
              <a:t>4</a:t>
            </a:fld>
            <a:endParaRPr lang="en-GB" dirty="0"/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B42FDBC0-A1A0-4A3B-8CB5-5FF9CE3C61DD}"/>
              </a:ext>
            </a:extLst>
          </p:cNvPr>
          <p:cNvSpPr/>
          <p:nvPr/>
        </p:nvSpPr>
        <p:spPr>
          <a:xfrm flipV="1">
            <a:off x="8120169" y="2142101"/>
            <a:ext cx="304770" cy="1214728"/>
          </a:xfrm>
          <a:custGeom>
            <a:avLst>
              <a:gd name="f0" fmla="val 108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0"/>
              <a:gd name="f7" fmla="val 21600"/>
              <a:gd name="f8" fmla="val -2147483647"/>
              <a:gd name="f9" fmla="val 2147483647"/>
              <a:gd name="f10" fmla="+- 0 0 0"/>
              <a:gd name="f11" fmla="*/ f4 1 21600"/>
              <a:gd name="f12" fmla="*/ f5 1 21600"/>
              <a:gd name="f13" fmla="pin 0 f0 21600"/>
              <a:gd name="f14" fmla="*/ f10 f1 1"/>
              <a:gd name="f15" fmla="val f13"/>
              <a:gd name="f16" fmla="*/ f13 1 2"/>
              <a:gd name="f17" fmla="*/ f13 f11 1"/>
              <a:gd name="f18" fmla="*/ f6 f12 1"/>
              <a:gd name="f19" fmla="*/ 18000 f12 1"/>
              <a:gd name="f20" fmla="*/ 10800 f12 1"/>
              <a:gd name="f21" fmla="*/ 0 f12 1"/>
              <a:gd name="f22" fmla="*/ f14 1 f3"/>
              <a:gd name="f23" fmla="*/ 0 f11 1"/>
              <a:gd name="f24" fmla="*/ 21600 f12 1"/>
              <a:gd name="f25" fmla="*/ 10800 f11 1"/>
              <a:gd name="f26" fmla="*/ 21600 f11 1"/>
              <a:gd name="f27" fmla="+- f16 10800 0"/>
              <a:gd name="f28" fmla="+- 21600 0 f15"/>
              <a:gd name="f29" fmla="*/ f16 f11 1"/>
              <a:gd name="f30" fmla="*/ f15 f11 1"/>
              <a:gd name="f31" fmla="+- f22 0 f2"/>
              <a:gd name="f32" fmla="*/ f28 1 2"/>
              <a:gd name="f33" fmla="*/ f27 f11 1"/>
              <a:gd name="f34" fmla="+- 21600 0 f32"/>
              <a:gd name="f35" fmla="*/ f34 f11 1"/>
            </a:gdLst>
            <a:ahLst>
              <a:ahXY gdRefX="f0" minX="f6" maxX="f7">
                <a:pos x="f17" y="f18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1">
                <a:pos x="f30" y="f21"/>
              </a:cxn>
              <a:cxn ang="f31">
                <a:pos x="f29" y="f20"/>
              </a:cxn>
              <a:cxn ang="f31">
                <a:pos x="f23" y="f24"/>
              </a:cxn>
              <a:cxn ang="f31">
                <a:pos x="f25" y="f24"/>
              </a:cxn>
              <a:cxn ang="f31">
                <a:pos x="f26" y="f24"/>
              </a:cxn>
              <a:cxn ang="f31">
                <a:pos x="f35" y="f20"/>
              </a:cxn>
            </a:cxnLst>
            <a:rect l="f29" t="f20" r="f33" b="f19"/>
            <a:pathLst>
              <a:path w="21600" h="21600">
                <a:moveTo>
                  <a:pt x="f15" y="f6"/>
                </a:moveTo>
                <a:lnTo>
                  <a:pt x="f7" y="f7"/>
                </a:lnTo>
                <a:lnTo>
                  <a:pt x="f6" y="f7"/>
                </a:lnTo>
                <a:close/>
              </a:path>
            </a:pathLst>
          </a:custGeom>
          <a:solidFill>
            <a:srgbClr val="FF0000">
              <a:alpha val="50000"/>
            </a:srgbClr>
          </a:solidFill>
          <a:ln w="38160">
            <a:solidFill>
              <a:srgbClr val="FF0000"/>
            </a:solidFill>
            <a:prstDash val="solid"/>
          </a:ln>
        </p:spPr>
        <p:txBody>
          <a:bodyPr vert="horz" wrap="none" lIns="131922" tIns="77499" rIns="131922" bIns="77499" anchor="ctr" anchorCtr="0" compatLnSpc="0">
            <a:noAutofit/>
          </a:bodyPr>
          <a:lstStyle/>
          <a:p>
            <a:pPr hangingPunct="0"/>
            <a:endParaRPr lang="en-GB" sz="2177">
              <a:latin typeface="Liberation Sans" pitchFamily="18"/>
              <a:ea typeface="Source Han Sans CN" pitchFamily="2"/>
              <a:cs typeface="Noto Sans Devanagari" pitchFamily="2"/>
            </a:endParaRPr>
          </a:p>
        </p:txBody>
      </p:sp>
      <p:sp>
        <p:nvSpPr>
          <p:cNvPr id="3" name="Straight Connector 2">
            <a:extLst>
              <a:ext uri="{FF2B5EF4-FFF2-40B4-BE49-F238E27FC236}">
                <a16:creationId xmlns:a16="http://schemas.microsoft.com/office/drawing/2014/main" id="{57F02587-1F1B-4C15-8282-DD4CD6BA5585}"/>
              </a:ext>
            </a:extLst>
          </p:cNvPr>
          <p:cNvSpPr/>
          <p:nvPr/>
        </p:nvSpPr>
        <p:spPr>
          <a:xfrm flipH="1">
            <a:off x="2621241" y="2368502"/>
            <a:ext cx="7149042" cy="1115024"/>
          </a:xfrm>
          <a:prstGeom prst="line">
            <a:avLst/>
          </a:prstGeom>
          <a:noFill/>
          <a:ln w="203040" cap="rnd">
            <a:solidFill>
              <a:srgbClr val="3465A4">
                <a:alpha val="20000"/>
              </a:srgbClr>
            </a:solidFill>
            <a:prstDash val="solid"/>
          </a:ln>
        </p:spPr>
        <p:txBody>
          <a:bodyPr vert="horz" wrap="none" lIns="225095" tIns="170671" rIns="225095" bIns="170671" anchor="ctr" anchorCtr="0" compatLnSpc="0"/>
          <a:lstStyle/>
          <a:p>
            <a:pPr hangingPunct="0"/>
            <a:endParaRPr lang="en-GB" sz="2177">
              <a:latin typeface="Liberation Sans" pitchFamily="18"/>
              <a:ea typeface="Source Han Sans CN" pitchFamily="2"/>
              <a:cs typeface="Noto Sans Devanagari" pitchFamily="2"/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C8208A98-F1D1-4206-93E1-8C6DB9D193F8}"/>
              </a:ext>
            </a:extLst>
          </p:cNvPr>
          <p:cNvSpPr/>
          <p:nvPr/>
        </p:nvSpPr>
        <p:spPr>
          <a:xfrm>
            <a:off x="2468855" y="2790826"/>
            <a:ext cx="304770" cy="1214728"/>
          </a:xfrm>
          <a:custGeom>
            <a:avLst>
              <a:gd name="f0" fmla="val 108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0"/>
              <a:gd name="f7" fmla="val 21600"/>
              <a:gd name="f8" fmla="val -2147483647"/>
              <a:gd name="f9" fmla="val 2147483647"/>
              <a:gd name="f10" fmla="+- 0 0 0"/>
              <a:gd name="f11" fmla="*/ f4 1 21600"/>
              <a:gd name="f12" fmla="*/ f5 1 21600"/>
              <a:gd name="f13" fmla="pin 0 f0 21600"/>
              <a:gd name="f14" fmla="*/ f10 f1 1"/>
              <a:gd name="f15" fmla="val f13"/>
              <a:gd name="f16" fmla="*/ f13 1 2"/>
              <a:gd name="f17" fmla="*/ f13 f11 1"/>
              <a:gd name="f18" fmla="*/ f6 f12 1"/>
              <a:gd name="f19" fmla="*/ 18000 f12 1"/>
              <a:gd name="f20" fmla="*/ 10800 f12 1"/>
              <a:gd name="f21" fmla="*/ 0 f12 1"/>
              <a:gd name="f22" fmla="*/ f14 1 f3"/>
              <a:gd name="f23" fmla="*/ 0 f11 1"/>
              <a:gd name="f24" fmla="*/ 21600 f12 1"/>
              <a:gd name="f25" fmla="*/ 10800 f11 1"/>
              <a:gd name="f26" fmla="*/ 21600 f11 1"/>
              <a:gd name="f27" fmla="+- f16 10800 0"/>
              <a:gd name="f28" fmla="+- 21600 0 f15"/>
              <a:gd name="f29" fmla="*/ f16 f11 1"/>
              <a:gd name="f30" fmla="*/ f15 f11 1"/>
              <a:gd name="f31" fmla="+- f22 0 f2"/>
              <a:gd name="f32" fmla="*/ f28 1 2"/>
              <a:gd name="f33" fmla="*/ f27 f11 1"/>
              <a:gd name="f34" fmla="+- 21600 0 f32"/>
              <a:gd name="f35" fmla="*/ f34 f11 1"/>
            </a:gdLst>
            <a:ahLst>
              <a:ahXY gdRefX="f0" minX="f6" maxX="f7">
                <a:pos x="f17" y="f18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1">
                <a:pos x="f30" y="f21"/>
              </a:cxn>
              <a:cxn ang="f31">
                <a:pos x="f29" y="f20"/>
              </a:cxn>
              <a:cxn ang="f31">
                <a:pos x="f23" y="f24"/>
              </a:cxn>
              <a:cxn ang="f31">
                <a:pos x="f25" y="f24"/>
              </a:cxn>
              <a:cxn ang="f31">
                <a:pos x="f26" y="f24"/>
              </a:cxn>
              <a:cxn ang="f31">
                <a:pos x="f35" y="f20"/>
              </a:cxn>
            </a:cxnLst>
            <a:rect l="f29" t="f20" r="f33" b="f19"/>
            <a:pathLst>
              <a:path w="21600" h="21600">
                <a:moveTo>
                  <a:pt x="f15" y="f6"/>
                </a:moveTo>
                <a:lnTo>
                  <a:pt x="f7" y="f7"/>
                </a:lnTo>
                <a:lnTo>
                  <a:pt x="f6" y="f7"/>
                </a:lnTo>
                <a:close/>
              </a:path>
            </a:pathLst>
          </a:custGeom>
          <a:solidFill>
            <a:srgbClr val="00A933">
              <a:alpha val="50000"/>
            </a:srgbClr>
          </a:solidFill>
          <a:ln w="38160">
            <a:solidFill>
              <a:srgbClr val="00A933"/>
            </a:solidFill>
            <a:prstDash val="solid"/>
          </a:ln>
        </p:spPr>
        <p:txBody>
          <a:bodyPr vert="horz" wrap="none" lIns="131922" tIns="77499" rIns="131922" bIns="77499" anchor="ctr" anchorCtr="0" compatLnSpc="0">
            <a:noAutofit/>
          </a:bodyPr>
          <a:lstStyle/>
          <a:p>
            <a:pPr hangingPunct="0"/>
            <a:endParaRPr lang="en-GB" sz="2177">
              <a:latin typeface="Liberation Sans" pitchFamily="18"/>
              <a:ea typeface="Source Han Sans CN" pitchFamily="2"/>
              <a:cs typeface="Noto Sans Devanagari" pitchFamily="2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FFCBA701-95F8-4092-8691-397C47CF3D38}"/>
              </a:ext>
            </a:extLst>
          </p:cNvPr>
          <p:cNvSpPr/>
          <p:nvPr/>
        </p:nvSpPr>
        <p:spPr>
          <a:xfrm rot="1800000">
            <a:off x="365029" y="3042539"/>
            <a:ext cx="1027512" cy="870773"/>
          </a:xfrm>
          <a:custGeom>
            <a:avLst>
              <a:gd name="f0" fmla="val 54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0"/>
              <a:gd name="f7" fmla="val 21600"/>
              <a:gd name="f8" fmla="val 10800"/>
              <a:gd name="f9" fmla="val -2147483647"/>
              <a:gd name="f10" fmla="val 2147483647"/>
              <a:gd name="f11" fmla="+- 0 0 0"/>
              <a:gd name="f12" fmla="*/ f4 1 21600"/>
              <a:gd name="f13" fmla="*/ f5 1 21600"/>
              <a:gd name="f14" fmla="pin 0 f0 10800"/>
              <a:gd name="f15" fmla="*/ f11 f1 1"/>
              <a:gd name="f16" fmla="val f14"/>
              <a:gd name="f17" fmla="+- 21600 0 f14"/>
              <a:gd name="f18" fmla="*/ f14 100 1"/>
              <a:gd name="f19" fmla="*/ f14 f12 1"/>
              <a:gd name="f20" fmla="*/ f6 f13 1"/>
              <a:gd name="f21" fmla="*/ 10800 f12 1"/>
              <a:gd name="f22" fmla="*/ 0 f13 1"/>
              <a:gd name="f23" fmla="*/ f15 1 f3"/>
              <a:gd name="f24" fmla="*/ 0 f12 1"/>
              <a:gd name="f25" fmla="*/ 10800 f13 1"/>
              <a:gd name="f26" fmla="*/ 21600 f13 1"/>
              <a:gd name="f27" fmla="*/ 21600 f12 1"/>
              <a:gd name="f28" fmla="*/ f18 1 234"/>
              <a:gd name="f29" fmla="+- f23 0 f2"/>
              <a:gd name="f30" fmla="+- f28 1700 0"/>
              <a:gd name="f31" fmla="+- 21600 0 f30"/>
              <a:gd name="f32" fmla="*/ f30 f12 1"/>
              <a:gd name="f33" fmla="*/ f30 f13 1"/>
              <a:gd name="f34" fmla="*/ f31 f12 1"/>
              <a:gd name="f35" fmla="*/ f31 f13 1"/>
            </a:gdLst>
            <a:ahLst>
              <a:ahXY gdRefX="f0" minX="f6" maxX="f8">
                <a:pos x="f19" y="f20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1" y="f22"/>
              </a:cxn>
              <a:cxn ang="f29">
                <a:pos x="f24" y="f25"/>
              </a:cxn>
              <a:cxn ang="f29">
                <a:pos x="f21" y="f26"/>
              </a:cxn>
              <a:cxn ang="f29">
                <a:pos x="f27" y="f25"/>
              </a:cxn>
            </a:cxnLst>
            <a:rect l="f32" t="f33" r="f34" b="f35"/>
            <a:pathLst>
              <a:path w="21600" h="21600">
                <a:moveTo>
                  <a:pt x="f16" y="f6"/>
                </a:moveTo>
                <a:lnTo>
                  <a:pt x="f17" y="f6"/>
                </a:lnTo>
                <a:lnTo>
                  <a:pt x="f7" y="f8"/>
                </a:lnTo>
                <a:lnTo>
                  <a:pt x="f17" y="f7"/>
                </a:lnTo>
                <a:lnTo>
                  <a:pt x="f16" y="f7"/>
                </a:lnTo>
                <a:lnTo>
                  <a:pt x="f6" y="f8"/>
                </a:lnTo>
                <a:close/>
              </a:path>
            </a:pathLst>
          </a:custGeom>
          <a:solidFill>
            <a:srgbClr val="FF0000">
              <a:alpha val="30000"/>
            </a:srgbClr>
          </a:solidFill>
          <a:ln w="38160">
            <a:solidFill>
              <a:srgbClr val="FF0000"/>
            </a:solidFill>
            <a:prstDash val="solid"/>
          </a:ln>
        </p:spPr>
        <p:txBody>
          <a:bodyPr vert="horz" wrap="none" lIns="131922" tIns="77499" rIns="131922" bIns="77499" anchor="ctr" anchorCtr="0" compatLnSpc="0">
            <a:noAutofit/>
          </a:bodyPr>
          <a:lstStyle/>
          <a:p>
            <a:pPr hangingPunct="0"/>
            <a:endParaRPr lang="en-GB" sz="2177">
              <a:latin typeface="Liberation Sans" pitchFamily="18"/>
              <a:ea typeface="Source Han Sans CN" pitchFamily="2"/>
              <a:cs typeface="Noto Sans Devanagari" pitchFamily="2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F7B8F7C2-BEF8-4B02-99EB-5DB39BE2B9D2}"/>
              </a:ext>
            </a:extLst>
          </p:cNvPr>
          <p:cNvSpPr/>
          <p:nvPr/>
        </p:nvSpPr>
        <p:spPr>
          <a:xfrm rot="1800000">
            <a:off x="10280517" y="3042539"/>
            <a:ext cx="1027512" cy="870773"/>
          </a:xfrm>
          <a:custGeom>
            <a:avLst>
              <a:gd name="f0" fmla="val 54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0"/>
              <a:gd name="f7" fmla="val 21600"/>
              <a:gd name="f8" fmla="val 10800"/>
              <a:gd name="f9" fmla="val -2147483647"/>
              <a:gd name="f10" fmla="val 2147483647"/>
              <a:gd name="f11" fmla="+- 0 0 0"/>
              <a:gd name="f12" fmla="*/ f4 1 21600"/>
              <a:gd name="f13" fmla="*/ f5 1 21600"/>
              <a:gd name="f14" fmla="pin 0 f0 10800"/>
              <a:gd name="f15" fmla="*/ f11 f1 1"/>
              <a:gd name="f16" fmla="val f14"/>
              <a:gd name="f17" fmla="+- 21600 0 f14"/>
              <a:gd name="f18" fmla="*/ f14 100 1"/>
              <a:gd name="f19" fmla="*/ f14 f12 1"/>
              <a:gd name="f20" fmla="*/ f6 f13 1"/>
              <a:gd name="f21" fmla="*/ 10800 f12 1"/>
              <a:gd name="f22" fmla="*/ 0 f13 1"/>
              <a:gd name="f23" fmla="*/ f15 1 f3"/>
              <a:gd name="f24" fmla="*/ 0 f12 1"/>
              <a:gd name="f25" fmla="*/ 10800 f13 1"/>
              <a:gd name="f26" fmla="*/ 21600 f13 1"/>
              <a:gd name="f27" fmla="*/ 21600 f12 1"/>
              <a:gd name="f28" fmla="*/ f18 1 234"/>
              <a:gd name="f29" fmla="+- f23 0 f2"/>
              <a:gd name="f30" fmla="+- f28 1700 0"/>
              <a:gd name="f31" fmla="+- 21600 0 f30"/>
              <a:gd name="f32" fmla="*/ f30 f12 1"/>
              <a:gd name="f33" fmla="*/ f30 f13 1"/>
              <a:gd name="f34" fmla="*/ f31 f12 1"/>
              <a:gd name="f35" fmla="*/ f31 f13 1"/>
            </a:gdLst>
            <a:ahLst>
              <a:ahXY gdRefX="f0" minX="f6" maxX="f8">
                <a:pos x="f19" y="f20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1" y="f22"/>
              </a:cxn>
              <a:cxn ang="f29">
                <a:pos x="f24" y="f25"/>
              </a:cxn>
              <a:cxn ang="f29">
                <a:pos x="f21" y="f26"/>
              </a:cxn>
              <a:cxn ang="f29">
                <a:pos x="f27" y="f25"/>
              </a:cxn>
            </a:cxnLst>
            <a:rect l="f32" t="f33" r="f34" b="f35"/>
            <a:pathLst>
              <a:path w="21600" h="21600">
                <a:moveTo>
                  <a:pt x="f16" y="f6"/>
                </a:moveTo>
                <a:lnTo>
                  <a:pt x="f17" y="f6"/>
                </a:lnTo>
                <a:lnTo>
                  <a:pt x="f7" y="f8"/>
                </a:lnTo>
                <a:lnTo>
                  <a:pt x="f17" y="f7"/>
                </a:lnTo>
                <a:lnTo>
                  <a:pt x="f16" y="f7"/>
                </a:lnTo>
                <a:lnTo>
                  <a:pt x="f6" y="f8"/>
                </a:lnTo>
                <a:close/>
              </a:path>
            </a:pathLst>
          </a:custGeom>
          <a:solidFill>
            <a:srgbClr val="FF0000">
              <a:alpha val="30000"/>
            </a:srgbClr>
          </a:solidFill>
          <a:ln w="38160">
            <a:solidFill>
              <a:srgbClr val="FF0000"/>
            </a:solidFill>
            <a:prstDash val="solid"/>
          </a:ln>
        </p:spPr>
        <p:txBody>
          <a:bodyPr vert="horz" wrap="none" lIns="131922" tIns="77499" rIns="131922" bIns="77499" anchor="ctr" anchorCtr="0" compatLnSpc="0">
            <a:noAutofit/>
          </a:bodyPr>
          <a:lstStyle/>
          <a:p>
            <a:pPr hangingPunct="0"/>
            <a:endParaRPr lang="en-GB" sz="2177">
              <a:latin typeface="Liberation Sans" pitchFamily="18"/>
              <a:ea typeface="Source Han Sans CN" pitchFamily="2"/>
              <a:cs typeface="Noto Sans Devanagari" pitchFamily="2"/>
            </a:endParaRPr>
          </a:p>
        </p:txBody>
      </p:sp>
      <p:sp>
        <p:nvSpPr>
          <p:cNvPr id="7" name="Straight Connector 6">
            <a:extLst>
              <a:ext uri="{FF2B5EF4-FFF2-40B4-BE49-F238E27FC236}">
                <a16:creationId xmlns:a16="http://schemas.microsoft.com/office/drawing/2014/main" id="{10F30DF7-7831-47F3-8A79-82736BF5F3AA}"/>
              </a:ext>
            </a:extLst>
          </p:cNvPr>
          <p:cNvSpPr/>
          <p:nvPr/>
        </p:nvSpPr>
        <p:spPr>
          <a:xfrm flipV="1">
            <a:off x="2612532" y="2377210"/>
            <a:ext cx="7170813" cy="1105881"/>
          </a:xfrm>
          <a:prstGeom prst="line">
            <a:avLst/>
          </a:prstGeom>
          <a:noFill/>
          <a:ln w="38160" cap="rnd">
            <a:solidFill>
              <a:srgbClr val="3465A4"/>
            </a:solidFill>
            <a:prstDash val="solid"/>
          </a:ln>
        </p:spPr>
        <p:txBody>
          <a:bodyPr vert="horz" wrap="none" lIns="131922" tIns="77499" rIns="131922" bIns="77499" anchor="ctr" anchorCtr="0" compatLnSpc="0"/>
          <a:lstStyle/>
          <a:p>
            <a:pPr hangingPunct="0"/>
            <a:endParaRPr lang="en-GB" sz="2177">
              <a:latin typeface="Liberation Sans" pitchFamily="18"/>
              <a:ea typeface="Source Han Sans CN" pitchFamily="2"/>
              <a:cs typeface="Noto Sans Devanagari" pitchFamily="2"/>
            </a:endParaRPr>
          </a:p>
        </p:txBody>
      </p:sp>
      <p:sp>
        <p:nvSpPr>
          <p:cNvPr id="8" name="Straight Connector 7">
            <a:extLst>
              <a:ext uri="{FF2B5EF4-FFF2-40B4-BE49-F238E27FC236}">
                <a16:creationId xmlns:a16="http://schemas.microsoft.com/office/drawing/2014/main" id="{A3C54CCA-64D8-425D-B400-94EB4DC8E539}"/>
              </a:ext>
            </a:extLst>
          </p:cNvPr>
          <p:cNvSpPr/>
          <p:nvPr/>
        </p:nvSpPr>
        <p:spPr>
          <a:xfrm>
            <a:off x="435600" y="3483091"/>
            <a:ext cx="2176932" cy="0"/>
          </a:xfrm>
          <a:prstGeom prst="line">
            <a:avLst/>
          </a:prstGeom>
          <a:noFill/>
          <a:ln w="38160" cap="rnd">
            <a:solidFill>
              <a:srgbClr val="3465A4"/>
            </a:solidFill>
            <a:prstDash val="solid"/>
          </a:ln>
        </p:spPr>
        <p:txBody>
          <a:bodyPr vert="horz" wrap="none" lIns="131922" tIns="77499" rIns="131922" bIns="77499" anchor="ctr" anchorCtr="0" compatLnSpc="0"/>
          <a:lstStyle/>
          <a:p>
            <a:pPr hangingPunct="0"/>
            <a:endParaRPr lang="en-GB" sz="2177">
              <a:latin typeface="Liberation Sans" pitchFamily="18"/>
              <a:ea typeface="Source Han Sans CN" pitchFamily="2"/>
              <a:cs typeface="Noto Sans Devanagari" pitchFamily="2"/>
            </a:endParaRPr>
          </a:p>
        </p:txBody>
      </p:sp>
      <p:sp>
        <p:nvSpPr>
          <p:cNvPr id="9" name="Straight Connector 8">
            <a:extLst>
              <a:ext uri="{FF2B5EF4-FFF2-40B4-BE49-F238E27FC236}">
                <a16:creationId xmlns:a16="http://schemas.microsoft.com/office/drawing/2014/main" id="{F93BE5F4-C5C8-44D0-AB62-A2D2D467BED9}"/>
              </a:ext>
            </a:extLst>
          </p:cNvPr>
          <p:cNvSpPr/>
          <p:nvPr/>
        </p:nvSpPr>
        <p:spPr>
          <a:xfrm flipV="1">
            <a:off x="3984870" y="2815644"/>
            <a:ext cx="923454" cy="213339"/>
          </a:xfrm>
          <a:prstGeom prst="line">
            <a:avLst/>
          </a:prstGeom>
          <a:noFill/>
          <a:ln w="38160" cap="rnd">
            <a:solidFill>
              <a:srgbClr val="00A933"/>
            </a:solidFill>
            <a:prstDash val="solid"/>
          </a:ln>
        </p:spPr>
        <p:txBody>
          <a:bodyPr vert="horz" wrap="none" lIns="131922" tIns="77499" rIns="131922" bIns="77499" anchor="ctr" anchorCtr="0" compatLnSpc="0"/>
          <a:lstStyle/>
          <a:p>
            <a:pPr hangingPunct="0"/>
            <a:endParaRPr lang="en-GB" sz="2177">
              <a:latin typeface="Liberation Sans" pitchFamily="18"/>
              <a:ea typeface="Source Han Sans CN" pitchFamily="2"/>
              <a:cs typeface="Noto Sans Devanagari" pitchFamily="2"/>
            </a:endParaRPr>
          </a:p>
        </p:txBody>
      </p:sp>
      <p:sp>
        <p:nvSpPr>
          <p:cNvPr id="12" name="Straight Connector 11">
            <a:extLst>
              <a:ext uri="{FF2B5EF4-FFF2-40B4-BE49-F238E27FC236}">
                <a16:creationId xmlns:a16="http://schemas.microsoft.com/office/drawing/2014/main" id="{C9F56C5E-B23C-455B-B806-40C287B1FD53}"/>
              </a:ext>
            </a:extLst>
          </p:cNvPr>
          <p:cNvSpPr/>
          <p:nvPr/>
        </p:nvSpPr>
        <p:spPr>
          <a:xfrm>
            <a:off x="2612532" y="1628345"/>
            <a:ext cx="0" cy="2956273"/>
          </a:xfrm>
          <a:prstGeom prst="line">
            <a:avLst/>
          </a:prstGeom>
          <a:noFill/>
          <a:ln w="0">
            <a:solidFill>
              <a:srgbClr val="3465A4"/>
            </a:solidFill>
            <a:custDash>
              <a:ds d="400000" sp="300000"/>
            </a:custDash>
          </a:ln>
        </p:spPr>
        <p:txBody>
          <a:bodyPr vert="horz" wrap="none" lIns="108847" tIns="54423" rIns="108847" bIns="54423" anchor="ctr" anchorCtr="0" compatLnSpc="0"/>
          <a:lstStyle/>
          <a:p>
            <a:pPr hangingPunct="0"/>
            <a:endParaRPr lang="en-GB" sz="2177">
              <a:latin typeface="Liberation Sans" pitchFamily="18"/>
              <a:ea typeface="Source Han Sans CN" pitchFamily="2"/>
              <a:cs typeface="Noto Sans Devanagari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94791091-8A0B-471C-88A2-4A78FBADEAB0}"/>
              </a:ext>
            </a:extLst>
          </p:cNvPr>
          <p:cNvSpPr/>
          <p:nvPr/>
        </p:nvSpPr>
        <p:spPr>
          <a:xfrm>
            <a:off x="8268199" y="1589160"/>
            <a:ext cx="0" cy="2956273"/>
          </a:xfrm>
          <a:prstGeom prst="line">
            <a:avLst/>
          </a:prstGeom>
          <a:noFill/>
          <a:ln w="0">
            <a:solidFill>
              <a:srgbClr val="3465A4"/>
            </a:solidFill>
            <a:custDash>
              <a:ds d="400000" sp="300000"/>
            </a:custDash>
          </a:ln>
        </p:spPr>
        <p:txBody>
          <a:bodyPr vert="horz" wrap="none" lIns="108847" tIns="54423" rIns="108847" bIns="54423" anchor="ctr" anchorCtr="0" compatLnSpc="0"/>
          <a:lstStyle/>
          <a:p>
            <a:pPr hangingPunct="0"/>
            <a:endParaRPr lang="en-GB" sz="2177">
              <a:latin typeface="Liberation Sans" pitchFamily="18"/>
              <a:ea typeface="Source Han Sans CN" pitchFamily="2"/>
              <a:cs typeface="Noto Sans Devanagari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4F46937F-38D9-47D6-8C66-F3DA49D6F661}"/>
              </a:ext>
            </a:extLst>
          </p:cNvPr>
          <p:cNvSpPr/>
          <p:nvPr/>
        </p:nvSpPr>
        <p:spPr>
          <a:xfrm>
            <a:off x="9796407" y="1593514"/>
            <a:ext cx="0" cy="2956273"/>
          </a:xfrm>
          <a:prstGeom prst="line">
            <a:avLst/>
          </a:prstGeom>
          <a:noFill/>
          <a:ln w="0">
            <a:solidFill>
              <a:srgbClr val="3465A4"/>
            </a:solidFill>
            <a:custDash>
              <a:ds d="400000" sp="300000"/>
            </a:custDash>
          </a:ln>
        </p:spPr>
        <p:txBody>
          <a:bodyPr vert="horz" wrap="none" lIns="108847" tIns="54423" rIns="108847" bIns="54423" anchor="ctr" anchorCtr="0" compatLnSpc="0"/>
          <a:lstStyle/>
          <a:p>
            <a:pPr hangingPunct="0"/>
            <a:endParaRPr lang="en-GB" sz="2177">
              <a:latin typeface="Liberation Sans" pitchFamily="18"/>
              <a:ea typeface="Source Han Sans CN" pitchFamily="2"/>
              <a:cs typeface="Noto Sans Devanagari" pitchFamily="2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598999E-1389-411F-B889-79402548B58A}"/>
              </a:ext>
            </a:extLst>
          </p:cNvPr>
          <p:cNvSpPr txBox="1"/>
          <p:nvPr/>
        </p:nvSpPr>
        <p:spPr>
          <a:xfrm>
            <a:off x="2068735" y="4645573"/>
            <a:ext cx="1104293" cy="430959"/>
          </a:xfrm>
          <a:prstGeom prst="rect">
            <a:avLst/>
          </a:prstGeom>
          <a:noFill/>
          <a:ln>
            <a:noFill/>
          </a:ln>
        </p:spPr>
        <p:txBody>
          <a:bodyPr vert="horz" wrap="none" lIns="108847" tIns="54423" rIns="108847" bIns="54423" anchorCtr="0" compatLnSpc="0">
            <a:spAutoFit/>
          </a:bodyPr>
          <a:lstStyle/>
          <a:p>
            <a:pPr hangingPunct="0"/>
            <a:r>
              <a:rPr lang="en-GB" sz="2177">
                <a:latin typeface="Liberation Sans" pitchFamily="18"/>
                <a:ea typeface="Source Han Sans CN" pitchFamily="2"/>
                <a:cs typeface="Noto Sans Devanagari" pitchFamily="2"/>
              </a:rPr>
              <a:t>Bump1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810541C-5B6E-4071-9145-B978C93A4458}"/>
              </a:ext>
            </a:extLst>
          </p:cNvPr>
          <p:cNvSpPr txBox="1"/>
          <p:nvPr/>
        </p:nvSpPr>
        <p:spPr>
          <a:xfrm>
            <a:off x="7728757" y="4614224"/>
            <a:ext cx="1104293" cy="430959"/>
          </a:xfrm>
          <a:prstGeom prst="rect">
            <a:avLst/>
          </a:prstGeom>
          <a:noFill/>
          <a:ln>
            <a:noFill/>
          </a:ln>
        </p:spPr>
        <p:txBody>
          <a:bodyPr vert="horz" wrap="none" lIns="108847" tIns="54423" rIns="108847" bIns="54423" anchorCtr="0" compatLnSpc="0">
            <a:spAutoFit/>
          </a:bodyPr>
          <a:lstStyle/>
          <a:p>
            <a:pPr hangingPunct="0"/>
            <a:r>
              <a:rPr lang="en-GB" sz="2177">
                <a:latin typeface="Liberation Sans" pitchFamily="18"/>
                <a:ea typeface="Source Han Sans CN" pitchFamily="2"/>
                <a:cs typeface="Noto Sans Devanagari" pitchFamily="2"/>
              </a:rPr>
              <a:t>Bump2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89AF633-279F-4132-8629-1E5CCD8609AE}"/>
              </a:ext>
            </a:extLst>
          </p:cNvPr>
          <p:cNvSpPr txBox="1"/>
          <p:nvPr/>
        </p:nvSpPr>
        <p:spPr>
          <a:xfrm>
            <a:off x="9252174" y="4597680"/>
            <a:ext cx="1104293" cy="430959"/>
          </a:xfrm>
          <a:prstGeom prst="rect">
            <a:avLst/>
          </a:prstGeom>
          <a:noFill/>
          <a:ln>
            <a:noFill/>
          </a:ln>
        </p:spPr>
        <p:txBody>
          <a:bodyPr vert="horz" wrap="none" lIns="108847" tIns="54423" rIns="108847" bIns="54423" anchorCtr="0" compatLnSpc="0">
            <a:spAutoFit/>
          </a:bodyPr>
          <a:lstStyle/>
          <a:p>
            <a:pPr hangingPunct="0"/>
            <a:r>
              <a:rPr lang="en-GB" sz="2177">
                <a:latin typeface="Liberation Sans" pitchFamily="18"/>
                <a:ea typeface="Source Han Sans CN" pitchFamily="2"/>
                <a:cs typeface="Noto Sans Devanagari" pitchFamily="2"/>
              </a:rPr>
              <a:t>Bump3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B444934-D7A6-42C4-9724-532381A6E7BC}"/>
              </a:ext>
            </a:extLst>
          </p:cNvPr>
          <p:cNvSpPr txBox="1"/>
          <p:nvPr/>
        </p:nvSpPr>
        <p:spPr>
          <a:xfrm>
            <a:off x="585374" y="290838"/>
            <a:ext cx="6565531" cy="609276"/>
          </a:xfrm>
          <a:prstGeom prst="rect">
            <a:avLst/>
          </a:prstGeom>
          <a:noFill/>
          <a:ln>
            <a:noFill/>
          </a:ln>
        </p:spPr>
        <p:txBody>
          <a:bodyPr vert="horz" wrap="none" lIns="108847" tIns="54423" rIns="108847" bIns="54423" anchorCtr="0" compatLnSpc="0">
            <a:spAutoFit/>
          </a:bodyPr>
          <a:lstStyle/>
          <a:p>
            <a:pPr hangingPunct="0"/>
            <a:r>
              <a:rPr lang="en-GB" sz="3386" b="1">
                <a:latin typeface="Liberation Sans" pitchFamily="18"/>
                <a:ea typeface="Source Han Sans CN" pitchFamily="2"/>
                <a:cs typeface="Noto Sans Devanagari" pitchFamily="2"/>
              </a:rPr>
              <a:t>Simplified SPS slow extraction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23396C0-1252-451D-A3E8-03DD5450BC5C}"/>
              </a:ext>
            </a:extLst>
          </p:cNvPr>
          <p:cNvSpPr txBox="1"/>
          <p:nvPr/>
        </p:nvSpPr>
        <p:spPr>
          <a:xfrm>
            <a:off x="335462" y="4157068"/>
            <a:ext cx="1895728" cy="430959"/>
          </a:xfrm>
          <a:prstGeom prst="rect">
            <a:avLst/>
          </a:prstGeom>
          <a:noFill/>
          <a:ln>
            <a:noFill/>
          </a:ln>
        </p:spPr>
        <p:txBody>
          <a:bodyPr vert="horz" wrap="none" lIns="108847" tIns="54423" rIns="108847" bIns="54423" anchorCtr="0" compatLnSpc="0">
            <a:spAutoFit/>
          </a:bodyPr>
          <a:lstStyle/>
          <a:p>
            <a:pPr hangingPunct="0"/>
            <a:r>
              <a:rPr lang="en-GB" sz="2177">
                <a:latin typeface="Liberation Sans" pitchFamily="18"/>
                <a:ea typeface="Source Han Sans CN" pitchFamily="2"/>
                <a:cs typeface="Noto Sans Devanagari" pitchFamily="2"/>
              </a:rPr>
              <a:t>Ext sextupole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2E0994D-1A5B-4F90-B6A8-FED163E196D0}"/>
              </a:ext>
            </a:extLst>
          </p:cNvPr>
          <p:cNvSpPr txBox="1"/>
          <p:nvPr/>
        </p:nvSpPr>
        <p:spPr>
          <a:xfrm>
            <a:off x="10227439" y="4157068"/>
            <a:ext cx="1895728" cy="430959"/>
          </a:xfrm>
          <a:prstGeom prst="rect">
            <a:avLst/>
          </a:prstGeom>
          <a:noFill/>
          <a:ln>
            <a:noFill/>
          </a:ln>
        </p:spPr>
        <p:txBody>
          <a:bodyPr vert="horz" wrap="none" lIns="108847" tIns="54423" rIns="108847" bIns="54423" anchorCtr="0" compatLnSpc="0">
            <a:spAutoFit/>
          </a:bodyPr>
          <a:lstStyle/>
          <a:p>
            <a:pPr hangingPunct="0"/>
            <a:r>
              <a:rPr lang="en-GB" sz="2177">
                <a:latin typeface="Liberation Sans" pitchFamily="18"/>
                <a:ea typeface="Source Han Sans CN" pitchFamily="2"/>
                <a:cs typeface="Noto Sans Devanagari" pitchFamily="2"/>
              </a:rPr>
              <a:t>Ext sextupole</a:t>
            </a: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76610AD-0566-476F-BFC1-E91D45594C56}"/>
              </a:ext>
            </a:extLst>
          </p:cNvPr>
          <p:cNvSpPr/>
          <p:nvPr/>
        </p:nvSpPr>
        <p:spPr>
          <a:xfrm>
            <a:off x="9644022" y="2790826"/>
            <a:ext cx="304770" cy="1214728"/>
          </a:xfrm>
          <a:custGeom>
            <a:avLst>
              <a:gd name="f0" fmla="val 108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0"/>
              <a:gd name="f7" fmla="val 21600"/>
              <a:gd name="f8" fmla="val -2147483647"/>
              <a:gd name="f9" fmla="val 2147483647"/>
              <a:gd name="f10" fmla="+- 0 0 0"/>
              <a:gd name="f11" fmla="*/ f4 1 21600"/>
              <a:gd name="f12" fmla="*/ f5 1 21600"/>
              <a:gd name="f13" fmla="pin 0 f0 21600"/>
              <a:gd name="f14" fmla="*/ f10 f1 1"/>
              <a:gd name="f15" fmla="val f13"/>
              <a:gd name="f16" fmla="*/ f13 1 2"/>
              <a:gd name="f17" fmla="*/ f13 f11 1"/>
              <a:gd name="f18" fmla="*/ f6 f12 1"/>
              <a:gd name="f19" fmla="*/ 18000 f12 1"/>
              <a:gd name="f20" fmla="*/ 10800 f12 1"/>
              <a:gd name="f21" fmla="*/ 0 f12 1"/>
              <a:gd name="f22" fmla="*/ f14 1 f3"/>
              <a:gd name="f23" fmla="*/ 0 f11 1"/>
              <a:gd name="f24" fmla="*/ 21600 f12 1"/>
              <a:gd name="f25" fmla="*/ 10800 f11 1"/>
              <a:gd name="f26" fmla="*/ 21600 f11 1"/>
              <a:gd name="f27" fmla="+- f16 10800 0"/>
              <a:gd name="f28" fmla="+- 21600 0 f15"/>
              <a:gd name="f29" fmla="*/ f16 f11 1"/>
              <a:gd name="f30" fmla="*/ f15 f11 1"/>
              <a:gd name="f31" fmla="+- f22 0 f2"/>
              <a:gd name="f32" fmla="*/ f28 1 2"/>
              <a:gd name="f33" fmla="*/ f27 f11 1"/>
              <a:gd name="f34" fmla="+- 21600 0 f32"/>
              <a:gd name="f35" fmla="*/ f34 f11 1"/>
            </a:gdLst>
            <a:ahLst>
              <a:ahXY gdRefX="f0" minX="f6" maxX="f7">
                <a:pos x="f17" y="f18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1">
                <a:pos x="f30" y="f21"/>
              </a:cxn>
              <a:cxn ang="f31">
                <a:pos x="f29" y="f20"/>
              </a:cxn>
              <a:cxn ang="f31">
                <a:pos x="f23" y="f24"/>
              </a:cxn>
              <a:cxn ang="f31">
                <a:pos x="f25" y="f24"/>
              </a:cxn>
              <a:cxn ang="f31">
                <a:pos x="f26" y="f24"/>
              </a:cxn>
              <a:cxn ang="f31">
                <a:pos x="f35" y="f20"/>
              </a:cxn>
            </a:cxnLst>
            <a:rect l="f29" t="f20" r="f33" b="f19"/>
            <a:pathLst>
              <a:path w="21600" h="21600">
                <a:moveTo>
                  <a:pt x="f15" y="f6"/>
                </a:moveTo>
                <a:lnTo>
                  <a:pt x="f7" y="f7"/>
                </a:lnTo>
                <a:lnTo>
                  <a:pt x="f6" y="f7"/>
                </a:lnTo>
                <a:close/>
              </a:path>
            </a:pathLst>
          </a:custGeom>
          <a:solidFill>
            <a:srgbClr val="00A933">
              <a:alpha val="50000"/>
            </a:srgbClr>
          </a:solidFill>
          <a:ln w="38160">
            <a:solidFill>
              <a:srgbClr val="00A933"/>
            </a:solidFill>
            <a:prstDash val="solid"/>
          </a:ln>
        </p:spPr>
        <p:txBody>
          <a:bodyPr vert="horz" wrap="none" lIns="131922" tIns="77499" rIns="131922" bIns="77499" anchor="ctr" anchorCtr="0" compatLnSpc="0">
            <a:noAutofit/>
          </a:bodyPr>
          <a:lstStyle/>
          <a:p>
            <a:pPr hangingPunct="0"/>
            <a:endParaRPr lang="en-GB" sz="2177">
              <a:latin typeface="Liberation Sans" pitchFamily="18"/>
              <a:ea typeface="Source Han Sans CN" pitchFamily="2"/>
              <a:cs typeface="Noto Sans Devanagari" pitchFamily="2"/>
            </a:endParaRPr>
          </a:p>
        </p:txBody>
      </p:sp>
      <p:sp>
        <p:nvSpPr>
          <p:cNvPr id="26" name="Straight Connector 25">
            <a:extLst>
              <a:ext uri="{FF2B5EF4-FFF2-40B4-BE49-F238E27FC236}">
                <a16:creationId xmlns:a16="http://schemas.microsoft.com/office/drawing/2014/main" id="{532181F6-8A50-4B49-9D9A-09B782EF3C8A}"/>
              </a:ext>
            </a:extLst>
          </p:cNvPr>
          <p:cNvSpPr/>
          <p:nvPr/>
        </p:nvSpPr>
        <p:spPr>
          <a:xfrm flipV="1">
            <a:off x="435600" y="3483091"/>
            <a:ext cx="2185639" cy="435"/>
          </a:xfrm>
          <a:prstGeom prst="line">
            <a:avLst/>
          </a:prstGeom>
          <a:noFill/>
          <a:ln w="203040" cap="rnd">
            <a:solidFill>
              <a:srgbClr val="3465A4">
                <a:alpha val="20000"/>
              </a:srgbClr>
            </a:solidFill>
            <a:prstDash val="solid"/>
          </a:ln>
        </p:spPr>
        <p:txBody>
          <a:bodyPr vert="horz" wrap="none" lIns="225095" tIns="170671" rIns="225095" bIns="170671" anchor="ctr" anchorCtr="0" compatLnSpc="0"/>
          <a:lstStyle/>
          <a:p>
            <a:pPr hangingPunct="0"/>
            <a:endParaRPr lang="en-GB" sz="2177">
              <a:latin typeface="Liberation Sans" pitchFamily="18"/>
              <a:ea typeface="Source Han Sans CN" pitchFamily="2"/>
              <a:cs typeface="Noto Sans Devanagari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10A30151-EF8D-4F5E-A865-46183065829E}"/>
              </a:ext>
            </a:extLst>
          </p:cNvPr>
          <p:cNvSpPr/>
          <p:nvPr/>
        </p:nvSpPr>
        <p:spPr>
          <a:xfrm flipH="1">
            <a:off x="9783345" y="1375821"/>
            <a:ext cx="1297451" cy="1001389"/>
          </a:xfrm>
          <a:prstGeom prst="line">
            <a:avLst/>
          </a:prstGeom>
          <a:noFill/>
          <a:ln w="38160" cap="rnd">
            <a:solidFill>
              <a:srgbClr val="3465A4"/>
            </a:solidFill>
            <a:prstDash val="solid"/>
          </a:ln>
        </p:spPr>
        <p:txBody>
          <a:bodyPr vert="horz" wrap="none" lIns="131922" tIns="77499" rIns="131922" bIns="77499" anchor="ctr" anchorCtr="0" compatLnSpc="0"/>
          <a:lstStyle/>
          <a:p>
            <a:pPr hangingPunct="0"/>
            <a:endParaRPr lang="en-GB" sz="2177">
              <a:latin typeface="Liberation Sans" pitchFamily="18"/>
              <a:ea typeface="Source Han Sans CN" pitchFamily="2"/>
              <a:cs typeface="Noto Sans Devanagari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4248FE49-0F5D-4EF0-8745-5C0B0D660627}"/>
              </a:ext>
            </a:extLst>
          </p:cNvPr>
          <p:cNvSpPr/>
          <p:nvPr/>
        </p:nvSpPr>
        <p:spPr>
          <a:xfrm flipV="1">
            <a:off x="9770283" y="1345344"/>
            <a:ext cx="1340991" cy="1023593"/>
          </a:xfrm>
          <a:prstGeom prst="line">
            <a:avLst/>
          </a:prstGeom>
          <a:noFill/>
          <a:ln w="203040" cap="rnd">
            <a:solidFill>
              <a:srgbClr val="3465A4">
                <a:alpha val="20000"/>
              </a:srgbClr>
            </a:solidFill>
            <a:prstDash val="solid"/>
          </a:ln>
        </p:spPr>
        <p:txBody>
          <a:bodyPr vert="horz" wrap="none" lIns="225095" tIns="170671" rIns="225095" bIns="170671" anchor="ctr" anchorCtr="0" compatLnSpc="0"/>
          <a:lstStyle/>
          <a:p>
            <a:pPr hangingPunct="0"/>
            <a:endParaRPr lang="en-GB" sz="2177">
              <a:latin typeface="Liberation Sans" pitchFamily="18"/>
              <a:ea typeface="Source Han Sans CN" pitchFamily="2"/>
              <a:cs typeface="Noto Sans Devanagari" pitchFamily="2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16E17F85-BDC6-47A9-A179-DCACBB95E562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 rot="3060000">
            <a:off x="10281056" y="489591"/>
            <a:ext cx="2104656" cy="1489021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648D530E-3D82-497E-969F-F97B19927F79}"/>
              </a:ext>
            </a:extLst>
          </p:cNvPr>
          <p:cNvSpPr txBox="1"/>
          <p:nvPr/>
        </p:nvSpPr>
        <p:spPr>
          <a:xfrm>
            <a:off x="469996" y="923019"/>
            <a:ext cx="9034605" cy="640824"/>
          </a:xfrm>
          <a:prstGeom prst="rect">
            <a:avLst/>
          </a:prstGeom>
          <a:noFill/>
          <a:ln>
            <a:noFill/>
          </a:ln>
        </p:spPr>
        <p:txBody>
          <a:bodyPr vert="horz" wrap="none" lIns="108847" tIns="54423" rIns="108847" bIns="54423" anchorCtr="0" compatLnSpc="0">
            <a:spAutoFit/>
          </a:bodyPr>
          <a:lstStyle/>
          <a:p>
            <a:pPr hangingPunct="0"/>
            <a:r>
              <a:rPr lang="en-GB" dirty="0">
                <a:solidFill>
                  <a:srgbClr val="000000"/>
                </a:solidFill>
                <a:latin typeface="+mj-lt"/>
                <a:ea typeface="Source Han Sans CN" pitchFamily="2"/>
                <a:cs typeface="Noto Sans Devanagari" pitchFamily="2"/>
              </a:rPr>
              <a:t>Bump not closed – Potentially dangerous situation regardless of extraction </a:t>
            </a:r>
            <a:r>
              <a:rPr lang="en-GB" dirty="0" err="1">
                <a:solidFill>
                  <a:srgbClr val="000000"/>
                </a:solidFill>
                <a:latin typeface="+mj-lt"/>
                <a:ea typeface="Source Han Sans CN" pitchFamily="2"/>
                <a:cs typeface="Noto Sans Devanagari" pitchFamily="2"/>
              </a:rPr>
              <a:t>sextupoles</a:t>
            </a:r>
            <a:r>
              <a:rPr lang="en-GB" dirty="0">
                <a:solidFill>
                  <a:srgbClr val="000000"/>
                </a:solidFill>
                <a:latin typeface="+mj-lt"/>
                <a:ea typeface="Source Han Sans CN" pitchFamily="2"/>
                <a:cs typeface="Noto Sans Devanagari" pitchFamily="2"/>
              </a:rPr>
              <a:t>.</a:t>
            </a:r>
          </a:p>
          <a:p>
            <a:pPr hangingPunct="0"/>
            <a:r>
              <a:rPr lang="en-GB" dirty="0">
                <a:solidFill>
                  <a:srgbClr val="000000"/>
                </a:solidFill>
                <a:latin typeface="+mj-lt"/>
                <a:ea typeface="Source Han Sans CN" pitchFamily="2"/>
                <a:cs typeface="Noto Sans Devanagari" pitchFamily="2"/>
              </a:rPr>
              <a:t>Any bump element can cause a similar effect. We rely on BLM dump so far</a:t>
            </a:r>
          </a:p>
        </p:txBody>
      </p:sp>
      <p:sp>
        <p:nvSpPr>
          <p:cNvPr id="34" name="Date Placeholder 1">
            <a:extLst>
              <a:ext uri="{FF2B5EF4-FFF2-40B4-BE49-F238E27FC236}">
                <a16:creationId xmlns:a16="http://schemas.microsoft.com/office/drawing/2014/main" id="{483621F5-9473-4BE1-9874-B542ED35F1DC}"/>
              </a:ext>
            </a:extLst>
          </p:cNvPr>
          <p:cNvSpPr txBox="1">
            <a:spLocks/>
          </p:cNvSpPr>
          <p:nvPr/>
        </p:nvSpPr>
        <p:spPr>
          <a:xfrm>
            <a:off x="425345" y="5775383"/>
            <a:ext cx="2348280" cy="3906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vert="horz" lIns="0" tIns="0" rIns="0" bIns="0" anchor="ctr" anchorCtr="0">
            <a:noAutofit/>
          </a:bodyPr>
          <a:lstStyle>
            <a:defPPr>
              <a:defRPr lang="en-US"/>
            </a:defPPr>
            <a:lvl1pPr marL="0" lvl="0" algn="l" defTabSz="914400" rtl="0" eaLnBrk="1" latinLnBrk="0" hangingPunct="0">
              <a:buNone/>
              <a:tabLst/>
              <a:defRPr lang="en-GB" sz="1200" kern="1200">
                <a:solidFill>
                  <a:schemeClr val="tx1"/>
                </a:solidFill>
                <a:latin typeface="Trebuchet MS" pitchFamily="34"/>
                <a:ea typeface="DejaVu Sans" pitchFamily="2"/>
                <a:cs typeface="DejaVu Sans" pitchFamily="2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/>
              <a:t>Courtesy J. Ridewood</a:t>
            </a:r>
            <a:endParaRPr lang="en-US" sz="1600" b="1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96A15BB-EAE1-483A-8D80-A5687954713B}"/>
              </a:ext>
            </a:extLst>
          </p:cNvPr>
          <p:cNvSpPr txBox="1"/>
          <p:nvPr/>
        </p:nvSpPr>
        <p:spPr>
          <a:xfrm>
            <a:off x="7727769" y="5055006"/>
            <a:ext cx="1524405" cy="1798146"/>
          </a:xfrm>
          <a:prstGeom prst="rect">
            <a:avLst/>
          </a:prstGeom>
          <a:noFill/>
          <a:ln>
            <a:noFill/>
          </a:ln>
        </p:spPr>
        <p:txBody>
          <a:bodyPr vert="horz" wrap="none" lIns="108847" tIns="54423" rIns="108847" bIns="54423" anchorCtr="0" compatLnSpc="0"/>
          <a:lstStyle/>
          <a:p>
            <a:pPr hangingPunct="0"/>
            <a:r>
              <a:rPr lang="en-GB" sz="968" dirty="0">
                <a:latin typeface="Liberation Sans" pitchFamily="18"/>
                <a:ea typeface="Source Han Sans CN" pitchFamily="2"/>
                <a:cs typeface="Noto Sans Devanagari" pitchFamily="2"/>
              </a:rPr>
              <a:t>In reality bump is more complex containing 9 magnets of both planes</a:t>
            </a:r>
          </a:p>
          <a:p>
            <a:pPr hangingPunct="0"/>
            <a:endParaRPr lang="en-GB" sz="968" dirty="0">
              <a:latin typeface="Liberation Sans" pitchFamily="18"/>
              <a:ea typeface="Source Han Sans CN" pitchFamily="2"/>
              <a:cs typeface="Noto Sans Devanagari" pitchFamily="2"/>
            </a:endParaRPr>
          </a:p>
          <a:p>
            <a:pPr hangingPunct="0"/>
            <a:r>
              <a:rPr lang="en-GB" sz="968" dirty="0">
                <a:latin typeface="Liberation Sans" pitchFamily="18"/>
                <a:ea typeface="Source Han Sans CN" pitchFamily="2"/>
                <a:cs typeface="Noto Sans Devanagari" pitchFamily="2"/>
              </a:rPr>
              <a:t>MPSH.21202	</a:t>
            </a:r>
          </a:p>
          <a:p>
            <a:pPr hangingPunct="0"/>
            <a:r>
              <a:rPr lang="en-GB" sz="968" dirty="0">
                <a:latin typeface="Liberation Sans" pitchFamily="18"/>
                <a:ea typeface="Source Han Sans CN" pitchFamily="2"/>
                <a:cs typeface="Noto Sans Devanagari" pitchFamily="2"/>
              </a:rPr>
              <a:t>MPSV.21303	</a:t>
            </a:r>
          </a:p>
          <a:p>
            <a:pPr hangingPunct="0"/>
            <a:r>
              <a:rPr lang="en-GB" sz="968" dirty="0">
                <a:latin typeface="Liberation Sans" pitchFamily="18"/>
                <a:ea typeface="Source Han Sans CN" pitchFamily="2"/>
                <a:cs typeface="Noto Sans Devanagari" pitchFamily="2"/>
              </a:rPr>
              <a:t>MPLH.21431	</a:t>
            </a:r>
          </a:p>
          <a:p>
            <a:pPr hangingPunct="0"/>
            <a:r>
              <a:rPr lang="en-GB" sz="968" dirty="0">
                <a:latin typeface="Liberation Sans" pitchFamily="18"/>
                <a:ea typeface="Source Han Sans CN" pitchFamily="2"/>
                <a:cs typeface="Noto Sans Devanagari" pitchFamily="2"/>
              </a:rPr>
              <a:t>MPSV.21503	</a:t>
            </a:r>
          </a:p>
          <a:p>
            <a:pPr hangingPunct="0"/>
            <a:r>
              <a:rPr lang="en-GB" sz="968" dirty="0">
                <a:latin typeface="Liberation Sans" pitchFamily="18"/>
                <a:ea typeface="Source Han Sans CN" pitchFamily="2"/>
                <a:cs typeface="Noto Sans Devanagari" pitchFamily="2"/>
              </a:rPr>
              <a:t>MPNH.21732	</a:t>
            </a:r>
          </a:p>
          <a:p>
            <a:pPr hangingPunct="0"/>
            <a:r>
              <a:rPr lang="en-GB" sz="968" dirty="0">
                <a:latin typeface="Liberation Sans" pitchFamily="18"/>
                <a:ea typeface="Source Han Sans CN" pitchFamily="2"/>
                <a:cs typeface="Noto Sans Devanagari" pitchFamily="2"/>
              </a:rPr>
              <a:t>MPLH.21995		</a:t>
            </a:r>
          </a:p>
          <a:p>
            <a:pPr hangingPunct="0"/>
            <a:r>
              <a:rPr lang="en-GB" sz="968" dirty="0">
                <a:latin typeface="Liberation Sans" pitchFamily="18"/>
                <a:ea typeface="Source Han Sans CN" pitchFamily="2"/>
                <a:cs typeface="Noto Sans Devanagari" pitchFamily="2"/>
              </a:rPr>
              <a:t>MPSV.22103	</a:t>
            </a:r>
          </a:p>
          <a:p>
            <a:pPr hangingPunct="0"/>
            <a:r>
              <a:rPr lang="en-GB" sz="968" dirty="0">
                <a:latin typeface="Liberation Sans" pitchFamily="18"/>
                <a:ea typeface="Source Han Sans CN" pitchFamily="2"/>
                <a:cs typeface="Noto Sans Devanagari" pitchFamily="2"/>
              </a:rPr>
              <a:t>MPLH.22195	</a:t>
            </a:r>
          </a:p>
          <a:p>
            <a:pPr hangingPunct="0"/>
            <a:r>
              <a:rPr lang="en-GB" sz="968" dirty="0">
                <a:latin typeface="Liberation Sans" pitchFamily="18"/>
                <a:ea typeface="Source Han Sans CN" pitchFamily="2"/>
                <a:cs typeface="Noto Sans Devanagari" pitchFamily="2"/>
              </a:rPr>
              <a:t>MPSV.22303	</a:t>
            </a:r>
          </a:p>
        </p:txBody>
      </p:sp>
      <p:sp>
        <p:nvSpPr>
          <p:cNvPr id="36" name="Freeform: Shape 9">
            <a:extLst>
              <a:ext uri="{FF2B5EF4-FFF2-40B4-BE49-F238E27FC236}">
                <a16:creationId xmlns:a16="http://schemas.microsoft.com/office/drawing/2014/main" id="{1D405CF6-CF1F-2949-BE54-90573385C947}"/>
              </a:ext>
            </a:extLst>
          </p:cNvPr>
          <p:cNvSpPr/>
          <p:nvPr/>
        </p:nvSpPr>
        <p:spPr>
          <a:xfrm rot="20428129">
            <a:off x="5143024" y="2589617"/>
            <a:ext cx="736238" cy="12365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00A933"/>
          </a:solidFill>
          <a:ln w="0">
            <a:solidFill>
              <a:srgbClr val="00A933"/>
            </a:solidFill>
            <a:prstDash val="solid"/>
          </a:ln>
        </p:spPr>
        <p:txBody>
          <a:bodyPr vert="horz" wrap="none" lIns="108847" tIns="54423" rIns="108847" bIns="54423" anchor="ctr" anchorCtr="0" compatLnSpc="0">
            <a:noAutofit/>
          </a:bodyPr>
          <a:lstStyle/>
          <a:p>
            <a:pPr hangingPunct="0"/>
            <a:endParaRPr lang="en-GB" sz="2177">
              <a:latin typeface="Liberation Sans" pitchFamily="18"/>
              <a:ea typeface="Source Han Sans CN" pitchFamily="2"/>
              <a:cs typeface="Noto Sans Devanagari" pitchFamily="2"/>
            </a:endParaRPr>
          </a:p>
        </p:txBody>
      </p:sp>
      <p:sp>
        <p:nvSpPr>
          <p:cNvPr id="37" name="Freeform: Shape 10">
            <a:extLst>
              <a:ext uri="{FF2B5EF4-FFF2-40B4-BE49-F238E27FC236}">
                <a16:creationId xmlns:a16="http://schemas.microsoft.com/office/drawing/2014/main" id="{C22EBB38-C30A-FC47-9B97-8072376918E9}"/>
              </a:ext>
            </a:extLst>
          </p:cNvPr>
          <p:cNvSpPr/>
          <p:nvPr/>
        </p:nvSpPr>
        <p:spPr>
          <a:xfrm rot="20104697">
            <a:off x="6059191" y="2219767"/>
            <a:ext cx="736238" cy="31652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00A933"/>
          </a:solidFill>
          <a:ln w="0">
            <a:solidFill>
              <a:srgbClr val="00A933"/>
            </a:solidFill>
            <a:prstDash val="solid"/>
          </a:ln>
        </p:spPr>
        <p:txBody>
          <a:bodyPr vert="horz" wrap="none" lIns="108847" tIns="54423" rIns="108847" bIns="54423" anchor="ctr" anchorCtr="0" compatLnSpc="0">
            <a:noAutofit/>
          </a:bodyPr>
          <a:lstStyle/>
          <a:p>
            <a:pPr hangingPunct="0"/>
            <a:endParaRPr lang="en-GB" sz="2177">
              <a:latin typeface="Liberation Sans" pitchFamily="18"/>
              <a:ea typeface="Source Han Sans CN" pitchFamily="2"/>
              <a:cs typeface="Noto Sans Devanagari" pitchFamily="2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27B64E1-622C-434B-B758-4705A5ADDFB3}"/>
              </a:ext>
            </a:extLst>
          </p:cNvPr>
          <p:cNvSpPr txBox="1"/>
          <p:nvPr/>
        </p:nvSpPr>
        <p:spPr>
          <a:xfrm rot="20763830">
            <a:off x="3894618" y="2530900"/>
            <a:ext cx="576584" cy="430959"/>
          </a:xfrm>
          <a:prstGeom prst="rect">
            <a:avLst/>
          </a:prstGeom>
          <a:noFill/>
          <a:ln>
            <a:noFill/>
          </a:ln>
        </p:spPr>
        <p:txBody>
          <a:bodyPr vert="horz" wrap="none" lIns="108847" tIns="54423" rIns="108847" bIns="54423" anchorCtr="0" compatLnSpc="0">
            <a:spAutoFit/>
          </a:bodyPr>
          <a:lstStyle/>
          <a:p>
            <a:pPr hangingPunct="0"/>
            <a:r>
              <a:rPr lang="en-GB" sz="2177" dirty="0">
                <a:latin typeface="Liberation Sans" pitchFamily="18"/>
                <a:ea typeface="Source Han Sans CN" pitchFamily="2"/>
                <a:cs typeface="Noto Sans Devanagari" pitchFamily="2"/>
              </a:rPr>
              <a:t>ZS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D7EBD11-3EDE-C14D-BE0B-CCBC4D0B50B8}"/>
              </a:ext>
            </a:extLst>
          </p:cNvPr>
          <p:cNvSpPr txBox="1"/>
          <p:nvPr/>
        </p:nvSpPr>
        <p:spPr>
          <a:xfrm rot="20332568">
            <a:off x="4947324" y="2179145"/>
            <a:ext cx="809148" cy="430959"/>
          </a:xfrm>
          <a:prstGeom prst="rect">
            <a:avLst/>
          </a:prstGeom>
          <a:noFill/>
          <a:ln>
            <a:noFill/>
          </a:ln>
        </p:spPr>
        <p:txBody>
          <a:bodyPr vert="horz" wrap="none" lIns="108847" tIns="54423" rIns="108847" bIns="54423" anchorCtr="0" compatLnSpc="0">
            <a:spAutoFit/>
          </a:bodyPr>
          <a:lstStyle/>
          <a:p>
            <a:pPr hangingPunct="0"/>
            <a:r>
              <a:rPr lang="en-GB" sz="2177" dirty="0">
                <a:latin typeface="Liberation Sans" pitchFamily="18"/>
                <a:ea typeface="Source Han Sans CN" pitchFamily="2"/>
                <a:cs typeface="Noto Sans Devanagari" pitchFamily="2"/>
              </a:rPr>
              <a:t>MST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6DED179-0A39-934E-AA18-8657B7880813}"/>
              </a:ext>
            </a:extLst>
          </p:cNvPr>
          <p:cNvSpPr txBox="1"/>
          <p:nvPr/>
        </p:nvSpPr>
        <p:spPr>
          <a:xfrm rot="19997780">
            <a:off x="5848526" y="1804552"/>
            <a:ext cx="824794" cy="430959"/>
          </a:xfrm>
          <a:prstGeom prst="rect">
            <a:avLst/>
          </a:prstGeom>
          <a:noFill/>
          <a:ln>
            <a:noFill/>
          </a:ln>
        </p:spPr>
        <p:txBody>
          <a:bodyPr vert="horz" wrap="none" lIns="108847" tIns="54423" rIns="108847" bIns="54423" anchorCtr="0" compatLnSpc="0">
            <a:spAutoFit/>
          </a:bodyPr>
          <a:lstStyle/>
          <a:p>
            <a:pPr hangingPunct="0"/>
            <a:r>
              <a:rPr lang="en-GB" sz="2177" dirty="0">
                <a:latin typeface="Liberation Sans" pitchFamily="18"/>
                <a:ea typeface="Source Han Sans CN" pitchFamily="2"/>
                <a:cs typeface="Noto Sans Devanagari" pitchFamily="2"/>
              </a:rPr>
              <a:t>MSE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lide Number Placeholder 3">
            <a:extLst>
              <a:ext uri="{FF2B5EF4-FFF2-40B4-BE49-F238E27FC236}">
                <a16:creationId xmlns:a16="http://schemas.microsoft.com/office/drawing/2014/main" id="{8162B609-4EFD-42BD-94A3-A5AAC0E8D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5833" y="6289594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defPPr>
              <a:defRPr lang="en-US"/>
            </a:defPPr>
            <a:lvl1pPr marL="0" lvl="0" algn="r" defTabSz="914400" rtl="0" eaLnBrk="1" latinLnBrk="0" hangingPunct="0">
              <a:buNone/>
              <a:tabLst/>
              <a:defRPr lang="en-GB" sz="1200" kern="1200">
                <a:solidFill>
                  <a:schemeClr val="tx1"/>
                </a:solidFill>
                <a:latin typeface="Trebuchet MS" pitchFamily="34"/>
                <a:ea typeface="DejaVu Sans" pitchFamily="2"/>
                <a:cs typeface="DejaVu Sans" pitchFamily="2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fld id="{48E640D7-2A20-4644-BF8B-7DAA7B79BC50}" type="slidenum">
              <a:rPr lang="en-US" smtClean="0"/>
              <a:pPr lvl="0"/>
              <a:t>5</a:t>
            </a:fld>
            <a:endParaRPr lang="en-GB"/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AEE854DE-A4DC-401B-800E-B3FC3EBE04F3}"/>
              </a:ext>
            </a:extLst>
          </p:cNvPr>
          <p:cNvSpPr/>
          <p:nvPr/>
        </p:nvSpPr>
        <p:spPr>
          <a:xfrm>
            <a:off x="2468855" y="2790826"/>
            <a:ext cx="304770" cy="1214728"/>
          </a:xfrm>
          <a:custGeom>
            <a:avLst>
              <a:gd name="f0" fmla="val 108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0"/>
              <a:gd name="f7" fmla="val 21600"/>
              <a:gd name="f8" fmla="val -2147483647"/>
              <a:gd name="f9" fmla="val 2147483647"/>
              <a:gd name="f10" fmla="+- 0 0 0"/>
              <a:gd name="f11" fmla="*/ f4 1 21600"/>
              <a:gd name="f12" fmla="*/ f5 1 21600"/>
              <a:gd name="f13" fmla="pin 0 f0 21600"/>
              <a:gd name="f14" fmla="*/ f10 f1 1"/>
              <a:gd name="f15" fmla="val f13"/>
              <a:gd name="f16" fmla="*/ f13 1 2"/>
              <a:gd name="f17" fmla="*/ f13 f11 1"/>
              <a:gd name="f18" fmla="*/ f6 f12 1"/>
              <a:gd name="f19" fmla="*/ 18000 f12 1"/>
              <a:gd name="f20" fmla="*/ 10800 f12 1"/>
              <a:gd name="f21" fmla="*/ 0 f12 1"/>
              <a:gd name="f22" fmla="*/ f14 1 f3"/>
              <a:gd name="f23" fmla="*/ 0 f11 1"/>
              <a:gd name="f24" fmla="*/ 21600 f12 1"/>
              <a:gd name="f25" fmla="*/ 10800 f11 1"/>
              <a:gd name="f26" fmla="*/ 21600 f11 1"/>
              <a:gd name="f27" fmla="+- f16 10800 0"/>
              <a:gd name="f28" fmla="+- 21600 0 f15"/>
              <a:gd name="f29" fmla="*/ f16 f11 1"/>
              <a:gd name="f30" fmla="*/ f15 f11 1"/>
              <a:gd name="f31" fmla="+- f22 0 f2"/>
              <a:gd name="f32" fmla="*/ f28 1 2"/>
              <a:gd name="f33" fmla="*/ f27 f11 1"/>
              <a:gd name="f34" fmla="+- 21600 0 f32"/>
              <a:gd name="f35" fmla="*/ f34 f11 1"/>
            </a:gdLst>
            <a:ahLst>
              <a:ahXY gdRefX="f0" minX="f6" maxX="f7">
                <a:pos x="f17" y="f18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1">
                <a:pos x="f30" y="f21"/>
              </a:cxn>
              <a:cxn ang="f31">
                <a:pos x="f29" y="f20"/>
              </a:cxn>
              <a:cxn ang="f31">
                <a:pos x="f23" y="f24"/>
              </a:cxn>
              <a:cxn ang="f31">
                <a:pos x="f25" y="f24"/>
              </a:cxn>
              <a:cxn ang="f31">
                <a:pos x="f26" y="f24"/>
              </a:cxn>
              <a:cxn ang="f31">
                <a:pos x="f35" y="f20"/>
              </a:cxn>
            </a:cxnLst>
            <a:rect l="f29" t="f20" r="f33" b="f19"/>
            <a:pathLst>
              <a:path w="21600" h="21600">
                <a:moveTo>
                  <a:pt x="f15" y="f6"/>
                </a:moveTo>
                <a:lnTo>
                  <a:pt x="f7" y="f7"/>
                </a:lnTo>
                <a:lnTo>
                  <a:pt x="f6" y="f7"/>
                </a:lnTo>
                <a:close/>
              </a:path>
            </a:pathLst>
          </a:custGeom>
          <a:solidFill>
            <a:srgbClr val="00A933">
              <a:alpha val="50000"/>
            </a:srgbClr>
          </a:solidFill>
          <a:ln w="38160">
            <a:solidFill>
              <a:srgbClr val="00A933"/>
            </a:solidFill>
            <a:prstDash val="solid"/>
          </a:ln>
        </p:spPr>
        <p:txBody>
          <a:bodyPr vert="horz" wrap="none" lIns="131922" tIns="77499" rIns="131922" bIns="77499" anchor="ctr" anchorCtr="0" compatLnSpc="0">
            <a:noAutofit/>
          </a:bodyPr>
          <a:lstStyle/>
          <a:p>
            <a:pPr hangingPunct="0"/>
            <a:endParaRPr lang="en-GB" sz="2177">
              <a:latin typeface="Liberation Sans" pitchFamily="18"/>
              <a:ea typeface="Source Han Sans CN" pitchFamily="2"/>
              <a:cs typeface="Noto Sans Devanagari" pitchFamily="2"/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1A565F78-B34C-4FFC-A985-141877FE1623}"/>
              </a:ext>
            </a:extLst>
          </p:cNvPr>
          <p:cNvSpPr/>
          <p:nvPr/>
        </p:nvSpPr>
        <p:spPr>
          <a:xfrm rot="1800000">
            <a:off x="365029" y="3008671"/>
            <a:ext cx="1027512" cy="870773"/>
          </a:xfrm>
          <a:custGeom>
            <a:avLst>
              <a:gd name="f0" fmla="val 54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0"/>
              <a:gd name="f7" fmla="val 21600"/>
              <a:gd name="f8" fmla="val 10800"/>
              <a:gd name="f9" fmla="val -2147483647"/>
              <a:gd name="f10" fmla="val 2147483647"/>
              <a:gd name="f11" fmla="+- 0 0 0"/>
              <a:gd name="f12" fmla="*/ f4 1 21600"/>
              <a:gd name="f13" fmla="*/ f5 1 21600"/>
              <a:gd name="f14" fmla="pin 0 f0 10800"/>
              <a:gd name="f15" fmla="*/ f11 f1 1"/>
              <a:gd name="f16" fmla="val f14"/>
              <a:gd name="f17" fmla="+- 21600 0 f14"/>
              <a:gd name="f18" fmla="*/ f14 100 1"/>
              <a:gd name="f19" fmla="*/ f14 f12 1"/>
              <a:gd name="f20" fmla="*/ f6 f13 1"/>
              <a:gd name="f21" fmla="*/ 10800 f12 1"/>
              <a:gd name="f22" fmla="*/ 0 f13 1"/>
              <a:gd name="f23" fmla="*/ f15 1 f3"/>
              <a:gd name="f24" fmla="*/ 0 f12 1"/>
              <a:gd name="f25" fmla="*/ 10800 f13 1"/>
              <a:gd name="f26" fmla="*/ 21600 f13 1"/>
              <a:gd name="f27" fmla="*/ 21600 f12 1"/>
              <a:gd name="f28" fmla="*/ f18 1 234"/>
              <a:gd name="f29" fmla="+- f23 0 f2"/>
              <a:gd name="f30" fmla="+- f28 1700 0"/>
              <a:gd name="f31" fmla="+- 21600 0 f30"/>
              <a:gd name="f32" fmla="*/ f30 f12 1"/>
              <a:gd name="f33" fmla="*/ f30 f13 1"/>
              <a:gd name="f34" fmla="*/ f31 f12 1"/>
              <a:gd name="f35" fmla="*/ f31 f13 1"/>
            </a:gdLst>
            <a:ahLst>
              <a:ahXY gdRefX="f0" minX="f6" maxX="f8">
                <a:pos x="f19" y="f20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1" y="f22"/>
              </a:cxn>
              <a:cxn ang="f29">
                <a:pos x="f24" y="f25"/>
              </a:cxn>
              <a:cxn ang="f29">
                <a:pos x="f21" y="f26"/>
              </a:cxn>
              <a:cxn ang="f29">
                <a:pos x="f27" y="f25"/>
              </a:cxn>
            </a:cxnLst>
            <a:rect l="f32" t="f33" r="f34" b="f35"/>
            <a:pathLst>
              <a:path w="21600" h="21600">
                <a:moveTo>
                  <a:pt x="f16" y="f6"/>
                </a:moveTo>
                <a:lnTo>
                  <a:pt x="f17" y="f6"/>
                </a:lnTo>
                <a:lnTo>
                  <a:pt x="f7" y="f8"/>
                </a:lnTo>
                <a:lnTo>
                  <a:pt x="f17" y="f7"/>
                </a:lnTo>
                <a:lnTo>
                  <a:pt x="f16" y="f7"/>
                </a:lnTo>
                <a:lnTo>
                  <a:pt x="f6" y="f8"/>
                </a:lnTo>
                <a:close/>
              </a:path>
            </a:pathLst>
          </a:custGeom>
          <a:solidFill>
            <a:srgbClr val="00A933">
              <a:alpha val="30000"/>
            </a:srgbClr>
          </a:solidFill>
          <a:ln w="38160">
            <a:solidFill>
              <a:srgbClr val="00A933"/>
            </a:solidFill>
            <a:prstDash val="solid"/>
          </a:ln>
        </p:spPr>
        <p:txBody>
          <a:bodyPr vert="horz" wrap="none" lIns="131922" tIns="77499" rIns="131922" bIns="77499" anchor="ctr" anchorCtr="0" compatLnSpc="0">
            <a:noAutofit/>
          </a:bodyPr>
          <a:lstStyle/>
          <a:p>
            <a:pPr hangingPunct="0"/>
            <a:endParaRPr lang="en-GB" sz="2177">
              <a:latin typeface="Liberation Sans" pitchFamily="18"/>
              <a:ea typeface="Source Han Sans CN" pitchFamily="2"/>
              <a:cs typeface="Noto Sans Devanagari" pitchFamily="2"/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CD17437-05A2-4FE0-A053-313F0928D5D9}"/>
              </a:ext>
            </a:extLst>
          </p:cNvPr>
          <p:cNvSpPr/>
          <p:nvPr/>
        </p:nvSpPr>
        <p:spPr>
          <a:xfrm rot="1800000">
            <a:off x="10280517" y="3042632"/>
            <a:ext cx="1027512" cy="870773"/>
          </a:xfrm>
          <a:custGeom>
            <a:avLst>
              <a:gd name="f0" fmla="val 54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0"/>
              <a:gd name="f7" fmla="val 21600"/>
              <a:gd name="f8" fmla="val 10800"/>
              <a:gd name="f9" fmla="val -2147483647"/>
              <a:gd name="f10" fmla="val 2147483647"/>
              <a:gd name="f11" fmla="+- 0 0 0"/>
              <a:gd name="f12" fmla="*/ f4 1 21600"/>
              <a:gd name="f13" fmla="*/ f5 1 21600"/>
              <a:gd name="f14" fmla="pin 0 f0 10800"/>
              <a:gd name="f15" fmla="*/ f11 f1 1"/>
              <a:gd name="f16" fmla="val f14"/>
              <a:gd name="f17" fmla="+- 21600 0 f14"/>
              <a:gd name="f18" fmla="*/ f14 100 1"/>
              <a:gd name="f19" fmla="*/ f14 f12 1"/>
              <a:gd name="f20" fmla="*/ f6 f13 1"/>
              <a:gd name="f21" fmla="*/ 10800 f12 1"/>
              <a:gd name="f22" fmla="*/ 0 f13 1"/>
              <a:gd name="f23" fmla="*/ f15 1 f3"/>
              <a:gd name="f24" fmla="*/ 0 f12 1"/>
              <a:gd name="f25" fmla="*/ 10800 f13 1"/>
              <a:gd name="f26" fmla="*/ 21600 f13 1"/>
              <a:gd name="f27" fmla="*/ 21600 f12 1"/>
              <a:gd name="f28" fmla="*/ f18 1 234"/>
              <a:gd name="f29" fmla="+- f23 0 f2"/>
              <a:gd name="f30" fmla="+- f28 1700 0"/>
              <a:gd name="f31" fmla="+- 21600 0 f30"/>
              <a:gd name="f32" fmla="*/ f30 f12 1"/>
              <a:gd name="f33" fmla="*/ f30 f13 1"/>
              <a:gd name="f34" fmla="*/ f31 f12 1"/>
              <a:gd name="f35" fmla="*/ f31 f13 1"/>
            </a:gdLst>
            <a:ahLst>
              <a:ahXY gdRefX="f0" minX="f6" maxX="f8">
                <a:pos x="f19" y="f20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1" y="f22"/>
              </a:cxn>
              <a:cxn ang="f29">
                <a:pos x="f24" y="f25"/>
              </a:cxn>
              <a:cxn ang="f29">
                <a:pos x="f21" y="f26"/>
              </a:cxn>
              <a:cxn ang="f29">
                <a:pos x="f27" y="f25"/>
              </a:cxn>
            </a:cxnLst>
            <a:rect l="f32" t="f33" r="f34" b="f35"/>
            <a:pathLst>
              <a:path w="21600" h="21600">
                <a:moveTo>
                  <a:pt x="f16" y="f6"/>
                </a:moveTo>
                <a:lnTo>
                  <a:pt x="f17" y="f6"/>
                </a:lnTo>
                <a:lnTo>
                  <a:pt x="f7" y="f8"/>
                </a:lnTo>
                <a:lnTo>
                  <a:pt x="f17" y="f7"/>
                </a:lnTo>
                <a:lnTo>
                  <a:pt x="f16" y="f7"/>
                </a:lnTo>
                <a:lnTo>
                  <a:pt x="f6" y="f8"/>
                </a:lnTo>
                <a:close/>
              </a:path>
            </a:pathLst>
          </a:custGeom>
          <a:solidFill>
            <a:srgbClr val="00A933">
              <a:alpha val="30000"/>
            </a:srgbClr>
          </a:solidFill>
          <a:ln w="38160">
            <a:solidFill>
              <a:srgbClr val="00A933"/>
            </a:solidFill>
            <a:prstDash val="solid"/>
          </a:ln>
        </p:spPr>
        <p:txBody>
          <a:bodyPr vert="horz" wrap="none" lIns="131922" tIns="77499" rIns="131922" bIns="77499" anchor="ctr" anchorCtr="0" compatLnSpc="0">
            <a:noAutofit/>
          </a:bodyPr>
          <a:lstStyle/>
          <a:p>
            <a:pPr hangingPunct="0"/>
            <a:endParaRPr lang="en-GB" sz="2177">
              <a:latin typeface="Liberation Sans" pitchFamily="18"/>
              <a:ea typeface="Source Han Sans CN" pitchFamily="2"/>
              <a:cs typeface="Noto Sans Devanagari" pitchFamily="2"/>
            </a:endParaRPr>
          </a:p>
        </p:txBody>
      </p:sp>
      <p:sp>
        <p:nvSpPr>
          <p:cNvPr id="5" name="Straight Connector 4">
            <a:extLst>
              <a:ext uri="{FF2B5EF4-FFF2-40B4-BE49-F238E27FC236}">
                <a16:creationId xmlns:a16="http://schemas.microsoft.com/office/drawing/2014/main" id="{E32FDD08-EBEA-4693-BD13-33F34D0F5C8E}"/>
              </a:ext>
            </a:extLst>
          </p:cNvPr>
          <p:cNvSpPr/>
          <p:nvPr/>
        </p:nvSpPr>
        <p:spPr>
          <a:xfrm flipV="1">
            <a:off x="2612532" y="2612318"/>
            <a:ext cx="5660022" cy="870773"/>
          </a:xfrm>
          <a:prstGeom prst="line">
            <a:avLst/>
          </a:prstGeom>
          <a:noFill/>
          <a:ln w="38160" cap="rnd">
            <a:solidFill>
              <a:srgbClr val="3465A4"/>
            </a:solidFill>
            <a:prstDash val="solid"/>
          </a:ln>
        </p:spPr>
        <p:txBody>
          <a:bodyPr vert="horz" wrap="none" lIns="131922" tIns="77499" rIns="131922" bIns="77499" anchor="ctr" anchorCtr="0" compatLnSpc="0"/>
          <a:lstStyle/>
          <a:p>
            <a:pPr hangingPunct="0"/>
            <a:endParaRPr lang="en-GB" sz="2177">
              <a:latin typeface="Liberation Sans" pitchFamily="18"/>
              <a:ea typeface="Source Han Sans CN" pitchFamily="2"/>
              <a:cs typeface="Noto Sans Devanagari" pitchFamily="2"/>
            </a:endParaRPr>
          </a:p>
        </p:txBody>
      </p:sp>
      <p:sp>
        <p:nvSpPr>
          <p:cNvPr id="6" name="Straight Connector 5">
            <a:extLst>
              <a:ext uri="{FF2B5EF4-FFF2-40B4-BE49-F238E27FC236}">
                <a16:creationId xmlns:a16="http://schemas.microsoft.com/office/drawing/2014/main" id="{87429C8D-4F47-46E2-B245-64EBB52081BA}"/>
              </a:ext>
            </a:extLst>
          </p:cNvPr>
          <p:cNvSpPr/>
          <p:nvPr/>
        </p:nvSpPr>
        <p:spPr>
          <a:xfrm flipH="1" flipV="1">
            <a:off x="8272554" y="2612318"/>
            <a:ext cx="1523852" cy="870773"/>
          </a:xfrm>
          <a:prstGeom prst="line">
            <a:avLst/>
          </a:prstGeom>
          <a:noFill/>
          <a:ln w="38160" cap="rnd">
            <a:solidFill>
              <a:srgbClr val="3465A4"/>
            </a:solidFill>
            <a:prstDash val="solid"/>
          </a:ln>
        </p:spPr>
        <p:txBody>
          <a:bodyPr vert="horz" wrap="none" lIns="131922" tIns="77499" rIns="131922" bIns="77499" anchor="ctr" anchorCtr="0" compatLnSpc="0"/>
          <a:lstStyle/>
          <a:p>
            <a:pPr hangingPunct="0"/>
            <a:endParaRPr lang="en-GB" sz="2177">
              <a:latin typeface="Liberation Sans" pitchFamily="18"/>
              <a:ea typeface="Source Han Sans CN" pitchFamily="2"/>
              <a:cs typeface="Noto Sans Devanagari" pitchFamily="2"/>
            </a:endParaRPr>
          </a:p>
        </p:txBody>
      </p:sp>
      <p:sp>
        <p:nvSpPr>
          <p:cNvPr id="7" name="Straight Connector 6">
            <a:extLst>
              <a:ext uri="{FF2B5EF4-FFF2-40B4-BE49-F238E27FC236}">
                <a16:creationId xmlns:a16="http://schemas.microsoft.com/office/drawing/2014/main" id="{1D6FEB17-8A21-4314-AEAC-7C71B0E2FD0F}"/>
              </a:ext>
            </a:extLst>
          </p:cNvPr>
          <p:cNvSpPr/>
          <p:nvPr/>
        </p:nvSpPr>
        <p:spPr>
          <a:xfrm>
            <a:off x="435600" y="3483091"/>
            <a:ext cx="2176932" cy="0"/>
          </a:xfrm>
          <a:prstGeom prst="line">
            <a:avLst/>
          </a:prstGeom>
          <a:noFill/>
          <a:ln w="38160" cap="rnd">
            <a:solidFill>
              <a:srgbClr val="3465A4"/>
            </a:solidFill>
            <a:prstDash val="solid"/>
          </a:ln>
        </p:spPr>
        <p:txBody>
          <a:bodyPr vert="horz" wrap="none" lIns="131922" tIns="77499" rIns="131922" bIns="77499" anchor="ctr" anchorCtr="0" compatLnSpc="0"/>
          <a:lstStyle/>
          <a:p>
            <a:pPr hangingPunct="0"/>
            <a:endParaRPr lang="en-GB" sz="2177">
              <a:latin typeface="Liberation Sans" pitchFamily="18"/>
              <a:ea typeface="Source Han Sans CN" pitchFamily="2"/>
              <a:cs typeface="Noto Sans Devanagari" pitchFamily="2"/>
            </a:endParaRPr>
          </a:p>
        </p:txBody>
      </p:sp>
      <p:sp>
        <p:nvSpPr>
          <p:cNvPr id="8" name="Straight Connector 7">
            <a:extLst>
              <a:ext uri="{FF2B5EF4-FFF2-40B4-BE49-F238E27FC236}">
                <a16:creationId xmlns:a16="http://schemas.microsoft.com/office/drawing/2014/main" id="{2291CF8D-8949-43ED-B547-B00EC0EB36ED}"/>
              </a:ext>
            </a:extLst>
          </p:cNvPr>
          <p:cNvSpPr/>
          <p:nvPr/>
        </p:nvSpPr>
        <p:spPr>
          <a:xfrm>
            <a:off x="9796406" y="3483091"/>
            <a:ext cx="1959239" cy="0"/>
          </a:xfrm>
          <a:prstGeom prst="line">
            <a:avLst/>
          </a:prstGeom>
          <a:noFill/>
          <a:ln w="38160" cap="rnd">
            <a:solidFill>
              <a:srgbClr val="3465A4"/>
            </a:solidFill>
            <a:prstDash val="solid"/>
          </a:ln>
        </p:spPr>
        <p:txBody>
          <a:bodyPr vert="horz" wrap="none" lIns="131922" tIns="77499" rIns="131922" bIns="77499" anchor="ctr" anchorCtr="0" compatLnSpc="0"/>
          <a:lstStyle/>
          <a:p>
            <a:pPr hangingPunct="0"/>
            <a:endParaRPr lang="en-GB" sz="2177">
              <a:latin typeface="Liberation Sans" pitchFamily="18"/>
              <a:ea typeface="Source Han Sans CN" pitchFamily="2"/>
              <a:cs typeface="Noto Sans Devanagari" pitchFamily="2"/>
            </a:endParaRPr>
          </a:p>
        </p:txBody>
      </p:sp>
      <p:sp>
        <p:nvSpPr>
          <p:cNvPr id="9" name="Straight Connector 8">
            <a:extLst>
              <a:ext uri="{FF2B5EF4-FFF2-40B4-BE49-F238E27FC236}">
                <a16:creationId xmlns:a16="http://schemas.microsoft.com/office/drawing/2014/main" id="{DFE12806-C66B-4ED8-A344-184051A416D8}"/>
              </a:ext>
            </a:extLst>
          </p:cNvPr>
          <p:cNvSpPr/>
          <p:nvPr/>
        </p:nvSpPr>
        <p:spPr>
          <a:xfrm flipV="1">
            <a:off x="4140740" y="2815643"/>
            <a:ext cx="767584" cy="216310"/>
          </a:xfrm>
          <a:prstGeom prst="line">
            <a:avLst/>
          </a:prstGeom>
          <a:noFill/>
          <a:ln w="38160" cap="rnd">
            <a:solidFill>
              <a:srgbClr val="00A933"/>
            </a:solidFill>
            <a:prstDash val="solid"/>
          </a:ln>
        </p:spPr>
        <p:txBody>
          <a:bodyPr vert="horz" wrap="none" lIns="131922" tIns="77499" rIns="131922" bIns="77499" anchor="ctr" anchorCtr="0" compatLnSpc="0"/>
          <a:lstStyle/>
          <a:p>
            <a:pPr hangingPunct="0"/>
            <a:endParaRPr lang="en-GB" sz="2177">
              <a:latin typeface="Liberation Sans" pitchFamily="18"/>
              <a:ea typeface="Source Han Sans CN" pitchFamily="2"/>
              <a:cs typeface="Noto Sans Devanagari" pitchFamily="2"/>
            </a:endParaRPr>
          </a:p>
        </p:txBody>
      </p:sp>
      <p:sp>
        <p:nvSpPr>
          <p:cNvPr id="12" name="Straight Connector 11">
            <a:extLst>
              <a:ext uri="{FF2B5EF4-FFF2-40B4-BE49-F238E27FC236}">
                <a16:creationId xmlns:a16="http://schemas.microsoft.com/office/drawing/2014/main" id="{C75A40DE-9708-4AA2-81EC-08085DA2AD44}"/>
              </a:ext>
            </a:extLst>
          </p:cNvPr>
          <p:cNvSpPr/>
          <p:nvPr/>
        </p:nvSpPr>
        <p:spPr>
          <a:xfrm>
            <a:off x="2612532" y="1628345"/>
            <a:ext cx="0" cy="2956273"/>
          </a:xfrm>
          <a:prstGeom prst="line">
            <a:avLst/>
          </a:prstGeom>
          <a:noFill/>
          <a:ln w="0">
            <a:solidFill>
              <a:srgbClr val="3465A4"/>
            </a:solidFill>
            <a:custDash>
              <a:ds d="400000" sp="300000"/>
            </a:custDash>
          </a:ln>
        </p:spPr>
        <p:txBody>
          <a:bodyPr vert="horz" wrap="none" lIns="108847" tIns="54423" rIns="108847" bIns="54423" anchor="ctr" anchorCtr="0" compatLnSpc="0"/>
          <a:lstStyle/>
          <a:p>
            <a:pPr hangingPunct="0"/>
            <a:endParaRPr lang="en-GB" sz="2177">
              <a:latin typeface="Liberation Sans" pitchFamily="18"/>
              <a:ea typeface="Source Han Sans CN" pitchFamily="2"/>
              <a:cs typeface="Noto Sans Devanagari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:a16="http://schemas.microsoft.com/office/drawing/2014/main" id="{46E48A24-9FA4-4E33-99D2-883BD1A424AB}"/>
              </a:ext>
            </a:extLst>
          </p:cNvPr>
          <p:cNvSpPr/>
          <p:nvPr/>
        </p:nvSpPr>
        <p:spPr>
          <a:xfrm>
            <a:off x="8268199" y="1589160"/>
            <a:ext cx="0" cy="2956273"/>
          </a:xfrm>
          <a:prstGeom prst="line">
            <a:avLst/>
          </a:prstGeom>
          <a:noFill/>
          <a:ln w="0">
            <a:solidFill>
              <a:srgbClr val="3465A4"/>
            </a:solidFill>
            <a:custDash>
              <a:ds d="400000" sp="300000"/>
            </a:custDash>
          </a:ln>
        </p:spPr>
        <p:txBody>
          <a:bodyPr vert="horz" wrap="none" lIns="108847" tIns="54423" rIns="108847" bIns="54423" anchor="ctr" anchorCtr="0" compatLnSpc="0"/>
          <a:lstStyle/>
          <a:p>
            <a:pPr hangingPunct="0"/>
            <a:endParaRPr lang="en-GB" sz="2177">
              <a:latin typeface="Liberation Sans" pitchFamily="18"/>
              <a:ea typeface="Source Han Sans CN" pitchFamily="2"/>
              <a:cs typeface="Noto Sans Devanagari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41E985CE-C92F-4241-96DD-BCEEE7EA63E1}"/>
              </a:ext>
            </a:extLst>
          </p:cNvPr>
          <p:cNvSpPr/>
          <p:nvPr/>
        </p:nvSpPr>
        <p:spPr>
          <a:xfrm>
            <a:off x="9796407" y="1593514"/>
            <a:ext cx="0" cy="2956273"/>
          </a:xfrm>
          <a:prstGeom prst="line">
            <a:avLst/>
          </a:prstGeom>
          <a:noFill/>
          <a:ln w="0">
            <a:solidFill>
              <a:srgbClr val="3465A4"/>
            </a:solidFill>
            <a:custDash>
              <a:ds d="400000" sp="300000"/>
            </a:custDash>
          </a:ln>
        </p:spPr>
        <p:txBody>
          <a:bodyPr vert="horz" wrap="none" lIns="108847" tIns="54423" rIns="108847" bIns="54423" anchor="ctr" anchorCtr="0" compatLnSpc="0"/>
          <a:lstStyle/>
          <a:p>
            <a:pPr hangingPunct="0"/>
            <a:endParaRPr lang="en-GB" sz="2177">
              <a:latin typeface="Liberation Sans" pitchFamily="18"/>
              <a:ea typeface="Source Han Sans CN" pitchFamily="2"/>
              <a:cs typeface="Noto Sans Devanagari" pitchFamily="2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A26F8CE-AF07-4DDC-B2AC-CEF8A3173782}"/>
              </a:ext>
            </a:extLst>
          </p:cNvPr>
          <p:cNvSpPr txBox="1"/>
          <p:nvPr/>
        </p:nvSpPr>
        <p:spPr>
          <a:xfrm>
            <a:off x="2068735" y="4645573"/>
            <a:ext cx="1104293" cy="430959"/>
          </a:xfrm>
          <a:prstGeom prst="rect">
            <a:avLst/>
          </a:prstGeom>
          <a:noFill/>
          <a:ln>
            <a:noFill/>
          </a:ln>
        </p:spPr>
        <p:txBody>
          <a:bodyPr vert="horz" wrap="none" lIns="108847" tIns="54423" rIns="108847" bIns="54423" anchorCtr="0" compatLnSpc="0">
            <a:spAutoFit/>
          </a:bodyPr>
          <a:lstStyle/>
          <a:p>
            <a:pPr hangingPunct="0"/>
            <a:r>
              <a:rPr lang="en-GB" sz="2177">
                <a:latin typeface="Liberation Sans" pitchFamily="18"/>
                <a:ea typeface="Source Han Sans CN" pitchFamily="2"/>
                <a:cs typeface="Noto Sans Devanagari" pitchFamily="2"/>
              </a:rPr>
              <a:t>Bump1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BEFDB06-7C60-4CBE-A54E-BE5D1F4E9EA7}"/>
              </a:ext>
            </a:extLst>
          </p:cNvPr>
          <p:cNvSpPr txBox="1"/>
          <p:nvPr/>
        </p:nvSpPr>
        <p:spPr>
          <a:xfrm>
            <a:off x="7728757" y="4614224"/>
            <a:ext cx="1104293" cy="430959"/>
          </a:xfrm>
          <a:prstGeom prst="rect">
            <a:avLst/>
          </a:prstGeom>
          <a:noFill/>
          <a:ln>
            <a:noFill/>
          </a:ln>
        </p:spPr>
        <p:txBody>
          <a:bodyPr vert="horz" wrap="none" lIns="108847" tIns="54423" rIns="108847" bIns="54423" anchorCtr="0" compatLnSpc="0">
            <a:spAutoFit/>
          </a:bodyPr>
          <a:lstStyle/>
          <a:p>
            <a:pPr hangingPunct="0"/>
            <a:r>
              <a:rPr lang="en-GB" sz="2177">
                <a:latin typeface="Liberation Sans" pitchFamily="18"/>
                <a:ea typeface="Source Han Sans CN" pitchFamily="2"/>
                <a:cs typeface="Noto Sans Devanagari" pitchFamily="2"/>
              </a:rPr>
              <a:t>Bump2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518EF84-8448-4E3C-B4F8-13BEF808477B}"/>
              </a:ext>
            </a:extLst>
          </p:cNvPr>
          <p:cNvSpPr txBox="1"/>
          <p:nvPr/>
        </p:nvSpPr>
        <p:spPr>
          <a:xfrm>
            <a:off x="9252174" y="4597680"/>
            <a:ext cx="1104293" cy="430959"/>
          </a:xfrm>
          <a:prstGeom prst="rect">
            <a:avLst/>
          </a:prstGeom>
          <a:noFill/>
          <a:ln>
            <a:noFill/>
          </a:ln>
        </p:spPr>
        <p:txBody>
          <a:bodyPr vert="horz" wrap="none" lIns="108847" tIns="54423" rIns="108847" bIns="54423" anchorCtr="0" compatLnSpc="0">
            <a:spAutoFit/>
          </a:bodyPr>
          <a:lstStyle/>
          <a:p>
            <a:pPr hangingPunct="0"/>
            <a:r>
              <a:rPr lang="en-GB" sz="2177">
                <a:latin typeface="Liberation Sans" pitchFamily="18"/>
                <a:ea typeface="Source Han Sans CN" pitchFamily="2"/>
                <a:cs typeface="Noto Sans Devanagari" pitchFamily="2"/>
              </a:rPr>
              <a:t>Bump3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2C3F1B8-FED9-4A5D-A2E9-CF2BEEEBC288}"/>
              </a:ext>
            </a:extLst>
          </p:cNvPr>
          <p:cNvSpPr txBox="1"/>
          <p:nvPr/>
        </p:nvSpPr>
        <p:spPr>
          <a:xfrm>
            <a:off x="585374" y="290838"/>
            <a:ext cx="6565531" cy="609276"/>
          </a:xfrm>
          <a:prstGeom prst="rect">
            <a:avLst/>
          </a:prstGeom>
          <a:noFill/>
          <a:ln>
            <a:noFill/>
          </a:ln>
        </p:spPr>
        <p:txBody>
          <a:bodyPr vert="horz" wrap="none" lIns="108847" tIns="54423" rIns="108847" bIns="54423" anchorCtr="0" compatLnSpc="0">
            <a:spAutoFit/>
          </a:bodyPr>
          <a:lstStyle/>
          <a:p>
            <a:pPr hangingPunct="0"/>
            <a:r>
              <a:rPr lang="en-GB" sz="3386" b="1">
                <a:latin typeface="Liberation Sans" pitchFamily="18"/>
                <a:ea typeface="Source Han Sans CN" pitchFamily="2"/>
                <a:cs typeface="Noto Sans Devanagari" pitchFamily="2"/>
              </a:rPr>
              <a:t>Simplified SPS slow extraction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DED8FBC-7D4C-4953-81D8-71895FDFCD3A}"/>
              </a:ext>
            </a:extLst>
          </p:cNvPr>
          <p:cNvSpPr txBox="1"/>
          <p:nvPr/>
        </p:nvSpPr>
        <p:spPr>
          <a:xfrm>
            <a:off x="335462" y="4157068"/>
            <a:ext cx="1895728" cy="430959"/>
          </a:xfrm>
          <a:prstGeom prst="rect">
            <a:avLst/>
          </a:prstGeom>
          <a:noFill/>
          <a:ln>
            <a:noFill/>
          </a:ln>
        </p:spPr>
        <p:txBody>
          <a:bodyPr vert="horz" wrap="none" lIns="108847" tIns="54423" rIns="108847" bIns="54423" anchorCtr="0" compatLnSpc="0">
            <a:spAutoFit/>
          </a:bodyPr>
          <a:lstStyle/>
          <a:p>
            <a:pPr hangingPunct="0"/>
            <a:r>
              <a:rPr lang="en-GB" sz="2177">
                <a:latin typeface="Liberation Sans" pitchFamily="18"/>
                <a:ea typeface="Source Han Sans CN" pitchFamily="2"/>
                <a:cs typeface="Noto Sans Devanagari" pitchFamily="2"/>
              </a:rPr>
              <a:t>Ext sextupole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2F4C0C0-7E35-4482-8BD9-DD3EE0A884FB}"/>
              </a:ext>
            </a:extLst>
          </p:cNvPr>
          <p:cNvSpPr txBox="1"/>
          <p:nvPr/>
        </p:nvSpPr>
        <p:spPr>
          <a:xfrm>
            <a:off x="10227439" y="4157068"/>
            <a:ext cx="1895728" cy="430959"/>
          </a:xfrm>
          <a:prstGeom prst="rect">
            <a:avLst/>
          </a:prstGeom>
          <a:noFill/>
          <a:ln>
            <a:noFill/>
          </a:ln>
        </p:spPr>
        <p:txBody>
          <a:bodyPr vert="horz" wrap="none" lIns="108847" tIns="54423" rIns="108847" bIns="54423" anchorCtr="0" compatLnSpc="0">
            <a:spAutoFit/>
          </a:bodyPr>
          <a:lstStyle/>
          <a:p>
            <a:pPr hangingPunct="0"/>
            <a:r>
              <a:rPr lang="en-GB" sz="2177">
                <a:latin typeface="Liberation Sans" pitchFamily="18"/>
                <a:ea typeface="Source Han Sans CN" pitchFamily="2"/>
                <a:cs typeface="Noto Sans Devanagari" pitchFamily="2"/>
              </a:rPr>
              <a:t>Ext sextupole</a:t>
            </a: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09E2843A-A0E7-4FA8-95E0-C439C205D1AB}"/>
              </a:ext>
            </a:extLst>
          </p:cNvPr>
          <p:cNvSpPr/>
          <p:nvPr/>
        </p:nvSpPr>
        <p:spPr>
          <a:xfrm>
            <a:off x="9644022" y="2790826"/>
            <a:ext cx="304770" cy="1214728"/>
          </a:xfrm>
          <a:custGeom>
            <a:avLst>
              <a:gd name="f0" fmla="val 108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0"/>
              <a:gd name="f7" fmla="val 21600"/>
              <a:gd name="f8" fmla="val -2147483647"/>
              <a:gd name="f9" fmla="val 2147483647"/>
              <a:gd name="f10" fmla="+- 0 0 0"/>
              <a:gd name="f11" fmla="*/ f4 1 21600"/>
              <a:gd name="f12" fmla="*/ f5 1 21600"/>
              <a:gd name="f13" fmla="pin 0 f0 21600"/>
              <a:gd name="f14" fmla="*/ f10 f1 1"/>
              <a:gd name="f15" fmla="val f13"/>
              <a:gd name="f16" fmla="*/ f13 1 2"/>
              <a:gd name="f17" fmla="*/ f13 f11 1"/>
              <a:gd name="f18" fmla="*/ f6 f12 1"/>
              <a:gd name="f19" fmla="*/ 18000 f12 1"/>
              <a:gd name="f20" fmla="*/ 10800 f12 1"/>
              <a:gd name="f21" fmla="*/ 0 f12 1"/>
              <a:gd name="f22" fmla="*/ f14 1 f3"/>
              <a:gd name="f23" fmla="*/ 0 f11 1"/>
              <a:gd name="f24" fmla="*/ 21600 f12 1"/>
              <a:gd name="f25" fmla="*/ 10800 f11 1"/>
              <a:gd name="f26" fmla="*/ 21600 f11 1"/>
              <a:gd name="f27" fmla="+- f16 10800 0"/>
              <a:gd name="f28" fmla="+- 21600 0 f15"/>
              <a:gd name="f29" fmla="*/ f16 f11 1"/>
              <a:gd name="f30" fmla="*/ f15 f11 1"/>
              <a:gd name="f31" fmla="+- f22 0 f2"/>
              <a:gd name="f32" fmla="*/ f28 1 2"/>
              <a:gd name="f33" fmla="*/ f27 f11 1"/>
              <a:gd name="f34" fmla="+- 21600 0 f32"/>
              <a:gd name="f35" fmla="*/ f34 f11 1"/>
            </a:gdLst>
            <a:ahLst>
              <a:ahXY gdRefX="f0" minX="f6" maxX="f7">
                <a:pos x="f17" y="f18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1">
                <a:pos x="f30" y="f21"/>
              </a:cxn>
              <a:cxn ang="f31">
                <a:pos x="f29" y="f20"/>
              </a:cxn>
              <a:cxn ang="f31">
                <a:pos x="f23" y="f24"/>
              </a:cxn>
              <a:cxn ang="f31">
                <a:pos x="f25" y="f24"/>
              </a:cxn>
              <a:cxn ang="f31">
                <a:pos x="f26" y="f24"/>
              </a:cxn>
              <a:cxn ang="f31">
                <a:pos x="f35" y="f20"/>
              </a:cxn>
            </a:cxnLst>
            <a:rect l="f29" t="f20" r="f33" b="f19"/>
            <a:pathLst>
              <a:path w="21600" h="21600">
                <a:moveTo>
                  <a:pt x="f15" y="f6"/>
                </a:moveTo>
                <a:lnTo>
                  <a:pt x="f7" y="f7"/>
                </a:lnTo>
                <a:lnTo>
                  <a:pt x="f6" y="f7"/>
                </a:lnTo>
                <a:close/>
              </a:path>
            </a:pathLst>
          </a:custGeom>
          <a:solidFill>
            <a:srgbClr val="00A933">
              <a:alpha val="50000"/>
            </a:srgbClr>
          </a:solidFill>
          <a:ln w="38160">
            <a:solidFill>
              <a:srgbClr val="00A933"/>
            </a:solidFill>
            <a:prstDash val="solid"/>
          </a:ln>
        </p:spPr>
        <p:txBody>
          <a:bodyPr vert="horz" wrap="none" lIns="131922" tIns="77499" rIns="131922" bIns="77499" anchor="ctr" anchorCtr="0" compatLnSpc="0">
            <a:noAutofit/>
          </a:bodyPr>
          <a:lstStyle/>
          <a:p>
            <a:pPr hangingPunct="0"/>
            <a:endParaRPr lang="en-GB" sz="2177">
              <a:latin typeface="Liberation Sans" pitchFamily="18"/>
              <a:ea typeface="Source Han Sans CN" pitchFamily="2"/>
              <a:cs typeface="Noto Sans Devanagari" pitchFamily="2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0C9723CF-D92D-42FB-967F-25B562CB0C1C}"/>
              </a:ext>
            </a:extLst>
          </p:cNvPr>
          <p:cNvSpPr/>
          <p:nvPr/>
        </p:nvSpPr>
        <p:spPr>
          <a:xfrm flipV="1">
            <a:off x="8120169" y="2142101"/>
            <a:ext cx="304770" cy="1214728"/>
          </a:xfrm>
          <a:custGeom>
            <a:avLst>
              <a:gd name="f0" fmla="val 108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0"/>
              <a:gd name="f7" fmla="val 21600"/>
              <a:gd name="f8" fmla="val -2147483647"/>
              <a:gd name="f9" fmla="val 2147483647"/>
              <a:gd name="f10" fmla="+- 0 0 0"/>
              <a:gd name="f11" fmla="*/ f4 1 21600"/>
              <a:gd name="f12" fmla="*/ f5 1 21600"/>
              <a:gd name="f13" fmla="pin 0 f0 21600"/>
              <a:gd name="f14" fmla="*/ f10 f1 1"/>
              <a:gd name="f15" fmla="val f13"/>
              <a:gd name="f16" fmla="*/ f13 1 2"/>
              <a:gd name="f17" fmla="*/ f13 f11 1"/>
              <a:gd name="f18" fmla="*/ f6 f12 1"/>
              <a:gd name="f19" fmla="*/ 18000 f12 1"/>
              <a:gd name="f20" fmla="*/ 10800 f12 1"/>
              <a:gd name="f21" fmla="*/ 0 f12 1"/>
              <a:gd name="f22" fmla="*/ f14 1 f3"/>
              <a:gd name="f23" fmla="*/ 0 f11 1"/>
              <a:gd name="f24" fmla="*/ 21600 f12 1"/>
              <a:gd name="f25" fmla="*/ 10800 f11 1"/>
              <a:gd name="f26" fmla="*/ 21600 f11 1"/>
              <a:gd name="f27" fmla="+- f16 10800 0"/>
              <a:gd name="f28" fmla="+- 21600 0 f15"/>
              <a:gd name="f29" fmla="*/ f16 f11 1"/>
              <a:gd name="f30" fmla="*/ f15 f11 1"/>
              <a:gd name="f31" fmla="+- f22 0 f2"/>
              <a:gd name="f32" fmla="*/ f28 1 2"/>
              <a:gd name="f33" fmla="*/ f27 f11 1"/>
              <a:gd name="f34" fmla="+- 21600 0 f32"/>
              <a:gd name="f35" fmla="*/ f34 f11 1"/>
            </a:gdLst>
            <a:ahLst>
              <a:ahXY gdRefX="f0" minX="f6" maxX="f7">
                <a:pos x="f17" y="f18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1">
                <a:pos x="f30" y="f21"/>
              </a:cxn>
              <a:cxn ang="f31">
                <a:pos x="f29" y="f20"/>
              </a:cxn>
              <a:cxn ang="f31">
                <a:pos x="f23" y="f24"/>
              </a:cxn>
              <a:cxn ang="f31">
                <a:pos x="f25" y="f24"/>
              </a:cxn>
              <a:cxn ang="f31">
                <a:pos x="f26" y="f24"/>
              </a:cxn>
              <a:cxn ang="f31">
                <a:pos x="f35" y="f20"/>
              </a:cxn>
            </a:cxnLst>
            <a:rect l="f29" t="f20" r="f33" b="f19"/>
            <a:pathLst>
              <a:path w="21600" h="21600">
                <a:moveTo>
                  <a:pt x="f15" y="f6"/>
                </a:moveTo>
                <a:lnTo>
                  <a:pt x="f7" y="f7"/>
                </a:lnTo>
                <a:lnTo>
                  <a:pt x="f6" y="f7"/>
                </a:lnTo>
                <a:close/>
              </a:path>
            </a:pathLst>
          </a:custGeom>
          <a:solidFill>
            <a:srgbClr val="00A933">
              <a:alpha val="50000"/>
            </a:srgbClr>
          </a:solidFill>
          <a:ln w="38160">
            <a:solidFill>
              <a:srgbClr val="00A933"/>
            </a:solidFill>
            <a:prstDash val="solid"/>
          </a:ln>
        </p:spPr>
        <p:txBody>
          <a:bodyPr vert="horz" wrap="none" lIns="131922" tIns="77499" rIns="131922" bIns="77499" anchor="ctr" anchorCtr="0" compatLnSpc="0">
            <a:noAutofit/>
          </a:bodyPr>
          <a:lstStyle/>
          <a:p>
            <a:pPr hangingPunct="0"/>
            <a:endParaRPr lang="en-GB" sz="2177">
              <a:latin typeface="Liberation Sans" pitchFamily="18"/>
              <a:ea typeface="Source Han Sans CN" pitchFamily="2"/>
              <a:cs typeface="Noto Sans Devanagari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70A5C6CA-7B89-4BF1-9A12-79B670F6F581}"/>
              </a:ext>
            </a:extLst>
          </p:cNvPr>
          <p:cNvSpPr/>
          <p:nvPr/>
        </p:nvSpPr>
        <p:spPr>
          <a:xfrm>
            <a:off x="435600" y="3478737"/>
            <a:ext cx="2163870" cy="4354"/>
          </a:xfrm>
          <a:prstGeom prst="line">
            <a:avLst/>
          </a:prstGeom>
          <a:noFill/>
          <a:ln w="419040" cap="rnd">
            <a:solidFill>
              <a:srgbClr val="3465A4">
                <a:alpha val="20000"/>
              </a:srgbClr>
            </a:solidFill>
            <a:prstDash val="solid"/>
          </a:ln>
        </p:spPr>
        <p:txBody>
          <a:bodyPr vert="horz" wrap="none" lIns="363112" tIns="308689" rIns="363112" bIns="308689" anchor="ctr" anchorCtr="0" compatLnSpc="0"/>
          <a:lstStyle/>
          <a:p>
            <a:pPr hangingPunct="0"/>
            <a:endParaRPr lang="en-GB" sz="2177">
              <a:latin typeface="Liberation Sans" pitchFamily="18"/>
              <a:ea typeface="Source Han Sans CN" pitchFamily="2"/>
              <a:cs typeface="Noto Sans Devanagari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:a16="http://schemas.microsoft.com/office/drawing/2014/main" id="{29222342-DCDB-4BC2-86E6-A96D0271125B}"/>
              </a:ext>
            </a:extLst>
          </p:cNvPr>
          <p:cNvSpPr/>
          <p:nvPr/>
        </p:nvSpPr>
        <p:spPr>
          <a:xfrm flipH="1">
            <a:off x="2599471" y="3356829"/>
            <a:ext cx="849003" cy="126262"/>
          </a:xfrm>
          <a:prstGeom prst="line">
            <a:avLst/>
          </a:prstGeom>
          <a:noFill/>
          <a:ln w="419040" cap="rnd">
            <a:solidFill>
              <a:srgbClr val="3465A4">
                <a:alpha val="20000"/>
              </a:srgbClr>
            </a:solidFill>
            <a:prstDash val="solid"/>
          </a:ln>
        </p:spPr>
        <p:txBody>
          <a:bodyPr vert="horz" wrap="none" lIns="363112" tIns="308689" rIns="363112" bIns="308689" anchor="ctr" anchorCtr="0" compatLnSpc="0"/>
          <a:lstStyle/>
          <a:p>
            <a:pPr hangingPunct="0"/>
            <a:endParaRPr lang="en-GB" sz="2177">
              <a:latin typeface="Liberation Sans" pitchFamily="18"/>
              <a:ea typeface="Source Han Sans CN" pitchFamily="2"/>
              <a:cs typeface="Noto Sans Devanagari" pitchFamily="2"/>
            </a:endParaRPr>
          </a:p>
        </p:txBody>
      </p:sp>
      <p:sp>
        <p:nvSpPr>
          <p:cNvPr id="29" name="Straight Connector 28">
            <a:extLst>
              <a:ext uri="{FF2B5EF4-FFF2-40B4-BE49-F238E27FC236}">
                <a16:creationId xmlns:a16="http://schemas.microsoft.com/office/drawing/2014/main" id="{78DA8493-5487-4C2F-B1BA-85CEEA109E01}"/>
              </a:ext>
            </a:extLst>
          </p:cNvPr>
          <p:cNvSpPr/>
          <p:nvPr/>
        </p:nvSpPr>
        <p:spPr>
          <a:xfrm flipH="1">
            <a:off x="3361397" y="2607964"/>
            <a:ext cx="4902449" cy="783695"/>
          </a:xfrm>
          <a:prstGeom prst="line">
            <a:avLst/>
          </a:prstGeom>
          <a:noFill/>
          <a:ln w="380880" cap="rnd">
            <a:solidFill>
              <a:srgbClr val="3465A4">
                <a:alpha val="20000"/>
              </a:srgbClr>
            </a:solidFill>
            <a:prstDash val="solid"/>
          </a:ln>
        </p:spPr>
        <p:txBody>
          <a:bodyPr vert="horz" wrap="none" lIns="340472" tIns="286049" rIns="340472" bIns="286049" anchor="ctr" anchorCtr="0" compatLnSpc="0"/>
          <a:lstStyle/>
          <a:p>
            <a:pPr hangingPunct="0"/>
            <a:endParaRPr lang="en-GB" sz="2177">
              <a:latin typeface="Liberation Sans" pitchFamily="18"/>
              <a:ea typeface="Source Han Sans CN" pitchFamily="2"/>
              <a:cs typeface="Noto Sans Devanagari" pitchFamily="2"/>
            </a:endParaRPr>
          </a:p>
        </p:txBody>
      </p:sp>
      <p:sp>
        <p:nvSpPr>
          <p:cNvPr id="30" name="Straight Connector 29">
            <a:extLst>
              <a:ext uri="{FF2B5EF4-FFF2-40B4-BE49-F238E27FC236}">
                <a16:creationId xmlns:a16="http://schemas.microsoft.com/office/drawing/2014/main" id="{E15D9276-8121-4C2F-9174-6F06D21693D3}"/>
              </a:ext>
            </a:extLst>
          </p:cNvPr>
          <p:cNvSpPr/>
          <p:nvPr/>
        </p:nvSpPr>
        <p:spPr>
          <a:xfrm>
            <a:off x="8263846" y="2607964"/>
            <a:ext cx="1536915" cy="883834"/>
          </a:xfrm>
          <a:prstGeom prst="line">
            <a:avLst/>
          </a:prstGeom>
          <a:noFill/>
          <a:ln w="380880" cap="rnd">
            <a:solidFill>
              <a:srgbClr val="3465A4">
                <a:alpha val="20000"/>
              </a:srgbClr>
            </a:solidFill>
            <a:prstDash val="solid"/>
          </a:ln>
        </p:spPr>
        <p:txBody>
          <a:bodyPr vert="horz" wrap="none" lIns="340472" tIns="286049" rIns="340472" bIns="286049" anchor="ctr" anchorCtr="0" compatLnSpc="0"/>
          <a:lstStyle/>
          <a:p>
            <a:pPr hangingPunct="0"/>
            <a:endParaRPr lang="en-GB" sz="2177">
              <a:latin typeface="Liberation Sans" pitchFamily="18"/>
              <a:ea typeface="Source Han Sans CN" pitchFamily="2"/>
              <a:cs typeface="Noto Sans Devanagari" pitchFamily="2"/>
            </a:endParaRPr>
          </a:p>
        </p:txBody>
      </p:sp>
      <p:sp>
        <p:nvSpPr>
          <p:cNvPr id="31" name="Straight Connector 30">
            <a:extLst>
              <a:ext uri="{FF2B5EF4-FFF2-40B4-BE49-F238E27FC236}">
                <a16:creationId xmlns:a16="http://schemas.microsoft.com/office/drawing/2014/main" id="{2F7852BE-3279-4ACF-B69B-4C1778FBAF30}"/>
              </a:ext>
            </a:extLst>
          </p:cNvPr>
          <p:cNvSpPr/>
          <p:nvPr/>
        </p:nvSpPr>
        <p:spPr>
          <a:xfrm flipH="1">
            <a:off x="9800760" y="3478737"/>
            <a:ext cx="1920054" cy="13062"/>
          </a:xfrm>
          <a:prstGeom prst="line">
            <a:avLst/>
          </a:prstGeom>
          <a:noFill/>
          <a:ln w="380880" cap="rnd">
            <a:solidFill>
              <a:srgbClr val="3465A4">
                <a:alpha val="20000"/>
              </a:srgbClr>
            </a:solidFill>
            <a:prstDash val="solid"/>
          </a:ln>
        </p:spPr>
        <p:txBody>
          <a:bodyPr vert="horz" wrap="none" lIns="340472" tIns="286049" rIns="340472" bIns="286049" anchor="ctr" anchorCtr="0" compatLnSpc="0"/>
          <a:lstStyle/>
          <a:p>
            <a:pPr hangingPunct="0"/>
            <a:endParaRPr lang="en-GB" sz="2177">
              <a:latin typeface="Liberation Sans" pitchFamily="18"/>
              <a:ea typeface="Source Han Sans CN" pitchFamily="2"/>
              <a:cs typeface="Noto Sans Devanagari" pitchFamily="2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383EADF2-5A98-415E-AB21-EAF6B0B3A074}"/>
              </a:ext>
            </a:extLst>
          </p:cNvPr>
          <p:cNvSpPr/>
          <p:nvPr/>
        </p:nvSpPr>
        <p:spPr>
          <a:xfrm rot="20220534" flipH="1">
            <a:off x="2631254" y="2222004"/>
            <a:ext cx="5377899" cy="465745"/>
          </a:xfrm>
          <a:custGeom>
            <a:avLst/>
            <a:gdLst>
              <a:gd name="connsiteX0" fmla="*/ 0 w 10258"/>
              <a:gd name="connsiteY0" fmla="*/ 6554 h 10238"/>
              <a:gd name="connsiteX1" fmla="*/ 10258 w 10258"/>
              <a:gd name="connsiteY1" fmla="*/ 0 h 10238"/>
              <a:gd name="connsiteX0" fmla="*/ 0 w 10344"/>
              <a:gd name="connsiteY0" fmla="*/ 10056 h 12915"/>
              <a:gd name="connsiteX1" fmla="*/ 10344 w 10344"/>
              <a:gd name="connsiteY1" fmla="*/ 0 h 12915"/>
              <a:gd name="connsiteX0" fmla="*/ 0 w 10273"/>
              <a:gd name="connsiteY0" fmla="*/ 14199 h 16425"/>
              <a:gd name="connsiteX1" fmla="*/ 10273 w 10273"/>
              <a:gd name="connsiteY1" fmla="*/ 0 h 16425"/>
              <a:gd name="connsiteX0" fmla="*/ 0 w 10273"/>
              <a:gd name="connsiteY0" fmla="*/ 14199 h 14204"/>
              <a:gd name="connsiteX1" fmla="*/ 10273 w 10273"/>
              <a:gd name="connsiteY1" fmla="*/ 0 h 14204"/>
              <a:gd name="connsiteX0" fmla="*/ 0 w 10260"/>
              <a:gd name="connsiteY0" fmla="*/ 14691 h 14696"/>
              <a:gd name="connsiteX1" fmla="*/ 10260 w 10260"/>
              <a:gd name="connsiteY1" fmla="*/ 0 h 14696"/>
              <a:gd name="connsiteX0" fmla="*/ 0 w 10260"/>
              <a:gd name="connsiteY0" fmla="*/ 14691 h 14694"/>
              <a:gd name="connsiteX1" fmla="*/ 10260 w 10260"/>
              <a:gd name="connsiteY1" fmla="*/ 0 h 14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260" h="14694">
                <a:moveTo>
                  <a:pt x="0" y="14691"/>
                </a:moveTo>
                <a:cubicBezTo>
                  <a:pt x="5726" y="14879"/>
                  <a:pt x="7218" y="8265"/>
                  <a:pt x="10260" y="0"/>
                </a:cubicBezTo>
              </a:path>
            </a:pathLst>
          </a:custGeom>
          <a:noFill/>
          <a:ln w="38160" cap="rnd">
            <a:solidFill>
              <a:srgbClr val="3465A4">
                <a:alpha val="20000"/>
              </a:srgbClr>
            </a:solidFill>
            <a:prstDash val="solid"/>
          </a:ln>
        </p:spPr>
        <p:txBody>
          <a:bodyPr vert="horz" wrap="none" lIns="131922" tIns="77499" rIns="131922" bIns="77499" anchor="ctr" anchorCtr="0" compatLnSpc="0"/>
          <a:lstStyle/>
          <a:p>
            <a:pPr hangingPunct="0"/>
            <a:endParaRPr lang="en-GB" sz="2177">
              <a:latin typeface="Liberation Sans" pitchFamily="18"/>
              <a:ea typeface="Source Han Sans CN" pitchFamily="2"/>
              <a:cs typeface="Noto Sans Devanagari" pitchFamily="2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F99C987-F0A2-4FB0-8D9F-4F97E731CA3D}"/>
              </a:ext>
            </a:extLst>
          </p:cNvPr>
          <p:cNvSpPr txBox="1"/>
          <p:nvPr/>
        </p:nvSpPr>
        <p:spPr>
          <a:xfrm>
            <a:off x="692914" y="887316"/>
            <a:ext cx="7472511" cy="640824"/>
          </a:xfrm>
          <a:prstGeom prst="rect">
            <a:avLst/>
          </a:prstGeom>
          <a:noFill/>
          <a:ln>
            <a:noFill/>
          </a:ln>
        </p:spPr>
        <p:txBody>
          <a:bodyPr vert="horz" wrap="none" lIns="108847" tIns="54423" rIns="108847" bIns="54423" anchorCtr="0" compatLnSpc="0">
            <a:spAutoFit/>
          </a:bodyPr>
          <a:lstStyle/>
          <a:p>
            <a:pPr hangingPunct="0"/>
            <a:r>
              <a:rPr lang="en-GB" dirty="0">
                <a:solidFill>
                  <a:srgbClr val="000000"/>
                </a:solidFill>
                <a:latin typeface="+mj-lt"/>
                <a:ea typeface="Source Han Sans CN" pitchFamily="2"/>
                <a:cs typeface="Noto Sans Devanagari" pitchFamily="2"/>
              </a:rPr>
              <a:t>Extraction element OFF – potentially dangerous situation.</a:t>
            </a:r>
          </a:p>
          <a:p>
            <a:pPr hangingPunct="0"/>
            <a:r>
              <a:rPr lang="en-GB" dirty="0">
                <a:solidFill>
                  <a:srgbClr val="000000"/>
                </a:solidFill>
                <a:latin typeface="+mj-lt"/>
                <a:ea typeface="Source Han Sans CN" pitchFamily="2"/>
                <a:cs typeface="Noto Sans Devanagari" pitchFamily="2"/>
              </a:rPr>
              <a:t>Any extraction element will have a similar effect. We rely on BLM dump</a:t>
            </a:r>
          </a:p>
        </p:txBody>
      </p:sp>
      <p:sp>
        <p:nvSpPr>
          <p:cNvPr id="38" name="Date Placeholder 1">
            <a:extLst>
              <a:ext uri="{FF2B5EF4-FFF2-40B4-BE49-F238E27FC236}">
                <a16:creationId xmlns:a16="http://schemas.microsoft.com/office/drawing/2014/main" id="{4EBB9E1A-38EF-4424-A39D-362E4C427CC8}"/>
              </a:ext>
            </a:extLst>
          </p:cNvPr>
          <p:cNvSpPr txBox="1">
            <a:spLocks/>
          </p:cNvSpPr>
          <p:nvPr/>
        </p:nvSpPr>
        <p:spPr>
          <a:xfrm>
            <a:off x="425345" y="5775383"/>
            <a:ext cx="2348280" cy="3906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vert="horz" lIns="0" tIns="0" rIns="0" bIns="0" anchor="ctr" anchorCtr="0">
            <a:noAutofit/>
          </a:bodyPr>
          <a:lstStyle>
            <a:defPPr>
              <a:defRPr lang="en-US"/>
            </a:defPPr>
            <a:lvl1pPr marL="0" lvl="0" algn="l" defTabSz="914400" rtl="0" eaLnBrk="1" latinLnBrk="0" hangingPunct="0">
              <a:buNone/>
              <a:tabLst/>
              <a:defRPr lang="en-GB" sz="1200" kern="1200">
                <a:solidFill>
                  <a:schemeClr val="tx1"/>
                </a:solidFill>
                <a:latin typeface="Trebuchet MS" pitchFamily="34"/>
                <a:ea typeface="DejaVu Sans" pitchFamily="2"/>
                <a:cs typeface="DejaVu Sans" pitchFamily="2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/>
              <a:t>Courtesy J. Ridewood</a:t>
            </a:r>
            <a:endParaRPr lang="en-US" sz="1600" b="1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E39EABE-6383-49CB-948A-EBE595B89DB9}"/>
              </a:ext>
            </a:extLst>
          </p:cNvPr>
          <p:cNvSpPr txBox="1"/>
          <p:nvPr/>
        </p:nvSpPr>
        <p:spPr>
          <a:xfrm>
            <a:off x="7727769" y="5055006"/>
            <a:ext cx="1524405" cy="1798146"/>
          </a:xfrm>
          <a:prstGeom prst="rect">
            <a:avLst/>
          </a:prstGeom>
          <a:noFill/>
          <a:ln>
            <a:noFill/>
          </a:ln>
        </p:spPr>
        <p:txBody>
          <a:bodyPr vert="horz" wrap="none" lIns="108847" tIns="54423" rIns="108847" bIns="54423" anchorCtr="0" compatLnSpc="0"/>
          <a:lstStyle/>
          <a:p>
            <a:pPr hangingPunct="0"/>
            <a:r>
              <a:rPr lang="en-GB" sz="968" dirty="0">
                <a:latin typeface="Liberation Sans" pitchFamily="18"/>
                <a:ea typeface="Source Han Sans CN" pitchFamily="2"/>
                <a:cs typeface="Noto Sans Devanagari" pitchFamily="2"/>
              </a:rPr>
              <a:t>In reality bump is more complex containing 9 magnets of both planes</a:t>
            </a:r>
          </a:p>
          <a:p>
            <a:pPr hangingPunct="0"/>
            <a:endParaRPr lang="en-GB" sz="968" dirty="0">
              <a:latin typeface="Liberation Sans" pitchFamily="18"/>
              <a:ea typeface="Source Han Sans CN" pitchFamily="2"/>
              <a:cs typeface="Noto Sans Devanagari" pitchFamily="2"/>
            </a:endParaRPr>
          </a:p>
          <a:p>
            <a:pPr hangingPunct="0"/>
            <a:r>
              <a:rPr lang="en-GB" sz="968" dirty="0">
                <a:latin typeface="Liberation Sans" pitchFamily="18"/>
                <a:ea typeface="Source Han Sans CN" pitchFamily="2"/>
                <a:cs typeface="Noto Sans Devanagari" pitchFamily="2"/>
              </a:rPr>
              <a:t>MPSH.21202	</a:t>
            </a:r>
          </a:p>
          <a:p>
            <a:pPr hangingPunct="0"/>
            <a:r>
              <a:rPr lang="en-GB" sz="968" dirty="0">
                <a:latin typeface="Liberation Sans" pitchFamily="18"/>
                <a:ea typeface="Source Han Sans CN" pitchFamily="2"/>
                <a:cs typeface="Noto Sans Devanagari" pitchFamily="2"/>
              </a:rPr>
              <a:t>MPSV.21303	</a:t>
            </a:r>
          </a:p>
          <a:p>
            <a:pPr hangingPunct="0"/>
            <a:r>
              <a:rPr lang="en-GB" sz="968" dirty="0">
                <a:latin typeface="Liberation Sans" pitchFamily="18"/>
                <a:ea typeface="Source Han Sans CN" pitchFamily="2"/>
                <a:cs typeface="Noto Sans Devanagari" pitchFamily="2"/>
              </a:rPr>
              <a:t>MPLH.21431	</a:t>
            </a:r>
          </a:p>
          <a:p>
            <a:pPr hangingPunct="0"/>
            <a:r>
              <a:rPr lang="en-GB" sz="968" dirty="0">
                <a:latin typeface="Liberation Sans" pitchFamily="18"/>
                <a:ea typeface="Source Han Sans CN" pitchFamily="2"/>
                <a:cs typeface="Noto Sans Devanagari" pitchFamily="2"/>
              </a:rPr>
              <a:t>MPSV.21503	</a:t>
            </a:r>
          </a:p>
          <a:p>
            <a:pPr hangingPunct="0"/>
            <a:r>
              <a:rPr lang="en-GB" sz="968" dirty="0">
                <a:latin typeface="Liberation Sans" pitchFamily="18"/>
                <a:ea typeface="Source Han Sans CN" pitchFamily="2"/>
                <a:cs typeface="Noto Sans Devanagari" pitchFamily="2"/>
              </a:rPr>
              <a:t>MPNH.21732	</a:t>
            </a:r>
          </a:p>
          <a:p>
            <a:pPr hangingPunct="0"/>
            <a:r>
              <a:rPr lang="en-GB" sz="968" dirty="0">
                <a:latin typeface="Liberation Sans" pitchFamily="18"/>
                <a:ea typeface="Source Han Sans CN" pitchFamily="2"/>
                <a:cs typeface="Noto Sans Devanagari" pitchFamily="2"/>
              </a:rPr>
              <a:t>MPLH.21995		</a:t>
            </a:r>
          </a:p>
          <a:p>
            <a:pPr hangingPunct="0"/>
            <a:r>
              <a:rPr lang="en-GB" sz="968" dirty="0">
                <a:latin typeface="Liberation Sans" pitchFamily="18"/>
                <a:ea typeface="Source Han Sans CN" pitchFamily="2"/>
                <a:cs typeface="Noto Sans Devanagari" pitchFamily="2"/>
              </a:rPr>
              <a:t>MPSV.22103	</a:t>
            </a:r>
          </a:p>
          <a:p>
            <a:pPr hangingPunct="0"/>
            <a:r>
              <a:rPr lang="en-GB" sz="968" dirty="0">
                <a:latin typeface="Liberation Sans" pitchFamily="18"/>
                <a:ea typeface="Source Han Sans CN" pitchFamily="2"/>
                <a:cs typeface="Noto Sans Devanagari" pitchFamily="2"/>
              </a:rPr>
              <a:t>MPLH.22195	</a:t>
            </a:r>
          </a:p>
          <a:p>
            <a:pPr hangingPunct="0"/>
            <a:r>
              <a:rPr lang="en-GB" sz="968" dirty="0">
                <a:latin typeface="Liberation Sans" pitchFamily="18"/>
                <a:ea typeface="Source Han Sans CN" pitchFamily="2"/>
                <a:cs typeface="Noto Sans Devanagari" pitchFamily="2"/>
              </a:rPr>
              <a:t>MPSV.22303	</a:t>
            </a:r>
          </a:p>
        </p:txBody>
      </p:sp>
      <p:sp>
        <p:nvSpPr>
          <p:cNvPr id="40" name="Freeform: Shape 9">
            <a:extLst>
              <a:ext uri="{FF2B5EF4-FFF2-40B4-BE49-F238E27FC236}">
                <a16:creationId xmlns:a16="http://schemas.microsoft.com/office/drawing/2014/main" id="{889B28D6-EEAA-ED4A-8D64-B39F49F60665}"/>
              </a:ext>
            </a:extLst>
          </p:cNvPr>
          <p:cNvSpPr/>
          <p:nvPr/>
        </p:nvSpPr>
        <p:spPr>
          <a:xfrm rot="20428129">
            <a:off x="5143024" y="2589617"/>
            <a:ext cx="736238" cy="12365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0000"/>
          </a:solidFill>
          <a:ln w="0">
            <a:solidFill>
              <a:srgbClr val="FF0000"/>
            </a:solidFill>
            <a:prstDash val="solid"/>
          </a:ln>
        </p:spPr>
        <p:txBody>
          <a:bodyPr vert="horz" wrap="none" lIns="108847" tIns="54423" rIns="108847" bIns="54423" anchor="ctr" anchorCtr="0" compatLnSpc="0">
            <a:noAutofit/>
          </a:bodyPr>
          <a:lstStyle/>
          <a:p>
            <a:pPr hangingPunct="0"/>
            <a:endParaRPr lang="en-GB" sz="2177">
              <a:latin typeface="Liberation Sans" pitchFamily="18"/>
              <a:ea typeface="Source Han Sans CN" pitchFamily="2"/>
              <a:cs typeface="Noto Sans Devanagari" pitchFamily="2"/>
            </a:endParaRPr>
          </a:p>
        </p:txBody>
      </p:sp>
      <p:sp>
        <p:nvSpPr>
          <p:cNvPr id="41" name="Freeform: Shape 10">
            <a:extLst>
              <a:ext uri="{FF2B5EF4-FFF2-40B4-BE49-F238E27FC236}">
                <a16:creationId xmlns:a16="http://schemas.microsoft.com/office/drawing/2014/main" id="{87CE986A-EDFF-9740-9386-B8BD4905F926}"/>
              </a:ext>
            </a:extLst>
          </p:cNvPr>
          <p:cNvSpPr/>
          <p:nvPr/>
        </p:nvSpPr>
        <p:spPr>
          <a:xfrm rot="20104697">
            <a:off x="6059191" y="2219767"/>
            <a:ext cx="736238" cy="31652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00A933"/>
          </a:solidFill>
          <a:ln w="0">
            <a:solidFill>
              <a:srgbClr val="00A933"/>
            </a:solidFill>
            <a:prstDash val="solid"/>
          </a:ln>
        </p:spPr>
        <p:txBody>
          <a:bodyPr vert="horz" wrap="none" lIns="108847" tIns="54423" rIns="108847" bIns="54423" anchor="ctr" anchorCtr="0" compatLnSpc="0">
            <a:noAutofit/>
          </a:bodyPr>
          <a:lstStyle/>
          <a:p>
            <a:pPr hangingPunct="0"/>
            <a:endParaRPr lang="en-GB" sz="2177">
              <a:latin typeface="Liberation Sans" pitchFamily="18"/>
              <a:ea typeface="Source Han Sans CN" pitchFamily="2"/>
              <a:cs typeface="Noto Sans Devanagari" pitchFamily="2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9F4D9AA-DD3E-DF4E-BA05-D53ED6221E3A}"/>
              </a:ext>
            </a:extLst>
          </p:cNvPr>
          <p:cNvSpPr txBox="1"/>
          <p:nvPr/>
        </p:nvSpPr>
        <p:spPr>
          <a:xfrm rot="20763830">
            <a:off x="3894618" y="2530900"/>
            <a:ext cx="576584" cy="430959"/>
          </a:xfrm>
          <a:prstGeom prst="rect">
            <a:avLst/>
          </a:prstGeom>
          <a:noFill/>
          <a:ln>
            <a:noFill/>
          </a:ln>
        </p:spPr>
        <p:txBody>
          <a:bodyPr vert="horz" wrap="none" lIns="108847" tIns="54423" rIns="108847" bIns="54423" anchorCtr="0" compatLnSpc="0">
            <a:spAutoFit/>
          </a:bodyPr>
          <a:lstStyle/>
          <a:p>
            <a:pPr hangingPunct="0"/>
            <a:r>
              <a:rPr lang="en-GB" sz="2177" dirty="0">
                <a:latin typeface="Liberation Sans" pitchFamily="18"/>
                <a:ea typeface="Source Han Sans CN" pitchFamily="2"/>
                <a:cs typeface="Noto Sans Devanagari" pitchFamily="2"/>
              </a:rPr>
              <a:t>ZS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144BD40-CF5E-2545-A7AC-5AD3A13A0257}"/>
              </a:ext>
            </a:extLst>
          </p:cNvPr>
          <p:cNvSpPr txBox="1"/>
          <p:nvPr/>
        </p:nvSpPr>
        <p:spPr>
          <a:xfrm rot="20332568">
            <a:off x="4947324" y="2179145"/>
            <a:ext cx="809148" cy="430959"/>
          </a:xfrm>
          <a:prstGeom prst="rect">
            <a:avLst/>
          </a:prstGeom>
          <a:noFill/>
          <a:ln>
            <a:noFill/>
          </a:ln>
        </p:spPr>
        <p:txBody>
          <a:bodyPr vert="horz" wrap="none" lIns="108847" tIns="54423" rIns="108847" bIns="54423" anchorCtr="0" compatLnSpc="0">
            <a:spAutoFit/>
          </a:bodyPr>
          <a:lstStyle/>
          <a:p>
            <a:pPr hangingPunct="0"/>
            <a:r>
              <a:rPr lang="en-GB" sz="2177" dirty="0">
                <a:latin typeface="Liberation Sans" pitchFamily="18"/>
                <a:ea typeface="Source Han Sans CN" pitchFamily="2"/>
                <a:cs typeface="Noto Sans Devanagari" pitchFamily="2"/>
              </a:rPr>
              <a:t>MST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286CA4F-2D9F-484D-9426-690E0E360866}"/>
              </a:ext>
            </a:extLst>
          </p:cNvPr>
          <p:cNvSpPr txBox="1"/>
          <p:nvPr/>
        </p:nvSpPr>
        <p:spPr>
          <a:xfrm rot="19997780">
            <a:off x="5848526" y="1804552"/>
            <a:ext cx="824794" cy="430959"/>
          </a:xfrm>
          <a:prstGeom prst="rect">
            <a:avLst/>
          </a:prstGeom>
          <a:noFill/>
          <a:ln>
            <a:noFill/>
          </a:ln>
        </p:spPr>
        <p:txBody>
          <a:bodyPr vert="horz" wrap="none" lIns="108847" tIns="54423" rIns="108847" bIns="54423" anchorCtr="0" compatLnSpc="0">
            <a:spAutoFit/>
          </a:bodyPr>
          <a:lstStyle/>
          <a:p>
            <a:pPr hangingPunct="0"/>
            <a:r>
              <a:rPr lang="en-GB" sz="2177" dirty="0">
                <a:latin typeface="Liberation Sans" pitchFamily="18"/>
                <a:ea typeface="Source Han Sans CN" pitchFamily="2"/>
                <a:cs typeface="Noto Sans Devanagari" pitchFamily="2"/>
              </a:rPr>
              <a:t>MSE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100DF799-2E56-4E57-A889-FC9B0DC1F504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 rot="3060000">
            <a:off x="5818876" y="2021516"/>
            <a:ext cx="849439" cy="6008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1E7614-1CB8-486A-9948-66F3E66E4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33493"/>
            <a:ext cx="12058650" cy="940443"/>
          </a:xfrm>
        </p:spPr>
        <p:txBody>
          <a:bodyPr>
            <a:noAutofit/>
          </a:bodyPr>
          <a:lstStyle/>
          <a:p>
            <a:r>
              <a:rPr lang="en-US" sz="3200" dirty="0"/>
              <a:t>What is needed for slow extraction to take place? 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3E1715-E23B-4F08-AD1D-EC6C0C7F371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E2B458-F87A-4164-94DD-9926959018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483845-1C67-4B51-95E5-748BF8EDCF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Content Placeholder 7">
            <a:extLst>
              <a:ext uri="{FF2B5EF4-FFF2-40B4-BE49-F238E27FC236}">
                <a16:creationId xmlns:a16="http://schemas.microsoft.com/office/drawing/2014/main" id="{69985E62-A102-4AF5-9E31-252E8AA826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325607"/>
            <a:ext cx="11488614" cy="4667421"/>
          </a:xfrm>
        </p:spPr>
        <p:txBody>
          <a:bodyPr>
            <a:normAutofit fontScale="92500" lnSpcReduction="10000"/>
          </a:bodyPr>
          <a:lstStyle/>
          <a:p>
            <a:r>
              <a:rPr lang="en-GB" sz="2000" b="1" dirty="0">
                <a:solidFill>
                  <a:schemeClr val="tx1"/>
                </a:solidFill>
              </a:rPr>
              <a:t>Extraction </a:t>
            </a:r>
            <a:r>
              <a:rPr lang="en-GB" sz="2000" b="1" dirty="0" err="1">
                <a:solidFill>
                  <a:schemeClr val="tx1"/>
                </a:solidFill>
              </a:rPr>
              <a:t>sextupoles</a:t>
            </a:r>
            <a:r>
              <a:rPr lang="en-GB" sz="2000" b="1" dirty="0">
                <a:solidFill>
                  <a:schemeClr val="tx1"/>
                </a:solidFill>
              </a:rPr>
              <a:t> and bumpers (besides ZS, MST, MSE) </a:t>
            </a:r>
            <a:r>
              <a:rPr lang="en-GB" sz="2000" dirty="0"/>
              <a:t>are mandatory to extract the beam towards TT20 and therefore they should be an active part of the interlocking</a:t>
            </a:r>
          </a:p>
          <a:p>
            <a:endParaRPr lang="en-GB" sz="2000" b="1" dirty="0">
              <a:solidFill>
                <a:schemeClr val="tx1"/>
              </a:solidFill>
            </a:endParaRPr>
          </a:p>
          <a:p>
            <a:r>
              <a:rPr lang="en-GB" sz="2000" b="1" dirty="0">
                <a:solidFill>
                  <a:schemeClr val="tx1"/>
                </a:solidFill>
              </a:rPr>
              <a:t>Extraction </a:t>
            </a:r>
            <a:r>
              <a:rPr lang="en-GB" sz="2000" b="1" dirty="0" err="1">
                <a:solidFill>
                  <a:schemeClr val="tx1"/>
                </a:solidFill>
              </a:rPr>
              <a:t>sextupoles</a:t>
            </a:r>
            <a:r>
              <a:rPr lang="en-GB" sz="2000" b="1" dirty="0">
                <a:solidFill>
                  <a:schemeClr val="tx1"/>
                </a:solidFill>
              </a:rPr>
              <a:t> are required to put the beam in resonance and </a:t>
            </a:r>
            <a:r>
              <a:rPr lang="en-GB" sz="2000" dirty="0"/>
              <a:t>no beam can be extracted without them</a:t>
            </a:r>
          </a:p>
          <a:p>
            <a:endParaRPr lang="en-GB" sz="2000" dirty="0"/>
          </a:p>
          <a:p>
            <a:r>
              <a:rPr lang="en-GB" sz="2000" b="1" dirty="0">
                <a:solidFill>
                  <a:schemeClr val="tx1"/>
                </a:solidFill>
              </a:rPr>
              <a:t>Extraction bumpers are very critical </a:t>
            </a:r>
            <a:r>
              <a:rPr lang="en-GB" sz="2000" dirty="0"/>
              <a:t>for slow extraction and single failures on these magnets can potentially provoke equipment damage</a:t>
            </a:r>
          </a:p>
          <a:p>
            <a:endParaRPr lang="en-GB" sz="2000" dirty="0"/>
          </a:p>
          <a:p>
            <a:r>
              <a:rPr lang="en-GB" sz="2000" b="1" dirty="0">
                <a:solidFill>
                  <a:schemeClr val="tx1"/>
                </a:solidFill>
              </a:rPr>
              <a:t>Powering failures on magnetic septa </a:t>
            </a:r>
            <a:r>
              <a:rPr lang="en-GB" sz="2000" dirty="0"/>
              <a:t>can also be dangerous and must be interlocked </a:t>
            </a:r>
          </a:p>
          <a:p>
            <a:endParaRPr lang="en-GB" sz="2000" dirty="0"/>
          </a:p>
          <a:p>
            <a:r>
              <a:rPr lang="en-GB" sz="2000" dirty="0"/>
              <a:t>Monitoring/interlocking of </a:t>
            </a:r>
            <a:r>
              <a:rPr lang="en-GB" sz="2000" b="1" dirty="0">
                <a:solidFill>
                  <a:schemeClr val="tx1"/>
                </a:solidFill>
              </a:rPr>
              <a:t>magnet currents for </a:t>
            </a:r>
            <a:r>
              <a:rPr lang="en-GB" sz="2000" b="1" dirty="0" err="1">
                <a:solidFill>
                  <a:schemeClr val="tx1"/>
                </a:solidFill>
              </a:rPr>
              <a:t>sextupoles</a:t>
            </a:r>
            <a:r>
              <a:rPr lang="en-GB" sz="2000" b="1" dirty="0">
                <a:solidFill>
                  <a:schemeClr val="tx1"/>
                </a:solidFill>
              </a:rPr>
              <a:t>, bumpers, septa </a:t>
            </a:r>
            <a:r>
              <a:rPr lang="en-GB" sz="2000" dirty="0"/>
              <a:t>is required to ensure that:</a:t>
            </a:r>
          </a:p>
          <a:p>
            <a:pPr lvl="1"/>
            <a:r>
              <a:rPr lang="en-GB" sz="2000" dirty="0"/>
              <a:t>Slow extracted beam can be </a:t>
            </a:r>
            <a:r>
              <a:rPr lang="en-GB" sz="2000" b="1" dirty="0">
                <a:solidFill>
                  <a:schemeClr val="tx1"/>
                </a:solidFill>
              </a:rPr>
              <a:t>safely extracted </a:t>
            </a:r>
            <a:r>
              <a:rPr lang="en-GB" sz="2000" dirty="0"/>
              <a:t>for FTARGET beams</a:t>
            </a:r>
          </a:p>
          <a:p>
            <a:pPr lvl="1"/>
            <a:r>
              <a:rPr lang="en-GB" sz="2000" dirty="0"/>
              <a:t>Slow extraction is </a:t>
            </a:r>
            <a:r>
              <a:rPr lang="en-GB" sz="2000" b="1" dirty="0">
                <a:solidFill>
                  <a:schemeClr val="tx1"/>
                </a:solidFill>
              </a:rPr>
              <a:t>inhibited for all other beams </a:t>
            </a:r>
            <a:r>
              <a:rPr lang="en-GB" sz="2000" dirty="0"/>
              <a:t>(for non-FTARGET beams)</a:t>
            </a:r>
          </a:p>
          <a:p>
            <a:pPr marL="448056" lvl="1" indent="0">
              <a:buNone/>
            </a:pPr>
            <a:endParaRPr lang="en-GB" sz="2000" dirty="0"/>
          </a:p>
          <a:p>
            <a:pPr marL="448056" lvl="1" indent="0">
              <a:buNone/>
            </a:pPr>
            <a:endParaRPr lang="en-GB" sz="2000" dirty="0">
              <a:highlight>
                <a:srgbClr val="FFFF00"/>
              </a:highlight>
            </a:endParaRPr>
          </a:p>
          <a:p>
            <a:pPr marL="448056" lvl="1" indent="0">
              <a:buNone/>
            </a:pPr>
            <a:endParaRPr lang="en-GB" sz="2000" dirty="0">
              <a:highlight>
                <a:srgbClr val="FFFF00"/>
              </a:highlight>
            </a:endParaRPr>
          </a:p>
          <a:p>
            <a:pPr lvl="1"/>
            <a:endParaRPr lang="en-GB" sz="16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679784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02E629-369C-49C4-BD65-F360C544B8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Power converters to be monitored/interlocked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EFE5A6-E424-45D5-9406-3896CA27CC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>
                <a:solidFill>
                  <a:schemeClr val="tx1"/>
                </a:solidFill>
              </a:rPr>
              <a:t>Extraction </a:t>
            </a:r>
            <a:r>
              <a:rPr lang="en-US" sz="2400" b="1" dirty="0" err="1">
                <a:solidFill>
                  <a:schemeClr val="tx1"/>
                </a:solidFill>
              </a:rPr>
              <a:t>sextupoles</a:t>
            </a:r>
            <a:r>
              <a:rPr lang="en-US" sz="2400" dirty="0"/>
              <a:t>:</a:t>
            </a:r>
          </a:p>
          <a:p>
            <a:pPr lvl="1"/>
            <a:r>
              <a:rPr lang="en-US" sz="1800" dirty="0"/>
              <a:t>LSE.10602, LSE.22402, LSE.40602, LSE.52402</a:t>
            </a:r>
          </a:p>
          <a:p>
            <a:r>
              <a:rPr lang="en-US" sz="2400" b="1" dirty="0">
                <a:solidFill>
                  <a:schemeClr val="tx1"/>
                </a:solidFill>
              </a:rPr>
              <a:t>Extraction bumpers</a:t>
            </a:r>
            <a:r>
              <a:rPr lang="en-US" sz="2400" dirty="0"/>
              <a:t>:</a:t>
            </a:r>
          </a:p>
          <a:p>
            <a:pPr lvl="1"/>
            <a:r>
              <a:rPr lang="en-US" sz="1800" dirty="0"/>
              <a:t>MPLH.21431, MPLH.21995, MPLH.22195, MPNH.21732, MPSH.21202</a:t>
            </a:r>
          </a:p>
          <a:p>
            <a:pPr lvl="1"/>
            <a:r>
              <a:rPr lang="en-US" sz="1800" dirty="0"/>
              <a:t>MPSV.21303, MPSV.21503, MPSV.22103, MPSV.22303</a:t>
            </a:r>
          </a:p>
          <a:p>
            <a:r>
              <a:rPr lang="en-US" sz="2400" b="1" dirty="0">
                <a:solidFill>
                  <a:schemeClr val="tx1"/>
                </a:solidFill>
              </a:rPr>
              <a:t>Magnetic septa</a:t>
            </a:r>
            <a:r>
              <a:rPr lang="en-US" sz="2400" dirty="0"/>
              <a:t>:</a:t>
            </a:r>
          </a:p>
          <a:p>
            <a:pPr lvl="1"/>
            <a:r>
              <a:rPr lang="en-GB" sz="1800" dirty="0"/>
              <a:t>MSE.2183, MST.2177</a:t>
            </a:r>
          </a:p>
          <a:p>
            <a:r>
              <a:rPr lang="en-GB" sz="2400" b="1" dirty="0">
                <a:solidFill>
                  <a:schemeClr val="tx1"/>
                </a:solidFill>
              </a:rPr>
              <a:t>TT20 main dipole string</a:t>
            </a:r>
            <a:r>
              <a:rPr lang="en-GB" sz="2400" dirty="0"/>
              <a:t>:</a:t>
            </a:r>
          </a:p>
          <a:p>
            <a:pPr lvl="1"/>
            <a:r>
              <a:rPr lang="en-GB" sz="1800" dirty="0"/>
              <a:t>MBE.2103</a:t>
            </a:r>
          </a:p>
          <a:p>
            <a:pPr marL="448056" lvl="1" indent="0">
              <a:buNone/>
            </a:pPr>
            <a:endParaRPr lang="en-GB" sz="1400" dirty="0">
              <a:solidFill>
                <a:srgbClr val="FF0000"/>
              </a:solidFill>
            </a:endParaRPr>
          </a:p>
          <a:p>
            <a:pPr marL="448056" lvl="1" indent="0">
              <a:buNone/>
            </a:pPr>
            <a:endParaRPr lang="en-GB" sz="1400" dirty="0">
              <a:solidFill>
                <a:srgbClr val="FF0000"/>
              </a:solidFill>
            </a:endParaRPr>
          </a:p>
          <a:p>
            <a:pPr marL="448056" lvl="1" indent="0">
              <a:buNone/>
            </a:pPr>
            <a:endParaRPr lang="en-GB" sz="1400" dirty="0">
              <a:solidFill>
                <a:srgbClr val="FF0000"/>
              </a:solidFill>
            </a:endParaRPr>
          </a:p>
          <a:p>
            <a:pPr marL="448056" lvl="1" indent="0">
              <a:buNone/>
            </a:pPr>
            <a:r>
              <a:rPr lang="en-GB" sz="1400" dirty="0">
                <a:solidFill>
                  <a:srgbClr val="FF0000"/>
                </a:solidFill>
              </a:rPr>
              <a:t>*SY-EPC confirmed that all PCs powering the magnets above will be equipped with new FGC controls in LS3</a:t>
            </a:r>
            <a:endParaRPr lang="en-GB" sz="1600" dirty="0">
              <a:solidFill>
                <a:srgbClr val="FF0000"/>
              </a:solidFill>
            </a:endParaRPr>
          </a:p>
          <a:p>
            <a:pPr marL="448056" lvl="1" indent="0">
              <a:buNone/>
            </a:pPr>
            <a:endParaRPr lang="en-GB" sz="2000" dirty="0"/>
          </a:p>
          <a:p>
            <a:pPr lvl="1"/>
            <a:endParaRPr lang="en-GB" sz="2000" dirty="0"/>
          </a:p>
          <a:p>
            <a:endParaRPr lang="en-GB" sz="2000" dirty="0"/>
          </a:p>
          <a:p>
            <a:pPr marL="448056" lvl="1" indent="0">
              <a:buNone/>
            </a:pPr>
            <a:endParaRPr lang="en-GB" sz="2400" b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5B8543-B3FD-4CC8-A6D6-CB14BE80173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D6E127-6754-4938-973A-A440668AD9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E8993E-C311-4BCD-83F8-A6CD8ACD54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18657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02E629-369C-49C4-BD65-F360C544B8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Destination reinforcement (1/2)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EFE5A6-E424-45D5-9406-3896CA27CC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448056" lvl="1" indent="0">
              <a:buNone/>
            </a:pPr>
            <a:r>
              <a:rPr lang="en-GB" sz="1800" dirty="0">
                <a:solidFill>
                  <a:schemeClr val="accent2"/>
                </a:solidFill>
              </a:rPr>
              <a:t>#for non-FTARGET beams</a:t>
            </a:r>
          </a:p>
          <a:p>
            <a:pPr marL="448056" lvl="1" indent="0">
              <a:buNone/>
            </a:pPr>
            <a:r>
              <a:rPr lang="en-US" sz="1800" b="1" dirty="0">
                <a:solidFill>
                  <a:schemeClr val="tx1"/>
                </a:solidFill>
              </a:rPr>
              <a:t>IF</a:t>
            </a:r>
            <a:r>
              <a:rPr lang="en-US" sz="1800" dirty="0"/>
              <a:t> destination != FTARGET </a:t>
            </a:r>
            <a:r>
              <a:rPr lang="en-US" sz="1800" b="1" dirty="0">
                <a:solidFill>
                  <a:schemeClr val="tx1"/>
                </a:solidFill>
              </a:rPr>
              <a:t>AND</a:t>
            </a:r>
            <a:r>
              <a:rPr lang="en-US" sz="1800" b="1" dirty="0"/>
              <a:t> </a:t>
            </a:r>
            <a:r>
              <a:rPr lang="en-US" sz="1800" dirty="0"/>
              <a:t>all extraction </a:t>
            </a:r>
            <a:r>
              <a:rPr lang="en-US" sz="1800" dirty="0" err="1"/>
              <a:t>sextupole</a:t>
            </a:r>
            <a:r>
              <a:rPr lang="en-US" sz="1800" dirty="0"/>
              <a:t> or bumper measured currents &lt; </a:t>
            </a:r>
            <a:r>
              <a:rPr lang="en-GB" sz="1800" dirty="0" err="1"/>
              <a:t>Imin</a:t>
            </a:r>
            <a:r>
              <a:rPr lang="en-GB" sz="1800" dirty="0"/>
              <a:t> (+</a:t>
            </a:r>
            <a:r>
              <a:rPr lang="en-GB" sz="1800" dirty="0" err="1"/>
              <a:t>tol</a:t>
            </a:r>
            <a:r>
              <a:rPr lang="en-GB" sz="1800" dirty="0"/>
              <a:t>) </a:t>
            </a:r>
            <a:r>
              <a:rPr lang="en-GB" sz="1800" b="1" dirty="0">
                <a:solidFill>
                  <a:schemeClr val="tx1"/>
                </a:solidFill>
              </a:rPr>
              <a:t>THEN</a:t>
            </a:r>
          </a:p>
          <a:p>
            <a:pPr marL="448056" lvl="1" indent="0">
              <a:buNone/>
            </a:pPr>
            <a:r>
              <a:rPr lang="en-GB" sz="1800" b="1" dirty="0"/>
              <a:t>	</a:t>
            </a:r>
            <a:r>
              <a:rPr lang="en-GB" sz="1800" dirty="0"/>
              <a:t>ALLOW circulating beam</a:t>
            </a:r>
          </a:p>
          <a:p>
            <a:pPr marL="448056" lvl="1" indent="0">
              <a:buNone/>
            </a:pPr>
            <a:r>
              <a:rPr lang="en-GB" sz="1800" b="1" dirty="0">
                <a:solidFill>
                  <a:schemeClr val="tx1"/>
                </a:solidFill>
              </a:rPr>
              <a:t>ELSE</a:t>
            </a:r>
          </a:p>
          <a:p>
            <a:pPr marL="448056" lvl="1" indent="0">
              <a:buNone/>
            </a:pPr>
            <a:r>
              <a:rPr lang="en-GB" sz="1800" dirty="0"/>
              <a:t>	DUMP circulating beam</a:t>
            </a:r>
          </a:p>
          <a:p>
            <a:pPr marL="448056" lvl="1" indent="0">
              <a:buNone/>
            </a:pPr>
            <a:endParaRPr lang="en-GB" sz="1800" dirty="0"/>
          </a:p>
          <a:p>
            <a:pPr marL="448056" lvl="1" indent="0">
              <a:buNone/>
            </a:pPr>
            <a:r>
              <a:rPr lang="en-GB" sz="1800" dirty="0">
                <a:solidFill>
                  <a:schemeClr val="accent2"/>
                </a:solidFill>
              </a:rPr>
              <a:t>#for FTARGET beams</a:t>
            </a:r>
          </a:p>
          <a:p>
            <a:pPr marL="448056" lvl="1" indent="0">
              <a:buNone/>
            </a:pPr>
            <a:r>
              <a:rPr lang="en-GB" sz="1800" b="1" dirty="0">
                <a:solidFill>
                  <a:schemeClr val="tx1"/>
                </a:solidFill>
              </a:rPr>
              <a:t>IF</a:t>
            </a:r>
            <a:r>
              <a:rPr lang="en-GB" sz="1800" dirty="0"/>
              <a:t> destination == FTARGET </a:t>
            </a:r>
            <a:r>
              <a:rPr lang="en-GB" sz="1800" b="1" dirty="0">
                <a:solidFill>
                  <a:schemeClr val="tx1"/>
                </a:solidFill>
              </a:rPr>
              <a:t>AND</a:t>
            </a:r>
            <a:r>
              <a:rPr lang="en-GB" sz="1800" dirty="0"/>
              <a:t> all PC* measured currents are following reference function (± </a:t>
            </a:r>
            <a:r>
              <a:rPr lang="en-GB" sz="1800" dirty="0" err="1"/>
              <a:t>tol</a:t>
            </a:r>
            <a:r>
              <a:rPr lang="en-GB" sz="1800" dirty="0"/>
              <a:t>) </a:t>
            </a:r>
            <a:r>
              <a:rPr lang="en-GB" sz="1800" b="1" dirty="0">
                <a:solidFill>
                  <a:schemeClr val="tx1"/>
                </a:solidFill>
              </a:rPr>
              <a:t>AND</a:t>
            </a:r>
            <a:r>
              <a:rPr lang="en-GB" sz="1800" dirty="0"/>
              <a:t> </a:t>
            </a:r>
          </a:p>
          <a:p>
            <a:pPr marL="448056" lvl="1" indent="0">
              <a:buNone/>
            </a:pPr>
            <a:r>
              <a:rPr lang="en-GB" sz="1800" dirty="0"/>
              <a:t>all PC status == ON </a:t>
            </a:r>
            <a:r>
              <a:rPr lang="en-GB" sz="1800" b="1" dirty="0">
                <a:solidFill>
                  <a:schemeClr val="tx1"/>
                </a:solidFill>
              </a:rPr>
              <a:t>AND</a:t>
            </a:r>
            <a:r>
              <a:rPr lang="en-GB" sz="1800" b="1" dirty="0"/>
              <a:t> </a:t>
            </a:r>
            <a:r>
              <a:rPr lang="en-GB" sz="1800" dirty="0"/>
              <a:t>all</a:t>
            </a:r>
            <a:r>
              <a:rPr lang="en-GB" sz="1800" b="1" dirty="0"/>
              <a:t> </a:t>
            </a:r>
            <a:r>
              <a:rPr lang="en-GB" sz="1800" dirty="0"/>
              <a:t>PC</a:t>
            </a:r>
            <a:r>
              <a:rPr lang="en-GB" sz="1800" b="1" dirty="0"/>
              <a:t> </a:t>
            </a:r>
            <a:r>
              <a:rPr lang="en-GB" sz="1800" dirty="0"/>
              <a:t>not in simulation </a:t>
            </a:r>
            <a:r>
              <a:rPr lang="en-GB" sz="1800" b="1" dirty="0">
                <a:solidFill>
                  <a:schemeClr val="tx1"/>
                </a:solidFill>
              </a:rPr>
              <a:t>THEN</a:t>
            </a:r>
          </a:p>
          <a:p>
            <a:pPr marL="448056" lvl="1" indent="0">
              <a:buNone/>
            </a:pPr>
            <a:r>
              <a:rPr lang="en-GB" sz="1800" dirty="0"/>
              <a:t>	ALLOW slow extraction</a:t>
            </a:r>
          </a:p>
          <a:p>
            <a:pPr marL="448056" lvl="1" indent="0">
              <a:buNone/>
            </a:pPr>
            <a:r>
              <a:rPr lang="en-GB" sz="1800" b="1" dirty="0">
                <a:solidFill>
                  <a:schemeClr val="tx1"/>
                </a:solidFill>
              </a:rPr>
              <a:t>ELSE</a:t>
            </a:r>
          </a:p>
          <a:p>
            <a:pPr marL="448056" lvl="1" indent="0">
              <a:buNone/>
            </a:pPr>
            <a:r>
              <a:rPr lang="en-GB" sz="1800" b="1" dirty="0"/>
              <a:t>	</a:t>
            </a:r>
            <a:r>
              <a:rPr lang="en-GB" sz="1800" dirty="0"/>
              <a:t>DUMP circulating beam</a:t>
            </a:r>
          </a:p>
          <a:p>
            <a:pPr marL="448056" lvl="1" indent="0">
              <a:buNone/>
            </a:pPr>
            <a:endParaRPr lang="en-GB" sz="1800" dirty="0"/>
          </a:p>
          <a:p>
            <a:pPr marL="448056" lvl="1" indent="0">
              <a:buNone/>
            </a:pPr>
            <a:r>
              <a:rPr lang="en-GB" sz="1800" dirty="0"/>
              <a:t>In addition, a tool should verify the consistency of LSA and FGC functions against the reference functions to mitigate the risk of misconfigurations and send interlock to the BIS if needed</a:t>
            </a:r>
          </a:p>
          <a:p>
            <a:pPr marL="448056" lvl="1" indent="0">
              <a:buNone/>
            </a:pPr>
            <a:endParaRPr lang="en-GB" sz="1800" dirty="0"/>
          </a:p>
          <a:p>
            <a:pPr marL="448056" lvl="1" indent="0">
              <a:buNone/>
            </a:pPr>
            <a:r>
              <a:rPr lang="en-GB" sz="1500" dirty="0"/>
              <a:t>* all PC: refer to all power converters up to TED in TT20 (i.e. extraction </a:t>
            </a:r>
            <a:r>
              <a:rPr lang="en-GB" sz="1500" dirty="0" err="1"/>
              <a:t>sextupoles</a:t>
            </a:r>
            <a:r>
              <a:rPr lang="en-GB" sz="1500" dirty="0"/>
              <a:t> and bumpers, MSE, MST and TT20 main dipole string MBE.2103)</a:t>
            </a:r>
          </a:p>
          <a:p>
            <a:pPr marL="448056" lvl="1" indent="0">
              <a:buNone/>
            </a:pPr>
            <a:endParaRPr lang="en-GB" sz="1800" b="1" dirty="0"/>
          </a:p>
          <a:p>
            <a:pPr marL="448056" lvl="1" indent="0">
              <a:buNone/>
            </a:pPr>
            <a:r>
              <a:rPr lang="en-GB" sz="1800" dirty="0">
                <a:solidFill>
                  <a:srgbClr val="FF0000"/>
                </a:solidFill>
              </a:rPr>
              <a:t>*It seems feasible for SY-EPC to implement the interlock logic above on the mentioned PCs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5B8543-B3FD-4CC8-A6D6-CB14BE80173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D6E127-6754-4938-973A-A440668AD9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E8993E-C311-4BCD-83F8-A6CD8ACD54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3647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FEB68C-56FA-44DE-83DF-D9FBF033A6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Destination reinforcement (2/2)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3A7D2F-470B-411D-A077-49C327B6B6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To configure the destination equations on slide #8 “destination reinforcement”, I’ve checked with an example that it would be straight forward, see below: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7200" marR="0">
              <a:spcBef>
                <a:spcPts val="0"/>
              </a:spcBef>
              <a:spcAft>
                <a:spcPts val="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Timing 0 condition: non-FTARGET beams  #limited to 4 distinct destination timing conditions#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7200" marR="0">
              <a:spcBef>
                <a:spcPts val="0"/>
              </a:spcBef>
              <a:spcAft>
                <a:spcPts val="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Timing 1 condition: FTARGET beams #limited to 4 distinct destination timing equations#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11480" lvl="1" indent="0">
              <a:spcBef>
                <a:spcPts val="0"/>
              </a:spcBef>
              <a:buNone/>
            </a:pPr>
            <a:r>
              <a:rPr lang="en-GB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DEVICE.MULTI_PPM ENABLED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11480" lvl="1" indent="0">
              <a:spcBef>
                <a:spcPts val="0"/>
              </a:spcBef>
              <a:buNone/>
            </a:pPr>
            <a:r>
              <a:rPr lang="en-GB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INTERLOCK.USE_PPM DISABLED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11480" lvl="1" indent="0">
              <a:spcBef>
                <a:spcPts val="0"/>
              </a:spcBef>
              <a:buNone/>
            </a:pPr>
            <a:r>
              <a:rPr lang="en-GB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11480" lvl="1" indent="0">
              <a:spcBef>
                <a:spcPts val="0"/>
              </a:spcBef>
              <a:buNone/>
            </a:pPr>
            <a:r>
              <a:rPr lang="en-GB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INTERLOCK.CONTROL CONDITIONAL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11480" lvl="1" indent="0">
              <a:spcBef>
                <a:spcPts val="0"/>
              </a:spcBef>
              <a:buNone/>
            </a:pPr>
            <a:r>
              <a:rPr lang="en-GB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11480" lvl="1" indent="0">
              <a:spcBef>
                <a:spcPts val="0"/>
              </a:spcBef>
              <a:buNone/>
            </a:pPr>
            <a:r>
              <a:rPr lang="en-GB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0: INTERLOCK.PC_STATE ENABLED  #remove permit if PC is not operational#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11480" lvl="1" indent="0">
              <a:spcBef>
                <a:spcPts val="0"/>
              </a:spcBef>
              <a:buNone/>
            </a:pPr>
            <a:r>
              <a:rPr lang="en-GB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0: INTERLOCK.I.MID 0   #remove permit if </a:t>
            </a:r>
            <a:r>
              <a:rPr lang="en-GB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Imeas</a:t>
            </a:r>
            <a:r>
              <a:rPr lang="en-GB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more than +-5A#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11480" lvl="1" indent="0">
              <a:spcBef>
                <a:spcPts val="0"/>
              </a:spcBef>
              <a:buNone/>
            </a:pPr>
            <a:r>
              <a:rPr lang="en-GB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0: INTERLOCK.I.DELTA 5   #remove permit if </a:t>
            </a:r>
            <a:r>
              <a:rPr lang="en-GB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Imeas</a:t>
            </a:r>
            <a:r>
              <a:rPr lang="en-GB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more than +-5A#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11480" lvl="1" indent="0">
              <a:spcBef>
                <a:spcPts val="0"/>
              </a:spcBef>
              <a:buNone/>
            </a:pPr>
            <a:r>
              <a:rPr lang="en-GB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11480" lvl="1" indent="0">
              <a:spcBef>
                <a:spcPts val="0"/>
              </a:spcBef>
              <a:buNone/>
            </a:pPr>
            <a:r>
              <a:rPr lang="en-GB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1: INTERLOCK.PC_STATE ENABLED  #remove permit if PC is not operational#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11480" lvl="1" indent="0">
              <a:spcBef>
                <a:spcPts val="0"/>
              </a:spcBef>
              <a:buNone/>
            </a:pPr>
            <a:r>
              <a:rPr lang="en-GB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1: INTERLOCK.MAX_REG_ERROR 10   #remove permit if more than 10A difference compared to reference#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So only the part which requires to verify the reference function, to ensure it is not inadvertently changed, remains without a known solution for the moment. I was in contact with the BE controls team (Roman), and this may be a future functionality. So the requirement would be an action on either BE/CSS or BE/OP to assure this check.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FF33DB-FA84-4054-BB24-CBAB05CB8EA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E2E857-E6E5-4097-842D-139F58A441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5FB973-D427-4717-BE26-CDF997F4C6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BCB84669-5DC3-45F9-9C2E-2963651ED281}"/>
              </a:ext>
            </a:extLst>
          </p:cNvPr>
          <p:cNvSpPr txBox="1">
            <a:spLocks/>
          </p:cNvSpPr>
          <p:nvPr/>
        </p:nvSpPr>
        <p:spPr>
          <a:xfrm rot="19396682">
            <a:off x="9016073" y="3161580"/>
            <a:ext cx="2348280" cy="3906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vert="horz" lIns="0" tIns="0" rIns="0" bIns="0" anchor="ctr" anchorCtr="0">
            <a:noAutofit/>
          </a:bodyPr>
          <a:lstStyle>
            <a:defPPr>
              <a:defRPr lang="en-US"/>
            </a:defPPr>
            <a:lvl1pPr marL="0" lvl="0" algn="l" defTabSz="914400" rtl="0" eaLnBrk="1" latinLnBrk="0" hangingPunct="0">
              <a:buNone/>
              <a:tabLst/>
              <a:defRPr lang="en-GB" sz="1200" kern="1200">
                <a:solidFill>
                  <a:schemeClr val="tx1"/>
                </a:solidFill>
                <a:latin typeface="Trebuchet MS" pitchFamily="34"/>
                <a:ea typeface="DejaVu Sans" pitchFamily="2"/>
                <a:cs typeface="DejaVu Sans" pitchFamily="2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/>
              <a:t>Courtesy D. Nisbet</a:t>
            </a:r>
          </a:p>
        </p:txBody>
      </p:sp>
    </p:spTree>
    <p:extLst>
      <p:ext uri="{BB962C8B-B14F-4D97-AF65-F5344CB8AC3E}">
        <p14:creationId xmlns:p14="http://schemas.microsoft.com/office/powerpoint/2010/main" val="3142671168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branding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ERNcobrandi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ate xmlns="93f2b2e8-a1b3-49ab-bc29-5b56f578685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C28FEC93EFE84F9B17E6A7D35F50D4" ma:contentTypeVersion="1" ma:contentTypeDescription="Create a new document." ma:contentTypeScope="" ma:versionID="7ae08734ea31783b63e37c93268b37e4">
  <xsd:schema xmlns:xsd="http://www.w3.org/2001/XMLSchema" xmlns:xs="http://www.w3.org/2001/XMLSchema" xmlns:p="http://schemas.microsoft.com/office/2006/metadata/properties" xmlns:ns2="93f2b2e8-a1b3-49ab-bc29-5b56f5786855" targetNamespace="http://schemas.microsoft.com/office/2006/metadata/properties" ma:root="true" ma:fieldsID="e98d69bba7a7e1f84b7e6b7183c2b974" ns2:_="">
    <xsd:import namespace="93f2b2e8-a1b3-49ab-bc29-5b56f5786855"/>
    <xsd:element name="properties">
      <xsd:complexType>
        <xsd:sequence>
          <xsd:element name="documentManagement">
            <xsd:complexType>
              <xsd:all>
                <xsd:element ref="ns2: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f2b2e8-a1b3-49ab-bc29-5b56f5786855" elementFormDefault="qualified">
    <xsd:import namespace="http://schemas.microsoft.com/office/2006/documentManagement/types"/>
    <xsd:import namespace="http://schemas.microsoft.com/office/infopath/2007/PartnerControls"/>
    <xsd:element name="Date" ma:index="2" nillable="true" ma:displayName="Date" ma:format="DateOnly" ma:internalName="Dat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7C8FB7F-89F5-42FF-8966-23B6480879ED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93f2b2e8-a1b3-49ab-bc29-5b56f5786855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B4185CDE-25E5-4F13-B646-76C0266BA6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3f2b2e8-a1b3-49ab-bc29-5b56f57868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F3FAC5F-F354-4DF3-958C-B6399F001CA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163116</TotalTime>
  <Words>2297</Words>
  <Application>Microsoft Office PowerPoint</Application>
  <PresentationFormat>Widescreen</PresentationFormat>
  <Paragraphs>844</Paragraphs>
  <Slides>25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4" baseType="lpstr">
      <vt:lpstr>Arial</vt:lpstr>
      <vt:lpstr>Calibri</vt:lpstr>
      <vt:lpstr>Liberation Sans</vt:lpstr>
      <vt:lpstr>Optima</vt:lpstr>
      <vt:lpstr>Sylfaen</vt:lpstr>
      <vt:lpstr>Trebuchet MS</vt:lpstr>
      <vt:lpstr>Wingdings</vt:lpstr>
      <vt:lpstr>CERNCobranding4-3</vt:lpstr>
      <vt:lpstr>CERNcobrandi16-9</vt:lpstr>
      <vt:lpstr>North Area and Slow Extraction  Interlocking Task Force – 3rd meeting</vt:lpstr>
      <vt:lpstr>Objectives</vt:lpstr>
      <vt:lpstr>PowerPoint Presentation</vt:lpstr>
      <vt:lpstr>PowerPoint Presentation</vt:lpstr>
      <vt:lpstr>PowerPoint Presentation</vt:lpstr>
      <vt:lpstr>What is needed for slow extraction to take place? </vt:lpstr>
      <vt:lpstr>Power converters to be monitored/interlocked</vt:lpstr>
      <vt:lpstr>Destination reinforcement (1/2)</vt:lpstr>
      <vt:lpstr>Destination reinforcement (2/2)</vt:lpstr>
      <vt:lpstr>Layout of the TT20 and NA beam lines </vt:lpstr>
      <vt:lpstr>SPS LSS2 Master BIC equations</vt:lpstr>
      <vt:lpstr>Possible scenarios for FTARGET beams - TED</vt:lpstr>
      <vt:lpstr>Truth table of the TT20 Upstream BIC</vt:lpstr>
      <vt:lpstr>Possible scenarios for FTARGET beams– NA</vt:lpstr>
      <vt:lpstr>Possible scenarios for FTARGET beams– NA</vt:lpstr>
      <vt:lpstr>Possible scenarios for FTARGET beams– NA</vt:lpstr>
      <vt:lpstr>Possible scenarios for FTARGET beams– NA</vt:lpstr>
      <vt:lpstr>Truth table of TT20 Downstream BIC</vt:lpstr>
      <vt:lpstr>Truth table of P42-K12 BIC</vt:lpstr>
      <vt:lpstr>Truth table of M2 BIC</vt:lpstr>
      <vt:lpstr>Next steps</vt:lpstr>
      <vt:lpstr>Backup slides </vt:lpstr>
      <vt:lpstr>Reference function for extraction sextupole</vt:lpstr>
      <vt:lpstr>Reference function for extraction bumper</vt:lpstr>
      <vt:lpstr>Reference function for magnetic septa MSE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Ivan Romera Ramirez</cp:lastModifiedBy>
  <cp:revision>2678</cp:revision>
  <cp:lastPrinted>2018-04-20T12:21:02Z</cp:lastPrinted>
  <dcterms:created xsi:type="dcterms:W3CDTF">2012-11-30T11:04:26Z</dcterms:created>
  <dcterms:modified xsi:type="dcterms:W3CDTF">2022-04-29T06:39:46Z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0x01010085C28FEC93EFE84F9B17E6A7D35F50D4</vt:lpwstr>
  </property>
</Properties>
</file>