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 snapToGrid="0" snapToObjects="1">
      <p:cViewPr varScale="1">
        <p:scale>
          <a:sx n="107" d="100"/>
          <a:sy n="107" d="100"/>
        </p:scale>
        <p:origin x="200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B8041-892D-F343-9414-9FEAD0F9171B}" type="datetimeFigureOut">
              <a:rPr lang="en-US" smtClean="0"/>
              <a:t>9/27/22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2783F-DEF4-D74B-92C4-3379578C3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75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20EC-3F55-F04E-B1D3-23EF2E0FFB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CB6D95-194C-A84E-956C-49239008E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FE32B-9316-C24C-A6F2-F452C3D55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A442C-67C2-8243-9230-52FB5423D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731334-B2BE-0843-884F-555DB29D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27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8FBE5-6893-BA4E-B1EF-4CF7F3439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D7D9DC-FDA0-FD40-8559-D3904EFC91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77A32-A9B9-A042-AE57-5F4B69E49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AB005-4E20-214C-865F-5DCBCFB25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4D34C-2FA0-5044-99C3-AAC13BD0E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65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05A706-7B82-A24A-8D3A-F5FD2512CB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DB0E5E-7953-F940-B3CD-5586A7E2F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7242A-5C65-464C-8CFB-77986E782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7C334-C7C7-0049-82FC-355B833DE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D5D44-6F1E-DF4B-BC64-274476CC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95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4AF49-A26D-3B48-8BD0-389714F42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2EBEB-71B8-BE4C-8DCF-6992866C5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6E6C6-5BE0-D444-B39B-0C9EE58B8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9459F-E551-5E4B-BCE3-6D150C947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C8040-C9BF-EC45-8CB9-9E848C94D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2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3A0EC-F531-8E4D-83DB-523168132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1FA32-08E8-4742-AFB4-288EE8994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E9954-00B9-F14C-B6D8-74903FE88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B0D7C-3F79-B84C-BFAE-46BE6B31A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49A18-AEF4-324E-B87E-8D86DF3BA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96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0E216-C9BE-0C43-898E-F577AEA36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7CCEB-E031-494E-8AAB-94532E695D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6F913-FA6C-1A42-8E24-78E98AB6F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E949F7-8241-054E-B62F-3C456647E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79F847-BC90-1A4C-BEF7-CC78FD7DB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70B06-29D2-8A48-AFE8-48A13F5A8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6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40A6C-A57B-AB4F-9520-594F950DF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A64DD7-05F9-2449-8EF1-C2E9F0A49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99AE1E-C948-7F4F-B1D3-526FD86D4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BD5EF4-09D1-4849-B14C-06434FD0E9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5C542-6AB9-7242-AB4E-251ADB4634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A3583E-25B8-4F47-AE24-2C3EF585D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15CC2E-C850-2A4D-937E-F2757A48C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53F89F-9BFF-A842-B6C9-383F2E74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6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1E743-A0FF-F94C-93CE-2229D40C9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8D3A03-242C-FE4A-90AA-1996499B8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62A0EF-B65A-9542-AAD7-5DBB98555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A18EE8-58C6-1241-B6E7-B7A499E34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3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029A1-AB2F-904D-858A-C280CAD1A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C2D43F-EF4D-124C-84D4-22CC5EE23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380F55-C0F8-8348-B890-6E7446B3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97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7015-9C21-2748-A5EB-1B3A30319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04729-F598-B449-9073-50877FF4D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DEDB02-DF3C-CE45-818F-5E2EC80115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97FBFA-47B7-ED49-9B84-17BE9027C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764CC-3178-1243-ABE0-6D61CDFF9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26D781-6A5F-EB40-9DDF-8020BAF7D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12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EABE9-9D92-EE4E-96DB-042B0701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49239F-BEDE-9040-95B3-B864A3A58F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64EAB7-ED92-2341-A7CC-BFD38FB1EA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37641B-06C7-F944-A761-76A0D39D1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A1DF0F-1EF2-F74A-B0ED-B4083C8F8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51B975-F46B-0C47-9630-2D1BB2A13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7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73D535-63C4-0C41-B6CB-D6AE49ECF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F3EEF8-7D1F-704C-B79E-BB40D42A40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9DF17-A4EC-FE47-BE89-92B7C9D8E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7E211-A614-6F4F-9147-40CB2B455C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John Allison. G4 Collab Meetting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2AB5A-2E47-6B45-BF13-745E88DBA4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F09A8-0323-4248-B178-96F7EAFF1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61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file/d/10mCYpA2Sg0iabYokjVl1RvLKHhsGPeFZ/view?usp=sharin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VXcHmvB-45OpFd1g0dCiwbb53uCfsgIf/view?usp=sharing" TargetMode="External"/><Relationship Id="rId2" Type="http://schemas.openxmlformats.org/officeDocument/2006/relationships/hyperlink" Target="mailto:haeginh@hanyang.ac.k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C2976-B892-9740-956F-72D52925E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53142"/>
            <a:ext cx="9144000" cy="2277857"/>
          </a:xfrm>
        </p:spPr>
        <p:txBody>
          <a:bodyPr>
            <a:normAutofit fontScale="90000"/>
          </a:bodyPr>
          <a:lstStyle/>
          <a:p>
            <a:r>
              <a:rPr lang="en-GB" dirty="0"/>
              <a:t>Fast drawing in the</a:t>
            </a:r>
            <a:br>
              <a:rPr lang="en-GB" dirty="0"/>
            </a:br>
            <a:r>
              <a:rPr lang="en-GB" dirty="0"/>
              <a:t>ICRP Human Phantoms</a:t>
            </a:r>
            <a:br>
              <a:rPr lang="en-GB" dirty="0"/>
            </a:br>
            <a:r>
              <a:rPr lang="en-GB" dirty="0"/>
              <a:t>examples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65D537-E5C1-FF40-86C8-31F9D6ED38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45778"/>
            <a:ext cx="9144000" cy="1655762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/examples/advanced/ICRP110HumanPhantoms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an old example with faster drawing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/examples/advanced/ICRP145HumanPhantoms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a new example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“Special Mesh Rendering”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a new feature presented in the vis session by John Allison and </a:t>
            </a:r>
            <a:r>
              <a:rPr lang="en-US" dirty="0" err="1"/>
              <a:t>Evgueni</a:t>
            </a:r>
            <a:r>
              <a:rPr lang="en-US" dirty="0"/>
              <a:t> </a:t>
            </a:r>
            <a:r>
              <a:rPr lang="en-US" dirty="0" err="1"/>
              <a:t>Tchaerniev</a:t>
            </a:r>
            <a:r>
              <a:rPr lang="en-US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88E32-58A2-7F42-A07C-F189BE377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2AB35-931B-AE49-AC96-1796B8190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F79B5-FCD4-B14E-8E1E-CB71A77A6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046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C6408-D4CE-634E-88DC-EEEC52513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ICRP110—an old example with improved </a:t>
            </a:r>
            <a:r>
              <a:rPr lang="en-US" dirty="0" err="1"/>
              <a:t>visualisation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EF564-06BC-AA43-9186-7CE288CF2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Macros modified to take advantage of developments in </a:t>
            </a:r>
            <a:r>
              <a:rPr lang="en-GB" dirty="0" err="1"/>
              <a:t>graphics_reps</a:t>
            </a:r>
            <a:r>
              <a:rPr lang="en-GB" dirty="0"/>
              <a:t> (</a:t>
            </a:r>
            <a:r>
              <a:rPr lang="en-GB" dirty="0" err="1"/>
              <a:t>Evgueni</a:t>
            </a:r>
            <a:r>
              <a:rPr lang="en-GB" dirty="0"/>
              <a:t> </a:t>
            </a:r>
            <a:r>
              <a:rPr lang="en-GB" dirty="0" err="1"/>
              <a:t>Tcherniaev</a:t>
            </a:r>
            <a:r>
              <a:rPr lang="en-GB" dirty="0"/>
              <a:t>) and in visualization (John Allison) (</a:t>
            </a:r>
            <a:r>
              <a:rPr lang="en-GB" i="1" dirty="0"/>
              <a:t>described elsewhere</a:t>
            </a:r>
            <a:r>
              <a:rPr lang="en-GB" dirty="0"/>
              <a:t>)</a:t>
            </a:r>
          </a:p>
          <a:p>
            <a:r>
              <a:rPr lang="en-GB" dirty="0"/>
              <a:t>The human phantom and beam trajectories can be visualised in a performant way—10 fps or better on my old Mac (</a:t>
            </a:r>
            <a:r>
              <a:rPr lang="en-US" dirty="0"/>
              <a:t>MacBook Pro (Retina, Mid 2012), </a:t>
            </a:r>
            <a:r>
              <a:rPr lang="en-GB" dirty="0"/>
              <a:t>2.7 GHz Quad-Core Intel Core i7, 16 GB)</a:t>
            </a:r>
          </a:p>
          <a:p>
            <a:r>
              <a:rPr lang="en-GB" dirty="0"/>
              <a:t>Rectangular parameterisation rendered as dots: 3,885,291 dots:</a:t>
            </a:r>
          </a:p>
          <a:p>
            <a:pPr lvl="1"/>
            <a:r>
              <a:rPr lang="en-GB" dirty="0">
                <a:effectLst/>
                <a:latin typeface="Courier" pitchFamily="2" charset="0"/>
              </a:rPr>
              <a:t>/vis/viewer/set/</a:t>
            </a:r>
            <a:r>
              <a:rPr lang="en-GB" dirty="0" err="1">
                <a:effectLst/>
                <a:latin typeface="Courier" pitchFamily="2" charset="0"/>
              </a:rPr>
              <a:t>specialMeshRendering</a:t>
            </a:r>
            <a:endParaRPr lang="en-GB" dirty="0">
              <a:effectLst/>
              <a:latin typeface="Courier" pitchFamily="2" charset="0"/>
            </a:endParaRPr>
          </a:p>
          <a:p>
            <a:pPr lvl="1"/>
            <a:r>
              <a:rPr lang="en-GB" dirty="0">
                <a:effectLst/>
                <a:latin typeface="Courier" pitchFamily="2" charset="0"/>
              </a:rPr>
              <a:t>/vis/</a:t>
            </a:r>
            <a:r>
              <a:rPr lang="en-GB" dirty="0" err="1">
                <a:effectLst/>
                <a:latin typeface="Courier" pitchFamily="2" charset="0"/>
              </a:rPr>
              <a:t>drawVolume</a:t>
            </a:r>
            <a:endParaRPr lang="en-GB" dirty="0">
              <a:effectLst/>
              <a:latin typeface="Courier" pitchFamily="2" charset="0"/>
            </a:endParaRPr>
          </a:p>
          <a:p>
            <a:r>
              <a:rPr lang="en-GB" dirty="0"/>
              <a:t>Try “</a:t>
            </a:r>
            <a:r>
              <a:rPr lang="en-GB" dirty="0">
                <a:latin typeface="Courier" pitchFamily="2" charset="0"/>
              </a:rPr>
              <a:t>/viewer/interpolate g4views 1000 0</a:t>
            </a:r>
            <a:r>
              <a:rPr lang="en-GB" dirty="0"/>
              <a:t>”,  which </a:t>
            </a:r>
            <a:r>
              <a:rPr lang="en-GB" dirty="0">
                <a:hlinkClick r:id="rId2"/>
              </a:rPr>
              <a:t>runs a cutaway plane through the phantom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See </a:t>
            </a:r>
            <a:r>
              <a:rPr lang="en-GB" dirty="0">
                <a:latin typeface="Courier" pitchFamily="2" charset="0"/>
              </a:rPr>
              <a:t>examples/extended/visualization/movies</a:t>
            </a:r>
            <a:r>
              <a:rPr lang="en-GB" dirty="0"/>
              <a:t> for how to create and  interpolate “view-files” for interpolation</a:t>
            </a:r>
          </a:p>
          <a:p>
            <a:r>
              <a:rPr lang="en-GB" dirty="0">
                <a:effectLst/>
              </a:rPr>
              <a:t>Can also be rendered as surfaces:</a:t>
            </a:r>
          </a:p>
          <a:p>
            <a:pPr lvl="1"/>
            <a:r>
              <a:rPr lang="en-GB" dirty="0"/>
              <a:t>/vis/viewer/set/</a:t>
            </a:r>
            <a:r>
              <a:rPr lang="en-GB" dirty="0" err="1"/>
              <a:t>specialMeshRenderingOption</a:t>
            </a:r>
            <a:r>
              <a:rPr lang="en-GB" dirty="0"/>
              <a:t> surfaces</a:t>
            </a:r>
            <a:endParaRPr lang="en-GB" dirty="0">
              <a:effectLst/>
            </a:endParaRPr>
          </a:p>
          <a:p>
            <a:endParaRPr lang="en-GB" dirty="0">
              <a:effectLst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47222-761E-784C-91CC-95D947AB2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47491-C6B2-B546-8897-4A0A6B6DF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0D65D-2BD6-8A4B-9A1A-CB154CE47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72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174BE7-1BC1-E344-B497-0A57FC56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BFC54A-8601-1042-A294-895BC4CD1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789194-D378-7740-BC51-1B8FC3E5D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AE5FBE-6880-0645-8047-3BB05E156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700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C2976-B892-9740-956F-72D52925E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24865"/>
          </a:xfrm>
        </p:spPr>
        <p:txBody>
          <a:bodyPr/>
          <a:lstStyle/>
          <a:p>
            <a:r>
              <a:rPr lang="en-US" dirty="0"/>
              <a:t>ICRP145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65D537-E5C1-FF40-86C8-31F9D6ED38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02630"/>
            <a:ext cx="9144000" cy="1655762"/>
          </a:xfrm>
        </p:spPr>
        <p:txBody>
          <a:bodyPr>
            <a:noAutofit/>
          </a:bodyPr>
          <a:lstStyle/>
          <a:p>
            <a:r>
              <a:rPr lang="en-US" dirty="0"/>
              <a:t>A new example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From </a:t>
            </a:r>
            <a:r>
              <a:rPr lang="en-US" dirty="0" err="1"/>
              <a:t>icrp.org</a:t>
            </a:r>
            <a:r>
              <a:rPr lang="en-US" dirty="0"/>
              <a:t>/</a:t>
            </a:r>
            <a:r>
              <a:rPr lang="en-US" dirty="0" err="1"/>
              <a:t>publication.asp?id</a:t>
            </a:r>
            <a:r>
              <a:rPr lang="en-US" dirty="0"/>
              <a:t>=ICRP%20Publication%20145</a:t>
            </a:r>
            <a:br>
              <a:rPr lang="en-US" dirty="0"/>
            </a:br>
            <a:r>
              <a:rPr lang="en-GB" dirty="0"/>
              <a:t>ICRP, 2020. Adult mesh-type reference computational phantoms. ICRP Publication 145. Ann. ICRP 49(3)</a:t>
            </a:r>
            <a:br>
              <a:rPr lang="en-GB" dirty="0"/>
            </a:br>
            <a:r>
              <a:rPr lang="en-GB" dirty="0"/>
              <a:t>C.H. Kim, Y.S. </a:t>
            </a:r>
            <a:r>
              <a:rPr lang="en-GB" dirty="0" err="1"/>
              <a:t>Yeom</a:t>
            </a:r>
            <a:r>
              <a:rPr lang="en-GB" dirty="0"/>
              <a:t>, N. </a:t>
            </a:r>
            <a:r>
              <a:rPr lang="en-GB" dirty="0" err="1"/>
              <a:t>Petoussi-Henss</a:t>
            </a:r>
            <a:r>
              <a:rPr lang="en-GB" dirty="0"/>
              <a:t>, M. </a:t>
            </a:r>
            <a:r>
              <a:rPr lang="en-GB" dirty="0" err="1"/>
              <a:t>Zankl</a:t>
            </a:r>
            <a:r>
              <a:rPr lang="en-GB" dirty="0"/>
              <a:t>, W.E. </a:t>
            </a:r>
            <a:r>
              <a:rPr lang="en-GB" dirty="0" err="1"/>
              <a:t>Bolch</a:t>
            </a:r>
            <a:r>
              <a:rPr lang="en-GB" dirty="0"/>
              <a:t>, C. Lee, C. Choi, T.T. Nguyen, K. </a:t>
            </a:r>
            <a:r>
              <a:rPr lang="en-GB" dirty="0" err="1"/>
              <a:t>Eckerman</a:t>
            </a:r>
            <a:r>
              <a:rPr lang="en-GB" dirty="0"/>
              <a:t>, H.S. Kim, M.C. Han, R. </a:t>
            </a:r>
            <a:r>
              <a:rPr lang="en-GB" dirty="0" err="1"/>
              <a:t>Qiu</a:t>
            </a:r>
            <a:r>
              <a:rPr lang="en-GB" dirty="0"/>
              <a:t>, B.S. Chung, H. Han, B. Shin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88E32-58A2-7F42-A07C-F189BE377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2AB35-931B-AE49-AC96-1796B8190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F79B5-FCD4-B14E-8E1E-CB71A77A6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34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C6408-D4CE-634E-88DC-EEEC52513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as a Geant4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EF564-06BC-AA43-9186-7CE288CF2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Source code implemented and provided in </a:t>
            </a:r>
            <a:r>
              <a:rPr lang="en-GB" dirty="0"/>
              <a:t>ICRP Publication 145. Ann. ICRP 49(3).</a:t>
            </a:r>
          </a:p>
          <a:p>
            <a:r>
              <a:rPr lang="en-GB" dirty="0"/>
              <a:t>Principle coder: </a:t>
            </a:r>
            <a:r>
              <a:rPr lang="en-GB" dirty="0">
                <a:hlinkClick r:id="rId2"/>
              </a:rPr>
              <a:t>haeginh@hanyang.ac.kr</a:t>
            </a:r>
            <a:endParaRPr lang="en-GB" dirty="0"/>
          </a:p>
          <a:p>
            <a:r>
              <a:rPr lang="en-GB" dirty="0"/>
              <a:t>Modified to take advantage of developments in </a:t>
            </a:r>
            <a:r>
              <a:rPr lang="en-GB" dirty="0" err="1"/>
              <a:t>graphics_reps</a:t>
            </a:r>
            <a:r>
              <a:rPr lang="en-GB" dirty="0"/>
              <a:t> (</a:t>
            </a:r>
            <a:r>
              <a:rPr lang="en-GB" dirty="0" err="1"/>
              <a:t>Evgueni</a:t>
            </a:r>
            <a:r>
              <a:rPr lang="en-GB" dirty="0"/>
              <a:t> </a:t>
            </a:r>
            <a:r>
              <a:rPr lang="en-GB" dirty="0" err="1"/>
              <a:t>Tcherniaev</a:t>
            </a:r>
            <a:r>
              <a:rPr lang="en-GB" dirty="0"/>
              <a:t>) and in visualization (John Allison) (</a:t>
            </a:r>
            <a:r>
              <a:rPr lang="en-GB" i="1" dirty="0"/>
              <a:t>described elsewhere</a:t>
            </a:r>
            <a:r>
              <a:rPr lang="en-GB" dirty="0"/>
              <a:t>)</a:t>
            </a:r>
          </a:p>
          <a:p>
            <a:r>
              <a:rPr lang="en-GB" dirty="0"/>
              <a:t>The human phantom and beam trajectories can be visualised in a performant way—</a:t>
            </a:r>
            <a:r>
              <a:rPr lang="en-GB" dirty="0">
                <a:hlinkClick r:id="rId3"/>
              </a:rPr>
              <a:t>1 fps or better on my old Mac</a:t>
            </a:r>
            <a:r>
              <a:rPr lang="en-GB" dirty="0"/>
              <a:t>.</a:t>
            </a:r>
          </a:p>
          <a:p>
            <a:r>
              <a:rPr lang="en-GB" dirty="0"/>
              <a:t>Total number of tetrahedra: 8,233,413 (32,933,652 faces) are reduced to</a:t>
            </a:r>
            <a:br>
              <a:rPr lang="en-GB" dirty="0"/>
            </a:br>
            <a:r>
              <a:rPr lang="en-GB" dirty="0"/>
              <a:t>4,807,770 facets (14%) for visualisation (tracking is not affected):</a:t>
            </a:r>
          </a:p>
          <a:p>
            <a:pPr lvl="1"/>
            <a:r>
              <a:rPr lang="en-GB" dirty="0">
                <a:effectLst/>
                <a:latin typeface="Courier" pitchFamily="2" charset="0"/>
              </a:rPr>
              <a:t>/vis/viewer/set/</a:t>
            </a:r>
            <a:r>
              <a:rPr lang="en-GB" dirty="0" err="1">
                <a:effectLst/>
                <a:latin typeface="Courier" pitchFamily="2" charset="0"/>
              </a:rPr>
              <a:t>specialMeshRendering</a:t>
            </a:r>
            <a:endParaRPr lang="en-GB" dirty="0">
              <a:effectLst/>
              <a:latin typeface="Courier" pitchFamily="2" charset="0"/>
            </a:endParaRPr>
          </a:p>
          <a:p>
            <a:pPr lvl="1"/>
            <a:r>
              <a:rPr lang="en-GB" dirty="0">
                <a:effectLst/>
                <a:latin typeface="Courier" pitchFamily="2" charset="0"/>
              </a:rPr>
              <a:t>/vis/viewer/set/</a:t>
            </a:r>
            <a:r>
              <a:rPr lang="en-GB" dirty="0" err="1">
                <a:effectLst/>
                <a:latin typeface="Courier" pitchFamily="2" charset="0"/>
              </a:rPr>
              <a:t>specialMeshRenderingOption</a:t>
            </a:r>
            <a:r>
              <a:rPr lang="en-GB" dirty="0">
                <a:effectLst/>
                <a:latin typeface="Courier" pitchFamily="2" charset="0"/>
              </a:rPr>
              <a:t> surfaces</a:t>
            </a:r>
          </a:p>
          <a:p>
            <a:pPr lvl="1"/>
            <a:r>
              <a:rPr lang="en-GB" dirty="0">
                <a:effectLst/>
                <a:latin typeface="Courier" pitchFamily="2" charset="0"/>
              </a:rPr>
              <a:t>/vis/</a:t>
            </a:r>
            <a:r>
              <a:rPr lang="en-GB" dirty="0" err="1">
                <a:effectLst/>
                <a:latin typeface="Courier" pitchFamily="2" charset="0"/>
              </a:rPr>
              <a:t>drawVolume</a:t>
            </a:r>
            <a:endParaRPr lang="en-GB" dirty="0">
              <a:effectLst/>
              <a:latin typeface="Courier" pitchFamily="2" charset="0"/>
            </a:endParaRPr>
          </a:p>
          <a:p>
            <a:endParaRPr lang="en-GB" dirty="0">
              <a:effectLst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47222-761E-784C-91CC-95D947AB2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47491-C6B2-B546-8897-4A0A6B6DF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0D65D-2BD6-8A4B-9A1A-CB154CE47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18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174BE7-1BC1-E344-B497-0A57FC56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BFC54A-8601-1042-A294-895BC4CD1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789194-D378-7740-BC51-1B8FC3E5D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58F73A-CE9C-AE47-B1CE-3AF9D0AC2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153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6B5615-A4D0-A94A-86E2-B6362885A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27 September 2022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60F65A-5AA3-BA45-8BC9-98D09DB0F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John Allison. G4 Collab Meetting Rennes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9A675D-036A-0A4A-B49A-3CCF26DBA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F09A8-0323-4248-B178-96F7EAFF1032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4537C1-D56C-4448-BA78-479DBE20C8B4}"/>
              </a:ext>
            </a:extLst>
          </p:cNvPr>
          <p:cNvSpPr txBox="1"/>
          <p:nvPr/>
        </p:nvSpPr>
        <p:spPr>
          <a:xfrm>
            <a:off x="5089442" y="2565070"/>
            <a:ext cx="2013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Thankyou</a:t>
            </a:r>
          </a:p>
        </p:txBody>
      </p:sp>
    </p:spTree>
    <p:extLst>
      <p:ext uri="{BB962C8B-B14F-4D97-AF65-F5344CB8AC3E}">
        <p14:creationId xmlns:p14="http://schemas.microsoft.com/office/powerpoint/2010/main" val="2781012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554</Words>
  <Application>Microsoft Macintosh PowerPoint</Application>
  <PresentationFormat>Widescreen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</vt:lpstr>
      <vt:lpstr>Office Theme</vt:lpstr>
      <vt:lpstr>Fast drawing in the ICRP Human Phantoms examples</vt:lpstr>
      <vt:lpstr>ICRP110—an old example with improved visualisation</vt:lpstr>
      <vt:lpstr>PowerPoint Presentation</vt:lpstr>
      <vt:lpstr>ICRP145</vt:lpstr>
      <vt:lpstr>Implementation as a Geant4 example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ICRP145</dc:title>
  <dc:creator>John Allison</dc:creator>
  <cp:lastModifiedBy>John Allison</cp:lastModifiedBy>
  <cp:revision>16</cp:revision>
  <dcterms:created xsi:type="dcterms:W3CDTF">2022-08-15T15:33:50Z</dcterms:created>
  <dcterms:modified xsi:type="dcterms:W3CDTF">2022-09-27T08:32:36Z</dcterms:modified>
</cp:coreProperties>
</file>