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sldIdLst>
    <p:sldId id="256" r:id="rId2"/>
    <p:sldId id="260" r:id="rId3"/>
    <p:sldId id="261" r:id="rId4"/>
    <p:sldId id="263" r:id="rId5"/>
    <p:sldId id="262" r:id="rId6"/>
    <p:sldId id="264" r:id="rId7"/>
    <p:sldId id="259" r:id="rId8"/>
    <p:sldId id="265" r:id="rId9"/>
    <p:sldId id="266" r:id="rId10"/>
    <p:sldId id="257" r:id="rId11"/>
    <p:sldId id="258" r:id="rId12"/>
    <p:sldId id="277" r:id="rId13"/>
    <p:sldId id="271" r:id="rId14"/>
    <p:sldId id="272" r:id="rId15"/>
    <p:sldId id="273" r:id="rId16"/>
    <p:sldId id="267" r:id="rId17"/>
    <p:sldId id="269" r:id="rId18"/>
    <p:sldId id="275" r:id="rId19"/>
    <p:sldId id="278" r:id="rId20"/>
    <p:sldId id="276" r:id="rId21"/>
    <p:sldId id="268" r:id="rId22"/>
  </p:sldIdLst>
  <p:sldSz cx="12192000" cy="6858000"/>
  <p:notesSz cx="6858000" cy="9144000"/>
  <p:defaultTextStyle>
    <a:defPPr>
      <a:defRPr lang="en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48"/>
    <p:restoredTop sz="94737"/>
  </p:normalViewPr>
  <p:slideViewPr>
    <p:cSldViewPr snapToGrid="0">
      <p:cViewPr>
        <p:scale>
          <a:sx n="139" d="100"/>
          <a:sy n="139" d="100"/>
        </p:scale>
        <p:origin x="23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D0A828-0E97-834A-A893-13BEEDC3C8DE}" type="datetimeFigureOut">
              <a:rPr lang="en-FR" smtClean="0"/>
              <a:t>20/09/2022</a:t>
            </a:fld>
            <a:endParaRPr lang="en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9E023D-B69D-B749-A1D3-27D514E8FB8C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8246012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1576a9356a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1576a9356a9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262993d98b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1262993d98b_0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5B3BE9-7F6E-5ED5-CA9F-EC41B3A06E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D88548B-777D-DC65-5965-010273A321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8E428F-3320-D46A-379D-3652AE4FAF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7A5C5-D037-8743-B652-430053AAE915}" type="datetime1">
              <a:rPr lang="fr-FR" smtClean="0"/>
              <a:t>20/09/2022</a:t>
            </a:fld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8EC5A8-99C4-57AD-A003-0885F07CA4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471D1F-924F-4017-024D-8476F5AD2F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84EAE-C241-2B4B-9B87-D48AA1DB698F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0728771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1CF8E7-140F-BE79-B144-30BE603EEA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DFAB9C0-8753-2BEB-2D4F-79E882C416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DABAE7-EC32-AC79-354A-BBD4335FFD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C6BF55-3AA8-8743-8EFE-27A0DD11E53A}" type="datetime1">
              <a:rPr lang="fr-FR" smtClean="0"/>
              <a:t>20/09/2022</a:t>
            </a:fld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335001-A456-4CC7-24F3-A598F52E42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41CE3F-D981-8AE5-BA2A-DFF465931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84EAE-C241-2B4B-9B87-D48AA1DB698F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1370244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5E967D0-C28A-8C7F-1117-C295B7861D7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F5F490F-80DE-8969-3281-439D2D357D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A6AF2A-0BBB-F2E1-6172-93C2649E36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EBFD3-8A4B-CB4F-99D4-C31737C3B2AF}" type="datetime1">
              <a:rPr lang="fr-FR" smtClean="0"/>
              <a:t>20/09/2022</a:t>
            </a:fld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106CD0-4C05-B6B5-02FD-F4417491EC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DE04AE-3E0E-AA61-44A8-BDD31C0BCC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84EAE-C241-2B4B-9B87-D48AA1DB698F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8157659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4891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453F42-AEE7-BBED-7DD1-24302CB591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E824A69-FA36-F80C-90A5-632D8ECDFF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2D73EC-AD1D-33BD-52B8-A70859FAF4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43E55-4231-5546-AD02-D12C4365517B}" type="datetime1">
              <a:rPr lang="fr-FR" smtClean="0"/>
              <a:t>20/09/2022</a:t>
            </a:fld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D408C7-42C3-FB4D-7709-E8CC01AF9C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9B02BA-1487-B4B8-24CE-C8E831DD7C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84EAE-C241-2B4B-9B87-D48AA1DB698F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3526161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387ACF-C2E5-648A-F3B2-BDAB2AFC52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9618A5-C835-BA14-3BA7-011D545E3A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6B9BDC-6C0F-BA0F-0260-4828B8377C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990F6-19C0-4C47-ABB7-677496DFF2EF}" type="datetime1">
              <a:rPr lang="fr-FR" smtClean="0"/>
              <a:t>20/09/2022</a:t>
            </a:fld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B8B485-8B51-89FF-54AD-442AB1A32A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72F904-AA97-3D6C-7C6D-F399B2FB9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84EAE-C241-2B4B-9B87-D48AA1DB698F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4963835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AB4FB8-1FB9-8A2A-2CCA-B6282DFEF8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765C89-7063-1E44-78F2-A0C3D39874A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024D97-E889-6AB2-C25A-804C43F361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8C895E-7077-20F8-76CE-1BF5FB0434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F6ADC-0398-B847-9467-B8170395A8D4}" type="datetime1">
              <a:rPr lang="fr-FR" smtClean="0"/>
              <a:t>20/09/2022</a:t>
            </a:fld>
            <a:endParaRPr lang="en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EE53AC-2424-B4ED-D388-D0C15988ED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CFF539-7E45-8642-80B8-40AA250B14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84EAE-C241-2B4B-9B87-D48AA1DB698F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51335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A7719E-86B4-D426-6EC3-48778C466E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254D26-05B8-C49C-429E-F055AFA3CA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F6727D8-B488-0C7A-90E1-6EF9BE1200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8C3E771-DE82-0172-C7CF-80E9A3B2C23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8E64826-7D56-7360-EAE4-47E640EDEF8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CA9120A-5387-E32F-5042-8EBEF46A83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8B2259-F6E3-914F-B698-290144A1AF9A}" type="datetime1">
              <a:rPr lang="fr-FR" smtClean="0"/>
              <a:t>20/09/2022</a:t>
            </a:fld>
            <a:endParaRPr lang="en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9AFB57-F2DD-21B9-9902-201EA81839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90A4A85-041E-D593-BCE1-6F4F44B1ED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84EAE-C241-2B4B-9B87-D48AA1DB698F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8100592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C74E39-292F-0398-5F55-AEDC3EE893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79A0F3E-020B-9B25-A7D4-67E1DA3164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EDE09C-461D-204F-A1B8-16C7E6521DC7}" type="datetime1">
              <a:rPr lang="fr-FR" smtClean="0"/>
              <a:t>20/09/2022</a:t>
            </a:fld>
            <a:endParaRPr lang="en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0D34D4-D6E8-25F5-2776-F5291A9E7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B5774D-5A59-43AA-1631-5031632119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84EAE-C241-2B4B-9B87-D48AA1DB698F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5663026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2CBC1D5-5D8C-8D37-CA75-0DAE7BADCC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34481-1D63-5D48-B80E-91E1E5DBB786}" type="datetime1">
              <a:rPr lang="fr-FR" smtClean="0"/>
              <a:t>20/09/2022</a:t>
            </a:fld>
            <a:endParaRPr lang="en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55D0507-9C13-077D-70BB-64706CD520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808E26-FE2F-DE0E-A431-E303DD9201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84EAE-C241-2B4B-9B87-D48AA1DB698F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9326619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A752F4-9118-2B64-C991-6A3FEA0E1D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87B30C-3149-E5A3-7ED6-D0FC723816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4A8E3A-9B87-ED09-7AC6-A1782E5B1D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A84482-8398-CCF4-432E-9F24F0AC7D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A849E0-668F-4A4F-BC24-743F49D24427}" type="datetime1">
              <a:rPr lang="fr-FR" smtClean="0"/>
              <a:t>20/09/2022</a:t>
            </a:fld>
            <a:endParaRPr lang="en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F72263-AFE1-1ADE-060B-F05997D5E2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0472A7-814C-E807-18CE-34996D236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84EAE-C241-2B4B-9B87-D48AA1DB698F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1529912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761358-C0CA-0216-D532-77973D42A2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AACBA16-7DC6-1DC3-C3C8-4DCD0CF2942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880B8D9-9A3C-E19A-56F3-74F08CE18C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DA63E5-67A5-3B44-E9FE-637BCD6EBC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9DA68F-130F-004E-9267-31C9C24C29E0}" type="datetime1">
              <a:rPr lang="fr-FR" smtClean="0"/>
              <a:t>20/09/2022</a:t>
            </a:fld>
            <a:endParaRPr lang="en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A56B79-7DCD-F52E-7F8A-311685C3C5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EE46012-49A6-F840-CD67-777C0F8142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84EAE-C241-2B4B-9B87-D48AA1DB698F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968774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C55FEEB-EC46-1EC3-234A-1B42C456CB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73B886-49C5-0F03-966B-58F2B381DC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EEB8B6-E167-F503-D921-3D4A7532075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24CF8D-1188-BD42-9369-5E82696D7115}" type="datetime1">
              <a:rPr lang="fr-FR" smtClean="0"/>
              <a:t>20/09/2022</a:t>
            </a:fld>
            <a:endParaRPr lang="en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9A509C-FF6E-6BF1-9CF4-CA1376EE7F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C6F2A2-A62C-4E46-4C87-EA2AE131F9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B84EAE-C241-2B4B-9B87-D48AA1DB698F}" type="slidenum">
              <a:rPr lang="en-FR" smtClean="0"/>
              <a:t>‹#›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949215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apt-sim/AdePT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097FC8-2FA8-759B-B4F8-727D56FB612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FR" dirty="0"/>
              <a:t>AdePT status report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DB04C96-2BD6-76D3-DE45-2B41A12689A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FR" dirty="0"/>
              <a:t>Witek Pokorski for the AdePT team</a:t>
            </a:r>
          </a:p>
          <a:p>
            <a:r>
              <a:rPr lang="en-FR" dirty="0"/>
              <a:t>26.09.2022</a:t>
            </a:r>
          </a:p>
          <a:p>
            <a:endParaRPr lang="en-FR" dirty="0"/>
          </a:p>
          <a:p>
            <a:r>
              <a:rPr lang="en-FR" dirty="0"/>
              <a:t>27th Geant4 Collaboration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DF51ED-9684-FC84-0CAA-70B9134D0E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84EAE-C241-2B4B-9B87-D48AA1DB698F}" type="slidenum">
              <a:rPr lang="en-FR" smtClean="0"/>
              <a:t>1</a:t>
            </a:fld>
            <a:endParaRPr lang="en-FR"/>
          </a:p>
        </p:txBody>
      </p:sp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DF8236AE-728C-047C-C6E2-3C6D97D47A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79" y="298007"/>
            <a:ext cx="4375967" cy="1452821"/>
          </a:xfrm>
          <a:prstGeom prst="rect">
            <a:avLst/>
          </a:prstGeom>
        </p:spPr>
      </p:pic>
      <p:pic>
        <p:nvPicPr>
          <p:cNvPr id="8" name="Picture 7" descr="A picture containing text&#10;&#10;Description automatically generated">
            <a:extLst>
              <a:ext uri="{FF2B5EF4-FFF2-40B4-BE49-F238E27FC236}">
                <a16:creationId xmlns:a16="http://schemas.microsoft.com/office/drawing/2014/main" id="{58451ACB-F551-79E3-4343-89005B4053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974" y="5457910"/>
            <a:ext cx="2354816" cy="898440"/>
          </a:xfrm>
          <a:prstGeom prst="rect">
            <a:avLst/>
          </a:prstGeom>
        </p:spPr>
      </p:pic>
      <p:pic>
        <p:nvPicPr>
          <p:cNvPr id="10" name="Picture 9" descr="A picture containing line chart&#10;&#10;Description automatically generated">
            <a:extLst>
              <a:ext uri="{FF2B5EF4-FFF2-40B4-BE49-F238E27FC236}">
                <a16:creationId xmlns:a16="http://schemas.microsoft.com/office/drawing/2014/main" id="{BB474308-A6CC-6CE7-FE03-AD6B143A11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26324" y="298007"/>
            <a:ext cx="3973033" cy="2255524"/>
          </a:xfrm>
          <a:prstGeom prst="rect">
            <a:avLst/>
          </a:prstGeom>
        </p:spPr>
      </p:pic>
      <p:pic>
        <p:nvPicPr>
          <p:cNvPr id="12" name="Picture 11" descr="A picture containing shape&#10;&#10;Description automatically generated">
            <a:extLst>
              <a:ext uri="{FF2B5EF4-FFF2-40B4-BE49-F238E27FC236}">
                <a16:creationId xmlns:a16="http://schemas.microsoft.com/office/drawing/2014/main" id="{661DCFC4-5A68-B0D8-0A5A-AAF2B89D932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10835" y="5393081"/>
            <a:ext cx="1553240" cy="1028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99502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448FF4-7D09-863F-88AF-133433CA92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Random number handling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A930D3-2914-B45F-1892-FB879881E7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6"/>
            <a:ext cx="10330543" cy="2144032"/>
          </a:xfrm>
        </p:spPr>
        <p:txBody>
          <a:bodyPr>
            <a:normAutofit fontScale="85000" lnSpcReduction="10000"/>
          </a:bodyPr>
          <a:lstStyle/>
          <a:p>
            <a:r>
              <a:rPr lang="en-FR" dirty="0"/>
              <a:t>To assure </a:t>
            </a:r>
            <a:r>
              <a:rPr lang="en-FR" dirty="0">
                <a:solidFill>
                  <a:srgbClr val="C00000"/>
                </a:solidFill>
              </a:rPr>
              <a:t>reproducibility, RNG state needs to be associated with each track</a:t>
            </a:r>
          </a:p>
          <a:p>
            <a:pPr lvl="1"/>
            <a:r>
              <a:rPr lang="en-FR" dirty="0"/>
              <a:t>Guarantees identical results no matter the parallel execution order and kernel configuration</a:t>
            </a:r>
          </a:p>
          <a:p>
            <a:pPr lvl="1"/>
            <a:r>
              <a:rPr lang="en-FR" dirty="0"/>
              <a:t>Essential for debugging during development and production</a:t>
            </a:r>
          </a:p>
          <a:p>
            <a:r>
              <a:rPr lang="en-FR" dirty="0"/>
              <a:t>Need to initialize </a:t>
            </a:r>
            <a:r>
              <a:rPr lang="en-FR" dirty="0">
                <a:solidFill>
                  <a:srgbClr val="C00000"/>
                </a:solidFill>
              </a:rPr>
              <a:t>new RNG state for secondary particles</a:t>
            </a:r>
          </a:p>
          <a:p>
            <a:pPr lvl="1"/>
            <a:r>
              <a:rPr lang="en-FR" dirty="0"/>
              <a:t>Must only depend on parent track to guarantee reproducibility</a:t>
            </a:r>
          </a:p>
          <a:p>
            <a:pPr lvl="1"/>
            <a:r>
              <a:rPr lang="en-FR" dirty="0"/>
              <a:t>Can re-use RNG state of dying track in annihilation or conversion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9437CC-7A31-CF7A-07C3-86D560E8BF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84EAE-C241-2B4B-9B87-D48AA1DB698F}" type="slidenum">
              <a:rPr lang="en-FR" smtClean="0"/>
              <a:t>10</a:t>
            </a:fld>
            <a:endParaRPr lang="en-FR"/>
          </a:p>
        </p:txBody>
      </p:sp>
      <p:pic>
        <p:nvPicPr>
          <p:cNvPr id="6" name="Picture 5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24E3C790-BADA-50BB-47CE-D2C794B9FC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0591" y="4466492"/>
            <a:ext cx="9492602" cy="1933819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</p:spTree>
    <p:extLst>
      <p:ext uri="{BB962C8B-B14F-4D97-AF65-F5344CB8AC3E}">
        <p14:creationId xmlns:p14="http://schemas.microsoft.com/office/powerpoint/2010/main" val="852102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77965B-D966-21D4-FBCB-9514F9F634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Random number generator: RANLUX++</a:t>
            </a:r>
            <a:endParaRPr lang="en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952473-35A0-F629-6826-F970D3AB7E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Based on the well-known </a:t>
            </a:r>
            <a:r>
              <a:rPr lang="en-GB" dirty="0">
                <a:solidFill>
                  <a:srgbClr val="C00000"/>
                </a:solidFill>
              </a:rPr>
              <a:t>RANLUX generator</a:t>
            </a:r>
          </a:p>
          <a:p>
            <a:pPr lvl="1"/>
            <a:r>
              <a:rPr lang="en-GB" dirty="0"/>
              <a:t>Uses the equivalent LCG and therefore faster</a:t>
            </a:r>
          </a:p>
          <a:p>
            <a:pPr lvl="1"/>
            <a:r>
              <a:rPr lang="en-GB" dirty="0"/>
              <a:t>Excellent statistical properties: inherited from RANLUX, only shared by MIXMAX</a:t>
            </a:r>
          </a:p>
          <a:p>
            <a:pPr lvl="2"/>
            <a:r>
              <a:rPr lang="en-GB" dirty="0"/>
              <a:t>(XORWOW used by default in </a:t>
            </a:r>
            <a:r>
              <a:rPr lang="en-GB" dirty="0" err="1"/>
              <a:t>cuRAND</a:t>
            </a:r>
            <a:r>
              <a:rPr lang="en-GB" dirty="0"/>
              <a:t> known to fail some statistical tests)</a:t>
            </a:r>
          </a:p>
          <a:p>
            <a:r>
              <a:rPr lang="en-GB" dirty="0">
                <a:solidFill>
                  <a:srgbClr val="C00000"/>
                </a:solidFill>
              </a:rPr>
              <a:t>Portable implementation available</a:t>
            </a:r>
            <a:r>
              <a:rPr lang="en-GB" dirty="0"/>
              <a:t>, written with GPUs in mind</a:t>
            </a:r>
          </a:p>
          <a:p>
            <a:pPr lvl="1"/>
            <a:r>
              <a:rPr lang="en-GB" dirty="0"/>
              <a:t> See J. </a:t>
            </a:r>
            <a:r>
              <a:rPr lang="en-GB" dirty="0" err="1"/>
              <a:t>Hahnfeld</a:t>
            </a:r>
            <a:r>
              <a:rPr lang="en-GB" dirty="0"/>
              <a:t>, L. Moneta: A Portable Implementation of RANLUX++</a:t>
            </a:r>
          </a:p>
          <a:p>
            <a:r>
              <a:rPr lang="en-GB" dirty="0"/>
              <a:t>Advantage over MIXMAX: smaller state</a:t>
            </a:r>
          </a:p>
          <a:p>
            <a:pPr lvl="1"/>
            <a:r>
              <a:rPr lang="en-GB" dirty="0"/>
              <a:t> Even for N = 17, the default generator in Geant4 (148 bytes of state)</a:t>
            </a:r>
          </a:p>
          <a:p>
            <a:pPr lvl="1"/>
            <a:r>
              <a:rPr lang="en-GB" dirty="0"/>
              <a:t> Compared to 80 bytes for RANLUX++</a:t>
            </a:r>
            <a:endParaRPr lang="en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666102A-BB6E-C357-3D38-B6E0EA31AF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84EAE-C241-2B4B-9B87-D48AA1DB698F}" type="slidenum">
              <a:rPr lang="en-FR" smtClean="0"/>
              <a:t>11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37563852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 fontScale="90000"/>
          </a:bodyPr>
          <a:lstStyle/>
          <a:p>
            <a:r>
              <a:rPr lang="en-GB"/>
              <a:t>Magnetic Field: Runge-Kutta field propagation</a:t>
            </a:r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 fontScale="92500"/>
          </a:bodyPr>
          <a:lstStyle/>
          <a:p>
            <a:pPr>
              <a:buChar char="-"/>
            </a:pPr>
            <a:r>
              <a:rPr lang="en-GB" dirty="0"/>
              <a:t>Propagation using </a:t>
            </a:r>
            <a:r>
              <a:rPr lang="en-GB" dirty="0" err="1">
                <a:solidFill>
                  <a:srgbClr val="C00000"/>
                </a:solidFill>
              </a:rPr>
              <a:t>Dormand</a:t>
            </a:r>
            <a:r>
              <a:rPr lang="en-GB" dirty="0">
                <a:solidFill>
                  <a:srgbClr val="C00000"/>
                </a:solidFill>
              </a:rPr>
              <a:t>-Prince 4/5th order RK method</a:t>
            </a:r>
            <a:endParaRPr dirty="0">
              <a:solidFill>
                <a:srgbClr val="C00000"/>
              </a:solidFill>
            </a:endParaRPr>
          </a:p>
          <a:p>
            <a:pPr>
              <a:buChar char="-"/>
            </a:pPr>
            <a:r>
              <a:rPr lang="en-GB" dirty="0"/>
              <a:t>Field Propagator templated on field type, driver</a:t>
            </a:r>
            <a:endParaRPr dirty="0"/>
          </a:p>
          <a:p>
            <a:pPr>
              <a:buChar char="-"/>
            </a:pPr>
            <a:r>
              <a:rPr lang="en-GB" dirty="0"/>
              <a:t>RK Driver templated on stepper, equation of motion</a:t>
            </a:r>
            <a:endParaRPr dirty="0"/>
          </a:p>
          <a:p>
            <a:pPr marL="0" indent="0">
              <a:spcBef>
                <a:spcPts val="1600"/>
              </a:spcBef>
              <a:buNone/>
            </a:pPr>
            <a:r>
              <a:rPr lang="en-GB" dirty="0"/>
              <a:t>First results with TestEm3, </a:t>
            </a:r>
            <a:r>
              <a:rPr lang="en-GB" dirty="0" err="1"/>
              <a:t>Bz</a:t>
            </a:r>
            <a:r>
              <a:rPr lang="en-GB" dirty="0"/>
              <a:t>= 3.8T</a:t>
            </a:r>
            <a:endParaRPr dirty="0"/>
          </a:p>
          <a:p>
            <a:pPr>
              <a:spcBef>
                <a:spcPts val="1600"/>
              </a:spcBef>
              <a:buChar char="-"/>
            </a:pPr>
            <a:r>
              <a:rPr lang="en-GB" dirty="0">
                <a:solidFill>
                  <a:srgbClr val="FF0000"/>
                </a:solidFill>
              </a:rPr>
              <a:t>Better than per-</a:t>
            </a:r>
            <a:r>
              <a:rPr lang="en-GB" dirty="0" err="1">
                <a:solidFill>
                  <a:srgbClr val="FF0000"/>
                </a:solidFill>
              </a:rPr>
              <a:t>mille</a:t>
            </a:r>
            <a:r>
              <a:rPr lang="en-GB" dirty="0">
                <a:solidFill>
                  <a:srgbClr val="FF0000"/>
                </a:solidFill>
              </a:rPr>
              <a:t> agreement in observables with helix results</a:t>
            </a:r>
            <a:endParaRPr dirty="0">
              <a:solidFill>
                <a:srgbClr val="FF0000"/>
              </a:solidFill>
            </a:endParaRPr>
          </a:p>
          <a:p>
            <a:pPr>
              <a:buChar char="-"/>
            </a:pPr>
            <a:r>
              <a:rPr lang="en-GB" dirty="0"/>
              <a:t>Improved handling of particles ‘stuck’ at boundaries - flip volume at boundary</a:t>
            </a:r>
            <a:endParaRPr dirty="0"/>
          </a:p>
          <a:p>
            <a:pPr>
              <a:buChar char="-"/>
            </a:pPr>
            <a:r>
              <a:rPr lang="en-GB" dirty="0"/>
              <a:t>Runtime about 1.5x helix ( 98 s vs 65 s in TestEm3 3.8T test case)</a:t>
            </a:r>
            <a:endParaRPr dirty="0"/>
          </a:p>
          <a:p>
            <a:pPr marL="0" indent="0">
              <a:spcBef>
                <a:spcPts val="1600"/>
              </a:spcBef>
              <a:buNone/>
            </a:pPr>
            <a:r>
              <a:rPr lang="en-GB" dirty="0"/>
              <a:t>Next steps - </a:t>
            </a:r>
            <a:r>
              <a:rPr lang="en-GB" dirty="0">
                <a:solidFill>
                  <a:srgbClr val="C00000"/>
                </a:solidFill>
              </a:rPr>
              <a:t>further testing and performance evaluation</a:t>
            </a:r>
            <a:endParaRPr dirty="0">
              <a:solidFill>
                <a:srgbClr val="C00000"/>
              </a:solidFill>
            </a:endParaRPr>
          </a:p>
          <a:p>
            <a:pPr>
              <a:spcBef>
                <a:spcPts val="1600"/>
              </a:spcBef>
              <a:buChar char="-"/>
            </a:pPr>
            <a:r>
              <a:rPr lang="en-GB" dirty="0"/>
              <a:t>Use semi-realistic field (simplified CMS or ACTS ‘texture’-based interpolation)</a:t>
            </a:r>
            <a:endParaRPr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FC400C-F717-904B-B58F-3C4B9ECBE2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Prototype integration strategy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E6E9495-F710-CD42-BA3B-8345327983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8082" y="1598853"/>
            <a:ext cx="8958344" cy="5065293"/>
          </a:xfrm>
        </p:spPr>
        <p:txBody>
          <a:bodyPr>
            <a:normAutofit fontScale="92500"/>
          </a:bodyPr>
          <a:lstStyle/>
          <a:p>
            <a:r>
              <a:rPr lang="en-US" dirty="0">
                <a:solidFill>
                  <a:srgbClr val="C00000"/>
                </a:solidFill>
              </a:rPr>
              <a:t>region-based approach </a:t>
            </a:r>
            <a:r>
              <a:rPr lang="en-US" dirty="0"/>
              <a:t>for delegating simulation to an external transport</a:t>
            </a:r>
          </a:p>
          <a:p>
            <a:pPr lvl="1"/>
            <a:r>
              <a:rPr lang="en-US" dirty="0"/>
              <a:t>particle </a:t>
            </a:r>
            <a:r>
              <a:rPr lang="en-US" dirty="0">
                <a:solidFill>
                  <a:srgbClr val="C00000"/>
                </a:solidFill>
              </a:rPr>
              <a:t>killed</a:t>
            </a:r>
            <a:r>
              <a:rPr lang="en-US" dirty="0"/>
              <a:t> on the Geant4 side </a:t>
            </a:r>
            <a:r>
              <a:rPr lang="en-US" dirty="0">
                <a:solidFill>
                  <a:srgbClr val="C00000"/>
                </a:solidFill>
              </a:rPr>
              <a:t>and passed </a:t>
            </a:r>
            <a:r>
              <a:rPr lang="en-US" dirty="0"/>
              <a:t>to the other transport engine</a:t>
            </a:r>
          </a:p>
          <a:p>
            <a:pPr lvl="1"/>
            <a:r>
              <a:rPr lang="en-US" dirty="0"/>
              <a:t>energy depositions and ‘outgoing’ (from that region) particles returned</a:t>
            </a:r>
          </a:p>
          <a:p>
            <a:r>
              <a:rPr lang="en-US" dirty="0"/>
              <a:t>this follows </a:t>
            </a:r>
            <a:r>
              <a:rPr lang="en-US" dirty="0">
                <a:solidFill>
                  <a:srgbClr val="FF0000"/>
                </a:solidFill>
              </a:rPr>
              <a:t>‘fast-simulation’ approach </a:t>
            </a:r>
            <a:r>
              <a:rPr lang="en-US" dirty="0"/>
              <a:t>in Geant4</a:t>
            </a:r>
          </a:p>
          <a:p>
            <a:pPr lvl="1"/>
            <a:r>
              <a:rPr lang="en-US" dirty="0"/>
              <a:t>allows the use of (most of the) existing fast-simulation hooks</a:t>
            </a:r>
          </a:p>
          <a:p>
            <a:pPr lvl="1"/>
            <a:r>
              <a:rPr lang="en-US" dirty="0"/>
              <a:t>easy integration with the physics list</a:t>
            </a:r>
          </a:p>
          <a:p>
            <a:pPr lvl="1"/>
            <a:r>
              <a:rPr lang="en-US" dirty="0"/>
              <a:t>ability to switch between full Geant4 and Geant4 + </a:t>
            </a:r>
            <a:r>
              <a:rPr lang="en-US" dirty="0" err="1"/>
              <a:t>AdePT</a:t>
            </a:r>
            <a:r>
              <a:rPr lang="en-US" dirty="0"/>
              <a:t> at runtime (from macro file)</a:t>
            </a:r>
          </a:p>
          <a:p>
            <a:r>
              <a:rPr lang="en-US" dirty="0"/>
              <a:t>one difference:</a:t>
            </a:r>
          </a:p>
          <a:p>
            <a:pPr lvl="1"/>
            <a:r>
              <a:rPr lang="en-US" dirty="0"/>
              <a:t>we buffer </a:t>
            </a:r>
            <a:r>
              <a:rPr lang="en-US" dirty="0">
                <a:solidFill>
                  <a:srgbClr val="FF0000"/>
                </a:solidFill>
              </a:rPr>
              <a:t>particles to process them together when some threshold is reached </a:t>
            </a:r>
            <a:r>
              <a:rPr lang="en-US" dirty="0"/>
              <a:t>(or when there are no more Geant4 particles on the stack)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4C95FDA-0864-6F44-8204-294B7014E9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06930" y="1233323"/>
            <a:ext cx="2785120" cy="4025824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328E4C-30ED-454E-88DD-506E5EA787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6FE5-170B-4945-8775-8C4D459A43EF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85850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DA539A-9502-B483-A093-D321658200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Scoring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9492E7-E2AE-2C8F-EDAE-08D7E074EC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2634" y="1713660"/>
            <a:ext cx="6340974" cy="4779215"/>
          </a:xfrm>
        </p:spPr>
        <p:txBody>
          <a:bodyPr>
            <a:normAutofit fontScale="77500" lnSpcReduction="20000"/>
          </a:bodyPr>
          <a:lstStyle/>
          <a:p>
            <a:r>
              <a:rPr lang="en-FR" dirty="0">
                <a:solidFill>
                  <a:srgbClr val="C00000"/>
                </a:solidFill>
              </a:rPr>
              <a:t>sensitive volumes marked on the GPU with a flag </a:t>
            </a:r>
            <a:r>
              <a:rPr lang="en-FR" dirty="0"/>
              <a:t>while initializing geometry</a:t>
            </a:r>
          </a:p>
          <a:p>
            <a:pPr lvl="1"/>
            <a:r>
              <a:rPr lang="en-FR" dirty="0"/>
              <a:t>list of sensitive volumes provided in Geant4 macro file or read from GDML auxiliary information (not fully implemented yet)</a:t>
            </a:r>
          </a:p>
          <a:p>
            <a:r>
              <a:rPr lang="en-FR" dirty="0"/>
              <a:t>energy deposition per volume (per event) </a:t>
            </a:r>
            <a:r>
              <a:rPr lang="en-FR" dirty="0">
                <a:solidFill>
                  <a:srgbClr val="C00000"/>
                </a:solidFill>
              </a:rPr>
              <a:t>recorded by AdePT in sensitive volumes</a:t>
            </a:r>
          </a:p>
          <a:p>
            <a:pPr lvl="1"/>
            <a:r>
              <a:rPr lang="en-FR" dirty="0"/>
              <a:t>other types of ‘hits’ can be implement by user </a:t>
            </a:r>
          </a:p>
          <a:p>
            <a:r>
              <a:rPr lang="en-FR" dirty="0"/>
              <a:t>array of </a:t>
            </a:r>
            <a:r>
              <a:rPr lang="en-FR" dirty="0">
                <a:solidFill>
                  <a:srgbClr val="C00000"/>
                </a:solidFill>
              </a:rPr>
              <a:t>energy depositions per volume is transfered to the host</a:t>
            </a:r>
            <a:r>
              <a:rPr lang="en-FR" dirty="0"/>
              <a:t> once the AdePT ‘shower’ finished</a:t>
            </a:r>
          </a:p>
          <a:p>
            <a:pPr lvl="1"/>
            <a:r>
              <a:rPr lang="en-FR" dirty="0"/>
              <a:t>indices of volumes on GPU mapped to the Geant4 ones</a:t>
            </a:r>
          </a:p>
          <a:p>
            <a:r>
              <a:rPr lang="en-FR" dirty="0">
                <a:solidFill>
                  <a:srgbClr val="FF0000"/>
                </a:solidFill>
              </a:rPr>
              <a:t>SensitiveDetector::ProcessHit method </a:t>
            </a:r>
            <a:r>
              <a:rPr lang="en-FR" dirty="0"/>
              <a:t>(overloaded) called to translate this array of energy deposition into Geant4 hits</a:t>
            </a:r>
          </a:p>
          <a:p>
            <a:pPr lvl="1"/>
            <a:r>
              <a:rPr lang="en-FR" dirty="0"/>
              <a:t>the output looks the same regardless running full Geant4 or Geant4 + AdePT</a:t>
            </a:r>
          </a:p>
          <a:p>
            <a:pPr lvl="2"/>
            <a:r>
              <a:rPr lang="en-FR" dirty="0"/>
              <a:t>can be then processed/analysed in the same way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7061DFD-5318-19F0-376F-06446BE41D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6FE5-170B-4945-8775-8C4D459A43EF}" type="slidenum">
              <a:rPr lang="en-US" smtClean="0"/>
              <a:t>14</a:t>
            </a:fld>
            <a:endParaRPr lang="en-US"/>
          </a:p>
        </p:txBody>
      </p:sp>
      <p:sp>
        <p:nvSpPr>
          <p:cNvPr id="6" name="Folded Corner 5">
            <a:extLst>
              <a:ext uri="{FF2B5EF4-FFF2-40B4-BE49-F238E27FC236}">
                <a16:creationId xmlns:a16="http://schemas.microsoft.com/office/drawing/2014/main" id="{5BF82A71-EB89-33C3-1D32-FF094962CDB7}"/>
              </a:ext>
            </a:extLst>
          </p:cNvPr>
          <p:cNvSpPr/>
          <p:nvPr/>
        </p:nvSpPr>
        <p:spPr>
          <a:xfrm>
            <a:off x="8085586" y="365125"/>
            <a:ext cx="1466063" cy="1325563"/>
          </a:xfrm>
          <a:prstGeom prst="foldedCorner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FR" sz="1400" dirty="0"/>
              <a:t>GDML (currently macro) with sensitive volume information</a:t>
            </a:r>
          </a:p>
        </p:txBody>
      </p:sp>
      <p:sp>
        <p:nvSpPr>
          <p:cNvPr id="7" name="Cube 6">
            <a:extLst>
              <a:ext uri="{FF2B5EF4-FFF2-40B4-BE49-F238E27FC236}">
                <a16:creationId xmlns:a16="http://schemas.microsoft.com/office/drawing/2014/main" id="{F1AF030C-14BD-5925-2933-B24D0A9233D4}"/>
              </a:ext>
            </a:extLst>
          </p:cNvPr>
          <p:cNvSpPr/>
          <p:nvPr/>
        </p:nvSpPr>
        <p:spPr>
          <a:xfrm>
            <a:off x="8610600" y="2316963"/>
            <a:ext cx="2479334" cy="1986263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FR" dirty="0"/>
              <a:t>Geant4 application</a:t>
            </a:r>
          </a:p>
        </p:txBody>
      </p:sp>
      <p:sp>
        <p:nvSpPr>
          <p:cNvPr id="8" name="Can 7">
            <a:extLst>
              <a:ext uri="{FF2B5EF4-FFF2-40B4-BE49-F238E27FC236}">
                <a16:creationId xmlns:a16="http://schemas.microsoft.com/office/drawing/2014/main" id="{02DA1570-6EC8-A874-8FBF-1A0AB68DFFE6}"/>
              </a:ext>
            </a:extLst>
          </p:cNvPr>
          <p:cNvSpPr/>
          <p:nvPr/>
        </p:nvSpPr>
        <p:spPr>
          <a:xfrm>
            <a:off x="9026865" y="4929502"/>
            <a:ext cx="1442762" cy="1359986"/>
          </a:xfrm>
          <a:prstGeom prst="can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FR" dirty="0"/>
              <a:t>Geant4 hits</a:t>
            </a:r>
          </a:p>
        </p:txBody>
      </p:sp>
      <p:sp>
        <p:nvSpPr>
          <p:cNvPr id="9" name="Cube 8">
            <a:extLst>
              <a:ext uri="{FF2B5EF4-FFF2-40B4-BE49-F238E27FC236}">
                <a16:creationId xmlns:a16="http://schemas.microsoft.com/office/drawing/2014/main" id="{3862DEB7-755B-AE8B-9098-85FD59558D45}"/>
              </a:ext>
            </a:extLst>
          </p:cNvPr>
          <p:cNvSpPr/>
          <p:nvPr/>
        </p:nvSpPr>
        <p:spPr>
          <a:xfrm>
            <a:off x="7092266" y="2710005"/>
            <a:ext cx="1140481" cy="1325563"/>
          </a:xfrm>
          <a:prstGeom prst="cub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FR" dirty="0"/>
              <a:t>AdePT</a:t>
            </a:r>
          </a:p>
        </p:txBody>
      </p:sp>
      <p:sp>
        <p:nvSpPr>
          <p:cNvPr id="10" name="Down Arrow 9">
            <a:extLst>
              <a:ext uri="{FF2B5EF4-FFF2-40B4-BE49-F238E27FC236}">
                <a16:creationId xmlns:a16="http://schemas.microsoft.com/office/drawing/2014/main" id="{7F34A775-0828-47B3-E004-8B5CC15D59B4}"/>
              </a:ext>
            </a:extLst>
          </p:cNvPr>
          <p:cNvSpPr/>
          <p:nvPr/>
        </p:nvSpPr>
        <p:spPr>
          <a:xfrm rot="18570870">
            <a:off x="9642794" y="1508270"/>
            <a:ext cx="484632" cy="759965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11" name="Down Arrow 10">
            <a:extLst>
              <a:ext uri="{FF2B5EF4-FFF2-40B4-BE49-F238E27FC236}">
                <a16:creationId xmlns:a16="http://schemas.microsoft.com/office/drawing/2014/main" id="{A368833C-9CAF-79FB-6922-1F33FE6E509C}"/>
              </a:ext>
            </a:extLst>
          </p:cNvPr>
          <p:cNvSpPr/>
          <p:nvPr/>
        </p:nvSpPr>
        <p:spPr>
          <a:xfrm rot="2167531">
            <a:off x="7679879" y="1880241"/>
            <a:ext cx="484632" cy="759965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12" name="Left-right Arrow 11">
            <a:extLst>
              <a:ext uri="{FF2B5EF4-FFF2-40B4-BE49-F238E27FC236}">
                <a16:creationId xmlns:a16="http://schemas.microsoft.com/office/drawing/2014/main" id="{C8D9EE46-E300-C24D-0A9B-A668F49A0E12}"/>
              </a:ext>
            </a:extLst>
          </p:cNvPr>
          <p:cNvSpPr/>
          <p:nvPr/>
        </p:nvSpPr>
        <p:spPr>
          <a:xfrm>
            <a:off x="8025559" y="3258585"/>
            <a:ext cx="585039" cy="343708"/>
          </a:xfrm>
          <a:prstGeom prst="left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  <p:sp>
        <p:nvSpPr>
          <p:cNvPr id="13" name="Down Arrow 12">
            <a:extLst>
              <a:ext uri="{FF2B5EF4-FFF2-40B4-BE49-F238E27FC236}">
                <a16:creationId xmlns:a16="http://schemas.microsoft.com/office/drawing/2014/main" id="{3E2BB837-83F6-C9B4-0D7A-E4A1A6F89F3B}"/>
              </a:ext>
            </a:extLst>
          </p:cNvPr>
          <p:cNvSpPr/>
          <p:nvPr/>
        </p:nvSpPr>
        <p:spPr>
          <a:xfrm>
            <a:off x="9551649" y="4303226"/>
            <a:ext cx="389616" cy="62627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7125617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9E58AB-F24B-F78A-9AC9-23F7DFD66F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‘Outgoing’ particles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C570D20-C1AF-17F6-0557-496BDEFD4F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FR" dirty="0"/>
              <a:t>if a particle leaves AdePT region (or can’t be handled by AdePT physics) it is put in the </a:t>
            </a:r>
            <a:r>
              <a:rPr lang="en-FR" dirty="0">
                <a:solidFill>
                  <a:srgbClr val="C00000"/>
                </a:solidFill>
              </a:rPr>
              <a:t>‘from device’ buffer</a:t>
            </a:r>
          </a:p>
          <a:p>
            <a:r>
              <a:rPr lang="en-FR" dirty="0"/>
              <a:t>after AdePT shower has finished, ‘from device’ buffer is </a:t>
            </a:r>
            <a:r>
              <a:rPr lang="en-FR" dirty="0">
                <a:solidFill>
                  <a:srgbClr val="C00000"/>
                </a:solidFill>
              </a:rPr>
              <a:t>transformed in Geant4 tracks</a:t>
            </a:r>
            <a:r>
              <a:rPr lang="en-FR" dirty="0"/>
              <a:t> and put on the Geant4 stack</a:t>
            </a:r>
          </a:p>
          <a:p>
            <a:pPr lvl="1"/>
            <a:r>
              <a:rPr lang="en-FR" dirty="0"/>
              <a:t>Geant4 continues the event loop to process those particles</a:t>
            </a:r>
          </a:p>
          <a:p>
            <a:pPr lvl="2"/>
            <a:r>
              <a:rPr lang="en-FR" dirty="0"/>
              <a:t>to </a:t>
            </a:r>
            <a:r>
              <a:rPr lang="en-FR" u="sng" dirty="0"/>
              <a:t>guarantee reproducibility</a:t>
            </a:r>
            <a:r>
              <a:rPr lang="en-FR" dirty="0"/>
              <a:t> (also in MT) </a:t>
            </a:r>
            <a:r>
              <a:rPr lang="en-FR" u="sng" dirty="0"/>
              <a:t>particles ‘from device’ are sorted</a:t>
            </a:r>
            <a:r>
              <a:rPr lang="en-FR" dirty="0"/>
              <a:t> according to some unique key</a:t>
            </a:r>
          </a:p>
          <a:p>
            <a:r>
              <a:rPr lang="en-FR" dirty="0"/>
              <a:t>event finishes when no more particles are in the AdePT buffer (‘to device’) and Geant4 stacks are empty</a:t>
            </a:r>
          </a:p>
          <a:p>
            <a:endParaRPr lang="en-FR" dirty="0"/>
          </a:p>
          <a:p>
            <a:endParaRPr lang="en-FR" dirty="0"/>
          </a:p>
          <a:p>
            <a:pPr lvl="1"/>
            <a:endParaRPr lang="en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C8AD3B9-262E-5E2F-62A7-D855811ED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676FE5-170B-4945-8775-8C4D459A43EF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7507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09CA6A-7803-E7B5-69F4-6596B12EDA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Validation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0EBCE2-4614-E4D0-0B03-37D62B81D4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351338"/>
          </a:xfrm>
        </p:spPr>
        <p:txBody>
          <a:bodyPr>
            <a:normAutofit fontScale="92500"/>
          </a:bodyPr>
          <a:lstStyle/>
          <a:p>
            <a:r>
              <a:rPr lang="en-GB" dirty="0">
                <a:solidFill>
                  <a:srgbClr val="C00000"/>
                </a:solidFill>
              </a:rPr>
              <a:t>Validation against Geant4 standalone is essential</a:t>
            </a:r>
          </a:p>
          <a:p>
            <a:pPr lvl="1"/>
            <a:r>
              <a:rPr lang="en-GB" dirty="0"/>
              <a:t>Comparisons to CPU references (in general Geant4-based) done for each added item of functionality</a:t>
            </a:r>
          </a:p>
          <a:p>
            <a:pPr lvl="1"/>
            <a:r>
              <a:rPr lang="en-GB" dirty="0"/>
              <a:t>Both for standalone and Geant4 integration examples</a:t>
            </a:r>
          </a:p>
          <a:p>
            <a:r>
              <a:rPr lang="en-GB" dirty="0"/>
              <a:t>EM physics now fully validated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At ‰ level in the sampling calorimeter test case</a:t>
            </a:r>
          </a:p>
          <a:p>
            <a:pPr lvl="1"/>
            <a:r>
              <a:rPr lang="en-GB" dirty="0"/>
              <a:t>Still working on the last bugs/features in the hybrid workflow</a:t>
            </a:r>
            <a:endParaRPr lang="en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C0F814-81A8-56D0-17C5-E749BA085A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84EAE-C241-2B4B-9B87-D48AA1DB698F}" type="slidenum">
              <a:rPr lang="en-FR" smtClean="0"/>
              <a:t>16</a:t>
            </a:fld>
            <a:endParaRPr lang="en-FR"/>
          </a:p>
        </p:txBody>
      </p:sp>
      <p:pic>
        <p:nvPicPr>
          <p:cNvPr id="6" name="Picture 5" descr="Graphical user interface, chart&#10;&#10;Description automatically generated">
            <a:extLst>
              <a:ext uri="{FF2B5EF4-FFF2-40B4-BE49-F238E27FC236}">
                <a16:creationId xmlns:a16="http://schemas.microsoft.com/office/drawing/2014/main" id="{EE28EDD5-3183-5C3B-7FD1-754B094F4F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8926" y="148370"/>
            <a:ext cx="4507937" cy="6344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567599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673F01-50F6-6CEC-0F7B-48E0DBB5F8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CPU vs GPU Performance </a:t>
            </a:r>
            <a:br>
              <a:rPr lang="en-FR" dirty="0"/>
            </a:br>
            <a:r>
              <a:rPr lang="en-FR" sz="2400" dirty="0"/>
              <a:t>(Sampling Calorimeter example)</a:t>
            </a:r>
            <a:endParaRPr lang="en-FR" dirty="0"/>
          </a:p>
        </p:txBody>
      </p:sp>
      <p:pic>
        <p:nvPicPr>
          <p:cNvPr id="6" name="Content Placeholder 5" descr="Chart, bar chart&#10;&#10;Description automatically generated">
            <a:extLst>
              <a:ext uri="{FF2B5EF4-FFF2-40B4-BE49-F238E27FC236}">
                <a16:creationId xmlns:a16="http://schemas.microsoft.com/office/drawing/2014/main" id="{8B900969-6D9D-08B8-1EE1-34593DBDFDB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56167" y="1637414"/>
            <a:ext cx="9908719" cy="4810755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CB91A2-2681-8072-F064-89D412FD9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84EAE-C241-2B4B-9B87-D48AA1DB698F}" type="slidenum">
              <a:rPr lang="en-FR" smtClean="0"/>
              <a:t>17</a:t>
            </a:fld>
            <a:endParaRPr lang="en-FR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E095791-E11C-1DD5-243D-B151CCBC9916}"/>
              </a:ext>
            </a:extLst>
          </p:cNvPr>
          <p:cNvSpPr txBox="1"/>
          <p:nvPr/>
        </p:nvSpPr>
        <p:spPr>
          <a:xfrm>
            <a:off x="6096000" y="2823189"/>
            <a:ext cx="442868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R" dirty="0">
                <a:solidFill>
                  <a:srgbClr val="FF0000"/>
                </a:solidFill>
              </a:rPr>
              <a:t>roughly speaking, running Geant4 simulation on a CPU, using its full capacity, takes the same order of magnitude of time as running AdePT simulation on a ‘comparable class’ GPU</a:t>
            </a:r>
          </a:p>
        </p:txBody>
      </p:sp>
    </p:spTree>
    <p:extLst>
      <p:ext uri="{BB962C8B-B14F-4D97-AF65-F5344CB8AC3E}">
        <p14:creationId xmlns:p14="http://schemas.microsoft.com/office/powerpoint/2010/main" val="35126486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AB4553-3698-AE2F-7098-C0B83BAD04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CMS simulations: integrated and standalone</a:t>
            </a:r>
          </a:p>
        </p:txBody>
      </p:sp>
      <p:pic>
        <p:nvPicPr>
          <p:cNvPr id="6" name="Content Placeholder 5" descr="Graphical user interface&#10;&#10;Description automatically generated">
            <a:extLst>
              <a:ext uri="{FF2B5EF4-FFF2-40B4-BE49-F238E27FC236}">
                <a16:creationId xmlns:a16="http://schemas.microsoft.com/office/drawing/2014/main" id="{A9DA84B6-D2E8-EBD9-CD92-AF434537C40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5658" y="1431763"/>
            <a:ext cx="10040683" cy="4924587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63D567-FC55-C2DD-6839-F33D695E2E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84EAE-C241-2B4B-9B87-D48AA1DB698F}" type="slidenum">
              <a:rPr lang="en-FR" smtClean="0"/>
              <a:t>18</a:t>
            </a:fld>
            <a:endParaRPr lang="en-FR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E5D85B3-08AC-9C44-F5EE-19093BFE7B9F}"/>
              </a:ext>
            </a:extLst>
          </p:cNvPr>
          <p:cNvSpPr txBox="1"/>
          <p:nvPr/>
        </p:nvSpPr>
        <p:spPr>
          <a:xfrm>
            <a:off x="1075658" y="3671911"/>
            <a:ext cx="4913662" cy="135421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FR" dirty="0">
                <a:solidFill>
                  <a:srgbClr val="C00000"/>
                </a:solidFill>
              </a:rPr>
              <a:t>Comparison to Geant4</a:t>
            </a:r>
          </a:p>
          <a:p>
            <a:r>
              <a:rPr lang="en-FR" sz="1600" dirty="0"/>
              <a:t>Above is the timeline of CMS simulation comparing AdePT integrated into Geant4 to Geant4 (Ryzen 3950X, RTX2070), with a </a:t>
            </a:r>
            <a:r>
              <a:rPr lang="en-FR" sz="1600" dirty="0">
                <a:solidFill>
                  <a:srgbClr val="C00000"/>
                </a:solidFill>
              </a:rPr>
              <a:t>speedup of 37% when using 2 CPU threads + 1 GPU vs only 2 CPU threads</a:t>
            </a:r>
            <a:r>
              <a:rPr lang="en-FR" sz="1600" dirty="0"/>
              <a:t>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55B0FB0-EECF-5A39-32B4-15DF3C1B1952}"/>
              </a:ext>
            </a:extLst>
          </p:cNvPr>
          <p:cNvSpPr txBox="1"/>
          <p:nvPr/>
        </p:nvSpPr>
        <p:spPr>
          <a:xfrm>
            <a:off x="1075658" y="5063976"/>
            <a:ext cx="4913662" cy="135421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FR" dirty="0">
                <a:solidFill>
                  <a:srgbClr val="C00000"/>
                </a:solidFill>
              </a:rPr>
              <a:t>Impact of detector geometry</a:t>
            </a:r>
          </a:p>
          <a:p>
            <a:r>
              <a:rPr lang="en-FR" sz="1600" dirty="0"/>
              <a:t>On the right, 10</a:t>
            </a:r>
            <a:r>
              <a:rPr lang="en-FR" sz="1600" baseline="30000" dirty="0"/>
              <a:t>6 </a:t>
            </a:r>
            <a:r>
              <a:rPr lang="en-FR" sz="1600" dirty="0"/>
              <a:t>electrons at 10GeV on Nvidia Tesla V100 with TestEm3 geometry vs the CMS geometry. The total </a:t>
            </a:r>
            <a:r>
              <a:rPr lang="en-FR" sz="1600" dirty="0">
                <a:solidFill>
                  <a:srgbClr val="C00000"/>
                </a:solidFill>
              </a:rPr>
              <a:t>simulation run time for the simplified calorimeter (TestEm3) setup is 549s vs 1455s for the CMS geometry</a:t>
            </a:r>
            <a:endParaRPr lang="en-FR" sz="1600" baseline="30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291784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3"/>
          <p:cNvSpPr txBox="1">
            <a:spLocks noGrp="1"/>
          </p:cNvSpPr>
          <p:nvPr>
            <p:ph type="title"/>
          </p:nvPr>
        </p:nvSpPr>
        <p:spPr>
          <a:xfrm>
            <a:off x="240000" y="240000"/>
            <a:ext cx="11712000" cy="9600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Autofit/>
          </a:bodyPr>
          <a:lstStyle/>
          <a:p>
            <a:pPr>
              <a:spcBef>
                <a:spcPts val="0"/>
              </a:spcBef>
            </a:pPr>
            <a:r>
              <a:rPr lang="en-GB" dirty="0"/>
              <a:t>Thread Divergence on GPU</a:t>
            </a:r>
            <a:endParaRPr dirty="0"/>
          </a:p>
        </p:txBody>
      </p:sp>
      <p:sp>
        <p:nvSpPr>
          <p:cNvPr id="56" name="Google Shape;56;p13"/>
          <p:cNvSpPr txBox="1">
            <a:spLocks noGrp="1"/>
          </p:cNvSpPr>
          <p:nvPr>
            <p:ph type="sldNum" idx="12"/>
          </p:nvPr>
        </p:nvSpPr>
        <p:spPr>
          <a:xfrm>
            <a:off x="11460400" y="6512833"/>
            <a:ext cx="731600" cy="3452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Autofit/>
          </a:bodyPr>
          <a:lstStyle/>
          <a:p>
            <a:fld id="{00000000-1234-1234-1234-123412341234}" type="slidenum">
              <a:rPr lang="en-GB"/>
              <a:pPr/>
              <a:t>19</a:t>
            </a:fld>
            <a:endParaRPr/>
          </a:p>
        </p:txBody>
      </p:sp>
      <p:pic>
        <p:nvPicPr>
          <p:cNvPr id="18" name="Grafik 17">
            <a:extLst>
              <a:ext uri="{FF2B5EF4-FFF2-40B4-BE49-F238E27FC236}">
                <a16:creationId xmlns:a16="http://schemas.microsoft.com/office/drawing/2014/main" id="{34305C08-4A44-5A8F-11BE-3E98F58963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54623" y="3288327"/>
            <a:ext cx="3973927" cy="1630917"/>
          </a:xfrm>
          <a:prstGeom prst="rect">
            <a:avLst/>
          </a:prstGeom>
        </p:spPr>
      </p:pic>
      <p:sp>
        <p:nvSpPr>
          <p:cNvPr id="57" name="Google Shape;57;p13"/>
          <p:cNvSpPr txBox="1"/>
          <p:nvPr/>
        </p:nvSpPr>
        <p:spPr>
          <a:xfrm>
            <a:off x="322266" y="1035669"/>
            <a:ext cx="4690795" cy="54832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r>
              <a:rPr lang="en-GB" sz="1600" b="1" dirty="0">
                <a:solidFill>
                  <a:schemeClr val="accent1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Problem</a:t>
            </a:r>
            <a:r>
              <a:rPr lang="en-GB" sz="1600" dirty="0">
                <a:solidFill>
                  <a:schemeClr val="dk1"/>
                </a:solidFill>
                <a:latin typeface="Red Hat Display Medium"/>
                <a:ea typeface="Red Hat Display Medium"/>
                <a:cs typeface="Red Hat Display Medium"/>
                <a:sym typeface="Red Hat Display Medium"/>
              </a:rPr>
              <a:t>:</a:t>
            </a:r>
          </a:p>
          <a:p>
            <a:pPr marL="228594" indent="-228594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dk1"/>
                </a:solidFill>
                <a:latin typeface="Red Hat Display Medium"/>
                <a:ea typeface="Red Hat Display Medium"/>
                <a:cs typeface="Red Hat Display Medium"/>
                <a:sym typeface="Red Hat Display Medium"/>
              </a:rPr>
              <a:t>Threads in </a:t>
            </a:r>
            <a:r>
              <a:rPr lang="en-GB" sz="1600" dirty="0">
                <a:solidFill>
                  <a:srgbClr val="C00000"/>
                </a:solidFill>
                <a:latin typeface="Red Hat Display Medium"/>
                <a:ea typeface="Red Hat Display Medium"/>
                <a:cs typeface="Red Hat Display Medium"/>
                <a:sym typeface="Red Hat Display Medium"/>
              </a:rPr>
              <a:t>transport kernels diverge over time</a:t>
            </a:r>
            <a:r>
              <a:rPr lang="en-GB" sz="1600" dirty="0">
                <a:solidFill>
                  <a:schemeClr val="dk1"/>
                </a:solidFill>
                <a:latin typeface="Red Hat Display Medium"/>
                <a:ea typeface="Red Hat Display Medium"/>
                <a:cs typeface="Red Hat Display Medium"/>
                <a:sym typeface="Red Hat Display Medium"/>
              </a:rPr>
              <a:t>; the longer the kernel runs the more this happens</a:t>
            </a:r>
          </a:p>
          <a:p>
            <a:pPr marL="228594" indent="-228594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dk1"/>
                </a:solidFill>
                <a:latin typeface="Red Hat Display Medium"/>
                <a:ea typeface="Red Hat Display Medium"/>
                <a:cs typeface="Red Hat Display Medium"/>
                <a:sym typeface="Red Hat Display Medium"/>
              </a:rPr>
              <a:t>Navigation and interactions branch frequently</a:t>
            </a:r>
            <a:endParaRPr sz="1600" dirty="0">
              <a:solidFill>
                <a:schemeClr val="dk1"/>
              </a:solidFill>
              <a:latin typeface="Red Hat Display Medium"/>
              <a:ea typeface="Red Hat Display Medium"/>
              <a:cs typeface="Red Hat Display Medium"/>
              <a:sym typeface="Red Hat Display Medium"/>
            </a:endParaRPr>
          </a:p>
          <a:p>
            <a:pPr marL="228594" indent="-228594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C00000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5.5 / 32 </a:t>
            </a:r>
            <a:r>
              <a:rPr lang="en-GB" sz="1600" b="1" dirty="0">
                <a:solidFill>
                  <a:srgbClr val="C00000"/>
                </a:solidFill>
                <a:latin typeface="Red Hat Display Medium"/>
                <a:ea typeface="Red Hat Display Medium"/>
                <a:cs typeface="Red Hat Display Medium"/>
                <a:sym typeface="Red Hat Display Medium"/>
              </a:rPr>
              <a:t>threads active </a:t>
            </a:r>
            <a:r>
              <a:rPr lang="en-GB" sz="1600" dirty="0">
                <a:solidFill>
                  <a:schemeClr val="dk1"/>
                </a:solidFill>
                <a:latin typeface="Red Hat Display Medium"/>
                <a:ea typeface="Red Hat Display Medium"/>
                <a:cs typeface="Red Hat Display Medium"/>
                <a:sym typeface="Red Hat Display Medium"/>
              </a:rPr>
              <a:t>on average (Example 18, 10k primaries, CMS 2018 geo)</a:t>
            </a:r>
          </a:p>
          <a:p>
            <a:pPr marL="228594" indent="-228594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dk1"/>
                </a:solidFill>
                <a:latin typeface="Red Hat Display Medium"/>
                <a:ea typeface="Red Hat Display Medium"/>
                <a:cs typeface="Red Hat Display Medium"/>
                <a:sym typeface="Red Hat Display Medium"/>
              </a:rPr>
              <a:t>GPU underutilised, even though all queues are full</a:t>
            </a:r>
            <a:endParaRPr sz="1600" dirty="0">
              <a:solidFill>
                <a:schemeClr val="dk1"/>
              </a:solidFill>
              <a:latin typeface="Red Hat Display Medium"/>
              <a:ea typeface="Red Hat Display Medium"/>
              <a:cs typeface="Red Hat Display Medium"/>
              <a:sym typeface="Red Hat Display Medium"/>
            </a:endParaRPr>
          </a:p>
          <a:p>
            <a:endParaRPr sz="1600" dirty="0">
              <a:solidFill>
                <a:schemeClr val="dk1"/>
              </a:solidFill>
              <a:latin typeface="Red Hat Display Medium"/>
              <a:ea typeface="Red Hat Display Medium"/>
              <a:cs typeface="Red Hat Display Medium"/>
              <a:sym typeface="Red Hat Display Medium"/>
            </a:endParaRPr>
          </a:p>
          <a:p>
            <a:r>
              <a:rPr lang="en-GB" sz="1600" b="1" dirty="0" err="1">
                <a:solidFill>
                  <a:schemeClr val="accent1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AdePT</a:t>
            </a:r>
            <a:r>
              <a:rPr lang="en-GB" sz="1600" b="1" dirty="0">
                <a:solidFill>
                  <a:schemeClr val="accent1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 Example 19</a:t>
            </a:r>
            <a:r>
              <a:rPr lang="en-GB" sz="1600" dirty="0">
                <a:solidFill>
                  <a:schemeClr val="dk1"/>
                </a:solidFill>
                <a:latin typeface="Red Hat Display Medium"/>
                <a:ea typeface="Red Hat Display Medium"/>
                <a:cs typeface="Red Hat Display Medium"/>
                <a:sym typeface="Red Hat Display Medium"/>
              </a:rPr>
              <a:t>:</a:t>
            </a:r>
          </a:p>
          <a:p>
            <a:pPr marL="228594" indent="-228594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C00000"/>
                </a:solidFill>
                <a:latin typeface="Red Hat Display Medium"/>
                <a:ea typeface="Red Hat Display Medium"/>
                <a:cs typeface="Red Hat Display Medium"/>
                <a:sym typeface="Red Hat Display Medium"/>
              </a:rPr>
              <a:t>Split off interaction computations from cross-section and geometry kernels</a:t>
            </a:r>
          </a:p>
          <a:p>
            <a:pPr marL="228594" indent="-228594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dk1"/>
                </a:solidFill>
                <a:latin typeface="Red Hat Display Medium"/>
                <a:ea typeface="Red Hat Display Medium"/>
                <a:cs typeface="Red Hat Display Medium"/>
                <a:sym typeface="Red Hat Display Medium"/>
              </a:rPr>
              <a:t>Test on </a:t>
            </a:r>
            <a:r>
              <a:rPr lang="en-GB" sz="1600" dirty="0">
                <a:solidFill>
                  <a:schemeClr val="dk1"/>
                </a:solidFill>
                <a:latin typeface="Red Hat Display Medium"/>
                <a:ea typeface="Red Hat Display Medium"/>
                <a:cs typeface="Red Hat Display Medium"/>
                <a:sym typeface="Red Hat Display"/>
              </a:rPr>
              <a:t>Tesla V100, 10k primaries, CMS geo</a:t>
            </a:r>
          </a:p>
          <a:p>
            <a:pPr marL="228594" lvl="2" indent="-228594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chemeClr val="dk1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4.5 / 32 </a:t>
            </a:r>
            <a:r>
              <a:rPr lang="en-GB" sz="1600" dirty="0">
                <a:solidFill>
                  <a:schemeClr val="dk1"/>
                </a:solidFill>
                <a:latin typeface="Red Hat Display Medium"/>
                <a:ea typeface="Red Hat Display Medium"/>
                <a:cs typeface="Red Hat Display Medium"/>
                <a:sym typeface="Red Hat Display Medium"/>
              </a:rPr>
              <a:t>threads active for </a:t>
            </a:r>
            <a:r>
              <a:rPr lang="en-GB" sz="1600" dirty="0" err="1">
                <a:solidFill>
                  <a:schemeClr val="dk1"/>
                </a:solidFill>
                <a:latin typeface="Red Hat Display Medium"/>
                <a:ea typeface="Red Hat Display Medium"/>
                <a:cs typeface="Red Hat Display Medium"/>
                <a:sym typeface="Red Hat Display Medium"/>
              </a:rPr>
              <a:t>TransportGammas</a:t>
            </a:r>
            <a:r>
              <a:rPr lang="en-GB" sz="1600" dirty="0">
                <a:solidFill>
                  <a:schemeClr val="dk1"/>
                </a:solidFill>
                <a:latin typeface="Red Hat Display Medium"/>
                <a:ea typeface="Red Hat Display Medium"/>
                <a:cs typeface="Red Hat Display Medium"/>
                <a:sym typeface="Red Hat Display Medium"/>
              </a:rPr>
              <a:t> (= physics + navigation)</a:t>
            </a:r>
            <a:endParaRPr sz="1600" dirty="0">
              <a:solidFill>
                <a:schemeClr val="dk1"/>
              </a:solidFill>
              <a:latin typeface="Red Hat Display Medium"/>
              <a:ea typeface="Red Hat Display Medium"/>
              <a:cs typeface="Red Hat Display Medium"/>
              <a:sym typeface="Red Hat Display Medium"/>
            </a:endParaRPr>
          </a:p>
          <a:p>
            <a:pPr marL="228594" lvl="2" indent="-228594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chemeClr val="dk1"/>
                </a:solidFill>
                <a:latin typeface="Red Hat Display Medium"/>
                <a:ea typeface="Red Hat Display Medium"/>
                <a:cs typeface="Red Hat Display Medium"/>
                <a:sym typeface="Red Hat Display Medium"/>
              </a:rPr>
              <a:t>{6.4,12.8,20.8} / 32 </a:t>
            </a:r>
            <a:r>
              <a:rPr lang="en-GB" sz="1600" dirty="0">
                <a:solidFill>
                  <a:schemeClr val="dk1"/>
                </a:solidFill>
                <a:latin typeface="Red Hat Display Medium"/>
                <a:ea typeface="Red Hat Display Medium"/>
                <a:cs typeface="Red Hat Display Medium"/>
                <a:sym typeface="Red Hat Display Medium"/>
              </a:rPr>
              <a:t>threads active for {pair creation, photoelectric effect, Compton scattering}</a:t>
            </a:r>
            <a:endParaRPr sz="1600" dirty="0">
              <a:solidFill>
                <a:schemeClr val="dk1"/>
              </a:solidFill>
              <a:latin typeface="Red Hat Display Medium"/>
              <a:ea typeface="Red Hat Display Medium"/>
              <a:cs typeface="Red Hat Display Medium"/>
              <a:sym typeface="Red Hat Display Medium"/>
            </a:endParaRPr>
          </a:p>
          <a:p>
            <a:pPr marL="228594" lvl="2" indent="-228594"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C00000"/>
                </a:solidFill>
                <a:latin typeface="Red Hat Display Medium"/>
                <a:ea typeface="Red Hat Display Medium"/>
                <a:cs typeface="Red Hat Display Medium"/>
                <a:sym typeface="Red Hat Display Medium"/>
              </a:rPr>
              <a:t>Run time: </a:t>
            </a:r>
            <a:r>
              <a:rPr lang="en-GB" sz="1600" dirty="0">
                <a:solidFill>
                  <a:srgbClr val="C00000"/>
                </a:solidFill>
                <a:latin typeface="Red Hat Display Medium"/>
                <a:ea typeface="Red Hat Display Medium"/>
                <a:cs typeface="Red Hat Display Medium"/>
                <a:sym typeface="Red Hat Display Medium"/>
              </a:rPr>
              <a:t>23.5 s → 15.4 s</a:t>
            </a:r>
            <a:endParaRPr sz="1600" dirty="0">
              <a:solidFill>
                <a:srgbClr val="C00000"/>
              </a:solidFill>
              <a:latin typeface="Red Hat Display Medium"/>
              <a:ea typeface="Red Hat Display Medium"/>
              <a:cs typeface="Red Hat Display Medium"/>
              <a:sym typeface="Red Hat Display Medium"/>
            </a:endParaRPr>
          </a:p>
          <a:p>
            <a:endParaRPr sz="1600" dirty="0">
              <a:solidFill>
                <a:schemeClr val="dk1"/>
              </a:solidFill>
              <a:latin typeface="Red Hat Display Medium"/>
              <a:ea typeface="Red Hat Display Medium"/>
              <a:cs typeface="Red Hat Display Medium"/>
              <a:sym typeface="Red Hat Display Medium"/>
            </a:endParaRPr>
          </a:p>
          <a:p>
            <a:r>
              <a:rPr lang="en-GB" sz="1600" b="1" dirty="0">
                <a:solidFill>
                  <a:schemeClr val="accent1"/>
                </a:solidFill>
                <a:latin typeface="Red Hat Display"/>
                <a:ea typeface="Red Hat Display"/>
                <a:cs typeface="Red Hat Display"/>
                <a:sym typeface="Red Hat Display"/>
              </a:rPr>
              <a:t>Conclusion:</a:t>
            </a:r>
            <a:r>
              <a:rPr lang="en-GB" sz="1600" dirty="0">
                <a:solidFill>
                  <a:schemeClr val="dk1"/>
                </a:solidFill>
                <a:latin typeface="Red Hat Display Medium"/>
                <a:ea typeface="Red Hat Display Medium"/>
                <a:cs typeface="Red Hat Display Medium"/>
                <a:sym typeface="Red Hat Display Medium"/>
              </a:rPr>
              <a:t> </a:t>
            </a:r>
            <a:r>
              <a:rPr lang="en-US" sz="1600" dirty="0">
                <a:solidFill>
                  <a:schemeClr val="dk1"/>
                </a:solidFill>
                <a:latin typeface="Red Hat Display Medium"/>
                <a:ea typeface="Red Hat Display Medium"/>
                <a:cs typeface="Red Hat Display Medium"/>
                <a:sym typeface="Red Hat Display Medium"/>
              </a:rPr>
              <a:t>Strive for thread coherence where possible</a:t>
            </a:r>
            <a:endParaRPr sz="1600" dirty="0">
              <a:solidFill>
                <a:schemeClr val="dk1"/>
              </a:solidFill>
              <a:latin typeface="Red Hat Display Medium"/>
              <a:ea typeface="Red Hat Display Medium"/>
              <a:cs typeface="Red Hat Display Medium"/>
              <a:sym typeface="Red Hat Display Medium"/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E855EBAD-D69F-D682-4D98-D41D28B3BE0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48303" y="1035668"/>
            <a:ext cx="5909733" cy="2421467"/>
          </a:xfrm>
          <a:prstGeom prst="rect">
            <a:avLst/>
          </a:prstGeom>
        </p:spPr>
      </p:pic>
      <p:cxnSp>
        <p:nvCxnSpPr>
          <p:cNvPr id="13" name="Gerade Verbindung mit Pfeil 12">
            <a:extLst>
              <a:ext uri="{FF2B5EF4-FFF2-40B4-BE49-F238E27FC236}">
                <a16:creationId xmlns:a16="http://schemas.microsoft.com/office/drawing/2014/main" id="{CC7B04C9-721B-3B91-E816-3AFD906FBC03}"/>
              </a:ext>
            </a:extLst>
          </p:cNvPr>
          <p:cNvCxnSpPr/>
          <p:nvPr/>
        </p:nvCxnSpPr>
        <p:spPr>
          <a:xfrm>
            <a:off x="5745872" y="1400517"/>
            <a:ext cx="5376985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feld 13">
            <a:extLst>
              <a:ext uri="{FF2B5EF4-FFF2-40B4-BE49-F238E27FC236}">
                <a16:creationId xmlns:a16="http://schemas.microsoft.com/office/drawing/2014/main" id="{CFC55876-13E3-A883-F160-95D7FFCCC155}"/>
              </a:ext>
            </a:extLst>
          </p:cNvPr>
          <p:cNvSpPr txBox="1"/>
          <p:nvPr/>
        </p:nvSpPr>
        <p:spPr>
          <a:xfrm>
            <a:off x="8228040" y="1337995"/>
            <a:ext cx="6832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>
                <a:solidFill>
                  <a:schemeClr val="dk1"/>
                </a:solidFill>
                <a:latin typeface="Red Hat Display Medium"/>
                <a:ea typeface="Red Hat Display Medium"/>
                <a:cs typeface="Red Hat Display Medium"/>
              </a:rPr>
              <a:t>28 </a:t>
            </a:r>
            <a:r>
              <a:rPr lang="de-DE" sz="1600" dirty="0" err="1">
                <a:solidFill>
                  <a:schemeClr val="dk1"/>
                </a:solidFill>
                <a:latin typeface="Red Hat Display Medium"/>
                <a:ea typeface="Red Hat Display Medium"/>
                <a:cs typeface="Red Hat Display Medium"/>
              </a:rPr>
              <a:t>ms</a:t>
            </a:r>
            <a:endParaRPr lang="de-DE" sz="2400" dirty="0"/>
          </a:p>
        </p:txBody>
      </p:sp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6DD51656-8014-39A9-78FC-3FC63295C821}"/>
              </a:ext>
            </a:extLst>
          </p:cNvPr>
          <p:cNvCxnSpPr>
            <a:cxnSpLocks/>
          </p:cNvCxnSpPr>
          <p:nvPr/>
        </p:nvCxnSpPr>
        <p:spPr>
          <a:xfrm>
            <a:off x="5745871" y="3604471"/>
            <a:ext cx="3882679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feld 16">
            <a:extLst>
              <a:ext uri="{FF2B5EF4-FFF2-40B4-BE49-F238E27FC236}">
                <a16:creationId xmlns:a16="http://schemas.microsoft.com/office/drawing/2014/main" id="{205DADCA-D9FE-CB80-944C-2B748194A9F2}"/>
              </a:ext>
            </a:extLst>
          </p:cNvPr>
          <p:cNvSpPr txBox="1"/>
          <p:nvPr/>
        </p:nvSpPr>
        <p:spPr>
          <a:xfrm>
            <a:off x="7451836" y="3488846"/>
            <a:ext cx="6832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600" dirty="0">
                <a:solidFill>
                  <a:schemeClr val="dk1"/>
                </a:solidFill>
                <a:latin typeface="Red Hat Display Medium"/>
                <a:ea typeface="Red Hat Display Medium"/>
                <a:cs typeface="Red Hat Display Medium"/>
              </a:rPr>
              <a:t>14 </a:t>
            </a:r>
            <a:r>
              <a:rPr lang="de-DE" sz="1600" dirty="0" err="1">
                <a:solidFill>
                  <a:schemeClr val="dk1"/>
                </a:solidFill>
                <a:latin typeface="Red Hat Display Medium"/>
                <a:ea typeface="Red Hat Display Medium"/>
                <a:cs typeface="Red Hat Display Medium"/>
              </a:rPr>
              <a:t>ms</a:t>
            </a:r>
            <a:endParaRPr lang="de-DE" sz="2400" dirty="0"/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2D0A2993-6EEA-6DA2-3E15-BB35C4968D53}"/>
              </a:ext>
            </a:extLst>
          </p:cNvPr>
          <p:cNvSpPr/>
          <p:nvPr/>
        </p:nvSpPr>
        <p:spPr>
          <a:xfrm>
            <a:off x="9159631" y="4103786"/>
            <a:ext cx="468919" cy="61045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2400"/>
          </a:p>
        </p:txBody>
      </p:sp>
      <p:cxnSp>
        <p:nvCxnSpPr>
          <p:cNvPr id="23" name="Gerade Verbindung 22">
            <a:extLst>
              <a:ext uri="{FF2B5EF4-FFF2-40B4-BE49-F238E27FC236}">
                <a16:creationId xmlns:a16="http://schemas.microsoft.com/office/drawing/2014/main" id="{A31A26C6-C27B-6949-A788-5CA5E9ABBAF3}"/>
              </a:ext>
            </a:extLst>
          </p:cNvPr>
          <p:cNvCxnSpPr/>
          <p:nvPr/>
        </p:nvCxnSpPr>
        <p:spPr>
          <a:xfrm flipH="1">
            <a:off x="7215163" y="4714239"/>
            <a:ext cx="1944468" cy="14317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24">
            <a:extLst>
              <a:ext uri="{FF2B5EF4-FFF2-40B4-BE49-F238E27FC236}">
                <a16:creationId xmlns:a16="http://schemas.microsoft.com/office/drawing/2014/main" id="{2F76D1B5-1B80-9B31-D6CD-7EDB3543243E}"/>
              </a:ext>
            </a:extLst>
          </p:cNvPr>
          <p:cNvCxnSpPr/>
          <p:nvPr/>
        </p:nvCxnSpPr>
        <p:spPr>
          <a:xfrm flipH="1">
            <a:off x="7204099" y="4100852"/>
            <a:ext cx="1955532" cy="9224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26">
            <a:extLst>
              <a:ext uri="{FF2B5EF4-FFF2-40B4-BE49-F238E27FC236}">
                <a16:creationId xmlns:a16="http://schemas.microsoft.com/office/drawing/2014/main" id="{D4737410-1F9D-E16B-5A9A-18C0A8ADFE58}"/>
              </a:ext>
            </a:extLst>
          </p:cNvPr>
          <p:cNvCxnSpPr/>
          <p:nvPr/>
        </p:nvCxnSpPr>
        <p:spPr>
          <a:xfrm>
            <a:off x="9638066" y="4707685"/>
            <a:ext cx="2022556" cy="14383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28">
            <a:extLst>
              <a:ext uri="{FF2B5EF4-FFF2-40B4-BE49-F238E27FC236}">
                <a16:creationId xmlns:a16="http://schemas.microsoft.com/office/drawing/2014/main" id="{3254C01F-AA8D-72F6-CF9B-BA627DE6D842}"/>
              </a:ext>
            </a:extLst>
          </p:cNvPr>
          <p:cNvCxnSpPr/>
          <p:nvPr/>
        </p:nvCxnSpPr>
        <p:spPr>
          <a:xfrm>
            <a:off x="9638066" y="4100852"/>
            <a:ext cx="2022556" cy="92243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Grafik 10">
            <a:extLst>
              <a:ext uri="{FF2B5EF4-FFF2-40B4-BE49-F238E27FC236}">
                <a16:creationId xmlns:a16="http://schemas.microsoft.com/office/drawing/2014/main" id="{22D1DCD5-5625-A887-CE10-F642A7339F8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2961"/>
          <a:stretch/>
        </p:blipFill>
        <p:spPr>
          <a:xfrm>
            <a:off x="7224679" y="5023287"/>
            <a:ext cx="4426427" cy="1106685"/>
          </a:xfrm>
          <a:prstGeom prst="rect">
            <a:avLst/>
          </a:prstGeom>
          <a:ln w="38100">
            <a:solidFill>
              <a:schemeClr val="accent1"/>
            </a:solidFill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4C2B1-7829-4A3C-8261-A09837F088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Project targets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7B359C-9372-BFDA-1BA7-E96327D39C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Understand </a:t>
            </a:r>
            <a:r>
              <a:rPr lang="en-GB" dirty="0">
                <a:solidFill>
                  <a:srgbClr val="C00000"/>
                </a:solidFill>
              </a:rPr>
              <a:t>usability of GPUs for general particle transport simulation</a:t>
            </a:r>
          </a:p>
          <a:p>
            <a:pPr lvl="1"/>
            <a:r>
              <a:rPr lang="en-GB" dirty="0"/>
              <a:t>Prototype e+, e− and </a:t>
            </a:r>
            <a:r>
              <a:rPr lang="el-GR" dirty="0"/>
              <a:t>γ </a:t>
            </a:r>
            <a:r>
              <a:rPr lang="en-GB" dirty="0"/>
              <a:t>EM shower simulation on GPU, evolve to realistic use-cases</a:t>
            </a:r>
          </a:p>
          <a:p>
            <a:r>
              <a:rPr lang="en-GB" dirty="0"/>
              <a:t>Provide GPU-friendly simulation components</a:t>
            </a:r>
          </a:p>
          <a:p>
            <a:pPr lvl="1"/>
            <a:r>
              <a:rPr lang="en-GB" dirty="0"/>
              <a:t>Physics, geometry, field, but also data model and workflow</a:t>
            </a:r>
          </a:p>
          <a:p>
            <a:r>
              <a:rPr lang="en-GB" dirty="0"/>
              <a:t>Ensure correctness and reproducibility</a:t>
            </a:r>
          </a:p>
          <a:p>
            <a:pPr lvl="1"/>
            <a:r>
              <a:rPr lang="en-GB" dirty="0"/>
              <a:t>Validate the prototype against Geant4 equivalent, ensure reproducible results in all modes</a:t>
            </a:r>
          </a:p>
          <a:p>
            <a:r>
              <a:rPr lang="en-GB" dirty="0"/>
              <a:t>Integrate in a </a:t>
            </a:r>
            <a:r>
              <a:rPr lang="en-GB" dirty="0">
                <a:solidFill>
                  <a:srgbClr val="C00000"/>
                </a:solidFill>
              </a:rPr>
              <a:t>hybrid CPU-GPU Geant4 workflow</a:t>
            </a:r>
          </a:p>
          <a:p>
            <a:pPr lvl="1"/>
            <a:r>
              <a:rPr lang="en-GB" dirty="0"/>
              <a:t>Understand possible limitation in such an environment</a:t>
            </a:r>
          </a:p>
          <a:p>
            <a:r>
              <a:rPr lang="en-GB" dirty="0"/>
              <a:t>Understand </a:t>
            </a:r>
            <a:r>
              <a:rPr lang="en-GB" dirty="0">
                <a:solidFill>
                  <a:srgbClr val="C00000"/>
                </a:solidFill>
              </a:rPr>
              <a:t>bottlenecks and blockers</a:t>
            </a:r>
            <a:r>
              <a:rPr lang="en-GB" dirty="0"/>
              <a:t> limiting performance</a:t>
            </a:r>
          </a:p>
          <a:p>
            <a:pPr lvl="1"/>
            <a:r>
              <a:rPr lang="en-GB" dirty="0"/>
              <a:t>Estimate feasibility and effort for efficient GPU simulation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41A44DD-718C-2895-DC5D-337D9F981E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84EAE-C241-2B4B-9B87-D48AA1DB698F}" type="slidenum">
              <a:rPr lang="en-FR" smtClean="0"/>
              <a:t>2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41612765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2E353E-22B4-443B-83C5-746B45634B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Ongoing and future work</a:t>
            </a:r>
            <a:endParaRPr lang="en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69BF02-AE75-8342-A269-F97D5396F8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geometry: trying out alternatives to reduce code complexity and divergence -&gt; </a:t>
            </a:r>
            <a:r>
              <a:rPr lang="en-GB" dirty="0">
                <a:solidFill>
                  <a:srgbClr val="C00000"/>
                </a:solidFill>
              </a:rPr>
              <a:t>surface models</a:t>
            </a:r>
          </a:p>
          <a:p>
            <a:r>
              <a:rPr lang="en-GB" dirty="0"/>
              <a:t>magnetic field: transforming workflows to balance the work and reduce the tails better</a:t>
            </a:r>
          </a:p>
          <a:p>
            <a:r>
              <a:rPr lang="en-GB" dirty="0"/>
              <a:t>scheduling and </a:t>
            </a:r>
            <a:r>
              <a:rPr lang="en-GB" dirty="0">
                <a:solidFill>
                  <a:srgbClr val="FF0000"/>
                </a:solidFill>
              </a:rPr>
              <a:t>kernels refactoring </a:t>
            </a:r>
            <a:r>
              <a:rPr lang="en-GB" dirty="0"/>
              <a:t>and simplification for smaller register footprint and better work balancing</a:t>
            </a:r>
          </a:p>
          <a:p>
            <a:r>
              <a:rPr lang="en-GB" dirty="0"/>
              <a:t>understanding better and </a:t>
            </a:r>
            <a:r>
              <a:rPr lang="en-GB" dirty="0">
                <a:solidFill>
                  <a:srgbClr val="FF0000"/>
                </a:solidFill>
              </a:rPr>
              <a:t>optimizing the G4 integration workflow</a:t>
            </a:r>
            <a:r>
              <a:rPr lang="en-GB" dirty="0"/>
              <a:t>, now penalized by too many CPU-GPU exchanges</a:t>
            </a:r>
          </a:p>
          <a:p>
            <a:r>
              <a:rPr lang="en-GB" dirty="0"/>
              <a:t>aiming for </a:t>
            </a:r>
            <a:r>
              <a:rPr lang="en-GB" dirty="0">
                <a:solidFill>
                  <a:srgbClr val="C00000"/>
                </a:solidFill>
              </a:rPr>
              <a:t>fully GPU-confined simulation</a:t>
            </a:r>
            <a:r>
              <a:rPr lang="en-GB" dirty="0"/>
              <a:t>, learning how to deal with GPU-produced tracker hits for example</a:t>
            </a:r>
          </a:p>
          <a:p>
            <a:pPr marL="0" indent="0">
              <a:buNone/>
            </a:pPr>
            <a:r>
              <a:rPr lang="en-GB" dirty="0">
                <a:solidFill>
                  <a:srgbClr val="FF0000"/>
                </a:solidFill>
              </a:rPr>
              <a:t>Common points to both </a:t>
            </a:r>
            <a:r>
              <a:rPr lang="en-GB" dirty="0" err="1">
                <a:solidFill>
                  <a:srgbClr val="FF0000"/>
                </a:solidFill>
              </a:rPr>
              <a:t>AdePT</a:t>
            </a:r>
            <a:r>
              <a:rPr lang="en-GB" dirty="0">
                <a:solidFill>
                  <a:srgbClr val="FF0000"/>
                </a:solidFill>
              </a:rPr>
              <a:t> and </a:t>
            </a:r>
            <a:r>
              <a:rPr lang="en-GB" dirty="0" err="1">
                <a:solidFill>
                  <a:srgbClr val="FF0000"/>
                </a:solidFill>
              </a:rPr>
              <a:t>Celeritas</a:t>
            </a:r>
            <a:r>
              <a:rPr lang="en-GB" dirty="0">
                <a:solidFill>
                  <a:srgbClr val="FF0000"/>
                </a:solidFill>
              </a:rPr>
              <a:t> projects – looking forward to establish closer collaboration on those.</a:t>
            </a:r>
          </a:p>
          <a:p>
            <a:pPr marL="0" indent="0">
              <a:buNone/>
            </a:pPr>
            <a:endParaRPr lang="en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D0DD7B-5954-046B-8525-A58BF7258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84EAE-C241-2B4B-9B87-D48AA1DB698F}" type="slidenum">
              <a:rPr lang="en-FR" smtClean="0"/>
              <a:t>20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6474725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6BAABC-0AA8-FEE5-F690-DDA2505781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125891-0AE2-DAB5-AF82-59E6C94267E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FR" dirty="0"/>
              <a:t>challenging project, simulation clearly </a:t>
            </a:r>
            <a:r>
              <a:rPr lang="en-FR" dirty="0">
                <a:solidFill>
                  <a:srgbClr val="FF0000"/>
                </a:solidFill>
              </a:rPr>
              <a:t>not an easy </a:t>
            </a:r>
            <a:r>
              <a:rPr lang="en-FR" dirty="0"/>
              <a:t>problem for GPUs</a:t>
            </a:r>
          </a:p>
          <a:p>
            <a:pPr lvl="1"/>
            <a:r>
              <a:rPr lang="en-FR" dirty="0"/>
              <a:t>need to </a:t>
            </a:r>
            <a:r>
              <a:rPr lang="en-GB" dirty="0"/>
              <a:t>recast the diverse physics interactions and geometry elements for the regularity of the GPU</a:t>
            </a:r>
            <a:endParaRPr lang="en-FR" dirty="0"/>
          </a:p>
          <a:p>
            <a:r>
              <a:rPr lang="en-FR" dirty="0">
                <a:solidFill>
                  <a:srgbClr val="FF0000"/>
                </a:solidFill>
              </a:rPr>
              <a:t>AdePT</a:t>
            </a:r>
            <a:r>
              <a:rPr lang="en-FR" dirty="0"/>
              <a:t> GPU prototype provides </a:t>
            </a:r>
            <a:r>
              <a:rPr lang="en-FR" dirty="0">
                <a:solidFill>
                  <a:srgbClr val="FF0000"/>
                </a:solidFill>
              </a:rPr>
              <a:t>full EM physics and geometry support to run simulations of CMS calorimeter complexity</a:t>
            </a:r>
            <a:r>
              <a:rPr lang="en-FR" dirty="0"/>
              <a:t> in standalone and Geant4 integrated modes</a:t>
            </a:r>
          </a:p>
          <a:p>
            <a:pPr lvl="1"/>
            <a:r>
              <a:rPr lang="en-FR" dirty="0"/>
              <a:t>encouraging and motivating first result!</a:t>
            </a:r>
          </a:p>
          <a:p>
            <a:r>
              <a:rPr lang="en-FR" dirty="0"/>
              <a:t>current geometry model is a big bottleneck, we are addressing it with development of a new surface-based model</a:t>
            </a:r>
          </a:p>
          <a:p>
            <a:r>
              <a:rPr lang="en-FR" dirty="0"/>
              <a:t>further work on integration with experiments software frameworks will allow to better understand other potential stumbling blocks</a:t>
            </a:r>
          </a:p>
          <a:p>
            <a:r>
              <a:rPr lang="en-FR" dirty="0">
                <a:solidFill>
                  <a:srgbClr val="0070C0"/>
                </a:solidFill>
              </a:rPr>
              <a:t>we invite collaborators to join this R&amp;D !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07422CF-6596-135F-F2F6-152342B434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84EAE-C241-2B4B-9B87-D48AA1DB698F}" type="slidenum">
              <a:rPr lang="en-FR" smtClean="0"/>
              <a:t>21</a:t>
            </a:fld>
            <a:endParaRPr lang="en-FR" dirty="0"/>
          </a:p>
        </p:txBody>
      </p:sp>
    </p:spTree>
    <p:extLst>
      <p:ext uri="{BB962C8B-B14F-4D97-AF65-F5344CB8AC3E}">
        <p14:creationId xmlns:p14="http://schemas.microsoft.com/office/powerpoint/2010/main" val="10494178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DBA2D56C-FDCD-EAFD-32FA-0F747C8D04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92800" y="65255"/>
            <a:ext cx="3297174" cy="316196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76659C5-FB95-3779-1442-40228B51B1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Development approach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03C06D-0563-0CDA-A322-77CF606856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Strategy: </a:t>
            </a:r>
            <a:r>
              <a:rPr lang="en-GB" dirty="0">
                <a:solidFill>
                  <a:srgbClr val="C00000"/>
                </a:solidFill>
              </a:rPr>
              <a:t>integrate gradually features as new examples</a:t>
            </a:r>
          </a:p>
          <a:p>
            <a:pPr lvl="1"/>
            <a:r>
              <a:rPr lang="en-GB" dirty="0"/>
              <a:t>No library build, maximize flexibility to explore different directions</a:t>
            </a:r>
          </a:p>
          <a:p>
            <a:r>
              <a:rPr lang="en-GB" dirty="0"/>
              <a:t>Build-up gradually common functionality (services)</a:t>
            </a:r>
          </a:p>
          <a:p>
            <a:pPr lvl="1"/>
            <a:r>
              <a:rPr lang="en-GB" dirty="0"/>
              <a:t>Infrastructure: custom containers and helpers</a:t>
            </a:r>
          </a:p>
          <a:p>
            <a:pPr lvl="1"/>
            <a:r>
              <a:rPr lang="en-GB" dirty="0"/>
              <a:t>Geometry: </a:t>
            </a:r>
            <a:r>
              <a:rPr lang="en-GB" dirty="0" err="1">
                <a:solidFill>
                  <a:srgbClr val="C00000"/>
                </a:solidFill>
              </a:rPr>
              <a:t>VecGeom</a:t>
            </a:r>
            <a:r>
              <a:rPr lang="en-GB" dirty="0"/>
              <a:t> library, adapting &amp; developing for GPU </a:t>
            </a:r>
          </a:p>
          <a:p>
            <a:pPr lvl="1"/>
            <a:r>
              <a:rPr lang="en-GB" dirty="0"/>
              <a:t>Physics: </a:t>
            </a:r>
            <a:r>
              <a:rPr lang="en-GB" dirty="0">
                <a:solidFill>
                  <a:srgbClr val="C00000"/>
                </a:solidFill>
              </a:rPr>
              <a:t>G4HepEm</a:t>
            </a:r>
            <a:r>
              <a:rPr lang="en-GB" dirty="0"/>
              <a:t> library, a GPU-friendly port of Geant4 EM interactions</a:t>
            </a:r>
          </a:p>
          <a:p>
            <a:r>
              <a:rPr lang="en-GB" dirty="0"/>
              <a:t>Portability aspects not a major priority in this project phase</a:t>
            </a:r>
          </a:p>
          <a:p>
            <a:pPr lvl="1"/>
            <a:r>
              <a:rPr lang="en-GB" dirty="0"/>
              <a:t>Initial study identified </a:t>
            </a:r>
            <a:r>
              <a:rPr lang="en-GB" dirty="0" err="1"/>
              <a:t>VecGeom</a:t>
            </a:r>
            <a:r>
              <a:rPr lang="en-GB" dirty="0"/>
              <a:t> as blocking issue</a:t>
            </a:r>
          </a:p>
          <a:p>
            <a:r>
              <a:rPr lang="en-GB" dirty="0"/>
              <a:t>Demonstrate usability in native Geant4 workflows</a:t>
            </a:r>
          </a:p>
          <a:p>
            <a:pPr lvl="1"/>
            <a:r>
              <a:rPr lang="en-GB" dirty="0"/>
              <a:t>Early integration to allow then optimizing a hybrid CPU-GPU workflow</a:t>
            </a:r>
          </a:p>
          <a:p>
            <a:r>
              <a:rPr lang="en-GB" dirty="0"/>
              <a:t>Git </a:t>
            </a:r>
            <a:r>
              <a:rPr lang="en-GB" dirty="0">
                <a:hlinkClick r:id="rId3"/>
              </a:rPr>
              <a:t>repository</a:t>
            </a:r>
            <a:endParaRPr lang="en-GB" dirty="0"/>
          </a:p>
          <a:p>
            <a:pPr lvl="1"/>
            <a:r>
              <a:rPr lang="en-GB" sz="1800" b="0" dirty="0">
                <a:solidFill>
                  <a:srgbClr val="4C4C4C"/>
                </a:solidFill>
                <a:effectLst/>
                <a:latin typeface="RedHatDisplay"/>
              </a:rPr>
              <a:t>Initial commit in Sep 2020, </a:t>
            </a:r>
            <a:r>
              <a:rPr lang="en-GB" sz="1800" dirty="0">
                <a:solidFill>
                  <a:srgbClr val="4C4C4C"/>
                </a:solidFill>
                <a:effectLst/>
                <a:latin typeface="Lobster" pitchFamily="2" charset="77"/>
              </a:rPr>
              <a:t>O</a:t>
            </a:r>
            <a:r>
              <a:rPr lang="en-GB" sz="1800" b="0" dirty="0">
                <a:solidFill>
                  <a:srgbClr val="4C4C4C"/>
                </a:solidFill>
                <a:effectLst/>
                <a:latin typeface="RedHatDisplay"/>
              </a:rPr>
              <a:t>(10) contributors </a:t>
            </a:r>
            <a:endParaRPr lang="en-GB" dirty="0">
              <a:effectLst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850B18-91B8-6CFA-1988-8395061F83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84EAE-C241-2B4B-9B87-D48AA1DB698F}" type="slidenum">
              <a:rPr lang="en-FR" smtClean="0"/>
              <a:t>3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17871800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371CE8-C649-453D-684B-C55E24BDD4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GPU geometry:VecGeom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BC40B3-C30F-03D2-2D69-D52DEBFD6E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530725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 Built on top of the </a:t>
            </a:r>
            <a:r>
              <a:rPr lang="en-GB" dirty="0">
                <a:solidFill>
                  <a:srgbClr val="C00000"/>
                </a:solidFill>
              </a:rPr>
              <a:t>original </a:t>
            </a:r>
            <a:r>
              <a:rPr lang="en-GB" dirty="0" err="1">
                <a:solidFill>
                  <a:srgbClr val="C00000"/>
                </a:solidFill>
              </a:rPr>
              <a:t>VecGeom</a:t>
            </a:r>
            <a:r>
              <a:rPr lang="en-GB" dirty="0">
                <a:solidFill>
                  <a:srgbClr val="C00000"/>
                </a:solidFill>
              </a:rPr>
              <a:t> GPU/CUDA </a:t>
            </a:r>
            <a:r>
              <a:rPr lang="en-GB" dirty="0"/>
              <a:t>support</a:t>
            </a:r>
          </a:p>
          <a:p>
            <a:pPr lvl="1"/>
            <a:r>
              <a:rPr lang="en-GB" dirty="0"/>
              <a:t>C++ types re-compiled using </a:t>
            </a:r>
            <a:r>
              <a:rPr lang="en-GB" dirty="0" err="1"/>
              <a:t>nvcc</a:t>
            </a:r>
            <a:r>
              <a:rPr lang="en-GB" dirty="0"/>
              <a:t> in a separate namespace/library</a:t>
            </a:r>
          </a:p>
          <a:p>
            <a:pPr lvl="1"/>
            <a:r>
              <a:rPr lang="en-GB" dirty="0"/>
              <a:t>In </a:t>
            </a:r>
            <a:r>
              <a:rPr lang="en-GB" dirty="0" err="1"/>
              <a:t>AdePT</a:t>
            </a:r>
            <a:r>
              <a:rPr lang="en-GB" dirty="0"/>
              <a:t> we wrote a custom global navigation layer calling lower level </a:t>
            </a:r>
            <a:r>
              <a:rPr lang="en-GB" dirty="0" err="1"/>
              <a:t>VecGeom</a:t>
            </a:r>
            <a:r>
              <a:rPr lang="en-GB" dirty="0"/>
              <a:t> APIs</a:t>
            </a:r>
          </a:p>
          <a:p>
            <a:r>
              <a:rPr lang="en-GB" dirty="0"/>
              <a:t>Improving gradually GPU support</a:t>
            </a:r>
          </a:p>
          <a:p>
            <a:pPr lvl="1"/>
            <a:r>
              <a:rPr lang="en-GB" dirty="0"/>
              <a:t>Developed custom optimised navigation state, single-precision support</a:t>
            </a:r>
          </a:p>
          <a:p>
            <a:pPr lvl="1"/>
            <a:r>
              <a:rPr lang="en-GB" dirty="0"/>
              <a:t>Moved from a simple “loop” navigator to an optimized BVH navigator</a:t>
            </a:r>
          </a:p>
          <a:p>
            <a:pPr lvl="1"/>
            <a:r>
              <a:rPr lang="en-GB" dirty="0"/>
              <a:t>Adopting modern </a:t>
            </a:r>
            <a:r>
              <a:rPr lang="en-GB" dirty="0" err="1"/>
              <a:t>CMake</a:t>
            </a:r>
            <a:r>
              <a:rPr lang="en-GB" dirty="0"/>
              <a:t> GPU support</a:t>
            </a:r>
          </a:p>
          <a:p>
            <a:r>
              <a:rPr lang="en-GB" dirty="0"/>
              <a:t>Specializing the </a:t>
            </a:r>
            <a:r>
              <a:rPr lang="en-GB" dirty="0" err="1"/>
              <a:t>VecGeom</a:t>
            </a:r>
            <a:r>
              <a:rPr lang="en-GB" dirty="0"/>
              <a:t> GPU navigation support</a:t>
            </a:r>
          </a:p>
          <a:p>
            <a:pPr lvl="1"/>
            <a:r>
              <a:rPr lang="en-GB" dirty="0"/>
              <a:t>Portable, less complex code</a:t>
            </a:r>
          </a:p>
          <a:p>
            <a:r>
              <a:rPr lang="en-GB" dirty="0"/>
              <a:t>New </a:t>
            </a:r>
            <a:r>
              <a:rPr lang="en-GB" dirty="0">
                <a:solidFill>
                  <a:srgbClr val="C00000"/>
                </a:solidFill>
              </a:rPr>
              <a:t>ability to read GDML files </a:t>
            </a:r>
            <a:r>
              <a:rPr lang="en-GB" dirty="0"/>
              <a:t>allowing to run with almost any geometry</a:t>
            </a:r>
          </a:p>
          <a:p>
            <a:r>
              <a:rPr lang="en-FR" dirty="0"/>
              <a:t>Although being a working first solution, CSG-based approach seems to be a </a:t>
            </a:r>
            <a:r>
              <a:rPr lang="en-FR" dirty="0">
                <a:solidFill>
                  <a:srgbClr val="FF0000"/>
                </a:solidFill>
              </a:rPr>
              <a:t>bottleneck on GPU</a:t>
            </a:r>
          </a:p>
          <a:p>
            <a:pPr lvl="1"/>
            <a:r>
              <a:rPr lang="en-FR" dirty="0"/>
              <a:t>investigating </a:t>
            </a:r>
            <a:r>
              <a:rPr lang="en-FR" dirty="0">
                <a:solidFill>
                  <a:srgbClr val="7030A0"/>
                </a:solidFill>
              </a:rPr>
              <a:t>surface-based models </a:t>
            </a:r>
            <a:r>
              <a:rPr lang="en-FR" dirty="0"/>
              <a:t>(see geometry parallel session)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BEBDBF-FCDA-3A21-62CD-6E03252A4F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84EAE-C241-2B4B-9B87-D48AA1DB698F}" type="slidenum">
              <a:rPr lang="en-FR" smtClean="0"/>
              <a:t>4</a:t>
            </a:fld>
            <a:endParaRPr lang="en-FR"/>
          </a:p>
        </p:txBody>
      </p:sp>
      <p:pic>
        <p:nvPicPr>
          <p:cNvPr id="1025" name="Picture 1" descr="page6image1553462816">
            <a:extLst>
              <a:ext uri="{FF2B5EF4-FFF2-40B4-BE49-F238E27FC236}">
                <a16:creationId xmlns:a16="http://schemas.microsoft.com/office/drawing/2014/main" id="{D18CAC97-E7FC-8CAF-2A0D-9B2761B7F3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2201" y="136525"/>
            <a:ext cx="3102777" cy="2037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page6image1553134080">
            <a:extLst>
              <a:ext uri="{FF2B5EF4-FFF2-40B4-BE49-F238E27FC236}">
                <a16:creationId xmlns:a16="http://schemas.microsoft.com/office/drawing/2014/main" id="{3953F225-2907-5F4B-3C2A-4EF959DE68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98642" y="257175"/>
            <a:ext cx="736600" cy="215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63112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C831BD-A041-5F45-F0E8-B4BE806BD6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GPU-friendly rewrite of EM physics</a:t>
            </a:r>
            <a:endParaRPr lang="en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6B9602-21ED-17A9-025C-FBBE73E925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solidFill>
                  <a:srgbClr val="C00000"/>
                </a:solidFill>
              </a:rPr>
              <a:t>G4HepEm</a:t>
            </a:r>
            <a:r>
              <a:rPr lang="en-GB" dirty="0"/>
              <a:t>: compact library of EM processes for HEP</a:t>
            </a:r>
          </a:p>
          <a:p>
            <a:pPr lvl="1"/>
            <a:r>
              <a:rPr lang="en-GB" dirty="0"/>
              <a:t>Covers the complete physics for e−, e+ and 𝛾 particle transport</a:t>
            </a:r>
          </a:p>
          <a:p>
            <a:pPr lvl="1"/>
            <a:r>
              <a:rPr lang="en-GB" dirty="0"/>
              <a:t>Initialization of physics tables dependent on Geant4, but usage on GPU standalone and lightweight</a:t>
            </a:r>
          </a:p>
          <a:p>
            <a:pPr lvl="1"/>
            <a:r>
              <a:rPr lang="en-GB" dirty="0">
                <a:solidFill>
                  <a:srgbClr val="FF0000"/>
                </a:solidFill>
              </a:rPr>
              <a:t>Excellent physics agreement between Geant4 processes and G4HepEm</a:t>
            </a:r>
          </a:p>
          <a:p>
            <a:r>
              <a:rPr lang="en-GB" dirty="0"/>
              <a:t>Design of library very </a:t>
            </a:r>
            <a:r>
              <a:rPr lang="en-GB" dirty="0">
                <a:solidFill>
                  <a:srgbClr val="C00000"/>
                </a:solidFill>
              </a:rPr>
              <a:t>supportive for heterogeneous simulations</a:t>
            </a:r>
          </a:p>
          <a:p>
            <a:pPr lvl="1"/>
            <a:r>
              <a:rPr lang="en-GB" dirty="0"/>
              <a:t>Interfaces: standalone functions without global state</a:t>
            </a:r>
          </a:p>
          <a:p>
            <a:pPr lvl="1"/>
            <a:r>
              <a:rPr lang="en-GB" dirty="0"/>
              <a:t>Data: physics tables and other data structures copied to GPUs</a:t>
            </a:r>
          </a:p>
          <a:p>
            <a:pPr lvl="1"/>
            <a:r>
              <a:rPr lang="en-GB" dirty="0"/>
              <a:t>Reusing &gt; 95% of the code from G4HepEm for GPU shower simulation</a:t>
            </a:r>
            <a:endParaRPr lang="en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467B63-DB80-9C40-18AD-F49D440BF9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84EAE-C241-2B4B-9B87-D48AA1DB698F}" type="slidenum">
              <a:rPr lang="en-FR" smtClean="0"/>
              <a:t>5</a:t>
            </a:fld>
            <a:endParaRPr lang="en-FR"/>
          </a:p>
        </p:txBody>
      </p:sp>
      <p:pic>
        <p:nvPicPr>
          <p:cNvPr id="7" name="Picture 6" descr="A picture containing shape&#10;&#10;Description automatically generated">
            <a:extLst>
              <a:ext uri="{FF2B5EF4-FFF2-40B4-BE49-F238E27FC236}">
                <a16:creationId xmlns:a16="http://schemas.microsoft.com/office/drawing/2014/main" id="{66239AA0-98F7-1ECD-8FD8-8F7614C653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00560" y="431221"/>
            <a:ext cx="1553240" cy="1028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7245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70E7D0-5E42-7827-63DD-095176C45A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GPU workflow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EA92E4-CBF9-78F9-85C7-4F45C38967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The </a:t>
            </a:r>
            <a:r>
              <a:rPr lang="en-GB" dirty="0">
                <a:solidFill>
                  <a:srgbClr val="C00000"/>
                </a:solidFill>
              </a:rPr>
              <a:t>GPU workflow has probably the largest impact on performance</a:t>
            </a:r>
          </a:p>
          <a:p>
            <a:pPr lvl="1"/>
            <a:r>
              <a:rPr lang="en-GB" dirty="0"/>
              <a:t>Very different on GPU compared to CPU, it has to be massively parallelizable</a:t>
            </a:r>
          </a:p>
          <a:p>
            <a:pPr lvl="2"/>
            <a:r>
              <a:rPr lang="en-GB" dirty="0" err="1"/>
              <a:t>AdePT</a:t>
            </a:r>
            <a:r>
              <a:rPr lang="en-GB" dirty="0"/>
              <a:t> ‘steps’ all active tracks at once</a:t>
            </a:r>
          </a:p>
          <a:p>
            <a:r>
              <a:rPr lang="en-GB" dirty="0">
                <a:solidFill>
                  <a:srgbClr val="C00000"/>
                </a:solidFill>
              </a:rPr>
              <a:t>Different properties </a:t>
            </a:r>
            <a:r>
              <a:rPr lang="en-GB" dirty="0"/>
              <a:t>to the simulation workflow of Geant4</a:t>
            </a:r>
          </a:p>
          <a:p>
            <a:pPr lvl="1"/>
            <a:r>
              <a:rPr lang="en-GB" dirty="0"/>
              <a:t>No “thread-local” state, everything associated with a track</a:t>
            </a:r>
          </a:p>
          <a:p>
            <a:pPr lvl="1"/>
            <a:r>
              <a:rPr lang="en-GB" dirty="0"/>
              <a:t>At the same time: track must be as lightweight as possible</a:t>
            </a:r>
          </a:p>
          <a:p>
            <a:pPr lvl="1"/>
            <a:r>
              <a:rPr lang="en-GB" dirty="0"/>
              <a:t>Data structures must not create bottlenecks (prefer atomics) </a:t>
            </a:r>
          </a:p>
          <a:p>
            <a:r>
              <a:rPr lang="en-GB" dirty="0"/>
              <a:t>In </a:t>
            </a:r>
            <a:r>
              <a:rPr lang="en-GB" dirty="0" err="1"/>
              <a:t>AdePT</a:t>
            </a:r>
            <a:r>
              <a:rPr lang="en-GB" dirty="0"/>
              <a:t> we adopted so far an approach based on </a:t>
            </a:r>
            <a:r>
              <a:rPr lang="en-GB" dirty="0">
                <a:solidFill>
                  <a:srgbClr val="FF0000"/>
                </a:solidFill>
              </a:rPr>
              <a:t>active track slots queues</a:t>
            </a:r>
            <a:r>
              <a:rPr lang="en-GB" dirty="0"/>
              <a:t> scheduled for </a:t>
            </a:r>
            <a:r>
              <a:rPr lang="en-GB" dirty="0">
                <a:solidFill>
                  <a:srgbClr val="FF0000"/>
                </a:solidFill>
              </a:rPr>
              <a:t>per-particle kernels </a:t>
            </a:r>
            <a:r>
              <a:rPr lang="en-GB" dirty="0"/>
              <a:t>(see following slides)</a:t>
            </a:r>
          </a:p>
          <a:p>
            <a:pPr lvl="2"/>
            <a:r>
              <a:rPr lang="en-GB" dirty="0"/>
              <a:t>A “per-event” approach so far, easier to integrate in realistic simulation workflows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FD7F3D-BB56-90B9-181A-0369EDA707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84EAE-C241-2B4B-9B87-D48AA1DB698F}" type="slidenum">
              <a:rPr lang="en-FR" smtClean="0"/>
              <a:t>6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4480799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E13775-C442-9440-199C-2133884854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Track storage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89881B-E1E4-A014-9224-E88D57BA4F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>
                <a:solidFill>
                  <a:srgbClr val="C00000"/>
                </a:solidFill>
              </a:rPr>
              <a:t>Properties stored per track</a:t>
            </a:r>
            <a:r>
              <a:rPr lang="en-GB" dirty="0"/>
              <a:t>:</a:t>
            </a:r>
          </a:p>
          <a:p>
            <a:pPr lvl="1"/>
            <a:r>
              <a:rPr lang="en-GB" dirty="0"/>
              <a:t>Random number generator state</a:t>
            </a:r>
          </a:p>
          <a:p>
            <a:pPr lvl="1"/>
            <a:r>
              <a:rPr lang="en-GB" dirty="0"/>
              <a:t>Kinetic energy</a:t>
            </a:r>
          </a:p>
          <a:p>
            <a:pPr lvl="1"/>
            <a:r>
              <a:rPr lang="en-GB" dirty="0"/>
              <a:t>Position, direction, and current navigation state (volume)</a:t>
            </a:r>
          </a:p>
          <a:p>
            <a:pPr lvl="1"/>
            <a:r>
              <a:rPr lang="en-GB" dirty="0"/>
              <a:t>State to be preserved across steps (number-of-interaction-left, MSC properties)</a:t>
            </a:r>
          </a:p>
          <a:p>
            <a:r>
              <a:rPr lang="en-GB" dirty="0"/>
              <a:t>Pre-allocate </a:t>
            </a:r>
            <a:r>
              <a:rPr lang="en-GB" dirty="0">
                <a:solidFill>
                  <a:srgbClr val="C00000"/>
                </a:solidFill>
              </a:rPr>
              <a:t>arrays of tracks per particle type </a:t>
            </a:r>
            <a:r>
              <a:rPr lang="en-GB" dirty="0"/>
              <a:t>(array of structures)</a:t>
            </a:r>
          </a:p>
          <a:p>
            <a:pPr lvl="1"/>
            <a:r>
              <a:rPr lang="en-GB" dirty="0"/>
              <a:t>One for electrons, one for positrons, one for gammas</a:t>
            </a:r>
          </a:p>
          <a:p>
            <a:pPr lvl="1"/>
            <a:r>
              <a:rPr lang="en-GB" dirty="0"/>
              <a:t>Advantage: can call specialized kernels, potentially specialize stored properties</a:t>
            </a:r>
          </a:p>
          <a:p>
            <a:pPr lvl="1"/>
            <a:r>
              <a:rPr lang="en-GB" dirty="0"/>
              <a:t>Atomic counter to hand out “slots” (to allow compaction)</a:t>
            </a:r>
          </a:p>
          <a:p>
            <a:r>
              <a:rPr lang="en-GB" dirty="0"/>
              <a:t>Properties </a:t>
            </a:r>
            <a:r>
              <a:rPr lang="en-GB" i="1" dirty="0"/>
              <a:t>not</a:t>
            </a:r>
            <a:r>
              <a:rPr lang="en-GB" dirty="0"/>
              <a:t> stored per track:</a:t>
            </a:r>
          </a:p>
          <a:p>
            <a:pPr lvl="1"/>
            <a:r>
              <a:rPr lang="en-GB" dirty="0"/>
              <a:t>Particle type / PDG number (implicit from array)</a:t>
            </a:r>
          </a:p>
          <a:p>
            <a:pPr lvl="1"/>
            <a:r>
              <a:rPr lang="en-GB" dirty="0"/>
              <a:t>Charge, mass (can be inferred from particle type)</a:t>
            </a:r>
            <a:endParaRPr lang="en-FR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F73C15-BA05-EC99-7F09-B86B775AF9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84EAE-C241-2B4B-9B87-D48AA1DB698F}" type="slidenum">
              <a:rPr lang="en-FR" smtClean="0"/>
              <a:t>7</a:t>
            </a:fld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29640415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E21D5B-3BC6-18D6-02DC-A5077CDFFA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Arrays of active and next tracks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7725D-562F-7433-176A-3A14B28024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257800" cy="4667250"/>
          </a:xfrm>
        </p:spPr>
        <p:txBody>
          <a:bodyPr>
            <a:normAutofit fontScale="92500" lnSpcReduction="10000"/>
          </a:bodyPr>
          <a:lstStyle/>
          <a:p>
            <a:r>
              <a:rPr lang="en-GB" sz="2400" dirty="0">
                <a:effectLst/>
                <a:latin typeface="CMSS10"/>
              </a:rPr>
              <a:t>Store </a:t>
            </a:r>
            <a:r>
              <a:rPr lang="en-GB" sz="2400" dirty="0">
                <a:solidFill>
                  <a:srgbClr val="C00000"/>
                </a:solidFill>
                <a:effectLst/>
                <a:latin typeface="CMSS10"/>
              </a:rPr>
              <a:t>indices of active tracks</a:t>
            </a:r>
            <a:r>
              <a:rPr lang="en-GB" sz="2400" dirty="0">
                <a:effectLst/>
                <a:latin typeface="CMSS10"/>
              </a:rPr>
              <a:t> (per particle type)</a:t>
            </a:r>
            <a:endParaRPr lang="en-GB" sz="2400" dirty="0">
              <a:latin typeface="CMSS10"/>
            </a:endParaRPr>
          </a:p>
          <a:p>
            <a:pPr lvl="1"/>
            <a:r>
              <a:rPr lang="en-GB" sz="1800" dirty="0">
                <a:effectLst/>
                <a:latin typeface="CMSS10"/>
              </a:rPr>
              <a:t>Parallelize transportation kernels over these indices</a:t>
            </a:r>
            <a:endParaRPr lang="en-GB" sz="3200" dirty="0">
              <a:effectLst/>
            </a:endParaRPr>
          </a:p>
          <a:p>
            <a:r>
              <a:rPr lang="en-GB" sz="2400" dirty="0">
                <a:solidFill>
                  <a:srgbClr val="C00000"/>
                </a:solidFill>
                <a:effectLst/>
                <a:latin typeface="CMSS10"/>
              </a:rPr>
              <a:t>Queue indices for “next” active </a:t>
            </a:r>
            <a:r>
              <a:rPr lang="en-GB" sz="2400" dirty="0">
                <a:effectLst/>
                <a:latin typeface="CMSS10"/>
              </a:rPr>
              <a:t>tracks</a:t>
            </a:r>
            <a:endParaRPr lang="en-GB" sz="2400" dirty="0">
              <a:latin typeface="CMSS10"/>
            </a:endParaRPr>
          </a:p>
          <a:p>
            <a:pPr lvl="1"/>
            <a:r>
              <a:rPr lang="en-GB" sz="1800" dirty="0">
                <a:effectLst/>
                <a:latin typeface="CMSS10"/>
              </a:rPr>
              <a:t>Both secondaries and “surviving” tracks</a:t>
            </a:r>
          </a:p>
          <a:p>
            <a:pPr lvl="1"/>
            <a:r>
              <a:rPr lang="en-GB" sz="1800" dirty="0">
                <a:effectLst/>
                <a:latin typeface="CMSS10"/>
              </a:rPr>
              <a:t>Implemented with atomic counter</a:t>
            </a:r>
            <a:endParaRPr lang="en-GB" sz="1800" dirty="0">
              <a:latin typeface="CMSS10"/>
            </a:endParaRPr>
          </a:p>
          <a:p>
            <a:pPr lvl="1"/>
            <a:r>
              <a:rPr lang="en-GB" sz="1800" dirty="0">
                <a:effectLst/>
                <a:latin typeface="CMSS10"/>
              </a:rPr>
              <a:t>Tracks are killed by not enqueuing </a:t>
            </a:r>
            <a:endParaRPr lang="en-GB" sz="3600" dirty="0">
              <a:effectLst/>
            </a:endParaRPr>
          </a:p>
          <a:p>
            <a:r>
              <a:rPr lang="en-GB" sz="2400" dirty="0">
                <a:effectLst/>
                <a:latin typeface="CMSS10"/>
              </a:rPr>
              <a:t>Run transportation kernels </a:t>
            </a:r>
            <a:r>
              <a:rPr lang="en-GB" sz="2400" dirty="0">
                <a:solidFill>
                  <a:srgbClr val="C00000"/>
                </a:solidFill>
                <a:effectLst/>
                <a:latin typeface="CMSS10"/>
              </a:rPr>
              <a:t>stepping the active tracks</a:t>
            </a:r>
          </a:p>
          <a:p>
            <a:pPr lvl="1"/>
            <a:r>
              <a:rPr lang="en-GB" sz="2000" dirty="0">
                <a:effectLst/>
                <a:latin typeface="CMSS10"/>
              </a:rPr>
              <a:t>Here track #1, #2 and #5 survive, track #4 dies, and track #6 and #7 are produced</a:t>
            </a:r>
          </a:p>
          <a:p>
            <a:r>
              <a:rPr lang="en-GB" sz="2400" dirty="0">
                <a:solidFill>
                  <a:srgbClr val="C00000"/>
                </a:solidFill>
                <a:effectLst/>
                <a:latin typeface="CMSS10"/>
              </a:rPr>
              <a:t>Swap ‘active’ with ‘next’ </a:t>
            </a:r>
            <a:r>
              <a:rPr lang="en-GB" sz="2400" dirty="0">
                <a:effectLst/>
                <a:latin typeface="CMSS10"/>
              </a:rPr>
              <a:t>before next iteration</a:t>
            </a:r>
            <a:endParaRPr lang="en-GB" sz="2400" dirty="0">
              <a:latin typeface="CMSS10"/>
            </a:endParaRPr>
          </a:p>
          <a:p>
            <a:pPr lvl="1"/>
            <a:r>
              <a:rPr lang="en-GB" sz="1800" dirty="0">
                <a:effectLst/>
                <a:latin typeface="CMSS10"/>
              </a:rPr>
              <a:t>Compacting unused slots now possible</a:t>
            </a:r>
            <a:endParaRPr lang="en-GB" sz="3200" dirty="0">
              <a:effectLst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BCB389F-159A-A582-AC0F-979C96DD10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84EAE-C241-2B4B-9B87-D48AA1DB698F}" type="slidenum">
              <a:rPr lang="en-FR" smtClean="0"/>
              <a:t>8</a:t>
            </a:fld>
            <a:endParaRPr lang="en-FR"/>
          </a:p>
        </p:txBody>
      </p:sp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8B14CEFC-018A-1A05-B747-D33CD3666B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9048" y="1769649"/>
            <a:ext cx="3629334" cy="4769263"/>
          </a:xfrm>
          <a:prstGeom prst="rect">
            <a:avLst/>
          </a:prstGeom>
        </p:spPr>
      </p:pic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6F08912F-DB05-CB1B-B895-E676A4BF02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89048" y="1825625"/>
            <a:ext cx="4030803" cy="4132848"/>
          </a:xfrm>
          <a:prstGeom prst="rect">
            <a:avLst/>
          </a:prstGeom>
        </p:spPr>
      </p:pic>
      <p:pic>
        <p:nvPicPr>
          <p:cNvPr id="10" name="Picture 9" descr="Diagram&#10;&#10;Description automatically generated">
            <a:extLst>
              <a:ext uri="{FF2B5EF4-FFF2-40B4-BE49-F238E27FC236}">
                <a16:creationId xmlns:a16="http://schemas.microsoft.com/office/drawing/2014/main" id="{24B75C15-AE8F-8D8C-7AA3-03610F50ABA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21809" y="1825625"/>
            <a:ext cx="4365280" cy="471036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04198FE-A9D2-5D44-6EB4-7C6DAFDF7F19}"/>
              </a:ext>
            </a:extLst>
          </p:cNvPr>
          <p:cNvSpPr txBox="1"/>
          <p:nvPr/>
        </p:nvSpPr>
        <p:spPr>
          <a:xfrm>
            <a:off x="8080345" y="1689606"/>
            <a:ext cx="20934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FR" sz="1200" dirty="0">
                <a:solidFill>
                  <a:srgbClr val="C00000"/>
                </a:solidFill>
              </a:rPr>
              <a:t>AOS</a:t>
            </a:r>
          </a:p>
          <a:p>
            <a:pPr algn="ctr"/>
            <a:r>
              <a:rPr lang="en-FR" sz="1200" dirty="0">
                <a:solidFill>
                  <a:srgbClr val="C00000"/>
                </a:solidFill>
              </a:rPr>
              <a:t>Pre-allocated buffer</a:t>
            </a:r>
          </a:p>
        </p:txBody>
      </p:sp>
    </p:spTree>
    <p:extLst>
      <p:ext uri="{BB962C8B-B14F-4D97-AF65-F5344CB8AC3E}">
        <p14:creationId xmlns:p14="http://schemas.microsoft.com/office/powerpoint/2010/main" val="1316889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FA770-7EDE-6518-08AC-9266ADBBC4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dirty="0"/>
              <a:t>Stepping workflow – first approach</a:t>
            </a:r>
          </a:p>
        </p:txBody>
      </p:sp>
      <p:pic>
        <p:nvPicPr>
          <p:cNvPr id="6" name="Content Placeholder 5" descr="Diagram&#10;&#10;Description automatically generated">
            <a:extLst>
              <a:ext uri="{FF2B5EF4-FFF2-40B4-BE49-F238E27FC236}">
                <a16:creationId xmlns:a16="http://schemas.microsoft.com/office/drawing/2014/main" id="{345BB6EF-734F-D57C-A1DB-EEC69B50D56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12115" y="1309351"/>
            <a:ext cx="10108532" cy="3262179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68D246-3F31-DBD6-662A-26C74C96B7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B84EAE-C241-2B4B-9B87-D48AA1DB698F}" type="slidenum">
              <a:rPr lang="en-FR" smtClean="0"/>
              <a:t>9</a:t>
            </a:fld>
            <a:endParaRPr lang="en-FR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73CF254-5FAF-8B6A-A2A3-98F9BE225371}"/>
              </a:ext>
            </a:extLst>
          </p:cNvPr>
          <p:cNvSpPr txBox="1"/>
          <p:nvPr/>
        </p:nvSpPr>
        <p:spPr>
          <a:xfrm>
            <a:off x="838200" y="4758490"/>
            <a:ext cx="986388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Can start </a:t>
            </a:r>
            <a:r>
              <a:rPr lang="en-GB" dirty="0">
                <a:solidFill>
                  <a:srgbClr val="C00000"/>
                </a:solidFill>
              </a:rPr>
              <a:t>kernels for particle types in parallel streams </a:t>
            </a:r>
            <a:r>
              <a:rPr lang="en-GB" dirty="0"/>
              <a:t>(transport is independent)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C00000"/>
                </a:solidFill>
              </a:rPr>
              <a:t>Synchronization means overhead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Synchronize with host once at the end of the step (stepping loop control)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C00000"/>
                </a:solidFill>
              </a:rPr>
              <a:t>Main optimization playground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Better work balancing between warps, reducing impact of tails, better device occupancy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C00000"/>
                </a:solidFill>
              </a:rPr>
              <a:t>Experimenting with smaller kernels </a:t>
            </a:r>
            <a:r>
              <a:rPr lang="en-GB" dirty="0"/>
              <a:t>(separating discrete and continuous interactions)</a:t>
            </a:r>
            <a:endParaRPr lang="en-FR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8541010-6E25-BD94-185A-D89D49B8CAE0}"/>
              </a:ext>
            </a:extLst>
          </p:cNvPr>
          <p:cNvSpPr/>
          <p:nvPr/>
        </p:nvSpPr>
        <p:spPr>
          <a:xfrm>
            <a:off x="9720072" y="2048256"/>
            <a:ext cx="246888" cy="13807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/>
          </a:p>
        </p:txBody>
      </p:sp>
    </p:spTree>
    <p:extLst>
      <p:ext uri="{BB962C8B-B14F-4D97-AF65-F5344CB8AC3E}">
        <p14:creationId xmlns:p14="http://schemas.microsoft.com/office/powerpoint/2010/main" val="7880192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17073</TotalTime>
  <Words>1960</Words>
  <Application>Microsoft Macintosh PowerPoint</Application>
  <PresentationFormat>Widescreen</PresentationFormat>
  <Paragraphs>218</Paragraphs>
  <Slides>21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0" baseType="lpstr">
      <vt:lpstr>Arial</vt:lpstr>
      <vt:lpstr>Calibri</vt:lpstr>
      <vt:lpstr>Calibri Light</vt:lpstr>
      <vt:lpstr>CMSS10</vt:lpstr>
      <vt:lpstr>Lobster</vt:lpstr>
      <vt:lpstr>Red Hat Display</vt:lpstr>
      <vt:lpstr>Red Hat Display Medium</vt:lpstr>
      <vt:lpstr>RedHatDisplay</vt:lpstr>
      <vt:lpstr>Office Theme</vt:lpstr>
      <vt:lpstr>AdePT status report</vt:lpstr>
      <vt:lpstr>Project targets</vt:lpstr>
      <vt:lpstr>Development approach</vt:lpstr>
      <vt:lpstr>GPU geometry:VecGeom</vt:lpstr>
      <vt:lpstr>GPU-friendly rewrite of EM physics</vt:lpstr>
      <vt:lpstr>GPU workflow</vt:lpstr>
      <vt:lpstr>Track storage</vt:lpstr>
      <vt:lpstr>Arrays of active and next tracks</vt:lpstr>
      <vt:lpstr>Stepping workflow – first approach</vt:lpstr>
      <vt:lpstr>Random number handling</vt:lpstr>
      <vt:lpstr>Random number generator: RANLUX++</vt:lpstr>
      <vt:lpstr>Magnetic Field: Runge-Kutta field propagation</vt:lpstr>
      <vt:lpstr>Prototype integration strategy</vt:lpstr>
      <vt:lpstr>Scoring </vt:lpstr>
      <vt:lpstr>‘Outgoing’ particles</vt:lpstr>
      <vt:lpstr>Validation</vt:lpstr>
      <vt:lpstr>CPU vs GPU Performance  (Sampling Calorimeter example)</vt:lpstr>
      <vt:lpstr>CMS simulations: integrated and standalone</vt:lpstr>
      <vt:lpstr>Thread Divergence on GPU</vt:lpstr>
      <vt:lpstr>Ongoing and future work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AdePT status report</dc:title>
  <dc:creator>witekpokorski witekpokorski</dc:creator>
  <cp:lastModifiedBy>witekpokorski witekpokorski</cp:lastModifiedBy>
  <cp:revision>140</cp:revision>
  <dcterms:created xsi:type="dcterms:W3CDTF">2022-09-13T07:56:16Z</dcterms:created>
  <dcterms:modified xsi:type="dcterms:W3CDTF">2022-09-26T10:37:16Z</dcterms:modified>
</cp:coreProperties>
</file>