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2"/>
  </p:notesMasterIdLst>
  <p:handoutMasterIdLst>
    <p:handoutMasterId r:id="rId13"/>
  </p:handoutMasterIdLst>
  <p:sldIdLst>
    <p:sldId id="317" r:id="rId2"/>
    <p:sldId id="295" r:id="rId3"/>
    <p:sldId id="318" r:id="rId4"/>
    <p:sldId id="319" r:id="rId5"/>
    <p:sldId id="320" r:id="rId6"/>
    <p:sldId id="321" r:id="rId7"/>
    <p:sldId id="325" r:id="rId8"/>
    <p:sldId id="322" r:id="rId9"/>
    <p:sldId id="324" r:id="rId10"/>
    <p:sldId id="323" r:id="rId11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8" autoAdjust="0"/>
    <p:restoredTop sz="95878"/>
  </p:normalViewPr>
  <p:slideViewPr>
    <p:cSldViewPr snapToGrid="0" snapToObjects="1" showGuides="1">
      <p:cViewPr varScale="1">
        <p:scale>
          <a:sx n="145" d="100"/>
          <a:sy n="145" d="100"/>
        </p:scale>
        <p:origin x="784" y="176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9/26/22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9/26/22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9/26/22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pPr>
                <a:defRPr/>
              </a:pPr>
              <a:t>9/26/22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pPr>
                <a:defRPr/>
              </a:pPr>
              <a:t>9/26/22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28664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pPr>
                <a:defRPr/>
              </a:pPr>
              <a:t>9/26/22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 dirty="0"/>
              <a:t>9/26/22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 dirty="0"/>
              <a:t>Hans Wenzel     |        Geant4 Collaboration Meeting 				September 26</a:t>
            </a:r>
            <a:r>
              <a:rPr lang="en-US" baseline="30000" dirty="0"/>
              <a:t>th</a:t>
            </a:r>
            <a:r>
              <a:rPr lang="en-US" dirty="0"/>
              <a:t>, 2022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9/26/22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bitbucket.org/simoncblyth/opticks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1921402027" TargetMode="External"/><Relationship Id="rId7" Type="http://schemas.openxmlformats.org/officeDocument/2006/relationships/hyperlink" Target="https://github.com/simoncblyth/opticks/releases/tag/v0.1.7" TargetMode="External"/><Relationship Id="rId2" Type="http://schemas.openxmlformats.org/officeDocument/2006/relationships/hyperlink" Target="https://simoncblyth.bitbucket.io/env/presentation/opticks_may2020_hsf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simoncblyth/opticks" TargetMode="External"/><Relationship Id="rId5" Type="http://schemas.openxmlformats.org/officeDocument/2006/relationships/hyperlink" Target="https://simoncblyth.bitbucket.io/opticks/index.html" TargetMode="External"/><Relationship Id="rId4" Type="http://schemas.openxmlformats.org/officeDocument/2006/relationships/hyperlink" Target="https://bitbucket.org/simoncblyth/optick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github.com/hanswenzel/CaTS/" TargetMode="External"/><Relationship Id="rId7" Type="http://schemas.openxmlformats.org/officeDocument/2006/relationships/hyperlink" Target="https://gitlab.cern.ch/wenzel/geant4-dev/" TargetMode="External"/><Relationship Id="rId2" Type="http://schemas.openxmlformats.org/officeDocument/2006/relationships/hyperlink" Target="https://github.com/hanswenzel/opticks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hanswenzel/CaTS/blob/master/Examples.md" TargetMode="External"/><Relationship Id="rId5" Type="http://schemas.openxmlformats.org/officeDocument/2006/relationships/hyperlink" Target="https://github.com/hanswenzel/CaTS/blob/master/Instructions.md" TargetMode="External"/><Relationship Id="rId4" Type="http://schemas.openxmlformats.org/officeDocument/2006/relationships/hyperlink" Target="https://github.com/hanswenzel/CaTS/blob/master/README.m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7A8F265-AAA8-3341-AB28-1C1A580A8A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902" y="3685192"/>
            <a:ext cx="1388875" cy="935794"/>
          </a:xfrm>
        </p:spPr>
        <p:txBody>
          <a:bodyPr/>
          <a:lstStyle/>
          <a:p>
            <a:r>
              <a:rPr lang="en-US" sz="1200" u="sng" dirty="0"/>
              <a:t>Hans Wenzel</a:t>
            </a:r>
            <a:endParaRPr lang="en-US" sz="1200" baseline="30000" dirty="0"/>
          </a:p>
          <a:p>
            <a:r>
              <a:rPr lang="en-US" sz="1200" dirty="0"/>
              <a:t>Soon Yung Jun</a:t>
            </a:r>
          </a:p>
          <a:p>
            <a:r>
              <a:rPr lang="en-US" sz="1200" dirty="0"/>
              <a:t>Krzysztof </a:t>
            </a:r>
            <a:r>
              <a:rPr lang="en-US" sz="1200" dirty="0" err="1"/>
              <a:t>Genser</a:t>
            </a:r>
            <a:endParaRPr lang="en-US" sz="1200" baseline="30000" dirty="0"/>
          </a:p>
          <a:p>
            <a:r>
              <a:rPr lang="en-US" sz="1200" dirty="0"/>
              <a:t>Alexei </a:t>
            </a:r>
            <a:r>
              <a:rPr lang="en-US" sz="1200" dirty="0" err="1"/>
              <a:t>Strelchenko</a:t>
            </a:r>
            <a:endParaRPr lang="en-US" sz="1200" baseline="30000" dirty="0"/>
          </a:p>
          <a:p>
            <a:endParaRPr lang="en-US" baseline="30000" dirty="0"/>
          </a:p>
          <a:p>
            <a:r>
              <a:rPr lang="en-US" sz="1400" b="1" dirty="0"/>
              <a:t>Fermilab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7AD7DCF-9962-844C-9325-5AFBE6C442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2842" y="3309049"/>
            <a:ext cx="8499232" cy="752287"/>
          </a:xfrm>
        </p:spPr>
        <p:txBody>
          <a:bodyPr vert="horz" wrap="square" lIns="0" tIns="45720" rIns="91440" bIns="45720" anchor="ctr" anchorCtr="0">
            <a:normAutofit/>
          </a:bodyPr>
          <a:lstStyle/>
          <a:p>
            <a:r>
              <a:rPr lang="en-US" sz="2000" dirty="0"/>
              <a:t>Integration of Opticks</a:t>
            </a:r>
            <a:r>
              <a:rPr lang="en-US" sz="2000" baseline="30000" dirty="0"/>
              <a:t>1</a:t>
            </a:r>
            <a:r>
              <a:rPr lang="en-US" sz="2000" dirty="0"/>
              <a:t> and Geant4 (an advanced example: </a:t>
            </a:r>
            <a:r>
              <a:rPr lang="en-US" sz="2000" dirty="0" err="1"/>
              <a:t>CaTS</a:t>
            </a:r>
            <a:r>
              <a:rPr lang="en-US" sz="2000" dirty="0"/>
              <a:t>)</a:t>
            </a:r>
          </a:p>
          <a:p>
            <a:endParaRPr lang="en-US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7892380-A697-8842-879F-2E8D89683DC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729596" y="3666628"/>
            <a:ext cx="3644280" cy="1211760"/>
          </a:xfrm>
          <a:prstGeom prst="rect">
            <a:avLst/>
          </a:prstGeom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6B62AE4-0F8E-6543-B589-554685747CAE}"/>
              </a:ext>
            </a:extLst>
          </p:cNvPr>
          <p:cNvSpPr/>
          <p:nvPr/>
        </p:nvSpPr>
        <p:spPr>
          <a:xfrm>
            <a:off x="3959347" y="4697358"/>
            <a:ext cx="416697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aseline="30000"/>
              <a:t>1</a:t>
            </a:r>
            <a:r>
              <a:rPr lang="en-US" sz="1400"/>
              <a:t>developed by Simon Blyth</a:t>
            </a:r>
          </a:p>
          <a:p>
            <a:r>
              <a:rPr lang="en-US" sz="1200"/>
              <a:t>(Institute of High Energy Physics, Chinese Academy of Sciences) </a:t>
            </a:r>
          </a:p>
          <a:p>
            <a:br>
              <a:rPr lang="en-US" sz="1200"/>
            </a:br>
            <a:endParaRPr lang="en-US" sz="1200"/>
          </a:p>
          <a:p>
            <a:endParaRPr lang="en-US" sz="140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59761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95211B-AD27-FF41-9645-4DD3CBABD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9/26/22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3B7315-9F94-C94E-B80A-EDA8F6D55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Hans Wenzel     |        Geant4 Collaboration Meeting 				September 26</a:t>
            </a:r>
            <a:r>
              <a:rPr lang="en-US" baseline="30000" dirty="0"/>
              <a:t>th</a:t>
            </a:r>
            <a:r>
              <a:rPr lang="en-US" dirty="0"/>
              <a:t> 2022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EBE72-7ABF-754D-9EF3-AABB447C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19F42A-B5A3-5448-A74F-896F8DAD8636}"/>
              </a:ext>
            </a:extLst>
          </p:cNvPr>
          <p:cNvSpPr txBox="1"/>
          <p:nvPr/>
        </p:nvSpPr>
        <p:spPr>
          <a:xfrm>
            <a:off x="690174" y="584544"/>
            <a:ext cx="80099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G4Opticks/Opticks: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Add opticks to the framework used by the liquid Argon TPC community. That requires Cuda, Optix, Opticks … being packaged in the way required by these frameworks  (ups/upd, </a:t>
            </a:r>
            <a:r>
              <a:rPr lang="en-US" sz="1200" dirty="0" err="1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spack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).</a:t>
            </a:r>
            <a:endParaRPr lang="en-US" sz="1200" dirty="0">
              <a:solidFill>
                <a:schemeClr val="tx2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Try out the new Opticks as soon as Simon gives the go-ahead.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Use the same implementation of the scintillation process on CPU and GPU, use the same optical properties/keywords.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Implement Wavelength shifting process (WLS).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Have a look at simplifying </a:t>
            </a:r>
            <a:r>
              <a:rPr lang="en-US" sz="1200" dirty="0" err="1">
                <a:solidFill>
                  <a:schemeClr val="tx2"/>
                </a:solidFill>
                <a:latin typeface="Helvetica" pitchFamily="2" charset="0"/>
              </a:rPr>
              <a:t>cmake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, e.g., get rid of obsolete modules.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  <a:latin typeface="Helvetica" pitchFamily="2" charset="0"/>
            </a:endParaRPr>
          </a:p>
          <a:p>
            <a:r>
              <a:rPr lang="en-US" sz="1200" dirty="0" err="1">
                <a:solidFill>
                  <a:schemeClr val="tx2"/>
                </a:solidFill>
                <a:latin typeface="Helvetica" pitchFamily="2" charset="0"/>
              </a:rPr>
              <a:t>CaTS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</a:rPr>
              <a:t>Achieve true concurrency by 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using G4Tasking. Allow to fully utilize GPU resources like </a:t>
            </a:r>
            <a:r>
              <a:rPr lang="en-US" sz="1200" dirty="0" err="1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vram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, </a:t>
            </a:r>
            <a:r>
              <a:rPr lang="en-US" sz="1200" dirty="0" err="1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cpu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 cores, multiple GPU’s.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Change to use Root </a:t>
            </a:r>
            <a:r>
              <a:rPr lang="en-US" sz="1200" dirty="0" err="1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TBufferMerger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 for </a:t>
            </a:r>
            <a:r>
              <a:rPr lang="en-US" sz="1200" dirty="0" err="1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RootIO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 instead of using separates file and merging them when in multithreaded mode.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Provide benchmarking and physics validation results with realistic (including WLS) liquid Argon TPC geometry.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  <a:latin typeface="Helvetica" pitchFamily="2" charset="0"/>
              <a:sym typeface="Wingdings" pitchFamily="2" charset="2"/>
            </a:endParaRPr>
          </a:p>
          <a:p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Geant4: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Move the harvesting of </a:t>
            </a:r>
            <a:r>
              <a:rPr lang="en-US" sz="1200" dirty="0" err="1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Gensteps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 to the Geant4 optical producer processes (G4Cerenkov, G4Scintillation) general interface to external ray tracing programs like Opticks. Trigger the G4Opticks from </a:t>
            </a:r>
            <a:r>
              <a:rPr lang="en-US" sz="1200" dirty="0" err="1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UserSteppingAction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 whenever sufficient photons/</a:t>
            </a:r>
            <a:r>
              <a:rPr lang="en-US" sz="1200" dirty="0" err="1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gensteps</a:t>
            </a:r>
            <a:r>
              <a:rPr lang="en-US" sz="1200" dirty="0">
                <a:solidFill>
                  <a:schemeClr val="tx2"/>
                </a:solidFill>
                <a:latin typeface="Helvetica" pitchFamily="2" charset="0"/>
                <a:sym typeface="Wingdings" pitchFamily="2" charset="2"/>
              </a:rPr>
              <a:t> are collected for efficient processing on GPU.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7654E72-D135-E843-A401-AA6EB55CC198}"/>
              </a:ext>
            </a:extLst>
          </p:cNvPr>
          <p:cNvSpPr txBox="1">
            <a:spLocks/>
          </p:cNvSpPr>
          <p:nvPr/>
        </p:nvSpPr>
        <p:spPr>
          <a:xfrm>
            <a:off x="636588" y="91382"/>
            <a:ext cx="8686800" cy="339725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b="0" dirty="0">
                <a:solidFill>
                  <a:schemeClr val="tx2"/>
                </a:solidFill>
              </a:rPr>
              <a:t>Plans</a:t>
            </a:r>
            <a:endParaRPr lang="en-US" sz="1800" dirty="0"/>
          </a:p>
        </p:txBody>
      </p:sp>
      <p:pic>
        <p:nvPicPr>
          <p:cNvPr id="8" name="Picture 7" descr="A picture containing text, pinwheel, vector graphics, outdoor object&#10;&#10;Description automatically generated">
            <a:extLst>
              <a:ext uri="{FF2B5EF4-FFF2-40B4-BE49-F238E27FC236}">
                <a16:creationId xmlns:a16="http://schemas.microsoft.com/office/drawing/2014/main" id="{4D4A5FE0-F4FD-D243-985D-73246DCD0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8440" y="0"/>
            <a:ext cx="674489" cy="67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17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EC8D2-21CC-3649-B5E4-64827CF64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9/26/2022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3B5D6-BBB1-4F41-8994-D05BE891B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Hans Wenzel      |  Geant4 Collaboration Meeting 						September 26</a:t>
            </a:r>
            <a:r>
              <a:rPr lang="en-US" baseline="30000" dirty="0"/>
              <a:t>th</a:t>
            </a:r>
            <a:r>
              <a:rPr lang="en-US" dirty="0"/>
              <a:t>, 2022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0AEF3-025B-7645-A6C4-3349860D5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CustomShape 2">
            <a:extLst>
              <a:ext uri="{FF2B5EF4-FFF2-40B4-BE49-F238E27FC236}">
                <a16:creationId xmlns:a16="http://schemas.microsoft.com/office/drawing/2014/main" id="{9BB74C69-BE33-6943-B4CB-36E89C26AAF3}"/>
              </a:ext>
            </a:extLst>
          </p:cNvPr>
          <p:cNvSpPr/>
          <p:nvPr/>
        </p:nvSpPr>
        <p:spPr>
          <a:xfrm>
            <a:off x="451453" y="1250979"/>
            <a:ext cx="8229240" cy="3137761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25560">
            <a:solidFill>
              <a:srgbClr val="43729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4">
            <a:extLst>
              <a:ext uri="{FF2B5EF4-FFF2-40B4-BE49-F238E27FC236}">
                <a16:creationId xmlns:a16="http://schemas.microsoft.com/office/drawing/2014/main" id="{EFBB868F-6B55-6448-952E-19FBB04F0B63}"/>
              </a:ext>
            </a:extLst>
          </p:cNvPr>
          <p:cNvSpPr/>
          <p:nvPr/>
        </p:nvSpPr>
        <p:spPr>
          <a:xfrm>
            <a:off x="992344" y="1285380"/>
            <a:ext cx="7880040" cy="28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b="1" u="heavy" spc="-1" dirty="0">
                <a:solidFill>
                  <a:srgbClr val="2A6099"/>
                </a:solidFill>
                <a:uFill>
                  <a:solidFill>
                    <a:srgbClr val="FFFFFF"/>
                  </a:solidFill>
                </a:uFill>
              </a:rPr>
              <a:t>Outline</a:t>
            </a:r>
            <a:endParaRPr lang="en-US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Opticks/G4Opticks/</a:t>
            </a:r>
            <a:r>
              <a:rPr lang="en-US" sz="1800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CaTS</a:t>
            </a:r>
            <a:r>
              <a:rPr lang="en-US" sz="1800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overview.</a:t>
            </a:r>
            <a:endParaRPr lang="en-US" sz="18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3200" lvl="1" indent="-214200"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Opticks resources.</a:t>
            </a: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CaTS</a:t>
            </a:r>
            <a:r>
              <a:rPr lang="en-US" sz="1800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73200" lvl="1" indent="-214200"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Latest developments. </a:t>
            </a:r>
          </a:p>
          <a:p>
            <a:pPr marL="673200" lvl="1" indent="-214200"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CaTS</a:t>
            </a:r>
            <a:r>
              <a:rPr lang="en-US" sz="1800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resources.</a:t>
            </a:r>
          </a:p>
          <a:p>
            <a:pPr marL="216000" indent="-214200"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Status of re-implementing Opticks for Optix7.</a:t>
            </a: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Plans.</a:t>
            </a:r>
            <a:endParaRPr lang="en-US" sz="18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picture containing text, pinwheel, vector graphics, outdoor object&#10;&#10;Description automatically generated">
            <a:extLst>
              <a:ext uri="{FF2B5EF4-FFF2-40B4-BE49-F238E27FC236}">
                <a16:creationId xmlns:a16="http://schemas.microsoft.com/office/drawing/2014/main" id="{DD2DF096-C450-5946-ABAC-8BA5826E5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15" y="0"/>
            <a:ext cx="1009154" cy="100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775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56A8C2-5503-C94C-8BE6-4544CB195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9/26/22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11A261-FCEC-D348-9F4C-B525BE845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Hans Wenzel     |        Geant4 Collaboration Meeting 				September 26</a:t>
            </a:r>
            <a:r>
              <a:rPr lang="en-US" baseline="30000" dirty="0"/>
              <a:t>th</a:t>
            </a:r>
            <a:r>
              <a:rPr lang="en-US" dirty="0"/>
              <a:t>, 2022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5A806B-E193-DF42-9220-7C4031E7E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A4627F88-E016-D846-831A-3DF81F5F358F}"/>
              </a:ext>
            </a:extLst>
          </p:cNvPr>
          <p:cNvSpPr txBox="1">
            <a:spLocks/>
          </p:cNvSpPr>
          <p:nvPr/>
        </p:nvSpPr>
        <p:spPr>
          <a:xfrm>
            <a:off x="92178" y="1009154"/>
            <a:ext cx="3827889" cy="376700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Opticks is an open-source project that accelerates optical photon simulation by integrating NVIDIA GPU ray tracing, accessed via NVIDIA </a:t>
            </a:r>
            <a:r>
              <a:rPr lang="en-US" sz="1400" dirty="0" err="1">
                <a:solidFill>
                  <a:schemeClr val="tx1"/>
                </a:solidFill>
              </a:rPr>
              <a:t>OptiX</a:t>
            </a:r>
            <a:r>
              <a:rPr lang="en-US" sz="1400" dirty="0"/>
              <a:t>.</a:t>
            </a:r>
          </a:p>
          <a:p>
            <a:pPr marL="0" indent="0">
              <a:buNone/>
            </a:pPr>
            <a:r>
              <a:rPr lang="en-US" sz="1400" dirty="0"/>
              <a:t>Developed by Simon Blyth: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2"/>
                </a:solidFill>
                <a:hlinkClick r:id="rId2"/>
              </a:rPr>
              <a:t>https://bitbucket.org/simoncblyth/opticks/</a:t>
            </a:r>
            <a:endParaRPr lang="en-US" sz="1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chemeClr val="tx2"/>
                </a:solidFill>
              </a:rPr>
              <a:t> </a:t>
            </a:r>
            <a:br>
              <a:rPr lang="en-US" sz="1400" dirty="0">
                <a:solidFill>
                  <a:schemeClr val="tx2"/>
                </a:solidFill>
              </a:rPr>
            </a:br>
            <a:r>
              <a:rPr lang="en-US" sz="1400" dirty="0" err="1">
                <a:solidFill>
                  <a:schemeClr val="tx1"/>
                </a:solidFill>
              </a:rPr>
              <a:t>CaTS</a:t>
            </a:r>
            <a:r>
              <a:rPr lang="en-US" sz="1400" dirty="0">
                <a:solidFill>
                  <a:schemeClr val="tx1"/>
                </a:solidFill>
              </a:rPr>
              <a:t>: interfaces Geant4 user code with Opticks using the G4Opticks interface provided by Opticks. It defines a hybrid workflow where generation and tracing of optical photons is offloaded to Opticks (GPU),  while Geant4(CPU) handles all other particles. </a:t>
            </a:r>
            <a:r>
              <a:rPr lang="en-US" sz="1400" dirty="0" err="1">
                <a:solidFill>
                  <a:schemeClr val="tx1"/>
                </a:solidFill>
              </a:rPr>
              <a:t>CaTS</a:t>
            </a:r>
            <a:r>
              <a:rPr lang="en-US" sz="1400" dirty="0">
                <a:solidFill>
                  <a:schemeClr val="tx1"/>
                </a:solidFill>
              </a:rPr>
              <a:t> was included in Geant4 11.0 as an advanced example:</a:t>
            </a:r>
          </a:p>
          <a:p>
            <a:pPr marL="0" indent="0">
              <a:buNone/>
            </a:pPr>
            <a:r>
              <a:rPr lang="en-US" sz="1100" dirty="0">
                <a:solidFill>
                  <a:schemeClr val="tx1"/>
                </a:solidFill>
              </a:rPr>
              <a:t>https://geant4.kek.jp/</a:t>
            </a:r>
            <a:r>
              <a:rPr lang="en-US" sz="1100" dirty="0" err="1">
                <a:solidFill>
                  <a:schemeClr val="tx1"/>
                </a:solidFill>
              </a:rPr>
              <a:t>lxr</a:t>
            </a:r>
            <a:r>
              <a:rPr lang="en-US" sz="1100" dirty="0">
                <a:solidFill>
                  <a:schemeClr val="tx1"/>
                </a:solidFill>
              </a:rPr>
              <a:t>/source/examples/advanced/</a:t>
            </a:r>
            <a:r>
              <a:rPr lang="en-US" sz="1100" dirty="0" err="1">
                <a:solidFill>
                  <a:schemeClr val="tx1"/>
                </a:solidFill>
              </a:rPr>
              <a:t>CaTS</a:t>
            </a:r>
            <a:r>
              <a:rPr lang="en-US" sz="1100" dirty="0">
                <a:solidFill>
                  <a:schemeClr val="tx1"/>
                </a:solidFill>
              </a:rPr>
              <a:t>/ 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0" name="Picture Placeholder 8" descr="Diagram&#10;&#10;Description automatically generated">
            <a:extLst>
              <a:ext uri="{FF2B5EF4-FFF2-40B4-BE49-F238E27FC236}">
                <a16:creationId xmlns:a16="http://schemas.microsoft.com/office/drawing/2014/main" id="{66D4B585-BD67-5B4C-8496-74C8EC612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16" y="1530540"/>
            <a:ext cx="5252906" cy="2754015"/>
          </a:xfrm>
          <a:prstGeom prst="rect">
            <a:avLst/>
          </a:prstGeom>
          <a:noFill/>
        </p:spPr>
      </p:pic>
      <p:sp>
        <p:nvSpPr>
          <p:cNvPr id="11" name="Title 6">
            <a:extLst>
              <a:ext uri="{FF2B5EF4-FFF2-40B4-BE49-F238E27FC236}">
                <a16:creationId xmlns:a16="http://schemas.microsoft.com/office/drawing/2014/main" id="{4D60BD6E-C9DF-7440-B9D9-C44F0AA493B8}"/>
              </a:ext>
            </a:extLst>
          </p:cNvPr>
          <p:cNvSpPr txBox="1">
            <a:spLocks/>
          </p:cNvSpPr>
          <p:nvPr/>
        </p:nvSpPr>
        <p:spPr>
          <a:xfrm>
            <a:off x="1898197" y="160044"/>
            <a:ext cx="5381492" cy="320908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/>
              <a:t>Opticks/G4Opticks/CaTS</a:t>
            </a:r>
            <a:endParaRPr lang="en-US" dirty="0"/>
          </a:p>
        </p:txBody>
      </p:sp>
      <p:pic>
        <p:nvPicPr>
          <p:cNvPr id="12" name="Picture 11" descr="A picture containing text, pinwheel, vector graphics, outdoor object&#10;&#10;Description automatically generated">
            <a:extLst>
              <a:ext uri="{FF2B5EF4-FFF2-40B4-BE49-F238E27FC236}">
                <a16:creationId xmlns:a16="http://schemas.microsoft.com/office/drawing/2014/main" id="{F39CC667-1E74-EB45-BDB0-D9FDD5DB2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615" y="0"/>
            <a:ext cx="1009154" cy="1009154"/>
          </a:xfrm>
          <a:prstGeom prst="rect">
            <a:avLst/>
          </a:prstGeom>
        </p:spPr>
      </p:pic>
      <p:pic>
        <p:nvPicPr>
          <p:cNvPr id="13" name="Picture 1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F0A4D30-8433-AF41-925C-C4F6CD92DD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0067" y="643467"/>
            <a:ext cx="3663835" cy="98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087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6D8E3C-B19C-1445-9883-191EE66FA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9/26/22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D920BA-A4FB-7842-8F15-A4D3FC65F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Hans Wenzel     |        Geant4 Collaboration Meeting 				September 26</a:t>
            </a:r>
            <a:r>
              <a:rPr lang="en-US" baseline="30000"/>
              <a:t>th</a:t>
            </a:r>
            <a:r>
              <a:rPr lang="en-US"/>
              <a:t> 2022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5E38D0-21DB-6E40-8DD9-AA972749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83E560-3D6B-164F-931A-3C017172EBF5}"/>
              </a:ext>
            </a:extLst>
          </p:cNvPr>
          <p:cNvSpPr txBox="1"/>
          <p:nvPr/>
        </p:nvSpPr>
        <p:spPr>
          <a:xfrm>
            <a:off x="88135" y="83184"/>
            <a:ext cx="8833923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>
                <a:hlinkClick r:id="rId2" tooltip="https://urldefense.proofpoint.com/v2/url?u=https-3A__simoncblyth.bitbucket.io_env_presentation_opticks-5Fmay2020-5Fhsf.html&amp;d=DwMFaQ&amp;c=gRgGjJ3BkIsb5y6s49QqsA&amp;r=bIL908M-35QimpL2FpB7Bw&amp;m=qsJheWpOdBynooh5Qtj1focBVL_rplwXQJR0u8MT_Ks&amp;s=aBVzDq0NCEjxd-vo_RhtdN2B4jm1wT0NLwphnMiW05Q&amp;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Opticks resources: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2" tooltip="https://urldefense.proofpoint.com/v2/url?u=https-3A__simoncblyth.bitbucket.io_env_presentation_opticks-5Fmay2020-5Fhsf.html&amp;d=DwMFaQ&amp;c=gRgGjJ3BkIsb5y6s49QqsA&amp;r=bIL908M-35QimpL2FpB7Bw&amp;m=qsJheWpOdBynooh5Qtj1focBVL_rplwXQJR0u8MT_Ks&amp;s=aBVzDq0NCEjxd-vo_RhtdN2B4jm1wT0NLwphnMiW05Q&amp;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https://simoncblyth.bitbucket.io/env/presentation/opticks_may2020_hsf.html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EPJ Web of Conferences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214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02027 (2019), </a:t>
            </a:r>
            <a:r>
              <a:rPr lang="en-US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https://doi.org/10.1051/epjconf/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20192140202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Simon Blyth: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Opticks : GPU Optical Photon Simulation for Particle Physics using NVIDIA®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sz="16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</a:p>
          <a:p>
            <a:endParaRPr lang="en-US" sz="1800" dirty="0"/>
          </a:p>
          <a:p>
            <a:r>
              <a:rPr lang="en-US" sz="1800" dirty="0"/>
              <a:t>Detector geometry in Opticks: </a:t>
            </a:r>
            <a:r>
              <a:rPr lang="en-US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https://indico.cern.ch/event/975008/</a:t>
            </a:r>
          </a:p>
          <a:p>
            <a:r>
              <a:rPr lang="en-US" sz="1800" dirty="0"/>
              <a:t>Documentation: </a:t>
            </a:r>
            <a:r>
              <a:rPr lang="en-US" sz="1800" dirty="0">
                <a:hlinkClick r:id="rId5"/>
              </a:rPr>
              <a:t>https://simoncblyth.bitbucket.io/opticks/index.html</a:t>
            </a:r>
            <a:endParaRPr lang="en-US" sz="1800" dirty="0"/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Code repositories:</a:t>
            </a:r>
            <a:endParaRPr lang="en-US" sz="1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https://bitbucket.org/simoncblyth/opticks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: main development repository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https://github.com/simoncblyth/opticks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: used for snapshots and tagged releases. 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most recent tag is </a:t>
            </a:r>
            <a:r>
              <a:rPr lang="en-US" sz="2000" dirty="0">
                <a:hlinkClick r:id="rId7"/>
              </a:rPr>
              <a:t>https://github.com/simoncblyth/opticks/releases/tag/v0.1.7</a:t>
            </a:r>
            <a:endParaRPr lang="en-US" sz="2000" dirty="0"/>
          </a:p>
          <a:p>
            <a:r>
              <a:rPr lang="en-US" sz="2000" dirty="0">
                <a:sym typeface="Wingdings" pitchFamily="2" charset="2"/>
              </a:rPr>
              <a:t> Starting point from ‘our’ </a:t>
            </a:r>
            <a:r>
              <a:rPr lang="en-US" sz="2000" dirty="0" err="1">
                <a:sym typeface="Wingdings" pitchFamily="2" charset="2"/>
              </a:rPr>
              <a:t>github</a:t>
            </a:r>
            <a:r>
              <a:rPr lang="en-US" sz="2000" dirty="0">
                <a:sym typeface="Wingdings" pitchFamily="2" charset="2"/>
              </a:rPr>
              <a:t> fork.</a:t>
            </a:r>
            <a:endParaRPr lang="en-US" sz="1100" dirty="0"/>
          </a:p>
          <a:p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86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DEB9CE-5C18-034C-9C26-A2AA5994A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9/26/22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448D1C-2C77-624E-B630-E604D4CCF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Hans Wenzel     |        Geant4 Collaboration Meeting 				September 26</a:t>
            </a:r>
            <a:r>
              <a:rPr lang="en-US" baseline="30000" dirty="0"/>
              <a:t>th</a:t>
            </a:r>
            <a:r>
              <a:rPr lang="en-US" dirty="0"/>
              <a:t>, 2022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2DC1F-51F4-B241-B753-3B2496A0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1" name="Picture 10" descr="A picture containing text, pinwheel, vector graphics, outdoor object&#10;&#10;Description automatically generated">
            <a:extLst>
              <a:ext uri="{FF2B5EF4-FFF2-40B4-BE49-F238E27FC236}">
                <a16:creationId xmlns:a16="http://schemas.microsoft.com/office/drawing/2014/main" id="{3C026355-E576-3841-A7C1-250346477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6600" y="1"/>
            <a:ext cx="660400" cy="660400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AA114FB9-43EF-9C44-82BB-CD07DB7FFAD8}"/>
              </a:ext>
            </a:extLst>
          </p:cNvPr>
          <p:cNvSpPr txBox="1">
            <a:spLocks/>
          </p:cNvSpPr>
          <p:nvPr/>
        </p:nvSpPr>
        <p:spPr>
          <a:xfrm>
            <a:off x="147765" y="102883"/>
            <a:ext cx="8686800" cy="339866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b="0" dirty="0" err="1">
                <a:solidFill>
                  <a:schemeClr val="tx2"/>
                </a:solidFill>
              </a:rPr>
              <a:t>CaTS</a:t>
            </a:r>
            <a:r>
              <a:rPr lang="en-US" sz="1800" b="0" dirty="0">
                <a:solidFill>
                  <a:schemeClr val="tx2"/>
                </a:solidFill>
              </a:rPr>
              <a:t>: advanced Geant4 example</a:t>
            </a:r>
            <a:endParaRPr lang="en-US" sz="1800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752B177-9873-B64D-9411-0ED20ABD2CF0}"/>
              </a:ext>
            </a:extLst>
          </p:cNvPr>
          <p:cNvSpPr txBox="1">
            <a:spLocks/>
          </p:cNvSpPr>
          <p:nvPr/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5FDC726C-528B-A64F-9634-C603A552D347}"/>
              </a:ext>
            </a:extLst>
          </p:cNvPr>
          <p:cNvSpPr txBox="1">
            <a:spLocks/>
          </p:cNvSpPr>
          <p:nvPr/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endParaRPr lang="en-US" b="1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42A5B22-EF54-8C4B-8ADA-C59ED1E17AFE}"/>
              </a:ext>
            </a:extLst>
          </p:cNvPr>
          <p:cNvSpPr txBox="1">
            <a:spLocks/>
          </p:cNvSpPr>
          <p:nvPr/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16EE8F-977F-6442-B762-52013D1377F5}"/>
              </a:ext>
            </a:extLst>
          </p:cNvPr>
          <p:cNvSpPr txBox="1"/>
          <p:nvPr/>
        </p:nvSpPr>
        <p:spPr>
          <a:xfrm>
            <a:off x="51134" y="298216"/>
            <a:ext cx="8551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Uses Geant4 to collect Scintillation and Cerenkov </a:t>
            </a:r>
            <a:r>
              <a:rPr lang="en-US" sz="1200" dirty="0" err="1">
                <a:solidFill>
                  <a:schemeClr val="tx2"/>
                </a:solidFill>
              </a:rPr>
              <a:t>Gensteps</a:t>
            </a:r>
            <a:r>
              <a:rPr lang="en-US" sz="1200" dirty="0">
                <a:solidFill>
                  <a:schemeClr val="tx2"/>
                </a:solidFill>
              </a:rPr>
              <a:t>.  A </a:t>
            </a:r>
            <a:r>
              <a:rPr lang="en-US" sz="1200" dirty="0" err="1">
                <a:solidFill>
                  <a:schemeClr val="tx2"/>
                </a:solidFill>
              </a:rPr>
              <a:t>Genstep</a:t>
            </a:r>
            <a:r>
              <a:rPr lang="en-US" sz="1200" dirty="0">
                <a:solidFill>
                  <a:schemeClr val="tx2"/>
                </a:solidFill>
              </a:rPr>
              <a:t> collects all the data necessary to generate Cerenkov/Scintillation photons on the GPU. The harvesting is done in Sensitive Detectors(SD) (</a:t>
            </a:r>
            <a:r>
              <a:rPr lang="en-US" sz="1200" dirty="0" err="1">
                <a:solidFill>
                  <a:schemeClr val="tx2"/>
                </a:solidFill>
              </a:rPr>
              <a:t>RadiatorSD</a:t>
            </a:r>
            <a:r>
              <a:rPr lang="en-US" sz="1200" dirty="0">
                <a:solidFill>
                  <a:schemeClr val="tx2"/>
                </a:solidFill>
              </a:rPr>
              <a:t>/</a:t>
            </a:r>
            <a:r>
              <a:rPr lang="en-US" sz="1200" dirty="0" err="1">
                <a:solidFill>
                  <a:schemeClr val="tx2"/>
                </a:solidFill>
              </a:rPr>
              <a:t>lArTPCSD</a:t>
            </a:r>
            <a:r>
              <a:rPr lang="en-US" sz="1200" dirty="0">
                <a:solidFill>
                  <a:schemeClr val="tx2"/>
                </a:solidFill>
              </a:rPr>
              <a:t>). The number of photons to be generated is calculated by Geant4 and constrained to be identical whether one uses the Geant4 optical physics or G4Opticks.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Use of G4Opticks is both a build and runt-time option.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The </a:t>
            </a:r>
            <a:r>
              <a:rPr lang="en-US" sz="1200" dirty="0" err="1">
                <a:solidFill>
                  <a:schemeClr val="tx2"/>
                </a:solidFill>
              </a:rPr>
              <a:t>PhotonHits</a:t>
            </a:r>
            <a:r>
              <a:rPr lang="en-US" sz="1200" dirty="0">
                <a:solidFill>
                  <a:schemeClr val="tx2"/>
                </a:solidFill>
              </a:rPr>
              <a:t> collected by the </a:t>
            </a:r>
            <a:r>
              <a:rPr lang="en-US" sz="1200" dirty="0" err="1">
                <a:solidFill>
                  <a:schemeClr val="tx2"/>
                </a:solidFill>
              </a:rPr>
              <a:t>PhotonSD</a:t>
            </a:r>
            <a:r>
              <a:rPr lang="en-US" sz="1200" dirty="0">
                <a:solidFill>
                  <a:schemeClr val="tx2"/>
                </a:solidFill>
              </a:rPr>
              <a:t> sensitive detector have the same content whether Geant4 or G4Opticks is used.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Uses GDML with extensions for flexible Detector construction and to provide optical properties at runtime. The gdml extensions include: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Assigning Sensitive Detectors to logical Volumes. 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       Available: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200" b="1" u="sng" dirty="0" err="1">
                <a:solidFill>
                  <a:schemeClr val="tx2"/>
                </a:solidFill>
              </a:rPr>
              <a:t>RadiatorSD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b="1" u="sng" dirty="0" err="1">
                <a:solidFill>
                  <a:schemeClr val="tx2"/>
                </a:solidFill>
              </a:rPr>
              <a:t>lArTPCSD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b="1" u="sng" dirty="0" err="1">
                <a:solidFill>
                  <a:schemeClr val="tx2"/>
                </a:solidFill>
              </a:rPr>
              <a:t>PhotonSD</a:t>
            </a:r>
            <a:r>
              <a:rPr lang="en-US" sz="1200" b="1" u="sng" dirty="0">
                <a:solidFill>
                  <a:schemeClr val="tx2"/>
                </a:solidFill>
              </a:rPr>
              <a:t>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TrackerSD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CalorimeterSD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DRCalorimeterSD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b="1" u="sng" dirty="0">
                <a:solidFill>
                  <a:schemeClr val="tx2"/>
                </a:solidFill>
              </a:rPr>
              <a:t>..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Assigning step-limits to logical Volumes.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Assigning production Cuts by regions.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Assigning visualization attributes.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Note there are Opticks specific keywords!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Uses G4PhysListFactoryAlt to define and configure</a:t>
            </a:r>
          </a:p>
          <a:p>
            <a:r>
              <a:rPr lang="en-US" sz="1200" dirty="0">
                <a:solidFill>
                  <a:schemeClr val="tx2"/>
                </a:solidFill>
              </a:rPr>
              <a:t>        physics.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Uses Root IO to provide persistency for Hits.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  <a:p>
            <a:r>
              <a:rPr lang="en-US" sz="1200" dirty="0">
                <a:solidFill>
                  <a:schemeClr val="tx2"/>
                </a:solidFill>
              </a:rPr>
              <a:t>Achieved speed up in the order of a few times 10</a:t>
            </a:r>
            <a:r>
              <a:rPr lang="en-US" sz="1200" baseline="30000" dirty="0">
                <a:solidFill>
                  <a:schemeClr val="tx2"/>
                </a:solidFill>
              </a:rPr>
              <a:t>2</a:t>
            </a:r>
            <a:r>
              <a:rPr lang="en-US" sz="1200" dirty="0">
                <a:solidFill>
                  <a:schemeClr val="tx2"/>
                </a:solidFill>
              </a:rPr>
              <a:t>, depends </a:t>
            </a:r>
          </a:p>
          <a:p>
            <a:r>
              <a:rPr lang="en-US" sz="1200" dirty="0">
                <a:solidFill>
                  <a:schemeClr val="tx2"/>
                </a:solidFill>
              </a:rPr>
              <a:t>strongly on detector geometry, hardware and settings.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C4110A-3940-6A43-8B06-03C0009AFD96}"/>
              </a:ext>
            </a:extLst>
          </p:cNvPr>
          <p:cNvSpPr txBox="1"/>
          <p:nvPr/>
        </p:nvSpPr>
        <p:spPr>
          <a:xfrm>
            <a:off x="36678" y="4143983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>
              <a:solidFill>
                <a:schemeClr val="tx2"/>
              </a:solidFill>
            </a:endParaRPr>
          </a:p>
          <a:p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BF18F8B-E435-ED49-B2E1-3BD02AC7B594}"/>
              </a:ext>
            </a:extLst>
          </p:cNvPr>
          <p:cNvSpPr/>
          <p:nvPr/>
        </p:nvSpPr>
        <p:spPr>
          <a:xfrm>
            <a:off x="4326993" y="2086495"/>
            <a:ext cx="4780329" cy="2601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Content Placeholder 16" descr="Timeline&#10;&#10;Description automatically generated">
            <a:extLst>
              <a:ext uri="{FF2B5EF4-FFF2-40B4-BE49-F238E27FC236}">
                <a16:creationId xmlns:a16="http://schemas.microsoft.com/office/drawing/2014/main" id="{89455D70-47ED-7848-A5FE-7FCB5B98B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165" y="2241934"/>
            <a:ext cx="4445018" cy="228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26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D228A-6EE9-7D45-9BD0-5DFC1A895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9/26/22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41F5E2-704B-9A42-806B-736FB0635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Hans Wenzel     |        Geant4 Collaboration Meeting 				September 26</a:t>
            </a:r>
            <a:r>
              <a:rPr lang="en-US" baseline="30000" dirty="0"/>
              <a:t>th</a:t>
            </a:r>
            <a:r>
              <a:rPr lang="en-US" dirty="0"/>
              <a:t>, 2022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6BC1EE-94EE-5B4C-BDDF-F19AF1F1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F75980-482C-0E4C-8BCE-B2D1CBD5C0C0}"/>
              </a:ext>
            </a:extLst>
          </p:cNvPr>
          <p:cNvSpPr txBox="1"/>
          <p:nvPr/>
        </p:nvSpPr>
        <p:spPr>
          <a:xfrm>
            <a:off x="672856" y="936333"/>
            <a:ext cx="82488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For the Geant4 advanced example: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Lots of code and </a:t>
            </a:r>
            <a:r>
              <a:rPr lang="en-US" sz="2000" dirty="0" err="1"/>
              <a:t>cmake</a:t>
            </a:r>
            <a:r>
              <a:rPr lang="en-US" sz="2000" dirty="0"/>
              <a:t> cleanup, make use of C++17 features, follow Geant4 code conventions added visual code configuration.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More examples: (e.g. scintillation crystals, WLS examples, …).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Help users getting started with </a:t>
            </a:r>
            <a:r>
              <a:rPr lang="en-US" sz="2000" dirty="0" err="1"/>
              <a:t>CaTS</a:t>
            </a:r>
            <a:r>
              <a:rPr lang="en-US" sz="20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Ensure that gdml examples are compatible with Geant4 10/11 and 	Opticks.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Various optimizations.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Changes to </a:t>
            </a:r>
            <a:r>
              <a:rPr lang="en-US" sz="2000" dirty="0" err="1"/>
              <a:t>RootIO</a:t>
            </a:r>
            <a:r>
              <a:rPr lang="en-US" sz="20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Allow for Geant4 event-level multi-threading for offloading Opticks–</a:t>
            </a:r>
            <a:r>
              <a:rPr lang="en-US" sz="2000" dirty="0" err="1"/>
              <a:t>autolock</a:t>
            </a:r>
            <a:r>
              <a:rPr lang="en-US" sz="2000" dirty="0"/>
              <a:t> for G4Opticks call (generate and propagate Photons). But poor scaling due to mutex (as expected as kernels calls are sequential).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	</a:t>
            </a:r>
          </a:p>
        </p:txBody>
      </p:sp>
      <p:pic>
        <p:nvPicPr>
          <p:cNvPr id="7" name="Picture 6" descr="A picture containing text, pinwheel, vector graphics, outdoor object&#10;&#10;Description automatically generated">
            <a:extLst>
              <a:ext uri="{FF2B5EF4-FFF2-40B4-BE49-F238E27FC236}">
                <a16:creationId xmlns:a16="http://schemas.microsoft.com/office/drawing/2014/main" id="{E2E20D01-45F8-F447-8A5B-562828708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596" y="0"/>
            <a:ext cx="936333" cy="9363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CF483C-6272-D54B-B4D5-CF6D58F145DC}"/>
              </a:ext>
            </a:extLst>
          </p:cNvPr>
          <p:cNvSpPr txBox="1"/>
          <p:nvPr/>
        </p:nvSpPr>
        <p:spPr>
          <a:xfrm>
            <a:off x="418641" y="231354"/>
            <a:ext cx="2862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Latest developments:</a:t>
            </a:r>
          </a:p>
        </p:txBody>
      </p:sp>
    </p:spTree>
    <p:extLst>
      <p:ext uri="{BB962C8B-B14F-4D97-AF65-F5344CB8AC3E}">
        <p14:creationId xmlns:p14="http://schemas.microsoft.com/office/powerpoint/2010/main" val="2392653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1A5836-5554-2640-BBB4-FB712B5D0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9/26/22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382A20-A98A-8649-942C-C9E61655C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Hans Wenzel     |        Geant4 Collaboration Meeting 				September 26</a:t>
            </a:r>
            <a:r>
              <a:rPr lang="en-US" baseline="30000"/>
              <a:t>th</a:t>
            </a:r>
            <a:r>
              <a:rPr lang="en-US"/>
              <a:t>, 2022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A7DE6-A709-8D41-80D1-AC824ADCE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6337A8D0-143E-4846-A20C-7E721DCD75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175633"/>
              </p:ext>
            </p:extLst>
          </p:nvPr>
        </p:nvGraphicFramePr>
        <p:xfrm>
          <a:off x="1665652" y="1601320"/>
          <a:ext cx="5113216" cy="270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190">
                  <a:extLst>
                    <a:ext uri="{9D8B030D-6E8A-4147-A177-3AD203B41FA5}">
                      <a16:colId xmlns:a16="http://schemas.microsoft.com/office/drawing/2014/main" val="3698383942"/>
                    </a:ext>
                  </a:extLst>
                </a:gridCol>
                <a:gridCol w="1080440">
                  <a:extLst>
                    <a:ext uri="{9D8B030D-6E8A-4147-A177-3AD203B41FA5}">
                      <a16:colId xmlns:a16="http://schemas.microsoft.com/office/drawing/2014/main" val="949066309"/>
                    </a:ext>
                  </a:extLst>
                </a:gridCol>
                <a:gridCol w="1372793">
                  <a:extLst>
                    <a:ext uri="{9D8B030D-6E8A-4147-A177-3AD203B41FA5}">
                      <a16:colId xmlns:a16="http://schemas.microsoft.com/office/drawing/2014/main" val="3089159632"/>
                    </a:ext>
                  </a:extLst>
                </a:gridCol>
                <a:gridCol w="1372793">
                  <a:extLst>
                    <a:ext uri="{9D8B030D-6E8A-4147-A177-3AD203B41FA5}">
                      <a16:colId xmlns:a16="http://schemas.microsoft.com/office/drawing/2014/main" val="3357751518"/>
                    </a:ext>
                  </a:extLst>
                </a:gridCol>
              </a:tblGrid>
              <a:tr h="12709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Number of threads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Geant4 [sec/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</a:rPr>
                        <a:t>evt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Opticks [sec/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</a:rPr>
                        <a:t>evt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Gain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49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37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13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245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964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91937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37529F5A-4DEE-6B41-AF8B-A9A78BCB7832}"/>
              </a:ext>
            </a:extLst>
          </p:cNvPr>
          <p:cNvSpPr txBox="1"/>
          <p:nvPr/>
        </p:nvSpPr>
        <p:spPr>
          <a:xfrm>
            <a:off x="111070" y="570454"/>
            <a:ext cx="77756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ffectLst/>
                <a:latin typeface="Arial" panose="020B0604020202020204" pitchFamily="34" charset="0"/>
              </a:rPr>
              <a:t>Hardware: Nvidia RTX3090, Core i9-10900k@ 3.7Ghz 10 CPU cores, results are very preliminary.</a:t>
            </a:r>
            <a:endParaRPr lang="en-US" dirty="0"/>
          </a:p>
        </p:txBody>
      </p:sp>
      <p:pic>
        <p:nvPicPr>
          <p:cNvPr id="13" name="Picture 12" descr="A picture containing text, pinwheel, vector graphics, outdoor object&#10;&#10;Description automatically generated">
            <a:extLst>
              <a:ext uri="{FF2B5EF4-FFF2-40B4-BE49-F238E27FC236}">
                <a16:creationId xmlns:a16="http://schemas.microsoft.com/office/drawing/2014/main" id="{BC1FF141-B672-FA44-A837-55DBF663B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596" y="0"/>
            <a:ext cx="936333" cy="93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463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485843-87FF-DF43-8E24-DA36F8206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9/26/22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C3A8F3-FFA4-4C47-AC83-4EF6FCAD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Hans Wenzel     |        Geant4 Collaboration Meeting 				September 26</a:t>
            </a:r>
            <a:r>
              <a:rPr lang="en-US" baseline="30000" dirty="0"/>
              <a:t>th</a:t>
            </a:r>
            <a:r>
              <a:rPr lang="en-US" dirty="0"/>
              <a:t>, 2022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EF9EF-73CD-4540-AAC4-B17CED188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6308E3D-0FCD-4B4A-9BC1-5EACA5102F36}"/>
              </a:ext>
            </a:extLst>
          </p:cNvPr>
          <p:cNvSpPr txBox="1">
            <a:spLocks/>
          </p:cNvSpPr>
          <p:nvPr/>
        </p:nvSpPr>
        <p:spPr>
          <a:xfrm>
            <a:off x="111125" y="674489"/>
            <a:ext cx="8921750" cy="379452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https://github.com/hanswenzel/opticks</a:t>
            </a:r>
            <a:r>
              <a:rPr lang="en-US" sz="1600" dirty="0">
                <a:solidFill>
                  <a:schemeClr val="tx1"/>
                </a:solidFill>
              </a:rPr>
              <a:t>, our fork to work on Opticks with Optix 6.5.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      Changes include: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Changes to make it compatible with the Geant4 11 API.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Bulk reemission process during photon propagation disabled. If reemission is necessary, it can be expressed as WLS process where Scintillation and WLS share the same PDF. </a:t>
            </a:r>
          </a:p>
          <a:p>
            <a:pPr lvl="1"/>
            <a:r>
              <a:rPr lang="en-US" sz="1050" dirty="0">
                <a:solidFill>
                  <a:schemeClr val="tx1"/>
                </a:solidFill>
              </a:rPr>
              <a:t>Extract properties relevant to WLS.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Main git repository: </a:t>
            </a:r>
            <a:r>
              <a:rPr lang="en-US" sz="16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https://github.com/hanswenzel/CaTS/</a:t>
            </a:r>
            <a:r>
              <a:rPr lang="en-US" sz="1600" dirty="0">
                <a:solidFill>
                  <a:schemeClr val="tx1"/>
                </a:solidFill>
              </a:rPr>
              <a:t> :used for development.</a:t>
            </a:r>
          </a:p>
          <a:p>
            <a:r>
              <a:rPr lang="en-US" sz="1600" dirty="0">
                <a:solidFill>
                  <a:schemeClr val="tx1"/>
                </a:solidFill>
              </a:rPr>
              <a:t>Instructions how to build and run </a:t>
            </a:r>
            <a:r>
              <a:rPr lang="en-US" sz="1600" dirty="0" err="1">
                <a:solidFill>
                  <a:schemeClr val="tx1"/>
                </a:solidFill>
              </a:rPr>
              <a:t>CaTS</a:t>
            </a:r>
            <a:r>
              <a:rPr lang="en-US" sz="1600" dirty="0">
                <a:solidFill>
                  <a:schemeClr val="tx1"/>
                </a:solidFill>
              </a:rPr>
              <a:t>: </a:t>
            </a:r>
            <a:r>
              <a:rPr lang="en-US" sz="16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https://github.com/hanswenzel/CaTS/blob/master/README.md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Instructions how to build Opticks and how to install all necessary software:</a:t>
            </a:r>
          </a:p>
          <a:p>
            <a:pPr marL="0" indent="0"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</a:rPr>
              <a:t>    </a:t>
            </a:r>
            <a:r>
              <a:rPr lang="en-US" sz="160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https://github.com/hanswenzel/CaTS/blob/master/Instructions.md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Instruction how to run various CaTS examples (examples consist of: gdml file, Geant4 macro and an application that makes histograms from the hits collections): </a:t>
            </a:r>
            <a:r>
              <a:rPr lang="en-US" sz="1600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https://github.com/hanswenzel/CaTS/blob/master/Examples.md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https://gitlab.cern.ch/geant4/geant4</a:t>
            </a:r>
            <a:r>
              <a:rPr lang="en-US" sz="1600" dirty="0">
                <a:solidFill>
                  <a:schemeClr val="tx1"/>
                </a:solidFill>
              </a:rPr>
              <a:t> : will be used for snapshots and tagged releases 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9C6BFA0-885C-CD48-9C4F-32DC64C19E64}"/>
              </a:ext>
            </a:extLst>
          </p:cNvPr>
          <p:cNvSpPr txBox="1">
            <a:spLocks/>
          </p:cNvSpPr>
          <p:nvPr/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/>
              <a:t>CaTS/Opticks  resources</a:t>
            </a:r>
          </a:p>
        </p:txBody>
      </p:sp>
      <p:pic>
        <p:nvPicPr>
          <p:cNvPr id="8" name="Picture 7" descr="A picture containing text, pinwheel, vector graphics, outdoor object&#10;&#10;Description automatically generated">
            <a:extLst>
              <a:ext uri="{FF2B5EF4-FFF2-40B4-BE49-F238E27FC236}">
                <a16:creationId xmlns:a16="http://schemas.microsoft.com/office/drawing/2014/main" id="{E126D0B8-C308-8A49-AC57-16B5AA8FC2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58440" y="0"/>
            <a:ext cx="674489" cy="67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75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55622F-0CB3-6F48-ACB5-28CE1E843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9/26/22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04475A-3CF6-9546-9909-2F52AC7EA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Hans Wenzel     |        Geant4 Collaboration Meeting 				September 26</a:t>
            </a:r>
            <a:r>
              <a:rPr lang="en-US" baseline="30000" dirty="0"/>
              <a:t>th</a:t>
            </a:r>
            <a:r>
              <a:rPr lang="en-US" dirty="0"/>
              <a:t>, 2022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580F3-A736-A34B-8AC1-92C2B7994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D81987-B401-0F4D-B7E5-D436C2ACB2DB}"/>
              </a:ext>
            </a:extLst>
          </p:cNvPr>
          <p:cNvSpPr txBox="1"/>
          <p:nvPr/>
        </p:nvSpPr>
        <p:spPr>
          <a:xfrm>
            <a:off x="0" y="3719436"/>
            <a:ext cx="92456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30000" dirty="0"/>
              <a:t>1)</a:t>
            </a:r>
            <a:r>
              <a:rPr lang="en-US" sz="1600" dirty="0"/>
              <a:t>  Extracted from status report by Simon Blyth for more details see:</a:t>
            </a:r>
          </a:p>
          <a:p>
            <a:r>
              <a:rPr lang="en-US" sz="1400" dirty="0"/>
              <a:t>https://simoncblyth.bitbucket.io/env/presentation/opticks_20220718_towards_production_use_juno_collab_meeting.html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6F03EE-F5E3-774E-86D8-D58EE7961D27}"/>
              </a:ext>
            </a:extLst>
          </p:cNvPr>
          <p:cNvSpPr txBox="1"/>
          <p:nvPr/>
        </p:nvSpPr>
        <p:spPr>
          <a:xfrm>
            <a:off x="88899" y="83184"/>
            <a:ext cx="62603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Status of re-implementing Opticks for Optix 7</a:t>
            </a:r>
            <a:r>
              <a:rPr lang="en-US" baseline="30000" dirty="0"/>
              <a:t>1</a:t>
            </a:r>
            <a:r>
              <a:rPr lang="en-US" dirty="0"/>
              <a:t>.</a:t>
            </a:r>
          </a:p>
        </p:txBody>
      </p:sp>
      <p:pic>
        <p:nvPicPr>
          <p:cNvPr id="10" name="Picture 9" descr="A picture containing text, pinwheel, vector graphics, outdoor object&#10;&#10;Description automatically generated">
            <a:extLst>
              <a:ext uri="{FF2B5EF4-FFF2-40B4-BE49-F238E27FC236}">
                <a16:creationId xmlns:a16="http://schemas.microsoft.com/office/drawing/2014/main" id="{473BBE1D-7DA9-E743-9C39-D60678079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8440" y="0"/>
            <a:ext cx="674489" cy="6744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0BF8DD9-011D-9A49-94FE-EB6AB0CA2A94}"/>
              </a:ext>
            </a:extLst>
          </p:cNvPr>
          <p:cNvSpPr txBox="1"/>
          <p:nvPr/>
        </p:nvSpPr>
        <p:spPr>
          <a:xfrm>
            <a:off x="88899" y="823899"/>
            <a:ext cx="8944030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Huge change unavoidable from new OptiX API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So profit from rethink of simulation code </a:t>
            </a:r>
            <a:r>
              <a:rPr lang="en-US" sz="1600" dirty="0">
                <a:sym typeface="Wingdings" pitchFamily="2" charset="2"/>
              </a:rPr>
              <a:t> </a:t>
            </a:r>
            <a:r>
              <a:rPr lang="en-US" sz="1600" dirty="0"/>
              <a:t> </a:t>
            </a:r>
            <a:r>
              <a:rPr lang="en-US" sz="1600" b="1" dirty="0"/>
              <a:t>2nd implementation advantage</a:t>
            </a:r>
            <a:r>
              <a:rPr lang="en-US" sz="1600" dirty="0"/>
              <a:t>. Goals of re-implementation : flexible, modular GPU simulation, easily testable, less code: 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COMPLETED: Full Simulation re-implementation for OptiX 7 API, but new workflow not ready for testing yet.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Many packages were removed or are planned to be removed.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Move code that doesn’t require Optix or Cuda out of GPU context (SYSRap,  not QUDARap).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Rather monolithic .cu was replaced by many small GPU+CPU headers many GPU+CPU headers.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2409959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8B3DDA71-5AF3-8C43-B5A7-4B9A7CF5DEC8}" vid="{9DA037C8-8B92-CC4D-B805-9CCC47F9BC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Fermilab_PPT_090915</Template>
  <TotalTime>1234</TotalTime>
  <Words>1437</Words>
  <Application>Microsoft Macintosh PowerPoint</Application>
  <PresentationFormat>On-screen Show (16:9)</PresentationFormat>
  <Paragraphs>160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Helvetica</vt:lpstr>
      <vt:lpstr>Wingdings</vt:lpstr>
      <vt:lpstr>Fermilab_PPT_090915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Hans-Joachim Wenzel</dc:creator>
  <cp:lastModifiedBy>Hans-Joachim Wenzel</cp:lastModifiedBy>
  <cp:revision>20</cp:revision>
  <cp:lastPrinted>2014-01-20T19:40:21Z</cp:lastPrinted>
  <dcterms:created xsi:type="dcterms:W3CDTF">2022-09-08T20:28:29Z</dcterms:created>
  <dcterms:modified xsi:type="dcterms:W3CDTF">2022-09-26T11:03:46Z</dcterms:modified>
</cp:coreProperties>
</file>