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0" r:id="rId4"/>
    <p:sldId id="261" r:id="rId5"/>
    <p:sldId id="265" r:id="rId6"/>
    <p:sldId id="266" r:id="rId7"/>
    <p:sldId id="262" r:id="rId8"/>
    <p:sldId id="263" r:id="rId9"/>
    <p:sldId id="268" r:id="rId10"/>
    <p:sldId id="267" r:id="rId11"/>
    <p:sldId id="258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0"/>
    <p:restoredTop sz="94574"/>
  </p:normalViewPr>
  <p:slideViewPr>
    <p:cSldViewPr snapToGrid="0" snapToObjects="1">
      <p:cViewPr varScale="1">
        <p:scale>
          <a:sx n="111" d="100"/>
          <a:sy n="111" d="100"/>
        </p:scale>
        <p:origin x="24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D639B1-D6A8-D345-9716-C26461BD12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A107ED-D163-D04D-B329-B5A539CD86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9373D-C92A-2342-A6F8-9B4AD998D43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DC8BC8-C971-D74C-9B8D-E30F9A3E20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9DEB9-1903-CD40-867A-5DD19FCCC90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5179A-94BA-7B4E-B161-164C804A5F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835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B8041-892D-F343-9414-9FEAD0F917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2783F-DEF4-D74B-92C4-3379578C3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75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20EC-3F55-F04E-B1D3-23EF2E0FF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CB6D95-194C-A84E-956C-49239008E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FE32B-9316-C24C-A6F2-F452C3D55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A442C-67C2-8243-9230-52FB5423D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31334-B2BE-0843-884F-555DB29D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2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8FBE5-6893-BA4E-B1EF-4CF7F3439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D7D9DC-FDA0-FD40-8559-D3904EFC91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77A32-A9B9-A042-AE57-5F4B69E4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AB005-4E20-214C-865F-5DCBCFB25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4D34C-2FA0-5044-99C3-AAC13BD0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5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05A706-7B82-A24A-8D3A-F5FD2512CB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DB0E5E-7953-F940-B3CD-5586A7E2F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7242A-5C65-464C-8CFB-77986E782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7C334-C7C7-0049-82FC-355B833DE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D5D44-6F1E-DF4B-BC64-274476CC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9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4AF49-A26D-3B48-8BD0-389714F42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2EBEB-71B8-BE4C-8DCF-6992866C5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6E6C6-5BE0-D444-B39B-0C9EE58B8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9459F-E551-5E4B-BCE3-6D150C947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C8040-C9BF-EC45-8CB9-9E848C94D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2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3A0EC-F531-8E4D-83DB-523168132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1FA32-08E8-4742-AFB4-288EE8994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E9954-00B9-F14C-B6D8-74903FE88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B0D7C-3F79-B84C-BFAE-46BE6B31A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49A18-AEF4-324E-B87E-8D86DF3BA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9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0E216-C9BE-0C43-898E-F577AEA36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7CCEB-E031-494E-8AAB-94532E695D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6F913-FA6C-1A42-8E24-78E98AB6F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E949F7-8241-054E-B62F-3C456647E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79F847-BC90-1A4C-BEF7-CC78FD7DB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70B06-29D2-8A48-AFE8-48A13F5A8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6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40A6C-A57B-AB4F-9520-594F950DF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A64DD7-05F9-2449-8EF1-C2E9F0A49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99AE1E-C948-7F4F-B1D3-526FD86D4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BD5EF4-09D1-4849-B14C-06434FD0E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5C542-6AB9-7242-AB4E-251ADB4634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A3583E-25B8-4F47-AE24-2C3EF585D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15CC2E-C850-2A4D-937E-F2757A48C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53F89F-9BFF-A842-B6C9-383F2E74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1E743-A0FF-F94C-93CE-2229D40C9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8D3A03-242C-FE4A-90AA-1996499B8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62A0EF-B65A-9542-AAD7-5DBB9855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A18EE8-58C6-1241-B6E7-B7A499E34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3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029A1-AB2F-904D-858A-C280CAD1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C2D43F-EF4D-124C-84D4-22CC5EE23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380F55-C0F8-8348-B890-6E7446B3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9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7015-9C21-2748-A5EB-1B3A30319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04729-F598-B449-9073-50877FF4D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EDB02-DF3C-CE45-818F-5E2EC8011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97FBFA-47B7-ED49-9B84-17BE9027C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764CC-3178-1243-ABE0-6D61CDFF9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6D781-6A5F-EB40-9DDF-8020BAF7D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12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EABE9-9D92-EE4E-96DB-042B0701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49239F-BEDE-9040-95B3-B864A3A58F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64EAB7-ED92-2341-A7CC-BFD38FB1EA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7641B-06C7-F944-A761-76A0D39D1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1DF0F-1EF2-F74A-B0ED-B4083C8F8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51B975-F46B-0C47-9630-2D1BB2A13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7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73D535-63C4-0C41-B6CB-D6AE49ECF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3EEF8-7D1F-704C-B79E-BB40D42A4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9DF17-A4EC-FE47-BE89-92B7C9D8E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7E211-A614-6F4F-9147-40CB2B455C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2AB5A-2E47-6B45-BF13-745E88DBA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6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VXcHmvB-45OpFd1g0dCiwbb53uCfsgIf/view?usp=sharing" TargetMode="External"/><Relationship Id="rId2" Type="http://schemas.openxmlformats.org/officeDocument/2006/relationships/hyperlink" Target="http://icrp.org/publication.asp?id=ICRP%20Publication%20145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vcg.isti.cnr.it/publications/papers/rndtetra_a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0mCYpA2Sg0iabYokjVl1RvLKHhsGPeFZ/view?usp=sharing" TargetMode="External"/><Relationship Id="rId2" Type="http://schemas.openxmlformats.org/officeDocument/2006/relationships/hyperlink" Target="https://www.icrp.org/publication.asp?id=icrp%20publication%2011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C2976-B892-9740-956F-72D52925E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24865"/>
          </a:xfrm>
        </p:spPr>
        <p:txBody>
          <a:bodyPr/>
          <a:lstStyle/>
          <a:p>
            <a:r>
              <a:rPr lang="en-US" dirty="0"/>
              <a:t>Special Mesh Rendering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65D537-E5C1-FF40-86C8-31F9D6ED38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02630"/>
            <a:ext cx="9144000" cy="1655762"/>
          </a:xfrm>
        </p:spPr>
        <p:txBody>
          <a:bodyPr>
            <a:noAutofit/>
          </a:bodyPr>
          <a:lstStyle/>
          <a:p>
            <a:r>
              <a:rPr lang="en-US" dirty="0"/>
              <a:t>John Allison and </a:t>
            </a:r>
            <a:r>
              <a:rPr lang="en-US" dirty="0" err="1"/>
              <a:t>Evgueni</a:t>
            </a:r>
            <a:r>
              <a:rPr lang="en-US" dirty="0"/>
              <a:t> </a:t>
            </a:r>
            <a:r>
              <a:rPr lang="en-US" dirty="0" err="1"/>
              <a:t>Tcherniaev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A86323-677F-CF44-9B56-B22DE05FD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CD1C6-8DE8-F749-9035-33319E132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98D3E-FF05-6C4C-8921-AA8675DCD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46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35987-33BC-104B-A40C-3186F5265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7575"/>
          </a:xfrm>
        </p:spPr>
        <p:txBody>
          <a:bodyPr/>
          <a:lstStyle/>
          <a:p>
            <a:r>
              <a:rPr lang="en-US" dirty="0"/>
              <a:t>ICRP145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DE9DD-2D07-B84F-A2B2-DFCB80C69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2700"/>
            <a:ext cx="10515600" cy="48942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ICRP145 is a new advanced example, presented in the Examples Session:</a:t>
            </a:r>
          </a:p>
          <a:p>
            <a:pPr lvl="1"/>
            <a:r>
              <a:rPr lang="en-GB" dirty="0"/>
              <a:t>From </a:t>
            </a:r>
            <a:r>
              <a:rPr lang="en-GB" dirty="0">
                <a:hlinkClick r:id="rId2"/>
              </a:rPr>
              <a:t>ICRP, 2020. Adult mesh-type reference computational phantoms. ICRP Publication 145. Ann. ICRP 49(3)</a:t>
            </a:r>
            <a:br>
              <a:rPr lang="en-GB" dirty="0">
                <a:hlinkClick r:id="rId2"/>
              </a:rPr>
            </a:br>
            <a:r>
              <a:rPr lang="en-GB" dirty="0">
                <a:hlinkClick r:id="rId2"/>
              </a:rPr>
              <a:t>C.H. Kim, Y.S. </a:t>
            </a:r>
            <a:r>
              <a:rPr lang="en-GB" dirty="0" err="1">
                <a:hlinkClick r:id="rId2"/>
              </a:rPr>
              <a:t>Yeom</a:t>
            </a:r>
            <a:r>
              <a:rPr lang="en-GB" dirty="0">
                <a:hlinkClick r:id="rId2"/>
              </a:rPr>
              <a:t>, N. </a:t>
            </a:r>
            <a:r>
              <a:rPr lang="en-GB" dirty="0" err="1">
                <a:hlinkClick r:id="rId2"/>
              </a:rPr>
              <a:t>Petoussi-Henss</a:t>
            </a:r>
            <a:r>
              <a:rPr lang="en-GB" dirty="0">
                <a:hlinkClick r:id="rId2"/>
              </a:rPr>
              <a:t>, M. </a:t>
            </a:r>
            <a:r>
              <a:rPr lang="en-GB" dirty="0" err="1">
                <a:hlinkClick r:id="rId2"/>
              </a:rPr>
              <a:t>Zankl</a:t>
            </a:r>
            <a:r>
              <a:rPr lang="en-GB" dirty="0">
                <a:hlinkClick r:id="rId2"/>
              </a:rPr>
              <a:t>, W.E. </a:t>
            </a:r>
            <a:r>
              <a:rPr lang="en-GB" dirty="0" err="1">
                <a:hlinkClick r:id="rId2"/>
              </a:rPr>
              <a:t>Bolch</a:t>
            </a:r>
            <a:r>
              <a:rPr lang="en-GB" dirty="0">
                <a:hlinkClick r:id="rId2"/>
              </a:rPr>
              <a:t>, C. Lee, C. Choi, T.T. Nguyen, K. </a:t>
            </a:r>
            <a:r>
              <a:rPr lang="en-GB" dirty="0" err="1">
                <a:hlinkClick r:id="rId2"/>
              </a:rPr>
              <a:t>Eckerman</a:t>
            </a:r>
            <a:r>
              <a:rPr lang="en-GB" dirty="0">
                <a:hlinkClick r:id="rId2"/>
              </a:rPr>
              <a:t>, H.S. Kim, M.C. Han, R. </a:t>
            </a:r>
            <a:r>
              <a:rPr lang="en-GB" dirty="0" err="1">
                <a:hlinkClick r:id="rId2"/>
              </a:rPr>
              <a:t>Qiu</a:t>
            </a:r>
            <a:r>
              <a:rPr lang="en-GB" dirty="0">
                <a:hlinkClick r:id="rId2"/>
              </a:rPr>
              <a:t>, B.S. Chung, H. Han, B. Shin</a:t>
            </a:r>
            <a:endParaRPr lang="en-GB" dirty="0"/>
          </a:p>
          <a:p>
            <a:pPr lvl="1"/>
            <a:r>
              <a:rPr lang="en-GB" dirty="0"/>
              <a:t>Contains a one-level </a:t>
            </a:r>
            <a:r>
              <a:rPr lang="en-GB" dirty="0">
                <a:latin typeface="Courier" pitchFamily="2" charset="0"/>
              </a:rPr>
              <a:t>G4PVParameterised</a:t>
            </a:r>
            <a:r>
              <a:rPr lang="en-GB" dirty="0"/>
              <a:t> of 8,233,413 </a:t>
            </a:r>
            <a:r>
              <a:rPr lang="en-GB" dirty="0">
                <a:latin typeface="Courier" pitchFamily="2" charset="0"/>
              </a:rPr>
              <a:t>G4Tets</a:t>
            </a:r>
            <a:r>
              <a:rPr lang="en-GB" dirty="0"/>
              <a:t> (32,933,652 faces):</a:t>
            </a:r>
          </a:p>
          <a:p>
            <a:pPr lvl="2"/>
            <a:r>
              <a:rPr lang="en-GB" dirty="0"/>
              <a:t>The 8,233,413 </a:t>
            </a:r>
            <a:r>
              <a:rPr lang="en-GB" dirty="0">
                <a:latin typeface="Courier" pitchFamily="2" charset="0"/>
              </a:rPr>
              <a:t>G4Tets</a:t>
            </a:r>
            <a:r>
              <a:rPr lang="en-GB" dirty="0"/>
              <a:t> represent 187 organs</a:t>
            </a:r>
          </a:p>
          <a:p>
            <a:pPr lvl="2"/>
            <a:r>
              <a:rPr lang="en-GB" dirty="0"/>
              <a:t>By eliminating internal shared faces, tetrahedra are converted to 187 </a:t>
            </a:r>
            <a:r>
              <a:rPr lang="en-GB" dirty="0">
                <a:latin typeface="Courier" pitchFamily="2" charset="0"/>
              </a:rPr>
              <a:t>G4Polyhedron</a:t>
            </a:r>
            <a:r>
              <a:rPr lang="en-GB" dirty="0"/>
              <a:t> objects by material (and colour) with only 4,807,770 faces (14% of original number of faces)</a:t>
            </a:r>
          </a:p>
          <a:p>
            <a:pPr lvl="2"/>
            <a:r>
              <a:rPr lang="en-GB" dirty="0"/>
              <a:t>Timings:</a:t>
            </a:r>
          </a:p>
          <a:p>
            <a:pPr lvl="3"/>
            <a:r>
              <a:rPr lang="en-GB" dirty="0"/>
              <a:t>Geometry construction: 20 s</a:t>
            </a:r>
          </a:p>
          <a:p>
            <a:pPr lvl="3"/>
            <a:r>
              <a:rPr lang="en-GB" dirty="0"/>
              <a:t>Physics tables: 90 s</a:t>
            </a:r>
          </a:p>
          <a:p>
            <a:pPr lvl="3"/>
            <a:r>
              <a:rPr lang="en-GB" dirty="0"/>
              <a:t>Closing geometry: 20 s</a:t>
            </a:r>
          </a:p>
          <a:p>
            <a:pPr lvl="3"/>
            <a:r>
              <a:rPr lang="en-GB" dirty="0"/>
              <a:t>Creating graphical database: 20 s</a:t>
            </a:r>
          </a:p>
          <a:p>
            <a:pPr lvl="3"/>
            <a:r>
              <a:rPr lang="en-GB" dirty="0">
                <a:hlinkClick r:id="rId3"/>
              </a:rPr>
              <a:t>Rendering</a:t>
            </a:r>
            <a:r>
              <a:rPr lang="en-GB" dirty="0"/>
              <a:t>: 2 fps on </a:t>
            </a:r>
            <a:r>
              <a:rPr lang="en-US" dirty="0"/>
              <a:t>MacBook Pro (Retina, Mid 2012), </a:t>
            </a:r>
            <a:r>
              <a:rPr lang="en-GB" dirty="0"/>
              <a:t>2.7 GHz Quad-Core Intel Core i7, 16 GB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2F7A7A8-706B-5A4E-ADD0-6299880E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688775C-85A7-E748-BB91-40519A42C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A8891B-5D6A-F146-BDB7-98EC9425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48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E58F73A-CE9C-AE47-B1CE-3AF9D0AC2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75B14-4CDC-754E-96EE-BD49B2124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53BBDE-76F3-0446-8959-B750F8BFB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7F6175B-0641-D446-99FE-5741BDE9C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700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15331-285F-1849-A3D1-9A244D310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97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That’s it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Thankyou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5F174-E6C3-2041-B0FD-376B844CB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1161C-FF6A-7C42-8E54-4B0CB9A34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9F91C2-9C8A-2048-B60D-7004DF4A6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EAEA31-E5CE-6540-A995-E7CE5A97133C}"/>
              </a:ext>
            </a:extLst>
          </p:cNvPr>
          <p:cNvSpPr txBox="1"/>
          <p:nvPr/>
        </p:nvSpPr>
        <p:spPr>
          <a:xfrm>
            <a:off x="3437681" y="4398380"/>
            <a:ext cx="6469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…except for documentation !!! 😧</a:t>
            </a:r>
          </a:p>
        </p:txBody>
      </p:sp>
    </p:spTree>
    <p:extLst>
      <p:ext uri="{BB962C8B-B14F-4D97-AF65-F5344CB8AC3E}">
        <p14:creationId xmlns:p14="http://schemas.microsoft.com/office/powerpoint/2010/main" val="182016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84081-7D36-4949-8E84-E318FD660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“G4Mesh”?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CBF35-733A-374F-8C4D-32C776440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733938" cy="435133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In many applications, especially medical applications, the material world is represented in part by a </a:t>
            </a:r>
            <a:r>
              <a:rPr lang="en-US" dirty="0">
                <a:latin typeface="Courier" pitchFamily="2" charset="0"/>
              </a:rPr>
              <a:t>G4PVParameterised</a:t>
            </a:r>
            <a:r>
              <a:rPr lang="en-US" dirty="0"/>
              <a:t> (including </a:t>
            </a:r>
            <a:r>
              <a:rPr lang="en-US" dirty="0">
                <a:latin typeface="Courier" pitchFamily="2" charset="0"/>
              </a:rPr>
              <a:t>G4VNestedParameterisation</a:t>
            </a:r>
            <a:r>
              <a:rPr lang="en-US" dirty="0"/>
              <a:t>).</a:t>
            </a:r>
          </a:p>
          <a:p>
            <a:r>
              <a:rPr lang="en-US" dirty="0"/>
              <a:t>Each element has a different location (and size?) and may be programmed to have a different material and colour.</a:t>
            </a:r>
          </a:p>
          <a:p>
            <a:r>
              <a:rPr lang="en-US" dirty="0"/>
              <a:t>On request</a:t>
            </a:r>
            <a:br>
              <a:rPr lang="en-US" dirty="0"/>
            </a:br>
            <a:r>
              <a:rPr lang="en-GB" dirty="0">
                <a:latin typeface="Courier" pitchFamily="2" charset="0"/>
              </a:rPr>
              <a:t>  /vis/viewer/set/</a:t>
            </a:r>
            <a:r>
              <a:rPr lang="en-GB" dirty="0" err="1">
                <a:latin typeface="Courier" pitchFamily="2" charset="0"/>
              </a:rPr>
              <a:t>specialMeshRendering</a:t>
            </a:r>
            <a:br>
              <a:rPr lang="en-GB" dirty="0">
                <a:latin typeface="Courier" pitchFamily="2" charset="0"/>
              </a:rPr>
            </a:br>
            <a:r>
              <a:rPr lang="en-GB" dirty="0"/>
              <a:t>the vis manager asks </a:t>
            </a:r>
            <a:r>
              <a:rPr lang="en-GB" dirty="0">
                <a:latin typeface="Courier" pitchFamily="2" charset="0"/>
              </a:rPr>
              <a:t>G4PhysicalVolumeModel</a:t>
            </a:r>
            <a:r>
              <a:rPr lang="en-GB" dirty="0"/>
              <a:t> to look out for candidates. If a volume’s </a:t>
            </a:r>
            <a:r>
              <a:rPr lang="en-GB" dirty="0" err="1"/>
              <a:t>descendents</a:t>
            </a:r>
            <a:r>
              <a:rPr lang="en-GB" dirty="0"/>
              <a:t> (up to 3 deep) is a </a:t>
            </a:r>
            <a:r>
              <a:rPr lang="en-US" dirty="0">
                <a:latin typeface="Courier" pitchFamily="2" charset="0"/>
              </a:rPr>
              <a:t>G4PVParameterised</a:t>
            </a:r>
            <a:r>
              <a:rPr lang="en-US" dirty="0"/>
              <a:t>, the volume is declared a “container” and wrapped in a special class, </a:t>
            </a:r>
            <a:r>
              <a:rPr lang="en-US" dirty="0">
                <a:latin typeface="Courier" pitchFamily="2" charset="0"/>
              </a:rPr>
              <a:t>G4Mesh</a:t>
            </a:r>
            <a:r>
              <a:rPr lang="en-US" dirty="0"/>
              <a:t>, and passed to the scene handler for ”special rendering”.</a:t>
            </a:r>
          </a:p>
          <a:p>
            <a:r>
              <a:rPr lang="en-US" dirty="0">
                <a:latin typeface="Courier" pitchFamily="2" charset="0"/>
              </a:rPr>
              <a:t>G4Mesh</a:t>
            </a:r>
            <a:r>
              <a:rPr lang="en-US" dirty="0"/>
              <a:t> anticipates 5 types (see inset) but only 3—rectangular(2 types) and tetrahedron—are programmed at present.</a:t>
            </a:r>
          </a:p>
          <a:p>
            <a:r>
              <a:rPr lang="en-US" dirty="0"/>
              <a:t>The user may ask for specific meshes:</a:t>
            </a:r>
            <a:br>
              <a:rPr lang="en-US" dirty="0"/>
            </a:br>
            <a:r>
              <a:rPr lang="en-GB" dirty="0">
                <a:latin typeface="Courier" pitchFamily="2" charset="0"/>
              </a:rPr>
              <a:t>  /vis/viewer/set/</a:t>
            </a:r>
            <a:r>
              <a:rPr lang="en-GB" dirty="0" err="1">
                <a:latin typeface="Courier" pitchFamily="2" charset="0"/>
              </a:rPr>
              <a:t>specialMeshVolumes</a:t>
            </a:r>
            <a:r>
              <a:rPr lang="en-GB" dirty="0">
                <a:latin typeface="Courier" pitchFamily="2" charset="0"/>
              </a:rPr>
              <a:t> &lt;container-name&gt;</a:t>
            </a:r>
          </a:p>
          <a:p>
            <a:r>
              <a:rPr lang="en-GB" dirty="0"/>
              <a:t>There are two options:</a:t>
            </a:r>
            <a:br>
              <a:rPr lang="en-GB" dirty="0">
                <a:latin typeface="Courier" pitchFamily="2" charset="0"/>
              </a:rPr>
            </a:br>
            <a:r>
              <a:rPr lang="en-GB" dirty="0">
                <a:latin typeface="Courier" pitchFamily="2" charset="0"/>
              </a:rPr>
              <a:t>  /vis/viewer/set/</a:t>
            </a:r>
            <a:r>
              <a:rPr lang="en-GB" dirty="0" err="1">
                <a:latin typeface="Courier" pitchFamily="2" charset="0"/>
              </a:rPr>
              <a:t>specialMeshRenderingOption</a:t>
            </a:r>
            <a:r>
              <a:rPr lang="en-GB" dirty="0">
                <a:latin typeface="Courier" pitchFamily="2" charset="0"/>
              </a:rPr>
              <a:t> [</a:t>
            </a:r>
            <a:r>
              <a:rPr lang="en-GB" dirty="0" err="1">
                <a:latin typeface="Courier" pitchFamily="2" charset="0"/>
              </a:rPr>
              <a:t>dots|surfaces</a:t>
            </a:r>
            <a:r>
              <a:rPr lang="en-GB" dirty="0">
                <a:latin typeface="Courier" pitchFamily="2" charset="0"/>
              </a:rPr>
              <a:t>]</a:t>
            </a:r>
          </a:p>
          <a:p>
            <a:r>
              <a:rPr lang="en-GB" dirty="0"/>
              <a:t>The above commands must come before</a:t>
            </a:r>
            <a:br>
              <a:rPr lang="en-GB" dirty="0"/>
            </a:br>
            <a:r>
              <a:rPr lang="en-GB" dirty="0">
                <a:latin typeface="Courier" pitchFamily="2" charset="0"/>
              </a:rPr>
              <a:t>  /vis/</a:t>
            </a:r>
            <a:r>
              <a:rPr lang="en-GB" dirty="0" err="1">
                <a:latin typeface="Courier" pitchFamily="2" charset="0"/>
              </a:rPr>
              <a:t>drawVolume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02908D-CE00-004E-801A-634DCD24D46C}"/>
              </a:ext>
            </a:extLst>
          </p:cNvPr>
          <p:cNvSpPr txBox="1"/>
          <p:nvPr/>
        </p:nvSpPr>
        <p:spPr>
          <a:xfrm>
            <a:off x="9572138" y="2602564"/>
            <a:ext cx="2517933" cy="31393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class G4Mesh {</a:t>
            </a:r>
          </a:p>
          <a:p>
            <a:r>
              <a:rPr lang="en-US" dirty="0"/>
              <a:t> public:</a:t>
            </a:r>
          </a:p>
          <a:p>
            <a:r>
              <a:rPr lang="en-US" dirty="0"/>
              <a:t>  </a:t>
            </a:r>
            <a:r>
              <a:rPr lang="en-US" dirty="0" err="1"/>
              <a:t>enum</a:t>
            </a:r>
            <a:r>
              <a:rPr lang="en-US" dirty="0"/>
              <a:t> </a:t>
            </a:r>
            <a:r>
              <a:rPr lang="en-US" dirty="0" err="1"/>
              <a:t>MeshType</a:t>
            </a:r>
            <a:r>
              <a:rPr lang="en-US" dirty="0"/>
              <a:t> {</a:t>
            </a:r>
          </a:p>
          <a:p>
            <a:r>
              <a:rPr lang="en-US" dirty="0"/>
              <a:t>    invalid</a:t>
            </a:r>
          </a:p>
          <a:p>
            <a:r>
              <a:rPr lang="en-US" dirty="0"/>
              <a:t>    , rectangle</a:t>
            </a:r>
          </a:p>
          <a:p>
            <a:r>
              <a:rPr lang="en-US" dirty="0"/>
              <a:t>    , nested3DRectangular</a:t>
            </a:r>
          </a:p>
          <a:p>
            <a:r>
              <a:rPr lang="en-US" dirty="0"/>
              <a:t>    , cylinder</a:t>
            </a:r>
          </a:p>
          <a:p>
            <a:r>
              <a:rPr lang="en-US" dirty="0"/>
              <a:t>    , sphere</a:t>
            </a:r>
          </a:p>
          <a:p>
            <a:r>
              <a:rPr lang="en-US" dirty="0"/>
              <a:t>    , tetrahedron</a:t>
            </a:r>
          </a:p>
          <a:p>
            <a:r>
              <a:rPr lang="en-US" dirty="0"/>
              <a:t>  };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194DB3-6C1C-1441-AB0A-4EB9A15C5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9F066C9-0759-2B4A-9EFA-8645277C8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E5B514-DA0A-CC42-8614-46E20B2C2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2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4022B-37E8-C645-88EB-59636904A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mesh rendering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4E9DE-4E92-1A48-A8B8-0396324C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mesh is asked for and is found, instead of descending the geometry tree, </a:t>
            </a:r>
            <a:r>
              <a:rPr lang="en-US" dirty="0">
                <a:latin typeface="Courier" pitchFamily="2" charset="0"/>
              </a:rPr>
              <a:t>G4PhysicalVolumeModel</a:t>
            </a:r>
            <a:r>
              <a:rPr lang="en-US" dirty="0"/>
              <a:t> passes the whole mesh to the vis driver.</a:t>
            </a:r>
          </a:p>
          <a:p>
            <a:pPr lvl="1"/>
            <a:r>
              <a:rPr lang="en-US" dirty="0"/>
              <a:t>The driver may (optionally) implement </a:t>
            </a:r>
            <a:r>
              <a:rPr lang="en-US" dirty="0" err="1"/>
              <a:t>AddCompound</a:t>
            </a:r>
            <a:r>
              <a:rPr lang="en-US" dirty="0"/>
              <a:t>(</a:t>
            </a:r>
            <a:r>
              <a:rPr lang="en-US" dirty="0" err="1"/>
              <a:t>const</a:t>
            </a:r>
            <a:r>
              <a:rPr lang="en-US" dirty="0"/>
              <a:t> G4Mesh&amp;)</a:t>
            </a:r>
          </a:p>
          <a:p>
            <a:pPr lvl="1"/>
            <a:r>
              <a:rPr lang="en-US" dirty="0"/>
              <a:t>Otherwise the base class default is invoked, drawing just the “container”.</a:t>
            </a:r>
          </a:p>
          <a:p>
            <a:r>
              <a:rPr lang="en-US" dirty="0"/>
              <a:t>The following drivers invoke “standard special mesh rendering”:</a:t>
            </a:r>
          </a:p>
          <a:p>
            <a:pPr lvl="1"/>
            <a:r>
              <a:rPr lang="en-US" dirty="0"/>
              <a:t>OpenGL, </a:t>
            </a:r>
            <a:r>
              <a:rPr lang="en-US" dirty="0" err="1"/>
              <a:t>ToolsSG</a:t>
            </a:r>
            <a:r>
              <a:rPr lang="en-US" dirty="0"/>
              <a:t>, Qt3D and </a:t>
            </a:r>
            <a:r>
              <a:rPr lang="en-US" dirty="0" err="1"/>
              <a:t>OpenInventor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235455-6D63-E345-B333-94F0D033AFA3}"/>
              </a:ext>
            </a:extLst>
          </p:cNvPr>
          <p:cNvSpPr txBox="1"/>
          <p:nvPr/>
        </p:nvSpPr>
        <p:spPr>
          <a:xfrm>
            <a:off x="1387018" y="4743162"/>
            <a:ext cx="94179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urier" pitchFamily="2" charset="0"/>
              </a:rPr>
              <a:t>void G4OpenGLSceneHandler::</a:t>
            </a:r>
            <a:r>
              <a:rPr lang="en-US" sz="2000" dirty="0" err="1">
                <a:latin typeface="Courier" pitchFamily="2" charset="0"/>
              </a:rPr>
              <a:t>AddCompound</a:t>
            </a:r>
            <a:r>
              <a:rPr lang="en-US" sz="2000" dirty="0">
                <a:latin typeface="Courier" pitchFamily="2" charset="0"/>
              </a:rPr>
              <a:t>(</a:t>
            </a:r>
            <a:r>
              <a:rPr lang="en-US" sz="2000" dirty="0" err="1">
                <a:latin typeface="Courier" pitchFamily="2" charset="0"/>
              </a:rPr>
              <a:t>const</a:t>
            </a:r>
            <a:r>
              <a:rPr lang="en-US" sz="2000" dirty="0">
                <a:latin typeface="Courier" pitchFamily="2" charset="0"/>
              </a:rPr>
              <a:t> G4Mesh&amp; mesh) {</a:t>
            </a:r>
          </a:p>
          <a:p>
            <a:r>
              <a:rPr lang="en-US" sz="2000" dirty="0">
                <a:latin typeface="Courier" pitchFamily="2" charset="0"/>
              </a:rPr>
              <a:t>  </a:t>
            </a:r>
            <a:r>
              <a:rPr lang="en-US" sz="2000" dirty="0" err="1">
                <a:latin typeface="Courier" pitchFamily="2" charset="0"/>
              </a:rPr>
              <a:t>StandardSpecialMeshRendering</a:t>
            </a:r>
            <a:r>
              <a:rPr lang="en-US" sz="2000" dirty="0">
                <a:latin typeface="Courier" pitchFamily="2" charset="0"/>
              </a:rPr>
              <a:t>(mesh);</a:t>
            </a:r>
          </a:p>
          <a:p>
            <a:r>
              <a:rPr lang="en-US" sz="2000" dirty="0">
                <a:latin typeface="Courier" pitchFamily="2" charset="0"/>
              </a:rPr>
              <a:t>}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CF784-9458-524E-9B1B-8B353809A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1721B84-3ABC-F54F-BD60-5642ABB2B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BC3D7DE-7B8A-D04F-9B25-1B1FB0258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10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DD30-8520-4B42-8C6B-CE4F59BCD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special mesh rendering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212C-5054-E644-9075-97C954002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5490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4 programmed possibilities:</a:t>
            </a:r>
          </a:p>
          <a:p>
            <a:pPr lvl="1"/>
            <a:r>
              <a:rPr lang="en-US" dirty="0">
                <a:latin typeface="Courier" pitchFamily="2" charset="0"/>
              </a:rPr>
              <a:t>Draw[3DRect|Tet]</a:t>
            </a:r>
            <a:r>
              <a:rPr lang="en-US" dirty="0" err="1">
                <a:latin typeface="Courier" pitchFamily="2" charset="0"/>
              </a:rPr>
              <a:t>MeshAs</a:t>
            </a:r>
            <a:r>
              <a:rPr lang="en-US" dirty="0">
                <a:latin typeface="Courier" pitchFamily="2" charset="0"/>
              </a:rPr>
              <a:t>[</a:t>
            </a:r>
            <a:r>
              <a:rPr lang="en-US" dirty="0" err="1">
                <a:latin typeface="Courier" pitchFamily="2" charset="0"/>
              </a:rPr>
              <a:t>Dots|Surfaces</a:t>
            </a:r>
            <a:r>
              <a:rPr lang="en-US" dirty="0">
                <a:latin typeface="Courier" pitchFamily="2" charset="0"/>
              </a:rPr>
              <a:t>]</a:t>
            </a:r>
          </a:p>
          <a:p>
            <a:r>
              <a:rPr lang="en-US" dirty="0"/>
              <a:t>Each involves a descent into the geometry sub-tree of the mesh, picking up the coordinates of the individual elements of the mesh, with their material and colour.</a:t>
            </a:r>
          </a:p>
          <a:p>
            <a:pPr lvl="1"/>
            <a:r>
              <a:rPr lang="en-US" dirty="0"/>
              <a:t>For “dots”, each element gets a random point within it and a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::multimap</a:t>
            </a:r>
            <a:r>
              <a:rPr lang="en-US" dirty="0"/>
              <a:t> is filled by material (with its colour).</a:t>
            </a:r>
          </a:p>
          <a:p>
            <a:pPr lvl="2"/>
            <a:r>
              <a:rPr lang="en-US" dirty="0"/>
              <a:t>Exploits fast rendering of points (</a:t>
            </a:r>
            <a:r>
              <a:rPr lang="en-US" dirty="0">
                <a:latin typeface="Courier" pitchFamily="2" charset="0"/>
              </a:rPr>
              <a:t>G4Polymarker::dots</a:t>
            </a:r>
            <a:r>
              <a:rPr lang="en-US" dirty="0"/>
              <a:t>) in OpenGL.</a:t>
            </a:r>
          </a:p>
          <a:p>
            <a:pPr lvl="1"/>
            <a:r>
              <a:rPr lang="en-US" dirty="0"/>
              <a:t>For “surfaces”, each element is accumulated and used to construct a </a:t>
            </a:r>
            <a:r>
              <a:rPr lang="en-US" dirty="0">
                <a:latin typeface="Courier" pitchFamily="2" charset="0"/>
              </a:rPr>
              <a:t>G4Polyhedron</a:t>
            </a:r>
            <a:r>
              <a:rPr lang="en-US" dirty="0"/>
              <a:t> with </a:t>
            </a:r>
            <a:r>
              <a:rPr lang="en-US" dirty="0">
                <a:latin typeface="Courier" pitchFamily="2" charset="0"/>
              </a:rPr>
              <a:t>G4PolyhedronBoxMesh</a:t>
            </a:r>
            <a:r>
              <a:rPr lang="en-US" dirty="0"/>
              <a:t> or </a:t>
            </a:r>
            <a:r>
              <a:rPr lang="en-US" dirty="0">
                <a:latin typeface="Courier" pitchFamily="2" charset="0"/>
              </a:rPr>
              <a:t>G4PolyhedronTetMesh</a:t>
            </a:r>
            <a:r>
              <a:rPr lang="en-US" dirty="0"/>
              <a:t> as appropriate.</a:t>
            </a:r>
          </a:p>
          <a:p>
            <a:pPr lvl="2"/>
            <a:r>
              <a:rPr lang="en-US" dirty="0"/>
              <a:t>This is where the magic happens. Shared surfaces are removed by a very clever fast algorithm (</a:t>
            </a:r>
            <a:r>
              <a:rPr lang="en-US" dirty="0" err="1"/>
              <a:t>Evgueni</a:t>
            </a:r>
            <a:r>
              <a:rPr lang="en-US" dirty="0"/>
              <a:t> </a:t>
            </a:r>
            <a:r>
              <a:rPr lang="en-US" dirty="0" err="1"/>
              <a:t>Tchernaiev</a:t>
            </a:r>
            <a:r>
              <a:rPr lang="en-US" dirty="0"/>
              <a:t>) leaving a tractable </a:t>
            </a:r>
            <a:r>
              <a:rPr lang="en-US" dirty="0">
                <a:latin typeface="Courier" pitchFamily="2" charset="0"/>
              </a:rPr>
              <a:t>G4Polyhedron</a:t>
            </a:r>
            <a:r>
              <a:rPr lang="en-US" dirty="0"/>
              <a:t> of the outer faces.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880D27-1ED4-D44C-9559-83632E89A4AD}"/>
              </a:ext>
            </a:extLst>
          </p:cNvPr>
          <p:cNvSpPr txBox="1"/>
          <p:nvPr/>
        </p:nvSpPr>
        <p:spPr>
          <a:xfrm>
            <a:off x="8293100" y="913984"/>
            <a:ext cx="378340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void G4VSceneHandler::</a:t>
            </a:r>
            <a:r>
              <a:rPr lang="en-US" sz="800" dirty="0" err="1"/>
              <a:t>StandardSpecialMeshRendering</a:t>
            </a:r>
            <a:r>
              <a:rPr lang="en-US" sz="800" dirty="0"/>
              <a:t>(</a:t>
            </a:r>
            <a:r>
              <a:rPr lang="en-US" sz="800" dirty="0" err="1"/>
              <a:t>const</a:t>
            </a:r>
            <a:r>
              <a:rPr lang="en-US" sz="800" dirty="0"/>
              <a:t> G4Mesh&amp; mesh)</a:t>
            </a:r>
          </a:p>
          <a:p>
            <a:r>
              <a:rPr lang="en-US" sz="800" dirty="0"/>
              <a:t>// Standard way of special mesh rendering.</a:t>
            </a:r>
          </a:p>
          <a:p>
            <a:r>
              <a:rPr lang="en-US" sz="800" dirty="0"/>
              <a:t>// </a:t>
            </a:r>
            <a:r>
              <a:rPr lang="en-US" sz="800" dirty="0" err="1"/>
              <a:t>MySceneHandler</a:t>
            </a:r>
            <a:r>
              <a:rPr lang="en-US" sz="800" dirty="0"/>
              <a:t>::</a:t>
            </a:r>
            <a:r>
              <a:rPr lang="en-US" sz="800" dirty="0" err="1"/>
              <a:t>AddCompound</a:t>
            </a:r>
            <a:r>
              <a:rPr lang="en-US" sz="800" dirty="0"/>
              <a:t>(</a:t>
            </a:r>
            <a:r>
              <a:rPr lang="en-US" sz="800" dirty="0" err="1"/>
              <a:t>const</a:t>
            </a:r>
            <a:r>
              <a:rPr lang="en-US" sz="800" dirty="0"/>
              <a:t> G4Mesh&amp; mesh) may use this if</a:t>
            </a:r>
          </a:p>
          <a:p>
            <a:r>
              <a:rPr lang="en-US" sz="800" dirty="0"/>
              <a:t>// appropriate or implement its own special mesh </a:t>
            </a:r>
            <a:r>
              <a:rPr lang="en-US" sz="800" dirty="0" err="1"/>
              <a:t>rendereing</a:t>
            </a:r>
            <a:r>
              <a:rPr lang="en-US" sz="800" dirty="0"/>
              <a:t>.</a:t>
            </a:r>
          </a:p>
          <a:p>
            <a:r>
              <a:rPr lang="en-US" sz="800" dirty="0"/>
              <a:t>{</a:t>
            </a:r>
          </a:p>
          <a:p>
            <a:r>
              <a:rPr lang="en-US" sz="800" dirty="0"/>
              <a:t>  G4bool implemented = false;</a:t>
            </a:r>
          </a:p>
          <a:p>
            <a:r>
              <a:rPr lang="en-US" sz="800" dirty="0"/>
              <a:t>  switch (</a:t>
            </a:r>
            <a:r>
              <a:rPr lang="en-US" sz="800" dirty="0" err="1"/>
              <a:t>mesh.GetMeshType</a:t>
            </a:r>
            <a:r>
              <a:rPr lang="en-US" sz="800" dirty="0"/>
              <a:t>()) {</a:t>
            </a:r>
          </a:p>
          <a:p>
            <a:r>
              <a:rPr lang="en-US" sz="800" dirty="0"/>
              <a:t>    case G4Mesh::rectangle: [[</a:t>
            </a:r>
            <a:r>
              <a:rPr lang="en-US" sz="800" dirty="0" err="1"/>
              <a:t>fallthrough</a:t>
            </a:r>
            <a:r>
              <a:rPr lang="en-US" sz="800" dirty="0"/>
              <a:t>]];</a:t>
            </a:r>
          </a:p>
          <a:p>
            <a:r>
              <a:rPr lang="en-US" sz="800" dirty="0"/>
              <a:t>    case G4Mesh::nested3DRectangular:</a:t>
            </a:r>
          </a:p>
          <a:p>
            <a:r>
              <a:rPr lang="en-US" sz="800" dirty="0"/>
              <a:t>      switch (</a:t>
            </a:r>
            <a:r>
              <a:rPr lang="en-US" sz="800" dirty="0" err="1"/>
              <a:t>fpViewer</a:t>
            </a:r>
            <a:r>
              <a:rPr lang="en-US" sz="800" dirty="0"/>
              <a:t>-&gt;</a:t>
            </a:r>
            <a:r>
              <a:rPr lang="en-US" sz="800" dirty="0" err="1"/>
              <a:t>GetViewParameters</a:t>
            </a:r>
            <a:r>
              <a:rPr lang="en-US" sz="800" dirty="0"/>
              <a:t>().</a:t>
            </a:r>
            <a:r>
              <a:rPr lang="en-US" sz="800" dirty="0" err="1"/>
              <a:t>GetSpecialMeshRenderingOption</a:t>
            </a:r>
            <a:r>
              <a:rPr lang="en-US" sz="800" dirty="0"/>
              <a:t>()) {</a:t>
            </a:r>
          </a:p>
          <a:p>
            <a:r>
              <a:rPr lang="en-US" sz="800" dirty="0"/>
              <a:t>        case G4ViewParameters::</a:t>
            </a:r>
            <a:r>
              <a:rPr lang="en-US" sz="800" dirty="0" err="1"/>
              <a:t>meshAsDots</a:t>
            </a:r>
            <a:r>
              <a:rPr lang="en-US" sz="800" dirty="0"/>
              <a:t>:</a:t>
            </a:r>
          </a:p>
          <a:p>
            <a:r>
              <a:rPr lang="en-US" sz="800" dirty="0"/>
              <a:t>          </a:t>
            </a:r>
            <a:r>
              <a:rPr lang="en-US" sz="800" dirty="0">
                <a:solidFill>
                  <a:srgbClr val="FF0000"/>
                </a:solidFill>
              </a:rPr>
              <a:t>Draw3DRectMeshAsDots</a:t>
            </a:r>
            <a:r>
              <a:rPr lang="en-US" sz="800" dirty="0"/>
              <a:t>(mesh);  // Rectangular 3-deep mesh as dots</a:t>
            </a:r>
          </a:p>
          <a:p>
            <a:r>
              <a:rPr lang="en-US" sz="800" dirty="0"/>
              <a:t>          implemented = true;</a:t>
            </a:r>
          </a:p>
          <a:p>
            <a:r>
              <a:rPr lang="en-US" sz="800" dirty="0"/>
              <a:t>          break;</a:t>
            </a:r>
          </a:p>
          <a:p>
            <a:r>
              <a:rPr lang="en-US" sz="800" dirty="0"/>
              <a:t>        case G4ViewParameters::</a:t>
            </a:r>
            <a:r>
              <a:rPr lang="en-US" sz="800" dirty="0" err="1"/>
              <a:t>meshAsSurfaces</a:t>
            </a:r>
            <a:r>
              <a:rPr lang="en-US" sz="800" dirty="0"/>
              <a:t>:</a:t>
            </a:r>
          </a:p>
          <a:p>
            <a:r>
              <a:rPr lang="en-US" sz="800" dirty="0"/>
              <a:t>          </a:t>
            </a:r>
            <a:r>
              <a:rPr lang="en-US" sz="800" dirty="0">
                <a:solidFill>
                  <a:srgbClr val="FF0000"/>
                </a:solidFill>
              </a:rPr>
              <a:t>Draw3DRectMeshAsSurfaces</a:t>
            </a:r>
            <a:r>
              <a:rPr lang="en-US" sz="800" dirty="0"/>
              <a:t>(mesh);  // Rectangular 3-deep mesh as surfaces</a:t>
            </a:r>
          </a:p>
          <a:p>
            <a:r>
              <a:rPr lang="en-US" sz="800" dirty="0"/>
              <a:t>          implemented = true;</a:t>
            </a:r>
          </a:p>
          <a:p>
            <a:r>
              <a:rPr lang="en-US" sz="800" dirty="0"/>
              <a:t>          break;</a:t>
            </a:r>
          </a:p>
          <a:p>
            <a:r>
              <a:rPr lang="en-US" sz="800" dirty="0"/>
              <a:t>      }</a:t>
            </a:r>
          </a:p>
          <a:p>
            <a:r>
              <a:rPr lang="en-US" sz="800" dirty="0"/>
              <a:t>      break;</a:t>
            </a:r>
          </a:p>
          <a:p>
            <a:r>
              <a:rPr lang="en-US" sz="800" dirty="0"/>
              <a:t>    case G4Mesh::tetrahedron:</a:t>
            </a:r>
          </a:p>
          <a:p>
            <a:r>
              <a:rPr lang="en-US" sz="800" dirty="0"/>
              <a:t>      switch (</a:t>
            </a:r>
            <a:r>
              <a:rPr lang="en-US" sz="800" dirty="0" err="1"/>
              <a:t>fpViewer</a:t>
            </a:r>
            <a:r>
              <a:rPr lang="en-US" sz="800" dirty="0"/>
              <a:t>-&gt;</a:t>
            </a:r>
            <a:r>
              <a:rPr lang="en-US" sz="800" dirty="0" err="1"/>
              <a:t>GetViewParameters</a:t>
            </a:r>
            <a:r>
              <a:rPr lang="en-US" sz="800" dirty="0"/>
              <a:t>().</a:t>
            </a:r>
            <a:r>
              <a:rPr lang="en-US" sz="800" dirty="0" err="1"/>
              <a:t>GetSpecialMeshRenderingOption</a:t>
            </a:r>
            <a:r>
              <a:rPr lang="en-US" sz="800" dirty="0"/>
              <a:t>()) {</a:t>
            </a:r>
          </a:p>
          <a:p>
            <a:r>
              <a:rPr lang="en-US" sz="800" dirty="0"/>
              <a:t>        case G4ViewParameters::</a:t>
            </a:r>
            <a:r>
              <a:rPr lang="en-US" sz="800" dirty="0" err="1"/>
              <a:t>meshAsDots</a:t>
            </a:r>
            <a:r>
              <a:rPr lang="en-US" sz="800" dirty="0"/>
              <a:t>:</a:t>
            </a:r>
          </a:p>
          <a:p>
            <a:r>
              <a:rPr lang="en-US" sz="800" dirty="0"/>
              <a:t>          </a:t>
            </a:r>
            <a:r>
              <a:rPr lang="en-US" sz="800" dirty="0" err="1">
                <a:solidFill>
                  <a:srgbClr val="FF0000"/>
                </a:solidFill>
              </a:rPr>
              <a:t>DrawTetMeshAsDots</a:t>
            </a:r>
            <a:r>
              <a:rPr lang="en-US" sz="800" dirty="0"/>
              <a:t>(mesh);  // Tetrahedron mesh as dots</a:t>
            </a:r>
          </a:p>
          <a:p>
            <a:r>
              <a:rPr lang="en-US" sz="800" dirty="0"/>
              <a:t>          implemented = true;</a:t>
            </a:r>
          </a:p>
          <a:p>
            <a:r>
              <a:rPr lang="en-US" sz="800" dirty="0"/>
              <a:t>          break;</a:t>
            </a:r>
          </a:p>
          <a:p>
            <a:r>
              <a:rPr lang="en-US" sz="800" dirty="0"/>
              <a:t>        case G4ViewParameters::</a:t>
            </a:r>
            <a:r>
              <a:rPr lang="en-US" sz="800" dirty="0" err="1"/>
              <a:t>meshAsSurfaces</a:t>
            </a:r>
            <a:r>
              <a:rPr lang="en-US" sz="800" dirty="0"/>
              <a:t>:</a:t>
            </a:r>
          </a:p>
          <a:p>
            <a:r>
              <a:rPr lang="en-US" sz="800" dirty="0"/>
              <a:t>          </a:t>
            </a:r>
            <a:r>
              <a:rPr lang="en-US" sz="800" dirty="0" err="1">
                <a:solidFill>
                  <a:srgbClr val="FF0000"/>
                </a:solidFill>
              </a:rPr>
              <a:t>DrawTetMeshAsSurfaces</a:t>
            </a:r>
            <a:r>
              <a:rPr lang="en-US" sz="800" dirty="0"/>
              <a:t>(mesh);  // Tetrahedron mesh as surfaces</a:t>
            </a:r>
          </a:p>
          <a:p>
            <a:r>
              <a:rPr lang="en-US" sz="800" dirty="0"/>
              <a:t>          implemented = true;</a:t>
            </a:r>
          </a:p>
          <a:p>
            <a:r>
              <a:rPr lang="en-US" sz="800" dirty="0"/>
              <a:t>          break;</a:t>
            </a:r>
          </a:p>
          <a:p>
            <a:r>
              <a:rPr lang="en-US" sz="800" dirty="0"/>
              <a:t>      }</a:t>
            </a:r>
          </a:p>
          <a:p>
            <a:r>
              <a:rPr lang="en-US" sz="800" dirty="0"/>
              <a:t>      break;</a:t>
            </a:r>
          </a:p>
          <a:p>
            <a:r>
              <a:rPr lang="en-US" sz="800" dirty="0"/>
              <a:t>    case G4Mesh::cylinder: [[</a:t>
            </a:r>
            <a:r>
              <a:rPr lang="en-US" sz="800" dirty="0" err="1"/>
              <a:t>fallthrough</a:t>
            </a:r>
            <a:r>
              <a:rPr lang="en-US" sz="800" dirty="0"/>
              <a:t>]];</a:t>
            </a:r>
          </a:p>
          <a:p>
            <a:r>
              <a:rPr lang="en-US" sz="800" dirty="0"/>
              <a:t>    case G4Mesh::sphere: [[</a:t>
            </a:r>
            <a:r>
              <a:rPr lang="en-US" sz="800" dirty="0" err="1"/>
              <a:t>fallthrough</a:t>
            </a:r>
            <a:r>
              <a:rPr lang="en-US" sz="800" dirty="0"/>
              <a:t>]];</a:t>
            </a:r>
          </a:p>
          <a:p>
            <a:r>
              <a:rPr lang="en-US" sz="800" dirty="0"/>
              <a:t>    case G4Mesh::invalid: break;</a:t>
            </a:r>
          </a:p>
          <a:p>
            <a:r>
              <a:rPr lang="en-US" sz="800" dirty="0"/>
              <a:t>  }</a:t>
            </a:r>
          </a:p>
          <a:p>
            <a:r>
              <a:rPr lang="en-US" sz="800" dirty="0"/>
              <a:t>  if (!implemented) {</a:t>
            </a:r>
          </a:p>
          <a:p>
            <a:r>
              <a:rPr lang="en-US" sz="800" dirty="0"/>
              <a:t>    G4VSceneHandler::</a:t>
            </a:r>
            <a:r>
              <a:rPr lang="en-US" sz="800" dirty="0" err="1"/>
              <a:t>AddCompound</a:t>
            </a:r>
            <a:r>
              <a:rPr lang="en-US" sz="800" dirty="0"/>
              <a:t>(mesh);  // Base class function - just print warning</a:t>
            </a:r>
          </a:p>
          <a:p>
            <a:r>
              <a:rPr lang="en-US" sz="800" dirty="0"/>
              <a:t>  }</a:t>
            </a:r>
          </a:p>
          <a:p>
            <a:r>
              <a:rPr lang="en-US" sz="800" dirty="0"/>
              <a:t>  return;</a:t>
            </a:r>
          </a:p>
          <a:p>
            <a:r>
              <a:rPr lang="en-US" sz="800" dirty="0"/>
              <a:t>}</a:t>
            </a:r>
          </a:p>
          <a:p>
            <a:endParaRPr lang="en-US" sz="8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9C5C23-3F48-5346-AE8E-8F848E0AA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8FD8A04-AFAE-0D4D-8791-2F38C859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8F9425B-9B50-FA45-8021-2CB957998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13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DD30-8520-4B42-8C6B-CE4F59BCD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/>
          <a:lstStyle/>
          <a:p>
            <a:r>
              <a:rPr lang="en-US" dirty="0"/>
              <a:t>Generating Random Point in Tetrahedron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212C-5054-E644-9075-97C954002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7018"/>
            <a:ext cx="10515600" cy="4749945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Steps to generate a random point inside a tetrahedron defined by four vertices </a:t>
            </a:r>
            <a:r>
              <a:rPr lang="en-US" sz="2400" dirty="0">
                <a:latin typeface="+mj-lt"/>
              </a:rPr>
              <a:t>(v</a:t>
            </a:r>
            <a:r>
              <a:rPr lang="en-US" sz="2400" baseline="-25000" dirty="0">
                <a:latin typeface="+mj-lt"/>
              </a:rPr>
              <a:t>0</a:t>
            </a:r>
            <a:r>
              <a:rPr lang="en-US" sz="2400" dirty="0">
                <a:latin typeface="+mj-lt"/>
              </a:rPr>
              <a:t>,v</a:t>
            </a:r>
            <a:r>
              <a:rPr lang="en-US" sz="2400" baseline="-25000" dirty="0">
                <a:latin typeface="+mj-lt"/>
              </a:rPr>
              <a:t>1</a:t>
            </a:r>
            <a:r>
              <a:rPr lang="en-US" sz="2400" dirty="0">
                <a:latin typeface="+mj-lt"/>
              </a:rPr>
              <a:t>,v</a:t>
            </a:r>
            <a:r>
              <a:rPr lang="en-US" sz="2400" baseline="-25000" dirty="0">
                <a:latin typeface="+mj-lt"/>
              </a:rPr>
              <a:t>2</a:t>
            </a:r>
            <a:r>
              <a:rPr lang="en-US" sz="2400" dirty="0">
                <a:latin typeface="+mj-lt"/>
              </a:rPr>
              <a:t>,v</a:t>
            </a:r>
            <a:r>
              <a:rPr lang="en-US" sz="2400" baseline="-25000" dirty="0">
                <a:latin typeface="+mj-lt"/>
              </a:rPr>
              <a:t>3</a:t>
            </a:r>
            <a:r>
              <a:rPr lang="en-US" sz="2400" dirty="0">
                <a:latin typeface="+mj-lt"/>
              </a:rPr>
              <a:t>)</a:t>
            </a:r>
            <a:r>
              <a:rPr lang="en-US" sz="2400" dirty="0"/>
              <a:t>:</a:t>
            </a:r>
          </a:p>
          <a:p>
            <a:pPr lvl="1">
              <a:buFont typeface="System Font Regular"/>
              <a:buChar char="-"/>
            </a:pPr>
            <a:r>
              <a:rPr lang="en-US" dirty="0"/>
              <a:t>Generation of three random values: </a:t>
            </a:r>
            <a:r>
              <a:rPr lang="en-US" i="1" dirty="0">
                <a:latin typeface="+mj-lt"/>
              </a:rPr>
              <a:t>s, t, u</a:t>
            </a:r>
            <a:r>
              <a:rPr lang="en-US" dirty="0"/>
              <a:t>. The point corresponding to these values is inside of a cube with the sides equal to 1 </a:t>
            </a:r>
          </a:p>
          <a:p>
            <a:pPr lvl="1">
              <a:buFont typeface="System Font Regular"/>
              <a:buChar char="-"/>
            </a:pPr>
            <a:r>
              <a:rPr lang="en-US" dirty="0"/>
              <a:t>The cube can be subdivided in six equal tetrahedra. Appling a transformation that places the point into the tetrahedron at the origin</a:t>
            </a:r>
          </a:p>
          <a:p>
            <a:pPr lvl="1">
              <a:buFont typeface="System Font Regular"/>
              <a:buChar char="-"/>
            </a:pPr>
            <a:r>
              <a:rPr lang="en-US" dirty="0"/>
              <a:t>Calculation of the position in the original tetrahedron:  </a:t>
            </a:r>
            <a:r>
              <a:rPr lang="en-US" dirty="0">
                <a:latin typeface="+mj-lt"/>
              </a:rPr>
              <a:t>p</a:t>
            </a:r>
            <a:r>
              <a:rPr lang="en-US" i="1" dirty="0">
                <a:latin typeface="+mj-lt"/>
              </a:rPr>
              <a:t> = </a:t>
            </a:r>
            <a:r>
              <a:rPr lang="en-US" dirty="0">
                <a:latin typeface="+mj-lt"/>
              </a:rPr>
              <a:t>v</a:t>
            </a:r>
            <a:r>
              <a:rPr lang="en-US" baseline="-25000" dirty="0">
                <a:latin typeface="+mj-lt"/>
              </a:rPr>
              <a:t>0</a:t>
            </a:r>
            <a:r>
              <a:rPr lang="en-US" i="1" dirty="0">
                <a:latin typeface="+mj-lt"/>
              </a:rPr>
              <a:t>(1- s - t - u) </a:t>
            </a:r>
            <a:r>
              <a:rPr lang="en-US" dirty="0">
                <a:latin typeface="+mj-lt"/>
              </a:rPr>
              <a:t>+</a:t>
            </a:r>
            <a:r>
              <a:rPr lang="en-US" i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v</a:t>
            </a:r>
            <a:r>
              <a:rPr lang="en-US" baseline="-25000" dirty="0">
                <a:latin typeface="+mj-lt"/>
              </a:rPr>
              <a:t>1</a:t>
            </a:r>
            <a:r>
              <a:rPr lang="en-US" i="1" baseline="-25000" dirty="0">
                <a:latin typeface="+mj-lt"/>
              </a:rPr>
              <a:t> </a:t>
            </a:r>
            <a:r>
              <a:rPr lang="en-US" i="1" dirty="0">
                <a:latin typeface="+mj-lt"/>
              </a:rPr>
              <a:t>s </a:t>
            </a:r>
            <a:r>
              <a:rPr lang="en-US" dirty="0">
                <a:latin typeface="+mj-lt"/>
              </a:rPr>
              <a:t>+</a:t>
            </a:r>
            <a:r>
              <a:rPr lang="en-US" i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v</a:t>
            </a:r>
            <a:r>
              <a:rPr lang="en-US" baseline="-25000" dirty="0">
                <a:latin typeface="+mj-lt"/>
              </a:rPr>
              <a:t>2</a:t>
            </a:r>
            <a:r>
              <a:rPr lang="en-US" i="1" baseline="-25000" dirty="0">
                <a:latin typeface="+mj-lt"/>
              </a:rPr>
              <a:t> </a:t>
            </a:r>
            <a:r>
              <a:rPr lang="en-US" i="1" dirty="0">
                <a:latin typeface="+mj-lt"/>
              </a:rPr>
              <a:t>t </a:t>
            </a:r>
            <a:r>
              <a:rPr lang="en-US" dirty="0">
                <a:latin typeface="+mj-lt"/>
              </a:rPr>
              <a:t>+</a:t>
            </a:r>
            <a:r>
              <a:rPr lang="en-US" i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v</a:t>
            </a:r>
            <a:r>
              <a:rPr lang="en-US" baseline="-25000" dirty="0">
                <a:latin typeface="+mj-lt"/>
              </a:rPr>
              <a:t>3 </a:t>
            </a:r>
            <a:r>
              <a:rPr lang="en-US" i="1" dirty="0">
                <a:latin typeface="+mj-lt"/>
              </a:rPr>
              <a:t>u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Detailed explanation of the algorithm:</a:t>
            </a:r>
            <a:br>
              <a:rPr lang="en-US" sz="2400" dirty="0"/>
            </a:br>
            <a:r>
              <a:rPr lang="en-US" sz="2400" dirty="0">
                <a:hlinkClick r:id="rId2"/>
              </a:rPr>
              <a:t>C.Rocchini and P.Cignoni, </a:t>
            </a:r>
            <a:r>
              <a:rPr lang="en-US" sz="2400" i="1" dirty="0">
                <a:hlinkClick r:id="rId2"/>
              </a:rPr>
              <a:t>Generating Random Points in a Tetrahedron, </a:t>
            </a:r>
            <a:r>
              <a:rPr lang="en-US" sz="2400" dirty="0">
                <a:hlinkClick r:id="rId2"/>
              </a:rPr>
              <a:t>Journal of Graphics Tools, Volume 5, Issue 4 (2000) </a:t>
            </a:r>
            <a:endParaRPr lang="en-US" sz="2400" dirty="0"/>
          </a:p>
          <a:p>
            <a:endParaRPr lang="en-US" sz="24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506288-8C1A-F543-A7AF-9F93CB88D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755" y="2976672"/>
            <a:ext cx="5894460" cy="243352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A49F6-AE08-A149-B2F5-605701325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937C9D4-F7A9-C844-8176-8B458B5A3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D2F63D8-9147-AE49-A46E-991B6C07D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30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DD30-8520-4B42-8C6B-CE4F59BCD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 fontScale="90000"/>
          </a:bodyPr>
          <a:lstStyle/>
          <a:p>
            <a:r>
              <a:rPr lang="en-US" dirty="0"/>
              <a:t>Constructing Polyhedron from rectangular mesh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212C-5054-E644-9075-97C954002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7018"/>
            <a:ext cx="7517239" cy="4749945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j-lt"/>
              </a:rPr>
              <a:t>G4PolyhedronBoxMesh(</a:t>
            </a:r>
            <a:r>
              <a:rPr lang="en-US" sz="2400" dirty="0" err="1">
                <a:latin typeface="+mj-lt"/>
              </a:rPr>
              <a:t>sx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sy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sz</a:t>
            </a:r>
            <a:r>
              <a:rPr lang="en-US" sz="2400" dirty="0">
                <a:latin typeface="+mj-lt"/>
              </a:rPr>
              <a:t>, positions)</a:t>
            </a:r>
          </a:p>
          <a:p>
            <a:pPr marL="457200" lvl="1" indent="0">
              <a:buNone/>
            </a:pPr>
            <a:r>
              <a:rPr lang="en-US" dirty="0" err="1">
                <a:latin typeface="+mj-lt"/>
              </a:rPr>
              <a:t>sx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sy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sz</a:t>
            </a:r>
            <a:r>
              <a:rPr lang="en-US" dirty="0">
                <a:latin typeface="+mj-lt"/>
              </a:rPr>
              <a:t> </a:t>
            </a:r>
            <a:r>
              <a:rPr lang="en-US" dirty="0"/>
              <a:t>– voxel dimensions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positions</a:t>
            </a:r>
            <a:r>
              <a:rPr lang="en-US" dirty="0"/>
              <a:t> – array of voxels centers</a:t>
            </a:r>
          </a:p>
          <a:p>
            <a:r>
              <a:rPr lang="en-US" sz="2400" dirty="0"/>
              <a:t>The construction of a polyhedron is fast, it takes O(N) time, and is done in two steps:</a:t>
            </a:r>
          </a:p>
          <a:p>
            <a:pPr lvl="1">
              <a:buFont typeface="System Font Regular"/>
              <a:buChar char="-"/>
            </a:pPr>
            <a:r>
              <a:rPr lang="en-US" sz="2200" dirty="0"/>
              <a:t>Step one: Construction of a 3D grid surrounding the mesh, the grid cells corresponding to the mesh voxels are marked (grey cells on the sketch image)</a:t>
            </a:r>
          </a:p>
          <a:p>
            <a:pPr lvl="1">
              <a:buFont typeface="System Font Regular"/>
              <a:buChar char="-"/>
            </a:pPr>
            <a:r>
              <a:rPr lang="en-US" sz="2200" dirty="0"/>
              <a:t>Step two: Only cell faces that do not have marked neighboring cells are included into the resulting polyhedron (blue edges on the sketch)</a:t>
            </a:r>
          </a:p>
          <a:p>
            <a:endParaRPr lang="en-US" sz="24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886FBBB-2412-604B-AFF7-064F33B2E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28381"/>
              </p:ext>
            </p:extLst>
          </p:nvPr>
        </p:nvGraphicFramePr>
        <p:xfrm>
          <a:off x="8610600" y="1398587"/>
          <a:ext cx="3011280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1128">
                  <a:extLst>
                    <a:ext uri="{9D8B030D-6E8A-4147-A177-3AD203B41FA5}">
                      <a16:colId xmlns:a16="http://schemas.microsoft.com/office/drawing/2014/main" val="3619179451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710433946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1894972536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2819998019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794056413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323099639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4076593345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123767306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335691841"/>
                    </a:ext>
                  </a:extLst>
                </a:gridCol>
                <a:gridCol w="301128">
                  <a:extLst>
                    <a:ext uri="{9D8B030D-6E8A-4147-A177-3AD203B41FA5}">
                      <a16:colId xmlns:a16="http://schemas.microsoft.com/office/drawing/2014/main" val="690941021"/>
                    </a:ext>
                  </a:extLst>
                </a:gridCol>
              </a:tblGrid>
              <a:tr h="3251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206617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4578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957614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404307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99674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467232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989038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1774325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94501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386331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600457"/>
                  </a:ext>
                </a:extLst>
              </a:tr>
              <a:tr h="3251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765641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805026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A1965FA-BD93-5D4B-922E-31E40785B70D}"/>
              </a:ext>
            </a:extLst>
          </p:cNvPr>
          <p:cNvCxnSpPr>
            <a:cxnSpLocks/>
          </p:cNvCxnSpPr>
          <p:nvPr/>
        </p:nvCxnSpPr>
        <p:spPr>
          <a:xfrm>
            <a:off x="9809018" y="1398587"/>
            <a:ext cx="0" cy="353652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4179C77-7FAD-7C46-8E9F-2EE7826D39CB}"/>
              </a:ext>
            </a:extLst>
          </p:cNvPr>
          <p:cNvCxnSpPr>
            <a:cxnSpLocks/>
          </p:cNvCxnSpPr>
          <p:nvPr/>
        </p:nvCxnSpPr>
        <p:spPr>
          <a:xfrm>
            <a:off x="10418618" y="1398587"/>
            <a:ext cx="0" cy="353652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E344B98-7FD7-5D41-95C5-F2D9782CD8C7}"/>
              </a:ext>
            </a:extLst>
          </p:cNvPr>
          <p:cNvCxnSpPr>
            <a:cxnSpLocks/>
          </p:cNvCxnSpPr>
          <p:nvPr/>
        </p:nvCxnSpPr>
        <p:spPr>
          <a:xfrm>
            <a:off x="9518073" y="1745673"/>
            <a:ext cx="0" cy="748789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EBE736E-EF46-A642-8434-E7E389DCE8B6}"/>
              </a:ext>
            </a:extLst>
          </p:cNvPr>
          <p:cNvCxnSpPr>
            <a:cxnSpLocks/>
          </p:cNvCxnSpPr>
          <p:nvPr/>
        </p:nvCxnSpPr>
        <p:spPr>
          <a:xfrm>
            <a:off x="8610600" y="2854842"/>
            <a:ext cx="0" cy="37326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1D83A8B-0927-3140-A6EF-79C3F0EC5F6D}"/>
              </a:ext>
            </a:extLst>
          </p:cNvPr>
          <p:cNvCxnSpPr>
            <a:cxnSpLocks/>
          </p:cNvCxnSpPr>
          <p:nvPr/>
        </p:nvCxnSpPr>
        <p:spPr>
          <a:xfrm>
            <a:off x="11628968" y="2853633"/>
            <a:ext cx="0" cy="37326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9D04445-0DBD-BE43-812F-B5C8ECD89204}"/>
              </a:ext>
            </a:extLst>
          </p:cNvPr>
          <p:cNvCxnSpPr>
            <a:cxnSpLocks/>
          </p:cNvCxnSpPr>
          <p:nvPr/>
        </p:nvCxnSpPr>
        <p:spPr>
          <a:xfrm>
            <a:off x="10709563" y="1752239"/>
            <a:ext cx="0" cy="742223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1B51ED-38D4-0742-9A51-4F3CA7E23CE0}"/>
              </a:ext>
            </a:extLst>
          </p:cNvPr>
          <p:cNvCxnSpPr>
            <a:cxnSpLocks/>
          </p:cNvCxnSpPr>
          <p:nvPr/>
        </p:nvCxnSpPr>
        <p:spPr>
          <a:xfrm>
            <a:off x="9518073" y="4316980"/>
            <a:ext cx="0" cy="183648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E72A450-5AAC-0345-94B8-7C0DE359391B}"/>
              </a:ext>
            </a:extLst>
          </p:cNvPr>
          <p:cNvCxnSpPr>
            <a:cxnSpLocks/>
          </p:cNvCxnSpPr>
          <p:nvPr/>
        </p:nvCxnSpPr>
        <p:spPr>
          <a:xfrm>
            <a:off x="10709563" y="4316979"/>
            <a:ext cx="0" cy="1836488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C6AE17D-8FD4-4349-B6C8-A13980FCE9EA}"/>
              </a:ext>
            </a:extLst>
          </p:cNvPr>
          <p:cNvCxnSpPr>
            <a:cxnSpLocks/>
          </p:cNvCxnSpPr>
          <p:nvPr/>
        </p:nvCxnSpPr>
        <p:spPr>
          <a:xfrm>
            <a:off x="9213273" y="5065768"/>
            <a:ext cx="0" cy="1087699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104CA65-6169-7241-A03E-DEC3BC77BD29}"/>
              </a:ext>
            </a:extLst>
          </p:cNvPr>
          <p:cNvCxnSpPr>
            <a:cxnSpLocks/>
          </p:cNvCxnSpPr>
          <p:nvPr/>
        </p:nvCxnSpPr>
        <p:spPr>
          <a:xfrm>
            <a:off x="11020808" y="5065768"/>
            <a:ext cx="0" cy="1087699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E7E3BE4-2E68-9D4D-B18F-044555D9320E}"/>
              </a:ext>
            </a:extLst>
          </p:cNvPr>
          <p:cNvCxnSpPr>
            <a:cxnSpLocks/>
          </p:cNvCxnSpPr>
          <p:nvPr/>
        </p:nvCxnSpPr>
        <p:spPr>
          <a:xfrm>
            <a:off x="9218751" y="3226900"/>
            <a:ext cx="0" cy="1090079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DE1E3F3-B6FB-294C-ADA6-EB98F4F74648}"/>
              </a:ext>
            </a:extLst>
          </p:cNvPr>
          <p:cNvCxnSpPr>
            <a:cxnSpLocks/>
          </p:cNvCxnSpPr>
          <p:nvPr/>
        </p:nvCxnSpPr>
        <p:spPr>
          <a:xfrm>
            <a:off x="11020808" y="3226900"/>
            <a:ext cx="0" cy="1090079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80F9794-30F0-D445-91DA-0980B9925CE2}"/>
              </a:ext>
            </a:extLst>
          </p:cNvPr>
          <p:cNvCxnSpPr>
            <a:cxnSpLocks/>
          </p:cNvCxnSpPr>
          <p:nvPr/>
        </p:nvCxnSpPr>
        <p:spPr>
          <a:xfrm>
            <a:off x="9821423" y="2494462"/>
            <a:ext cx="0" cy="37326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151E9B0-C728-AB4C-97B8-CDFB4ADC0075}"/>
              </a:ext>
            </a:extLst>
          </p:cNvPr>
          <p:cNvCxnSpPr>
            <a:cxnSpLocks/>
          </p:cNvCxnSpPr>
          <p:nvPr/>
        </p:nvCxnSpPr>
        <p:spPr>
          <a:xfrm>
            <a:off x="10418618" y="2494462"/>
            <a:ext cx="0" cy="37326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7DE9D02-D738-3B40-87D2-9B511AC0BD84}"/>
              </a:ext>
            </a:extLst>
          </p:cNvPr>
          <p:cNvCxnSpPr>
            <a:cxnSpLocks/>
          </p:cNvCxnSpPr>
          <p:nvPr/>
        </p:nvCxnSpPr>
        <p:spPr>
          <a:xfrm>
            <a:off x="9809018" y="1425574"/>
            <a:ext cx="609600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8EEFEFD-5583-F845-A950-247F2F764C7B}"/>
              </a:ext>
            </a:extLst>
          </p:cNvPr>
          <p:cNvCxnSpPr>
            <a:cxnSpLocks/>
          </p:cNvCxnSpPr>
          <p:nvPr/>
        </p:nvCxnSpPr>
        <p:spPr>
          <a:xfrm>
            <a:off x="8576548" y="2865964"/>
            <a:ext cx="1268073" cy="805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C54FB0F-5083-194A-98D1-967B12DA671B}"/>
              </a:ext>
            </a:extLst>
          </p:cNvPr>
          <p:cNvCxnSpPr>
            <a:cxnSpLocks/>
          </p:cNvCxnSpPr>
          <p:nvPr/>
        </p:nvCxnSpPr>
        <p:spPr>
          <a:xfrm>
            <a:off x="10392369" y="2860137"/>
            <a:ext cx="1241109" cy="14744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D150D5D-8D36-4946-8C0F-6A69CDFB047A}"/>
              </a:ext>
            </a:extLst>
          </p:cNvPr>
          <p:cNvCxnSpPr>
            <a:cxnSpLocks/>
          </p:cNvCxnSpPr>
          <p:nvPr/>
        </p:nvCxnSpPr>
        <p:spPr>
          <a:xfrm>
            <a:off x="9199418" y="4316979"/>
            <a:ext cx="353144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1566613-0238-384F-A746-6D21526B30AF}"/>
              </a:ext>
            </a:extLst>
          </p:cNvPr>
          <p:cNvCxnSpPr>
            <a:cxnSpLocks/>
          </p:cNvCxnSpPr>
          <p:nvPr/>
        </p:nvCxnSpPr>
        <p:spPr>
          <a:xfrm>
            <a:off x="10709563" y="4310051"/>
            <a:ext cx="318655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5957096-FFBD-2049-8B5B-B299ACD1DFA7}"/>
              </a:ext>
            </a:extLst>
          </p:cNvPr>
          <p:cNvCxnSpPr>
            <a:cxnSpLocks/>
          </p:cNvCxnSpPr>
          <p:nvPr/>
        </p:nvCxnSpPr>
        <p:spPr>
          <a:xfrm>
            <a:off x="9502768" y="1764286"/>
            <a:ext cx="318655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A0AE957-5074-FE45-994A-4F9F8C22D22B}"/>
              </a:ext>
            </a:extLst>
          </p:cNvPr>
          <p:cNvCxnSpPr>
            <a:cxnSpLocks/>
          </p:cNvCxnSpPr>
          <p:nvPr/>
        </p:nvCxnSpPr>
        <p:spPr>
          <a:xfrm>
            <a:off x="10418618" y="1752239"/>
            <a:ext cx="318655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8CAB407-74A2-694D-AC43-B65C3E8AF1FA}"/>
              </a:ext>
            </a:extLst>
          </p:cNvPr>
          <p:cNvCxnSpPr>
            <a:cxnSpLocks/>
          </p:cNvCxnSpPr>
          <p:nvPr/>
        </p:nvCxnSpPr>
        <p:spPr>
          <a:xfrm>
            <a:off x="10392369" y="2494462"/>
            <a:ext cx="344904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D8983A8-FAA2-7543-94BB-EAF0F1F5BF43}"/>
              </a:ext>
            </a:extLst>
          </p:cNvPr>
          <p:cNvCxnSpPr>
            <a:cxnSpLocks/>
          </p:cNvCxnSpPr>
          <p:nvPr/>
        </p:nvCxnSpPr>
        <p:spPr>
          <a:xfrm>
            <a:off x="9499717" y="2500264"/>
            <a:ext cx="344904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4809C0F-67D8-9649-8366-79075451547E}"/>
              </a:ext>
            </a:extLst>
          </p:cNvPr>
          <p:cNvCxnSpPr>
            <a:cxnSpLocks/>
          </p:cNvCxnSpPr>
          <p:nvPr/>
        </p:nvCxnSpPr>
        <p:spPr>
          <a:xfrm>
            <a:off x="9199418" y="5065768"/>
            <a:ext cx="344904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9064B8D-DA67-F247-9B15-8FE56EE30C88}"/>
              </a:ext>
            </a:extLst>
          </p:cNvPr>
          <p:cNvCxnSpPr>
            <a:cxnSpLocks/>
          </p:cNvCxnSpPr>
          <p:nvPr/>
        </p:nvCxnSpPr>
        <p:spPr>
          <a:xfrm>
            <a:off x="10696438" y="5056979"/>
            <a:ext cx="344904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0C57E1D-0D9C-8544-8B92-D7B5AC58A602}"/>
              </a:ext>
            </a:extLst>
          </p:cNvPr>
          <p:cNvCxnSpPr>
            <a:cxnSpLocks/>
          </p:cNvCxnSpPr>
          <p:nvPr/>
        </p:nvCxnSpPr>
        <p:spPr>
          <a:xfrm>
            <a:off x="11012923" y="3226900"/>
            <a:ext cx="650098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D66D9D0-B2F3-B341-8E14-F2EE199C4DEC}"/>
              </a:ext>
            </a:extLst>
          </p:cNvPr>
          <p:cNvCxnSpPr>
            <a:cxnSpLocks/>
          </p:cNvCxnSpPr>
          <p:nvPr/>
        </p:nvCxnSpPr>
        <p:spPr>
          <a:xfrm>
            <a:off x="8573968" y="3226900"/>
            <a:ext cx="650098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19D2C8F-D700-574E-9362-B5757C78C1C9}"/>
              </a:ext>
            </a:extLst>
          </p:cNvPr>
          <p:cNvCxnSpPr>
            <a:cxnSpLocks/>
          </p:cNvCxnSpPr>
          <p:nvPr/>
        </p:nvCxnSpPr>
        <p:spPr>
          <a:xfrm>
            <a:off x="9499717" y="5065768"/>
            <a:ext cx="120984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AF17A5-AE1E-194A-9765-57A07B2AEEC4}"/>
              </a:ext>
            </a:extLst>
          </p:cNvPr>
          <p:cNvCxnSpPr>
            <a:cxnSpLocks/>
          </p:cNvCxnSpPr>
          <p:nvPr/>
        </p:nvCxnSpPr>
        <p:spPr>
          <a:xfrm>
            <a:off x="9195298" y="6153467"/>
            <a:ext cx="353144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23BC293-5754-9D49-AACD-2F092B09C8B4}"/>
              </a:ext>
            </a:extLst>
          </p:cNvPr>
          <p:cNvCxnSpPr>
            <a:cxnSpLocks/>
          </p:cNvCxnSpPr>
          <p:nvPr/>
        </p:nvCxnSpPr>
        <p:spPr>
          <a:xfrm>
            <a:off x="10680708" y="6151646"/>
            <a:ext cx="353144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78716FD-516E-5C40-AB77-A73A99F4B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1176F89-3518-1446-920C-4FED8A105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FAA11B-A908-C548-ABB8-6C3AE5415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06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35987-33BC-104B-A40C-3186F5265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ICRP110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DE9DD-2D07-B84F-A2B2-DFCB80C69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ICRP110 is an existing Geant4 advanced example:</a:t>
            </a:r>
          </a:p>
          <a:p>
            <a:pPr lvl="1"/>
            <a:r>
              <a:rPr lang="en-GB" dirty="0"/>
              <a:t>From </a:t>
            </a:r>
            <a:r>
              <a:rPr lang="en-GB" dirty="0">
                <a:hlinkClick r:id="rId2"/>
              </a:rPr>
              <a:t>ICRP, 2009. Adult Reference Computational Phantoms. ICRP Publication 110. Ann. ICRP 39 (2)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Contains a </a:t>
            </a:r>
            <a:r>
              <a:rPr lang="en-GB" dirty="0">
                <a:latin typeface="Courier" pitchFamily="2" charset="0"/>
              </a:rPr>
              <a:t>G4VNestedParameterisation</a:t>
            </a:r>
            <a:r>
              <a:rPr lang="en-GB" dirty="0"/>
              <a:t> of 299x137x348 (14,255,124) boxes:</a:t>
            </a:r>
          </a:p>
          <a:p>
            <a:pPr lvl="2"/>
            <a:r>
              <a:rPr lang="en-GB" dirty="0"/>
              <a:t>3,885,291 of which are “visible” representing 52 organs</a:t>
            </a:r>
          </a:p>
          <a:p>
            <a:pPr lvl="2"/>
            <a:r>
              <a:rPr lang="en-GB" dirty="0"/>
              <a:t>one dot per box are sorted into 52 </a:t>
            </a:r>
            <a:r>
              <a:rPr lang="en-GB" dirty="0">
                <a:latin typeface="Courier" pitchFamily="2" charset="0"/>
              </a:rPr>
              <a:t>G4Polymarker</a:t>
            </a:r>
            <a:r>
              <a:rPr lang="en-GB" dirty="0"/>
              <a:t> objects of different materials (and colour)</a:t>
            </a:r>
          </a:p>
          <a:p>
            <a:pPr lvl="1"/>
            <a:r>
              <a:rPr lang="en-GB" dirty="0"/>
              <a:t>These 3,885,291 dots are </a:t>
            </a:r>
            <a:r>
              <a:rPr lang="en-GB" dirty="0">
                <a:hlinkClick r:id="rId3"/>
              </a:rPr>
              <a:t>rendered</a:t>
            </a:r>
            <a:r>
              <a:rPr lang="en-GB" dirty="0"/>
              <a:t> at about 5 fps on </a:t>
            </a:r>
            <a:r>
              <a:rPr lang="en-US" dirty="0"/>
              <a:t>MacBook Pro (Retina, Mid 2012), </a:t>
            </a:r>
            <a:r>
              <a:rPr lang="en-GB" dirty="0"/>
              <a:t>2.7 GHz Quad-Core Intel Core i7, 16 GB</a:t>
            </a:r>
            <a:br>
              <a:rPr lang="en-US" dirty="0"/>
            </a:b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634F40C-3642-784F-BABC-8900A1964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29DC436-CD2D-3846-BF05-5DE26F308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90760E-4B94-DA44-B1DC-53A69A962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05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16E8D2-BCA7-D541-96A7-6C72B8A4B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E4B98-DEEE-5C47-BDB2-C7ABC3031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6B0286-54D7-234F-9BFE-2758467E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9A157B8-6425-0F4A-BDB3-C638A5D0A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07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DD30-8520-4B42-8C6B-CE4F59BCD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 fontScale="90000"/>
          </a:bodyPr>
          <a:lstStyle/>
          <a:p>
            <a:r>
              <a:rPr lang="en-US" dirty="0"/>
              <a:t>Constructing Polyhedron from tetrahedron mesh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212C-5054-E644-9075-97C954002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7018"/>
            <a:ext cx="10515601" cy="4749945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j-lt"/>
              </a:rPr>
              <a:t>G4PolyhedronTetMesh(vertices)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vertices </a:t>
            </a:r>
            <a:r>
              <a:rPr lang="en-US" dirty="0"/>
              <a:t>– tetrahedra, four vertices per tetrahedron</a:t>
            </a:r>
          </a:p>
          <a:p>
            <a:r>
              <a:rPr lang="en-US" sz="2400" dirty="0"/>
              <a:t>Elimination of internal (shared) faces is done in two steps using a technique similar to “hash map”. Objects are sorted into lists, the index of the list for an object is calculated by applying a hash function to this object </a:t>
            </a:r>
          </a:p>
          <a:p>
            <a:pPr lvl="1"/>
            <a:r>
              <a:rPr lang="en-US" sz="2000" dirty="0"/>
              <a:t>Step one: Identification of coincident vertices. Below is a C++ code to generate a hash value  for a vertex:</a:t>
            </a:r>
          </a:p>
          <a:p>
            <a:pPr marL="914400" lvl="2" indent="0">
              <a:buNone/>
            </a:pPr>
            <a:r>
              <a:rPr lang="en-GB" sz="1800" dirty="0">
                <a:latin typeface="Courier" pitchFamily="2" charset="0"/>
              </a:rPr>
              <a:t>auto index = </a:t>
            </a:r>
            <a:r>
              <a:rPr lang="en-GB" sz="1800" dirty="0" err="1">
                <a:latin typeface="Courier" pitchFamily="2" charset="0"/>
              </a:rPr>
              <a:t>std</a:t>
            </a:r>
            <a:r>
              <a:rPr lang="en-GB" sz="1800" dirty="0">
                <a:latin typeface="Courier" pitchFamily="2" charset="0"/>
              </a:rPr>
              <a:t>::hash(</a:t>
            </a:r>
            <a:r>
              <a:rPr lang="en-GB" sz="1800" dirty="0" err="1">
                <a:latin typeface="Courier" pitchFamily="2" charset="0"/>
              </a:rPr>
              <a:t>v.x</a:t>
            </a:r>
            <a:r>
              <a:rPr lang="en-GB" sz="1800" dirty="0">
                <a:latin typeface="Courier" pitchFamily="2" charset="0"/>
              </a:rPr>
              <a:t>());   </a:t>
            </a:r>
            <a:br>
              <a:rPr lang="en-US" sz="1800" dirty="0">
                <a:latin typeface="Courier" pitchFamily="2" charset="0"/>
              </a:rPr>
            </a:br>
            <a:r>
              <a:rPr lang="en-GB" sz="1800" dirty="0">
                <a:latin typeface="Courier" pitchFamily="2" charset="0"/>
              </a:rPr>
              <a:t>index ^= </a:t>
            </a:r>
            <a:r>
              <a:rPr lang="en-GB" sz="1800" dirty="0" err="1">
                <a:latin typeface="Courier" pitchFamily="2" charset="0"/>
              </a:rPr>
              <a:t>std</a:t>
            </a:r>
            <a:r>
              <a:rPr lang="en-GB" sz="1800" dirty="0">
                <a:latin typeface="Courier" pitchFamily="2" charset="0"/>
              </a:rPr>
              <a:t>::hash(</a:t>
            </a:r>
            <a:r>
              <a:rPr lang="en-GB" sz="1800" dirty="0" err="1">
                <a:latin typeface="Courier" pitchFamily="2" charset="0"/>
              </a:rPr>
              <a:t>v.y</a:t>
            </a:r>
            <a:r>
              <a:rPr lang="en-GB" sz="1800" dirty="0">
                <a:latin typeface="Courier" pitchFamily="2" charset="0"/>
              </a:rPr>
              <a:t>());</a:t>
            </a:r>
            <a:br>
              <a:rPr lang="en-US" sz="1800" dirty="0">
                <a:latin typeface="Courier" pitchFamily="2" charset="0"/>
              </a:rPr>
            </a:br>
            <a:r>
              <a:rPr lang="en-GB" sz="1800" dirty="0">
                <a:latin typeface="Courier" pitchFamily="2" charset="0"/>
              </a:rPr>
              <a:t>index ^= </a:t>
            </a:r>
            <a:r>
              <a:rPr lang="en-GB" sz="1800" dirty="0" err="1">
                <a:latin typeface="Courier" pitchFamily="2" charset="0"/>
              </a:rPr>
              <a:t>std</a:t>
            </a:r>
            <a:r>
              <a:rPr lang="en-GB" sz="1800" dirty="0">
                <a:latin typeface="Courier" pitchFamily="2" charset="0"/>
              </a:rPr>
              <a:t>::hash(</a:t>
            </a:r>
            <a:r>
              <a:rPr lang="en-GB" sz="1800" dirty="0" err="1">
                <a:latin typeface="Courier" pitchFamily="2" charset="0"/>
              </a:rPr>
              <a:t>v.z</a:t>
            </a:r>
            <a:r>
              <a:rPr lang="en-GB" sz="1800" dirty="0">
                <a:latin typeface="Courier" pitchFamily="2" charset="0"/>
              </a:rPr>
              <a:t>()); </a:t>
            </a:r>
            <a:br>
              <a:rPr lang="en-GB" sz="1800" dirty="0">
                <a:latin typeface="Courier" pitchFamily="2" charset="0"/>
              </a:rPr>
            </a:br>
            <a:r>
              <a:rPr lang="en-GB" sz="1800" dirty="0">
                <a:latin typeface="Courier" pitchFamily="2" charset="0"/>
              </a:rPr>
              <a:t>index %= </a:t>
            </a:r>
            <a:r>
              <a:rPr lang="en-GB" sz="1800" dirty="0" err="1">
                <a:latin typeface="Courier" pitchFamily="2" charset="0"/>
              </a:rPr>
              <a:t>n_of_lists</a:t>
            </a:r>
            <a:r>
              <a:rPr lang="en-GB" sz="1800" dirty="0">
                <a:latin typeface="Courier" pitchFamily="2" charset="0"/>
              </a:rPr>
              <a:t>;</a:t>
            </a:r>
          </a:p>
          <a:p>
            <a:pPr lvl="1"/>
            <a:r>
              <a:rPr lang="en-GB" sz="2000" dirty="0"/>
              <a:t>Step two: Identification of internal/external faces and selecting the external ones. The faces are sorted into lists using smallest index among the three vertex indices that define the face  </a:t>
            </a:r>
            <a:endParaRPr lang="en-US" sz="2000" dirty="0"/>
          </a:p>
          <a:p>
            <a:pPr marL="914400" lvl="2" indent="0">
              <a:buNone/>
            </a:pPr>
            <a:endParaRPr lang="en-GB" dirty="0">
              <a:latin typeface="Courier" pitchFamily="2" charset="0"/>
            </a:endParaRPr>
          </a:p>
          <a:p>
            <a:pPr lvl="1"/>
            <a:endParaRPr lang="en-US" sz="2000" dirty="0">
              <a:latin typeface="Courier" pitchFamily="2" charset="0"/>
            </a:endParaRPr>
          </a:p>
          <a:p>
            <a:pPr marL="914400" lvl="2" indent="0">
              <a:buNone/>
            </a:pPr>
            <a:endParaRPr lang="en-US" sz="1600" dirty="0"/>
          </a:p>
          <a:p>
            <a:endParaRPr lang="en-US" sz="24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90297A5-8E88-A04B-A8FC-B6692AF39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Allison, Evgueni Tcherniaev, G4 Collaboration Meeting, Rennes 2022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5152EEA-388A-0A42-9058-050881DA4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E886B4-A7C7-3D49-B1FF-CDAADD793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52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1634</Words>
  <Application>Microsoft Macintosh PowerPoint</Application>
  <PresentationFormat>Widescreen</PresentationFormat>
  <Paragraphs>165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Courier</vt:lpstr>
      <vt:lpstr>System Font Regular</vt:lpstr>
      <vt:lpstr>Office Theme</vt:lpstr>
      <vt:lpstr>Special Mesh Rendering</vt:lpstr>
      <vt:lpstr>What is a “G4Mesh”?</vt:lpstr>
      <vt:lpstr>Special mesh rendering</vt:lpstr>
      <vt:lpstr>Standard special mesh rendering</vt:lpstr>
      <vt:lpstr>Generating Random Point in Tetrahedron</vt:lpstr>
      <vt:lpstr>Constructing Polyhedron from rectangular mesh</vt:lpstr>
      <vt:lpstr>ICRP110 Performance</vt:lpstr>
      <vt:lpstr>PowerPoint Presentation</vt:lpstr>
      <vt:lpstr>Constructing Polyhedron from tetrahedron mesh</vt:lpstr>
      <vt:lpstr>ICRP145 Performance</vt:lpstr>
      <vt:lpstr>PowerPoint Presentation</vt:lpstr>
      <vt:lpstr>That’s it  Thankyou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ICRP145</dc:title>
  <dc:creator>John Allison</dc:creator>
  <cp:lastModifiedBy>John Allison</cp:lastModifiedBy>
  <cp:revision>71</cp:revision>
  <cp:lastPrinted>2022-09-19T16:03:52Z</cp:lastPrinted>
  <dcterms:created xsi:type="dcterms:W3CDTF">2022-08-15T15:33:50Z</dcterms:created>
  <dcterms:modified xsi:type="dcterms:W3CDTF">2022-09-30T06:49:56Z</dcterms:modified>
</cp:coreProperties>
</file>