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20"/>
  </p:notesMasterIdLst>
  <p:handoutMasterIdLst>
    <p:handoutMasterId r:id="rId21"/>
  </p:handoutMasterIdLst>
  <p:sldIdLst>
    <p:sldId id="259" r:id="rId2"/>
    <p:sldId id="342" r:id="rId3"/>
    <p:sldId id="295" r:id="rId4"/>
    <p:sldId id="327" r:id="rId5"/>
    <p:sldId id="328" r:id="rId6"/>
    <p:sldId id="297" r:id="rId7"/>
    <p:sldId id="340" r:id="rId8"/>
    <p:sldId id="309" r:id="rId9"/>
    <p:sldId id="345" r:id="rId10"/>
    <p:sldId id="336" r:id="rId11"/>
    <p:sldId id="344" r:id="rId12"/>
    <p:sldId id="341" r:id="rId13"/>
    <p:sldId id="334" r:id="rId14"/>
    <p:sldId id="302" r:id="rId15"/>
    <p:sldId id="329" r:id="rId16"/>
    <p:sldId id="308" r:id="rId17"/>
    <p:sldId id="310" r:id="rId18"/>
    <p:sldId id="33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01"/>
    <a:srgbClr val="0432FF"/>
    <a:srgbClr val="953F3F"/>
    <a:srgbClr val="054421"/>
    <a:srgbClr val="2F3192"/>
    <a:srgbClr val="FF9902"/>
    <a:srgbClr val="8477AF"/>
    <a:srgbClr val="B2B2B2"/>
    <a:srgbClr val="056200"/>
    <a:srgbClr val="CF1C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7"/>
    <p:restoredTop sz="96296"/>
  </p:normalViewPr>
  <p:slideViewPr>
    <p:cSldViewPr snapToGrid="0" snapToObjects="1">
      <p:cViewPr>
        <p:scale>
          <a:sx n="105" d="100"/>
          <a:sy n="105" d="100"/>
        </p:scale>
        <p:origin x="800" y="664"/>
      </p:cViewPr>
      <p:guideLst/>
    </p:cSldViewPr>
  </p:slideViewPr>
  <p:outlineViewPr>
    <p:cViewPr>
      <p:scale>
        <a:sx n="33" d="100"/>
        <a:sy n="33" d="100"/>
      </p:scale>
      <p:origin x="0" y="0"/>
    </p:cViewPr>
  </p:outlineViewPr>
  <p:notesTextViewPr>
    <p:cViewPr>
      <p:scale>
        <a:sx n="105" d="100"/>
        <a:sy n="105" d="100"/>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6/12/22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6/12/22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0</a:t>
            </a:fld>
            <a:endParaRPr lang="en-US"/>
          </a:p>
        </p:txBody>
      </p:sp>
    </p:spTree>
    <p:extLst>
      <p:ext uri="{BB962C8B-B14F-4D97-AF65-F5344CB8AC3E}">
        <p14:creationId xmlns:p14="http://schemas.microsoft.com/office/powerpoint/2010/main" val="8940225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2815021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11261475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918850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2953723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855143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522423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4096267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146679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1653789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704710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652149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7641048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61255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hyperlink" Target="https://doc.comsol.com/5.5/doc/com.comsol.help.comsol/comsol_ref_geometry.14.083.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34.gif"/><Relationship Id="rId5" Type="http://schemas.openxmlformats.org/officeDocument/2006/relationships/hyperlink" Target="https://garfieldpp.web.cern.ch/garfieldpp/examples/comsol/" TargetMode="Externa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36.gif"/><Relationship Id="rId5" Type="http://schemas.openxmlformats.org/officeDocument/2006/relationships/image" Target="../media/image10.jpe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37.emf"/></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40.emf"/><Relationship Id="rId4" Type="http://schemas.openxmlformats.org/officeDocument/2006/relationships/image" Target="../media/image39.gif"/></Relationships>
</file>

<file path=ppt/slides/_rels/slide15.xml.rels><?xml version="1.0" encoding="UTF-8" standalone="yes"?>
<Relationships xmlns="http://schemas.openxmlformats.org/package/2006/relationships"><Relationship Id="rId8" Type="http://schemas.openxmlformats.org/officeDocument/2006/relationships/hyperlink" Target="https://indico.cern.ch/event/1044975/contributions/4663644/" TargetMode="External"/><Relationship Id="rId3" Type="http://schemas.openxmlformats.org/officeDocument/2006/relationships/image" Target="../media/image5.png"/><Relationship Id="rId7"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3.emf"/><Relationship Id="rId5" Type="http://schemas.openxmlformats.org/officeDocument/2006/relationships/image" Target="../media/image42.gif"/><Relationship Id="rId4" Type="http://schemas.openxmlformats.org/officeDocument/2006/relationships/image" Target="../media/image41.png"/><Relationship Id="rId9"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45.emf"/><Relationship Id="rId7"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hyperlink" Target="https://indico.cern.ch/event/1044975/contributions/4566014/" TargetMode="External"/><Relationship Id="rId5" Type="http://schemas.openxmlformats.org/officeDocument/2006/relationships/image" Target="../media/image5.pn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48.emf"/><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hyperlink" Target="http://bwrcs.eecs.berkeley.edu/Classes/IcBook/SPICE/"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hyperlink" Target="https://www.comsol.ch/" TargetMode="External"/><Relationship Id="rId4" Type="http://schemas.openxmlformats.org/officeDocument/2006/relationships/hyperlink" Target="https://garfieldpp.web.cern.ch/garfieldpp/"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jp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5.png"/><Relationship Id="rId4" Type="http://schemas.openxmlformats.org/officeDocument/2006/relationships/image" Target="../media/image90.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8" Type="http://schemas.openxmlformats.org/officeDocument/2006/relationships/image" Target="../media/image19.JPG"/><Relationship Id="rId3" Type="http://schemas.openxmlformats.org/officeDocument/2006/relationships/image" Target="../media/image5.png"/><Relationship Id="rId7" Type="http://schemas.openxmlformats.org/officeDocument/2006/relationships/hyperlink" Target="https://indico.cern.ch/event/1138814/contributions/4917313/"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0.jpe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5.png"/><Relationship Id="rId7" Type="http://schemas.openxmlformats.org/officeDocument/2006/relationships/hyperlink" Target="https://indico.cern.ch/event/843083/"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1.gif"/><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3.gif"/><Relationship Id="rId7"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24.gif"/><Relationship Id="rId10" Type="http://schemas.openxmlformats.org/officeDocument/2006/relationships/image" Target="../media/image28.png"/><Relationship Id="rId4" Type="http://schemas.openxmlformats.org/officeDocument/2006/relationships/image" Target="../media/image12.png"/><Relationship Id="rId9"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hyperlink" Target="http://bwrcs.eecs.berkeley.edu/Classes/IcBook/SPICE/" TargetMode="External"/><Relationship Id="rId5" Type="http://schemas.openxmlformats.org/officeDocument/2006/relationships/hyperlink" Target="https://www.comsol.ch/" TargetMode="External"/><Relationship Id="rId4" Type="http://schemas.openxmlformats.org/officeDocument/2006/relationships/hyperlink" Target="https://garfieldpp.web.cern.ch/garfieldpp/"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alpha val="0"/>
          </a:schemeClr>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US" sz="1800" dirty="0"/>
              <a:t>Presenter Name</a:t>
            </a:r>
          </a:p>
          <a:p>
            <a:pPr algn="l"/>
            <a:r>
              <a:rPr lang="en-US" sz="1800" dirty="0"/>
              <a:t>Date</a:t>
            </a:r>
          </a:p>
        </p:txBody>
      </p:sp>
      <p:pic>
        <p:nvPicPr>
          <p:cNvPr id="8" name="Picture 7" descr="Logo&#10;&#10;Description automatically generated with medium confidence">
            <a:extLst>
              <a:ext uri="{FF2B5EF4-FFF2-40B4-BE49-F238E27FC236}">
                <a16:creationId xmlns:a16="http://schemas.microsoft.com/office/drawing/2014/main" id="{DC40063C-FEE5-D44B-B5BA-B83779A48B3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7986" y="5840422"/>
            <a:ext cx="3969336" cy="803787"/>
          </a:xfrm>
          <a:prstGeom prst="rect">
            <a:avLst/>
          </a:prstGeom>
        </p:spPr>
      </p:pic>
      <p:sp>
        <p:nvSpPr>
          <p:cNvPr id="5" name="TextBox 4">
            <a:extLst>
              <a:ext uri="{FF2B5EF4-FFF2-40B4-BE49-F238E27FC236}">
                <a16:creationId xmlns:a16="http://schemas.microsoft.com/office/drawing/2014/main" id="{AF841AC2-BCBB-834D-BEE4-F05EACE1A87D}"/>
              </a:ext>
            </a:extLst>
          </p:cNvPr>
          <p:cNvSpPr txBox="1"/>
          <p:nvPr/>
        </p:nvSpPr>
        <p:spPr>
          <a:xfrm>
            <a:off x="2552562" y="905232"/>
            <a:ext cx="7086875" cy="4801314"/>
          </a:xfrm>
          <a:prstGeom prst="rect">
            <a:avLst/>
          </a:prstGeom>
          <a:noFill/>
        </p:spPr>
        <p:txBody>
          <a:bodyPr wrap="none" lIns="0" tIns="0" rIns="0" bIns="0" rtlCol="0">
            <a:spAutoFit/>
          </a:bodyPr>
          <a:lstStyle/>
          <a:p>
            <a:pPr lvl="0" algn="ctr"/>
            <a:r>
              <a:rPr lang="en-GB" sz="3200" b="1" dirty="0">
                <a:solidFill>
                  <a:srgbClr val="0033A0"/>
                </a:solidFill>
              </a:rPr>
              <a:t>EP R&amp;D SEMINAR</a:t>
            </a:r>
          </a:p>
          <a:p>
            <a:pPr lvl="0" algn="ctr"/>
            <a:endParaRPr kumimoji="0" lang="en-GB" sz="3200" b="1" i="0" u="none" strike="noStrike" kern="1200" cap="none" spc="0" normalizeH="0" baseline="0" noProof="0" dirty="0">
              <a:ln>
                <a:noFill/>
              </a:ln>
              <a:solidFill>
                <a:srgbClr val="0033A0"/>
              </a:solidFill>
              <a:effectLst/>
              <a:uLnTx/>
              <a:uFillTx/>
              <a:latin typeface="Arial"/>
              <a:ea typeface="+mn-ea"/>
              <a:cs typeface="+mn-cs"/>
            </a:endParaRPr>
          </a:p>
          <a:p>
            <a:pPr lvl="0" algn="ctr"/>
            <a:r>
              <a:rPr lang="en-GB" sz="2400" dirty="0">
                <a:solidFill>
                  <a:srgbClr val="F03F0C"/>
                </a:solidFill>
              </a:rPr>
              <a:t>Signal formation in detectors with resistive elements</a:t>
            </a:r>
          </a:p>
          <a:p>
            <a:pPr lvl="0" algn="ctr"/>
            <a:endParaRPr kumimoji="0" lang="en-GB" sz="2400" b="0" i="0" u="none" strike="noStrike" kern="1200" cap="none" spc="0" normalizeH="0" baseline="0" noProof="0" dirty="0">
              <a:ln>
                <a:noFill/>
              </a:ln>
              <a:solidFill>
                <a:srgbClr val="F03F0C"/>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03F0C"/>
                </a:solidFill>
                <a:effectLst/>
                <a:uLnTx/>
                <a:uFillTx/>
                <a:latin typeface="Arial"/>
                <a:ea typeface="+mn-ea"/>
                <a:cs typeface="+mn-cs"/>
              </a:rPr>
              <a:t>Djunes Janssens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F03F0C"/>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a:ln>
                  <a:noFill/>
                </a:ln>
                <a:solidFill>
                  <a:srgbClr val="F03F0C"/>
                </a:solidFill>
                <a:effectLst/>
                <a:uLnTx/>
                <a:uFillTx/>
                <a:latin typeface="Arial"/>
                <a:ea typeface="+mn-ea"/>
                <a:cs typeface="+mn-cs"/>
              </a:rPr>
              <a:t>djunes.janssens@cern.ch</a:t>
            </a:r>
            <a:endParaRPr kumimoji="0" lang="en-GB" sz="1800" b="0" i="0" u="none" strike="noStrike" kern="1200" cap="none" spc="0" normalizeH="0" baseline="0" noProof="0" dirty="0">
              <a:ln>
                <a:noFill/>
              </a:ln>
              <a:solidFill>
                <a:srgbClr val="F03F0C"/>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03F0C"/>
              </a:solidFill>
              <a:effectLst/>
              <a:uLnTx/>
              <a:uFillTx/>
              <a:latin typeface="Arial"/>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03F0C"/>
              </a:solidFill>
              <a:effectLst/>
              <a:uLnTx/>
              <a:uFillTx/>
              <a:latin typeface="Arial"/>
              <a:ea typeface="+mn-ea"/>
              <a:cs typeface="+mn-cs"/>
            </a:endParaRPr>
          </a:p>
          <a:p>
            <a:pPr lvl="0" algn="ctr"/>
            <a:r>
              <a:rPr kumimoji="0" lang="en-GB" sz="1800" b="0" i="0" u="none" strike="noStrike" kern="1200" cap="none" spc="0" normalizeH="0" baseline="0" noProof="0" dirty="0">
                <a:ln>
                  <a:noFill/>
                </a:ln>
                <a:solidFill>
                  <a:srgbClr val="F03F0C"/>
                </a:solidFill>
                <a:effectLst/>
                <a:uLnTx/>
                <a:uFillTx/>
                <a:latin typeface="Arial"/>
                <a:ea typeface="+mn-ea"/>
                <a:cs typeface="+mn-cs"/>
              </a:rPr>
              <a:t>Supervisor: F. </a:t>
            </a:r>
            <a:r>
              <a:rPr kumimoji="0" lang="en-GB" sz="1800" b="0" i="0" u="none" strike="noStrike" kern="1200" cap="none" spc="0" normalizeH="0" baseline="0" noProof="0" dirty="0" err="1">
                <a:ln>
                  <a:noFill/>
                </a:ln>
                <a:solidFill>
                  <a:srgbClr val="F03F0C"/>
                </a:solidFill>
                <a:effectLst/>
                <a:uLnTx/>
                <a:uFillTx/>
                <a:latin typeface="Arial"/>
                <a:ea typeface="+mn-ea"/>
                <a:cs typeface="+mn-cs"/>
              </a:rPr>
              <a:t>Blekman</a:t>
            </a:r>
            <a:r>
              <a:rPr lang="en-GB" dirty="0">
                <a:solidFill>
                  <a:srgbClr val="F03F0C"/>
                </a:solidFill>
              </a:rPr>
              <a:t>, J. </a:t>
            </a:r>
            <a:r>
              <a:rPr lang="en-GB" dirty="0" err="1">
                <a:solidFill>
                  <a:srgbClr val="F03F0C"/>
                </a:solidFill>
              </a:rPr>
              <a:t>D’Hondt</a:t>
            </a:r>
            <a:r>
              <a:rPr lang="en-GB" dirty="0">
                <a:solidFill>
                  <a:srgbClr val="F03F0C"/>
                </a:solidFill>
                <a:latin typeface="Arial"/>
              </a:rPr>
              <a:t> ,</a:t>
            </a:r>
            <a:r>
              <a:rPr kumimoji="0" lang="en-GB" sz="1800" b="0" i="0" u="none" strike="noStrike" kern="1200" cap="none" spc="0" normalizeH="0" baseline="0" noProof="0" dirty="0">
                <a:ln>
                  <a:noFill/>
                </a:ln>
                <a:solidFill>
                  <a:srgbClr val="F03F0C"/>
                </a:solidFill>
                <a:effectLst/>
                <a:uLnTx/>
                <a:uFillTx/>
                <a:latin typeface="Arial"/>
                <a:ea typeface="+mn-ea"/>
                <a:cs typeface="+mn-cs"/>
              </a:rPr>
              <a:t> E. </a:t>
            </a:r>
            <a:r>
              <a:rPr kumimoji="0" lang="en-GB" sz="1800" b="0" i="0" u="none" strike="noStrike" kern="1200" cap="none" spc="0" normalizeH="0" baseline="0" noProof="0" dirty="0" err="1">
                <a:ln>
                  <a:noFill/>
                </a:ln>
                <a:solidFill>
                  <a:srgbClr val="F03F0C"/>
                </a:solidFill>
                <a:effectLst/>
                <a:uLnTx/>
                <a:uFillTx/>
                <a:latin typeface="Arial"/>
                <a:ea typeface="+mn-ea"/>
                <a:cs typeface="+mn-cs"/>
              </a:rPr>
              <a:t>Oliveri</a:t>
            </a:r>
            <a:r>
              <a:rPr kumimoji="0" lang="en-GB" sz="1800" b="0" i="0" u="none" strike="noStrike" kern="1200" cap="none" spc="0" normalizeH="0" baseline="0" noProof="0" dirty="0">
                <a:ln>
                  <a:noFill/>
                </a:ln>
                <a:solidFill>
                  <a:srgbClr val="F03F0C"/>
                </a:solidFill>
                <a:effectLst/>
                <a:uLnTx/>
                <a:uFillTx/>
                <a:latin typeface="Arial"/>
                <a:ea typeface="+mn-ea"/>
                <a:cs typeface="+mn-cs"/>
              </a:rPr>
              <a:t>, </a:t>
            </a:r>
          </a:p>
          <a:p>
            <a:pPr lvl="0" algn="ctr"/>
            <a:r>
              <a:rPr kumimoji="0" lang="en-GB" sz="1800" b="0" i="0" u="none" strike="noStrike" kern="1200" cap="none" spc="0" normalizeH="0" baseline="0" noProof="0" dirty="0">
                <a:ln>
                  <a:noFill/>
                </a:ln>
                <a:solidFill>
                  <a:srgbClr val="F03F0C"/>
                </a:solidFill>
                <a:effectLst/>
                <a:uLnTx/>
                <a:uFillTx/>
                <a:latin typeface="Arial"/>
                <a:ea typeface="+mn-ea"/>
                <a:cs typeface="+mn-cs"/>
              </a:rPr>
              <a:t>W. </a:t>
            </a:r>
            <a:r>
              <a:rPr kumimoji="0" lang="en-GB" sz="1800" b="0" i="0" u="none" strike="noStrike" kern="1200" cap="none" spc="0" normalizeH="0" baseline="0" noProof="0" dirty="0" err="1">
                <a:ln>
                  <a:noFill/>
                </a:ln>
                <a:solidFill>
                  <a:srgbClr val="F03F0C"/>
                </a:solidFill>
                <a:effectLst/>
                <a:uLnTx/>
                <a:uFillTx/>
                <a:latin typeface="Arial"/>
                <a:ea typeface="+mn-ea"/>
                <a:cs typeface="+mn-cs"/>
              </a:rPr>
              <a:t>Riegler</a:t>
            </a:r>
            <a:r>
              <a:rPr lang="en-GB" dirty="0">
                <a:solidFill>
                  <a:srgbClr val="F03F0C"/>
                </a:solidFill>
                <a:latin typeface="Arial"/>
              </a:rPr>
              <a:t>, </a:t>
            </a:r>
            <a:r>
              <a:rPr lang="en-GB" dirty="0">
                <a:solidFill>
                  <a:srgbClr val="F03F0C"/>
                </a:solidFill>
              </a:rPr>
              <a:t>H. Schindler and </a:t>
            </a:r>
            <a:r>
              <a:rPr kumimoji="0" lang="en-GB" sz="1800" b="0" i="0" u="none" strike="noStrike" kern="1200" cap="none" spc="0" normalizeH="0" baseline="0" noProof="0" dirty="0">
                <a:ln>
                  <a:noFill/>
                </a:ln>
                <a:solidFill>
                  <a:srgbClr val="F03F0C"/>
                </a:solidFill>
                <a:effectLst/>
                <a:uLnTx/>
                <a:uFillTx/>
                <a:latin typeface="Arial"/>
                <a:ea typeface="+mn-ea"/>
                <a:cs typeface="+mn-cs"/>
              </a:rPr>
              <a:t>R. Veenhof.</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srgbClr val="F03F0C"/>
              </a:solidFill>
              <a:effectLst/>
              <a:uLnTx/>
              <a:uFillTx/>
              <a:latin typeface="Arial"/>
              <a:ea typeface="+mn-ea"/>
              <a:cs typeface="+mn-cs"/>
            </a:endParaRPr>
          </a:p>
          <a:p>
            <a:pPr lvl="0" algn="ctr">
              <a:defRPr/>
            </a:pPr>
            <a:r>
              <a:rPr lang="en-GB" sz="2400" dirty="0">
                <a:solidFill>
                  <a:srgbClr val="0033A0"/>
                </a:solidFill>
              </a:rPr>
              <a:t>Monday June 13th, </a:t>
            </a:r>
            <a:r>
              <a:rPr kumimoji="0" lang="en-GB" sz="2400" b="0" i="0" u="none" strike="noStrike" kern="1200" cap="none" spc="0" normalizeH="0" baseline="0" noProof="0" dirty="0">
                <a:ln>
                  <a:noFill/>
                </a:ln>
                <a:solidFill>
                  <a:srgbClr val="0033A0"/>
                </a:solidFill>
                <a:effectLst/>
                <a:uLnTx/>
                <a:uFillTx/>
                <a:latin typeface="Arial"/>
                <a:ea typeface="+mn-ea"/>
                <a:cs typeface="+mn-cs"/>
              </a:rPr>
              <a:t>2022</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dirty="0">
              <a:ln>
                <a:noFill/>
              </a:ln>
              <a:solidFill>
                <a:srgbClr val="F03F0C"/>
              </a:solidFill>
              <a:effectLst/>
              <a:uLnTx/>
              <a:uFillTx/>
              <a:latin typeface="Arial"/>
              <a:ea typeface="+mn-ea"/>
              <a:cs typeface="+mn-cs"/>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4989" y="1193476"/>
            <a:ext cx="11383811" cy="514965"/>
          </a:xfrm>
        </p:spPr>
        <p:txBody>
          <a:bodyPr/>
          <a:lstStyle/>
          <a:p>
            <a:pPr marL="0" lvl="1" indent="0">
              <a:buNone/>
            </a:pPr>
            <a:r>
              <a:rPr lang="en-US" b="1" dirty="0">
                <a:solidFill>
                  <a:srgbClr val="FF0000"/>
                </a:solidFill>
              </a:rPr>
              <a:t>Coordinate mapping allows to modelling large area detectors </a:t>
            </a:r>
            <a:r>
              <a:rPr lang="en-US" b="1" dirty="0"/>
              <a:t>such as a </a:t>
            </a:r>
            <a:r>
              <a:rPr lang="en-GB" b="1" dirty="0"/>
              <a:t>Resistive-strips micromegas.</a:t>
            </a:r>
          </a:p>
          <a:p>
            <a:pPr marL="0" lvl="1" indent="0">
              <a:buNone/>
            </a:pPr>
            <a:endParaRPr lang="en-US" b="1"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520872"/>
          </a:xfrm>
        </p:spPr>
        <p:txBody>
          <a:bodyPr/>
          <a:lstStyle/>
          <a:p>
            <a:r>
              <a:rPr lang="en-GB" dirty="0"/>
              <a:t>Overview of the numerical methodology</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2" name="TextBox 45">
            <a:extLst>
              <a:ext uri="{FF2B5EF4-FFF2-40B4-BE49-F238E27FC236}">
                <a16:creationId xmlns:a16="http://schemas.microsoft.com/office/drawing/2014/main" id="{C2F8F8C6-C715-C12B-429E-F92CEC66AE60}"/>
              </a:ext>
            </a:extLst>
          </p:cNvPr>
          <p:cNvSpPr txBox="1"/>
          <p:nvPr/>
        </p:nvSpPr>
        <p:spPr>
          <a:xfrm>
            <a:off x="7250506" y="6309320"/>
            <a:ext cx="4060855" cy="738664"/>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T. </a:t>
            </a:r>
            <a:r>
              <a:rPr lang="en-GB" sz="1200" dirty="0" err="1">
                <a:solidFill>
                  <a:schemeClr val="tx2"/>
                </a:solidFill>
              </a:rPr>
              <a:t>Alexopoulos</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640 (2011) 110.</a:t>
            </a:r>
          </a:p>
          <a:p>
            <a:r>
              <a:rPr lang="en-GB" sz="1200" dirty="0">
                <a:solidFill>
                  <a:schemeClr val="tx2"/>
                </a:solidFill>
              </a:rPr>
              <a:t>M. Byszewski1 and J. </a:t>
            </a:r>
            <a:r>
              <a:rPr lang="en-GB" sz="1200" dirty="0" err="1">
                <a:solidFill>
                  <a:schemeClr val="tx2"/>
                </a:solidFill>
              </a:rPr>
              <a:t>Wotschack</a:t>
            </a:r>
            <a:r>
              <a:rPr lang="en-GB" sz="1200" dirty="0">
                <a:solidFill>
                  <a:schemeClr val="tx2"/>
                </a:solidFill>
              </a:rPr>
              <a:t>, JINST 7 C02060 (2011).</a:t>
            </a:r>
          </a:p>
          <a:p>
            <a:r>
              <a:rPr lang="en-GB" sz="1200" dirty="0">
                <a:solidFill>
                  <a:schemeClr val="tx2"/>
                </a:solidFill>
              </a:rPr>
              <a:t>COMSOL coordinate mapping: </a:t>
            </a:r>
            <a:r>
              <a:rPr lang="en-GB" sz="1200" dirty="0">
                <a:solidFill>
                  <a:schemeClr val="tx2"/>
                </a:solidFill>
                <a:hlinkClick r:id="rId4"/>
              </a:rPr>
              <a:t>link</a:t>
            </a:r>
            <a:r>
              <a:rPr lang="en-GB" sz="1200" dirty="0">
                <a:solidFill>
                  <a:schemeClr val="tx2"/>
                </a:solidFill>
              </a:rPr>
              <a:t>.</a:t>
            </a:r>
          </a:p>
          <a:p>
            <a:endParaRPr lang="en-GB" sz="1200" dirty="0">
              <a:solidFill>
                <a:schemeClr val="tx2"/>
              </a:solidFill>
            </a:endParaRPr>
          </a:p>
        </p:txBody>
      </p:sp>
      <p:pic>
        <p:nvPicPr>
          <p:cNvPr id="33" name="Content Placeholder 5" descr="A picture containing text, indoor&#10;&#10;Description automatically generated">
            <a:extLst>
              <a:ext uri="{FF2B5EF4-FFF2-40B4-BE49-F238E27FC236}">
                <a16:creationId xmlns:a16="http://schemas.microsoft.com/office/drawing/2014/main" id="{BE05DA87-5F86-D53B-DD66-FFB7F6569064}"/>
              </a:ext>
            </a:extLst>
          </p:cNvPr>
          <p:cNvPicPr>
            <a:picLocks noChangeAspect="1"/>
          </p:cNvPicPr>
          <p:nvPr/>
        </p:nvPicPr>
        <p:blipFill>
          <a:blip r:embed="rId5"/>
          <a:stretch>
            <a:fillRect/>
          </a:stretch>
        </p:blipFill>
        <p:spPr>
          <a:xfrm>
            <a:off x="1667235" y="2347063"/>
            <a:ext cx="2649157" cy="3527617"/>
          </a:xfrm>
          <a:prstGeom prst="rect">
            <a:avLst/>
          </a:prstGeom>
        </p:spPr>
      </p:pic>
      <p:pic>
        <p:nvPicPr>
          <p:cNvPr id="35" name="Picture 34" descr="Engineering drawing&#10;&#10;Description automatically generated">
            <a:extLst>
              <a:ext uri="{FF2B5EF4-FFF2-40B4-BE49-F238E27FC236}">
                <a16:creationId xmlns:a16="http://schemas.microsoft.com/office/drawing/2014/main" id="{1E408FB8-B75B-6E74-DECB-8257378330E2}"/>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200497" y="2149080"/>
            <a:ext cx="5247676" cy="3935757"/>
          </a:xfrm>
          <a:prstGeom prst="rect">
            <a:avLst/>
          </a:prstGeom>
        </p:spPr>
      </p:pic>
      <p:cxnSp>
        <p:nvCxnSpPr>
          <p:cNvPr id="10" name="Straight Arrow Connector 9">
            <a:extLst>
              <a:ext uri="{FF2B5EF4-FFF2-40B4-BE49-F238E27FC236}">
                <a16:creationId xmlns:a16="http://schemas.microsoft.com/office/drawing/2014/main" id="{29130682-4323-68B2-DF81-18C1BE55F4BA}"/>
              </a:ext>
            </a:extLst>
          </p:cNvPr>
          <p:cNvCxnSpPr/>
          <p:nvPr/>
        </p:nvCxnSpPr>
        <p:spPr>
          <a:xfrm flipV="1">
            <a:off x="7061921" y="2695883"/>
            <a:ext cx="1884641" cy="425790"/>
          </a:xfrm>
          <a:prstGeom prst="straightConnector1">
            <a:avLst/>
          </a:prstGeom>
          <a:ln w="1270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D4F8057D-4F05-8D86-D9CA-A0F3812F587A}"/>
              </a:ext>
            </a:extLst>
          </p:cNvPr>
          <p:cNvSpPr txBox="1"/>
          <p:nvPr/>
        </p:nvSpPr>
        <p:spPr>
          <a:xfrm rot="20835879">
            <a:off x="7751413" y="2668407"/>
            <a:ext cx="384721" cy="184666"/>
          </a:xfrm>
          <a:prstGeom prst="rect">
            <a:avLst/>
          </a:prstGeom>
          <a:noFill/>
        </p:spPr>
        <p:txBody>
          <a:bodyPr wrap="none" lIns="0" tIns="0" rIns="0" bIns="0" rtlCol="0">
            <a:spAutoFit/>
          </a:bodyPr>
          <a:lstStyle/>
          <a:p>
            <a:pPr algn="l"/>
            <a:r>
              <a:rPr lang="en-BE" sz="1200" dirty="0">
                <a:solidFill>
                  <a:schemeClr val="tx2"/>
                </a:solidFill>
              </a:rPr>
              <a:t>4 mm</a:t>
            </a:r>
          </a:p>
        </p:txBody>
      </p:sp>
      <p:cxnSp>
        <p:nvCxnSpPr>
          <p:cNvPr id="39" name="Straight Arrow Connector 38">
            <a:extLst>
              <a:ext uri="{FF2B5EF4-FFF2-40B4-BE49-F238E27FC236}">
                <a16:creationId xmlns:a16="http://schemas.microsoft.com/office/drawing/2014/main" id="{E90B4521-1F5F-C0FD-E696-526FF0AE1C5F}"/>
              </a:ext>
            </a:extLst>
          </p:cNvPr>
          <p:cNvCxnSpPr>
            <a:cxnSpLocks/>
          </p:cNvCxnSpPr>
          <p:nvPr/>
        </p:nvCxnSpPr>
        <p:spPr>
          <a:xfrm flipV="1">
            <a:off x="8966618" y="2588612"/>
            <a:ext cx="501420" cy="107271"/>
          </a:xfrm>
          <a:prstGeom prst="straightConnector1">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D4569A6C-7594-AB01-0766-5A67C338E6A7}"/>
              </a:ext>
            </a:extLst>
          </p:cNvPr>
          <p:cNvSpPr txBox="1"/>
          <p:nvPr/>
        </p:nvSpPr>
        <p:spPr>
          <a:xfrm rot="20835879">
            <a:off x="8919701" y="2395680"/>
            <a:ext cx="461665" cy="184666"/>
          </a:xfrm>
          <a:prstGeom prst="rect">
            <a:avLst/>
          </a:prstGeom>
          <a:noFill/>
        </p:spPr>
        <p:txBody>
          <a:bodyPr wrap="none" lIns="0" tIns="0" rIns="0" bIns="0" rtlCol="0">
            <a:spAutoFit/>
          </a:bodyPr>
          <a:lstStyle/>
          <a:p>
            <a:pPr algn="l"/>
            <a:r>
              <a:rPr lang="en-BE" sz="1200" dirty="0">
                <a:solidFill>
                  <a:srgbClr val="FF0000"/>
                </a:solidFill>
              </a:rPr>
              <a:t>4.8 cm</a:t>
            </a:r>
          </a:p>
        </p:txBody>
      </p:sp>
      <p:sp>
        <p:nvSpPr>
          <p:cNvPr id="4" name="TextBox 3">
            <a:extLst>
              <a:ext uri="{FF2B5EF4-FFF2-40B4-BE49-F238E27FC236}">
                <a16:creationId xmlns:a16="http://schemas.microsoft.com/office/drawing/2014/main" id="{628F44ED-5D53-D1D4-9948-C65F946B61E3}"/>
              </a:ext>
            </a:extLst>
          </p:cNvPr>
          <p:cNvSpPr txBox="1"/>
          <p:nvPr/>
        </p:nvSpPr>
        <p:spPr>
          <a:xfrm>
            <a:off x="711472" y="1937074"/>
            <a:ext cx="5168081" cy="276999"/>
          </a:xfrm>
          <a:prstGeom prst="rect">
            <a:avLst/>
          </a:prstGeom>
          <a:noFill/>
        </p:spPr>
        <p:txBody>
          <a:bodyPr wrap="none" lIns="0" tIns="0" rIns="0" bIns="0" rtlCol="0">
            <a:spAutoFit/>
          </a:bodyPr>
          <a:lstStyle/>
          <a:p>
            <a:pPr algn="l"/>
            <a:r>
              <a:rPr lang="en-BE" dirty="0">
                <a:solidFill>
                  <a:schemeClr val="tx2"/>
                </a:solidFill>
              </a:rPr>
              <a:t>Image taken at the May-June 2022 SPS test beam</a:t>
            </a:r>
          </a:p>
        </p:txBody>
      </p:sp>
      <p:sp>
        <p:nvSpPr>
          <p:cNvPr id="15" name="TextBox 14">
            <a:extLst>
              <a:ext uri="{FF2B5EF4-FFF2-40B4-BE49-F238E27FC236}">
                <a16:creationId xmlns:a16="http://schemas.microsoft.com/office/drawing/2014/main" id="{DD708805-8590-4139-21B3-18E61CF66168}"/>
              </a:ext>
            </a:extLst>
          </p:cNvPr>
          <p:cNvSpPr txBox="1"/>
          <p:nvPr/>
        </p:nvSpPr>
        <p:spPr>
          <a:xfrm>
            <a:off x="6842384" y="1937074"/>
            <a:ext cx="3351302" cy="276999"/>
          </a:xfrm>
          <a:prstGeom prst="rect">
            <a:avLst/>
          </a:prstGeom>
          <a:noFill/>
        </p:spPr>
        <p:txBody>
          <a:bodyPr wrap="none" lIns="0" tIns="0" rIns="0" bIns="0" rtlCol="0">
            <a:spAutoFit/>
          </a:bodyPr>
          <a:lstStyle/>
          <a:p>
            <a:pPr algn="l"/>
            <a:r>
              <a:rPr lang="en-BE" dirty="0">
                <a:solidFill>
                  <a:schemeClr val="tx2"/>
                </a:solidFill>
              </a:rPr>
              <a:t>COMSOL model of the geometry</a:t>
            </a:r>
          </a:p>
        </p:txBody>
      </p:sp>
    </p:spTree>
    <p:extLst>
      <p:ext uri="{BB962C8B-B14F-4D97-AF65-F5344CB8AC3E}">
        <p14:creationId xmlns:p14="http://schemas.microsoft.com/office/powerpoint/2010/main" val="2318259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10;&#10;Description automatically generated">
            <a:extLst>
              <a:ext uri="{FF2B5EF4-FFF2-40B4-BE49-F238E27FC236}">
                <a16:creationId xmlns:a16="http://schemas.microsoft.com/office/drawing/2014/main" id="{380CC4C7-AD8F-DBE6-4084-F1834E9C5CB3}"/>
              </a:ext>
            </a:extLst>
          </p:cNvPr>
          <p:cNvPicPr>
            <a:picLocks noChangeAspect="1"/>
          </p:cNvPicPr>
          <p:nvPr/>
        </p:nvPicPr>
        <p:blipFill>
          <a:blip r:embed="rId3"/>
          <a:stretch>
            <a:fillRect/>
          </a:stretch>
        </p:blipFill>
        <p:spPr>
          <a:xfrm>
            <a:off x="644511" y="2293395"/>
            <a:ext cx="4925059" cy="3693794"/>
          </a:xfrm>
          <a:prstGeom prst="rect">
            <a:avLst/>
          </a:prstGeom>
        </p:spPr>
      </p:pic>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135588"/>
            <a:ext cx="11376024" cy="1672872"/>
          </a:xfrm>
        </p:spPr>
        <p:txBody>
          <a:bodyPr/>
          <a:lstStyle/>
          <a:p>
            <a:pPr marL="0" lvl="1" indent="0">
              <a:buNone/>
            </a:pPr>
            <a:r>
              <a:rPr lang="en-US" b="1" dirty="0"/>
              <a:t>The resulting solutions are imported into Garfield++ as a finite collection of time sliced potential maps using its </a:t>
            </a:r>
            <a:r>
              <a:rPr lang="en-US" b="1" i="1" dirty="0" err="1"/>
              <a:t>ComponentComsol</a:t>
            </a:r>
            <a:r>
              <a:rPr lang="en-US" b="1" dirty="0"/>
              <a:t> class. </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644677"/>
          </a:xfrm>
        </p:spPr>
        <p:txBody>
          <a:bodyPr/>
          <a:lstStyle/>
          <a:p>
            <a:r>
              <a:rPr lang="en-GB" dirty="0"/>
              <a:t>Overview of the numerical methodology</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7" name="TextBox 6">
            <a:extLst>
              <a:ext uri="{FF2B5EF4-FFF2-40B4-BE49-F238E27FC236}">
                <a16:creationId xmlns:a16="http://schemas.microsoft.com/office/drawing/2014/main" id="{5E12324E-6B4F-3B23-504A-93DDFABE1768}"/>
              </a:ext>
            </a:extLst>
          </p:cNvPr>
          <p:cNvSpPr txBox="1"/>
          <p:nvPr/>
        </p:nvSpPr>
        <p:spPr>
          <a:xfrm>
            <a:off x="5270876" y="6341731"/>
            <a:ext cx="6060955" cy="369332"/>
          </a:xfrm>
          <a:prstGeom prst="rect">
            <a:avLst/>
          </a:prstGeom>
          <a:noFill/>
        </p:spPr>
        <p:txBody>
          <a:bodyPr wrap="none" lIns="0" tIns="0" rIns="0" bIns="0" rtlCol="0">
            <a:spAutoFit/>
          </a:bodyPr>
          <a:lstStyle/>
          <a:p>
            <a:r>
              <a:rPr lang="en-GB" sz="1200" dirty="0">
                <a:solidFill>
                  <a:schemeClr val="tx2"/>
                </a:solidFill>
              </a:rPr>
              <a:t>There is a tutorial on the Garfield++ webpage on the importing of field maps of COMSOL:</a:t>
            </a:r>
          </a:p>
          <a:p>
            <a:r>
              <a:rPr lang="en-GB" sz="1200" dirty="0">
                <a:solidFill>
                  <a:schemeClr val="tx2"/>
                </a:solidFill>
                <a:hlinkClick r:id="rId5"/>
              </a:rPr>
              <a:t>https://</a:t>
            </a:r>
            <a:r>
              <a:rPr lang="en-GB" sz="1200" dirty="0" err="1">
                <a:solidFill>
                  <a:schemeClr val="tx2"/>
                </a:solidFill>
                <a:hlinkClick r:id="rId5"/>
              </a:rPr>
              <a:t>garfieldpp.web.cern.ch</a:t>
            </a:r>
            <a:r>
              <a:rPr lang="en-GB" sz="1200" dirty="0">
                <a:solidFill>
                  <a:schemeClr val="tx2"/>
                </a:solidFill>
                <a:hlinkClick r:id="rId5"/>
              </a:rPr>
              <a:t>/</a:t>
            </a:r>
            <a:r>
              <a:rPr lang="en-GB" sz="1200" dirty="0" err="1">
                <a:solidFill>
                  <a:schemeClr val="tx2"/>
                </a:solidFill>
                <a:hlinkClick r:id="rId5"/>
              </a:rPr>
              <a:t>garfieldpp</a:t>
            </a:r>
            <a:r>
              <a:rPr lang="en-GB" sz="1200" dirty="0">
                <a:solidFill>
                  <a:schemeClr val="tx2"/>
                </a:solidFill>
                <a:hlinkClick r:id="rId5"/>
              </a:rPr>
              <a:t>/examples/</a:t>
            </a:r>
            <a:r>
              <a:rPr lang="en-GB" sz="1200" dirty="0" err="1">
                <a:solidFill>
                  <a:schemeClr val="tx2"/>
                </a:solidFill>
                <a:hlinkClick r:id="rId5"/>
              </a:rPr>
              <a:t>comsol</a:t>
            </a:r>
            <a:r>
              <a:rPr lang="en-GB" sz="1200" dirty="0">
                <a:solidFill>
                  <a:schemeClr val="tx2"/>
                </a:solidFill>
                <a:hlinkClick r:id="rId5"/>
              </a:rPr>
              <a:t>/</a:t>
            </a:r>
            <a:endParaRPr lang="en-GB" sz="1200" dirty="0">
              <a:solidFill>
                <a:schemeClr val="tx2"/>
              </a:solidFill>
            </a:endParaRPr>
          </a:p>
        </p:txBody>
      </p:sp>
      <p:sp>
        <p:nvSpPr>
          <p:cNvPr id="15" name="TextBox 14">
            <a:extLst>
              <a:ext uri="{FF2B5EF4-FFF2-40B4-BE49-F238E27FC236}">
                <a16:creationId xmlns:a16="http://schemas.microsoft.com/office/drawing/2014/main" id="{4951E816-1D36-F2EC-4DB1-AE90F5147798}"/>
              </a:ext>
            </a:extLst>
          </p:cNvPr>
          <p:cNvSpPr txBox="1"/>
          <p:nvPr/>
        </p:nvSpPr>
        <p:spPr>
          <a:xfrm>
            <a:off x="696473" y="1959359"/>
            <a:ext cx="4318174" cy="215444"/>
          </a:xfrm>
          <a:prstGeom prst="rect">
            <a:avLst/>
          </a:prstGeom>
          <a:noFill/>
        </p:spPr>
        <p:txBody>
          <a:bodyPr wrap="square" lIns="0" tIns="0" rIns="0" bIns="0" rtlCol="0">
            <a:spAutoFit/>
          </a:bodyPr>
          <a:lstStyle/>
          <a:p>
            <a:pPr algn="ctr"/>
            <a:r>
              <a:rPr lang="en-GB" sz="1400" dirty="0">
                <a:solidFill>
                  <a:schemeClr val="tx2"/>
                </a:solidFill>
              </a:rPr>
              <a:t>Weighting potential of a y-strip at y = 0.</a:t>
            </a:r>
          </a:p>
        </p:txBody>
      </p:sp>
      <p:sp>
        <p:nvSpPr>
          <p:cNvPr id="16" name="Rectangle 15">
            <a:extLst>
              <a:ext uri="{FF2B5EF4-FFF2-40B4-BE49-F238E27FC236}">
                <a16:creationId xmlns:a16="http://schemas.microsoft.com/office/drawing/2014/main" id="{22B2271D-15E2-33A5-9F7B-CB63B317FDA4}"/>
              </a:ext>
            </a:extLst>
          </p:cNvPr>
          <p:cNvSpPr/>
          <p:nvPr/>
        </p:nvSpPr>
        <p:spPr>
          <a:xfrm>
            <a:off x="2014258" y="2371447"/>
            <a:ext cx="2018339" cy="169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7" name="TextBox 16">
            <a:extLst>
              <a:ext uri="{FF2B5EF4-FFF2-40B4-BE49-F238E27FC236}">
                <a16:creationId xmlns:a16="http://schemas.microsoft.com/office/drawing/2014/main" id="{5894B8B4-8D93-FD9C-1BF2-AB39325500D6}"/>
              </a:ext>
            </a:extLst>
          </p:cNvPr>
          <p:cNvSpPr txBox="1"/>
          <p:nvPr/>
        </p:nvSpPr>
        <p:spPr>
          <a:xfrm>
            <a:off x="4969763" y="2570065"/>
            <a:ext cx="89768" cy="215444"/>
          </a:xfrm>
          <a:prstGeom prst="rect">
            <a:avLst/>
          </a:prstGeom>
          <a:noFill/>
        </p:spPr>
        <p:txBody>
          <a:bodyPr wrap="none" lIns="0" tIns="0" rIns="0" bIns="0" rtlCol="0">
            <a:spAutoFit/>
          </a:bodyPr>
          <a:lstStyle/>
          <a:p>
            <a:pPr algn="l"/>
            <a:r>
              <a:rPr lang="en-BE" sz="1400" dirty="0">
                <a:solidFill>
                  <a:schemeClr val="tx2"/>
                </a:solidFill>
                <a:latin typeface="Apple Braille" pitchFamily="2" charset="0"/>
              </a:rPr>
              <a:t>v</a:t>
            </a:r>
          </a:p>
        </p:txBody>
      </p:sp>
      <p:sp>
        <p:nvSpPr>
          <p:cNvPr id="18" name="TextBox 17">
            <a:extLst>
              <a:ext uri="{FF2B5EF4-FFF2-40B4-BE49-F238E27FC236}">
                <a16:creationId xmlns:a16="http://schemas.microsoft.com/office/drawing/2014/main" id="{6D4B1A0E-B6A9-BD5F-08AA-16301635028A}"/>
              </a:ext>
            </a:extLst>
          </p:cNvPr>
          <p:cNvSpPr txBox="1"/>
          <p:nvPr/>
        </p:nvSpPr>
        <p:spPr>
          <a:xfrm>
            <a:off x="1728886" y="3220964"/>
            <a:ext cx="1205458" cy="215444"/>
          </a:xfrm>
          <a:prstGeom prst="rect">
            <a:avLst/>
          </a:prstGeom>
          <a:noFill/>
        </p:spPr>
        <p:txBody>
          <a:bodyPr wrap="none" lIns="0" tIns="0" rIns="0" bIns="0" rtlCol="0">
            <a:spAutoFit/>
          </a:bodyPr>
          <a:lstStyle/>
          <a:p>
            <a:pPr algn="l"/>
            <a:r>
              <a:rPr lang="en-US" sz="1400" dirty="0">
                <a:solidFill>
                  <a:schemeClr val="tx2"/>
                </a:solidFill>
              </a:rPr>
              <a:t>Resistive strips</a:t>
            </a:r>
            <a:endParaRPr lang="en-US" dirty="0">
              <a:solidFill>
                <a:schemeClr val="tx2"/>
              </a:solidFill>
            </a:endParaRPr>
          </a:p>
        </p:txBody>
      </p:sp>
      <p:cxnSp>
        <p:nvCxnSpPr>
          <p:cNvPr id="19" name="Straight Arrow Connector 18">
            <a:extLst>
              <a:ext uri="{FF2B5EF4-FFF2-40B4-BE49-F238E27FC236}">
                <a16:creationId xmlns:a16="http://schemas.microsoft.com/office/drawing/2014/main" id="{0D4226CC-6365-283C-90CF-9BF61E5A4A6A}"/>
              </a:ext>
            </a:extLst>
          </p:cNvPr>
          <p:cNvCxnSpPr>
            <a:cxnSpLocks/>
          </p:cNvCxnSpPr>
          <p:nvPr/>
        </p:nvCxnSpPr>
        <p:spPr>
          <a:xfrm flipH="1">
            <a:off x="1863524" y="3460986"/>
            <a:ext cx="209632" cy="534235"/>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FD8D3B7-765A-12A0-BD42-4B49D64792C6}"/>
              </a:ext>
            </a:extLst>
          </p:cNvPr>
          <p:cNvCxnSpPr>
            <a:cxnSpLocks/>
          </p:cNvCxnSpPr>
          <p:nvPr/>
        </p:nvCxnSpPr>
        <p:spPr>
          <a:xfrm>
            <a:off x="2649821" y="3459323"/>
            <a:ext cx="205739" cy="535898"/>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38297D0-C51D-5B67-DDCC-FFB276C3D679}"/>
              </a:ext>
            </a:extLst>
          </p:cNvPr>
          <p:cNvSpPr txBox="1"/>
          <p:nvPr/>
        </p:nvSpPr>
        <p:spPr>
          <a:xfrm>
            <a:off x="2157189" y="5092047"/>
            <a:ext cx="577081" cy="215444"/>
          </a:xfrm>
          <a:prstGeom prst="rect">
            <a:avLst/>
          </a:prstGeom>
          <a:noFill/>
        </p:spPr>
        <p:txBody>
          <a:bodyPr wrap="none" lIns="0" tIns="0" rIns="0" bIns="0" rtlCol="0">
            <a:spAutoFit/>
          </a:bodyPr>
          <a:lstStyle/>
          <a:p>
            <a:pPr algn="l"/>
            <a:r>
              <a:rPr lang="en-US" sz="1400" dirty="0">
                <a:solidFill>
                  <a:schemeClr val="tx2"/>
                </a:solidFill>
              </a:rPr>
              <a:t>x-strips</a:t>
            </a:r>
            <a:endParaRPr lang="en-US" dirty="0">
              <a:solidFill>
                <a:schemeClr val="tx2"/>
              </a:solidFill>
            </a:endParaRPr>
          </a:p>
        </p:txBody>
      </p:sp>
      <p:cxnSp>
        <p:nvCxnSpPr>
          <p:cNvPr id="24" name="Straight Arrow Connector 23">
            <a:extLst>
              <a:ext uri="{FF2B5EF4-FFF2-40B4-BE49-F238E27FC236}">
                <a16:creationId xmlns:a16="http://schemas.microsoft.com/office/drawing/2014/main" id="{4A7DDEC7-CF98-43AA-2A15-649991334BED}"/>
              </a:ext>
            </a:extLst>
          </p:cNvPr>
          <p:cNvCxnSpPr>
            <a:cxnSpLocks/>
          </p:cNvCxnSpPr>
          <p:nvPr/>
        </p:nvCxnSpPr>
        <p:spPr>
          <a:xfrm flipH="1" flipV="1">
            <a:off x="1965558" y="4695092"/>
            <a:ext cx="191631" cy="396955"/>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BC1ED09A-2A05-7CFD-0DF9-1FBA648C5D5D}"/>
              </a:ext>
            </a:extLst>
          </p:cNvPr>
          <p:cNvCxnSpPr>
            <a:cxnSpLocks/>
          </p:cNvCxnSpPr>
          <p:nvPr/>
        </p:nvCxnSpPr>
        <p:spPr>
          <a:xfrm flipV="1">
            <a:off x="2702932" y="4695092"/>
            <a:ext cx="155677" cy="396955"/>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B7C2A40D-3F0F-B4A8-E162-C99CC08ACB7F}"/>
              </a:ext>
            </a:extLst>
          </p:cNvPr>
          <p:cNvSpPr txBox="1"/>
          <p:nvPr/>
        </p:nvSpPr>
        <p:spPr>
          <a:xfrm>
            <a:off x="3759635" y="5092047"/>
            <a:ext cx="487313" cy="215444"/>
          </a:xfrm>
          <a:prstGeom prst="rect">
            <a:avLst/>
          </a:prstGeom>
          <a:noFill/>
        </p:spPr>
        <p:txBody>
          <a:bodyPr wrap="none" lIns="0" tIns="0" rIns="0" bIns="0" rtlCol="0">
            <a:spAutoFit/>
          </a:bodyPr>
          <a:lstStyle/>
          <a:p>
            <a:pPr algn="l"/>
            <a:r>
              <a:rPr lang="en-US" sz="1400" dirty="0">
                <a:solidFill>
                  <a:schemeClr val="tx2"/>
                </a:solidFill>
              </a:rPr>
              <a:t>y-strip</a:t>
            </a:r>
            <a:endParaRPr lang="en-US" dirty="0">
              <a:solidFill>
                <a:schemeClr val="tx2"/>
              </a:solidFill>
            </a:endParaRPr>
          </a:p>
        </p:txBody>
      </p:sp>
      <p:cxnSp>
        <p:nvCxnSpPr>
          <p:cNvPr id="32" name="Straight Arrow Connector 31">
            <a:extLst>
              <a:ext uri="{FF2B5EF4-FFF2-40B4-BE49-F238E27FC236}">
                <a16:creationId xmlns:a16="http://schemas.microsoft.com/office/drawing/2014/main" id="{8AC3A489-D88D-7AAF-6270-432E26EF5B52}"/>
              </a:ext>
            </a:extLst>
          </p:cNvPr>
          <p:cNvCxnSpPr>
            <a:cxnSpLocks/>
            <a:stCxn id="30" idx="0"/>
          </p:cNvCxnSpPr>
          <p:nvPr/>
        </p:nvCxnSpPr>
        <p:spPr>
          <a:xfrm flipV="1">
            <a:off x="4003292" y="4314242"/>
            <a:ext cx="0" cy="777805"/>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221A2A97-CAA7-C7B4-4EF8-E96EB21895A7}"/>
              </a:ext>
            </a:extLst>
          </p:cNvPr>
          <p:cNvSpPr txBox="1"/>
          <p:nvPr/>
        </p:nvSpPr>
        <p:spPr>
          <a:xfrm>
            <a:off x="4032597" y="3240257"/>
            <a:ext cx="437620" cy="215444"/>
          </a:xfrm>
          <a:prstGeom prst="rect">
            <a:avLst/>
          </a:prstGeom>
          <a:noFill/>
        </p:spPr>
        <p:txBody>
          <a:bodyPr wrap="none" lIns="0" tIns="0" rIns="0" bIns="0" rtlCol="0">
            <a:spAutoFit/>
          </a:bodyPr>
          <a:lstStyle/>
          <a:p>
            <a:pPr algn="l"/>
            <a:r>
              <a:rPr lang="en-US" sz="1400" dirty="0">
                <a:solidFill>
                  <a:schemeClr val="tx2"/>
                </a:solidFill>
              </a:rPr>
              <a:t>Mesh</a:t>
            </a:r>
            <a:endParaRPr lang="en-US" dirty="0">
              <a:solidFill>
                <a:schemeClr val="tx2"/>
              </a:solidFill>
            </a:endParaRPr>
          </a:p>
        </p:txBody>
      </p:sp>
      <p:sp>
        <p:nvSpPr>
          <p:cNvPr id="28" name="TextBox 27">
            <a:extLst>
              <a:ext uri="{FF2B5EF4-FFF2-40B4-BE49-F238E27FC236}">
                <a16:creationId xmlns:a16="http://schemas.microsoft.com/office/drawing/2014/main" id="{FDE7901A-997E-2A64-5BB1-876946ADE0AB}"/>
              </a:ext>
            </a:extLst>
          </p:cNvPr>
          <p:cNvSpPr txBox="1"/>
          <p:nvPr/>
        </p:nvSpPr>
        <p:spPr>
          <a:xfrm rot="16200000">
            <a:off x="439127" y="3957710"/>
            <a:ext cx="355867" cy="215444"/>
          </a:xfrm>
          <a:prstGeom prst="rect">
            <a:avLst/>
          </a:prstGeom>
          <a:noFill/>
        </p:spPr>
        <p:txBody>
          <a:bodyPr wrap="none" lIns="0" tIns="0" rIns="0" bIns="0" rtlCol="0">
            <a:spAutoFit/>
          </a:bodyPr>
          <a:lstStyle/>
          <a:p>
            <a:pPr algn="l"/>
            <a:r>
              <a:rPr lang="en-GB" sz="1400" dirty="0">
                <a:solidFill>
                  <a:schemeClr val="tx2"/>
                </a:solidFill>
                <a:latin typeface="Abadi MT Condensed Light" panose="020B0306030101010103" pitchFamily="34" charset="77"/>
              </a:rPr>
              <a:t>z</a:t>
            </a:r>
            <a:r>
              <a:rPr lang="en-BE" sz="1400" dirty="0">
                <a:solidFill>
                  <a:schemeClr val="tx2"/>
                </a:solidFill>
                <a:latin typeface="Abadi MT Condensed Light" panose="020B0306030101010103" pitchFamily="34" charset="77"/>
              </a:rPr>
              <a:t>-Axis</a:t>
            </a:r>
          </a:p>
        </p:txBody>
      </p:sp>
      <p:sp>
        <p:nvSpPr>
          <p:cNvPr id="29" name="TextBox 28">
            <a:extLst>
              <a:ext uri="{FF2B5EF4-FFF2-40B4-BE49-F238E27FC236}">
                <a16:creationId xmlns:a16="http://schemas.microsoft.com/office/drawing/2014/main" id="{B7766C51-C579-ADB3-FDB1-302A14FA168E}"/>
              </a:ext>
            </a:extLst>
          </p:cNvPr>
          <p:cNvSpPr txBox="1"/>
          <p:nvPr/>
        </p:nvSpPr>
        <p:spPr>
          <a:xfrm>
            <a:off x="2734270" y="5973429"/>
            <a:ext cx="351058" cy="215444"/>
          </a:xfrm>
          <a:prstGeom prst="rect">
            <a:avLst/>
          </a:prstGeom>
          <a:noFill/>
        </p:spPr>
        <p:txBody>
          <a:bodyPr wrap="none" lIns="0" tIns="0" rIns="0" bIns="0" rtlCol="0">
            <a:spAutoFit/>
          </a:bodyPr>
          <a:lstStyle/>
          <a:p>
            <a:pPr algn="l"/>
            <a:r>
              <a:rPr lang="en-GB" sz="1400" dirty="0">
                <a:solidFill>
                  <a:schemeClr val="tx2"/>
                </a:solidFill>
                <a:latin typeface="Abadi MT Condensed Light" panose="020B0306030101010103" pitchFamily="34" charset="77"/>
              </a:rPr>
              <a:t>x</a:t>
            </a:r>
            <a:r>
              <a:rPr lang="en-BE" sz="1400" dirty="0">
                <a:solidFill>
                  <a:schemeClr val="tx2"/>
                </a:solidFill>
                <a:latin typeface="Abadi MT Condensed Light" panose="020B0306030101010103" pitchFamily="34" charset="77"/>
              </a:rPr>
              <a:t>-Axis</a:t>
            </a:r>
          </a:p>
        </p:txBody>
      </p:sp>
      <p:sp>
        <p:nvSpPr>
          <p:cNvPr id="33" name="TextBox 32">
            <a:extLst>
              <a:ext uri="{FF2B5EF4-FFF2-40B4-BE49-F238E27FC236}">
                <a16:creationId xmlns:a16="http://schemas.microsoft.com/office/drawing/2014/main" id="{968B51BB-E38E-47DA-CEC7-87ED71028B97}"/>
              </a:ext>
            </a:extLst>
          </p:cNvPr>
          <p:cNvSpPr txBox="1"/>
          <p:nvPr/>
        </p:nvSpPr>
        <p:spPr>
          <a:xfrm>
            <a:off x="6925873" y="1959359"/>
            <a:ext cx="4318174" cy="215444"/>
          </a:xfrm>
          <a:prstGeom prst="rect">
            <a:avLst/>
          </a:prstGeom>
          <a:noFill/>
        </p:spPr>
        <p:txBody>
          <a:bodyPr wrap="square" lIns="0" tIns="0" rIns="0" bIns="0" rtlCol="0">
            <a:spAutoFit/>
          </a:bodyPr>
          <a:lstStyle/>
          <a:p>
            <a:pPr algn="ctr"/>
            <a:r>
              <a:rPr lang="en-GB" sz="1400" dirty="0">
                <a:solidFill>
                  <a:schemeClr val="tx2"/>
                </a:solidFill>
              </a:rPr>
              <a:t>Weighting potential of a y-strip at x = 0.</a:t>
            </a:r>
          </a:p>
        </p:txBody>
      </p:sp>
      <p:pic>
        <p:nvPicPr>
          <p:cNvPr id="22" name="Picture 21" descr="Chart, diagram&#10;&#10;Description automatically generated">
            <a:extLst>
              <a:ext uri="{FF2B5EF4-FFF2-40B4-BE49-F238E27FC236}">
                <a16:creationId xmlns:a16="http://schemas.microsoft.com/office/drawing/2014/main" id="{8ABCB318-A111-A8B0-697D-D1BACA3EEA51}"/>
              </a:ext>
            </a:extLst>
          </p:cNvPr>
          <p:cNvPicPr>
            <a:picLocks noChangeAspect="1"/>
          </p:cNvPicPr>
          <p:nvPr/>
        </p:nvPicPr>
        <p:blipFill>
          <a:blip r:embed="rId6"/>
          <a:stretch>
            <a:fillRect/>
          </a:stretch>
        </p:blipFill>
        <p:spPr>
          <a:xfrm>
            <a:off x="6622431" y="2293395"/>
            <a:ext cx="4925058" cy="3693794"/>
          </a:xfrm>
          <a:prstGeom prst="rect">
            <a:avLst/>
          </a:prstGeom>
        </p:spPr>
      </p:pic>
      <p:sp>
        <p:nvSpPr>
          <p:cNvPr id="34" name="Rectangle 33">
            <a:extLst>
              <a:ext uri="{FF2B5EF4-FFF2-40B4-BE49-F238E27FC236}">
                <a16:creationId xmlns:a16="http://schemas.microsoft.com/office/drawing/2014/main" id="{2D580640-3635-6CFD-2374-EBB00E4F2873}"/>
              </a:ext>
            </a:extLst>
          </p:cNvPr>
          <p:cNvSpPr/>
          <p:nvPr/>
        </p:nvSpPr>
        <p:spPr>
          <a:xfrm>
            <a:off x="7975220" y="2371447"/>
            <a:ext cx="2018339" cy="169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6" name="TextBox 35">
            <a:extLst>
              <a:ext uri="{FF2B5EF4-FFF2-40B4-BE49-F238E27FC236}">
                <a16:creationId xmlns:a16="http://schemas.microsoft.com/office/drawing/2014/main" id="{00BF83C6-92F5-C434-C04D-E5C5756245D9}"/>
              </a:ext>
            </a:extLst>
          </p:cNvPr>
          <p:cNvSpPr txBox="1"/>
          <p:nvPr/>
        </p:nvSpPr>
        <p:spPr>
          <a:xfrm>
            <a:off x="7417375" y="3245542"/>
            <a:ext cx="1115690" cy="215444"/>
          </a:xfrm>
          <a:prstGeom prst="rect">
            <a:avLst/>
          </a:prstGeom>
          <a:noFill/>
        </p:spPr>
        <p:txBody>
          <a:bodyPr wrap="none" lIns="0" tIns="0" rIns="0" bIns="0" rtlCol="0">
            <a:spAutoFit/>
          </a:bodyPr>
          <a:lstStyle/>
          <a:p>
            <a:pPr algn="l"/>
            <a:r>
              <a:rPr lang="en-US" sz="1400" dirty="0">
                <a:solidFill>
                  <a:schemeClr val="tx2"/>
                </a:solidFill>
              </a:rPr>
              <a:t>Resistive strip</a:t>
            </a:r>
            <a:endParaRPr lang="en-US" dirty="0">
              <a:solidFill>
                <a:schemeClr val="tx2"/>
              </a:solidFill>
            </a:endParaRPr>
          </a:p>
        </p:txBody>
      </p:sp>
      <p:cxnSp>
        <p:nvCxnSpPr>
          <p:cNvPr id="37" name="Straight Arrow Connector 36">
            <a:extLst>
              <a:ext uri="{FF2B5EF4-FFF2-40B4-BE49-F238E27FC236}">
                <a16:creationId xmlns:a16="http://schemas.microsoft.com/office/drawing/2014/main" id="{9887E119-6F79-2E8D-0499-8988A4281B3D}"/>
              </a:ext>
            </a:extLst>
          </p:cNvPr>
          <p:cNvCxnSpPr>
            <a:cxnSpLocks/>
          </p:cNvCxnSpPr>
          <p:nvPr/>
        </p:nvCxnSpPr>
        <p:spPr>
          <a:xfrm>
            <a:off x="8009657" y="3506452"/>
            <a:ext cx="0" cy="459815"/>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105EBC8E-D319-4306-366E-A483A4C4AA42}"/>
              </a:ext>
            </a:extLst>
          </p:cNvPr>
          <p:cNvSpPr txBox="1"/>
          <p:nvPr/>
        </p:nvSpPr>
        <p:spPr>
          <a:xfrm>
            <a:off x="7721116" y="5092047"/>
            <a:ext cx="577081" cy="215444"/>
          </a:xfrm>
          <a:prstGeom prst="rect">
            <a:avLst/>
          </a:prstGeom>
          <a:noFill/>
        </p:spPr>
        <p:txBody>
          <a:bodyPr wrap="none" lIns="0" tIns="0" rIns="0" bIns="0" rtlCol="0">
            <a:spAutoFit/>
          </a:bodyPr>
          <a:lstStyle/>
          <a:p>
            <a:pPr algn="l"/>
            <a:r>
              <a:rPr lang="en-US" sz="1400" dirty="0">
                <a:solidFill>
                  <a:schemeClr val="tx2"/>
                </a:solidFill>
              </a:rPr>
              <a:t>x-strips</a:t>
            </a:r>
            <a:endParaRPr lang="en-US" dirty="0">
              <a:solidFill>
                <a:schemeClr val="tx2"/>
              </a:solidFill>
            </a:endParaRPr>
          </a:p>
        </p:txBody>
      </p:sp>
      <p:sp>
        <p:nvSpPr>
          <p:cNvPr id="43" name="TextBox 42">
            <a:extLst>
              <a:ext uri="{FF2B5EF4-FFF2-40B4-BE49-F238E27FC236}">
                <a16:creationId xmlns:a16="http://schemas.microsoft.com/office/drawing/2014/main" id="{C25024D4-D00F-A936-BC80-C1F4987CF760}"/>
              </a:ext>
            </a:extLst>
          </p:cNvPr>
          <p:cNvSpPr txBox="1"/>
          <p:nvPr/>
        </p:nvSpPr>
        <p:spPr>
          <a:xfrm>
            <a:off x="9470561" y="5092047"/>
            <a:ext cx="577081" cy="215444"/>
          </a:xfrm>
          <a:prstGeom prst="rect">
            <a:avLst/>
          </a:prstGeom>
          <a:noFill/>
        </p:spPr>
        <p:txBody>
          <a:bodyPr wrap="none" lIns="0" tIns="0" rIns="0" bIns="0" rtlCol="0">
            <a:spAutoFit/>
          </a:bodyPr>
          <a:lstStyle/>
          <a:p>
            <a:pPr algn="l"/>
            <a:r>
              <a:rPr lang="en-US" sz="1400" dirty="0">
                <a:solidFill>
                  <a:schemeClr val="tx2"/>
                </a:solidFill>
              </a:rPr>
              <a:t>y-strips</a:t>
            </a:r>
            <a:endParaRPr lang="en-US" dirty="0">
              <a:solidFill>
                <a:schemeClr val="tx2"/>
              </a:solidFill>
            </a:endParaRPr>
          </a:p>
        </p:txBody>
      </p:sp>
      <p:sp>
        <p:nvSpPr>
          <p:cNvPr id="44" name="TextBox 43">
            <a:extLst>
              <a:ext uri="{FF2B5EF4-FFF2-40B4-BE49-F238E27FC236}">
                <a16:creationId xmlns:a16="http://schemas.microsoft.com/office/drawing/2014/main" id="{FDEBE73A-4203-E716-090B-38C78D60C85F}"/>
              </a:ext>
            </a:extLst>
          </p:cNvPr>
          <p:cNvSpPr txBox="1"/>
          <p:nvPr/>
        </p:nvSpPr>
        <p:spPr>
          <a:xfrm>
            <a:off x="10007391" y="3220221"/>
            <a:ext cx="437620" cy="215444"/>
          </a:xfrm>
          <a:prstGeom prst="rect">
            <a:avLst/>
          </a:prstGeom>
          <a:noFill/>
        </p:spPr>
        <p:txBody>
          <a:bodyPr wrap="none" lIns="0" tIns="0" rIns="0" bIns="0" rtlCol="0">
            <a:spAutoFit/>
          </a:bodyPr>
          <a:lstStyle/>
          <a:p>
            <a:pPr algn="l"/>
            <a:r>
              <a:rPr lang="en-US" sz="1400" dirty="0">
                <a:solidFill>
                  <a:schemeClr val="tx2"/>
                </a:solidFill>
              </a:rPr>
              <a:t>Mesh</a:t>
            </a:r>
            <a:endParaRPr lang="en-US" dirty="0">
              <a:solidFill>
                <a:schemeClr val="tx2"/>
              </a:solidFill>
            </a:endParaRPr>
          </a:p>
        </p:txBody>
      </p:sp>
      <p:sp>
        <p:nvSpPr>
          <p:cNvPr id="45" name="TextBox 44">
            <a:extLst>
              <a:ext uri="{FF2B5EF4-FFF2-40B4-BE49-F238E27FC236}">
                <a16:creationId xmlns:a16="http://schemas.microsoft.com/office/drawing/2014/main" id="{1D23A05C-FD3B-EE90-27ED-B1A71763928F}"/>
              </a:ext>
            </a:extLst>
          </p:cNvPr>
          <p:cNvSpPr txBox="1"/>
          <p:nvPr/>
        </p:nvSpPr>
        <p:spPr>
          <a:xfrm>
            <a:off x="10922851" y="2569461"/>
            <a:ext cx="89768" cy="215444"/>
          </a:xfrm>
          <a:prstGeom prst="rect">
            <a:avLst/>
          </a:prstGeom>
          <a:noFill/>
        </p:spPr>
        <p:txBody>
          <a:bodyPr wrap="none" lIns="0" tIns="0" rIns="0" bIns="0" rtlCol="0">
            <a:spAutoFit/>
          </a:bodyPr>
          <a:lstStyle/>
          <a:p>
            <a:pPr algn="l"/>
            <a:r>
              <a:rPr lang="en-BE" sz="1400" dirty="0">
                <a:solidFill>
                  <a:schemeClr val="tx2"/>
                </a:solidFill>
                <a:latin typeface="Apple Braille" pitchFamily="2" charset="0"/>
              </a:rPr>
              <a:t>v</a:t>
            </a:r>
          </a:p>
        </p:txBody>
      </p:sp>
      <p:sp>
        <p:nvSpPr>
          <p:cNvPr id="46" name="TextBox 45">
            <a:extLst>
              <a:ext uri="{FF2B5EF4-FFF2-40B4-BE49-F238E27FC236}">
                <a16:creationId xmlns:a16="http://schemas.microsoft.com/office/drawing/2014/main" id="{2227D5CF-5700-393D-FEF1-112A66F01697}"/>
              </a:ext>
            </a:extLst>
          </p:cNvPr>
          <p:cNvSpPr txBox="1"/>
          <p:nvPr/>
        </p:nvSpPr>
        <p:spPr>
          <a:xfrm>
            <a:off x="8732299" y="5983606"/>
            <a:ext cx="352661" cy="215444"/>
          </a:xfrm>
          <a:prstGeom prst="rect">
            <a:avLst/>
          </a:prstGeom>
          <a:noFill/>
        </p:spPr>
        <p:txBody>
          <a:bodyPr wrap="none" lIns="0" tIns="0" rIns="0" bIns="0" rtlCol="0">
            <a:spAutoFit/>
          </a:bodyPr>
          <a:lstStyle/>
          <a:p>
            <a:pPr algn="l"/>
            <a:r>
              <a:rPr lang="en-GB" sz="1400" dirty="0">
                <a:solidFill>
                  <a:schemeClr val="tx2"/>
                </a:solidFill>
                <a:latin typeface="Abadi MT Condensed Light" panose="020B0306030101010103" pitchFamily="34" charset="77"/>
              </a:rPr>
              <a:t>y</a:t>
            </a:r>
            <a:r>
              <a:rPr lang="en-BE" sz="1400" dirty="0">
                <a:solidFill>
                  <a:schemeClr val="tx2"/>
                </a:solidFill>
                <a:latin typeface="Abadi MT Condensed Light" panose="020B0306030101010103" pitchFamily="34" charset="77"/>
              </a:rPr>
              <a:t>-Axis</a:t>
            </a:r>
          </a:p>
        </p:txBody>
      </p:sp>
      <p:sp>
        <p:nvSpPr>
          <p:cNvPr id="47" name="TextBox 46">
            <a:extLst>
              <a:ext uri="{FF2B5EF4-FFF2-40B4-BE49-F238E27FC236}">
                <a16:creationId xmlns:a16="http://schemas.microsoft.com/office/drawing/2014/main" id="{3360CFA7-3FA4-071C-832E-9E66AD03020B}"/>
              </a:ext>
            </a:extLst>
          </p:cNvPr>
          <p:cNvSpPr txBox="1"/>
          <p:nvPr/>
        </p:nvSpPr>
        <p:spPr>
          <a:xfrm rot="16200000">
            <a:off x="6444498" y="3957711"/>
            <a:ext cx="355867" cy="215444"/>
          </a:xfrm>
          <a:prstGeom prst="rect">
            <a:avLst/>
          </a:prstGeom>
          <a:noFill/>
        </p:spPr>
        <p:txBody>
          <a:bodyPr wrap="none" lIns="0" tIns="0" rIns="0" bIns="0" rtlCol="0">
            <a:spAutoFit/>
          </a:bodyPr>
          <a:lstStyle/>
          <a:p>
            <a:pPr algn="l"/>
            <a:r>
              <a:rPr lang="en-GB" sz="1400" dirty="0">
                <a:solidFill>
                  <a:schemeClr val="tx2"/>
                </a:solidFill>
                <a:latin typeface="Abadi MT Condensed Light" panose="020B0306030101010103" pitchFamily="34" charset="77"/>
              </a:rPr>
              <a:t>z</a:t>
            </a:r>
            <a:r>
              <a:rPr lang="en-BE" sz="1400" dirty="0">
                <a:solidFill>
                  <a:schemeClr val="tx2"/>
                </a:solidFill>
                <a:latin typeface="Abadi MT Condensed Light" panose="020B0306030101010103" pitchFamily="34" charset="77"/>
              </a:rPr>
              <a:t>-Axis</a:t>
            </a:r>
          </a:p>
        </p:txBody>
      </p:sp>
      <p:cxnSp>
        <p:nvCxnSpPr>
          <p:cNvPr id="48" name="Straight Arrow Connector 47">
            <a:extLst>
              <a:ext uri="{FF2B5EF4-FFF2-40B4-BE49-F238E27FC236}">
                <a16:creationId xmlns:a16="http://schemas.microsoft.com/office/drawing/2014/main" id="{D8727D07-03E4-642E-174B-205E2601BEBC}"/>
              </a:ext>
            </a:extLst>
          </p:cNvPr>
          <p:cNvCxnSpPr>
            <a:cxnSpLocks/>
          </p:cNvCxnSpPr>
          <p:nvPr/>
        </p:nvCxnSpPr>
        <p:spPr>
          <a:xfrm flipH="1" flipV="1">
            <a:off x="9010719" y="4370380"/>
            <a:ext cx="478349" cy="721667"/>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6B2B2E9E-3A20-2AA7-0DB0-872F22228195}"/>
              </a:ext>
            </a:extLst>
          </p:cNvPr>
          <p:cNvCxnSpPr>
            <a:cxnSpLocks/>
          </p:cNvCxnSpPr>
          <p:nvPr/>
        </p:nvCxnSpPr>
        <p:spPr>
          <a:xfrm flipV="1">
            <a:off x="9980349" y="4370380"/>
            <a:ext cx="27042" cy="721667"/>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40544E1B-971D-AAC6-70EB-178C170C2DEB}"/>
              </a:ext>
            </a:extLst>
          </p:cNvPr>
          <p:cNvCxnSpPr>
            <a:cxnSpLocks/>
          </p:cNvCxnSpPr>
          <p:nvPr/>
        </p:nvCxnSpPr>
        <p:spPr>
          <a:xfrm flipV="1">
            <a:off x="7982614" y="4618793"/>
            <a:ext cx="0" cy="529978"/>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33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135588"/>
            <a:ext cx="11376024" cy="1672872"/>
          </a:xfrm>
        </p:spPr>
        <p:txBody>
          <a:bodyPr/>
          <a:lstStyle/>
          <a:p>
            <a:pPr marL="0" lvl="1" indent="0">
              <a:buNone/>
            </a:pPr>
            <a:r>
              <a:rPr lang="en-US" b="1" dirty="0"/>
              <a:t>Given the trajectories of all charge carriers in your geometry, the induced current on the readout can be calculated.</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644677"/>
          </a:xfrm>
        </p:spPr>
        <p:txBody>
          <a:bodyPr/>
          <a:lstStyle/>
          <a:p>
            <a:r>
              <a:rPr lang="en-GB" dirty="0"/>
              <a:t>Overview of the numerical methodology</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1" name="TextBox 10">
            <a:extLst>
              <a:ext uri="{FF2B5EF4-FFF2-40B4-BE49-F238E27FC236}">
                <a16:creationId xmlns:a16="http://schemas.microsoft.com/office/drawing/2014/main" id="{424AC8D7-1EC9-ABBB-C4D1-F7D4D8399F61}"/>
              </a:ext>
            </a:extLst>
          </p:cNvPr>
          <p:cNvSpPr txBox="1"/>
          <p:nvPr/>
        </p:nvSpPr>
        <p:spPr>
          <a:xfrm>
            <a:off x="1275349" y="2020710"/>
            <a:ext cx="4318174" cy="169277"/>
          </a:xfrm>
          <a:prstGeom prst="rect">
            <a:avLst/>
          </a:prstGeom>
          <a:noFill/>
        </p:spPr>
        <p:txBody>
          <a:bodyPr wrap="square" lIns="0" tIns="0" rIns="0" bIns="0" rtlCol="0">
            <a:spAutoFit/>
          </a:bodyPr>
          <a:lstStyle/>
          <a:p>
            <a:pPr algn="ctr"/>
            <a:r>
              <a:rPr lang="en-GB" sz="1100" dirty="0">
                <a:solidFill>
                  <a:schemeClr val="tx2"/>
                </a:solidFill>
              </a:rPr>
              <a:t>Drift lines in the induction gap as modelled by Garfield++</a:t>
            </a:r>
          </a:p>
        </p:txBody>
      </p:sp>
      <p:grpSp>
        <p:nvGrpSpPr>
          <p:cNvPr id="5" name="Group 4">
            <a:extLst>
              <a:ext uri="{FF2B5EF4-FFF2-40B4-BE49-F238E27FC236}">
                <a16:creationId xmlns:a16="http://schemas.microsoft.com/office/drawing/2014/main" id="{2A6F9483-93B1-B137-5719-4FB566CD9E77}"/>
              </a:ext>
            </a:extLst>
          </p:cNvPr>
          <p:cNvGrpSpPr/>
          <p:nvPr/>
        </p:nvGrpSpPr>
        <p:grpSpPr>
          <a:xfrm>
            <a:off x="1593928" y="2302809"/>
            <a:ext cx="3681015" cy="3689270"/>
            <a:chOff x="1630628" y="2925778"/>
            <a:chExt cx="3172051" cy="3067780"/>
          </a:xfrm>
        </p:grpSpPr>
        <p:pic>
          <p:nvPicPr>
            <p:cNvPr id="10" name="Picture 9">
              <a:extLst>
                <a:ext uri="{FF2B5EF4-FFF2-40B4-BE49-F238E27FC236}">
                  <a16:creationId xmlns:a16="http://schemas.microsoft.com/office/drawing/2014/main" id="{A5EC5221-D6E3-1002-5CB3-CBD90F8F3BAB}"/>
                </a:ext>
              </a:extLst>
            </p:cNvPr>
            <p:cNvPicPr>
              <a:picLocks noChangeAspect="1"/>
            </p:cNvPicPr>
            <p:nvPr/>
          </p:nvPicPr>
          <p:blipFill>
            <a:blip r:embed="rId4"/>
            <a:stretch>
              <a:fillRect/>
            </a:stretch>
          </p:blipFill>
          <p:spPr>
            <a:xfrm>
              <a:off x="1630628" y="2925778"/>
              <a:ext cx="3172051" cy="3067780"/>
            </a:xfrm>
            <a:prstGeom prst="rect">
              <a:avLst/>
            </a:prstGeom>
          </p:spPr>
        </p:pic>
        <p:sp>
          <p:nvSpPr>
            <p:cNvPr id="12" name="TextBox 11">
              <a:extLst>
                <a:ext uri="{FF2B5EF4-FFF2-40B4-BE49-F238E27FC236}">
                  <a16:creationId xmlns:a16="http://schemas.microsoft.com/office/drawing/2014/main" id="{D54AA0AA-D4D1-CC31-0974-AEB0E96C4AD2}"/>
                </a:ext>
              </a:extLst>
            </p:cNvPr>
            <p:cNvSpPr txBox="1"/>
            <p:nvPr/>
          </p:nvSpPr>
          <p:spPr>
            <a:xfrm>
              <a:off x="3699034" y="4933876"/>
              <a:ext cx="562655" cy="184666"/>
            </a:xfrm>
            <a:prstGeom prst="rect">
              <a:avLst/>
            </a:prstGeom>
            <a:noFill/>
          </p:spPr>
          <p:txBody>
            <a:bodyPr wrap="none" lIns="0" tIns="0" rIns="0" bIns="0" rtlCol="0">
              <a:spAutoFit/>
            </a:bodyPr>
            <a:lstStyle/>
            <a:p>
              <a:pPr algn="l"/>
              <a:r>
                <a:rPr lang="en-GB" sz="1200" dirty="0">
                  <a:solidFill>
                    <a:srgbClr val="F5B041"/>
                  </a:solidFill>
                </a:rPr>
                <a:t>Electron</a:t>
              </a:r>
            </a:p>
          </p:txBody>
        </p:sp>
        <p:sp>
          <p:nvSpPr>
            <p:cNvPr id="13" name="TextBox 12">
              <a:extLst>
                <a:ext uri="{FF2B5EF4-FFF2-40B4-BE49-F238E27FC236}">
                  <a16:creationId xmlns:a16="http://schemas.microsoft.com/office/drawing/2014/main" id="{10670EA4-3F52-2BB6-6CED-C23073F90CAD}"/>
                </a:ext>
              </a:extLst>
            </p:cNvPr>
            <p:cNvSpPr txBox="1"/>
            <p:nvPr/>
          </p:nvSpPr>
          <p:spPr>
            <a:xfrm>
              <a:off x="3767161" y="3277628"/>
              <a:ext cx="213200" cy="184666"/>
            </a:xfrm>
            <a:prstGeom prst="rect">
              <a:avLst/>
            </a:prstGeom>
            <a:noFill/>
          </p:spPr>
          <p:txBody>
            <a:bodyPr wrap="none" lIns="0" tIns="0" rIns="0" bIns="0" rtlCol="0">
              <a:spAutoFit/>
            </a:bodyPr>
            <a:lstStyle/>
            <a:p>
              <a:pPr algn="l"/>
              <a:r>
                <a:rPr lang="en-GB" sz="1200" dirty="0">
                  <a:solidFill>
                    <a:srgbClr val="CF1C18"/>
                  </a:solidFill>
                </a:rPr>
                <a:t>Ion</a:t>
              </a:r>
            </a:p>
          </p:txBody>
        </p:sp>
        <p:sp>
          <p:nvSpPr>
            <p:cNvPr id="28" name="TextBox 27">
              <a:extLst>
                <a:ext uri="{FF2B5EF4-FFF2-40B4-BE49-F238E27FC236}">
                  <a16:creationId xmlns:a16="http://schemas.microsoft.com/office/drawing/2014/main" id="{C964B460-1AAB-7CEA-54F8-30AAD944E35A}"/>
                </a:ext>
              </a:extLst>
            </p:cNvPr>
            <p:cNvSpPr txBox="1"/>
            <p:nvPr/>
          </p:nvSpPr>
          <p:spPr>
            <a:xfrm>
              <a:off x="2452703" y="3031929"/>
              <a:ext cx="429048" cy="245699"/>
            </a:xfrm>
            <a:prstGeom prst="rect">
              <a:avLst/>
            </a:prstGeom>
            <a:noFill/>
          </p:spPr>
          <p:txBody>
            <a:bodyPr wrap="none" lIns="0" tIns="0" rIns="0" bIns="0" rtlCol="0">
              <a:spAutoFit/>
            </a:bodyPr>
            <a:lstStyle/>
            <a:p>
              <a:pPr algn="l"/>
              <a:r>
                <a:rPr lang="en-BE" sz="1200" dirty="0">
                  <a:solidFill>
                    <a:schemeClr val="tx2"/>
                  </a:solidFill>
                </a:rPr>
                <a:t>Mesh</a:t>
              </a:r>
              <a:endParaRPr lang="en-BE" dirty="0">
                <a:solidFill>
                  <a:schemeClr val="tx2"/>
                </a:solidFill>
              </a:endParaRPr>
            </a:p>
          </p:txBody>
        </p:sp>
        <p:sp>
          <p:nvSpPr>
            <p:cNvPr id="29" name="TextBox 28">
              <a:extLst>
                <a:ext uri="{FF2B5EF4-FFF2-40B4-BE49-F238E27FC236}">
                  <a16:creationId xmlns:a16="http://schemas.microsoft.com/office/drawing/2014/main" id="{B498B575-5CD9-EC8F-16CE-F80D0A08098E}"/>
                </a:ext>
              </a:extLst>
            </p:cNvPr>
            <p:cNvSpPr txBox="1"/>
            <p:nvPr/>
          </p:nvSpPr>
          <p:spPr>
            <a:xfrm>
              <a:off x="2163884" y="5398029"/>
              <a:ext cx="1006686" cy="184666"/>
            </a:xfrm>
            <a:prstGeom prst="rect">
              <a:avLst/>
            </a:prstGeom>
            <a:noFill/>
          </p:spPr>
          <p:txBody>
            <a:bodyPr wrap="none" lIns="0" tIns="0" rIns="0" bIns="0" rtlCol="0">
              <a:spAutoFit/>
            </a:bodyPr>
            <a:lstStyle/>
            <a:p>
              <a:pPr algn="l"/>
              <a:r>
                <a:rPr lang="en-BE" sz="1200" dirty="0">
                  <a:solidFill>
                    <a:schemeClr val="tx2"/>
                  </a:solidFill>
                </a:rPr>
                <a:t>Resistive Stips</a:t>
              </a:r>
            </a:p>
          </p:txBody>
        </p:sp>
        <p:pic>
          <p:nvPicPr>
            <p:cNvPr id="15" name="Picture 4" descr="Garfield++ User Guide">
              <a:extLst>
                <a:ext uri="{FF2B5EF4-FFF2-40B4-BE49-F238E27FC236}">
                  <a16:creationId xmlns:a16="http://schemas.microsoft.com/office/drawing/2014/main" id="{EFA2DC2D-DCDC-4FE4-8E2D-2CEDADC9E07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3769" y="3060939"/>
              <a:ext cx="455501" cy="274246"/>
            </a:xfrm>
            <a:prstGeom prst="rect">
              <a:avLst/>
            </a:prstGeom>
            <a:noFill/>
            <a:extLst>
              <a:ext uri="{909E8E84-426E-40DD-AFC4-6F175D3DCCD1}">
                <a14:hiddenFill xmlns:a14="http://schemas.microsoft.com/office/drawing/2010/main">
                  <a:solidFill>
                    <a:srgbClr val="FFFFFF"/>
                  </a:solidFill>
                </a14:hiddenFill>
              </a:ext>
            </a:extLst>
          </p:spPr>
        </p:pic>
      </p:grpSp>
      <p:pic>
        <p:nvPicPr>
          <p:cNvPr id="4" name="Picture 3">
            <a:extLst>
              <a:ext uri="{FF2B5EF4-FFF2-40B4-BE49-F238E27FC236}">
                <a16:creationId xmlns:a16="http://schemas.microsoft.com/office/drawing/2014/main" id="{F602DA28-6B0C-0C06-30A6-1A191DB5027C}"/>
              </a:ext>
            </a:extLst>
          </p:cNvPr>
          <p:cNvPicPr>
            <a:picLocks noChangeAspect="1"/>
          </p:cNvPicPr>
          <p:nvPr/>
        </p:nvPicPr>
        <p:blipFill>
          <a:blip r:embed="rId6"/>
          <a:stretch>
            <a:fillRect/>
          </a:stretch>
        </p:blipFill>
        <p:spPr>
          <a:xfrm>
            <a:off x="6460883" y="2106408"/>
            <a:ext cx="3876573" cy="3886265"/>
          </a:xfrm>
          <a:prstGeom prst="rect">
            <a:avLst/>
          </a:prstGeom>
        </p:spPr>
      </p:pic>
    </p:spTree>
    <p:extLst>
      <p:ext uri="{BB962C8B-B14F-4D97-AF65-F5344CB8AC3E}">
        <p14:creationId xmlns:p14="http://schemas.microsoft.com/office/powerpoint/2010/main" val="23012666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6" y="1135588"/>
            <a:ext cx="11376025" cy="4471048"/>
          </a:xfrm>
        </p:spPr>
        <p:txBody>
          <a:bodyPr/>
          <a:lstStyle/>
          <a:p>
            <a:pPr marL="0" lvl="1" indent="0">
              <a:buNone/>
            </a:pPr>
            <a:r>
              <a:rPr lang="en-US" b="1" dirty="0"/>
              <a:t>With the </a:t>
            </a:r>
            <a:r>
              <a:rPr lang="en-US" b="1" dirty="0">
                <a:solidFill>
                  <a:srgbClr val="FF0000"/>
                </a:solidFill>
              </a:rPr>
              <a:t>assurance of the accuracy of the methodology</a:t>
            </a:r>
            <a:r>
              <a:rPr lang="en-US" b="1" dirty="0"/>
              <a:t> based on toy model examples which enjoy an analytic solution, we are deploying it to characterize the signals obtained from a wide variety of resistive particle detectors. </a:t>
            </a:r>
          </a:p>
          <a:p>
            <a:pPr marL="0" lvl="1" indent="0">
              <a:buNone/>
            </a:pPr>
            <a:endParaRPr lang="en-US" b="1" dirty="0"/>
          </a:p>
          <a:p>
            <a:pPr marL="0" lvl="1" indent="0" algn="ctr">
              <a:buNone/>
            </a:pPr>
            <a:endParaRPr lang="en-US" b="1" u="sng"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GB" dirty="0"/>
              <a:t>Overview of the numerical methodology</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5" name="Picture 4">
            <a:extLst>
              <a:ext uri="{FF2B5EF4-FFF2-40B4-BE49-F238E27FC236}">
                <a16:creationId xmlns:a16="http://schemas.microsoft.com/office/drawing/2014/main" id="{344D3CFB-85D3-D5D3-5A31-E6562BD5C642}"/>
              </a:ext>
            </a:extLst>
          </p:cNvPr>
          <p:cNvPicPr>
            <a:picLocks noChangeAspect="1"/>
          </p:cNvPicPr>
          <p:nvPr/>
        </p:nvPicPr>
        <p:blipFill>
          <a:blip r:embed="rId4"/>
          <a:stretch>
            <a:fillRect/>
          </a:stretch>
        </p:blipFill>
        <p:spPr>
          <a:xfrm>
            <a:off x="6601610" y="2199278"/>
            <a:ext cx="3888059" cy="3975541"/>
          </a:xfrm>
          <a:prstGeom prst="rect">
            <a:avLst/>
          </a:prstGeom>
        </p:spPr>
      </p:pic>
      <p:sp>
        <p:nvSpPr>
          <p:cNvPr id="15" name="TextBox 14">
            <a:extLst>
              <a:ext uri="{FF2B5EF4-FFF2-40B4-BE49-F238E27FC236}">
                <a16:creationId xmlns:a16="http://schemas.microsoft.com/office/drawing/2014/main" id="{D0B92D80-C79E-52CA-6A92-B6BEA1A86D0B}"/>
              </a:ext>
            </a:extLst>
          </p:cNvPr>
          <p:cNvSpPr txBox="1"/>
          <p:nvPr/>
        </p:nvSpPr>
        <p:spPr>
          <a:xfrm>
            <a:off x="6259929" y="6366579"/>
            <a:ext cx="4571422" cy="369332"/>
          </a:xfrm>
          <a:prstGeom prst="rect">
            <a:avLst/>
          </a:prstGeom>
          <a:noFill/>
        </p:spPr>
        <p:txBody>
          <a:bodyPr wrap="square" lIns="0" tIns="0" rIns="0" bIns="0" rtlCol="0">
            <a:spAutoFit/>
          </a:bodyPr>
          <a:lstStyle/>
          <a:p>
            <a:r>
              <a:rPr lang="en-US" sz="1200" dirty="0">
                <a:solidFill>
                  <a:schemeClr val="tx2"/>
                </a:solidFill>
              </a:rPr>
              <a:t>Examples of systems of which the weighting potential is </a:t>
            </a:r>
            <a:r>
              <a:rPr lang="en-US" sz="1200" u="sng" dirty="0">
                <a:solidFill>
                  <a:schemeClr val="tx2"/>
                </a:solidFill>
              </a:rPr>
              <a:t>analytically obtainable</a:t>
            </a:r>
            <a:r>
              <a:rPr lang="en-US" sz="1200" dirty="0">
                <a:solidFill>
                  <a:schemeClr val="tx2"/>
                </a:solidFill>
              </a:rPr>
              <a:t> see W. </a:t>
            </a:r>
            <a:r>
              <a:rPr lang="en-US" sz="1200" dirty="0" err="1">
                <a:solidFill>
                  <a:schemeClr val="tx2"/>
                </a:solidFill>
              </a:rPr>
              <a:t>Riegler</a:t>
            </a:r>
            <a:r>
              <a:rPr lang="en-US" sz="1200" dirty="0">
                <a:solidFill>
                  <a:schemeClr val="tx2"/>
                </a:solidFill>
              </a:rPr>
              <a:t>, JINST </a:t>
            </a:r>
            <a:r>
              <a:rPr lang="en-US" sz="1200" b="1" dirty="0">
                <a:solidFill>
                  <a:schemeClr val="tx2"/>
                </a:solidFill>
              </a:rPr>
              <a:t>11</a:t>
            </a:r>
            <a:r>
              <a:rPr lang="en-US" sz="1200" dirty="0">
                <a:solidFill>
                  <a:schemeClr val="tx2"/>
                </a:solidFill>
              </a:rPr>
              <a:t> (2016) no.11, P11002.</a:t>
            </a:r>
          </a:p>
        </p:txBody>
      </p:sp>
      <p:grpSp>
        <p:nvGrpSpPr>
          <p:cNvPr id="10" name="Group 9">
            <a:extLst>
              <a:ext uri="{FF2B5EF4-FFF2-40B4-BE49-F238E27FC236}">
                <a16:creationId xmlns:a16="http://schemas.microsoft.com/office/drawing/2014/main" id="{7B8CAA49-B0A9-E084-089E-56D230DA547F}"/>
              </a:ext>
            </a:extLst>
          </p:cNvPr>
          <p:cNvGrpSpPr/>
          <p:nvPr/>
        </p:nvGrpSpPr>
        <p:grpSpPr>
          <a:xfrm>
            <a:off x="728142" y="2561472"/>
            <a:ext cx="4862249" cy="2926031"/>
            <a:chOff x="653331" y="2783677"/>
            <a:chExt cx="3868410" cy="2341632"/>
          </a:xfrm>
        </p:grpSpPr>
        <p:pic>
          <p:nvPicPr>
            <p:cNvPr id="16" name="Picture 15" descr="Chart, box and whisker chart&#10;&#10;Description automatically generated">
              <a:extLst>
                <a:ext uri="{FF2B5EF4-FFF2-40B4-BE49-F238E27FC236}">
                  <a16:creationId xmlns:a16="http://schemas.microsoft.com/office/drawing/2014/main" id="{3D81A8FC-2FC7-A6F2-D564-BD9F9A8066F9}"/>
                </a:ext>
              </a:extLst>
            </p:cNvPr>
            <p:cNvPicPr>
              <a:picLocks noChangeAspect="1"/>
            </p:cNvPicPr>
            <p:nvPr/>
          </p:nvPicPr>
          <p:blipFill>
            <a:blip r:embed="rId5"/>
            <a:stretch>
              <a:fillRect/>
            </a:stretch>
          </p:blipFill>
          <p:spPr>
            <a:xfrm>
              <a:off x="653331" y="2783677"/>
              <a:ext cx="3868410" cy="2341632"/>
            </a:xfrm>
            <a:prstGeom prst="rect">
              <a:avLst/>
            </a:prstGeom>
          </p:spPr>
        </p:pic>
        <p:sp>
          <p:nvSpPr>
            <p:cNvPr id="17" name="TextBox 16">
              <a:extLst>
                <a:ext uri="{FF2B5EF4-FFF2-40B4-BE49-F238E27FC236}">
                  <a16:creationId xmlns:a16="http://schemas.microsoft.com/office/drawing/2014/main" id="{E3234BE3-1138-CD73-552D-D444AAD6E0EB}"/>
                </a:ext>
              </a:extLst>
            </p:cNvPr>
            <p:cNvSpPr txBox="1"/>
            <p:nvPr/>
          </p:nvSpPr>
          <p:spPr>
            <a:xfrm rot="16200000">
              <a:off x="597499" y="3555746"/>
              <a:ext cx="280943" cy="134677"/>
            </a:xfrm>
            <a:prstGeom prst="rect">
              <a:avLst/>
            </a:prstGeom>
            <a:solidFill>
              <a:schemeClr val="bg1"/>
            </a:solidFill>
          </p:spPr>
          <p:txBody>
            <a:bodyPr wrap="none" lIns="0" tIns="0" rIns="0" bIns="0" rtlCol="0">
              <a:spAutoFit/>
            </a:bodyPr>
            <a:lstStyle/>
            <a:p>
              <a:r>
                <a:rPr lang="en-US" sz="1100" dirty="0">
                  <a:solidFill>
                    <a:schemeClr val="tx2"/>
                  </a:solidFill>
                </a:rPr>
                <a:t>1 mm</a:t>
              </a:r>
              <a:endParaRPr lang="en-GB" sz="1100" dirty="0">
                <a:solidFill>
                  <a:schemeClr val="tx2"/>
                </a:solidFill>
              </a:endParaRPr>
            </a:p>
          </p:txBody>
        </p:sp>
        <p:sp>
          <p:nvSpPr>
            <p:cNvPr id="18" name="TextBox 17">
              <a:extLst>
                <a:ext uri="{FF2B5EF4-FFF2-40B4-BE49-F238E27FC236}">
                  <a16:creationId xmlns:a16="http://schemas.microsoft.com/office/drawing/2014/main" id="{1BC76E69-623A-E87A-C0BA-ABE2E03ED827}"/>
                </a:ext>
              </a:extLst>
            </p:cNvPr>
            <p:cNvSpPr txBox="1"/>
            <p:nvPr/>
          </p:nvSpPr>
          <p:spPr>
            <a:xfrm rot="16200000">
              <a:off x="546584" y="4244182"/>
              <a:ext cx="378439" cy="134677"/>
            </a:xfrm>
            <a:prstGeom prst="rect">
              <a:avLst/>
            </a:prstGeom>
            <a:solidFill>
              <a:schemeClr val="bg1"/>
            </a:solidFill>
          </p:spPr>
          <p:txBody>
            <a:bodyPr wrap="none" lIns="0" tIns="0" rIns="0" bIns="0" rtlCol="0">
              <a:spAutoFit/>
            </a:bodyPr>
            <a:lstStyle/>
            <a:p>
              <a:r>
                <a:rPr lang="en-US" sz="1100" dirty="0">
                  <a:solidFill>
                    <a:schemeClr val="tx2"/>
                  </a:solidFill>
                </a:rPr>
                <a:t>400 </a:t>
              </a:r>
              <a:r>
                <a:rPr lang="en-US" sz="1100" dirty="0" err="1">
                  <a:solidFill>
                    <a:schemeClr val="tx2"/>
                  </a:solidFill>
                </a:rPr>
                <a:t>μm</a:t>
              </a:r>
              <a:endParaRPr lang="en-GB" sz="1100" dirty="0">
                <a:solidFill>
                  <a:schemeClr val="tx2"/>
                </a:solidFill>
              </a:endParaRPr>
            </a:p>
          </p:txBody>
        </p:sp>
        <p:sp>
          <p:nvSpPr>
            <p:cNvPr id="19" name="TextBox 18">
              <a:extLst>
                <a:ext uri="{FF2B5EF4-FFF2-40B4-BE49-F238E27FC236}">
                  <a16:creationId xmlns:a16="http://schemas.microsoft.com/office/drawing/2014/main" id="{5B3158EA-4606-5065-F909-3A81C45FDA69}"/>
                </a:ext>
              </a:extLst>
            </p:cNvPr>
            <p:cNvSpPr txBox="1"/>
            <p:nvPr/>
          </p:nvSpPr>
          <p:spPr>
            <a:xfrm>
              <a:off x="1844772" y="4737552"/>
              <a:ext cx="376229" cy="135468"/>
            </a:xfrm>
            <a:prstGeom prst="rect">
              <a:avLst/>
            </a:prstGeom>
            <a:solidFill>
              <a:schemeClr val="bg1"/>
            </a:solidFill>
          </p:spPr>
          <p:txBody>
            <a:bodyPr wrap="none" lIns="0" tIns="0" rIns="0" bIns="0" rtlCol="0">
              <a:spAutoFit/>
            </a:bodyPr>
            <a:lstStyle/>
            <a:p>
              <a:r>
                <a:rPr lang="en-US" sz="1100" dirty="0">
                  <a:solidFill>
                    <a:schemeClr val="tx2"/>
                  </a:solidFill>
                </a:rPr>
                <a:t>500 </a:t>
              </a:r>
              <a:r>
                <a:rPr lang="en-US" sz="1100" dirty="0" err="1">
                  <a:solidFill>
                    <a:schemeClr val="tx2"/>
                  </a:solidFill>
                </a:rPr>
                <a:t>μm</a:t>
              </a:r>
              <a:endParaRPr lang="en-GB" sz="1100" dirty="0">
                <a:solidFill>
                  <a:schemeClr val="tx2"/>
                </a:solidFill>
              </a:endParaRPr>
            </a:p>
          </p:txBody>
        </p:sp>
        <p:cxnSp>
          <p:nvCxnSpPr>
            <p:cNvPr id="20" name="Straight Connector 19">
              <a:extLst>
                <a:ext uri="{FF2B5EF4-FFF2-40B4-BE49-F238E27FC236}">
                  <a16:creationId xmlns:a16="http://schemas.microsoft.com/office/drawing/2014/main" id="{1C15B7BD-B59F-C542-6D5B-C990AD047EAB}"/>
                </a:ext>
              </a:extLst>
            </p:cNvPr>
            <p:cNvCxnSpPr/>
            <p:nvPr/>
          </p:nvCxnSpPr>
          <p:spPr>
            <a:xfrm>
              <a:off x="3010597" y="4615329"/>
              <a:ext cx="64793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78201B4-9A1D-91CC-91E2-81B40501854E}"/>
                </a:ext>
              </a:extLst>
            </p:cNvPr>
            <p:cNvCxnSpPr>
              <a:cxnSpLocks/>
            </p:cNvCxnSpPr>
            <p:nvPr/>
          </p:nvCxnSpPr>
          <p:spPr>
            <a:xfrm>
              <a:off x="3691851" y="4615329"/>
              <a:ext cx="62250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16B8BBF0-D3D7-045D-FD52-6FEEDCF1C2D4}"/>
              </a:ext>
            </a:extLst>
          </p:cNvPr>
          <p:cNvSpPr txBox="1"/>
          <p:nvPr/>
        </p:nvSpPr>
        <p:spPr>
          <a:xfrm>
            <a:off x="1695235" y="4362895"/>
            <a:ext cx="253274" cy="215444"/>
          </a:xfrm>
          <a:prstGeom prst="rect">
            <a:avLst/>
          </a:prstGeom>
          <a:noFill/>
        </p:spPr>
        <p:txBody>
          <a:bodyPr wrap="none" lIns="0" tIns="0" rIns="0" bIns="0" rtlCol="0">
            <a:spAutoFit/>
          </a:bodyPr>
          <a:lstStyle/>
          <a:p>
            <a:pPr algn="l"/>
            <a:r>
              <a:rPr lang="en-BE" sz="1400" dirty="0">
                <a:solidFill>
                  <a:schemeClr val="tx2"/>
                </a:solidFill>
              </a:rPr>
              <a:t>= 8</a:t>
            </a:r>
          </a:p>
        </p:txBody>
      </p:sp>
      <p:sp>
        <p:nvSpPr>
          <p:cNvPr id="22" name="TextBox 21">
            <a:extLst>
              <a:ext uri="{FF2B5EF4-FFF2-40B4-BE49-F238E27FC236}">
                <a16:creationId xmlns:a16="http://schemas.microsoft.com/office/drawing/2014/main" id="{1AE168A2-1C89-AE57-F083-A004A1D23A9F}"/>
              </a:ext>
            </a:extLst>
          </p:cNvPr>
          <p:cNvSpPr txBox="1"/>
          <p:nvPr/>
        </p:nvSpPr>
        <p:spPr>
          <a:xfrm>
            <a:off x="1686808" y="3886733"/>
            <a:ext cx="937757" cy="215444"/>
          </a:xfrm>
          <a:prstGeom prst="rect">
            <a:avLst/>
          </a:prstGeom>
          <a:noFill/>
        </p:spPr>
        <p:txBody>
          <a:bodyPr wrap="none" lIns="0" tIns="0" rIns="0" bIns="0" rtlCol="0">
            <a:spAutoFit/>
          </a:bodyPr>
          <a:lstStyle/>
          <a:p>
            <a:r>
              <a:rPr lang="en-BE" sz="1400" dirty="0">
                <a:solidFill>
                  <a:schemeClr val="tx2"/>
                </a:solidFill>
              </a:rPr>
              <a:t>= 100 kΩ/</a:t>
            </a:r>
            <a:r>
              <a:rPr lang="en-US" sz="1400" dirty="0">
                <a:solidFill>
                  <a:schemeClr val="tx2"/>
                </a:solidFill>
              </a:rPr>
              <a:t>❑</a:t>
            </a:r>
            <a:endParaRPr lang="en-BE" sz="1400" dirty="0">
              <a:solidFill>
                <a:schemeClr val="tx2"/>
              </a:solidFill>
            </a:endParaRPr>
          </a:p>
        </p:txBody>
      </p:sp>
    </p:spTree>
    <p:extLst>
      <p:ext uri="{BB962C8B-B14F-4D97-AF65-F5344CB8AC3E}">
        <p14:creationId xmlns:p14="http://schemas.microsoft.com/office/powerpoint/2010/main" val="4170161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Signal formation in a </a:t>
            </a:r>
            <a:r>
              <a:rPr lang="en-US" dirty="0" err="1"/>
              <a:t>MicroCAT</a:t>
            </a:r>
            <a:r>
              <a:rPr lang="en-US" dirty="0"/>
              <a:t> detector</a:t>
            </a:r>
            <a:br>
              <a:rPr lang="en-US" dirty="0"/>
            </a:b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21" name="Picture 20" descr="Diagram&#10;&#10;Description automatically generated">
            <a:extLst>
              <a:ext uri="{FF2B5EF4-FFF2-40B4-BE49-F238E27FC236}">
                <a16:creationId xmlns:a16="http://schemas.microsoft.com/office/drawing/2014/main" id="{7A52EEAC-E9D0-D541-BD76-04725BECE4E8}"/>
              </a:ext>
            </a:extLst>
          </p:cNvPr>
          <p:cNvPicPr>
            <a:picLocks noChangeAspect="1"/>
          </p:cNvPicPr>
          <p:nvPr/>
        </p:nvPicPr>
        <p:blipFill rotWithShape="1">
          <a:blip r:embed="rId3"/>
          <a:srcRect r="11283" b="31439"/>
          <a:stretch/>
        </p:blipFill>
        <p:spPr>
          <a:xfrm>
            <a:off x="104670" y="2876622"/>
            <a:ext cx="3818151" cy="3348808"/>
          </a:xfrm>
          <a:prstGeom prst="rect">
            <a:avLst/>
          </a:prstGeom>
        </p:spPr>
      </p:pic>
      <p:sp>
        <p:nvSpPr>
          <p:cNvPr id="26" name="Content Placeholder 1">
            <a:extLst>
              <a:ext uri="{FF2B5EF4-FFF2-40B4-BE49-F238E27FC236}">
                <a16:creationId xmlns:a16="http://schemas.microsoft.com/office/drawing/2014/main" id="{2C0A8D2B-616B-B240-BCBB-9BB1437BC1EA}"/>
              </a:ext>
            </a:extLst>
          </p:cNvPr>
          <p:cNvSpPr>
            <a:spLocks noGrp="1"/>
          </p:cNvSpPr>
          <p:nvPr>
            <p:ph idx="1"/>
          </p:nvPr>
        </p:nvSpPr>
        <p:spPr>
          <a:xfrm>
            <a:off x="407987" y="1128575"/>
            <a:ext cx="11376024" cy="1785659"/>
          </a:xfrm>
        </p:spPr>
        <p:txBody>
          <a:bodyPr/>
          <a:lstStyle/>
          <a:p>
            <a:pPr marL="0" lvl="1" indent="0">
              <a:buNone/>
            </a:pPr>
            <a:r>
              <a:rPr lang="en-US" b="1" dirty="0"/>
              <a:t>The </a:t>
            </a:r>
            <a:r>
              <a:rPr lang="en-US" b="1" dirty="0" err="1"/>
              <a:t>MicroCAT’s</a:t>
            </a:r>
            <a:r>
              <a:rPr lang="en-US" b="1" dirty="0"/>
              <a:t> two-dimensional interpolating readout structure allows for a reduced number of electronic readout channels without loss of spatial resolution.</a:t>
            </a:r>
          </a:p>
          <a:p>
            <a:pPr marL="0" lvl="1" indent="0">
              <a:buNone/>
            </a:pPr>
            <a:endParaRPr lang="en-US" dirty="0"/>
          </a:p>
          <a:p>
            <a:pPr marL="0" lvl="1" indent="0">
              <a:buNone/>
            </a:pPr>
            <a:r>
              <a:rPr lang="en-US" dirty="0"/>
              <a:t>This resistive readout concept recently has enjoyed renewed interest within the development of a DC-Coupled LGAD device</a:t>
            </a:r>
          </a:p>
        </p:txBody>
      </p:sp>
      <p:sp>
        <p:nvSpPr>
          <p:cNvPr id="16" name="TextBox 15">
            <a:extLst>
              <a:ext uri="{FF2B5EF4-FFF2-40B4-BE49-F238E27FC236}">
                <a16:creationId xmlns:a16="http://schemas.microsoft.com/office/drawing/2014/main" id="{3E6074B8-E6AF-0A4E-A57F-5E26A18735B7}"/>
              </a:ext>
            </a:extLst>
          </p:cNvPr>
          <p:cNvSpPr txBox="1"/>
          <p:nvPr/>
        </p:nvSpPr>
        <p:spPr>
          <a:xfrm>
            <a:off x="3240958" y="6282930"/>
            <a:ext cx="4304768" cy="738664"/>
          </a:xfrm>
          <a:prstGeom prst="rect">
            <a:avLst/>
          </a:prstGeom>
          <a:noFill/>
        </p:spPr>
        <p:txBody>
          <a:bodyPr wrap="none" lIns="0" tIns="0" rIns="0" bIns="0" rtlCol="0">
            <a:spAutoFit/>
          </a:bodyPr>
          <a:lstStyle/>
          <a:p>
            <a:r>
              <a:rPr lang="en-GB" sz="1200" dirty="0">
                <a:solidFill>
                  <a:schemeClr val="tx2"/>
                </a:solidFill>
              </a:rPr>
              <a:t>F. </a:t>
            </a:r>
            <a:r>
              <a:rPr lang="en-GB" sz="1200" dirty="0" err="1">
                <a:solidFill>
                  <a:schemeClr val="tx2"/>
                </a:solidFill>
              </a:rPr>
              <a:t>Bartol</a:t>
            </a:r>
            <a:r>
              <a:rPr lang="en-GB" sz="1200" dirty="0">
                <a:solidFill>
                  <a:schemeClr val="tx2"/>
                </a:solidFill>
              </a:rPr>
              <a:t> et al. J. Phys. III France, 6 (1996), p. 337</a:t>
            </a:r>
          </a:p>
          <a:p>
            <a:r>
              <a:rPr lang="en-GB" sz="1200" dirty="0">
                <a:solidFill>
                  <a:schemeClr val="tx2"/>
                </a:solidFill>
              </a:rPr>
              <a:t>A. </a:t>
            </a:r>
            <a:r>
              <a:rPr lang="en-GB" sz="1200" dirty="0" err="1">
                <a:solidFill>
                  <a:schemeClr val="tx2"/>
                </a:solidFill>
              </a:rPr>
              <a:t>Sarvestani</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410 (1998) 238–258</a:t>
            </a:r>
          </a:p>
          <a:p>
            <a:r>
              <a:rPr lang="en-GB" sz="1200" i="1" dirty="0">
                <a:solidFill>
                  <a:schemeClr val="tx2"/>
                </a:solidFill>
              </a:rPr>
              <a:t>H. Wagner et al. </a:t>
            </a:r>
            <a:r>
              <a:rPr lang="en-GB" sz="1200" i="1" dirty="0" err="1">
                <a:solidFill>
                  <a:schemeClr val="tx2"/>
                </a:solidFill>
              </a:rPr>
              <a:t>Nucl</a:t>
            </a:r>
            <a:r>
              <a:rPr lang="en-GB" sz="1200" i="1" dirty="0">
                <a:solidFill>
                  <a:schemeClr val="tx2"/>
                </a:solidFill>
              </a:rPr>
              <a:t>. </a:t>
            </a:r>
            <a:r>
              <a:rPr lang="en-GB" sz="1200" i="1" dirty="0" err="1">
                <a:solidFill>
                  <a:schemeClr val="tx2"/>
                </a:solidFill>
              </a:rPr>
              <a:t>Instrum</a:t>
            </a:r>
            <a:r>
              <a:rPr lang="en-GB" sz="1200" i="1" dirty="0">
                <a:solidFill>
                  <a:schemeClr val="tx2"/>
                </a:solidFill>
              </a:rPr>
              <a:t>. Meth. A 482 (2002) 334–346</a:t>
            </a:r>
            <a:endParaRPr lang="en-GB" sz="1200" dirty="0">
              <a:solidFill>
                <a:schemeClr val="tx2"/>
              </a:solidFill>
            </a:endParaRPr>
          </a:p>
          <a:p>
            <a:endParaRPr lang="en-GB" sz="1200" dirty="0">
              <a:solidFill>
                <a:schemeClr val="tx2"/>
              </a:solidFill>
            </a:endParaRPr>
          </a:p>
        </p:txBody>
      </p:sp>
      <p:pic>
        <p:nvPicPr>
          <p:cNvPr id="17" name="Picture 16">
            <a:extLst>
              <a:ext uri="{FF2B5EF4-FFF2-40B4-BE49-F238E27FC236}">
                <a16:creationId xmlns:a16="http://schemas.microsoft.com/office/drawing/2014/main" id="{67DC839C-5D74-374C-BAD9-E7C7C0518159}"/>
              </a:ext>
            </a:extLst>
          </p:cNvPr>
          <p:cNvPicPr>
            <a:picLocks noChangeAspect="1"/>
          </p:cNvPicPr>
          <p:nvPr/>
        </p:nvPicPr>
        <p:blipFill>
          <a:blip r:embed="rId4"/>
          <a:stretch>
            <a:fillRect/>
          </a:stretch>
        </p:blipFill>
        <p:spPr>
          <a:xfrm>
            <a:off x="4297284" y="3442222"/>
            <a:ext cx="3248442" cy="2436331"/>
          </a:xfrm>
          <a:prstGeom prst="rect">
            <a:avLst/>
          </a:prstGeom>
        </p:spPr>
      </p:pic>
      <p:sp>
        <p:nvSpPr>
          <p:cNvPr id="18" name="TextBox 17">
            <a:extLst>
              <a:ext uri="{FF2B5EF4-FFF2-40B4-BE49-F238E27FC236}">
                <a16:creationId xmlns:a16="http://schemas.microsoft.com/office/drawing/2014/main" id="{CF42B844-4346-2741-8DAC-DDA332855D68}"/>
              </a:ext>
            </a:extLst>
          </p:cNvPr>
          <p:cNvSpPr txBox="1"/>
          <p:nvPr/>
        </p:nvSpPr>
        <p:spPr>
          <a:xfrm>
            <a:off x="4608501" y="2967486"/>
            <a:ext cx="2937225" cy="430887"/>
          </a:xfrm>
          <a:prstGeom prst="rect">
            <a:avLst/>
          </a:prstGeom>
          <a:noFill/>
        </p:spPr>
        <p:txBody>
          <a:bodyPr wrap="square" lIns="0" tIns="0" rIns="0" bIns="0" rtlCol="0">
            <a:spAutoFit/>
          </a:bodyPr>
          <a:lstStyle/>
          <a:p>
            <a:pPr algn="l"/>
            <a:r>
              <a:rPr lang="en-BE" sz="1400" dirty="0">
                <a:solidFill>
                  <a:schemeClr val="bg2">
                    <a:lumMod val="10000"/>
                  </a:schemeClr>
                </a:solidFill>
              </a:rPr>
              <a:t>Weighting potential map for one readout node</a:t>
            </a:r>
          </a:p>
        </p:txBody>
      </p:sp>
      <p:pic>
        <p:nvPicPr>
          <p:cNvPr id="12" name="Picture 11">
            <a:extLst>
              <a:ext uri="{FF2B5EF4-FFF2-40B4-BE49-F238E27FC236}">
                <a16:creationId xmlns:a16="http://schemas.microsoft.com/office/drawing/2014/main" id="{9F859F22-1D43-CC72-70A8-F9017D49B615}"/>
              </a:ext>
            </a:extLst>
          </p:cNvPr>
          <p:cNvPicPr>
            <a:picLocks noChangeAspect="1"/>
          </p:cNvPicPr>
          <p:nvPr/>
        </p:nvPicPr>
        <p:blipFill>
          <a:blip r:embed="rId5"/>
          <a:stretch>
            <a:fillRect/>
          </a:stretch>
        </p:blipFill>
        <p:spPr>
          <a:xfrm>
            <a:off x="7927324" y="3026608"/>
            <a:ext cx="3520849" cy="2922305"/>
          </a:xfrm>
          <a:prstGeom prst="rect">
            <a:avLst/>
          </a:prstGeom>
        </p:spPr>
      </p:pic>
      <p:sp>
        <p:nvSpPr>
          <p:cNvPr id="13" name="TextBox 12">
            <a:extLst>
              <a:ext uri="{FF2B5EF4-FFF2-40B4-BE49-F238E27FC236}">
                <a16:creationId xmlns:a16="http://schemas.microsoft.com/office/drawing/2014/main" id="{14597FD3-AD15-AE84-C6BE-88117DD0E283}"/>
              </a:ext>
            </a:extLst>
          </p:cNvPr>
          <p:cNvSpPr txBox="1"/>
          <p:nvPr/>
        </p:nvSpPr>
        <p:spPr>
          <a:xfrm>
            <a:off x="7927324" y="6299741"/>
            <a:ext cx="3708102" cy="369332"/>
          </a:xfrm>
          <a:prstGeom prst="rect">
            <a:avLst/>
          </a:prstGeom>
          <a:noFill/>
        </p:spPr>
        <p:txBody>
          <a:bodyPr wrap="square" lIns="0" tIns="0" rIns="0" bIns="0" rtlCol="0">
            <a:spAutoFit/>
          </a:bodyPr>
          <a:lstStyle/>
          <a:p>
            <a:r>
              <a:rPr lang="en-GB" sz="1200" dirty="0">
                <a:solidFill>
                  <a:schemeClr val="tx2"/>
                </a:solidFill>
              </a:rPr>
              <a:t>DC-coupled LGAD: N. </a:t>
            </a:r>
            <a:r>
              <a:rPr lang="en-GB" sz="1200" dirty="0" err="1">
                <a:solidFill>
                  <a:schemeClr val="tx2"/>
                </a:solidFill>
              </a:rPr>
              <a:t>Cartiglia</a:t>
            </a:r>
            <a:r>
              <a:rPr lang="en-GB" sz="1200" dirty="0">
                <a:solidFill>
                  <a:schemeClr val="tx2"/>
                </a:solidFill>
              </a:rPr>
              <a:t>, The 39th RD50 Workshop (Valencia) (17-19 November 2021).</a:t>
            </a:r>
          </a:p>
        </p:txBody>
      </p:sp>
    </p:spTree>
    <p:extLst>
      <p:ext uri="{BB962C8B-B14F-4D97-AF65-F5344CB8AC3E}">
        <p14:creationId xmlns:p14="http://schemas.microsoft.com/office/powerpoint/2010/main" val="9409469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46E874DB-375F-0940-BDCE-DF4D04B62D7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760616DB-5FFD-8D4F-91F4-6458B14CD035}"/>
              </a:ext>
            </a:extLst>
          </p:cNvPr>
          <p:cNvSpPr>
            <a:spLocks noGrp="1"/>
          </p:cNvSpPr>
          <p:nvPr>
            <p:ph type="title"/>
          </p:nvPr>
        </p:nvSpPr>
        <p:spPr>
          <a:xfrm>
            <a:off x="407988" y="373593"/>
            <a:ext cx="11695959" cy="1065742"/>
          </a:xfrm>
        </p:spPr>
        <p:txBody>
          <a:bodyPr/>
          <a:lstStyle/>
          <a:p>
            <a:r>
              <a:rPr lang="en-GB" dirty="0"/>
              <a:t>Diamond 3D Pixel Detector</a:t>
            </a:r>
            <a:br>
              <a:rPr lang="en-GB" dirty="0"/>
            </a:br>
            <a:endParaRPr lang="en-GB" dirty="0"/>
          </a:p>
        </p:txBody>
      </p:sp>
      <p:sp>
        <p:nvSpPr>
          <p:cNvPr id="4" name="Slide Number Placeholder 3">
            <a:extLst>
              <a:ext uri="{FF2B5EF4-FFF2-40B4-BE49-F238E27FC236}">
                <a16:creationId xmlns:a16="http://schemas.microsoft.com/office/drawing/2014/main" id="{EA32BCDD-2430-1D41-8EA9-BF50A0AAAB4E}"/>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8" name="Picture 7" descr="Logo&#10;&#10;Description automatically generated with medium confidence">
            <a:extLst>
              <a:ext uri="{FF2B5EF4-FFF2-40B4-BE49-F238E27FC236}">
                <a16:creationId xmlns:a16="http://schemas.microsoft.com/office/drawing/2014/main" id="{1B7A74EE-4582-564F-AB40-528B2B0889E7}"/>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9" name="AutoShape 2">
            <a:extLst>
              <a:ext uri="{FF2B5EF4-FFF2-40B4-BE49-F238E27FC236}">
                <a16:creationId xmlns:a16="http://schemas.microsoft.com/office/drawing/2014/main" id="{16F329E4-C37B-554A-BD30-F088A8F13B79}"/>
              </a:ext>
            </a:extLst>
          </p:cNvPr>
          <p:cNvSpPr>
            <a:spLocks noChangeAspect="1" noChangeArrowheads="1"/>
          </p:cNvSpPr>
          <p:nvPr/>
        </p:nvSpPr>
        <p:spPr bwMode="auto">
          <a:xfrm>
            <a:off x="2667000" y="0"/>
            <a:ext cx="6858000" cy="6858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3" name="Picture 12" descr="Diagram&#10;&#10;Description automatically generated">
            <a:extLst>
              <a:ext uri="{FF2B5EF4-FFF2-40B4-BE49-F238E27FC236}">
                <a16:creationId xmlns:a16="http://schemas.microsoft.com/office/drawing/2014/main" id="{692F5A20-9CDE-9846-99E6-252D1FFB61D8}"/>
              </a:ext>
            </a:extLst>
          </p:cNvPr>
          <p:cNvPicPr>
            <a:picLocks noChangeAspect="1"/>
          </p:cNvPicPr>
          <p:nvPr/>
        </p:nvPicPr>
        <p:blipFill>
          <a:blip r:embed="rId4"/>
          <a:stretch>
            <a:fillRect/>
          </a:stretch>
        </p:blipFill>
        <p:spPr>
          <a:xfrm>
            <a:off x="7988420" y="1097835"/>
            <a:ext cx="3459753" cy="1448483"/>
          </a:xfrm>
          <a:prstGeom prst="rect">
            <a:avLst/>
          </a:prstGeom>
        </p:spPr>
      </p:pic>
      <p:sp>
        <p:nvSpPr>
          <p:cNvPr id="14" name="Rectangle 13">
            <a:extLst>
              <a:ext uri="{FF2B5EF4-FFF2-40B4-BE49-F238E27FC236}">
                <a16:creationId xmlns:a16="http://schemas.microsoft.com/office/drawing/2014/main" id="{675FD8C9-8E66-1B4B-A963-05A0C9C609DD}"/>
              </a:ext>
            </a:extLst>
          </p:cNvPr>
          <p:cNvSpPr/>
          <p:nvPr/>
        </p:nvSpPr>
        <p:spPr>
          <a:xfrm>
            <a:off x="282300" y="4080022"/>
            <a:ext cx="419947" cy="3725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FA04C7FF-0375-4249-B61E-C4687EF44171}"/>
              </a:ext>
            </a:extLst>
          </p:cNvPr>
          <p:cNvSpPr txBox="1"/>
          <p:nvPr/>
        </p:nvSpPr>
        <p:spPr>
          <a:xfrm>
            <a:off x="407988" y="1137462"/>
            <a:ext cx="7268088" cy="1477328"/>
          </a:xfrm>
          <a:prstGeom prst="rect">
            <a:avLst/>
          </a:prstGeom>
          <a:noFill/>
        </p:spPr>
        <p:txBody>
          <a:bodyPr wrap="square" lIns="0" tIns="0" rIns="0" bIns="0" rtlCol="0">
            <a:spAutoFit/>
          </a:bodyPr>
          <a:lstStyle/>
          <a:p>
            <a:r>
              <a:rPr lang="en-GB" sz="1600" b="1" dirty="0">
                <a:solidFill>
                  <a:schemeClr val="tx2"/>
                </a:solidFill>
              </a:rPr>
              <a:t>A 3D geometry with thin columnar resistive electrodes orthogonal to the diamond surface</a:t>
            </a:r>
            <a:r>
              <a:rPr lang="en-GB" sz="1600" dirty="0">
                <a:solidFill>
                  <a:schemeClr val="tx2"/>
                </a:solidFill>
              </a:rPr>
              <a:t>, is expected to provide significantly better time resolution with respect to the extensively studied planar diamond sensors. </a:t>
            </a:r>
          </a:p>
          <a:p>
            <a:endParaRPr lang="en-GB" sz="1600" dirty="0">
              <a:solidFill>
                <a:schemeClr val="tx2"/>
              </a:solidFill>
            </a:endParaRPr>
          </a:p>
          <a:p>
            <a:r>
              <a:rPr lang="en-GB" sz="1600" dirty="0">
                <a:solidFill>
                  <a:schemeClr val="tx2"/>
                </a:solidFill>
              </a:rPr>
              <a:t>With the team of the INFN </a:t>
            </a:r>
            <a:r>
              <a:rPr lang="en-GB" sz="1600" dirty="0" err="1">
                <a:solidFill>
                  <a:schemeClr val="tx2"/>
                </a:solidFill>
              </a:rPr>
              <a:t>TimeSpot</a:t>
            </a:r>
            <a:r>
              <a:rPr lang="en-GB" sz="1600" dirty="0">
                <a:solidFill>
                  <a:schemeClr val="tx2"/>
                </a:solidFill>
              </a:rPr>
              <a:t> project, we are exploring the modelling of signal induction on the readout columns.</a:t>
            </a:r>
            <a:endParaRPr lang="en-GB" sz="1600" dirty="0"/>
          </a:p>
        </p:txBody>
      </p:sp>
      <p:pic>
        <p:nvPicPr>
          <p:cNvPr id="10" name="Content Placeholder 9">
            <a:extLst>
              <a:ext uri="{FF2B5EF4-FFF2-40B4-BE49-F238E27FC236}">
                <a16:creationId xmlns:a16="http://schemas.microsoft.com/office/drawing/2014/main" id="{3C479702-54CF-E445-A458-3AFA62ABCDA3}"/>
              </a:ext>
            </a:extLst>
          </p:cNvPr>
          <p:cNvPicPr>
            <a:picLocks noGrp="1" noChangeAspect="1"/>
          </p:cNvPicPr>
          <p:nvPr>
            <p:ph idx="1"/>
          </p:nvPr>
        </p:nvPicPr>
        <p:blipFill>
          <a:blip r:embed="rId5"/>
          <a:stretch>
            <a:fillRect/>
          </a:stretch>
        </p:blipFill>
        <p:spPr>
          <a:xfrm>
            <a:off x="1033982" y="3199096"/>
            <a:ext cx="3496984" cy="2622738"/>
          </a:xfrm>
        </p:spPr>
      </p:pic>
      <p:sp>
        <p:nvSpPr>
          <p:cNvPr id="16" name="TextBox 15">
            <a:extLst>
              <a:ext uri="{FF2B5EF4-FFF2-40B4-BE49-F238E27FC236}">
                <a16:creationId xmlns:a16="http://schemas.microsoft.com/office/drawing/2014/main" id="{006B291A-F55C-4E44-A240-B8AE16E4F9C8}"/>
              </a:ext>
            </a:extLst>
          </p:cNvPr>
          <p:cNvSpPr txBox="1"/>
          <p:nvPr/>
        </p:nvSpPr>
        <p:spPr>
          <a:xfrm>
            <a:off x="492273" y="3049303"/>
            <a:ext cx="4318174" cy="169277"/>
          </a:xfrm>
          <a:prstGeom prst="rect">
            <a:avLst/>
          </a:prstGeom>
          <a:noFill/>
        </p:spPr>
        <p:txBody>
          <a:bodyPr wrap="square" lIns="0" tIns="0" rIns="0" bIns="0" rtlCol="0">
            <a:spAutoFit/>
          </a:bodyPr>
          <a:lstStyle/>
          <a:p>
            <a:pPr algn="ctr"/>
            <a:r>
              <a:rPr lang="en-GB" sz="1100" dirty="0">
                <a:solidFill>
                  <a:schemeClr val="tx2"/>
                </a:solidFill>
              </a:rPr>
              <a:t>Weighting potential of a readout column at z = 250 </a:t>
            </a:r>
            <a:r>
              <a:rPr lang="en-GB" sz="1100" dirty="0" err="1">
                <a:solidFill>
                  <a:schemeClr val="tx2"/>
                </a:solidFill>
              </a:rPr>
              <a:t>μm</a:t>
            </a:r>
            <a:r>
              <a:rPr lang="en-GB" sz="1100" dirty="0">
                <a:solidFill>
                  <a:schemeClr val="tx2"/>
                </a:solidFill>
              </a:rPr>
              <a:t>.</a:t>
            </a:r>
          </a:p>
        </p:txBody>
      </p:sp>
      <p:sp>
        <p:nvSpPr>
          <p:cNvPr id="12" name="Rectangle 11">
            <a:extLst>
              <a:ext uri="{FF2B5EF4-FFF2-40B4-BE49-F238E27FC236}">
                <a16:creationId xmlns:a16="http://schemas.microsoft.com/office/drawing/2014/main" id="{3B1685F1-D095-DD40-973B-BB0AC1BC9C6C}"/>
              </a:ext>
            </a:extLst>
          </p:cNvPr>
          <p:cNvSpPr/>
          <p:nvPr/>
        </p:nvSpPr>
        <p:spPr>
          <a:xfrm>
            <a:off x="1996172" y="3218580"/>
            <a:ext cx="1413862" cy="168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EF140E53-0C0C-0D4B-AD75-7D6F314BF0C6}"/>
              </a:ext>
            </a:extLst>
          </p:cNvPr>
          <p:cNvPicPr>
            <a:picLocks noChangeAspect="1"/>
          </p:cNvPicPr>
          <p:nvPr/>
        </p:nvPicPr>
        <p:blipFill>
          <a:blip r:embed="rId6"/>
          <a:stretch>
            <a:fillRect/>
          </a:stretch>
        </p:blipFill>
        <p:spPr>
          <a:xfrm>
            <a:off x="8610887" y="3218580"/>
            <a:ext cx="2674101" cy="2798892"/>
          </a:xfrm>
          <a:prstGeom prst="rect">
            <a:avLst/>
          </a:prstGeom>
        </p:spPr>
      </p:pic>
      <p:grpSp>
        <p:nvGrpSpPr>
          <p:cNvPr id="36" name="Group 35">
            <a:extLst>
              <a:ext uri="{FF2B5EF4-FFF2-40B4-BE49-F238E27FC236}">
                <a16:creationId xmlns:a16="http://schemas.microsoft.com/office/drawing/2014/main" id="{2EB741F6-3F11-1148-8755-E7BED0BAE7F8}"/>
              </a:ext>
            </a:extLst>
          </p:cNvPr>
          <p:cNvGrpSpPr/>
          <p:nvPr/>
        </p:nvGrpSpPr>
        <p:grpSpPr>
          <a:xfrm>
            <a:off x="4908238" y="3306657"/>
            <a:ext cx="2728940" cy="2622738"/>
            <a:chOff x="4958710" y="3448730"/>
            <a:chExt cx="2728940" cy="2622738"/>
          </a:xfrm>
        </p:grpSpPr>
        <p:pic>
          <p:nvPicPr>
            <p:cNvPr id="22" name="Picture 21" descr="Chart, table&#10;&#10;Description automatically generated">
              <a:extLst>
                <a:ext uri="{FF2B5EF4-FFF2-40B4-BE49-F238E27FC236}">
                  <a16:creationId xmlns:a16="http://schemas.microsoft.com/office/drawing/2014/main" id="{AF1211BE-1F75-214C-B537-C25389B9B0B1}"/>
                </a:ext>
              </a:extLst>
            </p:cNvPr>
            <p:cNvPicPr>
              <a:picLocks noChangeAspect="1"/>
            </p:cNvPicPr>
            <p:nvPr/>
          </p:nvPicPr>
          <p:blipFill>
            <a:blip r:embed="rId7"/>
            <a:stretch>
              <a:fillRect/>
            </a:stretch>
          </p:blipFill>
          <p:spPr>
            <a:xfrm>
              <a:off x="4958710" y="3448730"/>
              <a:ext cx="2728940" cy="2622738"/>
            </a:xfrm>
            <a:prstGeom prst="rect">
              <a:avLst/>
            </a:prstGeom>
          </p:spPr>
        </p:pic>
        <p:sp>
          <p:nvSpPr>
            <p:cNvPr id="23" name="Rectangle 22">
              <a:extLst>
                <a:ext uri="{FF2B5EF4-FFF2-40B4-BE49-F238E27FC236}">
                  <a16:creationId xmlns:a16="http://schemas.microsoft.com/office/drawing/2014/main" id="{99765D3C-1919-DF4B-BCBF-D24493B94CFE}"/>
                </a:ext>
              </a:extLst>
            </p:cNvPr>
            <p:cNvSpPr/>
            <p:nvPr/>
          </p:nvSpPr>
          <p:spPr>
            <a:xfrm>
              <a:off x="6502400" y="3556000"/>
              <a:ext cx="88899" cy="2012951"/>
            </a:xfrm>
            <a:prstGeom prst="rect">
              <a:avLst/>
            </a:prstGeom>
            <a:solidFill>
              <a:srgbClr val="8779B3"/>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a:extLst>
                <a:ext uri="{FF2B5EF4-FFF2-40B4-BE49-F238E27FC236}">
                  <a16:creationId xmlns:a16="http://schemas.microsoft.com/office/drawing/2014/main" id="{24F951BB-43EE-4343-8C51-EAF467B96509}"/>
                </a:ext>
              </a:extLst>
            </p:cNvPr>
            <p:cNvSpPr/>
            <p:nvPr/>
          </p:nvSpPr>
          <p:spPr>
            <a:xfrm>
              <a:off x="6775916" y="3791404"/>
              <a:ext cx="88899" cy="2012951"/>
            </a:xfrm>
            <a:prstGeom prst="rect">
              <a:avLst/>
            </a:prstGeom>
            <a:solidFill>
              <a:schemeClr val="bg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1B47731C-B69E-DA40-9728-1FB22CCEB067}"/>
                </a:ext>
              </a:extLst>
            </p:cNvPr>
            <p:cNvSpPr/>
            <p:nvPr/>
          </p:nvSpPr>
          <p:spPr>
            <a:xfrm>
              <a:off x="6226597" y="3779327"/>
              <a:ext cx="88899" cy="2012951"/>
            </a:xfrm>
            <a:prstGeom prst="rect">
              <a:avLst/>
            </a:prstGeom>
            <a:solidFill>
              <a:schemeClr val="bg2">
                <a:lumMod val="75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8" name="TextBox 37">
            <a:extLst>
              <a:ext uri="{FF2B5EF4-FFF2-40B4-BE49-F238E27FC236}">
                <a16:creationId xmlns:a16="http://schemas.microsoft.com/office/drawing/2014/main" id="{B4A43C5C-DE6D-C549-B7AD-55ED897B6C5A}"/>
              </a:ext>
            </a:extLst>
          </p:cNvPr>
          <p:cNvSpPr txBox="1"/>
          <p:nvPr/>
        </p:nvSpPr>
        <p:spPr>
          <a:xfrm>
            <a:off x="9353219" y="5149879"/>
            <a:ext cx="1825164" cy="276999"/>
          </a:xfrm>
          <a:prstGeom prst="rect">
            <a:avLst/>
          </a:prstGeom>
          <a:solidFill>
            <a:schemeClr val="lt1"/>
          </a:solidFill>
          <a:ln cap="rnd">
            <a:noFill/>
          </a:ln>
          <a:effectLst>
            <a:softEdge rad="0"/>
          </a:effectLst>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pPr algn="ctr"/>
            <a:r>
              <a:rPr lang="en-GB" dirty="0">
                <a:solidFill>
                  <a:srgbClr val="C00000"/>
                </a:solidFill>
              </a:rPr>
              <a:t>Preliminary</a:t>
            </a:r>
          </a:p>
        </p:txBody>
      </p:sp>
      <p:sp>
        <p:nvSpPr>
          <p:cNvPr id="2" name="TextBox 1">
            <a:extLst>
              <a:ext uri="{FF2B5EF4-FFF2-40B4-BE49-F238E27FC236}">
                <a16:creationId xmlns:a16="http://schemas.microsoft.com/office/drawing/2014/main" id="{E7584069-6438-3D44-A248-D00D29FC8644}"/>
              </a:ext>
            </a:extLst>
          </p:cNvPr>
          <p:cNvSpPr txBox="1"/>
          <p:nvPr/>
        </p:nvSpPr>
        <p:spPr>
          <a:xfrm>
            <a:off x="6860561" y="3444700"/>
            <a:ext cx="562655" cy="184666"/>
          </a:xfrm>
          <a:prstGeom prst="rect">
            <a:avLst/>
          </a:prstGeom>
          <a:noFill/>
        </p:spPr>
        <p:txBody>
          <a:bodyPr wrap="none" lIns="0" tIns="0" rIns="0" bIns="0" rtlCol="0">
            <a:spAutoFit/>
          </a:bodyPr>
          <a:lstStyle/>
          <a:p>
            <a:pPr algn="l"/>
            <a:r>
              <a:rPr lang="en-GB" sz="1200" dirty="0">
                <a:solidFill>
                  <a:srgbClr val="F5B041"/>
                </a:solidFill>
              </a:rPr>
              <a:t>Electron</a:t>
            </a:r>
          </a:p>
        </p:txBody>
      </p:sp>
      <p:sp>
        <p:nvSpPr>
          <p:cNvPr id="25" name="TextBox 24">
            <a:extLst>
              <a:ext uri="{FF2B5EF4-FFF2-40B4-BE49-F238E27FC236}">
                <a16:creationId xmlns:a16="http://schemas.microsoft.com/office/drawing/2014/main" id="{2E32A8DB-988F-5148-8D69-2DF3180EB658}"/>
              </a:ext>
            </a:extLst>
          </p:cNvPr>
          <p:cNvSpPr txBox="1"/>
          <p:nvPr/>
        </p:nvSpPr>
        <p:spPr>
          <a:xfrm>
            <a:off x="6866579" y="3649331"/>
            <a:ext cx="314189" cy="184666"/>
          </a:xfrm>
          <a:prstGeom prst="rect">
            <a:avLst/>
          </a:prstGeom>
          <a:noFill/>
        </p:spPr>
        <p:txBody>
          <a:bodyPr wrap="none" lIns="0" tIns="0" rIns="0" bIns="0" rtlCol="0">
            <a:spAutoFit/>
          </a:bodyPr>
          <a:lstStyle/>
          <a:p>
            <a:pPr algn="l"/>
            <a:r>
              <a:rPr lang="en-GB" sz="1200" dirty="0">
                <a:solidFill>
                  <a:srgbClr val="CF1C18"/>
                </a:solidFill>
              </a:rPr>
              <a:t>Hole</a:t>
            </a:r>
          </a:p>
        </p:txBody>
      </p:sp>
      <p:sp>
        <p:nvSpPr>
          <p:cNvPr id="27" name="TextBox 26">
            <a:extLst>
              <a:ext uri="{FF2B5EF4-FFF2-40B4-BE49-F238E27FC236}">
                <a16:creationId xmlns:a16="http://schemas.microsoft.com/office/drawing/2014/main" id="{0F148F71-E3FE-5446-AA47-0E0B80B85F59}"/>
              </a:ext>
            </a:extLst>
          </p:cNvPr>
          <p:cNvSpPr txBox="1"/>
          <p:nvPr/>
        </p:nvSpPr>
        <p:spPr>
          <a:xfrm>
            <a:off x="6874594" y="3836370"/>
            <a:ext cx="306174" cy="184666"/>
          </a:xfrm>
          <a:prstGeom prst="rect">
            <a:avLst/>
          </a:prstGeom>
          <a:noFill/>
        </p:spPr>
        <p:txBody>
          <a:bodyPr wrap="none" lIns="0" tIns="0" rIns="0" bIns="0" rtlCol="0">
            <a:spAutoFit/>
          </a:bodyPr>
          <a:lstStyle/>
          <a:p>
            <a:pPr algn="l"/>
            <a:r>
              <a:rPr lang="en-GB" sz="1200" dirty="0">
                <a:solidFill>
                  <a:srgbClr val="056200"/>
                </a:solidFill>
              </a:rPr>
              <a:t>Pion</a:t>
            </a:r>
          </a:p>
        </p:txBody>
      </p:sp>
      <p:sp>
        <p:nvSpPr>
          <p:cNvPr id="28" name="TextBox 27">
            <a:extLst>
              <a:ext uri="{FF2B5EF4-FFF2-40B4-BE49-F238E27FC236}">
                <a16:creationId xmlns:a16="http://schemas.microsoft.com/office/drawing/2014/main" id="{1B1408B4-62D8-9541-A66B-4C62173780F7}"/>
              </a:ext>
            </a:extLst>
          </p:cNvPr>
          <p:cNvSpPr txBox="1"/>
          <p:nvPr/>
        </p:nvSpPr>
        <p:spPr>
          <a:xfrm rot="16200000">
            <a:off x="5622688" y="4414453"/>
            <a:ext cx="868828" cy="184666"/>
          </a:xfrm>
          <a:prstGeom prst="rect">
            <a:avLst/>
          </a:prstGeom>
          <a:noFill/>
        </p:spPr>
        <p:txBody>
          <a:bodyPr wrap="none" lIns="0" tIns="0" rIns="0" bIns="0" rtlCol="0">
            <a:spAutoFit/>
          </a:bodyPr>
          <a:lstStyle/>
          <a:p>
            <a:pPr algn="l"/>
            <a:r>
              <a:rPr lang="en-GB" sz="1200" dirty="0">
                <a:solidFill>
                  <a:srgbClr val="B2B2B2"/>
                </a:solidFill>
              </a:rPr>
              <a:t>Bias Column</a:t>
            </a:r>
          </a:p>
        </p:txBody>
      </p:sp>
      <p:sp>
        <p:nvSpPr>
          <p:cNvPr id="29" name="TextBox 28">
            <a:extLst>
              <a:ext uri="{FF2B5EF4-FFF2-40B4-BE49-F238E27FC236}">
                <a16:creationId xmlns:a16="http://schemas.microsoft.com/office/drawing/2014/main" id="{70AC0CA5-F304-2B4E-B085-51CE0CE05144}"/>
              </a:ext>
            </a:extLst>
          </p:cNvPr>
          <p:cNvSpPr txBox="1"/>
          <p:nvPr/>
        </p:nvSpPr>
        <p:spPr>
          <a:xfrm rot="16200000">
            <a:off x="5777465" y="4387531"/>
            <a:ext cx="1149354" cy="184666"/>
          </a:xfrm>
          <a:prstGeom prst="rect">
            <a:avLst/>
          </a:prstGeom>
          <a:noFill/>
        </p:spPr>
        <p:txBody>
          <a:bodyPr wrap="none" lIns="0" tIns="0" rIns="0" bIns="0" rtlCol="0">
            <a:spAutoFit/>
          </a:bodyPr>
          <a:lstStyle/>
          <a:p>
            <a:pPr algn="l"/>
            <a:r>
              <a:rPr lang="en-GB" sz="1200" dirty="0">
                <a:solidFill>
                  <a:srgbClr val="8477AF"/>
                </a:solidFill>
              </a:rPr>
              <a:t>Readout Column</a:t>
            </a:r>
          </a:p>
        </p:txBody>
      </p:sp>
      <p:sp>
        <p:nvSpPr>
          <p:cNvPr id="5" name="Rectangle 4">
            <a:extLst>
              <a:ext uri="{FF2B5EF4-FFF2-40B4-BE49-F238E27FC236}">
                <a16:creationId xmlns:a16="http://schemas.microsoft.com/office/drawing/2014/main" id="{0055E3F7-4252-F74C-BAD7-1D53DD4E223E}"/>
              </a:ext>
            </a:extLst>
          </p:cNvPr>
          <p:cNvSpPr/>
          <p:nvPr/>
        </p:nvSpPr>
        <p:spPr>
          <a:xfrm>
            <a:off x="7917993" y="791742"/>
            <a:ext cx="399543" cy="4940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a:extLst>
              <a:ext uri="{FF2B5EF4-FFF2-40B4-BE49-F238E27FC236}">
                <a16:creationId xmlns:a16="http://schemas.microsoft.com/office/drawing/2014/main" id="{B7F70F88-DE8E-B444-9512-60BEC1F02C30}"/>
              </a:ext>
            </a:extLst>
          </p:cNvPr>
          <p:cNvSpPr txBox="1"/>
          <p:nvPr/>
        </p:nvSpPr>
        <p:spPr>
          <a:xfrm>
            <a:off x="4193055" y="3050252"/>
            <a:ext cx="4318174" cy="169277"/>
          </a:xfrm>
          <a:prstGeom prst="rect">
            <a:avLst/>
          </a:prstGeom>
          <a:noFill/>
        </p:spPr>
        <p:txBody>
          <a:bodyPr wrap="square" lIns="0" tIns="0" rIns="0" bIns="0" rtlCol="0">
            <a:spAutoFit/>
          </a:bodyPr>
          <a:lstStyle/>
          <a:p>
            <a:pPr algn="ctr"/>
            <a:r>
              <a:rPr lang="en-GB" sz="1100" dirty="0">
                <a:solidFill>
                  <a:schemeClr val="tx2"/>
                </a:solidFill>
              </a:rPr>
              <a:t>Drift lines as modelled by Garfield++</a:t>
            </a:r>
          </a:p>
        </p:txBody>
      </p:sp>
      <p:sp>
        <p:nvSpPr>
          <p:cNvPr id="6" name="TextBox 5">
            <a:extLst>
              <a:ext uri="{FF2B5EF4-FFF2-40B4-BE49-F238E27FC236}">
                <a16:creationId xmlns:a16="http://schemas.microsoft.com/office/drawing/2014/main" id="{5AF6A734-87E8-0D4D-A5F9-F61708A53BF1}"/>
              </a:ext>
            </a:extLst>
          </p:cNvPr>
          <p:cNvSpPr txBox="1"/>
          <p:nvPr/>
        </p:nvSpPr>
        <p:spPr>
          <a:xfrm>
            <a:off x="6096000" y="6302157"/>
            <a:ext cx="5029775" cy="738664"/>
          </a:xfrm>
          <a:prstGeom prst="rect">
            <a:avLst/>
          </a:prstGeom>
          <a:noFill/>
        </p:spPr>
        <p:txBody>
          <a:bodyPr wrap="none" lIns="0" tIns="0" rIns="0" bIns="0" rtlCol="0">
            <a:spAutoFit/>
          </a:bodyPr>
          <a:lstStyle/>
          <a:p>
            <a:r>
              <a:rPr lang="en-GB" sz="1200" dirty="0" err="1">
                <a:solidFill>
                  <a:schemeClr val="tx2"/>
                </a:solidFill>
              </a:rPr>
              <a:t>Anderlini</a:t>
            </a:r>
            <a:r>
              <a:rPr lang="en-GB" sz="1200" dirty="0">
                <a:solidFill>
                  <a:schemeClr val="tx2"/>
                </a:solidFill>
              </a:rPr>
              <a:t> L. et al., Frontiers in Physics 8 (2020)</a:t>
            </a:r>
          </a:p>
          <a:p>
            <a:r>
              <a:rPr lang="en-GB" sz="1200" dirty="0">
                <a:solidFill>
                  <a:schemeClr val="tx2"/>
                </a:solidFill>
              </a:rPr>
              <a:t>For timing measurements and first modelling results see talk by M. </a:t>
            </a:r>
            <a:r>
              <a:rPr lang="en-GB" sz="1200" dirty="0" err="1">
                <a:solidFill>
                  <a:schemeClr val="tx2"/>
                </a:solidFill>
              </a:rPr>
              <a:t>Veltri</a:t>
            </a:r>
            <a:r>
              <a:rPr lang="en-GB" sz="1200" dirty="0">
                <a:solidFill>
                  <a:schemeClr val="tx2"/>
                </a:solidFill>
              </a:rPr>
              <a:t>:  </a:t>
            </a:r>
          </a:p>
          <a:p>
            <a:r>
              <a:rPr lang="en-GB" sz="1200" dirty="0">
                <a:solidFill>
                  <a:schemeClr val="tx2"/>
                </a:solidFill>
                <a:hlinkClick r:id="rId8"/>
              </a:rPr>
              <a:t>“A 4D diamond detector for HL-LHC and beyond”</a:t>
            </a:r>
            <a:r>
              <a:rPr lang="en-GB" sz="1200" dirty="0">
                <a:solidFill>
                  <a:schemeClr val="tx2"/>
                </a:solidFill>
              </a:rPr>
              <a:t>.</a:t>
            </a:r>
          </a:p>
          <a:p>
            <a:endParaRPr lang="en-GB" sz="1200" dirty="0">
              <a:solidFill>
                <a:schemeClr val="tx2"/>
              </a:solidFill>
            </a:endParaRPr>
          </a:p>
        </p:txBody>
      </p:sp>
      <p:sp>
        <p:nvSpPr>
          <p:cNvPr id="19" name="TextBox 18">
            <a:extLst>
              <a:ext uri="{FF2B5EF4-FFF2-40B4-BE49-F238E27FC236}">
                <a16:creationId xmlns:a16="http://schemas.microsoft.com/office/drawing/2014/main" id="{8AC83DA2-F83B-0724-D46D-B1011D68A7C9}"/>
              </a:ext>
            </a:extLst>
          </p:cNvPr>
          <p:cNvSpPr txBox="1"/>
          <p:nvPr/>
        </p:nvSpPr>
        <p:spPr>
          <a:xfrm>
            <a:off x="2613335" y="5755234"/>
            <a:ext cx="89768" cy="215444"/>
          </a:xfrm>
          <a:prstGeom prst="rect">
            <a:avLst/>
          </a:prstGeom>
          <a:noFill/>
        </p:spPr>
        <p:txBody>
          <a:bodyPr wrap="none" lIns="0" tIns="0" rIns="0" bIns="0" rtlCol="0">
            <a:spAutoFit/>
          </a:bodyPr>
          <a:lstStyle/>
          <a:p>
            <a:pPr algn="l"/>
            <a:r>
              <a:rPr lang="en-BE" sz="1400" dirty="0">
                <a:solidFill>
                  <a:schemeClr val="tx2"/>
                </a:solidFill>
                <a:latin typeface="Apple Braille" pitchFamily="2" charset="0"/>
              </a:rPr>
              <a:t>x</a:t>
            </a:r>
          </a:p>
        </p:txBody>
      </p:sp>
      <p:sp>
        <p:nvSpPr>
          <p:cNvPr id="33" name="TextBox 32">
            <a:extLst>
              <a:ext uri="{FF2B5EF4-FFF2-40B4-BE49-F238E27FC236}">
                <a16:creationId xmlns:a16="http://schemas.microsoft.com/office/drawing/2014/main" id="{2554D64B-B9B2-0364-C683-10F68D7B5FB7}"/>
              </a:ext>
            </a:extLst>
          </p:cNvPr>
          <p:cNvSpPr txBox="1"/>
          <p:nvPr/>
        </p:nvSpPr>
        <p:spPr>
          <a:xfrm>
            <a:off x="1115770" y="4413103"/>
            <a:ext cx="89768" cy="215444"/>
          </a:xfrm>
          <a:prstGeom prst="rect">
            <a:avLst/>
          </a:prstGeom>
          <a:noFill/>
        </p:spPr>
        <p:txBody>
          <a:bodyPr wrap="none" lIns="0" tIns="0" rIns="0" bIns="0" rtlCol="0">
            <a:spAutoFit/>
          </a:bodyPr>
          <a:lstStyle/>
          <a:p>
            <a:pPr algn="l"/>
            <a:r>
              <a:rPr lang="en-BE" sz="1400" dirty="0">
                <a:solidFill>
                  <a:schemeClr val="tx2"/>
                </a:solidFill>
                <a:latin typeface="Apple Braille" pitchFamily="2" charset="0"/>
              </a:rPr>
              <a:t>y</a:t>
            </a:r>
          </a:p>
        </p:txBody>
      </p:sp>
      <p:sp>
        <p:nvSpPr>
          <p:cNvPr id="34" name="TextBox 33">
            <a:extLst>
              <a:ext uri="{FF2B5EF4-FFF2-40B4-BE49-F238E27FC236}">
                <a16:creationId xmlns:a16="http://schemas.microsoft.com/office/drawing/2014/main" id="{66819748-4CD0-9B2B-C1EA-BF90FE0446A3}"/>
              </a:ext>
            </a:extLst>
          </p:cNvPr>
          <p:cNvSpPr txBox="1"/>
          <p:nvPr/>
        </p:nvSpPr>
        <p:spPr>
          <a:xfrm>
            <a:off x="4102073" y="3321589"/>
            <a:ext cx="89768" cy="215444"/>
          </a:xfrm>
          <a:prstGeom prst="rect">
            <a:avLst/>
          </a:prstGeom>
          <a:noFill/>
        </p:spPr>
        <p:txBody>
          <a:bodyPr wrap="none" lIns="0" tIns="0" rIns="0" bIns="0" rtlCol="0">
            <a:spAutoFit/>
          </a:bodyPr>
          <a:lstStyle/>
          <a:p>
            <a:pPr algn="l"/>
            <a:r>
              <a:rPr lang="en-BE" sz="1400" dirty="0">
                <a:solidFill>
                  <a:schemeClr val="tx2"/>
                </a:solidFill>
                <a:latin typeface="Apple Braille" pitchFamily="2" charset="0"/>
              </a:rPr>
              <a:t>v</a:t>
            </a:r>
          </a:p>
        </p:txBody>
      </p:sp>
      <p:pic>
        <p:nvPicPr>
          <p:cNvPr id="32" name="Picture 4" descr="Garfield++ User Guide">
            <a:extLst>
              <a:ext uri="{FF2B5EF4-FFF2-40B4-BE49-F238E27FC236}">
                <a16:creationId xmlns:a16="http://schemas.microsoft.com/office/drawing/2014/main" id="{15AD21DB-68DF-6528-C3CD-24A8C6636CE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25552" y="3500131"/>
            <a:ext cx="455501" cy="274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573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85CEFCC6-1DA1-5E42-84CC-40CB2B6AC696}"/>
              </a:ext>
            </a:extLst>
          </p:cNvPr>
          <p:cNvSpPr>
            <a:spLocks noGrp="1"/>
          </p:cNvSpPr>
          <p:nvPr>
            <p:ph idx="1"/>
          </p:nvPr>
        </p:nvSpPr>
        <p:spPr>
          <a:xfrm>
            <a:off x="403200" y="1312156"/>
            <a:ext cx="11575945" cy="4608512"/>
          </a:xfrm>
        </p:spPr>
        <p:txBody>
          <a:bodyPr/>
          <a:lstStyle/>
          <a:p>
            <a:r>
              <a:rPr lang="en-US" sz="1800" dirty="0"/>
              <a:t>In collaboration with </a:t>
            </a:r>
            <a:r>
              <a:rPr lang="en-GB" sz="1800" dirty="0"/>
              <a:t>INFN Torino group of N. </a:t>
            </a:r>
            <a:r>
              <a:rPr lang="en-GB" sz="1800" dirty="0" err="1"/>
              <a:t>Cartiglia</a:t>
            </a:r>
            <a:r>
              <a:rPr lang="en-GB" sz="1800" b="0" dirty="0"/>
              <a:t>,</a:t>
            </a:r>
            <a:r>
              <a:rPr lang="en-GB" sz="1800" dirty="0"/>
              <a:t> </a:t>
            </a:r>
            <a:r>
              <a:rPr lang="en-GB" sz="1800" b="0" dirty="0"/>
              <a:t>we are currently looking at </a:t>
            </a:r>
            <a:r>
              <a:rPr lang="en-GB" sz="1800" b="0" dirty="0">
                <a:solidFill>
                  <a:srgbClr val="FF0000"/>
                </a:solidFill>
              </a:rPr>
              <a:t>simulating the currents induced in the AC-Coupled Low Gain Avalanche Diode</a:t>
            </a:r>
            <a:r>
              <a:rPr lang="en-GB" sz="1800" b="0" dirty="0"/>
              <a:t> (LGAD) geometry. </a:t>
            </a:r>
          </a:p>
          <a:p>
            <a:r>
              <a:rPr lang="en-GB" sz="1800" b="0" dirty="0"/>
              <a:t>When successfully benchmarked, it can be used to understand and explore novel readout designs.</a:t>
            </a:r>
          </a:p>
          <a:p>
            <a:endParaRPr lang="en-US" sz="1800" dirty="0"/>
          </a:p>
        </p:txBody>
      </p:sp>
      <p:sp>
        <p:nvSpPr>
          <p:cNvPr id="3" name="Title 2">
            <a:extLst>
              <a:ext uri="{FF2B5EF4-FFF2-40B4-BE49-F238E27FC236}">
                <a16:creationId xmlns:a16="http://schemas.microsoft.com/office/drawing/2014/main" id="{EBAE2BC5-1ADF-034A-988C-BDA5356362FC}"/>
              </a:ext>
            </a:extLst>
          </p:cNvPr>
          <p:cNvSpPr>
            <a:spLocks noGrp="1"/>
          </p:cNvSpPr>
          <p:nvPr>
            <p:ph type="title"/>
          </p:nvPr>
        </p:nvSpPr>
        <p:spPr>
          <a:xfrm>
            <a:off x="407988" y="373593"/>
            <a:ext cx="11784012" cy="1065742"/>
          </a:xfrm>
        </p:spPr>
        <p:txBody>
          <a:bodyPr/>
          <a:lstStyle/>
          <a:p>
            <a:r>
              <a:rPr lang="en-GB" dirty="0"/>
              <a:t>Signal formation in AC-Coupled LGAD</a:t>
            </a:r>
            <a:endParaRPr lang="en-BE" dirty="0"/>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fld id="{36B5EA5A-BC32-A742-B11B-8E7414D5B535}" type="slidenum">
              <a:rPr lang="en-US" smtClean="0"/>
              <a:pPr/>
              <a:t>15</a:t>
            </a:fld>
            <a:endParaRPr lang="en-US" dirty="0"/>
          </a:p>
        </p:txBody>
      </p:sp>
      <p:grpSp>
        <p:nvGrpSpPr>
          <p:cNvPr id="5" name="Group 4">
            <a:extLst>
              <a:ext uri="{FF2B5EF4-FFF2-40B4-BE49-F238E27FC236}">
                <a16:creationId xmlns:a16="http://schemas.microsoft.com/office/drawing/2014/main" id="{6FD829C3-EF4D-A642-A651-5FAB78B32AEE}"/>
              </a:ext>
            </a:extLst>
          </p:cNvPr>
          <p:cNvGrpSpPr/>
          <p:nvPr/>
        </p:nvGrpSpPr>
        <p:grpSpPr>
          <a:xfrm>
            <a:off x="5078816" y="2565115"/>
            <a:ext cx="6906189" cy="3238634"/>
            <a:chOff x="5078816" y="2565115"/>
            <a:chExt cx="6906189" cy="3238634"/>
          </a:xfrm>
        </p:grpSpPr>
        <p:pic>
          <p:nvPicPr>
            <p:cNvPr id="8" name="Picture 7">
              <a:extLst>
                <a:ext uri="{FF2B5EF4-FFF2-40B4-BE49-F238E27FC236}">
                  <a16:creationId xmlns:a16="http://schemas.microsoft.com/office/drawing/2014/main" id="{E78CA28B-C0B6-474A-9483-B89E46443C12}"/>
                </a:ext>
              </a:extLst>
            </p:cNvPr>
            <p:cNvPicPr>
              <a:picLocks noChangeAspect="1"/>
            </p:cNvPicPr>
            <p:nvPr/>
          </p:nvPicPr>
          <p:blipFill>
            <a:blip r:embed="rId3"/>
            <a:stretch>
              <a:fillRect/>
            </a:stretch>
          </p:blipFill>
          <p:spPr>
            <a:xfrm>
              <a:off x="8545226" y="2908602"/>
              <a:ext cx="3439779" cy="2895147"/>
            </a:xfrm>
            <a:prstGeom prst="rect">
              <a:avLst/>
            </a:prstGeom>
          </p:spPr>
        </p:pic>
        <p:grpSp>
          <p:nvGrpSpPr>
            <p:cNvPr id="10" name="Group 9">
              <a:extLst>
                <a:ext uri="{FF2B5EF4-FFF2-40B4-BE49-F238E27FC236}">
                  <a16:creationId xmlns:a16="http://schemas.microsoft.com/office/drawing/2014/main" id="{EB3C0F05-000C-EA4A-BAC4-2ED302256555}"/>
                </a:ext>
              </a:extLst>
            </p:cNvPr>
            <p:cNvGrpSpPr/>
            <p:nvPr/>
          </p:nvGrpSpPr>
          <p:grpSpPr>
            <a:xfrm>
              <a:off x="5078816" y="2565115"/>
              <a:ext cx="3121897" cy="3238634"/>
              <a:chOff x="8821881" y="1842664"/>
              <a:chExt cx="3276694" cy="3172672"/>
            </a:xfrm>
          </p:grpSpPr>
          <p:pic>
            <p:nvPicPr>
              <p:cNvPr id="15" name="Picture 14">
                <a:extLst>
                  <a:ext uri="{FF2B5EF4-FFF2-40B4-BE49-F238E27FC236}">
                    <a16:creationId xmlns:a16="http://schemas.microsoft.com/office/drawing/2014/main" id="{19D728F5-73F2-5541-A0A3-8A11C54D2458}"/>
                  </a:ext>
                </a:extLst>
              </p:cNvPr>
              <p:cNvPicPr>
                <a:picLocks noChangeAspect="1"/>
              </p:cNvPicPr>
              <p:nvPr/>
            </p:nvPicPr>
            <p:blipFill>
              <a:blip r:embed="rId4"/>
              <a:stretch>
                <a:fillRect/>
              </a:stretch>
            </p:blipFill>
            <p:spPr>
              <a:xfrm>
                <a:off x="8821881" y="1842664"/>
                <a:ext cx="3276694" cy="3172672"/>
              </a:xfrm>
              <a:prstGeom prst="rect">
                <a:avLst/>
              </a:prstGeom>
            </p:spPr>
          </p:pic>
          <p:sp>
            <p:nvSpPr>
              <p:cNvPr id="17" name="Oval 16">
                <a:extLst>
                  <a:ext uri="{FF2B5EF4-FFF2-40B4-BE49-F238E27FC236}">
                    <a16:creationId xmlns:a16="http://schemas.microsoft.com/office/drawing/2014/main" id="{C59FB18D-3BC3-FA42-934B-2C9CB253470C}"/>
                  </a:ext>
                </a:extLst>
              </p:cNvPr>
              <p:cNvSpPr/>
              <p:nvPr/>
            </p:nvSpPr>
            <p:spPr>
              <a:xfrm>
                <a:off x="9971115" y="3925501"/>
                <a:ext cx="54000" cy="54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cxnSp>
          <p:nvCxnSpPr>
            <p:cNvPr id="13" name="Straight Arrow Connector 12">
              <a:extLst>
                <a:ext uri="{FF2B5EF4-FFF2-40B4-BE49-F238E27FC236}">
                  <a16:creationId xmlns:a16="http://schemas.microsoft.com/office/drawing/2014/main" id="{65EA34A4-4E5D-7E40-88E6-15FBBC12D9FD}"/>
                </a:ext>
              </a:extLst>
            </p:cNvPr>
            <p:cNvCxnSpPr>
              <a:cxnSpLocks/>
            </p:cNvCxnSpPr>
            <p:nvPr/>
          </p:nvCxnSpPr>
          <p:spPr>
            <a:xfrm flipH="1">
              <a:off x="6225207" y="4255807"/>
              <a:ext cx="2268572" cy="435449"/>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40" name="TextBox 45">
            <a:extLst>
              <a:ext uri="{FF2B5EF4-FFF2-40B4-BE49-F238E27FC236}">
                <a16:creationId xmlns:a16="http://schemas.microsoft.com/office/drawing/2014/main" id="{A1E5595F-9F60-694C-BF17-BF9968EF76A7}"/>
              </a:ext>
            </a:extLst>
          </p:cNvPr>
          <p:cNvSpPr txBox="1"/>
          <p:nvPr/>
        </p:nvSpPr>
        <p:spPr>
          <a:xfrm>
            <a:off x="5710324" y="6350708"/>
            <a:ext cx="5566909" cy="369332"/>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M. </a:t>
            </a:r>
            <a:r>
              <a:rPr lang="en-GB" sz="1200" dirty="0" err="1">
                <a:solidFill>
                  <a:schemeClr val="tx2"/>
                </a:solidFill>
              </a:rPr>
              <a:t>Tornago</a:t>
            </a:r>
            <a:r>
              <a:rPr lang="en-GB" sz="1200" dirty="0">
                <a:solidFill>
                  <a:schemeClr val="tx2"/>
                </a:solidFill>
              </a:rPr>
              <a:t>, R. Arcidiacono, N. </a:t>
            </a:r>
            <a:r>
              <a:rPr lang="en-GB" sz="1200" dirty="0" err="1">
                <a:solidFill>
                  <a:schemeClr val="tx2"/>
                </a:solidFill>
              </a:rPr>
              <a:t>Cartiglia</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a:t>
            </a:r>
            <a:r>
              <a:rPr lang="en-GB" sz="1200" b="1" dirty="0">
                <a:solidFill>
                  <a:schemeClr val="tx2"/>
                </a:solidFill>
              </a:rPr>
              <a:t>1003</a:t>
            </a:r>
            <a:r>
              <a:rPr lang="en-GB" sz="1200" dirty="0">
                <a:solidFill>
                  <a:schemeClr val="tx2"/>
                </a:solidFill>
              </a:rPr>
              <a:t> (2021).</a:t>
            </a:r>
          </a:p>
          <a:p>
            <a:r>
              <a:rPr lang="en-GB" sz="1200" dirty="0">
                <a:solidFill>
                  <a:schemeClr val="tx2"/>
                </a:solidFill>
              </a:rPr>
              <a:t>See N. </a:t>
            </a:r>
            <a:r>
              <a:rPr lang="en-GB" sz="1200" dirty="0" err="1">
                <a:solidFill>
                  <a:schemeClr val="tx2"/>
                </a:solidFill>
              </a:rPr>
              <a:t>Cartiglia’s</a:t>
            </a:r>
            <a:r>
              <a:rPr lang="en-GB" sz="1200" dirty="0">
                <a:solidFill>
                  <a:schemeClr val="tx2"/>
                </a:solidFill>
              </a:rPr>
              <a:t> Friday VCI talk: </a:t>
            </a:r>
            <a:r>
              <a:rPr lang="en-GB" sz="1200" dirty="0">
                <a:solidFill>
                  <a:schemeClr val="tx2"/>
                </a:solidFill>
                <a:hlinkClick r:id="rId6"/>
              </a:rPr>
              <a:t>“4d-tracking, LGADs, and fast timing detectors”</a:t>
            </a:r>
            <a:r>
              <a:rPr lang="en-GB" sz="1200" dirty="0">
                <a:solidFill>
                  <a:schemeClr val="tx2"/>
                </a:solidFill>
              </a:rPr>
              <a:t>.</a:t>
            </a:r>
          </a:p>
        </p:txBody>
      </p:sp>
      <p:pic>
        <p:nvPicPr>
          <p:cNvPr id="42" name="Picture 41" descr="Timeline&#10;&#10;Description automatically generated">
            <a:extLst>
              <a:ext uri="{FF2B5EF4-FFF2-40B4-BE49-F238E27FC236}">
                <a16:creationId xmlns:a16="http://schemas.microsoft.com/office/drawing/2014/main" id="{3EB3846A-86D3-9A43-872D-AF49F0FFF29E}"/>
              </a:ext>
            </a:extLst>
          </p:cNvPr>
          <p:cNvPicPr>
            <a:picLocks noChangeAspect="1"/>
          </p:cNvPicPr>
          <p:nvPr/>
        </p:nvPicPr>
        <p:blipFill>
          <a:blip r:embed="rId7"/>
          <a:stretch>
            <a:fillRect/>
          </a:stretch>
        </p:blipFill>
        <p:spPr>
          <a:xfrm>
            <a:off x="272914" y="3528859"/>
            <a:ext cx="4800042" cy="1712049"/>
          </a:xfrm>
          <a:prstGeom prst="rect">
            <a:avLst/>
          </a:prstGeom>
        </p:spPr>
      </p:pic>
    </p:spTree>
    <p:extLst>
      <p:ext uri="{BB962C8B-B14F-4D97-AF65-F5344CB8AC3E}">
        <p14:creationId xmlns:p14="http://schemas.microsoft.com/office/powerpoint/2010/main" val="3493573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FC960F3-FE16-72B8-49F9-6212A3420C8F}"/>
              </a:ext>
            </a:extLst>
          </p:cNvPr>
          <p:cNvSpPr txBox="1"/>
          <p:nvPr/>
        </p:nvSpPr>
        <p:spPr>
          <a:xfrm>
            <a:off x="407988" y="1803990"/>
            <a:ext cx="5480218" cy="4431983"/>
          </a:xfrm>
          <a:prstGeom prst="rect">
            <a:avLst/>
          </a:prstGeom>
          <a:noFill/>
        </p:spPr>
        <p:txBody>
          <a:bodyPr wrap="none" lIns="0" tIns="0" rIns="0" bIns="0" rtlCol="0">
            <a:spAutoFit/>
          </a:bodyPr>
          <a:lstStyle/>
          <a:p>
            <a:pPr algn="ctr"/>
            <a:r>
              <a:rPr lang="en-GB" b="1" u="sng" dirty="0">
                <a:solidFill>
                  <a:schemeClr val="tx2"/>
                </a:solidFill>
              </a:rPr>
              <a:t>Spatial resolution study:</a:t>
            </a:r>
          </a:p>
          <a:p>
            <a:pPr algn="ctr"/>
            <a:endParaRPr lang="en-GB" b="1" u="sng" dirty="0">
              <a:solidFill>
                <a:schemeClr val="tx2"/>
              </a:solidFill>
            </a:endParaRPr>
          </a:p>
          <a:p>
            <a:pPr marL="342900" indent="-342900">
              <a:buFont typeface="Arial" panose="020B0604020202020204" pitchFamily="34" charset="0"/>
              <a:buChar char="•"/>
            </a:pPr>
            <a:r>
              <a:rPr lang="en-GB" dirty="0" err="1">
                <a:solidFill>
                  <a:schemeClr val="tx2"/>
                </a:solidFill>
              </a:rPr>
              <a:t>MicroCAT’s</a:t>
            </a:r>
            <a:r>
              <a:rPr lang="en-GB" dirty="0">
                <a:solidFill>
                  <a:schemeClr val="tx2"/>
                </a:solidFill>
              </a:rPr>
              <a:t> two-dimensional interpolating readout </a:t>
            </a:r>
          </a:p>
          <a:p>
            <a:pPr marL="342900" indent="-342900">
              <a:buFont typeface="Arial" panose="020B0604020202020204" pitchFamily="34" charset="0"/>
              <a:buChar char="•"/>
            </a:pPr>
            <a:r>
              <a:rPr lang="el-GR" dirty="0">
                <a:solidFill>
                  <a:schemeClr val="tx2"/>
                </a:solidFill>
              </a:rPr>
              <a:t>μ</a:t>
            </a:r>
            <a:r>
              <a:rPr lang="en-GB" dirty="0">
                <a:solidFill>
                  <a:schemeClr val="tx2"/>
                </a:solidFill>
              </a:rPr>
              <a:t>-Resistive-WELL</a:t>
            </a:r>
          </a:p>
          <a:p>
            <a:pPr marL="342900" indent="-342900">
              <a:buFont typeface="Arial" panose="020B0604020202020204" pitchFamily="34" charset="0"/>
              <a:buChar char="•"/>
            </a:pPr>
            <a:r>
              <a:rPr lang="en-GB" dirty="0">
                <a:solidFill>
                  <a:schemeClr val="tx2"/>
                </a:solidFill>
              </a:rPr>
              <a:t>Small-pad resistive Micromegas</a:t>
            </a:r>
          </a:p>
          <a:p>
            <a:pPr marL="342900" indent="-342900">
              <a:buFont typeface="Arial" panose="020B0604020202020204" pitchFamily="34" charset="0"/>
              <a:buChar char="•"/>
            </a:pPr>
            <a:r>
              <a:rPr lang="en-GB" dirty="0">
                <a:solidFill>
                  <a:schemeClr val="tx2"/>
                </a:solidFill>
              </a:rPr>
              <a:t>Resistive-strip bulk Micromegas</a:t>
            </a:r>
          </a:p>
          <a:p>
            <a:pPr marL="342900" indent="-342900">
              <a:buFont typeface="Arial" panose="020B0604020202020204" pitchFamily="34" charset="0"/>
              <a:buChar char="•"/>
            </a:pPr>
            <a:r>
              <a:rPr lang="en-GB" dirty="0">
                <a:solidFill>
                  <a:schemeClr val="tx2"/>
                </a:solidFill>
              </a:rPr>
              <a:t>AC-Coupled LGAD</a:t>
            </a:r>
          </a:p>
          <a:p>
            <a:pPr marL="342900" indent="-342900">
              <a:buFont typeface="Arial" panose="020B0604020202020204" pitchFamily="34" charset="0"/>
              <a:buChar char="•"/>
            </a:pPr>
            <a:endParaRPr lang="en-GB" dirty="0">
              <a:solidFill>
                <a:schemeClr val="tx2"/>
              </a:solidFill>
            </a:endParaRPr>
          </a:p>
          <a:p>
            <a:endParaRPr lang="en-GB" dirty="0">
              <a:solidFill>
                <a:schemeClr val="tx2"/>
              </a:solidFill>
            </a:endParaRPr>
          </a:p>
          <a:p>
            <a:pPr algn="ctr"/>
            <a:r>
              <a:rPr lang="en-GB" b="1" u="sng" dirty="0">
                <a:solidFill>
                  <a:schemeClr val="tx2"/>
                </a:solidFill>
              </a:rPr>
              <a:t>Timing resolution study:</a:t>
            </a:r>
          </a:p>
          <a:p>
            <a:endParaRPr lang="en-GB" dirty="0">
              <a:solidFill>
                <a:schemeClr val="tx2"/>
              </a:solidFill>
            </a:endParaRPr>
          </a:p>
          <a:p>
            <a:pPr marL="342900" indent="-342900">
              <a:buFont typeface="Arial" panose="020B0604020202020204" pitchFamily="34" charset="0"/>
              <a:buChar char="•"/>
            </a:pPr>
            <a:r>
              <a:rPr lang="en-GB" dirty="0">
                <a:solidFill>
                  <a:schemeClr val="tx2"/>
                </a:solidFill>
              </a:rPr>
              <a:t>Multigap Resistive Plate Chambers (MRPC)</a:t>
            </a:r>
          </a:p>
          <a:p>
            <a:pPr marL="342900" indent="-342900">
              <a:buFont typeface="Arial" panose="020B0604020202020204" pitchFamily="34" charset="0"/>
              <a:buChar char="•"/>
            </a:pPr>
            <a:r>
              <a:rPr lang="en-GB" dirty="0">
                <a:solidFill>
                  <a:srgbClr val="FF0000"/>
                </a:solidFill>
              </a:rPr>
              <a:t>Resistive </a:t>
            </a:r>
            <a:r>
              <a:rPr lang="en-GB" dirty="0" err="1">
                <a:solidFill>
                  <a:srgbClr val="FF0000"/>
                </a:solidFill>
              </a:rPr>
              <a:t>Picosec</a:t>
            </a:r>
            <a:r>
              <a:rPr lang="en-GB" dirty="0">
                <a:solidFill>
                  <a:srgbClr val="FF0000"/>
                </a:solidFill>
              </a:rPr>
              <a:t> Micromegas Detector</a:t>
            </a:r>
          </a:p>
          <a:p>
            <a:pPr marL="342900" indent="-342900">
              <a:buFont typeface="Arial" panose="020B0604020202020204" pitchFamily="34" charset="0"/>
              <a:buChar char="•"/>
            </a:pPr>
            <a:r>
              <a:rPr lang="en-GB" dirty="0">
                <a:solidFill>
                  <a:schemeClr val="tx2"/>
                </a:solidFill>
              </a:rPr>
              <a:t>Diamond3D sensor</a:t>
            </a:r>
          </a:p>
          <a:p>
            <a:pPr marL="342900" indent="-342900">
              <a:buFont typeface="Arial" panose="020B0604020202020204" pitchFamily="34" charset="0"/>
              <a:buChar char="•"/>
            </a:pPr>
            <a:r>
              <a:rPr lang="en-GB" dirty="0">
                <a:solidFill>
                  <a:schemeClr val="tx2"/>
                </a:solidFill>
              </a:rPr>
              <a:t>AC-Coupled LGAD</a:t>
            </a:r>
          </a:p>
          <a:p>
            <a:pPr marL="342900" indent="-342900">
              <a:buFont typeface="Arial" panose="020B0604020202020204" pitchFamily="34" charset="0"/>
              <a:buChar char="•"/>
            </a:pPr>
            <a:endParaRPr lang="en-GB" dirty="0">
              <a:solidFill>
                <a:schemeClr val="tx2"/>
              </a:solidFill>
            </a:endParaRPr>
          </a:p>
        </p:txBody>
      </p:sp>
      <p:sp>
        <p:nvSpPr>
          <p:cNvPr id="2" name="Content Placeholder 1">
            <a:extLst>
              <a:ext uri="{FF2B5EF4-FFF2-40B4-BE49-F238E27FC236}">
                <a16:creationId xmlns:a16="http://schemas.microsoft.com/office/drawing/2014/main" id="{51B5D8C8-0E84-6D49-8499-F71795AAFC51}"/>
              </a:ext>
            </a:extLst>
          </p:cNvPr>
          <p:cNvSpPr>
            <a:spLocks noGrp="1"/>
          </p:cNvSpPr>
          <p:nvPr>
            <p:ph idx="1"/>
          </p:nvPr>
        </p:nvSpPr>
        <p:spPr>
          <a:xfrm>
            <a:off x="407988" y="1113332"/>
            <a:ext cx="11376024" cy="801556"/>
          </a:xfrm>
        </p:spPr>
        <p:txBody>
          <a:bodyPr/>
          <a:lstStyle/>
          <a:p>
            <a:r>
              <a:rPr lang="en-US" sz="1800" dirty="0"/>
              <a:t>We are working on extending the list of detectors geometries that contain resistive elements.</a:t>
            </a:r>
            <a:endParaRPr lang="en-GB" sz="1800" b="0" dirty="0"/>
          </a:p>
        </p:txBody>
      </p:sp>
      <p:sp>
        <p:nvSpPr>
          <p:cNvPr id="3" name="Title 2">
            <a:extLst>
              <a:ext uri="{FF2B5EF4-FFF2-40B4-BE49-F238E27FC236}">
                <a16:creationId xmlns:a16="http://schemas.microsoft.com/office/drawing/2014/main" id="{ECEB2478-CFDE-2940-B5F6-82140C75C8AF}"/>
              </a:ext>
            </a:extLst>
          </p:cNvPr>
          <p:cNvSpPr>
            <a:spLocks noGrp="1"/>
          </p:cNvSpPr>
          <p:nvPr>
            <p:ph type="title"/>
          </p:nvPr>
        </p:nvSpPr>
        <p:spPr>
          <a:xfrm>
            <a:off x="407988" y="373593"/>
            <a:ext cx="11376025" cy="602895"/>
          </a:xfrm>
        </p:spPr>
        <p:txBody>
          <a:bodyPr/>
          <a:lstStyle/>
          <a:p>
            <a:r>
              <a:rPr lang="en-GB" dirty="0"/>
              <a:t>Some of the detectors containing resistive elements</a:t>
            </a:r>
          </a:p>
        </p:txBody>
      </p:sp>
      <p:sp>
        <p:nvSpPr>
          <p:cNvPr id="4" name="Slide Number Placeholder 3">
            <a:extLst>
              <a:ext uri="{FF2B5EF4-FFF2-40B4-BE49-F238E27FC236}">
                <a16:creationId xmlns:a16="http://schemas.microsoft.com/office/drawing/2014/main" id="{1C5E19E3-82DA-9C4F-A83B-D3A8675B6F02}"/>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5" name="Picture 4" descr="Logo&#10;&#10;Description automatically generated with medium confidence">
            <a:extLst>
              <a:ext uri="{FF2B5EF4-FFF2-40B4-BE49-F238E27FC236}">
                <a16:creationId xmlns:a16="http://schemas.microsoft.com/office/drawing/2014/main" id="{7FE4354C-207A-2647-AEFE-EC72903F724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3" name="TextBox 45">
            <a:extLst>
              <a:ext uri="{FF2B5EF4-FFF2-40B4-BE49-F238E27FC236}">
                <a16:creationId xmlns:a16="http://schemas.microsoft.com/office/drawing/2014/main" id="{6CF6A9BA-0FAD-B24D-B53D-7E0498714A12}"/>
              </a:ext>
            </a:extLst>
          </p:cNvPr>
          <p:cNvSpPr txBox="1"/>
          <p:nvPr/>
        </p:nvSpPr>
        <p:spPr>
          <a:xfrm>
            <a:off x="7622959" y="6355746"/>
            <a:ext cx="3825214" cy="369332"/>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M. </a:t>
            </a:r>
            <a:r>
              <a:rPr lang="en-GB" sz="1200" dirty="0" err="1">
                <a:solidFill>
                  <a:schemeClr val="tx2"/>
                </a:solidFill>
              </a:rPr>
              <a:t>Iodice</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JINST </a:t>
            </a:r>
            <a:r>
              <a:rPr lang="en-GB" sz="1200" b="1" dirty="0">
                <a:solidFill>
                  <a:schemeClr val="tx2"/>
                </a:solidFill>
              </a:rPr>
              <a:t>15</a:t>
            </a:r>
            <a:r>
              <a:rPr lang="en-GB" sz="1200" dirty="0">
                <a:solidFill>
                  <a:schemeClr val="tx2"/>
                </a:solidFill>
              </a:rPr>
              <a:t> C09043 (2020).</a:t>
            </a:r>
          </a:p>
          <a:p>
            <a:endParaRPr lang="en-GB" sz="1200" dirty="0">
              <a:solidFill>
                <a:schemeClr val="tx2"/>
              </a:solidFill>
            </a:endParaRPr>
          </a:p>
        </p:txBody>
      </p:sp>
      <p:pic>
        <p:nvPicPr>
          <p:cNvPr id="14" name="Picture 13" descr="A screenshot of a computer&#10;&#10;Description automatically generated with low confidence">
            <a:extLst>
              <a:ext uri="{FF2B5EF4-FFF2-40B4-BE49-F238E27FC236}">
                <a16:creationId xmlns:a16="http://schemas.microsoft.com/office/drawing/2014/main" id="{09124FE8-F44B-7C6F-62E7-D2EF6CD7205C}"/>
              </a:ext>
            </a:extLst>
          </p:cNvPr>
          <p:cNvPicPr>
            <a:picLocks noChangeAspect="1"/>
          </p:cNvPicPr>
          <p:nvPr/>
        </p:nvPicPr>
        <p:blipFill rotWithShape="1">
          <a:blip r:embed="rId4"/>
          <a:srcRect r="5528" b="15472"/>
          <a:stretch/>
        </p:blipFill>
        <p:spPr>
          <a:xfrm>
            <a:off x="7257524" y="1585205"/>
            <a:ext cx="3980667" cy="1563233"/>
          </a:xfrm>
          <a:prstGeom prst="rect">
            <a:avLst/>
          </a:prstGeom>
        </p:spPr>
      </p:pic>
      <p:pic>
        <p:nvPicPr>
          <p:cNvPr id="16" name="Picture 15">
            <a:extLst>
              <a:ext uri="{FF2B5EF4-FFF2-40B4-BE49-F238E27FC236}">
                <a16:creationId xmlns:a16="http://schemas.microsoft.com/office/drawing/2014/main" id="{543F8929-4098-DFCB-CEA1-FE05A9EF48A0}"/>
              </a:ext>
            </a:extLst>
          </p:cNvPr>
          <p:cNvPicPr>
            <a:picLocks noChangeAspect="1"/>
          </p:cNvPicPr>
          <p:nvPr/>
        </p:nvPicPr>
        <p:blipFill>
          <a:blip r:embed="rId5"/>
          <a:stretch>
            <a:fillRect/>
          </a:stretch>
        </p:blipFill>
        <p:spPr>
          <a:xfrm>
            <a:off x="7071544" y="3220647"/>
            <a:ext cx="2924014" cy="2850914"/>
          </a:xfrm>
          <a:prstGeom prst="rect">
            <a:avLst/>
          </a:prstGeom>
        </p:spPr>
      </p:pic>
      <p:cxnSp>
        <p:nvCxnSpPr>
          <p:cNvPr id="17" name="Straight Arrow Connector 16">
            <a:extLst>
              <a:ext uri="{FF2B5EF4-FFF2-40B4-BE49-F238E27FC236}">
                <a16:creationId xmlns:a16="http://schemas.microsoft.com/office/drawing/2014/main" id="{AEDB5CC0-F62C-8DCC-0F0F-306B402D8A10}"/>
              </a:ext>
            </a:extLst>
          </p:cNvPr>
          <p:cNvCxnSpPr>
            <a:cxnSpLocks/>
          </p:cNvCxnSpPr>
          <p:nvPr/>
        </p:nvCxnSpPr>
        <p:spPr>
          <a:xfrm flipV="1">
            <a:off x="5286873" y="3664708"/>
            <a:ext cx="1594374" cy="1319298"/>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4496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Summary</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08272" y="6282930"/>
            <a:ext cx="2543048" cy="514965"/>
          </a:xfrm>
          <a:prstGeom prst="rect">
            <a:avLst/>
          </a:prstGeom>
        </p:spPr>
      </p:pic>
      <mc:AlternateContent xmlns:mc="http://schemas.openxmlformats.org/markup-compatibility/2006" xmlns:a14="http://schemas.microsoft.com/office/drawing/2010/main">
        <mc:Choice Requires="a14">
          <p:sp>
            <p:nvSpPr>
              <p:cNvPr id="26" name="Content Placeholder 1">
                <a:extLst>
                  <a:ext uri="{FF2B5EF4-FFF2-40B4-BE49-F238E27FC236}">
                    <a16:creationId xmlns:a16="http://schemas.microsoft.com/office/drawing/2014/main" id="{2C0A8D2B-616B-B240-BCBB-9BB1437BC1EA}"/>
                  </a:ext>
                </a:extLst>
              </p:cNvPr>
              <p:cNvSpPr>
                <a:spLocks noGrp="1"/>
              </p:cNvSpPr>
              <p:nvPr>
                <p:ph idx="1"/>
              </p:nvPr>
            </p:nvSpPr>
            <p:spPr>
              <a:xfrm>
                <a:off x="407987" y="1087072"/>
                <a:ext cx="11376023" cy="912210"/>
              </a:xfrm>
            </p:spPr>
            <p:txBody>
              <a:bodyPr/>
              <a:lstStyle/>
              <a:p>
                <a:pPr marL="0" lvl="1" indent="0">
                  <a:buNone/>
                </a:pPr>
                <a:r>
                  <a:rPr lang="en-US" b="1" dirty="0"/>
                  <a:t>We want to use Garfield++ and COMSOL to model the </a:t>
                </a:r>
                <a:r>
                  <a:rPr lang="en-US" b="1" dirty="0">
                    <a:solidFill>
                      <a:srgbClr val="FF0000"/>
                    </a:solidFill>
                  </a:rPr>
                  <a:t>signal formation in detectors with resistive elements </a:t>
                </a:r>
                <a:r>
                  <a:rPr lang="en-US" b="1" dirty="0"/>
                  <a:t>by applying an extended form of the </a:t>
                </a:r>
                <a:r>
                  <a:rPr lang="en-US" b="1" dirty="0" err="1"/>
                  <a:t>Ramo</a:t>
                </a:r>
                <a:r>
                  <a:rPr lang="en-US" b="1" dirty="0"/>
                  <a:t>-Shockley theorem.</a:t>
                </a:r>
              </a:p>
              <a:p>
                <a:pPr marL="0" lvl="1" indent="0">
                  <a:buNone/>
                </a:pPr>
                <a:endParaRPr lang="en-US" b="1" dirty="0"/>
              </a:p>
              <a:p>
                <a:pPr lvl="1"/>
                <a:r>
                  <a:rPr lang="en-US" dirty="0"/>
                  <a:t>The extension of the </a:t>
                </a:r>
                <a:r>
                  <a:rPr lang="en-US" dirty="0" err="1"/>
                  <a:t>Ramo</a:t>
                </a:r>
                <a:r>
                  <a:rPr lang="en-US" dirty="0"/>
                  <a:t>-Shockley theorem for conductive media allows for an efficient way to calculate the signals induced in resistive detectors.</a:t>
                </a:r>
              </a:p>
              <a:p>
                <a:pPr lvl="1"/>
                <a:r>
                  <a:rPr lang="en-US" dirty="0"/>
                  <a:t>A numerical method for obtaining the time dependent weighting potentials is used to increase the range of applicability of the framework to a larger set of geometries (COMSOL and TCAD).</a:t>
                </a:r>
              </a:p>
              <a:p>
                <a:pPr lvl="1"/>
                <a:r>
                  <a:rPr lang="en-US" dirty="0"/>
                  <a:t>Various induced signals were calculated for a </a:t>
                </a:r>
                <a:r>
                  <a:rPr lang="en-GB" dirty="0"/>
                  <a:t>variety</a:t>
                </a:r>
                <a:r>
                  <a:rPr lang="en-US" dirty="0"/>
                  <a:t> of readout structures. </a:t>
                </a:r>
              </a:p>
              <a:p>
                <a:pPr lvl="1"/>
                <a:endParaRPr lang="en-US" dirty="0"/>
              </a:p>
              <a:p>
                <a:pPr marL="0" lvl="1" indent="0" algn="ctr">
                  <a:buNone/>
                </a:pPr>
                <a:r>
                  <a:rPr lang="en-US" b="1" u="sng" dirty="0"/>
                  <a:t>Outlook:</a:t>
                </a:r>
              </a:p>
              <a:p>
                <a:pPr lvl="1"/>
                <a:r>
                  <a:rPr lang="en-US" dirty="0"/>
                  <a:t>Use a general-purpose circuit simulation program to describe the front-end electronics, e.g., Spice</a:t>
                </a:r>
                <a:r>
                  <a:rPr lang="en-US" baseline="30000" dirty="0"/>
                  <a:t>®</a:t>
                </a:r>
                <a:r>
                  <a:rPr lang="en-US" dirty="0"/>
                  <a:t>.</a:t>
                </a:r>
              </a:p>
              <a:p>
                <a:pPr lvl="1"/>
                <a:r>
                  <a:rPr lang="en-US" dirty="0"/>
                  <a:t>Measurements and simulation for resistive-bulk strip Micromegas, resistive plane Micromegas, </a:t>
                </a:r>
                <a:r>
                  <a:rPr lang="en-US" dirty="0" err="1"/>
                  <a:t>Picosec</a:t>
                </a:r>
                <a:r>
                  <a:rPr lang="en-US" dirty="0"/>
                  <a:t> Micromegas and </a:t>
                </a:r>
                <a14:m>
                  <m:oMath xmlns:m="http://schemas.openxmlformats.org/officeDocument/2006/math">
                    <m:r>
                      <a:rPr lang="en-US" i="1" smtClean="0">
                        <a:latin typeface="Cambria Math" panose="02040503050406030204" pitchFamily="18" charset="0"/>
                        <a:ea typeface="Cambria Math" panose="02040503050406030204" pitchFamily="18" charset="0"/>
                      </a:rPr>
                      <m:t>𝜇</m:t>
                    </m:r>
                  </m:oMath>
                </a14:m>
                <a:r>
                  <a:rPr lang="en-US" dirty="0"/>
                  <a:t>RWELL.</a:t>
                </a:r>
              </a:p>
              <a:p>
                <a:pPr lvl="1"/>
                <a:r>
                  <a:rPr lang="en-US" dirty="0"/>
                  <a:t>Including Johnson thermal noise into the simulations.</a:t>
                </a:r>
              </a:p>
              <a:p>
                <a:pPr lvl="1"/>
                <a:endParaRPr lang="en-US" dirty="0"/>
              </a:p>
              <a:p>
                <a:pPr lvl="1"/>
                <a:endParaRPr lang="en-US" dirty="0"/>
              </a:p>
            </p:txBody>
          </p:sp>
        </mc:Choice>
        <mc:Fallback xmlns="">
          <p:sp>
            <p:nvSpPr>
              <p:cNvPr id="26" name="Content Placeholder 1">
                <a:extLst>
                  <a:ext uri="{FF2B5EF4-FFF2-40B4-BE49-F238E27FC236}">
                    <a16:creationId xmlns:a16="http://schemas.microsoft.com/office/drawing/2014/main" id="{2C0A8D2B-616B-B240-BCBB-9BB1437BC1EA}"/>
                  </a:ext>
                </a:extLst>
              </p:cNvPr>
              <p:cNvSpPr>
                <a:spLocks noGrp="1" noRot="1" noChangeAspect="1" noMove="1" noResize="1" noEditPoints="1" noAdjustHandles="1" noChangeArrowheads="1" noChangeShapeType="1" noTextEdit="1"/>
              </p:cNvSpPr>
              <p:nvPr>
                <p:ph idx="1"/>
              </p:nvPr>
            </p:nvSpPr>
            <p:spPr>
              <a:xfrm>
                <a:off x="407987" y="1087072"/>
                <a:ext cx="11376023" cy="912210"/>
              </a:xfrm>
              <a:blipFill>
                <a:blip r:embed="rId3"/>
                <a:stretch>
                  <a:fillRect l="-1228" t="-8219" b="-428767"/>
                </a:stretch>
              </a:blipFill>
            </p:spPr>
            <p:txBody>
              <a:bodyPr/>
              <a:lstStyle/>
              <a:p>
                <a:r>
                  <a:rPr lang="en-BE">
                    <a:noFill/>
                  </a:rPr>
                  <a:t> </a:t>
                </a:r>
              </a:p>
            </p:txBody>
          </p:sp>
        </mc:Fallback>
      </mc:AlternateContent>
      <p:sp>
        <p:nvSpPr>
          <p:cNvPr id="10" name="TextBox 9">
            <a:extLst>
              <a:ext uri="{FF2B5EF4-FFF2-40B4-BE49-F238E27FC236}">
                <a16:creationId xmlns:a16="http://schemas.microsoft.com/office/drawing/2014/main" id="{BC5DC9D1-99CD-6D42-BDEC-DBC2E364B351}"/>
              </a:ext>
            </a:extLst>
          </p:cNvPr>
          <p:cNvSpPr txBox="1"/>
          <p:nvPr/>
        </p:nvSpPr>
        <p:spPr>
          <a:xfrm>
            <a:off x="6925504" y="6474077"/>
            <a:ext cx="4260590" cy="184666"/>
          </a:xfrm>
          <a:prstGeom prst="rect">
            <a:avLst/>
          </a:prstGeom>
          <a:noFill/>
        </p:spPr>
        <p:txBody>
          <a:bodyPr wrap="none" lIns="0" tIns="0" rIns="0" bIns="0" rtlCol="0">
            <a:spAutoFit/>
          </a:bodyPr>
          <a:lstStyle/>
          <a:p>
            <a:r>
              <a:rPr lang="en-GB" sz="1200" dirty="0">
                <a:solidFill>
                  <a:schemeClr val="tx2"/>
                </a:solidFill>
              </a:rPr>
              <a:t>SPICE: </a:t>
            </a:r>
            <a:r>
              <a:rPr lang="en-GB" sz="1200" dirty="0">
                <a:solidFill>
                  <a:schemeClr val="tx2"/>
                </a:solidFill>
                <a:hlinkClick r:id="rId4"/>
              </a:rPr>
              <a:t>http://bwrcs.eecs.berkeley.edu/Classes/IcBook/SPICE/</a:t>
            </a:r>
            <a:endParaRPr lang="en-GB" sz="1200" dirty="0">
              <a:solidFill>
                <a:schemeClr val="tx2"/>
              </a:solidFill>
            </a:endParaRPr>
          </a:p>
        </p:txBody>
      </p:sp>
    </p:spTree>
    <p:extLst>
      <p:ext uri="{BB962C8B-B14F-4D97-AF65-F5344CB8AC3E}">
        <p14:creationId xmlns:p14="http://schemas.microsoft.com/office/powerpoint/2010/main" val="2319164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098212"/>
            <a:ext cx="11376024" cy="5102563"/>
          </a:xfrm>
        </p:spPr>
        <p:txBody>
          <a:bodyPr/>
          <a:lstStyle/>
          <a:p>
            <a:pPr marL="0" lvl="1" indent="0">
              <a:buNone/>
            </a:pPr>
            <a:r>
              <a:rPr lang="en-US" b="1" dirty="0"/>
              <a:t>Novel detector structures are proposed regularly, mixing old and new ideas, with </a:t>
            </a:r>
            <a:r>
              <a:rPr lang="en-US" b="1" dirty="0">
                <a:solidFill>
                  <a:srgbClr val="FF0000"/>
                </a:solidFill>
              </a:rPr>
              <a:t>detectors containing resistive elements</a:t>
            </a:r>
            <a:r>
              <a:rPr lang="en-US" b="1" dirty="0"/>
              <a:t> widening the landscape of possible configurations.</a:t>
            </a:r>
          </a:p>
          <a:p>
            <a:pPr marL="0" lvl="1" indent="0">
              <a:buNone/>
            </a:pPr>
            <a:endParaRPr lang="en-US" dirty="0"/>
          </a:p>
          <a:p>
            <a:pPr marL="0" lvl="1" indent="0">
              <a:buNone/>
            </a:pPr>
            <a:r>
              <a:rPr lang="en-US" dirty="0"/>
              <a:t>The use of these technologies in experiments makes it necessary to understand and characterize its the response for the design and optimization of the next generation of particle detectors and their application.</a:t>
            </a:r>
          </a:p>
          <a:p>
            <a:pPr marL="0" lvl="1" indent="0">
              <a:buNone/>
            </a:pPr>
            <a:endParaRPr lang="en-US" dirty="0"/>
          </a:p>
          <a:p>
            <a:pPr marL="0" lvl="1" indent="0">
              <a:buNone/>
            </a:pPr>
            <a:endParaRPr lang="en-US"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Introduction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0" name="TextBox 45">
            <a:extLst>
              <a:ext uri="{FF2B5EF4-FFF2-40B4-BE49-F238E27FC236}">
                <a16:creationId xmlns:a16="http://schemas.microsoft.com/office/drawing/2014/main" id="{89950BAD-D28D-596D-AD03-7FD1777C63C1}"/>
              </a:ext>
            </a:extLst>
          </p:cNvPr>
          <p:cNvSpPr txBox="1"/>
          <p:nvPr/>
        </p:nvSpPr>
        <p:spPr>
          <a:xfrm>
            <a:off x="5710324" y="6350708"/>
            <a:ext cx="5566909" cy="553998"/>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chemeClr val="tx2"/>
                </a:solidFill>
              </a:rPr>
              <a:t>T. </a:t>
            </a:r>
            <a:r>
              <a:rPr lang="en-GB" sz="1200" dirty="0" err="1">
                <a:solidFill>
                  <a:schemeClr val="tx2"/>
                </a:solidFill>
              </a:rPr>
              <a:t>Alexopoulos</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640 (2011) 110.</a:t>
            </a:r>
          </a:p>
          <a:p>
            <a:r>
              <a:rPr lang="en-GB" sz="1200" dirty="0">
                <a:solidFill>
                  <a:schemeClr val="tx2"/>
                </a:solidFill>
              </a:rPr>
              <a:t>M. </a:t>
            </a:r>
            <a:r>
              <a:rPr lang="en-GB" sz="1200" dirty="0" err="1">
                <a:solidFill>
                  <a:schemeClr val="tx2"/>
                </a:solidFill>
              </a:rPr>
              <a:t>Tornago</a:t>
            </a:r>
            <a:r>
              <a:rPr lang="en-GB" sz="1200" dirty="0">
                <a:solidFill>
                  <a:schemeClr val="tx2"/>
                </a:solidFill>
              </a:rPr>
              <a:t>, R. Arcidiacono, N. </a:t>
            </a:r>
            <a:r>
              <a:rPr lang="en-GB" sz="1200" dirty="0" err="1">
                <a:solidFill>
                  <a:schemeClr val="tx2"/>
                </a:solidFill>
              </a:rPr>
              <a:t>Cartiglia</a:t>
            </a:r>
            <a:r>
              <a:rPr lang="en-GB" sz="1200" dirty="0">
                <a:solidFill>
                  <a:schemeClr val="tx2"/>
                </a:solidFill>
              </a:rPr>
              <a:t> et al., </a:t>
            </a:r>
            <a:r>
              <a:rPr lang="en-GB" sz="1200" dirty="0" err="1">
                <a:solidFill>
                  <a:schemeClr val="tx2"/>
                </a:solidFill>
              </a:rPr>
              <a:t>Nucl</a:t>
            </a:r>
            <a:r>
              <a:rPr lang="en-GB" sz="1200" dirty="0">
                <a:solidFill>
                  <a:schemeClr val="tx2"/>
                </a:solidFill>
              </a:rPr>
              <a:t>. </a:t>
            </a:r>
            <a:r>
              <a:rPr lang="en-GB" sz="1200" dirty="0" err="1">
                <a:solidFill>
                  <a:schemeClr val="tx2"/>
                </a:solidFill>
              </a:rPr>
              <a:t>Instrum</a:t>
            </a:r>
            <a:r>
              <a:rPr lang="en-GB" sz="1200" dirty="0">
                <a:solidFill>
                  <a:schemeClr val="tx2"/>
                </a:solidFill>
              </a:rPr>
              <a:t>. Meth. A </a:t>
            </a:r>
            <a:r>
              <a:rPr lang="en-GB" sz="1200" b="1" dirty="0">
                <a:solidFill>
                  <a:schemeClr val="tx2"/>
                </a:solidFill>
              </a:rPr>
              <a:t>1003</a:t>
            </a:r>
            <a:r>
              <a:rPr lang="en-GB" sz="1200" dirty="0">
                <a:solidFill>
                  <a:schemeClr val="tx2"/>
                </a:solidFill>
              </a:rPr>
              <a:t> (2021).</a:t>
            </a:r>
          </a:p>
          <a:p>
            <a:endParaRPr lang="en-GB" sz="1200" dirty="0">
              <a:solidFill>
                <a:schemeClr val="tx2"/>
              </a:solidFill>
            </a:endParaRPr>
          </a:p>
        </p:txBody>
      </p:sp>
      <p:pic>
        <p:nvPicPr>
          <p:cNvPr id="17" name="Picture 16" descr="Timeline&#10;&#10;Description automatically generated">
            <a:extLst>
              <a:ext uri="{FF2B5EF4-FFF2-40B4-BE49-F238E27FC236}">
                <a16:creationId xmlns:a16="http://schemas.microsoft.com/office/drawing/2014/main" id="{E726D844-CA09-0C28-E7B2-65897B41990A}"/>
              </a:ext>
            </a:extLst>
          </p:cNvPr>
          <p:cNvPicPr>
            <a:picLocks noChangeAspect="1"/>
          </p:cNvPicPr>
          <p:nvPr/>
        </p:nvPicPr>
        <p:blipFill>
          <a:blip r:embed="rId3"/>
          <a:stretch>
            <a:fillRect/>
          </a:stretch>
        </p:blipFill>
        <p:spPr>
          <a:xfrm>
            <a:off x="6111718" y="3644444"/>
            <a:ext cx="5672293" cy="2023158"/>
          </a:xfrm>
          <a:prstGeom prst="rect">
            <a:avLst/>
          </a:prstGeom>
        </p:spPr>
      </p:pic>
      <p:pic>
        <p:nvPicPr>
          <p:cNvPr id="19" name="Picture 18" descr="A picture containing timeline&#10;&#10;Description automatically generated">
            <a:extLst>
              <a:ext uri="{FF2B5EF4-FFF2-40B4-BE49-F238E27FC236}">
                <a16:creationId xmlns:a16="http://schemas.microsoft.com/office/drawing/2014/main" id="{C36DFDD4-900E-B93D-8D2A-353099CB394C}"/>
              </a:ext>
            </a:extLst>
          </p:cNvPr>
          <p:cNvPicPr>
            <a:picLocks noChangeAspect="1"/>
          </p:cNvPicPr>
          <p:nvPr/>
        </p:nvPicPr>
        <p:blipFill>
          <a:blip r:embed="rId4"/>
          <a:stretch>
            <a:fillRect/>
          </a:stretch>
        </p:blipFill>
        <p:spPr>
          <a:xfrm>
            <a:off x="407987" y="3404151"/>
            <a:ext cx="5094080" cy="2626885"/>
          </a:xfrm>
          <a:prstGeom prst="rect">
            <a:avLst/>
          </a:prstGeom>
        </p:spPr>
      </p:pic>
      <p:sp>
        <p:nvSpPr>
          <p:cNvPr id="20" name="TextBox 19">
            <a:extLst>
              <a:ext uri="{FF2B5EF4-FFF2-40B4-BE49-F238E27FC236}">
                <a16:creationId xmlns:a16="http://schemas.microsoft.com/office/drawing/2014/main" id="{5AD5B467-DFCC-2315-E648-506F4AFFDE81}"/>
              </a:ext>
            </a:extLst>
          </p:cNvPr>
          <p:cNvSpPr txBox="1"/>
          <p:nvPr/>
        </p:nvSpPr>
        <p:spPr>
          <a:xfrm>
            <a:off x="7783811" y="3152257"/>
            <a:ext cx="1514838" cy="215444"/>
          </a:xfrm>
          <a:prstGeom prst="rect">
            <a:avLst/>
          </a:prstGeom>
          <a:noFill/>
        </p:spPr>
        <p:txBody>
          <a:bodyPr wrap="none" lIns="0" tIns="0" rIns="0" bIns="0" rtlCol="0">
            <a:spAutoFit/>
          </a:bodyPr>
          <a:lstStyle/>
          <a:p>
            <a:pPr algn="l"/>
            <a:r>
              <a:rPr lang="en-BE" sz="1400" dirty="0">
                <a:solidFill>
                  <a:schemeClr val="tx2"/>
                </a:solidFill>
              </a:rPr>
              <a:t>AC-Coupled LGAD</a:t>
            </a:r>
          </a:p>
        </p:txBody>
      </p:sp>
      <p:sp>
        <p:nvSpPr>
          <p:cNvPr id="23" name="TextBox 22">
            <a:extLst>
              <a:ext uri="{FF2B5EF4-FFF2-40B4-BE49-F238E27FC236}">
                <a16:creationId xmlns:a16="http://schemas.microsoft.com/office/drawing/2014/main" id="{8AF95A80-1D15-EAE7-22DB-C858A995F5F7}"/>
              </a:ext>
            </a:extLst>
          </p:cNvPr>
          <p:cNvSpPr txBox="1"/>
          <p:nvPr/>
        </p:nvSpPr>
        <p:spPr>
          <a:xfrm>
            <a:off x="1939554" y="3152257"/>
            <a:ext cx="2239396" cy="215444"/>
          </a:xfrm>
          <a:prstGeom prst="rect">
            <a:avLst/>
          </a:prstGeom>
          <a:noFill/>
        </p:spPr>
        <p:txBody>
          <a:bodyPr wrap="none" lIns="0" tIns="0" rIns="0" bIns="0" rtlCol="0">
            <a:spAutoFit/>
          </a:bodyPr>
          <a:lstStyle/>
          <a:p>
            <a:r>
              <a:rPr lang="en-GB" sz="1400" dirty="0">
                <a:solidFill>
                  <a:schemeClr val="tx2"/>
                </a:solidFill>
              </a:rPr>
              <a:t>Resistive-strips micromegas</a:t>
            </a:r>
          </a:p>
        </p:txBody>
      </p:sp>
      <p:sp>
        <p:nvSpPr>
          <p:cNvPr id="4" name="Rectangle 3">
            <a:extLst>
              <a:ext uri="{FF2B5EF4-FFF2-40B4-BE49-F238E27FC236}">
                <a16:creationId xmlns:a16="http://schemas.microsoft.com/office/drawing/2014/main" id="{75334DCE-2D36-1639-F6A6-5511AEB48B50}"/>
              </a:ext>
            </a:extLst>
          </p:cNvPr>
          <p:cNvSpPr/>
          <p:nvPr/>
        </p:nvSpPr>
        <p:spPr>
          <a:xfrm>
            <a:off x="199476" y="3745274"/>
            <a:ext cx="709981" cy="1266564"/>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BE"/>
          </a:p>
        </p:txBody>
      </p:sp>
      <p:sp>
        <p:nvSpPr>
          <p:cNvPr id="13" name="Rectangle 12">
            <a:extLst>
              <a:ext uri="{FF2B5EF4-FFF2-40B4-BE49-F238E27FC236}">
                <a16:creationId xmlns:a16="http://schemas.microsoft.com/office/drawing/2014/main" id="{894893C3-673B-FC3E-266E-CC49A30EE795}"/>
              </a:ext>
            </a:extLst>
          </p:cNvPr>
          <p:cNvSpPr/>
          <p:nvPr/>
        </p:nvSpPr>
        <p:spPr>
          <a:xfrm>
            <a:off x="4588596" y="3745273"/>
            <a:ext cx="709981" cy="170652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BE"/>
          </a:p>
        </p:txBody>
      </p:sp>
      <p:sp>
        <p:nvSpPr>
          <p:cNvPr id="14" name="Rectangle 13">
            <a:extLst>
              <a:ext uri="{FF2B5EF4-FFF2-40B4-BE49-F238E27FC236}">
                <a16:creationId xmlns:a16="http://schemas.microsoft.com/office/drawing/2014/main" id="{0957DA4C-AC96-F29E-6F46-BAA8FAC348D5}"/>
              </a:ext>
            </a:extLst>
          </p:cNvPr>
          <p:cNvSpPr/>
          <p:nvPr/>
        </p:nvSpPr>
        <p:spPr>
          <a:xfrm>
            <a:off x="3928780" y="3835538"/>
            <a:ext cx="709981" cy="63266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BE"/>
          </a:p>
        </p:txBody>
      </p:sp>
    </p:spTree>
    <p:extLst>
      <p:ext uri="{BB962C8B-B14F-4D97-AF65-F5344CB8AC3E}">
        <p14:creationId xmlns:p14="http://schemas.microsoft.com/office/powerpoint/2010/main" val="2703793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7" y="1582655"/>
            <a:ext cx="6284215" cy="4618120"/>
          </a:xfrm>
        </p:spPr>
        <p:txBody>
          <a:bodyPr/>
          <a:lstStyle/>
          <a:p>
            <a:pPr marL="0" lvl="1" indent="0">
              <a:buNone/>
            </a:pPr>
            <a:r>
              <a:rPr lang="en-US" b="1" dirty="0"/>
              <a:t>We want to use Garfield++ and COMSOL to model the </a:t>
            </a:r>
            <a:r>
              <a:rPr lang="en-US" b="1" dirty="0">
                <a:solidFill>
                  <a:srgbClr val="FF0000"/>
                </a:solidFill>
              </a:rPr>
              <a:t>signal formation in detectors with resistive elements </a:t>
            </a:r>
            <a:r>
              <a:rPr lang="en-US" b="1" dirty="0"/>
              <a:t>by applying an extended form of the </a:t>
            </a:r>
            <a:r>
              <a:rPr lang="en-US" b="1" dirty="0" err="1"/>
              <a:t>Ramo</a:t>
            </a:r>
            <a:r>
              <a:rPr lang="en-US" b="1" dirty="0"/>
              <a:t>-Shockley theorem.</a:t>
            </a:r>
          </a:p>
          <a:p>
            <a:pPr marL="0" lvl="1" indent="0">
              <a:buNone/>
            </a:pPr>
            <a:endParaRPr lang="en-US" b="1" dirty="0"/>
          </a:p>
          <a:p>
            <a:pPr marL="0" lvl="1" indent="0" algn="ctr">
              <a:buNone/>
            </a:pPr>
            <a:r>
              <a:rPr lang="en-US" b="1" u="sng" dirty="0"/>
              <a:t>Outline:</a:t>
            </a:r>
          </a:p>
          <a:p>
            <a:pPr lvl="1"/>
            <a:r>
              <a:rPr lang="en-US" dirty="0" err="1"/>
              <a:t>Ramo</a:t>
            </a:r>
            <a:r>
              <a:rPr lang="en-US" dirty="0"/>
              <a:t>-Shockley theorem extension for conductive media</a:t>
            </a:r>
          </a:p>
          <a:p>
            <a:pPr lvl="1"/>
            <a:r>
              <a:rPr lang="en-GB" dirty="0"/>
              <a:t>Overview</a:t>
            </a:r>
            <a:r>
              <a:rPr lang="en-US" dirty="0"/>
              <a:t> of the numerical approach</a:t>
            </a:r>
          </a:p>
          <a:p>
            <a:pPr lvl="1"/>
            <a:r>
              <a:rPr lang="en-US" dirty="0"/>
              <a:t>Examples of signals induced in various detectors</a:t>
            </a:r>
          </a:p>
          <a:p>
            <a:pPr lvl="1"/>
            <a:r>
              <a:rPr lang="en-US" dirty="0"/>
              <a:t>Summary</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Overview</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1030" name="Picture 6" descr="Brand Guide May 2019">
            <a:extLst>
              <a:ext uri="{FF2B5EF4-FFF2-40B4-BE49-F238E27FC236}">
                <a16:creationId xmlns:a16="http://schemas.microsoft.com/office/drawing/2014/main" id="{955793AA-2CA3-5047-8708-5BFF24F77FC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73664" y="4517771"/>
            <a:ext cx="1630844" cy="163084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B559CB2-51EF-664D-BE06-EFACC61A17D5}"/>
              </a:ext>
            </a:extLst>
          </p:cNvPr>
          <p:cNvSpPr txBox="1"/>
          <p:nvPr/>
        </p:nvSpPr>
        <p:spPr>
          <a:xfrm>
            <a:off x="6692202" y="6304926"/>
            <a:ext cx="4787914" cy="55399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F2F2F"/>
                </a:solidFill>
                <a:effectLst/>
                <a:uLnTx/>
                <a:uFillTx/>
                <a:latin typeface="Arial"/>
                <a:ea typeface="+mn-ea"/>
                <a:cs typeface="+mn-cs"/>
              </a:rPr>
              <a:t>Garfield++: </a:t>
            </a:r>
            <a:r>
              <a:rPr kumimoji="0" lang="en-GB" sz="1200" b="0" i="0" u="none" strike="noStrike" kern="1200" cap="none" spc="0" normalizeH="0" baseline="0" noProof="0" dirty="0">
                <a:ln>
                  <a:noFill/>
                </a:ln>
                <a:solidFill>
                  <a:srgbClr val="2F2F2F"/>
                </a:solidFill>
                <a:effectLst/>
                <a:uLnTx/>
                <a:uFillTx/>
                <a:latin typeface="Arial"/>
                <a:ea typeface="+mn-ea"/>
                <a:cs typeface="+mn-cs"/>
                <a:hlinkClick r:id="rId4"/>
              </a:rPr>
              <a:t>https://garfieldpp.web.cern.ch/garfieldpp/</a:t>
            </a:r>
            <a:endParaRPr kumimoji="0" lang="en-GB" sz="1200" b="0" i="0" u="none" strike="noStrike" kern="1200" cap="none" spc="0" normalizeH="0" baseline="0" noProof="0" dirty="0">
              <a:ln>
                <a:noFill/>
              </a:ln>
              <a:solidFill>
                <a:srgbClr val="2F2F2F"/>
              </a:solidFill>
              <a:effectLst/>
              <a:uLnTx/>
              <a:uFillTx/>
              <a:latin typeface="Arial"/>
              <a:ea typeface="+mn-ea"/>
              <a:cs typeface="+mn-cs"/>
            </a:endParaRPr>
          </a:p>
          <a:p>
            <a:pPr lvl="0">
              <a:defRPr/>
            </a:pPr>
            <a:r>
              <a:rPr lang="en-GB" sz="1200" dirty="0">
                <a:solidFill>
                  <a:srgbClr val="2F2F2F"/>
                </a:solidFill>
                <a:latin typeface="Arial"/>
              </a:rPr>
              <a:t>H. Schindler’s dissertation: </a:t>
            </a:r>
            <a:r>
              <a:rPr lang="en-GB" sz="1200" dirty="0">
                <a:solidFill>
                  <a:srgbClr val="2F2F2F"/>
                </a:solidFill>
              </a:rPr>
              <a:t>Microscopic simulation of particle detectors</a:t>
            </a:r>
            <a:endParaRPr kumimoji="0" lang="en-GB" sz="1200" b="0" i="0" u="none" strike="noStrike" kern="1200" cap="none" spc="0" normalizeH="0" baseline="0" noProof="0" dirty="0">
              <a:ln>
                <a:noFill/>
              </a:ln>
              <a:solidFill>
                <a:srgbClr val="2F2F2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F2F2F"/>
                </a:solidFill>
                <a:effectLst/>
                <a:uLnTx/>
                <a:uFillTx/>
                <a:latin typeface="Arial"/>
                <a:ea typeface="+mn-ea"/>
                <a:cs typeface="+mn-cs"/>
              </a:rPr>
              <a:t>COMSOL Multiphysics: </a:t>
            </a:r>
            <a:r>
              <a:rPr kumimoji="0" lang="en-GB" sz="1200" b="0" i="0" u="none" strike="noStrike" kern="1200" cap="none" spc="0" normalizeH="0" baseline="0" noProof="0" dirty="0">
                <a:ln>
                  <a:noFill/>
                </a:ln>
                <a:solidFill>
                  <a:srgbClr val="2F2F2F"/>
                </a:solidFill>
                <a:effectLst/>
                <a:uLnTx/>
                <a:uFillTx/>
                <a:latin typeface="Arial"/>
                <a:ea typeface="+mn-ea"/>
                <a:cs typeface="+mn-cs"/>
                <a:hlinkClick r:id="rId5"/>
              </a:rPr>
              <a:t>https://</a:t>
            </a:r>
            <a:r>
              <a:rPr kumimoji="0" lang="en-GB" sz="1200" b="0" i="0" u="none" strike="noStrike" kern="1200" cap="none" spc="0" normalizeH="0" baseline="0" noProof="0" dirty="0" err="1">
                <a:ln>
                  <a:noFill/>
                </a:ln>
                <a:solidFill>
                  <a:srgbClr val="2F2F2F"/>
                </a:solidFill>
                <a:effectLst/>
                <a:uLnTx/>
                <a:uFillTx/>
                <a:latin typeface="Arial"/>
                <a:ea typeface="+mn-ea"/>
                <a:cs typeface="+mn-cs"/>
                <a:hlinkClick r:id="rId5"/>
              </a:rPr>
              <a:t>www.comsol.ch</a:t>
            </a:r>
            <a:r>
              <a:rPr kumimoji="0" lang="en-GB" sz="1200" b="0" i="0" u="none" strike="noStrike" kern="1200" cap="none" spc="0" normalizeH="0" baseline="0" noProof="0" dirty="0">
                <a:ln>
                  <a:noFill/>
                </a:ln>
                <a:solidFill>
                  <a:srgbClr val="2F2F2F"/>
                </a:solidFill>
                <a:effectLst/>
                <a:uLnTx/>
                <a:uFillTx/>
                <a:latin typeface="Arial"/>
                <a:ea typeface="+mn-ea"/>
                <a:cs typeface="+mn-cs"/>
                <a:hlinkClick r:id="rId5"/>
              </a:rPr>
              <a:t> </a:t>
            </a:r>
            <a:endParaRPr kumimoji="0" lang="en-GB" sz="1200" b="0" i="0" u="none" strike="noStrike" kern="1200" cap="none" spc="0" normalizeH="0" baseline="0" noProof="0" dirty="0">
              <a:ln>
                <a:noFill/>
              </a:ln>
              <a:solidFill>
                <a:srgbClr val="2F2F2F"/>
              </a:solidFill>
              <a:effectLst/>
              <a:uLnTx/>
              <a:uFillTx/>
              <a:latin typeface="Arial"/>
              <a:ea typeface="+mn-ea"/>
              <a:cs typeface="+mn-cs"/>
            </a:endParaRPr>
          </a:p>
        </p:txBody>
      </p:sp>
      <p:pic>
        <p:nvPicPr>
          <p:cNvPr id="7" name="Picture 6" descr="Chart&#10;&#10;Description automatically generated">
            <a:extLst>
              <a:ext uri="{FF2B5EF4-FFF2-40B4-BE49-F238E27FC236}">
                <a16:creationId xmlns:a16="http://schemas.microsoft.com/office/drawing/2014/main" id="{56279A49-C0D3-1EF6-DBAD-89B96019C58E}"/>
              </a:ext>
            </a:extLst>
          </p:cNvPr>
          <p:cNvPicPr>
            <a:picLocks noChangeAspect="1"/>
          </p:cNvPicPr>
          <p:nvPr/>
        </p:nvPicPr>
        <p:blipFill>
          <a:blip r:embed="rId6"/>
          <a:stretch>
            <a:fillRect/>
          </a:stretch>
        </p:blipFill>
        <p:spPr>
          <a:xfrm>
            <a:off x="7239073" y="1410835"/>
            <a:ext cx="3868473" cy="2963616"/>
          </a:xfrm>
          <a:prstGeom prst="rect">
            <a:avLst/>
          </a:prstGeom>
        </p:spPr>
      </p:pic>
      <p:pic>
        <p:nvPicPr>
          <p:cNvPr id="1028" name="Picture 4" descr="Garfield++ User Guide">
            <a:extLst>
              <a:ext uri="{FF2B5EF4-FFF2-40B4-BE49-F238E27FC236}">
                <a16:creationId xmlns:a16="http://schemas.microsoft.com/office/drawing/2014/main" id="{62A6EBAF-0DEE-A344-B0BF-7CFEB89D6C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56321" y="1582655"/>
            <a:ext cx="911001" cy="54849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A94968EB-B802-6EAA-4A03-0951E6425F33}"/>
              </a:ext>
            </a:extLst>
          </p:cNvPr>
          <p:cNvSpPr txBox="1"/>
          <p:nvPr/>
        </p:nvSpPr>
        <p:spPr>
          <a:xfrm>
            <a:off x="8379026" y="3525729"/>
            <a:ext cx="562655" cy="184666"/>
          </a:xfrm>
          <a:prstGeom prst="rect">
            <a:avLst/>
          </a:prstGeom>
          <a:noFill/>
        </p:spPr>
        <p:txBody>
          <a:bodyPr wrap="none" lIns="0" tIns="0" rIns="0" bIns="0" rtlCol="0">
            <a:spAutoFit/>
          </a:bodyPr>
          <a:lstStyle/>
          <a:p>
            <a:pPr algn="l"/>
            <a:r>
              <a:rPr lang="en-GB" sz="1200" dirty="0">
                <a:solidFill>
                  <a:srgbClr val="F5B041"/>
                </a:solidFill>
              </a:rPr>
              <a:t>Electron</a:t>
            </a:r>
          </a:p>
        </p:txBody>
      </p:sp>
      <p:sp>
        <p:nvSpPr>
          <p:cNvPr id="13" name="TextBox 12">
            <a:extLst>
              <a:ext uri="{FF2B5EF4-FFF2-40B4-BE49-F238E27FC236}">
                <a16:creationId xmlns:a16="http://schemas.microsoft.com/office/drawing/2014/main" id="{8FC945D5-6A91-8687-11F9-E50D63093E99}"/>
              </a:ext>
            </a:extLst>
          </p:cNvPr>
          <p:cNvSpPr txBox="1"/>
          <p:nvPr/>
        </p:nvSpPr>
        <p:spPr>
          <a:xfrm>
            <a:off x="8728481" y="1856901"/>
            <a:ext cx="213200" cy="184666"/>
          </a:xfrm>
          <a:prstGeom prst="rect">
            <a:avLst/>
          </a:prstGeom>
          <a:noFill/>
        </p:spPr>
        <p:txBody>
          <a:bodyPr wrap="none" lIns="0" tIns="0" rIns="0" bIns="0" rtlCol="0">
            <a:spAutoFit/>
          </a:bodyPr>
          <a:lstStyle/>
          <a:p>
            <a:pPr algn="l"/>
            <a:r>
              <a:rPr lang="en-GB" sz="1200" dirty="0">
                <a:solidFill>
                  <a:srgbClr val="CF1C18"/>
                </a:solidFill>
              </a:rPr>
              <a:t>Ion</a:t>
            </a:r>
          </a:p>
        </p:txBody>
      </p:sp>
      <p:sp>
        <p:nvSpPr>
          <p:cNvPr id="14" name="TextBox 13">
            <a:extLst>
              <a:ext uri="{FF2B5EF4-FFF2-40B4-BE49-F238E27FC236}">
                <a16:creationId xmlns:a16="http://schemas.microsoft.com/office/drawing/2014/main" id="{5DD57D90-42F6-2C6B-343F-7A8E492E0B08}"/>
              </a:ext>
            </a:extLst>
          </p:cNvPr>
          <p:cNvSpPr txBox="1"/>
          <p:nvPr/>
        </p:nvSpPr>
        <p:spPr>
          <a:xfrm>
            <a:off x="7129999" y="1172540"/>
            <a:ext cx="4318174" cy="169277"/>
          </a:xfrm>
          <a:prstGeom prst="rect">
            <a:avLst/>
          </a:prstGeom>
          <a:noFill/>
        </p:spPr>
        <p:txBody>
          <a:bodyPr wrap="square" lIns="0" tIns="0" rIns="0" bIns="0" rtlCol="0">
            <a:spAutoFit/>
          </a:bodyPr>
          <a:lstStyle/>
          <a:p>
            <a:pPr algn="ctr"/>
            <a:r>
              <a:rPr lang="en-GB" sz="1100" dirty="0">
                <a:solidFill>
                  <a:schemeClr val="tx2"/>
                </a:solidFill>
              </a:rPr>
              <a:t>Drift lines of a GEM in Garfield++</a:t>
            </a:r>
          </a:p>
        </p:txBody>
      </p:sp>
    </p:spTree>
    <p:extLst>
      <p:ext uri="{BB962C8B-B14F-4D97-AF65-F5344CB8AC3E}">
        <p14:creationId xmlns:p14="http://schemas.microsoft.com/office/powerpoint/2010/main" val="512085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rt, diagram&#10;&#10;Description automatically generated">
            <a:extLst>
              <a:ext uri="{FF2B5EF4-FFF2-40B4-BE49-F238E27FC236}">
                <a16:creationId xmlns:a16="http://schemas.microsoft.com/office/drawing/2014/main" id="{DE79AA73-270D-9244-AA4B-B0740ED0941C}"/>
              </a:ext>
            </a:extLst>
          </p:cNvPr>
          <p:cNvPicPr>
            <a:picLocks noChangeAspect="1"/>
          </p:cNvPicPr>
          <p:nvPr/>
        </p:nvPicPr>
        <p:blipFill>
          <a:blip r:embed="rId3"/>
          <a:stretch>
            <a:fillRect/>
          </a:stretch>
        </p:blipFill>
        <p:spPr>
          <a:xfrm>
            <a:off x="7127526" y="2633105"/>
            <a:ext cx="4192086" cy="3144064"/>
          </a:xfrm>
          <a:prstGeom prst="rect">
            <a:avLst/>
          </a:prstGeom>
        </p:spPr>
      </p:pic>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408662"/>
                <a:ext cx="11125644" cy="4471048"/>
              </a:xfrm>
            </p:spPr>
            <p:txBody>
              <a:bodyPr/>
              <a:lstStyle/>
              <a:p>
                <a:pPr marL="0" lvl="1" indent="0">
                  <a:buNone/>
                </a:pPr>
                <a:r>
                  <a:rPr lang="en-US" b="1" dirty="0"/>
                  <a:t>The </a:t>
                </a:r>
                <a:r>
                  <a:rPr lang="en-US" b="1" dirty="0" err="1"/>
                  <a:t>Ramo</a:t>
                </a:r>
                <a:r>
                  <a:rPr lang="en-US" b="1" dirty="0"/>
                  <a:t>-Shockley theorem allows the current induced by an externally impressed charge density on any electrode to be calculated by the usage of a so-called </a:t>
                </a:r>
                <a:r>
                  <a:rPr lang="en-US" b="1" dirty="0">
                    <a:solidFill>
                      <a:srgbClr val="FF0000"/>
                    </a:solidFill>
                  </a:rPr>
                  <a:t>weighting potential </a:t>
                </a:r>
                <a14:m>
                  <m:oMath xmlns:m="http://schemas.openxmlformats.org/officeDocument/2006/math">
                    <m:r>
                      <a:rPr lang="en-US" b="1" i="0" smtClean="0">
                        <a:solidFill>
                          <a:srgbClr val="FF0000"/>
                        </a:solidFill>
                        <a:latin typeface="Cambria Math" panose="02040503050406030204" pitchFamily="18" charset="0"/>
                        <a:ea typeface="Cambria Math" panose="02040503050406030204" pitchFamily="18" charset="0"/>
                      </a:rPr>
                      <m:t>𝛙</m:t>
                    </m:r>
                    <m:r>
                      <a:rPr lang="en-US" b="1" i="0" smtClean="0">
                        <a:solidFill>
                          <a:srgbClr val="FF0000"/>
                        </a:solidFill>
                        <a:latin typeface="Cambria Math" panose="02040503050406030204" pitchFamily="18" charset="0"/>
                        <a:ea typeface="Cambria Math" panose="02040503050406030204" pitchFamily="18" charset="0"/>
                      </a:rPr>
                      <m:t>(</m:t>
                    </m:r>
                    <m:r>
                      <a:rPr lang="en-US" b="1" i="0" smtClean="0">
                        <a:solidFill>
                          <a:srgbClr val="FF0000"/>
                        </a:solidFill>
                        <a:latin typeface="Cambria Math" panose="02040503050406030204" pitchFamily="18" charset="0"/>
                        <a:ea typeface="Cambria Math" panose="02040503050406030204" pitchFamily="18" charset="0"/>
                      </a:rPr>
                      <m:t>𝐱</m:t>
                    </m:r>
                    <m:r>
                      <a:rPr lang="en-US" b="1" i="0" smtClean="0">
                        <a:solidFill>
                          <a:srgbClr val="FF0000"/>
                        </a:solidFill>
                        <a:latin typeface="Cambria Math" panose="02040503050406030204" pitchFamily="18" charset="0"/>
                        <a:ea typeface="Cambria Math" panose="02040503050406030204" pitchFamily="18" charset="0"/>
                      </a:rPr>
                      <m:t>)</m:t>
                    </m:r>
                  </m:oMath>
                </a14:m>
                <a:r>
                  <a:rPr lang="en-US" b="1" dirty="0"/>
                  <a:t>.</a:t>
                </a:r>
              </a:p>
            </p:txBody>
          </p:sp>
        </mc:Choice>
        <mc:Fallback xmlns="">
          <p:sp>
            <p:nvSpPr>
              <p:cNvPr id="2" name="Content Placeholder 1">
                <a:extLst>
                  <a:ext uri="{FF2B5EF4-FFF2-40B4-BE49-F238E27FC236}">
                    <a16:creationId xmlns:a16="http://schemas.microsoft.com/office/drawing/2014/main" id="{97F283B3-893E-E844-A539-D34BA0CC00FE}"/>
                  </a:ext>
                </a:extLst>
              </p:cNvPr>
              <p:cNvSpPr>
                <a:spLocks noGrp="1" noRot="1" noChangeAspect="1" noMove="1" noResize="1" noEditPoints="1" noAdjustHandles="1" noChangeArrowheads="1" noChangeShapeType="1" noTextEdit="1"/>
              </p:cNvSpPr>
              <p:nvPr>
                <p:ph idx="1"/>
              </p:nvPr>
            </p:nvSpPr>
            <p:spPr>
              <a:xfrm>
                <a:off x="407988" y="1408662"/>
                <a:ext cx="11125644" cy="4471048"/>
              </a:xfrm>
              <a:blipFill>
                <a:blip r:embed="rId4"/>
                <a:stretch>
                  <a:fillRect l="-1254" t="-1412" r="-1824"/>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9" y="373593"/>
            <a:ext cx="7389046" cy="1065742"/>
          </a:xfrm>
        </p:spPr>
        <p:txBody>
          <a:bodyPr/>
          <a:lstStyle/>
          <a:p>
            <a:r>
              <a:rPr lang="en-GB" dirty="0" err="1"/>
              <a:t>Ramo</a:t>
            </a:r>
            <a:r>
              <a:rPr lang="en-GB" dirty="0"/>
              <a:t>-Shockley theorem</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7" name="TextBox 26">
            <a:extLst>
              <a:ext uri="{FF2B5EF4-FFF2-40B4-BE49-F238E27FC236}">
                <a16:creationId xmlns:a16="http://schemas.microsoft.com/office/drawing/2014/main" id="{93A7555B-804F-174A-A805-F2E38F6BCBDD}"/>
              </a:ext>
            </a:extLst>
          </p:cNvPr>
          <p:cNvSpPr txBox="1"/>
          <p:nvPr/>
        </p:nvSpPr>
        <p:spPr>
          <a:xfrm>
            <a:off x="9326735" y="4870415"/>
            <a:ext cx="1064394" cy="215444"/>
          </a:xfrm>
          <a:prstGeom prst="rect">
            <a:avLst/>
          </a:prstGeom>
          <a:noFill/>
        </p:spPr>
        <p:txBody>
          <a:bodyPr wrap="none" lIns="0" tIns="0" rIns="0" bIns="0" rtlCol="0">
            <a:spAutoFit/>
          </a:bodyPr>
          <a:lstStyle/>
          <a:p>
            <a:pPr algn="l"/>
            <a:r>
              <a:rPr lang="en-US" sz="1400" dirty="0">
                <a:solidFill>
                  <a:schemeClr val="tx2"/>
                </a:solidFill>
              </a:rPr>
              <a:t>Readout strip</a:t>
            </a:r>
          </a:p>
        </p:txBody>
      </p:sp>
      <p:sp>
        <p:nvSpPr>
          <p:cNvPr id="28" name="TextBox 27">
            <a:extLst>
              <a:ext uri="{FF2B5EF4-FFF2-40B4-BE49-F238E27FC236}">
                <a16:creationId xmlns:a16="http://schemas.microsoft.com/office/drawing/2014/main" id="{6BB61579-C7E6-514A-A6FA-F56D89D5F0F5}"/>
              </a:ext>
            </a:extLst>
          </p:cNvPr>
          <p:cNvSpPr txBox="1"/>
          <p:nvPr/>
        </p:nvSpPr>
        <p:spPr>
          <a:xfrm>
            <a:off x="7661357" y="3289793"/>
            <a:ext cx="690895" cy="276999"/>
          </a:xfrm>
          <a:prstGeom prst="rect">
            <a:avLst/>
          </a:prstGeom>
          <a:noFill/>
        </p:spPr>
        <p:txBody>
          <a:bodyPr wrap="none" lIns="0" tIns="0" rIns="0" bIns="0" rtlCol="0">
            <a:spAutoFit/>
          </a:bodyPr>
          <a:lstStyle/>
          <a:p>
            <a:pPr algn="l"/>
            <a:r>
              <a:rPr lang="en-US" sz="1400" dirty="0">
                <a:solidFill>
                  <a:schemeClr val="tx2"/>
                </a:solidFill>
              </a:rPr>
              <a:t>Gas</a:t>
            </a:r>
            <a:r>
              <a:rPr lang="en-US" dirty="0">
                <a:solidFill>
                  <a:schemeClr val="tx2"/>
                </a:solidFill>
              </a:rPr>
              <a:t> </a:t>
            </a:r>
            <a:r>
              <a:rPr lang="en-US" sz="1400" dirty="0">
                <a:solidFill>
                  <a:schemeClr val="tx2"/>
                </a:solidFill>
              </a:rPr>
              <a:t>gap</a:t>
            </a:r>
            <a:endParaRPr lang="en-US" dirty="0">
              <a:solidFill>
                <a:schemeClr val="tx2"/>
              </a:solidFill>
            </a:endParaRPr>
          </a:p>
        </p:txBody>
      </p:sp>
      <p:sp>
        <p:nvSpPr>
          <p:cNvPr id="30" name="TextBox 29">
            <a:extLst>
              <a:ext uri="{FF2B5EF4-FFF2-40B4-BE49-F238E27FC236}">
                <a16:creationId xmlns:a16="http://schemas.microsoft.com/office/drawing/2014/main" id="{287B6A99-7D72-934F-BEDB-660F52DE0769}"/>
              </a:ext>
            </a:extLst>
          </p:cNvPr>
          <p:cNvSpPr txBox="1"/>
          <p:nvPr/>
        </p:nvSpPr>
        <p:spPr>
          <a:xfrm>
            <a:off x="7784377" y="4889654"/>
            <a:ext cx="686085" cy="215444"/>
          </a:xfrm>
          <a:prstGeom prst="rect">
            <a:avLst/>
          </a:prstGeom>
          <a:noFill/>
        </p:spPr>
        <p:txBody>
          <a:bodyPr wrap="none" lIns="0" tIns="0" rIns="0" bIns="0" rtlCol="0">
            <a:spAutoFit/>
          </a:bodyPr>
          <a:lstStyle/>
          <a:p>
            <a:pPr algn="l"/>
            <a:r>
              <a:rPr lang="en-US" sz="1400" dirty="0">
                <a:solidFill>
                  <a:schemeClr val="tx2"/>
                </a:solidFill>
              </a:rPr>
              <a:t>Insulator</a:t>
            </a:r>
          </a:p>
        </p:txBody>
      </p:sp>
      <p:cxnSp>
        <p:nvCxnSpPr>
          <p:cNvPr id="31" name="Straight Arrow Connector 30">
            <a:extLst>
              <a:ext uri="{FF2B5EF4-FFF2-40B4-BE49-F238E27FC236}">
                <a16:creationId xmlns:a16="http://schemas.microsoft.com/office/drawing/2014/main" id="{50598D03-47C5-1C49-A2CF-476226121199}"/>
              </a:ext>
            </a:extLst>
          </p:cNvPr>
          <p:cNvCxnSpPr/>
          <p:nvPr/>
        </p:nvCxnSpPr>
        <p:spPr>
          <a:xfrm>
            <a:off x="8006805" y="3606055"/>
            <a:ext cx="0" cy="587464"/>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8C42A856-922A-2547-B9AE-57041B64A6B3}"/>
              </a:ext>
            </a:extLst>
          </p:cNvPr>
          <p:cNvCxnSpPr>
            <a:cxnSpLocks/>
          </p:cNvCxnSpPr>
          <p:nvPr/>
        </p:nvCxnSpPr>
        <p:spPr>
          <a:xfrm flipV="1">
            <a:off x="8089690" y="4405776"/>
            <a:ext cx="0" cy="471846"/>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52DE10CB-81B0-E44E-9350-F659546C7584}"/>
              </a:ext>
            </a:extLst>
          </p:cNvPr>
          <p:cNvCxnSpPr>
            <a:cxnSpLocks/>
          </p:cNvCxnSpPr>
          <p:nvPr/>
        </p:nvCxnSpPr>
        <p:spPr>
          <a:xfrm flipH="1" flipV="1">
            <a:off x="9065465" y="4540857"/>
            <a:ext cx="793467" cy="324852"/>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168DC61-A9EA-0B47-B1A9-DE6168C8CDF4}"/>
              </a:ext>
            </a:extLst>
          </p:cNvPr>
          <p:cNvSpPr/>
          <p:nvPr/>
        </p:nvSpPr>
        <p:spPr>
          <a:xfrm>
            <a:off x="6669011" y="2652093"/>
            <a:ext cx="720671"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11E5046-B22D-3D41-86E6-A8899436EF85}"/>
              </a:ext>
            </a:extLst>
          </p:cNvPr>
          <p:cNvSpPr/>
          <p:nvPr/>
        </p:nvSpPr>
        <p:spPr>
          <a:xfrm>
            <a:off x="7751309" y="2633105"/>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5BA55C4B-A053-F640-8909-1D4490187DA1}"/>
              </a:ext>
            </a:extLst>
          </p:cNvPr>
          <p:cNvSpPr/>
          <p:nvPr/>
        </p:nvSpPr>
        <p:spPr>
          <a:xfrm>
            <a:off x="7772799" y="2646010"/>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C9C81DCD-600B-6844-AB1F-61F49182FAB2}"/>
              </a:ext>
            </a:extLst>
          </p:cNvPr>
          <p:cNvSpPr txBox="1"/>
          <p:nvPr/>
        </p:nvSpPr>
        <p:spPr>
          <a:xfrm>
            <a:off x="6967243" y="2411578"/>
            <a:ext cx="4422927" cy="430887"/>
          </a:xfrm>
          <a:prstGeom prst="rect">
            <a:avLst/>
          </a:prstGeom>
          <a:noFill/>
        </p:spPr>
        <p:txBody>
          <a:bodyPr wrap="square" lIns="0" tIns="0" rIns="0" bIns="0" rtlCol="0">
            <a:spAutoFit/>
          </a:bodyPr>
          <a:lstStyle/>
          <a:p>
            <a:pPr algn="ctr"/>
            <a:r>
              <a:rPr lang="en-GB" sz="1400" dirty="0">
                <a:solidFill>
                  <a:schemeClr val="tx2"/>
                </a:solidFill>
              </a:rPr>
              <a:t>Weighting potential for only perfect insulators and electrodes with infinite conductivity.</a:t>
            </a:r>
          </a:p>
        </p:txBody>
      </p:sp>
      <p:sp>
        <p:nvSpPr>
          <p:cNvPr id="39" name="TextBox 38">
            <a:extLst>
              <a:ext uri="{FF2B5EF4-FFF2-40B4-BE49-F238E27FC236}">
                <a16:creationId xmlns:a16="http://schemas.microsoft.com/office/drawing/2014/main" id="{26945A6F-CC17-354A-A63D-4F6B7E143CBB}"/>
              </a:ext>
            </a:extLst>
          </p:cNvPr>
          <p:cNvSpPr txBox="1"/>
          <p:nvPr/>
        </p:nvSpPr>
        <p:spPr>
          <a:xfrm>
            <a:off x="8583094" y="3358786"/>
            <a:ext cx="1163780" cy="215444"/>
          </a:xfrm>
          <a:prstGeom prst="rect">
            <a:avLst/>
          </a:prstGeom>
          <a:noFill/>
        </p:spPr>
        <p:txBody>
          <a:bodyPr wrap="none" lIns="0" tIns="0" rIns="0" bIns="0" rtlCol="0">
            <a:spAutoFit/>
          </a:bodyPr>
          <a:lstStyle/>
          <a:p>
            <a:pPr algn="l"/>
            <a:r>
              <a:rPr lang="en-US" sz="1400" dirty="0">
                <a:solidFill>
                  <a:schemeClr val="tx2"/>
                </a:solidFill>
              </a:rPr>
              <a:t>Cathode/Mesh</a:t>
            </a:r>
            <a:endParaRPr lang="en-US" dirty="0">
              <a:solidFill>
                <a:schemeClr val="tx2"/>
              </a:solidFill>
            </a:endParaRPr>
          </a:p>
        </p:txBody>
      </p:sp>
      <p:cxnSp>
        <p:nvCxnSpPr>
          <p:cNvPr id="40" name="Straight Arrow Connector 39">
            <a:extLst>
              <a:ext uri="{FF2B5EF4-FFF2-40B4-BE49-F238E27FC236}">
                <a16:creationId xmlns:a16="http://schemas.microsoft.com/office/drawing/2014/main" id="{DF617A52-71DA-5845-B6F8-54CDA7E32B44}"/>
              </a:ext>
            </a:extLst>
          </p:cNvPr>
          <p:cNvCxnSpPr>
            <a:cxnSpLocks/>
          </p:cNvCxnSpPr>
          <p:nvPr/>
        </p:nvCxnSpPr>
        <p:spPr>
          <a:xfrm>
            <a:off x="9218531" y="3574230"/>
            <a:ext cx="0" cy="353381"/>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375915BB-F0DE-C842-8B24-B75F1CB8C9BE}"/>
              </a:ext>
            </a:extLst>
          </p:cNvPr>
          <p:cNvSpPr txBox="1"/>
          <p:nvPr/>
        </p:nvSpPr>
        <p:spPr>
          <a:xfrm>
            <a:off x="7389682" y="6319585"/>
            <a:ext cx="4330465" cy="830997"/>
          </a:xfrm>
          <a:prstGeom prst="rect">
            <a:avLst/>
          </a:prstGeom>
          <a:noFill/>
        </p:spPr>
        <p:txBody>
          <a:bodyPr wrap="square">
            <a:spAutoFit/>
          </a:bodyPr>
          <a:lstStyle/>
          <a:p>
            <a:r>
              <a:rPr lang="en-GB" sz="1200" dirty="0">
                <a:solidFill>
                  <a:schemeClr val="tx2"/>
                </a:solidFill>
              </a:rPr>
              <a:t>S. </a:t>
            </a:r>
            <a:r>
              <a:rPr lang="en-GB" sz="1200" dirty="0" err="1">
                <a:solidFill>
                  <a:schemeClr val="tx2"/>
                </a:solidFill>
              </a:rPr>
              <a:t>Ramo</a:t>
            </a:r>
            <a:r>
              <a:rPr lang="en-GB" sz="1200" dirty="0">
                <a:solidFill>
                  <a:schemeClr val="tx2"/>
                </a:solidFill>
              </a:rPr>
              <a:t>, PROC. IRE 27, 584 (1939).</a:t>
            </a:r>
          </a:p>
          <a:p>
            <a:r>
              <a:rPr lang="en-GB" sz="1200" dirty="0">
                <a:solidFill>
                  <a:schemeClr val="tx2"/>
                </a:solidFill>
              </a:rPr>
              <a:t>W. Shockley, Journal of Applied Physics. 9 (10): 635 (1938).</a:t>
            </a:r>
          </a:p>
          <a:p>
            <a:endParaRPr lang="en-GB" sz="1200" dirty="0">
              <a:solidFill>
                <a:schemeClr val="tx2"/>
              </a:solidFill>
            </a:endParaRPr>
          </a:p>
          <a:p>
            <a:endParaRPr lang="en-GB" sz="1200" dirty="0">
              <a:solidFill>
                <a:schemeClr val="tx2"/>
              </a:solidFill>
            </a:endParaRPr>
          </a:p>
        </p:txBody>
      </p:sp>
      <p:grpSp>
        <p:nvGrpSpPr>
          <p:cNvPr id="12" name="Group 11">
            <a:extLst>
              <a:ext uri="{FF2B5EF4-FFF2-40B4-BE49-F238E27FC236}">
                <a16:creationId xmlns:a16="http://schemas.microsoft.com/office/drawing/2014/main" id="{C69540F5-A101-8641-B99F-E2D1681E285F}"/>
              </a:ext>
            </a:extLst>
          </p:cNvPr>
          <p:cNvGrpSpPr/>
          <p:nvPr/>
        </p:nvGrpSpPr>
        <p:grpSpPr>
          <a:xfrm>
            <a:off x="1309413" y="3606055"/>
            <a:ext cx="3868410" cy="2341632"/>
            <a:chOff x="1266882" y="3153459"/>
            <a:chExt cx="3868410" cy="2341632"/>
          </a:xfrm>
        </p:grpSpPr>
        <p:grpSp>
          <p:nvGrpSpPr>
            <p:cNvPr id="15" name="Group 14">
              <a:extLst>
                <a:ext uri="{FF2B5EF4-FFF2-40B4-BE49-F238E27FC236}">
                  <a16:creationId xmlns:a16="http://schemas.microsoft.com/office/drawing/2014/main" id="{C13598A9-F1B8-374C-AF6C-13429A6DCB17}"/>
                </a:ext>
              </a:extLst>
            </p:cNvPr>
            <p:cNvGrpSpPr/>
            <p:nvPr/>
          </p:nvGrpSpPr>
          <p:grpSpPr>
            <a:xfrm>
              <a:off x="1266882" y="3153459"/>
              <a:ext cx="3868410" cy="2341632"/>
              <a:chOff x="3561283" y="3201170"/>
              <a:chExt cx="3868410" cy="2341632"/>
            </a:xfrm>
          </p:grpSpPr>
          <p:grpSp>
            <p:nvGrpSpPr>
              <p:cNvPr id="4" name="Group 3">
                <a:extLst>
                  <a:ext uri="{FF2B5EF4-FFF2-40B4-BE49-F238E27FC236}">
                    <a16:creationId xmlns:a16="http://schemas.microsoft.com/office/drawing/2014/main" id="{316AC329-CB6A-0948-89FF-9F8C069EE8C7}"/>
                  </a:ext>
                </a:extLst>
              </p:cNvPr>
              <p:cNvGrpSpPr/>
              <p:nvPr/>
            </p:nvGrpSpPr>
            <p:grpSpPr>
              <a:xfrm>
                <a:off x="3561283" y="3201170"/>
                <a:ext cx="3868410" cy="2341632"/>
                <a:chOff x="7797035" y="162672"/>
                <a:chExt cx="3868410" cy="2341632"/>
              </a:xfrm>
            </p:grpSpPr>
            <p:pic>
              <p:nvPicPr>
                <p:cNvPr id="29" name="Picture 28" descr="Chart, box and whisker chart&#10;&#10;Description automatically generated">
                  <a:extLst>
                    <a:ext uri="{FF2B5EF4-FFF2-40B4-BE49-F238E27FC236}">
                      <a16:creationId xmlns:a16="http://schemas.microsoft.com/office/drawing/2014/main" id="{603CFB6C-3AB1-8D4B-87CD-D0A45D02321E}"/>
                    </a:ext>
                  </a:extLst>
                </p:cNvPr>
                <p:cNvPicPr>
                  <a:picLocks noChangeAspect="1"/>
                </p:cNvPicPr>
                <p:nvPr/>
              </p:nvPicPr>
              <p:blipFill>
                <a:blip r:embed="rId6"/>
                <a:stretch>
                  <a:fillRect/>
                </a:stretch>
              </p:blipFill>
              <p:spPr>
                <a:xfrm>
                  <a:off x="7797035" y="162672"/>
                  <a:ext cx="3868410" cy="2341632"/>
                </a:xfrm>
                <a:prstGeom prst="rect">
                  <a:avLst/>
                </a:prstGeom>
              </p:spPr>
            </p:pic>
            <p:sp>
              <p:nvSpPr>
                <p:cNvPr id="7" name="Rectangle 6">
                  <a:extLst>
                    <a:ext uri="{FF2B5EF4-FFF2-40B4-BE49-F238E27FC236}">
                      <a16:creationId xmlns:a16="http://schemas.microsoft.com/office/drawing/2014/main" id="{52BC7B71-5E9A-6845-90E1-3E9248209BBD}"/>
                    </a:ext>
                  </a:extLst>
                </p:cNvPr>
                <p:cNvSpPr/>
                <p:nvPr/>
              </p:nvSpPr>
              <p:spPr>
                <a:xfrm>
                  <a:off x="9300841" y="934154"/>
                  <a:ext cx="953146" cy="4500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42234EF7-66C9-AD42-9EF2-28C3CF1C5569}"/>
                    </a:ext>
                  </a:extLst>
                </p:cNvPr>
                <p:cNvCxnSpPr>
                  <a:cxnSpLocks/>
                </p:cNvCxnSpPr>
                <p:nvPr/>
              </p:nvCxnSpPr>
              <p:spPr>
                <a:xfrm flipV="1">
                  <a:off x="9829349" y="258487"/>
                  <a:ext cx="0" cy="2139357"/>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41" name="Picture 40" descr="Chart, box and whisker chart&#10;&#10;Description automatically generated">
                  <a:extLst>
                    <a:ext uri="{FF2B5EF4-FFF2-40B4-BE49-F238E27FC236}">
                      <a16:creationId xmlns:a16="http://schemas.microsoft.com/office/drawing/2014/main" id="{83D9A337-D351-3547-A284-C3DDEAA2A255}"/>
                    </a:ext>
                  </a:extLst>
                </p:cNvPr>
                <p:cNvPicPr>
                  <a:picLocks noChangeAspect="1"/>
                </p:cNvPicPr>
                <p:nvPr/>
              </p:nvPicPr>
              <p:blipFill rotWithShape="1">
                <a:blip r:embed="rId6"/>
                <a:srcRect l="63463" t="79850"/>
                <a:stretch/>
              </p:blipFill>
              <p:spPr>
                <a:xfrm flipV="1">
                  <a:off x="10296702" y="192088"/>
                  <a:ext cx="1290695" cy="430886"/>
                </a:xfrm>
                <a:prstGeom prst="rect">
                  <a:avLst/>
                </a:prstGeom>
              </p:spPr>
            </p:pic>
            <p:pic>
              <p:nvPicPr>
                <p:cNvPr id="42" name="Picture 41" descr="Chart, box and whisker chart&#10;&#10;Description automatically generated">
                  <a:extLst>
                    <a:ext uri="{FF2B5EF4-FFF2-40B4-BE49-F238E27FC236}">
                      <a16:creationId xmlns:a16="http://schemas.microsoft.com/office/drawing/2014/main" id="{C583923D-B625-B140-901B-D01411984288}"/>
                    </a:ext>
                  </a:extLst>
                </p:cNvPr>
                <p:cNvPicPr>
                  <a:picLocks noChangeAspect="1"/>
                </p:cNvPicPr>
                <p:nvPr/>
              </p:nvPicPr>
              <p:blipFill rotWithShape="1">
                <a:blip r:embed="rId6"/>
                <a:srcRect l="68026" t="79850" r="25008" b="4090"/>
                <a:stretch/>
              </p:blipFill>
              <p:spPr>
                <a:xfrm>
                  <a:off x="9615642" y="2016983"/>
                  <a:ext cx="227574" cy="379036"/>
                </a:xfrm>
                <a:prstGeom prst="rect">
                  <a:avLst/>
                </a:prstGeom>
              </p:spPr>
            </p:pic>
            <p:pic>
              <p:nvPicPr>
                <p:cNvPr id="43" name="Picture 42" descr="Text&#10;&#10;Description automatically generated with medium confidence">
                  <a:extLst>
                    <a:ext uri="{FF2B5EF4-FFF2-40B4-BE49-F238E27FC236}">
                      <a16:creationId xmlns:a16="http://schemas.microsoft.com/office/drawing/2014/main" id="{8AB41758-B546-C34E-A659-5FAA01057797}"/>
                    </a:ext>
                  </a:extLst>
                </p:cNvPr>
                <p:cNvPicPr>
                  <a:picLocks noChangeAspect="1"/>
                </p:cNvPicPr>
                <p:nvPr/>
              </p:nvPicPr>
              <p:blipFill rotWithShape="1">
                <a:blip r:embed="rId7"/>
                <a:srcRect l="37360" t="-5437" r="51877" b="77913"/>
                <a:stretch/>
              </p:blipFill>
              <p:spPr>
                <a:xfrm>
                  <a:off x="8844672" y="852274"/>
                  <a:ext cx="385611" cy="292173"/>
                </a:xfrm>
                <a:prstGeom prst="rect">
                  <a:avLst/>
                </a:prstGeom>
              </p:spPr>
            </p:pic>
          </p:grpSp>
          <p:sp>
            <p:nvSpPr>
              <p:cNvPr id="13" name="Rectangle 12">
                <a:extLst>
                  <a:ext uri="{FF2B5EF4-FFF2-40B4-BE49-F238E27FC236}">
                    <a16:creationId xmlns:a16="http://schemas.microsoft.com/office/drawing/2014/main" id="{623C35A0-333B-6444-B118-CC647F19E24C}"/>
                  </a:ext>
                </a:extLst>
              </p:cNvPr>
              <p:cNvSpPr/>
              <p:nvPr/>
            </p:nvSpPr>
            <p:spPr>
              <a:xfrm>
                <a:off x="5937504" y="4253677"/>
                <a:ext cx="1072896" cy="147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6" name="Rectangle 45">
                <a:extLst>
                  <a:ext uri="{FF2B5EF4-FFF2-40B4-BE49-F238E27FC236}">
                    <a16:creationId xmlns:a16="http://schemas.microsoft.com/office/drawing/2014/main" id="{512866DE-D512-7447-A014-1A6E43572343}"/>
                  </a:ext>
                </a:extLst>
              </p:cNvPr>
              <p:cNvSpPr/>
              <p:nvPr/>
            </p:nvSpPr>
            <p:spPr>
              <a:xfrm>
                <a:off x="4083145" y="4235476"/>
                <a:ext cx="1072896" cy="147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grpSp>
        <p:pic>
          <p:nvPicPr>
            <p:cNvPr id="32" name="Picture 31" descr="Text&#10;&#10;Description automatically generated with medium confidence">
              <a:extLst>
                <a:ext uri="{FF2B5EF4-FFF2-40B4-BE49-F238E27FC236}">
                  <a16:creationId xmlns:a16="http://schemas.microsoft.com/office/drawing/2014/main" id="{3685080E-7D3B-4745-9730-DDE9A2932887}"/>
                </a:ext>
              </a:extLst>
            </p:cNvPr>
            <p:cNvPicPr>
              <a:picLocks noChangeAspect="1"/>
            </p:cNvPicPr>
            <p:nvPr/>
          </p:nvPicPr>
          <p:blipFill rotWithShape="1">
            <a:blip r:embed="rId7"/>
            <a:srcRect l="50136" t="-5437" r="45753" b="77913"/>
            <a:stretch/>
          </p:blipFill>
          <p:spPr>
            <a:xfrm>
              <a:off x="2632436" y="3843061"/>
              <a:ext cx="147274" cy="292173"/>
            </a:xfrm>
            <a:prstGeom prst="rect">
              <a:avLst/>
            </a:prstGeom>
          </p:spPr>
        </p:pic>
      </p:grpSp>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DEF902A4-0B55-C54D-83E4-92080BA70308}"/>
                  </a:ext>
                </a:extLst>
              </p:cNvPr>
              <p:cNvSpPr txBox="1"/>
              <p:nvPr/>
            </p:nvSpPr>
            <p:spPr>
              <a:xfrm>
                <a:off x="419393" y="2375692"/>
                <a:ext cx="6590963" cy="1107996"/>
              </a:xfrm>
              <a:prstGeom prst="rect">
                <a:avLst/>
              </a:prstGeom>
              <a:noFill/>
            </p:spPr>
            <p:txBody>
              <a:bodyPr wrap="square" lIns="0" tIns="0" rIns="0" bIns="0" rtlCol="0">
                <a:spAutoFit/>
              </a:bodyPr>
              <a:lstStyle/>
              <a:p>
                <a:r>
                  <a:rPr lang="en-GB" dirty="0">
                    <a:solidFill>
                      <a:schemeClr val="tx2"/>
                    </a:solidFill>
                  </a:rPr>
                  <a:t>This </a:t>
                </a:r>
                <a:r>
                  <a:rPr lang="en-GB" u="sng" dirty="0">
                    <a:solidFill>
                      <a:schemeClr val="tx2"/>
                    </a:solidFill>
                  </a:rPr>
                  <a:t>static</a:t>
                </a:r>
                <a:r>
                  <a:rPr lang="en-GB" dirty="0">
                    <a:solidFill>
                      <a:schemeClr val="tx2"/>
                    </a:solidFill>
                  </a:rPr>
                  <a:t> </a:t>
                </a:r>
                <a14:m>
                  <m:oMath xmlns:m="http://schemas.openxmlformats.org/officeDocument/2006/math">
                    <m:r>
                      <m:rPr>
                        <m:sty m:val="p"/>
                      </m:rPr>
                      <a:rPr lang="en-US" b="0" i="0" smtClean="0">
                        <a:solidFill>
                          <a:schemeClr val="tx2"/>
                        </a:solidFill>
                        <a:latin typeface="Cambria Math" panose="02040503050406030204" pitchFamily="18" charset="0"/>
                        <a:ea typeface="Cambria Math" panose="02040503050406030204" pitchFamily="18" charset="0"/>
                      </a:rPr>
                      <m:t>ψ</m:t>
                    </m:r>
                    <m:r>
                      <m:rPr>
                        <m:sty m:val="p"/>
                      </m:rPr>
                      <a:rPr lang="en-US" b="0" i="0" baseline="-25000" smtClean="0">
                        <a:solidFill>
                          <a:schemeClr val="tx2"/>
                        </a:solidFill>
                        <a:latin typeface="Cambria Math" panose="02040503050406030204" pitchFamily="18" charset="0"/>
                        <a:ea typeface="Cambria Math" panose="02040503050406030204" pitchFamily="18" charset="0"/>
                      </a:rPr>
                      <m:t>i</m:t>
                    </m:r>
                    <m:r>
                      <a:rPr lang="en-US" b="0" i="0" smtClean="0">
                        <a:solidFill>
                          <a:schemeClr val="tx2"/>
                        </a:solidFill>
                        <a:latin typeface="Cambria Math" panose="02040503050406030204" pitchFamily="18" charset="0"/>
                        <a:ea typeface="Cambria Math" panose="02040503050406030204" pitchFamily="18" charset="0"/>
                      </a:rPr>
                      <m:t>(</m:t>
                    </m:r>
                    <m:r>
                      <a:rPr lang="en-US" b="1" i="0">
                        <a:solidFill>
                          <a:schemeClr val="tx2"/>
                        </a:solidFill>
                        <a:latin typeface="Cambria Math" panose="02040503050406030204" pitchFamily="18" charset="0"/>
                        <a:ea typeface="Cambria Math" panose="02040503050406030204" pitchFamily="18" charset="0"/>
                      </a:rPr>
                      <m:t>𝐱</m:t>
                    </m:r>
                    <m:r>
                      <a:rPr lang="en-US" b="0" i="0">
                        <a:solidFill>
                          <a:schemeClr val="tx2"/>
                        </a:solidFill>
                        <a:latin typeface="Cambria Math" panose="02040503050406030204" pitchFamily="18" charset="0"/>
                        <a:ea typeface="Cambria Math" panose="02040503050406030204" pitchFamily="18" charset="0"/>
                      </a:rPr>
                      <m:t>)</m:t>
                    </m:r>
                  </m:oMath>
                </a14:m>
                <a:r>
                  <a:rPr lang="en-GB" dirty="0">
                    <a:solidFill>
                      <a:schemeClr val="tx2"/>
                    </a:solidFill>
                  </a:rPr>
                  <a:t> can be calculated for an electrode </a:t>
                </a:r>
                <a:r>
                  <a:rPr lang="en-GB" dirty="0" err="1">
                    <a:solidFill>
                      <a:schemeClr val="tx2"/>
                    </a:solidFill>
                  </a:rPr>
                  <a:t>i</a:t>
                </a:r>
                <a:r>
                  <a:rPr lang="en-GB" dirty="0">
                    <a:solidFill>
                      <a:schemeClr val="tx2"/>
                    </a:solidFill>
                  </a:rPr>
                  <a:t> by: </a:t>
                </a:r>
              </a:p>
              <a:p>
                <a:pPr marL="285750" indent="-285750" algn="l">
                  <a:buFont typeface="Arial" panose="020B0604020202020204" pitchFamily="34" charset="0"/>
                  <a:buChar char="•"/>
                </a:pPr>
                <a:r>
                  <a:rPr lang="en-GB" dirty="0">
                    <a:solidFill>
                      <a:schemeClr val="tx2"/>
                    </a:solidFill>
                  </a:rPr>
                  <a:t>Remove the drifting charges </a:t>
                </a:r>
              </a:p>
              <a:p>
                <a:pPr marL="285750" indent="-285750" algn="l">
                  <a:buFont typeface="Arial" panose="020B0604020202020204" pitchFamily="34" charset="0"/>
                  <a:buChar char="•"/>
                </a:pPr>
                <a:r>
                  <a:rPr lang="en-GB" dirty="0">
                    <a:solidFill>
                      <a:schemeClr val="tx2"/>
                    </a:solidFill>
                  </a:rPr>
                  <a:t>Put the electrode at potential </a:t>
                </a:r>
                <a:r>
                  <a:rPr lang="en-GB" dirty="0" err="1">
                    <a:solidFill>
                      <a:schemeClr val="tx2"/>
                    </a:solidFill>
                  </a:rPr>
                  <a:t>V</a:t>
                </a:r>
                <a:r>
                  <a:rPr lang="en-GB" baseline="-25000" dirty="0" err="1">
                    <a:solidFill>
                      <a:schemeClr val="tx2"/>
                    </a:solidFill>
                  </a:rPr>
                  <a:t>w</a:t>
                </a:r>
                <a:endParaRPr lang="en-GB" baseline="-25000" dirty="0">
                  <a:solidFill>
                    <a:schemeClr val="tx2"/>
                  </a:solidFill>
                </a:endParaRPr>
              </a:p>
              <a:p>
                <a:pPr marL="285750" indent="-285750" algn="l">
                  <a:buFont typeface="Arial" panose="020B0604020202020204" pitchFamily="34" charset="0"/>
                  <a:buChar char="•"/>
                </a:pPr>
                <a:r>
                  <a:rPr lang="en-GB" dirty="0">
                    <a:solidFill>
                      <a:schemeClr val="tx2"/>
                    </a:solidFill>
                  </a:rPr>
                  <a:t>Grounding all other electrodes</a:t>
                </a:r>
              </a:p>
            </p:txBody>
          </p:sp>
        </mc:Choice>
        <mc:Fallback>
          <p:sp>
            <p:nvSpPr>
              <p:cNvPr id="17" name="TextBox 16">
                <a:extLst>
                  <a:ext uri="{FF2B5EF4-FFF2-40B4-BE49-F238E27FC236}">
                    <a16:creationId xmlns:a16="http://schemas.microsoft.com/office/drawing/2014/main" id="{DEF902A4-0B55-C54D-83E4-92080BA70308}"/>
                  </a:ext>
                </a:extLst>
              </p:cNvPr>
              <p:cNvSpPr txBox="1">
                <a:spLocks noRot="1" noChangeAspect="1" noMove="1" noResize="1" noEditPoints="1" noAdjustHandles="1" noChangeArrowheads="1" noChangeShapeType="1" noTextEdit="1"/>
              </p:cNvSpPr>
              <p:nvPr/>
            </p:nvSpPr>
            <p:spPr>
              <a:xfrm>
                <a:off x="419393" y="2375692"/>
                <a:ext cx="6590963" cy="1107996"/>
              </a:xfrm>
              <a:prstGeom prst="rect">
                <a:avLst/>
              </a:prstGeom>
              <a:blipFill>
                <a:blip r:embed="rId8"/>
                <a:stretch>
                  <a:fillRect l="-2312" t="-6818" b="-11364"/>
                </a:stretch>
              </a:blipFill>
            </p:spPr>
            <p:txBody>
              <a:bodyPr/>
              <a:lstStyle/>
              <a:p>
                <a:r>
                  <a:rPr lang="en-BE">
                    <a:noFill/>
                  </a:rPr>
                  <a:t> </a:t>
                </a:r>
              </a:p>
            </p:txBody>
          </p:sp>
        </mc:Fallback>
      </mc:AlternateContent>
      <p:pic>
        <p:nvPicPr>
          <p:cNvPr id="19" name="Picture 18" descr="Diagram&#10;&#10;Description automatically generated">
            <a:extLst>
              <a:ext uri="{FF2B5EF4-FFF2-40B4-BE49-F238E27FC236}">
                <a16:creationId xmlns:a16="http://schemas.microsoft.com/office/drawing/2014/main" id="{391AAE6B-197A-0619-9BA8-EBC7476BA8B1}"/>
              </a:ext>
            </a:extLst>
          </p:cNvPr>
          <p:cNvPicPr>
            <a:picLocks noChangeAspect="1"/>
          </p:cNvPicPr>
          <p:nvPr/>
        </p:nvPicPr>
        <p:blipFill rotWithShape="1">
          <a:blip r:embed="rId9"/>
          <a:srcRect l="41536" t="45628" r="47077" b="49202"/>
          <a:stretch/>
        </p:blipFill>
        <p:spPr>
          <a:xfrm>
            <a:off x="2225531" y="4377536"/>
            <a:ext cx="665484" cy="292173"/>
          </a:xfrm>
          <a:prstGeom prst="rect">
            <a:avLst/>
          </a:prstGeom>
        </p:spPr>
      </p:pic>
      <p:cxnSp>
        <p:nvCxnSpPr>
          <p:cNvPr id="37" name="Straight Connector 36">
            <a:extLst>
              <a:ext uri="{FF2B5EF4-FFF2-40B4-BE49-F238E27FC236}">
                <a16:creationId xmlns:a16="http://schemas.microsoft.com/office/drawing/2014/main" id="{47667F74-C91F-B5F6-4FE9-8DAA55FAD29D}"/>
              </a:ext>
            </a:extLst>
          </p:cNvPr>
          <p:cNvCxnSpPr/>
          <p:nvPr/>
        </p:nvCxnSpPr>
        <p:spPr>
          <a:xfrm>
            <a:off x="3672014" y="5436346"/>
            <a:ext cx="63354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189E309-8FD5-EEDC-045E-4778894F4ACE}"/>
              </a:ext>
            </a:extLst>
          </p:cNvPr>
          <p:cNvCxnSpPr/>
          <p:nvPr/>
        </p:nvCxnSpPr>
        <p:spPr>
          <a:xfrm>
            <a:off x="4345852" y="5436346"/>
            <a:ext cx="63354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494A2B14-1017-29B0-A595-17536D575E3E}"/>
              </a:ext>
            </a:extLst>
          </p:cNvPr>
          <p:cNvSpPr txBox="1"/>
          <p:nvPr/>
        </p:nvSpPr>
        <p:spPr>
          <a:xfrm>
            <a:off x="3369538" y="5636196"/>
            <a:ext cx="514564" cy="215444"/>
          </a:xfrm>
          <a:prstGeom prst="rect">
            <a:avLst/>
          </a:prstGeom>
          <a:noFill/>
        </p:spPr>
        <p:txBody>
          <a:bodyPr wrap="none" lIns="0" tIns="0" rIns="0" bIns="0" rtlCol="0">
            <a:spAutoFit/>
          </a:bodyPr>
          <a:lstStyle/>
          <a:p>
            <a:pPr algn="l"/>
            <a:r>
              <a:rPr lang="en-GB" sz="1400" dirty="0" err="1">
                <a:solidFill>
                  <a:schemeClr val="tx2"/>
                </a:solidFill>
              </a:rPr>
              <a:t>V</a:t>
            </a:r>
            <a:r>
              <a:rPr lang="en-GB" sz="1400" baseline="-25000" dirty="0" err="1">
                <a:solidFill>
                  <a:schemeClr val="tx2"/>
                </a:solidFill>
              </a:rPr>
              <a:t>w</a:t>
            </a:r>
            <a:r>
              <a:rPr lang="en-GB" sz="1400" dirty="0">
                <a:solidFill>
                  <a:schemeClr val="tx2"/>
                </a:solidFill>
              </a:rPr>
              <a:t>ϴ(t)</a:t>
            </a:r>
            <a:endParaRPr lang="en-GB" dirty="0">
              <a:solidFill>
                <a:schemeClr val="tx2"/>
              </a:solidFill>
            </a:endParaRPr>
          </a:p>
        </p:txBody>
      </p:sp>
    </p:spTree>
    <p:extLst>
      <p:ext uri="{BB962C8B-B14F-4D97-AF65-F5344CB8AC3E}">
        <p14:creationId xmlns:p14="http://schemas.microsoft.com/office/powerpoint/2010/main" val="2870957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7" y="1140960"/>
            <a:ext cx="11376023" cy="1579491"/>
          </a:xfrm>
        </p:spPr>
        <p:txBody>
          <a:bodyPr/>
          <a:lstStyle/>
          <a:p>
            <a:pPr marL="0" lvl="1" indent="0">
              <a:buNone/>
            </a:pPr>
            <a:r>
              <a:rPr lang="en-US" b="1" dirty="0"/>
              <a:t>Using this framework, the induced current sourced by a point charge q can, for example, be calculated in a single GEM geometry with </a:t>
            </a:r>
            <a:r>
              <a:rPr lang="en-GB" b="1" dirty="0"/>
              <a:t>x- and y-strips. This is done by first calculating the </a:t>
            </a:r>
            <a:r>
              <a:rPr lang="en-GB" b="1" dirty="0">
                <a:solidFill>
                  <a:srgbClr val="FF0000"/>
                </a:solidFill>
              </a:rPr>
              <a:t>weighting potential </a:t>
            </a:r>
            <a:r>
              <a:rPr lang="en-GB" b="1" dirty="0"/>
              <a:t>of the strips.</a:t>
            </a:r>
            <a:endParaRPr lang="en-GB" dirty="0"/>
          </a:p>
          <a:p>
            <a:pPr marL="0" lvl="1" indent="0">
              <a:buNone/>
            </a:pPr>
            <a:r>
              <a:rPr lang="en-US" b="1" dirty="0"/>
              <a:t> </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9" y="373593"/>
            <a:ext cx="7389046" cy="1065742"/>
          </a:xfrm>
        </p:spPr>
        <p:txBody>
          <a:bodyPr/>
          <a:lstStyle/>
          <a:p>
            <a:r>
              <a:rPr lang="en-GB" dirty="0" err="1"/>
              <a:t>Ramo</a:t>
            </a:r>
            <a:r>
              <a:rPr lang="en-GB" dirty="0"/>
              <a:t>-Shockley theorem</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10" name="Rectangle 9">
            <a:extLst>
              <a:ext uri="{FF2B5EF4-FFF2-40B4-BE49-F238E27FC236}">
                <a16:creationId xmlns:a16="http://schemas.microsoft.com/office/drawing/2014/main" id="{4168DC61-A9EA-0B47-B1A9-DE6168C8CDF4}"/>
              </a:ext>
            </a:extLst>
          </p:cNvPr>
          <p:cNvSpPr/>
          <p:nvPr/>
        </p:nvSpPr>
        <p:spPr>
          <a:xfrm>
            <a:off x="7364134" y="3580522"/>
            <a:ext cx="720671"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extLst>
              <a:ext uri="{FF2B5EF4-FFF2-40B4-BE49-F238E27FC236}">
                <a16:creationId xmlns:a16="http://schemas.microsoft.com/office/drawing/2014/main" id="{111E5046-B22D-3D41-86E6-A8899436EF85}"/>
              </a:ext>
            </a:extLst>
          </p:cNvPr>
          <p:cNvSpPr/>
          <p:nvPr/>
        </p:nvSpPr>
        <p:spPr>
          <a:xfrm>
            <a:off x="8667171" y="3547773"/>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5BA55C4B-A053-F640-8909-1D4490187DA1}"/>
              </a:ext>
            </a:extLst>
          </p:cNvPr>
          <p:cNvSpPr/>
          <p:nvPr/>
        </p:nvSpPr>
        <p:spPr>
          <a:xfrm>
            <a:off x="8688661" y="3560678"/>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screenshot of a computer&#10;&#10;Description automatically generated with medium confidence">
            <a:extLst>
              <a:ext uri="{FF2B5EF4-FFF2-40B4-BE49-F238E27FC236}">
                <a16:creationId xmlns:a16="http://schemas.microsoft.com/office/drawing/2014/main" id="{C5A4639A-FB92-4043-B96D-A37C2F7CE651}"/>
              </a:ext>
            </a:extLst>
          </p:cNvPr>
          <p:cNvPicPr>
            <a:picLocks noChangeAspect="1"/>
          </p:cNvPicPr>
          <p:nvPr/>
        </p:nvPicPr>
        <p:blipFill>
          <a:blip r:embed="rId4"/>
          <a:stretch>
            <a:fillRect/>
          </a:stretch>
        </p:blipFill>
        <p:spPr>
          <a:xfrm>
            <a:off x="407987" y="4005030"/>
            <a:ext cx="4330300" cy="1360557"/>
          </a:xfrm>
          <a:prstGeom prst="rect">
            <a:avLst/>
          </a:prstGeom>
        </p:spPr>
      </p:pic>
      <p:sp>
        <p:nvSpPr>
          <p:cNvPr id="17" name="TextBox 16">
            <a:extLst>
              <a:ext uri="{FF2B5EF4-FFF2-40B4-BE49-F238E27FC236}">
                <a16:creationId xmlns:a16="http://schemas.microsoft.com/office/drawing/2014/main" id="{CD124740-C43D-9948-BA65-2B0BB511EE24}"/>
              </a:ext>
            </a:extLst>
          </p:cNvPr>
          <p:cNvSpPr txBox="1"/>
          <p:nvPr/>
        </p:nvSpPr>
        <p:spPr>
          <a:xfrm>
            <a:off x="474732" y="4088939"/>
            <a:ext cx="408766" cy="215444"/>
          </a:xfrm>
          <a:prstGeom prst="rect">
            <a:avLst/>
          </a:prstGeom>
          <a:noFill/>
        </p:spPr>
        <p:txBody>
          <a:bodyPr wrap="none" lIns="0" tIns="0" rIns="0" bIns="0" rtlCol="0">
            <a:spAutoFit/>
          </a:bodyPr>
          <a:lstStyle/>
          <a:p>
            <a:pPr algn="l"/>
            <a:r>
              <a:rPr lang="en-BE" sz="1400" dirty="0">
                <a:solidFill>
                  <a:schemeClr val="tx2"/>
                </a:solidFill>
              </a:rPr>
              <a:t>GEM</a:t>
            </a:r>
            <a:endParaRPr lang="en-BE" dirty="0">
              <a:solidFill>
                <a:schemeClr val="tx2"/>
              </a:solidFill>
            </a:endParaRPr>
          </a:p>
        </p:txBody>
      </p:sp>
      <p:pic>
        <p:nvPicPr>
          <p:cNvPr id="2054" name="Picture 6" descr="page13image1420839760">
            <a:extLst>
              <a:ext uri="{FF2B5EF4-FFF2-40B4-BE49-F238E27FC236}">
                <a16:creationId xmlns:a16="http://schemas.microsoft.com/office/drawing/2014/main" id="{E196C298-6E03-8046-AB21-523E22CC472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55170" y="4657124"/>
            <a:ext cx="12700" cy="39370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page14image1420856560">
            <a:extLst>
              <a:ext uri="{FF2B5EF4-FFF2-40B4-BE49-F238E27FC236}">
                <a16:creationId xmlns:a16="http://schemas.microsoft.com/office/drawing/2014/main" id="{A30D256C-EBA8-BA47-8BE8-5B62119346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8846" y="1140960"/>
            <a:ext cx="12700" cy="3937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CEBEDE15-535F-6D24-121D-2783E933F5E6}"/>
              </a:ext>
            </a:extLst>
          </p:cNvPr>
          <p:cNvPicPr>
            <a:picLocks noChangeAspect="1"/>
          </p:cNvPicPr>
          <p:nvPr/>
        </p:nvPicPr>
        <p:blipFill>
          <a:blip r:embed="rId6"/>
          <a:stretch>
            <a:fillRect/>
          </a:stretch>
        </p:blipFill>
        <p:spPr>
          <a:xfrm>
            <a:off x="4214073" y="2001397"/>
            <a:ext cx="4012787" cy="719054"/>
          </a:xfrm>
          <a:prstGeom prst="rect">
            <a:avLst/>
          </a:prstGeom>
        </p:spPr>
      </p:pic>
      <p:sp>
        <p:nvSpPr>
          <p:cNvPr id="11" name="TextBox 10">
            <a:extLst>
              <a:ext uri="{FF2B5EF4-FFF2-40B4-BE49-F238E27FC236}">
                <a16:creationId xmlns:a16="http://schemas.microsoft.com/office/drawing/2014/main" id="{F222EC95-B829-1B9F-94D5-4CEC8D02A7C6}"/>
              </a:ext>
            </a:extLst>
          </p:cNvPr>
          <p:cNvSpPr txBox="1"/>
          <p:nvPr/>
        </p:nvSpPr>
        <p:spPr>
          <a:xfrm>
            <a:off x="6010100" y="6315651"/>
            <a:ext cx="5514458" cy="553998"/>
          </a:xfrm>
          <a:prstGeom prst="rect">
            <a:avLst/>
          </a:prstGeom>
          <a:noFill/>
        </p:spPr>
        <p:txBody>
          <a:bodyPr wrap="none" lIns="0" tIns="0" rIns="0" bIns="0" rtlCol="0">
            <a:spAutoFit/>
          </a:bodyPr>
          <a:lstStyle/>
          <a:p>
            <a:r>
              <a:rPr lang="en-BE" sz="1200" dirty="0">
                <a:solidFill>
                  <a:schemeClr val="tx2"/>
                </a:solidFill>
              </a:rPr>
              <a:t>This XYU-Readout design is a project in progress with F. Sauli and K. J. </a:t>
            </a:r>
            <a:r>
              <a:rPr lang="en-GB" sz="1200" dirty="0" err="1">
                <a:solidFill>
                  <a:schemeClr val="tx2"/>
                </a:solidFill>
              </a:rPr>
              <a:t>Flöthner</a:t>
            </a:r>
            <a:r>
              <a:rPr lang="en-GB" sz="1200" dirty="0">
                <a:solidFill>
                  <a:schemeClr val="tx2"/>
                </a:solidFill>
              </a:rPr>
              <a:t>.</a:t>
            </a:r>
          </a:p>
          <a:p>
            <a:r>
              <a:rPr lang="en-GB" sz="1200" dirty="0">
                <a:solidFill>
                  <a:schemeClr val="tx2"/>
                </a:solidFill>
              </a:rPr>
              <a:t>First results will be presented tomorrow by </a:t>
            </a:r>
            <a:r>
              <a:rPr lang="en-BE" sz="1200" dirty="0">
                <a:solidFill>
                  <a:schemeClr val="tx2"/>
                </a:solidFill>
              </a:rPr>
              <a:t>K. J. </a:t>
            </a:r>
            <a:r>
              <a:rPr lang="en-GB" sz="1200" dirty="0" err="1">
                <a:solidFill>
                  <a:schemeClr val="tx2"/>
                </a:solidFill>
              </a:rPr>
              <a:t>Flöthner</a:t>
            </a:r>
            <a:r>
              <a:rPr lang="en-GB" sz="1200" dirty="0">
                <a:solidFill>
                  <a:schemeClr val="tx2"/>
                </a:solidFill>
              </a:rPr>
              <a:t> :</a:t>
            </a:r>
          </a:p>
          <a:p>
            <a:r>
              <a:rPr lang="en-GB" sz="1200" dirty="0">
                <a:solidFill>
                  <a:schemeClr val="tx2"/>
                </a:solidFill>
                <a:hlinkClick r:id="rId7"/>
              </a:rPr>
              <a:t>https://</a:t>
            </a:r>
            <a:r>
              <a:rPr lang="en-GB" sz="1200" dirty="0" err="1">
                <a:solidFill>
                  <a:schemeClr val="tx2"/>
                </a:solidFill>
                <a:hlinkClick r:id="rId7"/>
              </a:rPr>
              <a:t>indico.cern.ch</a:t>
            </a:r>
            <a:r>
              <a:rPr lang="en-GB" sz="1200" dirty="0">
                <a:solidFill>
                  <a:schemeClr val="tx2"/>
                </a:solidFill>
                <a:hlinkClick r:id="rId7"/>
              </a:rPr>
              <a:t>/event/1138814/contributions/4917313/</a:t>
            </a:r>
            <a:endParaRPr lang="en-BE" sz="1200" dirty="0">
              <a:solidFill>
                <a:schemeClr val="tx2"/>
              </a:solidFill>
            </a:endParaRPr>
          </a:p>
        </p:txBody>
      </p:sp>
      <p:grpSp>
        <p:nvGrpSpPr>
          <p:cNvPr id="4" name="Group 3">
            <a:extLst>
              <a:ext uri="{FF2B5EF4-FFF2-40B4-BE49-F238E27FC236}">
                <a16:creationId xmlns:a16="http://schemas.microsoft.com/office/drawing/2014/main" id="{814B5056-6692-5B87-E968-44B78CD36563}"/>
              </a:ext>
            </a:extLst>
          </p:cNvPr>
          <p:cNvGrpSpPr/>
          <p:nvPr/>
        </p:nvGrpSpPr>
        <p:grpSpPr>
          <a:xfrm>
            <a:off x="5203506" y="3253085"/>
            <a:ext cx="2593530" cy="2847489"/>
            <a:chOff x="5770080" y="3643703"/>
            <a:chExt cx="2026955" cy="2300339"/>
          </a:xfrm>
        </p:grpSpPr>
        <p:pic>
          <p:nvPicPr>
            <p:cNvPr id="7" name="Picture 6">
              <a:extLst>
                <a:ext uri="{FF2B5EF4-FFF2-40B4-BE49-F238E27FC236}">
                  <a16:creationId xmlns:a16="http://schemas.microsoft.com/office/drawing/2014/main" id="{C27DD821-4188-DA6F-326C-F9B94DDAC492}"/>
                </a:ext>
              </a:extLst>
            </p:cNvPr>
            <p:cNvPicPr>
              <a:picLocks noChangeAspect="1"/>
            </p:cNvPicPr>
            <p:nvPr/>
          </p:nvPicPr>
          <p:blipFill rotWithShape="1">
            <a:blip r:embed="rId8"/>
            <a:srcRect l="37066" t="14265" r="46146" b="60331"/>
            <a:stretch/>
          </p:blipFill>
          <p:spPr>
            <a:xfrm>
              <a:off x="5770080" y="3643703"/>
              <a:ext cx="2026955" cy="2300339"/>
            </a:xfrm>
            <a:prstGeom prst="rect">
              <a:avLst/>
            </a:prstGeom>
          </p:spPr>
        </p:pic>
        <p:sp>
          <p:nvSpPr>
            <p:cNvPr id="12" name="TextBox 11">
              <a:extLst>
                <a:ext uri="{FF2B5EF4-FFF2-40B4-BE49-F238E27FC236}">
                  <a16:creationId xmlns:a16="http://schemas.microsoft.com/office/drawing/2014/main" id="{358A987D-57FE-D252-2922-26CE488AB57D}"/>
                </a:ext>
              </a:extLst>
            </p:cNvPr>
            <p:cNvSpPr txBox="1"/>
            <p:nvPr/>
          </p:nvSpPr>
          <p:spPr>
            <a:xfrm>
              <a:off x="7368141" y="4755792"/>
              <a:ext cx="115416" cy="276999"/>
            </a:xfrm>
            <a:prstGeom prst="rect">
              <a:avLst/>
            </a:prstGeom>
            <a:noFill/>
          </p:spPr>
          <p:txBody>
            <a:bodyPr wrap="none" lIns="0" tIns="0" rIns="0" bIns="0" rtlCol="0">
              <a:spAutoFit/>
            </a:bodyPr>
            <a:lstStyle/>
            <a:p>
              <a:pPr algn="l"/>
              <a:r>
                <a:rPr lang="en-BE" dirty="0">
                  <a:solidFill>
                    <a:schemeClr val="bg1"/>
                  </a:solidFill>
                </a:rPr>
                <a:t>x</a:t>
              </a:r>
            </a:p>
          </p:txBody>
        </p:sp>
        <p:sp>
          <p:nvSpPr>
            <p:cNvPr id="26" name="TextBox 25">
              <a:extLst>
                <a:ext uri="{FF2B5EF4-FFF2-40B4-BE49-F238E27FC236}">
                  <a16:creationId xmlns:a16="http://schemas.microsoft.com/office/drawing/2014/main" id="{B56964F8-202C-E284-394B-A7D24E8A366F}"/>
                </a:ext>
              </a:extLst>
            </p:cNvPr>
            <p:cNvSpPr txBox="1"/>
            <p:nvPr/>
          </p:nvSpPr>
          <p:spPr>
            <a:xfrm>
              <a:off x="6728946" y="3958129"/>
              <a:ext cx="115416" cy="276999"/>
            </a:xfrm>
            <a:prstGeom prst="rect">
              <a:avLst/>
            </a:prstGeom>
            <a:noFill/>
          </p:spPr>
          <p:txBody>
            <a:bodyPr wrap="none" lIns="0" tIns="0" rIns="0" bIns="0" rtlCol="0">
              <a:spAutoFit/>
            </a:bodyPr>
            <a:lstStyle/>
            <a:p>
              <a:pPr algn="l"/>
              <a:r>
                <a:rPr lang="en-BE" dirty="0">
                  <a:solidFill>
                    <a:schemeClr val="bg1"/>
                  </a:solidFill>
                </a:rPr>
                <a:t>y</a:t>
              </a:r>
            </a:p>
          </p:txBody>
        </p:sp>
        <p:sp>
          <p:nvSpPr>
            <p:cNvPr id="29" name="TextBox 28">
              <a:extLst>
                <a:ext uri="{FF2B5EF4-FFF2-40B4-BE49-F238E27FC236}">
                  <a16:creationId xmlns:a16="http://schemas.microsoft.com/office/drawing/2014/main" id="{F2E0A456-86EC-AE2E-9EFE-786C4AECE574}"/>
                </a:ext>
              </a:extLst>
            </p:cNvPr>
            <p:cNvSpPr txBox="1"/>
            <p:nvPr/>
          </p:nvSpPr>
          <p:spPr>
            <a:xfrm>
              <a:off x="6336348" y="4854134"/>
              <a:ext cx="128240" cy="276999"/>
            </a:xfrm>
            <a:prstGeom prst="rect">
              <a:avLst/>
            </a:prstGeom>
            <a:noFill/>
          </p:spPr>
          <p:txBody>
            <a:bodyPr wrap="none" lIns="0" tIns="0" rIns="0" bIns="0" rtlCol="0">
              <a:spAutoFit/>
            </a:bodyPr>
            <a:lstStyle/>
            <a:p>
              <a:pPr algn="l"/>
              <a:r>
                <a:rPr lang="en-BE" dirty="0">
                  <a:solidFill>
                    <a:schemeClr val="bg1"/>
                  </a:solidFill>
                </a:rPr>
                <a:t>u</a:t>
              </a:r>
            </a:p>
          </p:txBody>
        </p:sp>
      </p:grpSp>
      <p:pic>
        <p:nvPicPr>
          <p:cNvPr id="2050" name="Picture 2">
            <a:extLst>
              <a:ext uri="{FF2B5EF4-FFF2-40B4-BE49-F238E27FC236}">
                <a16:creationId xmlns:a16="http://schemas.microsoft.com/office/drawing/2014/main" id="{DECD00A0-CF3E-98BD-D58E-C066976E8C0B}"/>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63549" t="5734" r="1722" b="19443"/>
          <a:stretch/>
        </p:blipFill>
        <p:spPr bwMode="auto">
          <a:xfrm>
            <a:off x="8300681" y="2942892"/>
            <a:ext cx="3597202" cy="328561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24346E6-6299-93E4-67B3-B1DD3B6550A9}"/>
              </a:ext>
            </a:extLst>
          </p:cNvPr>
          <p:cNvSpPr txBox="1"/>
          <p:nvPr/>
        </p:nvSpPr>
        <p:spPr>
          <a:xfrm>
            <a:off x="5762474" y="2942892"/>
            <a:ext cx="1633460" cy="215444"/>
          </a:xfrm>
          <a:prstGeom prst="rect">
            <a:avLst/>
          </a:prstGeom>
          <a:noFill/>
        </p:spPr>
        <p:txBody>
          <a:bodyPr wrap="none" lIns="0" tIns="0" rIns="0" bIns="0" rtlCol="0">
            <a:spAutoFit/>
          </a:bodyPr>
          <a:lstStyle/>
          <a:p>
            <a:pPr algn="l"/>
            <a:r>
              <a:rPr lang="en-BE" sz="1400" dirty="0">
                <a:solidFill>
                  <a:schemeClr val="tx2"/>
                </a:solidFill>
              </a:rPr>
              <a:t>XYU Readout image</a:t>
            </a:r>
          </a:p>
        </p:txBody>
      </p:sp>
    </p:spTree>
    <p:extLst>
      <p:ext uri="{BB962C8B-B14F-4D97-AF65-F5344CB8AC3E}">
        <p14:creationId xmlns:p14="http://schemas.microsoft.com/office/powerpoint/2010/main" val="25464786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612414"/>
            <a:ext cx="11380811" cy="4471048"/>
          </a:xfrm>
        </p:spPr>
        <p:txBody>
          <a:bodyPr/>
          <a:lstStyle/>
          <a:p>
            <a:pPr marL="0" lvl="1" indent="0">
              <a:buNone/>
            </a:pPr>
            <a:r>
              <a:rPr lang="en-US" b="1" dirty="0"/>
              <a:t>For detectors with resistive elements, the time dependence of the signals is not fully given by the movement of the charges in the drift medium but also by </a:t>
            </a:r>
            <a:r>
              <a:rPr lang="en-US" b="1" dirty="0">
                <a:solidFill>
                  <a:srgbClr val="FF0000"/>
                </a:solidFill>
              </a:rPr>
              <a:t>the time-dependent reaction of the resistive materials</a:t>
            </a:r>
            <a:r>
              <a:rPr lang="en-US" b="1" dirty="0"/>
              <a:t>. </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80811" cy="1065742"/>
          </a:xfrm>
        </p:spPr>
        <p:txBody>
          <a:bodyPr/>
          <a:lstStyle/>
          <a:p>
            <a:r>
              <a:rPr lang="en-GB" dirty="0" err="1"/>
              <a:t>Ramo</a:t>
            </a:r>
            <a:r>
              <a:rPr lang="en-GB" dirty="0"/>
              <a:t>-Shockley theorem extension for conducting media</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12" name="Content Placeholder 7" descr="Chart&#10;&#10;Description automatically generated">
            <a:extLst>
              <a:ext uri="{FF2B5EF4-FFF2-40B4-BE49-F238E27FC236}">
                <a16:creationId xmlns:a16="http://schemas.microsoft.com/office/drawing/2014/main" id="{7D30517B-D2D0-2344-8BEF-4FED40043938}"/>
              </a:ext>
            </a:extLst>
          </p:cNvPr>
          <p:cNvPicPr>
            <a:picLocks noGrp="1" noChangeAspect="1"/>
          </p:cNvPicPr>
          <p:nvPr/>
        </p:nvPicPr>
        <p:blipFill>
          <a:blip r:embed="rId4"/>
          <a:stretch>
            <a:fillRect/>
          </a:stretch>
        </p:blipFill>
        <p:spPr>
          <a:xfrm>
            <a:off x="7616936" y="2911001"/>
            <a:ext cx="4192086" cy="3144064"/>
          </a:xfrm>
          <a:prstGeom prst="rect">
            <a:avLst/>
          </a:prstGeom>
        </p:spPr>
      </p:pic>
      <p:sp>
        <p:nvSpPr>
          <p:cNvPr id="17" name="TextBox 16">
            <a:extLst>
              <a:ext uri="{FF2B5EF4-FFF2-40B4-BE49-F238E27FC236}">
                <a16:creationId xmlns:a16="http://schemas.microsoft.com/office/drawing/2014/main" id="{DB66540C-23CA-A74F-A26B-1BD2EE4AB478}"/>
              </a:ext>
            </a:extLst>
          </p:cNvPr>
          <p:cNvSpPr txBox="1"/>
          <p:nvPr/>
        </p:nvSpPr>
        <p:spPr>
          <a:xfrm>
            <a:off x="9800591" y="5138421"/>
            <a:ext cx="1064394" cy="215444"/>
          </a:xfrm>
          <a:prstGeom prst="rect">
            <a:avLst/>
          </a:prstGeom>
          <a:noFill/>
        </p:spPr>
        <p:txBody>
          <a:bodyPr wrap="none" lIns="0" tIns="0" rIns="0" bIns="0" rtlCol="0">
            <a:spAutoFit/>
          </a:bodyPr>
          <a:lstStyle/>
          <a:p>
            <a:pPr algn="l"/>
            <a:r>
              <a:rPr lang="en-US" sz="1400" dirty="0">
                <a:solidFill>
                  <a:schemeClr val="tx2"/>
                </a:solidFill>
              </a:rPr>
              <a:t>Readout strip</a:t>
            </a:r>
          </a:p>
        </p:txBody>
      </p:sp>
      <p:sp>
        <p:nvSpPr>
          <p:cNvPr id="18" name="TextBox 17">
            <a:extLst>
              <a:ext uri="{FF2B5EF4-FFF2-40B4-BE49-F238E27FC236}">
                <a16:creationId xmlns:a16="http://schemas.microsoft.com/office/drawing/2014/main" id="{85965435-7DB3-664B-88D1-786FC89241F1}"/>
              </a:ext>
            </a:extLst>
          </p:cNvPr>
          <p:cNvSpPr txBox="1"/>
          <p:nvPr/>
        </p:nvSpPr>
        <p:spPr>
          <a:xfrm>
            <a:off x="8182603" y="3494251"/>
            <a:ext cx="690895" cy="276999"/>
          </a:xfrm>
          <a:prstGeom prst="rect">
            <a:avLst/>
          </a:prstGeom>
          <a:noFill/>
        </p:spPr>
        <p:txBody>
          <a:bodyPr wrap="none" lIns="0" tIns="0" rIns="0" bIns="0" rtlCol="0">
            <a:spAutoFit/>
          </a:bodyPr>
          <a:lstStyle/>
          <a:p>
            <a:pPr algn="l"/>
            <a:r>
              <a:rPr lang="en-US" sz="1400" dirty="0">
                <a:solidFill>
                  <a:schemeClr val="tx2"/>
                </a:solidFill>
              </a:rPr>
              <a:t>Gas</a:t>
            </a:r>
            <a:r>
              <a:rPr lang="en-US" dirty="0">
                <a:solidFill>
                  <a:schemeClr val="tx2"/>
                </a:solidFill>
              </a:rPr>
              <a:t> </a:t>
            </a:r>
            <a:r>
              <a:rPr lang="en-US" sz="1400" dirty="0">
                <a:solidFill>
                  <a:schemeClr val="tx2"/>
                </a:solidFill>
              </a:rPr>
              <a:t>gap</a:t>
            </a:r>
            <a:endParaRPr lang="en-US" dirty="0">
              <a:solidFill>
                <a:schemeClr val="tx2"/>
              </a:solidFill>
            </a:endParaRPr>
          </a:p>
        </p:txBody>
      </p:sp>
      <p:sp>
        <p:nvSpPr>
          <p:cNvPr id="19" name="TextBox 18">
            <a:extLst>
              <a:ext uri="{FF2B5EF4-FFF2-40B4-BE49-F238E27FC236}">
                <a16:creationId xmlns:a16="http://schemas.microsoft.com/office/drawing/2014/main" id="{FC2DA9E7-C4C0-4849-A295-C7426BB1A07B}"/>
              </a:ext>
            </a:extLst>
          </p:cNvPr>
          <p:cNvSpPr txBox="1"/>
          <p:nvPr/>
        </p:nvSpPr>
        <p:spPr>
          <a:xfrm>
            <a:off x="10265624" y="3555453"/>
            <a:ext cx="567463" cy="215444"/>
          </a:xfrm>
          <a:prstGeom prst="rect">
            <a:avLst/>
          </a:prstGeom>
          <a:noFill/>
        </p:spPr>
        <p:txBody>
          <a:bodyPr wrap="none" lIns="0" tIns="0" rIns="0" bIns="0" rtlCol="0">
            <a:spAutoFit/>
          </a:bodyPr>
          <a:lstStyle/>
          <a:p>
            <a:pPr algn="l"/>
            <a:r>
              <a:rPr lang="en-US" sz="1400" dirty="0">
                <a:solidFill>
                  <a:schemeClr val="tx2"/>
                </a:solidFill>
              </a:rPr>
              <a:t>R layer</a:t>
            </a:r>
          </a:p>
        </p:txBody>
      </p:sp>
      <p:sp>
        <p:nvSpPr>
          <p:cNvPr id="20" name="TextBox 19">
            <a:extLst>
              <a:ext uri="{FF2B5EF4-FFF2-40B4-BE49-F238E27FC236}">
                <a16:creationId xmlns:a16="http://schemas.microsoft.com/office/drawing/2014/main" id="{1413783C-41A0-0443-B069-80D20730B985}"/>
              </a:ext>
            </a:extLst>
          </p:cNvPr>
          <p:cNvSpPr txBox="1"/>
          <p:nvPr/>
        </p:nvSpPr>
        <p:spPr>
          <a:xfrm>
            <a:off x="8222738" y="5133715"/>
            <a:ext cx="686085" cy="215444"/>
          </a:xfrm>
          <a:prstGeom prst="rect">
            <a:avLst/>
          </a:prstGeom>
          <a:noFill/>
        </p:spPr>
        <p:txBody>
          <a:bodyPr wrap="none" lIns="0" tIns="0" rIns="0" bIns="0" rtlCol="0">
            <a:spAutoFit/>
          </a:bodyPr>
          <a:lstStyle/>
          <a:p>
            <a:pPr algn="l"/>
            <a:r>
              <a:rPr lang="en-US" sz="1400" dirty="0">
                <a:solidFill>
                  <a:schemeClr val="tx2"/>
                </a:solidFill>
              </a:rPr>
              <a:t>Insulator</a:t>
            </a:r>
          </a:p>
        </p:txBody>
      </p:sp>
      <p:cxnSp>
        <p:nvCxnSpPr>
          <p:cNvPr id="21" name="Straight Arrow Connector 20">
            <a:extLst>
              <a:ext uri="{FF2B5EF4-FFF2-40B4-BE49-F238E27FC236}">
                <a16:creationId xmlns:a16="http://schemas.microsoft.com/office/drawing/2014/main" id="{1065C2E0-303B-5A48-ADF9-DAC5D8AB04B3}"/>
              </a:ext>
            </a:extLst>
          </p:cNvPr>
          <p:cNvCxnSpPr/>
          <p:nvPr/>
        </p:nvCxnSpPr>
        <p:spPr>
          <a:xfrm>
            <a:off x="8528051" y="3810513"/>
            <a:ext cx="0" cy="587464"/>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A68FDAB-7F8E-BA47-92D0-F38A0DDF0BFE}"/>
              </a:ext>
            </a:extLst>
          </p:cNvPr>
          <p:cNvCxnSpPr>
            <a:cxnSpLocks/>
          </p:cNvCxnSpPr>
          <p:nvPr/>
        </p:nvCxnSpPr>
        <p:spPr>
          <a:xfrm>
            <a:off x="10549356" y="3846608"/>
            <a:ext cx="0" cy="721623"/>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153051B-6C44-2241-8BE7-F3926B8718D3}"/>
              </a:ext>
            </a:extLst>
          </p:cNvPr>
          <p:cNvCxnSpPr>
            <a:cxnSpLocks/>
          </p:cNvCxnSpPr>
          <p:nvPr/>
        </p:nvCxnSpPr>
        <p:spPr>
          <a:xfrm flipV="1">
            <a:off x="8528051" y="4649837"/>
            <a:ext cx="0" cy="471846"/>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E3023DD-9754-EE42-8738-3562BE50DE8E}"/>
              </a:ext>
            </a:extLst>
          </p:cNvPr>
          <p:cNvCxnSpPr>
            <a:cxnSpLocks/>
          </p:cNvCxnSpPr>
          <p:nvPr/>
        </p:nvCxnSpPr>
        <p:spPr>
          <a:xfrm flipH="1" flipV="1">
            <a:off x="9539321" y="4808863"/>
            <a:ext cx="793467" cy="324852"/>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4168DC61-A9EA-0B47-B1A9-DE6168C8CDF4}"/>
              </a:ext>
            </a:extLst>
          </p:cNvPr>
          <p:cNvSpPr/>
          <p:nvPr/>
        </p:nvSpPr>
        <p:spPr>
          <a:xfrm>
            <a:off x="955487" y="3084445"/>
            <a:ext cx="720671"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extLst>
              <a:ext uri="{FF2B5EF4-FFF2-40B4-BE49-F238E27FC236}">
                <a16:creationId xmlns:a16="http://schemas.microsoft.com/office/drawing/2014/main" id="{5BA55C4B-A053-F640-8909-1D4490187DA1}"/>
              </a:ext>
            </a:extLst>
          </p:cNvPr>
          <p:cNvSpPr/>
          <p:nvPr/>
        </p:nvSpPr>
        <p:spPr>
          <a:xfrm>
            <a:off x="8657800" y="2898639"/>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a:extLst>
              <a:ext uri="{FF2B5EF4-FFF2-40B4-BE49-F238E27FC236}">
                <a16:creationId xmlns:a16="http://schemas.microsoft.com/office/drawing/2014/main" id="{691A11C3-F80F-BE4E-A779-95BED4BA458D}"/>
              </a:ext>
            </a:extLst>
          </p:cNvPr>
          <p:cNvSpPr txBox="1"/>
          <p:nvPr/>
        </p:nvSpPr>
        <p:spPr>
          <a:xfrm>
            <a:off x="7351263" y="2439362"/>
            <a:ext cx="4318174" cy="430887"/>
          </a:xfrm>
          <a:prstGeom prst="rect">
            <a:avLst/>
          </a:prstGeom>
          <a:noFill/>
        </p:spPr>
        <p:txBody>
          <a:bodyPr wrap="square" lIns="0" tIns="0" rIns="0" bIns="0" rtlCol="0">
            <a:spAutoFit/>
          </a:bodyPr>
          <a:lstStyle/>
          <a:p>
            <a:pPr algn="ctr"/>
            <a:r>
              <a:rPr lang="en-GB" sz="1400" dirty="0">
                <a:solidFill>
                  <a:schemeClr val="tx2"/>
                </a:solidFill>
              </a:rPr>
              <a:t>Weighting potential for</a:t>
            </a:r>
            <a:r>
              <a:rPr lang="en-GB" sz="1400" dirty="0">
                <a:solidFill>
                  <a:srgbClr val="FF0000"/>
                </a:solidFill>
              </a:rPr>
              <a:t> a resistive layer </a:t>
            </a:r>
            <a:r>
              <a:rPr lang="en-GB" sz="1400" dirty="0">
                <a:solidFill>
                  <a:schemeClr val="tx2"/>
                </a:solidFill>
              </a:rPr>
              <a:t>separating the gas gap and insulating layer.</a:t>
            </a:r>
          </a:p>
        </p:txBody>
      </p:sp>
      <p:grpSp>
        <p:nvGrpSpPr>
          <p:cNvPr id="4" name="Group 3">
            <a:extLst>
              <a:ext uri="{FF2B5EF4-FFF2-40B4-BE49-F238E27FC236}">
                <a16:creationId xmlns:a16="http://schemas.microsoft.com/office/drawing/2014/main" id="{6B642501-AABC-CF47-B514-FACFBA1A84F6}"/>
              </a:ext>
            </a:extLst>
          </p:cNvPr>
          <p:cNvGrpSpPr/>
          <p:nvPr/>
        </p:nvGrpSpPr>
        <p:grpSpPr>
          <a:xfrm>
            <a:off x="1930421" y="3914909"/>
            <a:ext cx="3868410" cy="2341632"/>
            <a:chOff x="1709548" y="3429000"/>
            <a:chExt cx="3868410" cy="2341632"/>
          </a:xfrm>
        </p:grpSpPr>
        <p:pic>
          <p:nvPicPr>
            <p:cNvPr id="29" name="Picture 28" descr="Chart, box and whisker chart&#10;&#10;Description automatically generated">
              <a:extLst>
                <a:ext uri="{FF2B5EF4-FFF2-40B4-BE49-F238E27FC236}">
                  <a16:creationId xmlns:a16="http://schemas.microsoft.com/office/drawing/2014/main" id="{603CFB6C-3AB1-8D4B-87CD-D0A45D02321E}"/>
                </a:ext>
              </a:extLst>
            </p:cNvPr>
            <p:cNvPicPr>
              <a:picLocks noChangeAspect="1"/>
            </p:cNvPicPr>
            <p:nvPr/>
          </p:nvPicPr>
          <p:blipFill>
            <a:blip r:embed="rId5"/>
            <a:stretch>
              <a:fillRect/>
            </a:stretch>
          </p:blipFill>
          <p:spPr>
            <a:xfrm>
              <a:off x="1709548" y="3429000"/>
              <a:ext cx="3868410" cy="2341632"/>
            </a:xfrm>
            <a:prstGeom prst="rect">
              <a:avLst/>
            </a:prstGeom>
          </p:spPr>
        </p:pic>
        <p:sp>
          <p:nvSpPr>
            <p:cNvPr id="7" name="Rectangle 6">
              <a:extLst>
                <a:ext uri="{FF2B5EF4-FFF2-40B4-BE49-F238E27FC236}">
                  <a16:creationId xmlns:a16="http://schemas.microsoft.com/office/drawing/2014/main" id="{52BC7B71-5E9A-6845-90E1-3E9248209BBD}"/>
                </a:ext>
              </a:extLst>
            </p:cNvPr>
            <p:cNvSpPr/>
            <p:nvPr/>
          </p:nvSpPr>
          <p:spPr>
            <a:xfrm>
              <a:off x="3213354" y="4200482"/>
              <a:ext cx="953146" cy="4500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42234EF7-66C9-AD42-9EF2-28C3CF1C5569}"/>
                </a:ext>
              </a:extLst>
            </p:cNvPr>
            <p:cNvCxnSpPr>
              <a:cxnSpLocks/>
            </p:cNvCxnSpPr>
            <p:nvPr/>
          </p:nvCxnSpPr>
          <p:spPr>
            <a:xfrm flipV="1">
              <a:off x="3741862" y="3524815"/>
              <a:ext cx="0" cy="2139357"/>
            </a:xfrm>
            <a:prstGeom prst="line">
              <a:avLst/>
            </a:prstGeom>
            <a:ln w="127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41" name="Picture 40" descr="Chart, box and whisker chart&#10;&#10;Description automatically generated">
              <a:extLst>
                <a:ext uri="{FF2B5EF4-FFF2-40B4-BE49-F238E27FC236}">
                  <a16:creationId xmlns:a16="http://schemas.microsoft.com/office/drawing/2014/main" id="{83D9A337-D351-3547-A284-C3DDEAA2A255}"/>
                </a:ext>
              </a:extLst>
            </p:cNvPr>
            <p:cNvPicPr>
              <a:picLocks noChangeAspect="1"/>
            </p:cNvPicPr>
            <p:nvPr/>
          </p:nvPicPr>
          <p:blipFill rotWithShape="1">
            <a:blip r:embed="rId5"/>
            <a:srcRect l="63463" t="79850"/>
            <a:stretch/>
          </p:blipFill>
          <p:spPr>
            <a:xfrm flipV="1">
              <a:off x="4209215" y="3458416"/>
              <a:ext cx="1290695" cy="430886"/>
            </a:xfrm>
            <a:prstGeom prst="rect">
              <a:avLst/>
            </a:prstGeom>
          </p:spPr>
        </p:pic>
        <p:pic>
          <p:nvPicPr>
            <p:cNvPr id="42" name="Picture 41" descr="Chart, box and whisker chart&#10;&#10;Description automatically generated">
              <a:extLst>
                <a:ext uri="{FF2B5EF4-FFF2-40B4-BE49-F238E27FC236}">
                  <a16:creationId xmlns:a16="http://schemas.microsoft.com/office/drawing/2014/main" id="{C583923D-B625-B140-901B-D01411984288}"/>
                </a:ext>
              </a:extLst>
            </p:cNvPr>
            <p:cNvPicPr>
              <a:picLocks noChangeAspect="1"/>
            </p:cNvPicPr>
            <p:nvPr/>
          </p:nvPicPr>
          <p:blipFill rotWithShape="1">
            <a:blip r:embed="rId5"/>
            <a:srcRect l="68026" t="79850" r="25008" b="4090"/>
            <a:stretch/>
          </p:blipFill>
          <p:spPr>
            <a:xfrm>
              <a:off x="3528155" y="5283311"/>
              <a:ext cx="227574" cy="379036"/>
            </a:xfrm>
            <a:prstGeom prst="rect">
              <a:avLst/>
            </a:prstGeom>
          </p:spPr>
        </p:pic>
        <p:sp>
          <p:nvSpPr>
            <p:cNvPr id="16" name="TextBox 15">
              <a:extLst>
                <a:ext uri="{FF2B5EF4-FFF2-40B4-BE49-F238E27FC236}">
                  <a16:creationId xmlns:a16="http://schemas.microsoft.com/office/drawing/2014/main" id="{033BE542-A7BB-214A-925C-96EBBE15631C}"/>
                </a:ext>
              </a:extLst>
            </p:cNvPr>
            <p:cNvSpPr txBox="1"/>
            <p:nvPr/>
          </p:nvSpPr>
          <p:spPr>
            <a:xfrm>
              <a:off x="3785092" y="5474997"/>
              <a:ext cx="514564" cy="215444"/>
            </a:xfrm>
            <a:prstGeom prst="rect">
              <a:avLst/>
            </a:prstGeom>
            <a:noFill/>
          </p:spPr>
          <p:txBody>
            <a:bodyPr wrap="none" lIns="0" tIns="0" rIns="0" bIns="0" rtlCol="0">
              <a:spAutoFit/>
            </a:bodyPr>
            <a:lstStyle/>
            <a:p>
              <a:pPr algn="l"/>
              <a:r>
                <a:rPr lang="en-GB" sz="1400" dirty="0" err="1">
                  <a:solidFill>
                    <a:schemeClr val="tx2"/>
                  </a:solidFill>
                </a:rPr>
                <a:t>V</a:t>
              </a:r>
              <a:r>
                <a:rPr lang="en-GB" sz="1400" baseline="-25000" dirty="0" err="1">
                  <a:solidFill>
                    <a:schemeClr val="tx2"/>
                  </a:solidFill>
                </a:rPr>
                <a:t>w</a:t>
              </a:r>
              <a:r>
                <a:rPr lang="en-GB" sz="1400" dirty="0">
                  <a:solidFill>
                    <a:schemeClr val="tx2"/>
                  </a:solidFill>
                </a:rPr>
                <a:t>ϴ(t)</a:t>
              </a:r>
              <a:endParaRPr lang="en-GB" dirty="0">
                <a:solidFill>
                  <a:schemeClr val="tx2"/>
                </a:solidFill>
              </a:endParaRPr>
            </a:p>
          </p:txBody>
        </p:sp>
        <p:pic>
          <p:nvPicPr>
            <p:cNvPr id="43" name="Picture 42" descr="Text&#10;&#10;Description automatically generated with medium confidence">
              <a:extLst>
                <a:ext uri="{FF2B5EF4-FFF2-40B4-BE49-F238E27FC236}">
                  <a16:creationId xmlns:a16="http://schemas.microsoft.com/office/drawing/2014/main" id="{8AB41758-B546-C34E-A659-5FAA01057797}"/>
                </a:ext>
              </a:extLst>
            </p:cNvPr>
            <p:cNvPicPr>
              <a:picLocks noChangeAspect="1"/>
            </p:cNvPicPr>
            <p:nvPr/>
          </p:nvPicPr>
          <p:blipFill rotWithShape="1">
            <a:blip r:embed="rId6"/>
            <a:srcRect l="37360" t="-5437" r="45753" b="77913"/>
            <a:stretch/>
          </p:blipFill>
          <p:spPr>
            <a:xfrm>
              <a:off x="2757185" y="4118602"/>
              <a:ext cx="604983" cy="292173"/>
            </a:xfrm>
            <a:prstGeom prst="rect">
              <a:avLst/>
            </a:prstGeom>
          </p:spPr>
        </p:pic>
      </p:grpSp>
      <p:sp>
        <p:nvSpPr>
          <p:cNvPr id="44" name="TextBox 43">
            <a:extLst>
              <a:ext uri="{FF2B5EF4-FFF2-40B4-BE49-F238E27FC236}">
                <a16:creationId xmlns:a16="http://schemas.microsoft.com/office/drawing/2014/main" id="{A8BFE9FB-87FB-D340-BE18-A39805347B65}"/>
              </a:ext>
            </a:extLst>
          </p:cNvPr>
          <p:cNvSpPr txBox="1"/>
          <p:nvPr/>
        </p:nvSpPr>
        <p:spPr>
          <a:xfrm>
            <a:off x="4461514" y="6236742"/>
            <a:ext cx="7347508" cy="646331"/>
          </a:xfrm>
          <a:prstGeom prst="rect">
            <a:avLst/>
          </a:prstGeom>
          <a:noFill/>
        </p:spPr>
        <p:txBody>
          <a:bodyPr wrap="square">
            <a:spAutoFit/>
          </a:bodyPr>
          <a:lstStyle/>
          <a:p>
            <a:r>
              <a:rPr lang="en-GB" sz="1200" b="0" dirty="0">
                <a:solidFill>
                  <a:schemeClr val="tx2"/>
                </a:solidFill>
              </a:rPr>
              <a:t>W. </a:t>
            </a:r>
            <a:r>
              <a:rPr lang="en-GB" sz="1200" b="0" dirty="0" err="1">
                <a:solidFill>
                  <a:schemeClr val="tx2"/>
                </a:solidFill>
              </a:rPr>
              <a:t>Riegler</a:t>
            </a:r>
            <a:r>
              <a:rPr lang="en-GB" sz="1200" b="0" dirty="0">
                <a:solidFill>
                  <a:schemeClr val="tx2"/>
                </a:solidFill>
              </a:rPr>
              <a:t>, </a:t>
            </a:r>
            <a:r>
              <a:rPr lang="en-GB" sz="1200" b="0" dirty="0" err="1">
                <a:solidFill>
                  <a:schemeClr val="tx2"/>
                </a:solidFill>
              </a:rPr>
              <a:t>Nucl</a:t>
            </a:r>
            <a:r>
              <a:rPr lang="en-GB" sz="1200" b="0" dirty="0">
                <a:solidFill>
                  <a:schemeClr val="tx2"/>
                </a:solidFill>
              </a:rPr>
              <a:t>. </a:t>
            </a:r>
            <a:r>
              <a:rPr lang="en-GB" sz="1200" b="0" dirty="0" err="1">
                <a:solidFill>
                  <a:schemeClr val="tx2"/>
                </a:solidFill>
              </a:rPr>
              <a:t>Instrum</a:t>
            </a:r>
            <a:r>
              <a:rPr lang="en-GB" sz="1200" b="0" dirty="0">
                <a:solidFill>
                  <a:schemeClr val="tx2"/>
                </a:solidFill>
              </a:rPr>
              <a:t>. Meth. A 535 (2004), 287-293.</a:t>
            </a:r>
          </a:p>
          <a:p>
            <a:r>
              <a:rPr lang="en-GB" sz="1200" dirty="0">
                <a:solidFill>
                  <a:schemeClr val="tx2"/>
                </a:solidFill>
              </a:rPr>
              <a:t>W. </a:t>
            </a:r>
            <a:r>
              <a:rPr lang="en-GB" sz="1200" dirty="0" err="1">
                <a:solidFill>
                  <a:schemeClr val="tx2"/>
                </a:solidFill>
              </a:rPr>
              <a:t>Riegler</a:t>
            </a:r>
            <a:r>
              <a:rPr lang="en-GB" sz="1200" dirty="0">
                <a:solidFill>
                  <a:schemeClr val="tx2"/>
                </a:solidFill>
              </a:rPr>
              <a:t>, Signals in Particle Detectors, CERN’s Academic Training Lecture Regular Programme (2019):</a:t>
            </a:r>
          </a:p>
          <a:p>
            <a:r>
              <a:rPr lang="en-GB" sz="1200" dirty="0">
                <a:solidFill>
                  <a:schemeClr val="tx2"/>
                </a:solidFill>
                <a:hlinkClick r:id="rId7"/>
              </a:rPr>
              <a:t>https://indico.cern.ch/event/843083/</a:t>
            </a:r>
            <a:endParaRPr lang="en-GB" sz="1200" dirty="0">
              <a:solidFill>
                <a:schemeClr val="tx2"/>
              </a:solidFill>
            </a:endParaRPr>
          </a:p>
        </p:txBody>
      </p:sp>
      <p:sp>
        <p:nvSpPr>
          <p:cNvPr id="30" name="TextBox 29">
            <a:extLst>
              <a:ext uri="{FF2B5EF4-FFF2-40B4-BE49-F238E27FC236}">
                <a16:creationId xmlns:a16="http://schemas.microsoft.com/office/drawing/2014/main" id="{12F85791-2AE1-CF4B-8F38-5726A5237800}"/>
              </a:ext>
            </a:extLst>
          </p:cNvPr>
          <p:cNvSpPr txBox="1"/>
          <p:nvPr/>
        </p:nvSpPr>
        <p:spPr>
          <a:xfrm>
            <a:off x="8984379" y="3545130"/>
            <a:ext cx="1163780" cy="215444"/>
          </a:xfrm>
          <a:prstGeom prst="rect">
            <a:avLst/>
          </a:prstGeom>
          <a:noFill/>
        </p:spPr>
        <p:txBody>
          <a:bodyPr wrap="none" lIns="0" tIns="0" rIns="0" bIns="0" rtlCol="0">
            <a:spAutoFit/>
          </a:bodyPr>
          <a:lstStyle/>
          <a:p>
            <a:pPr algn="l"/>
            <a:r>
              <a:rPr lang="en-US" sz="1400" dirty="0">
                <a:solidFill>
                  <a:schemeClr val="tx2"/>
                </a:solidFill>
              </a:rPr>
              <a:t>Cathode/Mesh</a:t>
            </a:r>
            <a:endParaRPr lang="en-US" dirty="0">
              <a:solidFill>
                <a:schemeClr val="tx2"/>
              </a:solidFill>
            </a:endParaRPr>
          </a:p>
        </p:txBody>
      </p:sp>
      <p:cxnSp>
        <p:nvCxnSpPr>
          <p:cNvPr id="31" name="Straight Arrow Connector 30">
            <a:extLst>
              <a:ext uri="{FF2B5EF4-FFF2-40B4-BE49-F238E27FC236}">
                <a16:creationId xmlns:a16="http://schemas.microsoft.com/office/drawing/2014/main" id="{73F924E4-7300-AA4C-9B5F-7406F736A1B1}"/>
              </a:ext>
            </a:extLst>
          </p:cNvPr>
          <p:cNvCxnSpPr>
            <a:cxnSpLocks/>
          </p:cNvCxnSpPr>
          <p:nvPr/>
        </p:nvCxnSpPr>
        <p:spPr>
          <a:xfrm>
            <a:off x="9619816" y="3760574"/>
            <a:ext cx="0" cy="353381"/>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E084D7B6-C501-5942-AF5F-349C4A1AE31E}"/>
                  </a:ext>
                </a:extLst>
              </p:cNvPr>
              <p:cNvSpPr txBox="1"/>
              <p:nvPr/>
            </p:nvSpPr>
            <p:spPr>
              <a:xfrm>
                <a:off x="416164" y="2713722"/>
                <a:ext cx="7081410" cy="1107996"/>
              </a:xfrm>
              <a:prstGeom prst="rect">
                <a:avLst/>
              </a:prstGeom>
              <a:noFill/>
            </p:spPr>
            <p:txBody>
              <a:bodyPr wrap="square" lIns="0" tIns="0" rIns="0" bIns="0" rtlCol="0">
                <a:spAutoFit/>
              </a:bodyPr>
              <a:lstStyle/>
              <a:p>
                <a:r>
                  <a:rPr lang="en-GB" dirty="0">
                    <a:solidFill>
                      <a:schemeClr val="tx2"/>
                    </a:solidFill>
                  </a:rPr>
                  <a:t>This </a:t>
                </a:r>
                <a:r>
                  <a:rPr lang="en-GB" u="sng" dirty="0">
                    <a:solidFill>
                      <a:schemeClr val="tx2"/>
                    </a:solidFill>
                  </a:rPr>
                  <a:t>dynamic</a:t>
                </a:r>
                <a:r>
                  <a:rPr lang="en-GB" dirty="0">
                    <a:solidFill>
                      <a:schemeClr val="tx2"/>
                    </a:solidFill>
                  </a:rPr>
                  <a:t> </a:t>
                </a:r>
                <a14:m>
                  <m:oMath xmlns:m="http://schemas.openxmlformats.org/officeDocument/2006/math">
                    <m:r>
                      <m:rPr>
                        <m:sty m:val="p"/>
                      </m:rPr>
                      <a:rPr lang="en-US" b="0" i="0" smtClean="0">
                        <a:solidFill>
                          <a:schemeClr val="tx2"/>
                        </a:solidFill>
                        <a:latin typeface="Cambria Math" panose="02040503050406030204" pitchFamily="18" charset="0"/>
                        <a:ea typeface="Cambria Math" panose="02040503050406030204" pitchFamily="18" charset="0"/>
                      </a:rPr>
                      <m:t>ψ</m:t>
                    </m:r>
                    <m:r>
                      <m:rPr>
                        <m:sty m:val="p"/>
                      </m:rPr>
                      <a:rPr lang="en-US" b="0" i="0" baseline="-25000" smtClean="0">
                        <a:solidFill>
                          <a:schemeClr val="tx2"/>
                        </a:solidFill>
                        <a:latin typeface="Cambria Math" panose="02040503050406030204" pitchFamily="18" charset="0"/>
                        <a:ea typeface="Cambria Math" panose="02040503050406030204" pitchFamily="18" charset="0"/>
                      </a:rPr>
                      <m:t>i</m:t>
                    </m:r>
                    <m:r>
                      <a:rPr lang="en-US" b="0" i="0" smtClean="0">
                        <a:solidFill>
                          <a:schemeClr val="tx2"/>
                        </a:solidFill>
                        <a:latin typeface="Cambria Math" panose="02040503050406030204" pitchFamily="18" charset="0"/>
                        <a:ea typeface="Cambria Math" panose="02040503050406030204" pitchFamily="18" charset="0"/>
                      </a:rPr>
                      <m:t>(</m:t>
                    </m:r>
                    <m:r>
                      <a:rPr lang="en-US" b="1" i="0">
                        <a:solidFill>
                          <a:schemeClr val="tx2"/>
                        </a:solidFill>
                        <a:latin typeface="Cambria Math" panose="02040503050406030204" pitchFamily="18" charset="0"/>
                        <a:ea typeface="Cambria Math" panose="02040503050406030204" pitchFamily="18" charset="0"/>
                      </a:rPr>
                      <m:t>𝐱</m:t>
                    </m:r>
                    <m:r>
                      <a:rPr lang="en-US" b="1" i="0" smtClean="0">
                        <a:solidFill>
                          <a:schemeClr val="tx2"/>
                        </a:solidFill>
                        <a:latin typeface="Cambria Math" panose="02040503050406030204" pitchFamily="18" charset="0"/>
                        <a:ea typeface="Cambria Math" panose="02040503050406030204" pitchFamily="18" charset="0"/>
                      </a:rPr>
                      <m:t>,</m:t>
                    </m:r>
                    <m:r>
                      <m:rPr>
                        <m:sty m:val="p"/>
                      </m:rPr>
                      <a:rPr lang="en-US" b="0" i="0" smtClean="0">
                        <a:solidFill>
                          <a:schemeClr val="tx2"/>
                        </a:solidFill>
                        <a:latin typeface="Cambria Math" panose="02040503050406030204" pitchFamily="18" charset="0"/>
                        <a:ea typeface="Cambria Math" panose="02040503050406030204" pitchFamily="18" charset="0"/>
                      </a:rPr>
                      <m:t>t</m:t>
                    </m:r>
                    <m:r>
                      <a:rPr lang="en-US" b="0" i="0">
                        <a:solidFill>
                          <a:schemeClr val="tx2"/>
                        </a:solidFill>
                        <a:latin typeface="Cambria Math" panose="02040503050406030204" pitchFamily="18" charset="0"/>
                        <a:ea typeface="Cambria Math" panose="02040503050406030204" pitchFamily="18" charset="0"/>
                      </a:rPr>
                      <m:t>)</m:t>
                    </m:r>
                  </m:oMath>
                </a14:m>
                <a:r>
                  <a:rPr lang="en-GB" dirty="0">
                    <a:solidFill>
                      <a:schemeClr val="tx2"/>
                    </a:solidFill>
                  </a:rPr>
                  <a:t> can be calculated for an electrode </a:t>
                </a:r>
                <a:r>
                  <a:rPr lang="en-GB" dirty="0" err="1">
                    <a:solidFill>
                      <a:schemeClr val="tx2"/>
                    </a:solidFill>
                  </a:rPr>
                  <a:t>i</a:t>
                </a:r>
                <a:r>
                  <a:rPr lang="en-GB" dirty="0">
                    <a:solidFill>
                      <a:schemeClr val="tx2"/>
                    </a:solidFill>
                  </a:rPr>
                  <a:t> by: </a:t>
                </a:r>
              </a:p>
              <a:p>
                <a:pPr marL="285750" indent="-285750" algn="l">
                  <a:buFont typeface="Arial" panose="020B0604020202020204" pitchFamily="34" charset="0"/>
                  <a:buChar char="•"/>
                </a:pPr>
                <a:r>
                  <a:rPr lang="en-GB" dirty="0">
                    <a:solidFill>
                      <a:schemeClr val="tx2"/>
                    </a:solidFill>
                  </a:rPr>
                  <a:t>Remove the drifting charge carriers </a:t>
                </a:r>
              </a:p>
              <a:p>
                <a:pPr marL="285750" indent="-285750">
                  <a:buFont typeface="Arial" panose="020B0604020202020204" pitchFamily="34" charset="0"/>
                  <a:buChar char="•"/>
                </a:pPr>
                <a:r>
                  <a:rPr lang="en-GB" dirty="0">
                    <a:solidFill>
                      <a:schemeClr val="tx2"/>
                    </a:solidFill>
                  </a:rPr>
                  <a:t>On the electrode apply </a:t>
                </a:r>
                <a:r>
                  <a:rPr lang="en-GB" dirty="0">
                    <a:solidFill>
                      <a:srgbClr val="0432FF"/>
                    </a:solidFill>
                  </a:rPr>
                  <a:t>a step voltage pulse </a:t>
                </a:r>
                <a:r>
                  <a:rPr lang="en-GB" dirty="0">
                    <a:solidFill>
                      <a:schemeClr val="tx2"/>
                    </a:solidFill>
                  </a:rPr>
                  <a:t>at time t = 0</a:t>
                </a:r>
              </a:p>
              <a:p>
                <a:pPr marL="285750" indent="-285750">
                  <a:buFont typeface="Arial" panose="020B0604020202020204" pitchFamily="34" charset="0"/>
                  <a:buChar char="•"/>
                </a:pPr>
                <a:r>
                  <a:rPr lang="en-GB" dirty="0">
                    <a:solidFill>
                      <a:schemeClr val="tx2"/>
                    </a:solidFill>
                  </a:rPr>
                  <a:t>Grounding all other electrodes</a:t>
                </a:r>
              </a:p>
            </p:txBody>
          </p:sp>
        </mc:Choice>
        <mc:Fallback xmlns="">
          <p:sp>
            <p:nvSpPr>
              <p:cNvPr id="33" name="TextBox 32">
                <a:extLst>
                  <a:ext uri="{FF2B5EF4-FFF2-40B4-BE49-F238E27FC236}">
                    <a16:creationId xmlns:a16="http://schemas.microsoft.com/office/drawing/2014/main" id="{E084D7B6-C501-5942-AF5F-349C4A1AE31E}"/>
                  </a:ext>
                </a:extLst>
              </p:cNvPr>
              <p:cNvSpPr txBox="1">
                <a:spLocks noRot="1" noChangeAspect="1" noMove="1" noResize="1" noEditPoints="1" noAdjustHandles="1" noChangeArrowheads="1" noChangeShapeType="1" noTextEdit="1"/>
              </p:cNvSpPr>
              <p:nvPr/>
            </p:nvSpPr>
            <p:spPr>
              <a:xfrm>
                <a:off x="416164" y="2713722"/>
                <a:ext cx="7081410" cy="1107996"/>
              </a:xfrm>
              <a:prstGeom prst="rect">
                <a:avLst/>
              </a:prstGeom>
              <a:blipFill>
                <a:blip r:embed="rId8"/>
                <a:stretch>
                  <a:fillRect l="-1968" t="-6818" b="-12500"/>
                </a:stretch>
              </a:blipFill>
            </p:spPr>
            <p:txBody>
              <a:bodyPr/>
              <a:lstStyle/>
              <a:p>
                <a:r>
                  <a:rPr lang="en-BE">
                    <a:noFill/>
                  </a:rPr>
                  <a:t> </a:t>
                </a:r>
              </a:p>
            </p:txBody>
          </p:sp>
        </mc:Fallback>
      </mc:AlternateContent>
      <p:sp>
        <p:nvSpPr>
          <p:cNvPr id="5" name="TextBox 4">
            <a:extLst>
              <a:ext uri="{FF2B5EF4-FFF2-40B4-BE49-F238E27FC236}">
                <a16:creationId xmlns:a16="http://schemas.microsoft.com/office/drawing/2014/main" id="{38E2B40B-72A7-444A-8F13-5132123BD640}"/>
              </a:ext>
            </a:extLst>
          </p:cNvPr>
          <p:cNvSpPr txBox="1"/>
          <p:nvPr/>
        </p:nvSpPr>
        <p:spPr>
          <a:xfrm>
            <a:off x="11310427" y="3043328"/>
            <a:ext cx="120226" cy="215444"/>
          </a:xfrm>
          <a:prstGeom prst="rect">
            <a:avLst/>
          </a:prstGeom>
          <a:noFill/>
        </p:spPr>
        <p:txBody>
          <a:bodyPr wrap="none" lIns="0" tIns="0" rIns="0" bIns="0" rtlCol="0">
            <a:spAutoFit/>
          </a:bodyPr>
          <a:lstStyle/>
          <a:p>
            <a:pPr algn="l"/>
            <a:r>
              <a:rPr lang="en-GB" sz="1400" dirty="0">
                <a:solidFill>
                  <a:schemeClr val="tx2"/>
                </a:solidFill>
              </a:rPr>
              <a:t>V</a:t>
            </a:r>
            <a:endParaRPr lang="en-GB" dirty="0">
              <a:solidFill>
                <a:schemeClr val="tx2"/>
              </a:solidFill>
            </a:endParaRPr>
          </a:p>
        </p:txBody>
      </p:sp>
      <p:pic>
        <p:nvPicPr>
          <p:cNvPr id="25" name="Picture 24" descr="A picture containing text, watch&#10;&#10;Description automatically generated">
            <a:extLst>
              <a:ext uri="{FF2B5EF4-FFF2-40B4-BE49-F238E27FC236}">
                <a16:creationId xmlns:a16="http://schemas.microsoft.com/office/drawing/2014/main" id="{9145E082-68CF-91CA-BA3C-4F3B25DB6F34}"/>
              </a:ext>
            </a:extLst>
          </p:cNvPr>
          <p:cNvPicPr>
            <a:picLocks noChangeAspect="1"/>
          </p:cNvPicPr>
          <p:nvPr/>
        </p:nvPicPr>
        <p:blipFill>
          <a:blip r:embed="rId9"/>
          <a:stretch>
            <a:fillRect/>
          </a:stretch>
        </p:blipFill>
        <p:spPr>
          <a:xfrm>
            <a:off x="2759070" y="4617588"/>
            <a:ext cx="830904" cy="333845"/>
          </a:xfrm>
          <a:prstGeom prst="rect">
            <a:avLst/>
          </a:prstGeom>
        </p:spPr>
      </p:pic>
      <p:cxnSp>
        <p:nvCxnSpPr>
          <p:cNvPr id="13" name="Straight Connector 12">
            <a:extLst>
              <a:ext uri="{FF2B5EF4-FFF2-40B4-BE49-F238E27FC236}">
                <a16:creationId xmlns:a16="http://schemas.microsoft.com/office/drawing/2014/main" id="{BCA53681-4089-F427-1E75-B95410BEC29E}"/>
              </a:ext>
            </a:extLst>
          </p:cNvPr>
          <p:cNvCxnSpPr/>
          <p:nvPr/>
        </p:nvCxnSpPr>
        <p:spPr>
          <a:xfrm>
            <a:off x="4291697" y="5747032"/>
            <a:ext cx="63354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286A464-A0CC-DFC8-6805-4628397B9B40}"/>
              </a:ext>
            </a:extLst>
          </p:cNvPr>
          <p:cNvCxnSpPr/>
          <p:nvPr/>
        </p:nvCxnSpPr>
        <p:spPr>
          <a:xfrm>
            <a:off x="4970965" y="5747032"/>
            <a:ext cx="63354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3440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363638E-B210-8840-848D-93EBA8F67446}"/>
              </a:ext>
            </a:extLst>
          </p:cNvPr>
          <p:cNvPicPr>
            <a:picLocks noChangeAspect="1"/>
          </p:cNvPicPr>
          <p:nvPr/>
        </p:nvPicPr>
        <p:blipFill>
          <a:blip r:embed="rId3"/>
          <a:stretch>
            <a:fillRect/>
          </a:stretch>
        </p:blipFill>
        <p:spPr>
          <a:xfrm>
            <a:off x="8306706" y="2855660"/>
            <a:ext cx="3215939" cy="3271070"/>
          </a:xfrm>
          <a:prstGeom prst="rect">
            <a:avLst/>
          </a:prstGeom>
        </p:spPr>
      </p:pic>
      <p:sp>
        <p:nvSpPr>
          <p:cNvPr id="24" name="TextBox 23">
            <a:extLst>
              <a:ext uri="{FF2B5EF4-FFF2-40B4-BE49-F238E27FC236}">
                <a16:creationId xmlns:a16="http://schemas.microsoft.com/office/drawing/2014/main" id="{0ED03336-4EAA-0192-4053-ED6C7BE6BB4D}"/>
              </a:ext>
            </a:extLst>
          </p:cNvPr>
          <p:cNvSpPr txBox="1"/>
          <p:nvPr/>
        </p:nvSpPr>
        <p:spPr>
          <a:xfrm>
            <a:off x="3568764" y="2291832"/>
            <a:ext cx="2551981" cy="276999"/>
          </a:xfrm>
          <a:prstGeom prst="rect">
            <a:avLst/>
          </a:prstGeom>
          <a:noFill/>
        </p:spPr>
        <p:txBody>
          <a:bodyPr wrap="none" lIns="0" tIns="0" rIns="0" bIns="0" rtlCol="0">
            <a:spAutoFit/>
          </a:bodyPr>
          <a:lstStyle/>
          <a:p>
            <a:pPr algn="l"/>
            <a:r>
              <a:rPr lang="en-GB" dirty="0">
                <a:solidFill>
                  <a:schemeClr val="tx2"/>
                </a:solidFill>
              </a:rPr>
              <a:t>w</a:t>
            </a:r>
            <a:r>
              <a:rPr lang="en-BE" dirty="0">
                <a:solidFill>
                  <a:schemeClr val="tx2"/>
                </a:solidFill>
              </a:rPr>
              <a:t>here                           .  </a:t>
            </a:r>
          </a:p>
        </p:txBody>
      </p:sp>
      <p:pic>
        <p:nvPicPr>
          <p:cNvPr id="20" name="Picture 19" descr="Chart, box and whisker chart&#10;&#10;Description automatically generated">
            <a:extLst>
              <a:ext uri="{FF2B5EF4-FFF2-40B4-BE49-F238E27FC236}">
                <a16:creationId xmlns:a16="http://schemas.microsoft.com/office/drawing/2014/main" id="{5E6FBE12-5C79-C645-84BE-C1582B932244}"/>
              </a:ext>
            </a:extLst>
          </p:cNvPr>
          <p:cNvPicPr>
            <a:picLocks noChangeAspect="1"/>
          </p:cNvPicPr>
          <p:nvPr/>
        </p:nvPicPr>
        <p:blipFill>
          <a:blip r:embed="rId4"/>
          <a:stretch>
            <a:fillRect/>
          </a:stretch>
        </p:blipFill>
        <p:spPr>
          <a:xfrm>
            <a:off x="8102346" y="384632"/>
            <a:ext cx="3868410" cy="2341632"/>
          </a:xfrm>
          <a:prstGeom prst="rect">
            <a:avLst/>
          </a:prstGeom>
        </p:spPr>
      </p:pic>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7065588" cy="4608512"/>
          </a:xfrm>
        </p:spPr>
        <p:txBody>
          <a:bodyPr/>
          <a:lstStyle/>
          <a:p>
            <a:pPr marL="0" lvl="1" indent="0">
              <a:buNone/>
            </a:pPr>
            <a:r>
              <a:rPr lang="en-US" b="1" dirty="0"/>
              <a:t>The time-dependent weighting potential is comprised of a static </a:t>
            </a:r>
            <a:r>
              <a:rPr lang="en-US" b="1" i="1" dirty="0">
                <a:solidFill>
                  <a:srgbClr val="2F3192"/>
                </a:solidFill>
              </a:rPr>
              <a:t>prompt</a:t>
            </a:r>
            <a:r>
              <a:rPr lang="en-US" b="1" dirty="0"/>
              <a:t> and a dynamic </a:t>
            </a:r>
            <a:r>
              <a:rPr lang="en-US" b="1" i="1" dirty="0">
                <a:solidFill>
                  <a:srgbClr val="FF8000"/>
                </a:solidFill>
              </a:rPr>
              <a:t>delayed</a:t>
            </a:r>
            <a:r>
              <a:rPr lang="en-US" b="1" dirty="0"/>
              <a:t> component:</a:t>
            </a:r>
          </a:p>
          <a:p>
            <a:pPr marL="0" lvl="1" indent="0">
              <a:buNone/>
            </a:pPr>
            <a:r>
              <a:rPr lang="en-US" sz="1100" b="1" dirty="0"/>
              <a:t>                                                 </a:t>
            </a:r>
            <a:endParaRPr lang="en-US" sz="1100" dirty="0"/>
          </a:p>
          <a:p>
            <a:pPr marL="0" lvl="1" indent="0">
              <a:buNone/>
            </a:pPr>
            <a:endParaRPr lang="en-US" sz="1100" dirty="0"/>
          </a:p>
          <a:p>
            <a:pPr marL="0" lvl="1" indent="0">
              <a:buNone/>
            </a:pPr>
            <a:endParaRPr lang="en-US" sz="1100" dirty="0"/>
          </a:p>
          <a:p>
            <a:pPr marL="0" lvl="1" indent="0">
              <a:buNone/>
            </a:pPr>
            <a:r>
              <a:rPr lang="en-US" sz="1100" dirty="0"/>
              <a:t> </a:t>
            </a:r>
          </a:p>
        </p:txBody>
      </p:sp>
      <p:sp>
        <p:nvSpPr>
          <p:cNvPr id="7" name="TextBox 6">
            <a:extLst>
              <a:ext uri="{FF2B5EF4-FFF2-40B4-BE49-F238E27FC236}">
                <a16:creationId xmlns:a16="http://schemas.microsoft.com/office/drawing/2014/main" id="{453D6EFE-75F9-0A41-9F77-6B9AD54C2ECC}"/>
              </a:ext>
            </a:extLst>
          </p:cNvPr>
          <p:cNvSpPr txBox="1"/>
          <p:nvPr/>
        </p:nvSpPr>
        <p:spPr>
          <a:xfrm>
            <a:off x="497555" y="3868204"/>
            <a:ext cx="3535910" cy="1661993"/>
          </a:xfrm>
          <a:prstGeom prst="rect">
            <a:avLst/>
          </a:prstGeom>
          <a:noFill/>
        </p:spPr>
        <p:txBody>
          <a:bodyPr wrap="square" lIns="0" tIns="0" rIns="0" bIns="0" rtlCol="0">
            <a:spAutoFit/>
          </a:bodyPr>
          <a:lstStyle/>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US" dirty="0">
              <a:solidFill>
                <a:schemeClr val="tx2"/>
              </a:solidFill>
            </a:endParaRPr>
          </a:p>
          <a:p>
            <a:endParaRPr lang="en-GB" dirty="0">
              <a:solidFill>
                <a:schemeClr val="tx2"/>
              </a:solidFill>
            </a:endParaRPr>
          </a:p>
          <a:p>
            <a:endParaRPr lang="en-US" dirty="0">
              <a:solidFill>
                <a:schemeClr val="tx2"/>
              </a:solidFill>
            </a:endParaRPr>
          </a:p>
        </p:txBody>
      </p:sp>
      <p:pic>
        <p:nvPicPr>
          <p:cNvPr id="18" name="Picture 17">
            <a:extLst>
              <a:ext uri="{FF2B5EF4-FFF2-40B4-BE49-F238E27FC236}">
                <a16:creationId xmlns:a16="http://schemas.microsoft.com/office/drawing/2014/main" id="{8E8B6F92-EAC2-F441-953F-87A9CC7DF277}"/>
              </a:ext>
            </a:extLst>
          </p:cNvPr>
          <p:cNvPicPr>
            <a:picLocks noChangeAspect="1"/>
          </p:cNvPicPr>
          <p:nvPr/>
        </p:nvPicPr>
        <p:blipFill>
          <a:blip r:embed="rId5"/>
          <a:stretch>
            <a:fillRect/>
          </a:stretch>
        </p:blipFill>
        <p:spPr>
          <a:xfrm>
            <a:off x="4335168" y="2855660"/>
            <a:ext cx="3215939" cy="3271070"/>
          </a:xfrm>
          <a:prstGeom prst="rect">
            <a:avLst/>
          </a:prstGeom>
        </p:spPr>
      </p:pic>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7503897" cy="1065742"/>
          </a:xfrm>
        </p:spPr>
        <p:txBody>
          <a:bodyPr/>
          <a:lstStyle/>
          <a:p>
            <a:r>
              <a:rPr lang="en-GB" dirty="0" err="1"/>
              <a:t>Ramo</a:t>
            </a:r>
            <a:r>
              <a:rPr lang="en-GB" dirty="0"/>
              <a:t>-Shockley theorem extension for conducting media</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1" name="TextBox 20">
            <a:extLst>
              <a:ext uri="{FF2B5EF4-FFF2-40B4-BE49-F238E27FC236}">
                <a16:creationId xmlns:a16="http://schemas.microsoft.com/office/drawing/2014/main" id="{49D54473-5429-7F42-AE15-3442E52CD359}"/>
              </a:ext>
            </a:extLst>
          </p:cNvPr>
          <p:cNvSpPr txBox="1"/>
          <p:nvPr/>
        </p:nvSpPr>
        <p:spPr>
          <a:xfrm>
            <a:off x="6081427" y="6289682"/>
            <a:ext cx="5467136" cy="553998"/>
          </a:xfrm>
          <a:prstGeom prst="rect">
            <a:avLst/>
          </a:prstGeom>
          <a:noFill/>
        </p:spPr>
        <p:txBody>
          <a:bodyPr wrap="square" lIns="0" tIns="0" rIns="0" bIns="0" rtlCol="0">
            <a:spAutoFit/>
          </a:bodyPr>
          <a:lstStyle/>
          <a:p>
            <a:r>
              <a:rPr lang="en-US" sz="1200" dirty="0">
                <a:solidFill>
                  <a:schemeClr val="tx2"/>
                </a:solidFill>
              </a:rPr>
              <a:t>Examples of systems of which the weighting potential is </a:t>
            </a:r>
            <a:r>
              <a:rPr lang="en-US" sz="1200" u="sng" dirty="0">
                <a:solidFill>
                  <a:schemeClr val="tx2"/>
                </a:solidFill>
              </a:rPr>
              <a:t>analytically obtainable</a:t>
            </a:r>
            <a:r>
              <a:rPr lang="en-US" sz="1200" dirty="0">
                <a:solidFill>
                  <a:schemeClr val="tx2"/>
                </a:solidFill>
              </a:rPr>
              <a:t> see W. </a:t>
            </a:r>
            <a:r>
              <a:rPr lang="en-US" sz="1200" dirty="0" err="1">
                <a:solidFill>
                  <a:schemeClr val="tx2"/>
                </a:solidFill>
              </a:rPr>
              <a:t>Riegler</a:t>
            </a:r>
            <a:r>
              <a:rPr lang="en-US" sz="1200" dirty="0">
                <a:solidFill>
                  <a:schemeClr val="tx2"/>
                </a:solidFill>
              </a:rPr>
              <a:t>, JINST </a:t>
            </a:r>
            <a:r>
              <a:rPr lang="en-US" sz="1200" b="1" dirty="0">
                <a:solidFill>
                  <a:schemeClr val="tx2"/>
                </a:solidFill>
              </a:rPr>
              <a:t>11</a:t>
            </a:r>
            <a:r>
              <a:rPr lang="en-US" sz="1200" dirty="0">
                <a:solidFill>
                  <a:schemeClr val="tx2"/>
                </a:solidFill>
              </a:rPr>
              <a:t> (2016) no.11, P11002.</a:t>
            </a:r>
          </a:p>
          <a:p>
            <a:r>
              <a:rPr lang="en-US" sz="1200" dirty="0">
                <a:solidFill>
                  <a:schemeClr val="tx2"/>
                </a:solidFill>
              </a:rPr>
              <a:t>Further reading: W. </a:t>
            </a:r>
            <a:r>
              <a:rPr lang="en-US" sz="1200" dirty="0" err="1">
                <a:solidFill>
                  <a:schemeClr val="tx2"/>
                </a:solidFill>
              </a:rPr>
              <a:t>Riegler</a:t>
            </a:r>
            <a:r>
              <a:rPr lang="en-US" sz="1200" dirty="0">
                <a:solidFill>
                  <a:schemeClr val="tx2"/>
                </a:solidFill>
              </a:rPr>
              <a:t>, P. </a:t>
            </a:r>
            <a:r>
              <a:rPr lang="en-US" sz="1200" dirty="0" err="1">
                <a:solidFill>
                  <a:schemeClr val="tx2"/>
                </a:solidFill>
              </a:rPr>
              <a:t>Windischhofer</a:t>
            </a:r>
            <a:r>
              <a:rPr lang="en-US" sz="1200" dirty="0">
                <a:solidFill>
                  <a:schemeClr val="tx2"/>
                </a:solidFill>
              </a:rPr>
              <a:t>, </a:t>
            </a:r>
            <a:r>
              <a:rPr lang="en-US" sz="1200" dirty="0" err="1">
                <a:solidFill>
                  <a:schemeClr val="tx2"/>
                </a:solidFill>
              </a:rPr>
              <a:t>Nucl</a:t>
            </a:r>
            <a:r>
              <a:rPr lang="en-US" sz="1200" dirty="0">
                <a:solidFill>
                  <a:schemeClr val="tx2"/>
                </a:solidFill>
              </a:rPr>
              <a:t>. </a:t>
            </a:r>
            <a:r>
              <a:rPr lang="en-US" sz="1200" dirty="0" err="1">
                <a:solidFill>
                  <a:schemeClr val="tx2"/>
                </a:solidFill>
              </a:rPr>
              <a:t>Instrum</a:t>
            </a:r>
            <a:r>
              <a:rPr lang="en-US" sz="1200" dirty="0">
                <a:solidFill>
                  <a:schemeClr val="tx2"/>
                </a:solidFill>
              </a:rPr>
              <a:t>. Meth. A 980 (2020)</a:t>
            </a:r>
          </a:p>
        </p:txBody>
      </p:sp>
      <p:cxnSp>
        <p:nvCxnSpPr>
          <p:cNvPr id="19" name="Straight Arrow Connector 18">
            <a:extLst>
              <a:ext uri="{FF2B5EF4-FFF2-40B4-BE49-F238E27FC236}">
                <a16:creationId xmlns:a16="http://schemas.microsoft.com/office/drawing/2014/main" id="{672E3E90-429E-B54A-966D-C562F902249B}"/>
              </a:ext>
            </a:extLst>
          </p:cNvPr>
          <p:cNvCxnSpPr>
            <a:cxnSpLocks/>
          </p:cNvCxnSpPr>
          <p:nvPr/>
        </p:nvCxnSpPr>
        <p:spPr>
          <a:xfrm flipH="1">
            <a:off x="7911885" y="2290079"/>
            <a:ext cx="2208511" cy="1167181"/>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902FE165-54D4-8140-82E5-99A9768E4C39}"/>
              </a:ext>
            </a:extLst>
          </p:cNvPr>
          <p:cNvSpPr txBox="1"/>
          <p:nvPr/>
        </p:nvSpPr>
        <p:spPr>
          <a:xfrm>
            <a:off x="7791660" y="4297082"/>
            <a:ext cx="240450" cy="492443"/>
          </a:xfrm>
          <a:prstGeom prst="rect">
            <a:avLst/>
          </a:prstGeom>
          <a:noFill/>
        </p:spPr>
        <p:txBody>
          <a:bodyPr wrap="none" lIns="0" tIns="0" rIns="0" bIns="0" rtlCol="0">
            <a:spAutoFit/>
          </a:bodyPr>
          <a:lstStyle/>
          <a:p>
            <a:pPr algn="l"/>
            <a:r>
              <a:rPr lang="en-BE" sz="3200" dirty="0">
                <a:solidFill>
                  <a:schemeClr val="bg2">
                    <a:lumMod val="10000"/>
                  </a:schemeClr>
                </a:solidFill>
              </a:rPr>
              <a:t>=</a:t>
            </a:r>
            <a:endParaRPr lang="en-BE" dirty="0">
              <a:solidFill>
                <a:schemeClr val="bg2">
                  <a:lumMod val="10000"/>
                </a:schemeClr>
              </a:solidFill>
            </a:endParaRPr>
          </a:p>
        </p:txBody>
      </p:sp>
      <p:sp>
        <p:nvSpPr>
          <p:cNvPr id="56" name="TextBox 55">
            <a:extLst>
              <a:ext uri="{FF2B5EF4-FFF2-40B4-BE49-F238E27FC236}">
                <a16:creationId xmlns:a16="http://schemas.microsoft.com/office/drawing/2014/main" id="{C97FE84A-0DA9-E847-8DB4-21D993F37AC2}"/>
              </a:ext>
            </a:extLst>
          </p:cNvPr>
          <p:cNvSpPr txBox="1"/>
          <p:nvPr/>
        </p:nvSpPr>
        <p:spPr>
          <a:xfrm>
            <a:off x="5989213" y="5041229"/>
            <a:ext cx="915315" cy="215444"/>
          </a:xfrm>
          <a:prstGeom prst="rect">
            <a:avLst/>
          </a:prstGeom>
          <a:noFill/>
        </p:spPr>
        <p:txBody>
          <a:bodyPr wrap="none" lIns="0" tIns="0" rIns="0" bIns="0" rtlCol="0">
            <a:spAutoFit/>
          </a:bodyPr>
          <a:lstStyle/>
          <a:p>
            <a:r>
              <a:rPr lang="en-US" sz="1400" dirty="0">
                <a:solidFill>
                  <a:schemeClr val="tx2"/>
                </a:solidFill>
              </a:rPr>
              <a:t>R = 1 </a:t>
            </a:r>
            <a:r>
              <a:rPr lang="en-US" sz="1400" dirty="0" err="1">
                <a:solidFill>
                  <a:schemeClr val="tx2"/>
                </a:solidFill>
              </a:rPr>
              <a:t>kΩ</a:t>
            </a:r>
            <a:r>
              <a:rPr lang="en-US" sz="1400" dirty="0">
                <a:solidFill>
                  <a:schemeClr val="tx2"/>
                </a:solidFill>
              </a:rPr>
              <a:t>/❑</a:t>
            </a:r>
          </a:p>
        </p:txBody>
      </p:sp>
      <p:sp>
        <p:nvSpPr>
          <p:cNvPr id="57" name="TextBox 56">
            <a:extLst>
              <a:ext uri="{FF2B5EF4-FFF2-40B4-BE49-F238E27FC236}">
                <a16:creationId xmlns:a16="http://schemas.microsoft.com/office/drawing/2014/main" id="{DB07FBC3-CD55-DA4A-8154-6D94700D8EC3}"/>
              </a:ext>
            </a:extLst>
          </p:cNvPr>
          <p:cNvSpPr txBox="1"/>
          <p:nvPr/>
        </p:nvSpPr>
        <p:spPr>
          <a:xfrm>
            <a:off x="6250605" y="4825785"/>
            <a:ext cx="1014701" cy="215444"/>
          </a:xfrm>
          <a:prstGeom prst="rect">
            <a:avLst/>
          </a:prstGeom>
          <a:noFill/>
        </p:spPr>
        <p:txBody>
          <a:bodyPr wrap="none" lIns="0" tIns="0" rIns="0" bIns="0" rtlCol="0">
            <a:spAutoFit/>
          </a:bodyPr>
          <a:lstStyle/>
          <a:p>
            <a:r>
              <a:rPr lang="en-US" sz="1400" dirty="0">
                <a:solidFill>
                  <a:schemeClr val="tx2"/>
                </a:solidFill>
              </a:rPr>
              <a:t>R = 10 </a:t>
            </a:r>
            <a:r>
              <a:rPr lang="en-US" sz="1400" dirty="0" err="1">
                <a:solidFill>
                  <a:schemeClr val="tx2"/>
                </a:solidFill>
              </a:rPr>
              <a:t>kΩ</a:t>
            </a:r>
            <a:r>
              <a:rPr lang="en-US" sz="1400" dirty="0">
                <a:solidFill>
                  <a:schemeClr val="tx2"/>
                </a:solidFill>
              </a:rPr>
              <a:t>/❑</a:t>
            </a:r>
          </a:p>
        </p:txBody>
      </p:sp>
      <p:cxnSp>
        <p:nvCxnSpPr>
          <p:cNvPr id="58" name="Straight Arrow Connector 57">
            <a:extLst>
              <a:ext uri="{FF2B5EF4-FFF2-40B4-BE49-F238E27FC236}">
                <a16:creationId xmlns:a16="http://schemas.microsoft.com/office/drawing/2014/main" id="{D6C4F4E6-544E-614E-B7CB-60D04F5F4A90}"/>
              </a:ext>
            </a:extLst>
          </p:cNvPr>
          <p:cNvCxnSpPr>
            <a:cxnSpLocks/>
          </p:cNvCxnSpPr>
          <p:nvPr/>
        </p:nvCxnSpPr>
        <p:spPr>
          <a:xfrm flipH="1" flipV="1">
            <a:off x="6042334" y="4699200"/>
            <a:ext cx="140971" cy="22324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EF992FB8-CB2D-6C40-B21E-82B70BDD88DF}"/>
              </a:ext>
            </a:extLst>
          </p:cNvPr>
          <p:cNvSpPr txBox="1"/>
          <p:nvPr/>
        </p:nvSpPr>
        <p:spPr>
          <a:xfrm>
            <a:off x="5782052" y="5345580"/>
            <a:ext cx="1024319" cy="215444"/>
          </a:xfrm>
          <a:prstGeom prst="rect">
            <a:avLst/>
          </a:prstGeom>
          <a:noFill/>
        </p:spPr>
        <p:txBody>
          <a:bodyPr wrap="none" lIns="0" tIns="0" rIns="0" bIns="0" rtlCol="0">
            <a:spAutoFit/>
          </a:bodyPr>
          <a:lstStyle/>
          <a:p>
            <a:r>
              <a:rPr lang="en-US" sz="1400" dirty="0">
                <a:solidFill>
                  <a:schemeClr val="tx2"/>
                </a:solidFill>
              </a:rPr>
              <a:t>R = 100 </a:t>
            </a:r>
            <a:r>
              <a:rPr lang="en-US" sz="1400" dirty="0" err="1">
                <a:solidFill>
                  <a:schemeClr val="tx2"/>
                </a:solidFill>
              </a:rPr>
              <a:t>Ω</a:t>
            </a:r>
            <a:r>
              <a:rPr lang="en-US" sz="1400" dirty="0">
                <a:solidFill>
                  <a:schemeClr val="tx2"/>
                </a:solidFill>
              </a:rPr>
              <a:t>/❑</a:t>
            </a:r>
          </a:p>
        </p:txBody>
      </p:sp>
      <p:cxnSp>
        <p:nvCxnSpPr>
          <p:cNvPr id="60" name="Straight Arrow Connector 59">
            <a:extLst>
              <a:ext uri="{FF2B5EF4-FFF2-40B4-BE49-F238E27FC236}">
                <a16:creationId xmlns:a16="http://schemas.microsoft.com/office/drawing/2014/main" id="{37AE2247-FA0F-7847-8977-E34A54900FE7}"/>
              </a:ext>
            </a:extLst>
          </p:cNvPr>
          <p:cNvCxnSpPr>
            <a:cxnSpLocks/>
          </p:cNvCxnSpPr>
          <p:nvPr/>
        </p:nvCxnSpPr>
        <p:spPr>
          <a:xfrm flipH="1" flipV="1">
            <a:off x="5550905" y="5110836"/>
            <a:ext cx="190924" cy="25496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C710CD35-004E-C248-9B71-F45ECFD5C263}"/>
              </a:ext>
            </a:extLst>
          </p:cNvPr>
          <p:cNvCxnSpPr>
            <a:cxnSpLocks/>
          </p:cNvCxnSpPr>
          <p:nvPr/>
        </p:nvCxnSpPr>
        <p:spPr>
          <a:xfrm flipH="1" flipV="1">
            <a:off x="5698239" y="4846005"/>
            <a:ext cx="250752" cy="29297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F10DFF0-5CD2-9B4E-9D60-BC6620C3BBFB}"/>
              </a:ext>
            </a:extLst>
          </p:cNvPr>
          <p:cNvSpPr txBox="1"/>
          <p:nvPr/>
        </p:nvSpPr>
        <p:spPr>
          <a:xfrm>
            <a:off x="5788431" y="3584201"/>
            <a:ext cx="1535366" cy="369332"/>
          </a:xfrm>
          <a:prstGeom prst="rect">
            <a:avLst/>
          </a:prstGeom>
          <a:noFill/>
        </p:spPr>
        <p:txBody>
          <a:bodyPr wrap="square" lIns="0" tIns="0" rIns="0" bIns="0" rtlCol="0">
            <a:spAutoFit/>
          </a:bodyPr>
          <a:lstStyle/>
          <a:p>
            <a:pPr algn="ctr"/>
            <a:r>
              <a:rPr lang="en-GB" sz="1200" dirty="0">
                <a:solidFill>
                  <a:schemeClr val="tx2"/>
                </a:solidFill>
              </a:rPr>
              <a:t>Charge has reached the cathode at t = T</a:t>
            </a:r>
          </a:p>
        </p:txBody>
      </p:sp>
      <p:cxnSp>
        <p:nvCxnSpPr>
          <p:cNvPr id="32" name="Straight Arrow Connector 31">
            <a:extLst>
              <a:ext uri="{FF2B5EF4-FFF2-40B4-BE49-F238E27FC236}">
                <a16:creationId xmlns:a16="http://schemas.microsoft.com/office/drawing/2014/main" id="{95162AEC-77CB-9F49-9FED-F957272E7BA8}"/>
              </a:ext>
            </a:extLst>
          </p:cNvPr>
          <p:cNvCxnSpPr>
            <a:cxnSpLocks/>
          </p:cNvCxnSpPr>
          <p:nvPr/>
        </p:nvCxnSpPr>
        <p:spPr>
          <a:xfrm flipH="1">
            <a:off x="5618389" y="3845331"/>
            <a:ext cx="170324" cy="27583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DE030421-BD5F-0B4E-AB20-3231DC93CF1D}"/>
              </a:ext>
            </a:extLst>
          </p:cNvPr>
          <p:cNvSpPr txBox="1"/>
          <p:nvPr/>
        </p:nvSpPr>
        <p:spPr>
          <a:xfrm rot="16200000">
            <a:off x="7950542" y="1139401"/>
            <a:ext cx="472886" cy="169277"/>
          </a:xfrm>
          <a:prstGeom prst="rect">
            <a:avLst/>
          </a:prstGeom>
          <a:solidFill>
            <a:schemeClr val="bg1"/>
          </a:solidFill>
        </p:spPr>
        <p:txBody>
          <a:bodyPr wrap="none" lIns="0" tIns="0" rIns="0" bIns="0" rtlCol="0">
            <a:spAutoFit/>
          </a:bodyPr>
          <a:lstStyle/>
          <a:p>
            <a:r>
              <a:rPr lang="en-US" sz="1100" dirty="0">
                <a:solidFill>
                  <a:schemeClr val="tx2"/>
                </a:solidFill>
              </a:rPr>
              <a:t>250 </a:t>
            </a:r>
            <a:r>
              <a:rPr lang="en-US" sz="1100" dirty="0" err="1">
                <a:solidFill>
                  <a:schemeClr val="tx2"/>
                </a:solidFill>
              </a:rPr>
              <a:t>μm</a:t>
            </a:r>
            <a:endParaRPr lang="en-GB" sz="1100" dirty="0">
              <a:solidFill>
                <a:schemeClr val="tx2"/>
              </a:solidFill>
            </a:endParaRPr>
          </a:p>
        </p:txBody>
      </p:sp>
      <p:sp>
        <p:nvSpPr>
          <p:cNvPr id="41" name="TextBox 40">
            <a:extLst>
              <a:ext uri="{FF2B5EF4-FFF2-40B4-BE49-F238E27FC236}">
                <a16:creationId xmlns:a16="http://schemas.microsoft.com/office/drawing/2014/main" id="{F236DC9D-569C-9C46-9928-10BEAF9C299A}"/>
              </a:ext>
            </a:extLst>
          </p:cNvPr>
          <p:cNvSpPr txBox="1"/>
          <p:nvPr/>
        </p:nvSpPr>
        <p:spPr>
          <a:xfrm rot="16200000">
            <a:off x="7987648" y="1827838"/>
            <a:ext cx="394339" cy="169277"/>
          </a:xfrm>
          <a:prstGeom prst="rect">
            <a:avLst/>
          </a:prstGeom>
          <a:solidFill>
            <a:schemeClr val="bg1"/>
          </a:solidFill>
        </p:spPr>
        <p:txBody>
          <a:bodyPr wrap="none" lIns="0" tIns="0" rIns="0" bIns="0" rtlCol="0">
            <a:spAutoFit/>
          </a:bodyPr>
          <a:lstStyle/>
          <a:p>
            <a:r>
              <a:rPr lang="en-US" sz="1100" dirty="0">
                <a:solidFill>
                  <a:schemeClr val="tx2"/>
                </a:solidFill>
              </a:rPr>
              <a:t>10 </a:t>
            </a:r>
            <a:r>
              <a:rPr lang="en-US" sz="1100" dirty="0" err="1">
                <a:solidFill>
                  <a:schemeClr val="tx2"/>
                </a:solidFill>
              </a:rPr>
              <a:t>μm</a:t>
            </a:r>
            <a:endParaRPr lang="en-GB" sz="1100" dirty="0">
              <a:solidFill>
                <a:schemeClr val="tx2"/>
              </a:solidFill>
            </a:endParaRPr>
          </a:p>
        </p:txBody>
      </p:sp>
      <p:sp>
        <p:nvSpPr>
          <p:cNvPr id="43" name="TextBox 42">
            <a:extLst>
              <a:ext uri="{FF2B5EF4-FFF2-40B4-BE49-F238E27FC236}">
                <a16:creationId xmlns:a16="http://schemas.microsoft.com/office/drawing/2014/main" id="{0EA7FCCA-FC13-5241-B133-DBA2E4B3ADF9}"/>
              </a:ext>
            </a:extLst>
          </p:cNvPr>
          <p:cNvSpPr txBox="1"/>
          <p:nvPr/>
        </p:nvSpPr>
        <p:spPr>
          <a:xfrm>
            <a:off x="9216897" y="2314709"/>
            <a:ext cx="472886" cy="169277"/>
          </a:xfrm>
          <a:prstGeom prst="rect">
            <a:avLst/>
          </a:prstGeom>
          <a:solidFill>
            <a:schemeClr val="bg1"/>
          </a:solidFill>
        </p:spPr>
        <p:txBody>
          <a:bodyPr wrap="none" lIns="0" tIns="0" rIns="0" bIns="0" rtlCol="0">
            <a:spAutoFit/>
          </a:bodyPr>
          <a:lstStyle/>
          <a:p>
            <a:r>
              <a:rPr lang="en-US" sz="1100" dirty="0">
                <a:solidFill>
                  <a:schemeClr val="tx2"/>
                </a:solidFill>
              </a:rPr>
              <a:t>400 </a:t>
            </a:r>
            <a:r>
              <a:rPr lang="en-US" sz="1100" dirty="0" err="1">
                <a:solidFill>
                  <a:schemeClr val="tx2"/>
                </a:solidFill>
              </a:rPr>
              <a:t>μm</a:t>
            </a:r>
            <a:endParaRPr lang="en-GB" sz="1100" dirty="0">
              <a:solidFill>
                <a:schemeClr val="tx2"/>
              </a:solidFill>
            </a:endParaRPr>
          </a:p>
        </p:txBody>
      </p:sp>
      <p:sp>
        <p:nvSpPr>
          <p:cNvPr id="10" name="TextBox 9">
            <a:extLst>
              <a:ext uri="{FF2B5EF4-FFF2-40B4-BE49-F238E27FC236}">
                <a16:creationId xmlns:a16="http://schemas.microsoft.com/office/drawing/2014/main" id="{9CDA855E-3C32-3F45-B55E-B2BAF49F3DE0}"/>
              </a:ext>
            </a:extLst>
          </p:cNvPr>
          <p:cNvSpPr txBox="1"/>
          <p:nvPr/>
        </p:nvSpPr>
        <p:spPr>
          <a:xfrm>
            <a:off x="681923" y="5823974"/>
            <a:ext cx="1234312" cy="215444"/>
          </a:xfrm>
          <a:prstGeom prst="rect">
            <a:avLst/>
          </a:prstGeom>
          <a:noFill/>
        </p:spPr>
        <p:txBody>
          <a:bodyPr wrap="none" lIns="0" tIns="0" rIns="0" bIns="0" rtlCol="0">
            <a:spAutoFit/>
          </a:bodyPr>
          <a:lstStyle/>
          <a:p>
            <a:pPr algn="l"/>
            <a:r>
              <a:rPr lang="en-GB" sz="1400" dirty="0">
                <a:solidFill>
                  <a:srgbClr val="2F3192"/>
                </a:solidFill>
              </a:rPr>
              <a:t>Direct induction</a:t>
            </a:r>
          </a:p>
        </p:txBody>
      </p:sp>
      <p:sp>
        <p:nvSpPr>
          <p:cNvPr id="38" name="TextBox 37">
            <a:extLst>
              <a:ext uri="{FF2B5EF4-FFF2-40B4-BE49-F238E27FC236}">
                <a16:creationId xmlns:a16="http://schemas.microsoft.com/office/drawing/2014/main" id="{0C1687B8-F5A9-B949-927D-CBC8EB5C6B76}"/>
              </a:ext>
            </a:extLst>
          </p:cNvPr>
          <p:cNvSpPr txBox="1"/>
          <p:nvPr/>
        </p:nvSpPr>
        <p:spPr>
          <a:xfrm>
            <a:off x="2463834" y="5723317"/>
            <a:ext cx="1637008" cy="430887"/>
          </a:xfrm>
          <a:prstGeom prst="rect">
            <a:avLst/>
          </a:prstGeom>
          <a:noFill/>
        </p:spPr>
        <p:txBody>
          <a:bodyPr wrap="square" lIns="0" tIns="0" rIns="0" bIns="0" rtlCol="0">
            <a:spAutoFit/>
          </a:bodyPr>
          <a:lstStyle/>
          <a:p>
            <a:pPr algn="ctr"/>
            <a:r>
              <a:rPr lang="en-GB" sz="1400" dirty="0">
                <a:solidFill>
                  <a:srgbClr val="FF9902"/>
                </a:solidFill>
              </a:rPr>
              <a:t>Reaction from resistive material</a:t>
            </a:r>
          </a:p>
        </p:txBody>
      </p:sp>
      <p:cxnSp>
        <p:nvCxnSpPr>
          <p:cNvPr id="44" name="Straight Arrow Connector 43">
            <a:extLst>
              <a:ext uri="{FF2B5EF4-FFF2-40B4-BE49-F238E27FC236}">
                <a16:creationId xmlns:a16="http://schemas.microsoft.com/office/drawing/2014/main" id="{93B4043B-D5BE-D040-8BD0-F8969658009C}"/>
              </a:ext>
            </a:extLst>
          </p:cNvPr>
          <p:cNvCxnSpPr>
            <a:cxnSpLocks/>
            <a:stCxn id="10" idx="0"/>
          </p:cNvCxnSpPr>
          <p:nvPr/>
        </p:nvCxnSpPr>
        <p:spPr>
          <a:xfrm flipV="1">
            <a:off x="1299079" y="5289669"/>
            <a:ext cx="201510" cy="534305"/>
          </a:xfrm>
          <a:prstGeom prst="straightConnector1">
            <a:avLst/>
          </a:prstGeom>
          <a:ln>
            <a:solidFill>
              <a:srgbClr val="2F3192"/>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E7B9570-DA7B-4141-84F1-19A5973DC89D}"/>
              </a:ext>
            </a:extLst>
          </p:cNvPr>
          <p:cNvCxnSpPr>
            <a:cxnSpLocks/>
            <a:stCxn id="38" idx="0"/>
          </p:cNvCxnSpPr>
          <p:nvPr/>
        </p:nvCxnSpPr>
        <p:spPr>
          <a:xfrm flipH="1" flipV="1">
            <a:off x="3054889" y="5278864"/>
            <a:ext cx="227449" cy="444453"/>
          </a:xfrm>
          <a:prstGeom prst="straightConnector1">
            <a:avLst/>
          </a:prstGeom>
          <a:ln>
            <a:solidFill>
              <a:srgbClr val="FF9902"/>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2567A71-74FB-2A40-B1BA-3D1246FB4A8E}"/>
              </a:ext>
            </a:extLst>
          </p:cNvPr>
          <p:cNvSpPr txBox="1"/>
          <p:nvPr/>
        </p:nvSpPr>
        <p:spPr>
          <a:xfrm>
            <a:off x="407988" y="2827577"/>
            <a:ext cx="3692854" cy="553998"/>
          </a:xfrm>
          <a:prstGeom prst="rect">
            <a:avLst/>
          </a:prstGeom>
          <a:noFill/>
        </p:spPr>
        <p:txBody>
          <a:bodyPr wrap="square" lIns="0" tIns="0" rIns="0" bIns="0" rtlCol="0">
            <a:spAutoFit/>
          </a:bodyPr>
          <a:lstStyle/>
          <a:p>
            <a:pPr algn="l"/>
            <a:r>
              <a:rPr lang="en-GB" dirty="0">
                <a:solidFill>
                  <a:schemeClr val="tx2"/>
                </a:solidFill>
              </a:rPr>
              <a:t>The current induced by a point particle q is given by: </a:t>
            </a:r>
          </a:p>
        </p:txBody>
      </p:sp>
      <p:cxnSp>
        <p:nvCxnSpPr>
          <p:cNvPr id="12" name="Straight Connector 11">
            <a:extLst>
              <a:ext uri="{FF2B5EF4-FFF2-40B4-BE49-F238E27FC236}">
                <a16:creationId xmlns:a16="http://schemas.microsoft.com/office/drawing/2014/main" id="{EB0BF49A-FEB8-EF5E-B526-224F8DA586B4}"/>
              </a:ext>
            </a:extLst>
          </p:cNvPr>
          <p:cNvCxnSpPr/>
          <p:nvPr/>
        </p:nvCxnSpPr>
        <p:spPr>
          <a:xfrm>
            <a:off x="10459612" y="2216284"/>
            <a:ext cx="647934"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273E157F-661B-F85D-6B59-FCE31B4CC3EE}"/>
              </a:ext>
            </a:extLst>
          </p:cNvPr>
          <p:cNvCxnSpPr>
            <a:cxnSpLocks/>
          </p:cNvCxnSpPr>
          <p:nvPr/>
        </p:nvCxnSpPr>
        <p:spPr>
          <a:xfrm>
            <a:off x="11140866" y="2216284"/>
            <a:ext cx="62250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27" name="Picture 26" descr="Diagram&#10;&#10;Description automatically generated with medium confidence">
            <a:extLst>
              <a:ext uri="{FF2B5EF4-FFF2-40B4-BE49-F238E27FC236}">
                <a16:creationId xmlns:a16="http://schemas.microsoft.com/office/drawing/2014/main" id="{B3D45671-5075-9800-DF18-37260DDA6834}"/>
              </a:ext>
            </a:extLst>
          </p:cNvPr>
          <p:cNvPicPr>
            <a:picLocks noChangeAspect="1"/>
          </p:cNvPicPr>
          <p:nvPr/>
        </p:nvPicPr>
        <p:blipFill>
          <a:blip r:embed="rId7"/>
          <a:stretch>
            <a:fillRect/>
          </a:stretch>
        </p:blipFill>
        <p:spPr>
          <a:xfrm>
            <a:off x="437813" y="3580390"/>
            <a:ext cx="3744024" cy="523639"/>
          </a:xfrm>
          <a:prstGeom prst="rect">
            <a:avLst/>
          </a:prstGeom>
        </p:spPr>
      </p:pic>
      <p:pic>
        <p:nvPicPr>
          <p:cNvPr id="48" name="Picture 47">
            <a:extLst>
              <a:ext uri="{FF2B5EF4-FFF2-40B4-BE49-F238E27FC236}">
                <a16:creationId xmlns:a16="http://schemas.microsoft.com/office/drawing/2014/main" id="{FA155748-B5D4-E38E-F97D-E20C8713D47A}"/>
              </a:ext>
            </a:extLst>
          </p:cNvPr>
          <p:cNvPicPr>
            <a:picLocks noChangeAspect="1"/>
          </p:cNvPicPr>
          <p:nvPr/>
        </p:nvPicPr>
        <p:blipFill>
          <a:blip r:embed="rId8"/>
          <a:stretch>
            <a:fillRect/>
          </a:stretch>
        </p:blipFill>
        <p:spPr>
          <a:xfrm>
            <a:off x="437813" y="4397807"/>
            <a:ext cx="3180952" cy="919855"/>
          </a:xfrm>
          <a:prstGeom prst="rect">
            <a:avLst/>
          </a:prstGeom>
        </p:spPr>
      </p:pic>
      <p:pic>
        <p:nvPicPr>
          <p:cNvPr id="14" name="Picture 13">
            <a:extLst>
              <a:ext uri="{FF2B5EF4-FFF2-40B4-BE49-F238E27FC236}">
                <a16:creationId xmlns:a16="http://schemas.microsoft.com/office/drawing/2014/main" id="{8C007A62-4D2E-7FAE-FE61-6F1E70486639}"/>
              </a:ext>
            </a:extLst>
          </p:cNvPr>
          <p:cNvPicPr>
            <a:picLocks noChangeAspect="1"/>
          </p:cNvPicPr>
          <p:nvPr/>
        </p:nvPicPr>
        <p:blipFill>
          <a:blip r:embed="rId9"/>
          <a:stretch>
            <a:fillRect/>
          </a:stretch>
        </p:blipFill>
        <p:spPr>
          <a:xfrm>
            <a:off x="394581" y="2295453"/>
            <a:ext cx="2772608" cy="309048"/>
          </a:xfrm>
          <a:prstGeom prst="rect">
            <a:avLst/>
          </a:prstGeom>
        </p:spPr>
      </p:pic>
      <p:pic>
        <p:nvPicPr>
          <p:cNvPr id="23" name="Picture 22" descr="A picture containing text&#10;&#10;Description automatically generated">
            <a:extLst>
              <a:ext uri="{FF2B5EF4-FFF2-40B4-BE49-F238E27FC236}">
                <a16:creationId xmlns:a16="http://schemas.microsoft.com/office/drawing/2014/main" id="{A836107E-283D-43C6-6B82-B31A63D3A253}"/>
              </a:ext>
            </a:extLst>
          </p:cNvPr>
          <p:cNvPicPr>
            <a:picLocks noChangeAspect="1"/>
          </p:cNvPicPr>
          <p:nvPr/>
        </p:nvPicPr>
        <p:blipFill>
          <a:blip r:embed="rId10"/>
          <a:stretch>
            <a:fillRect/>
          </a:stretch>
        </p:blipFill>
        <p:spPr>
          <a:xfrm>
            <a:off x="4486932" y="2266309"/>
            <a:ext cx="1295120" cy="338192"/>
          </a:xfrm>
          <a:prstGeom prst="rect">
            <a:avLst/>
          </a:prstGeom>
        </p:spPr>
      </p:pic>
      <p:sp>
        <p:nvSpPr>
          <p:cNvPr id="50" name="TextBox 49">
            <a:extLst>
              <a:ext uri="{FF2B5EF4-FFF2-40B4-BE49-F238E27FC236}">
                <a16:creationId xmlns:a16="http://schemas.microsoft.com/office/drawing/2014/main" id="{7B1E40FC-ECED-64DE-BFD7-21B51A736855}"/>
              </a:ext>
            </a:extLst>
          </p:cNvPr>
          <p:cNvSpPr txBox="1"/>
          <p:nvPr/>
        </p:nvSpPr>
        <p:spPr>
          <a:xfrm>
            <a:off x="9998998" y="5004969"/>
            <a:ext cx="915315" cy="215444"/>
          </a:xfrm>
          <a:prstGeom prst="rect">
            <a:avLst/>
          </a:prstGeom>
          <a:noFill/>
        </p:spPr>
        <p:txBody>
          <a:bodyPr wrap="none" lIns="0" tIns="0" rIns="0" bIns="0" rtlCol="0">
            <a:spAutoFit/>
          </a:bodyPr>
          <a:lstStyle/>
          <a:p>
            <a:r>
              <a:rPr lang="en-US" sz="1400" dirty="0">
                <a:solidFill>
                  <a:schemeClr val="tx2"/>
                </a:solidFill>
              </a:rPr>
              <a:t>R = 1 </a:t>
            </a:r>
            <a:r>
              <a:rPr lang="en-US" sz="1400" dirty="0" err="1">
                <a:solidFill>
                  <a:schemeClr val="tx2"/>
                </a:solidFill>
              </a:rPr>
              <a:t>kΩ</a:t>
            </a:r>
            <a:r>
              <a:rPr lang="en-US" sz="1400" dirty="0">
                <a:solidFill>
                  <a:schemeClr val="tx2"/>
                </a:solidFill>
              </a:rPr>
              <a:t>/❑</a:t>
            </a:r>
          </a:p>
        </p:txBody>
      </p:sp>
      <p:sp>
        <p:nvSpPr>
          <p:cNvPr id="51" name="TextBox 50">
            <a:extLst>
              <a:ext uri="{FF2B5EF4-FFF2-40B4-BE49-F238E27FC236}">
                <a16:creationId xmlns:a16="http://schemas.microsoft.com/office/drawing/2014/main" id="{2638EA64-4DB5-49C9-F12F-72A731E35147}"/>
              </a:ext>
            </a:extLst>
          </p:cNvPr>
          <p:cNvSpPr txBox="1"/>
          <p:nvPr/>
        </p:nvSpPr>
        <p:spPr>
          <a:xfrm>
            <a:off x="10260390" y="4789525"/>
            <a:ext cx="1014701" cy="215444"/>
          </a:xfrm>
          <a:prstGeom prst="rect">
            <a:avLst/>
          </a:prstGeom>
          <a:noFill/>
        </p:spPr>
        <p:txBody>
          <a:bodyPr wrap="none" lIns="0" tIns="0" rIns="0" bIns="0" rtlCol="0">
            <a:spAutoFit/>
          </a:bodyPr>
          <a:lstStyle/>
          <a:p>
            <a:r>
              <a:rPr lang="en-US" sz="1400" dirty="0">
                <a:solidFill>
                  <a:schemeClr val="tx2"/>
                </a:solidFill>
              </a:rPr>
              <a:t>R = 10 </a:t>
            </a:r>
            <a:r>
              <a:rPr lang="en-US" sz="1400" dirty="0" err="1">
                <a:solidFill>
                  <a:schemeClr val="tx2"/>
                </a:solidFill>
              </a:rPr>
              <a:t>kΩ</a:t>
            </a:r>
            <a:r>
              <a:rPr lang="en-US" sz="1400" dirty="0">
                <a:solidFill>
                  <a:schemeClr val="tx2"/>
                </a:solidFill>
              </a:rPr>
              <a:t>/❑</a:t>
            </a:r>
          </a:p>
        </p:txBody>
      </p:sp>
      <p:cxnSp>
        <p:nvCxnSpPr>
          <p:cNvPr id="52" name="Straight Arrow Connector 51">
            <a:extLst>
              <a:ext uri="{FF2B5EF4-FFF2-40B4-BE49-F238E27FC236}">
                <a16:creationId xmlns:a16="http://schemas.microsoft.com/office/drawing/2014/main" id="{C4EAE403-029E-C625-C078-C7F37AA47B8C}"/>
              </a:ext>
            </a:extLst>
          </p:cNvPr>
          <p:cNvCxnSpPr>
            <a:cxnSpLocks/>
          </p:cNvCxnSpPr>
          <p:nvPr/>
        </p:nvCxnSpPr>
        <p:spPr>
          <a:xfrm flipH="1" flipV="1">
            <a:off x="10052119" y="4662940"/>
            <a:ext cx="140971" cy="223247"/>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C591B611-DC8F-C909-D39E-4F3A03712027}"/>
              </a:ext>
            </a:extLst>
          </p:cNvPr>
          <p:cNvSpPr txBox="1"/>
          <p:nvPr/>
        </p:nvSpPr>
        <p:spPr>
          <a:xfrm>
            <a:off x="9791837" y="5309320"/>
            <a:ext cx="1024319" cy="215444"/>
          </a:xfrm>
          <a:prstGeom prst="rect">
            <a:avLst/>
          </a:prstGeom>
          <a:noFill/>
        </p:spPr>
        <p:txBody>
          <a:bodyPr wrap="none" lIns="0" tIns="0" rIns="0" bIns="0" rtlCol="0">
            <a:spAutoFit/>
          </a:bodyPr>
          <a:lstStyle/>
          <a:p>
            <a:r>
              <a:rPr lang="en-US" sz="1400" dirty="0">
                <a:solidFill>
                  <a:schemeClr val="tx2"/>
                </a:solidFill>
              </a:rPr>
              <a:t>R = 100 </a:t>
            </a:r>
            <a:r>
              <a:rPr lang="en-US" sz="1400" dirty="0" err="1">
                <a:solidFill>
                  <a:schemeClr val="tx2"/>
                </a:solidFill>
              </a:rPr>
              <a:t>Ω</a:t>
            </a:r>
            <a:r>
              <a:rPr lang="en-US" sz="1400" dirty="0">
                <a:solidFill>
                  <a:schemeClr val="tx2"/>
                </a:solidFill>
              </a:rPr>
              <a:t>/❑</a:t>
            </a:r>
          </a:p>
        </p:txBody>
      </p:sp>
      <p:cxnSp>
        <p:nvCxnSpPr>
          <p:cNvPr id="54" name="Straight Arrow Connector 53">
            <a:extLst>
              <a:ext uri="{FF2B5EF4-FFF2-40B4-BE49-F238E27FC236}">
                <a16:creationId xmlns:a16="http://schemas.microsoft.com/office/drawing/2014/main" id="{77476A9D-A4A7-1D0E-9B4D-908664EB0B29}"/>
              </a:ext>
            </a:extLst>
          </p:cNvPr>
          <p:cNvCxnSpPr>
            <a:cxnSpLocks/>
          </p:cNvCxnSpPr>
          <p:nvPr/>
        </p:nvCxnSpPr>
        <p:spPr>
          <a:xfrm flipH="1" flipV="1">
            <a:off x="9560690" y="5074576"/>
            <a:ext cx="190924" cy="25496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EC2E20C9-6731-CBC9-B16E-9C20ABE8697B}"/>
              </a:ext>
            </a:extLst>
          </p:cNvPr>
          <p:cNvCxnSpPr>
            <a:cxnSpLocks/>
          </p:cNvCxnSpPr>
          <p:nvPr/>
        </p:nvCxnSpPr>
        <p:spPr>
          <a:xfrm flipH="1" flipV="1">
            <a:off x="9708024" y="4809745"/>
            <a:ext cx="250752" cy="29297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1796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465725"/>
            <a:ext cx="5417627" cy="2866569"/>
          </a:xfrm>
        </p:spPr>
        <p:txBody>
          <a:bodyPr/>
          <a:lstStyle/>
          <a:p>
            <a:pPr marL="0" lvl="1" indent="0">
              <a:buNone/>
            </a:pPr>
            <a:r>
              <a:rPr lang="en-US" b="1" dirty="0"/>
              <a:t>These weighting potentials can only be obtained analytically for a small subset of the larger group of existing detectors; thus, </a:t>
            </a:r>
            <a:r>
              <a:rPr lang="en-US" b="1" dirty="0">
                <a:solidFill>
                  <a:srgbClr val="FF0000"/>
                </a:solidFill>
              </a:rPr>
              <a:t>a numerical method is used</a:t>
            </a:r>
            <a:r>
              <a:rPr lang="en-US" b="1" dirty="0"/>
              <a:t>.  </a:t>
            </a:r>
          </a:p>
          <a:p>
            <a:pPr marL="0" lvl="1" indent="0">
              <a:buNone/>
            </a:pPr>
            <a:endParaRPr lang="en-US" b="1" u="sng" dirty="0"/>
          </a:p>
          <a:p>
            <a:pPr marL="0" lvl="1" indent="0" algn="ctr">
              <a:buNone/>
            </a:pPr>
            <a:r>
              <a:rPr lang="en-US" b="1" u="sng" dirty="0"/>
              <a:t>COMSOL</a:t>
            </a:r>
            <a:r>
              <a:rPr lang="en-GB" b="1" u="sng" baseline="30000" dirty="0"/>
              <a:t>® </a:t>
            </a:r>
            <a:r>
              <a:rPr lang="en-US" b="1" u="sng" dirty="0"/>
              <a:t>:</a:t>
            </a:r>
          </a:p>
          <a:p>
            <a:pPr marL="0" lvl="1" indent="0">
              <a:buNone/>
            </a:pPr>
            <a:r>
              <a:rPr lang="en-US" dirty="0"/>
              <a:t>Numerically obtain the dynamic weighting potential.</a:t>
            </a:r>
            <a:endParaRPr lang="en-US" b="1" u="sng" dirty="0"/>
          </a:p>
          <a:p>
            <a:pPr marL="0" lvl="1" indent="0" algn="ctr">
              <a:buNone/>
            </a:pPr>
            <a:endParaRPr lang="en-US" b="1" u="sng" dirty="0"/>
          </a:p>
          <a:p>
            <a:pPr marL="0" lvl="1" indent="0" algn="ctr">
              <a:buNone/>
            </a:pPr>
            <a:r>
              <a:rPr lang="en-US" b="1" u="sng" dirty="0"/>
              <a:t>Garfield++:</a:t>
            </a:r>
          </a:p>
          <a:p>
            <a:pPr marL="0" lvl="1" indent="0">
              <a:buNone/>
            </a:pPr>
            <a:r>
              <a:rPr lang="en-US" dirty="0"/>
              <a:t>Detailed microscopic simulation of particle detectors based on ionization measurements in gases or semiconductors.</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GB" dirty="0"/>
              <a:t>Overview of the numerical methodology</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26" name="TextBox 25">
            <a:extLst>
              <a:ext uri="{FF2B5EF4-FFF2-40B4-BE49-F238E27FC236}">
                <a16:creationId xmlns:a16="http://schemas.microsoft.com/office/drawing/2014/main" id="{416A7E31-C9E3-6D45-812E-A968984DF8CB}"/>
              </a:ext>
            </a:extLst>
          </p:cNvPr>
          <p:cNvSpPr txBox="1"/>
          <p:nvPr/>
        </p:nvSpPr>
        <p:spPr>
          <a:xfrm>
            <a:off x="7932402" y="6289411"/>
            <a:ext cx="3566682" cy="553998"/>
          </a:xfrm>
          <a:prstGeom prst="rect">
            <a:avLst/>
          </a:prstGeom>
          <a:noFill/>
        </p:spPr>
        <p:txBody>
          <a:bodyPr wrap="none" lIns="0" tIns="0" rIns="0" bIns="0" rtlCol="0">
            <a:spAutoFit/>
          </a:bodyPr>
          <a:lstStyle/>
          <a:p>
            <a:r>
              <a:rPr lang="en-GB" sz="1200" dirty="0">
                <a:solidFill>
                  <a:schemeClr val="tx2"/>
                </a:solidFill>
              </a:rPr>
              <a:t>Garfield++: </a:t>
            </a:r>
            <a:r>
              <a:rPr lang="en-GB" sz="1200" dirty="0">
                <a:solidFill>
                  <a:schemeClr val="tx2"/>
                </a:solidFill>
                <a:hlinkClick r:id="rId4"/>
              </a:rPr>
              <a:t>https://garfieldpp.web.cern.ch/garfieldpp/</a:t>
            </a:r>
            <a:endParaRPr lang="en-GB" sz="1200" dirty="0">
              <a:solidFill>
                <a:schemeClr val="tx2"/>
              </a:solidFill>
            </a:endParaRPr>
          </a:p>
          <a:p>
            <a:r>
              <a:rPr lang="en-GB" sz="1200" dirty="0">
                <a:solidFill>
                  <a:schemeClr val="tx2"/>
                </a:solidFill>
              </a:rPr>
              <a:t>COMSOL Multiphysics: </a:t>
            </a:r>
            <a:r>
              <a:rPr lang="en-GB" sz="1200" dirty="0">
                <a:solidFill>
                  <a:schemeClr val="tx2"/>
                </a:solidFill>
                <a:hlinkClick r:id="rId5"/>
              </a:rPr>
              <a:t>https://www.comsol.ch </a:t>
            </a:r>
            <a:r>
              <a:rPr lang="en-GB" sz="1200" dirty="0">
                <a:solidFill>
                  <a:schemeClr val="tx2"/>
                </a:solidFill>
                <a:hlinkClick r:id="rId6"/>
              </a:rPr>
              <a:t>/</a:t>
            </a:r>
            <a:endParaRPr lang="en-GB" sz="1200" dirty="0">
              <a:solidFill>
                <a:schemeClr val="tx2"/>
              </a:solidFill>
            </a:endParaRPr>
          </a:p>
          <a:p>
            <a:r>
              <a:rPr lang="en-GB" sz="1200" dirty="0">
                <a:solidFill>
                  <a:schemeClr val="tx2"/>
                </a:solidFill>
              </a:rPr>
              <a:t>G. </a:t>
            </a:r>
            <a:r>
              <a:rPr lang="en-GB" sz="1200" dirty="0" err="1">
                <a:solidFill>
                  <a:schemeClr val="tx2"/>
                </a:solidFill>
              </a:rPr>
              <a:t>Bencivenni</a:t>
            </a:r>
            <a:r>
              <a:rPr lang="en-GB" sz="1200" dirty="0">
                <a:solidFill>
                  <a:schemeClr val="tx2"/>
                </a:solidFill>
              </a:rPr>
              <a:t> et al., JINST 14 P05014 (2019).</a:t>
            </a:r>
          </a:p>
        </p:txBody>
      </p:sp>
      <p:sp>
        <p:nvSpPr>
          <p:cNvPr id="12" name="TextBox 11">
            <a:extLst>
              <a:ext uri="{FF2B5EF4-FFF2-40B4-BE49-F238E27FC236}">
                <a16:creationId xmlns:a16="http://schemas.microsoft.com/office/drawing/2014/main" id="{C5E95FFE-2128-4DCB-842E-A8A0052392C1}"/>
              </a:ext>
            </a:extLst>
          </p:cNvPr>
          <p:cNvSpPr txBox="1"/>
          <p:nvPr/>
        </p:nvSpPr>
        <p:spPr>
          <a:xfrm>
            <a:off x="6501407" y="1465725"/>
            <a:ext cx="4950714" cy="276999"/>
          </a:xfrm>
          <a:prstGeom prst="rect">
            <a:avLst/>
          </a:prstGeom>
          <a:noFill/>
        </p:spPr>
        <p:txBody>
          <a:bodyPr wrap="none" lIns="0" tIns="0" rIns="0" bIns="0" rtlCol="0">
            <a:spAutoFit/>
          </a:bodyPr>
          <a:lstStyle/>
          <a:p>
            <a:r>
              <a:rPr lang="en-US" dirty="0">
                <a:solidFill>
                  <a:schemeClr val="tx2"/>
                </a:solidFill>
              </a:rPr>
              <a:t>Sketch of the Double-Resistive layout </a:t>
            </a:r>
            <a:r>
              <a:rPr lang="el-GR" dirty="0">
                <a:solidFill>
                  <a:schemeClr val="tx2"/>
                </a:solidFill>
              </a:rPr>
              <a:t>μ</a:t>
            </a:r>
            <a:r>
              <a:rPr lang="en-GB" dirty="0">
                <a:solidFill>
                  <a:schemeClr val="tx2"/>
                </a:solidFill>
              </a:rPr>
              <a:t>RWELL</a:t>
            </a:r>
            <a:r>
              <a:rPr lang="en-BE" dirty="0">
                <a:solidFill>
                  <a:schemeClr val="tx2"/>
                </a:solidFill>
              </a:rPr>
              <a:t>: </a:t>
            </a:r>
            <a:endParaRPr lang="en-GB" dirty="0">
              <a:solidFill>
                <a:schemeClr val="tx2"/>
              </a:solidFill>
            </a:endParaRPr>
          </a:p>
        </p:txBody>
      </p:sp>
      <p:pic>
        <p:nvPicPr>
          <p:cNvPr id="15" name="Picture 14" descr="Diagram&#10;&#10;Description automatically generated">
            <a:extLst>
              <a:ext uri="{FF2B5EF4-FFF2-40B4-BE49-F238E27FC236}">
                <a16:creationId xmlns:a16="http://schemas.microsoft.com/office/drawing/2014/main" id="{850A04EB-2AB7-2111-EB04-3A15D71374B6}"/>
              </a:ext>
            </a:extLst>
          </p:cNvPr>
          <p:cNvPicPr>
            <a:picLocks noChangeAspect="1"/>
          </p:cNvPicPr>
          <p:nvPr/>
        </p:nvPicPr>
        <p:blipFill rotWithShape="1">
          <a:blip r:embed="rId7"/>
          <a:srcRect l="1219" r="5691"/>
          <a:stretch/>
        </p:blipFill>
        <p:spPr>
          <a:xfrm>
            <a:off x="6169517" y="1986368"/>
            <a:ext cx="5614495" cy="3452620"/>
          </a:xfrm>
          <a:prstGeom prst="rect">
            <a:avLst/>
          </a:prstGeom>
        </p:spPr>
      </p:pic>
    </p:spTree>
    <p:extLst>
      <p:ext uri="{BB962C8B-B14F-4D97-AF65-F5344CB8AC3E}">
        <p14:creationId xmlns:p14="http://schemas.microsoft.com/office/powerpoint/2010/main" val="3406865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Chart, line chart&#10;&#10;Description automatically generated">
            <a:extLst>
              <a:ext uri="{FF2B5EF4-FFF2-40B4-BE49-F238E27FC236}">
                <a16:creationId xmlns:a16="http://schemas.microsoft.com/office/drawing/2014/main" id="{E12B0D02-D3C3-CB13-DB62-5F9C63C6981E}"/>
              </a:ext>
            </a:extLst>
          </p:cNvPr>
          <p:cNvPicPr>
            <a:picLocks noChangeAspect="1"/>
          </p:cNvPicPr>
          <p:nvPr/>
        </p:nvPicPr>
        <p:blipFill>
          <a:blip r:embed="rId3"/>
          <a:stretch>
            <a:fillRect/>
          </a:stretch>
        </p:blipFill>
        <p:spPr>
          <a:xfrm>
            <a:off x="6713269" y="3677742"/>
            <a:ext cx="2267183" cy="2267183"/>
          </a:xfrm>
          <a:prstGeom prst="rect">
            <a:avLst/>
          </a:prstGeom>
        </p:spPr>
      </p:pic>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4989" y="1193476"/>
            <a:ext cx="11383811" cy="4471048"/>
          </a:xfrm>
        </p:spPr>
        <p:txBody>
          <a:bodyPr/>
          <a:lstStyle/>
          <a:p>
            <a:pPr marL="0" lvl="1" indent="0">
              <a:buNone/>
            </a:pPr>
            <a:r>
              <a:rPr lang="en-US" b="1" dirty="0"/>
              <a:t>COMSOL is a finite element solver capable of solving the electrodynamics field equations using the Electric Currents module and time solver. </a:t>
            </a:r>
          </a:p>
          <a:p>
            <a:pPr marL="0" lvl="1" indent="0">
              <a:buNone/>
            </a:pPr>
            <a:endParaRPr lang="en-US" b="1" dirty="0"/>
          </a:p>
          <a:p>
            <a:pPr marL="0" lvl="1" indent="0">
              <a:buNone/>
            </a:pPr>
            <a:r>
              <a:rPr lang="en-US" dirty="0"/>
              <a:t>The ramping time of the step function for the </a:t>
            </a:r>
            <a:r>
              <a:rPr lang="en-US" dirty="0" err="1"/>
              <a:t>V</a:t>
            </a:r>
            <a:r>
              <a:rPr lang="en-US" baseline="-25000" dirty="0" err="1"/>
              <a:t>w</a:t>
            </a:r>
            <a:r>
              <a:rPr lang="en-US" dirty="0"/>
              <a:t> pulse is taken is taken smaller than the reaction time of the resistive material.</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GB" dirty="0"/>
              <a:t>Overview of the numerical methodology</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7" name="TextBox 6">
            <a:extLst>
              <a:ext uri="{FF2B5EF4-FFF2-40B4-BE49-F238E27FC236}">
                <a16:creationId xmlns:a16="http://schemas.microsoft.com/office/drawing/2014/main" id="{1DEE9B10-B433-A58F-DEC8-AE194D4AD5CE}"/>
              </a:ext>
            </a:extLst>
          </p:cNvPr>
          <p:cNvSpPr txBox="1"/>
          <p:nvPr/>
        </p:nvSpPr>
        <p:spPr>
          <a:xfrm>
            <a:off x="7846860" y="5934050"/>
            <a:ext cx="564073" cy="187729"/>
          </a:xfrm>
          <a:prstGeom prst="rect">
            <a:avLst/>
          </a:prstGeom>
          <a:noFill/>
        </p:spPr>
        <p:txBody>
          <a:bodyPr wrap="none" lIns="0" tIns="0" rIns="0" bIns="0" rtlCol="0">
            <a:spAutoFit/>
          </a:bodyPr>
          <a:lstStyle/>
          <a:p>
            <a:pPr algn="l"/>
            <a:r>
              <a:rPr lang="en-GB" sz="1400" dirty="0">
                <a:solidFill>
                  <a:schemeClr val="tx2"/>
                </a:solidFill>
              </a:rPr>
              <a:t>T</a:t>
            </a:r>
            <a:r>
              <a:rPr lang="en-BE" sz="1400" dirty="0">
                <a:solidFill>
                  <a:schemeClr val="tx2"/>
                </a:solidFill>
              </a:rPr>
              <a:t>ime [s]</a:t>
            </a:r>
          </a:p>
        </p:txBody>
      </p:sp>
      <p:sp>
        <p:nvSpPr>
          <p:cNvPr id="11" name="TextBox 10">
            <a:extLst>
              <a:ext uri="{FF2B5EF4-FFF2-40B4-BE49-F238E27FC236}">
                <a16:creationId xmlns:a16="http://schemas.microsoft.com/office/drawing/2014/main" id="{BA87BFA8-6FE5-E750-E4D5-81C75005E4AC}"/>
              </a:ext>
            </a:extLst>
          </p:cNvPr>
          <p:cNvSpPr txBox="1"/>
          <p:nvPr/>
        </p:nvSpPr>
        <p:spPr>
          <a:xfrm rot="16200000">
            <a:off x="6413725" y="4637277"/>
            <a:ext cx="953787" cy="215444"/>
          </a:xfrm>
          <a:prstGeom prst="rect">
            <a:avLst/>
          </a:prstGeom>
          <a:noFill/>
        </p:spPr>
        <p:txBody>
          <a:bodyPr wrap="none" lIns="0" tIns="0" rIns="0" bIns="0" rtlCol="0">
            <a:spAutoFit/>
          </a:bodyPr>
          <a:lstStyle/>
          <a:p>
            <a:pPr algn="l"/>
            <a:r>
              <a:rPr lang="en-BE" sz="1400" dirty="0">
                <a:solidFill>
                  <a:schemeClr val="tx2"/>
                </a:solidFill>
              </a:rPr>
              <a:t>V</a:t>
            </a:r>
            <a:r>
              <a:rPr lang="en-BE" sz="1400" baseline="-25000" dirty="0">
                <a:solidFill>
                  <a:schemeClr val="tx2"/>
                </a:solidFill>
              </a:rPr>
              <a:t>w</a:t>
            </a:r>
            <a:r>
              <a:rPr lang="en-BE" sz="1400" dirty="0">
                <a:solidFill>
                  <a:schemeClr val="tx2"/>
                </a:solidFill>
              </a:rPr>
              <a:t> pulse [V]</a:t>
            </a:r>
          </a:p>
        </p:txBody>
      </p:sp>
      <p:cxnSp>
        <p:nvCxnSpPr>
          <p:cNvPr id="15" name="Straight Connector 14">
            <a:extLst>
              <a:ext uri="{FF2B5EF4-FFF2-40B4-BE49-F238E27FC236}">
                <a16:creationId xmlns:a16="http://schemas.microsoft.com/office/drawing/2014/main" id="{2E7D9B24-BC80-CF2F-A180-EA10BCC6D5EA}"/>
              </a:ext>
            </a:extLst>
          </p:cNvPr>
          <p:cNvCxnSpPr>
            <a:cxnSpLocks/>
          </p:cNvCxnSpPr>
          <p:nvPr/>
        </p:nvCxnSpPr>
        <p:spPr>
          <a:xfrm>
            <a:off x="2802423" y="4257174"/>
            <a:ext cx="3393667"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0E1880F1-DE8A-06C7-6AA9-8E13C736DD38}"/>
              </a:ext>
            </a:extLst>
          </p:cNvPr>
          <p:cNvSpPr/>
          <p:nvPr/>
        </p:nvSpPr>
        <p:spPr>
          <a:xfrm>
            <a:off x="2802423" y="4940417"/>
            <a:ext cx="3393667" cy="717203"/>
          </a:xfrm>
          <a:prstGeom prst="rect">
            <a:avLst/>
          </a:prstGeom>
          <a:solidFill>
            <a:schemeClr val="tx2">
              <a:lumMod val="25000"/>
              <a:lumOff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cxnSp>
        <p:nvCxnSpPr>
          <p:cNvPr id="16" name="Straight Connector 15">
            <a:extLst>
              <a:ext uri="{FF2B5EF4-FFF2-40B4-BE49-F238E27FC236}">
                <a16:creationId xmlns:a16="http://schemas.microsoft.com/office/drawing/2014/main" id="{9706F772-B4C5-F341-41D9-2CCC6DED3CE6}"/>
              </a:ext>
            </a:extLst>
          </p:cNvPr>
          <p:cNvCxnSpPr>
            <a:cxnSpLocks/>
          </p:cNvCxnSpPr>
          <p:nvPr/>
        </p:nvCxnSpPr>
        <p:spPr>
          <a:xfrm>
            <a:off x="2795981"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C711189-8226-A5C6-BDC1-00B85F6C5731}"/>
              </a:ext>
            </a:extLst>
          </p:cNvPr>
          <p:cNvCxnSpPr>
            <a:cxnSpLocks/>
          </p:cNvCxnSpPr>
          <p:nvPr/>
        </p:nvCxnSpPr>
        <p:spPr>
          <a:xfrm>
            <a:off x="3473390"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F273914-09E8-635C-4244-51C6F1F6081F}"/>
              </a:ext>
            </a:extLst>
          </p:cNvPr>
          <p:cNvCxnSpPr>
            <a:cxnSpLocks/>
          </p:cNvCxnSpPr>
          <p:nvPr/>
        </p:nvCxnSpPr>
        <p:spPr>
          <a:xfrm>
            <a:off x="4188310"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D49C27E-7074-CDE0-A82C-3D473E58BA6D}"/>
              </a:ext>
            </a:extLst>
          </p:cNvPr>
          <p:cNvCxnSpPr>
            <a:cxnSpLocks/>
          </p:cNvCxnSpPr>
          <p:nvPr/>
        </p:nvCxnSpPr>
        <p:spPr>
          <a:xfrm>
            <a:off x="4865720"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AD0B93BC-39C6-8E94-18C1-1E1511AA659F}"/>
              </a:ext>
            </a:extLst>
          </p:cNvPr>
          <p:cNvCxnSpPr>
            <a:cxnSpLocks/>
          </p:cNvCxnSpPr>
          <p:nvPr/>
        </p:nvCxnSpPr>
        <p:spPr>
          <a:xfrm>
            <a:off x="5620360" y="5517747"/>
            <a:ext cx="569288"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0F7C870-D32C-BD00-60F6-5115CD59C076}"/>
              </a:ext>
            </a:extLst>
          </p:cNvPr>
          <p:cNvCxnSpPr>
            <a:cxnSpLocks/>
          </p:cNvCxnSpPr>
          <p:nvPr/>
        </p:nvCxnSpPr>
        <p:spPr>
          <a:xfrm>
            <a:off x="2802423"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A370ACC4-45B6-FA58-3290-B4734FE23CAF}"/>
              </a:ext>
            </a:extLst>
          </p:cNvPr>
          <p:cNvCxnSpPr>
            <a:cxnSpLocks/>
          </p:cNvCxnSpPr>
          <p:nvPr/>
        </p:nvCxnSpPr>
        <p:spPr>
          <a:xfrm>
            <a:off x="3479832"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69A68F0-093E-D01E-0C7E-71466FD91DCF}"/>
              </a:ext>
            </a:extLst>
          </p:cNvPr>
          <p:cNvCxnSpPr>
            <a:cxnSpLocks/>
          </p:cNvCxnSpPr>
          <p:nvPr/>
        </p:nvCxnSpPr>
        <p:spPr>
          <a:xfrm>
            <a:off x="4194752"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55086918-7071-F1C4-5918-6E8D2758F170}"/>
              </a:ext>
            </a:extLst>
          </p:cNvPr>
          <p:cNvCxnSpPr>
            <a:cxnSpLocks/>
          </p:cNvCxnSpPr>
          <p:nvPr/>
        </p:nvCxnSpPr>
        <p:spPr>
          <a:xfrm>
            <a:off x="4872162"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9E5B9861-56BC-3821-BDE1-EBFE507F29FF}"/>
              </a:ext>
            </a:extLst>
          </p:cNvPr>
          <p:cNvCxnSpPr>
            <a:cxnSpLocks/>
          </p:cNvCxnSpPr>
          <p:nvPr/>
        </p:nvCxnSpPr>
        <p:spPr>
          <a:xfrm>
            <a:off x="5626802" y="4940417"/>
            <a:ext cx="569288" cy="0"/>
          </a:xfrm>
          <a:prstGeom prst="line">
            <a:avLst/>
          </a:prstGeom>
          <a:ln w="28575">
            <a:solidFill>
              <a:srgbClr val="05442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6918D67C-C2BD-8A11-D688-59E098867D99}"/>
              </a:ext>
            </a:extLst>
          </p:cNvPr>
          <p:cNvCxnSpPr>
            <a:cxnSpLocks/>
          </p:cNvCxnSpPr>
          <p:nvPr/>
        </p:nvCxnSpPr>
        <p:spPr>
          <a:xfrm>
            <a:off x="2795981" y="5241066"/>
            <a:ext cx="3393667" cy="0"/>
          </a:xfrm>
          <a:prstGeom prst="line">
            <a:avLst/>
          </a:prstGeom>
          <a:ln w="9525">
            <a:solidFill>
              <a:srgbClr val="953F3F"/>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6E5BEC37-5A43-FF47-A8E0-86EBDA000187}"/>
              </a:ext>
            </a:extLst>
          </p:cNvPr>
          <p:cNvSpPr txBox="1"/>
          <p:nvPr/>
        </p:nvSpPr>
        <p:spPr>
          <a:xfrm>
            <a:off x="5189404" y="4684216"/>
            <a:ext cx="1006686" cy="184666"/>
          </a:xfrm>
          <a:prstGeom prst="rect">
            <a:avLst/>
          </a:prstGeom>
          <a:noFill/>
        </p:spPr>
        <p:txBody>
          <a:bodyPr wrap="none" lIns="0" tIns="0" rIns="0" bIns="0" rtlCol="0">
            <a:spAutoFit/>
          </a:bodyPr>
          <a:lstStyle/>
          <a:p>
            <a:pPr algn="l"/>
            <a:r>
              <a:rPr lang="en-BE" sz="1200" dirty="0">
                <a:solidFill>
                  <a:srgbClr val="054421"/>
                </a:solidFill>
              </a:rPr>
              <a:t>Resistive Stips</a:t>
            </a:r>
          </a:p>
        </p:txBody>
      </p:sp>
      <p:sp>
        <p:nvSpPr>
          <p:cNvPr id="45" name="TextBox 44">
            <a:extLst>
              <a:ext uri="{FF2B5EF4-FFF2-40B4-BE49-F238E27FC236}">
                <a16:creationId xmlns:a16="http://schemas.microsoft.com/office/drawing/2014/main" id="{001FF7F2-D9EF-9B31-1E4D-F3234E44E435}"/>
              </a:ext>
            </a:extLst>
          </p:cNvPr>
          <p:cNvSpPr txBox="1"/>
          <p:nvPr/>
        </p:nvSpPr>
        <p:spPr>
          <a:xfrm>
            <a:off x="2806516" y="4016733"/>
            <a:ext cx="429048" cy="245699"/>
          </a:xfrm>
          <a:prstGeom prst="rect">
            <a:avLst/>
          </a:prstGeom>
          <a:noFill/>
        </p:spPr>
        <p:txBody>
          <a:bodyPr wrap="none" lIns="0" tIns="0" rIns="0" bIns="0" rtlCol="0">
            <a:spAutoFit/>
          </a:bodyPr>
          <a:lstStyle/>
          <a:p>
            <a:pPr algn="l"/>
            <a:r>
              <a:rPr lang="en-BE" sz="1200" dirty="0">
                <a:solidFill>
                  <a:schemeClr val="tx2"/>
                </a:solidFill>
              </a:rPr>
              <a:t>Mesh</a:t>
            </a:r>
            <a:endParaRPr lang="en-BE" dirty="0">
              <a:solidFill>
                <a:schemeClr val="tx2"/>
              </a:solidFill>
            </a:endParaRPr>
          </a:p>
        </p:txBody>
      </p:sp>
      <p:sp>
        <p:nvSpPr>
          <p:cNvPr id="46" name="TextBox 45">
            <a:extLst>
              <a:ext uri="{FF2B5EF4-FFF2-40B4-BE49-F238E27FC236}">
                <a16:creationId xmlns:a16="http://schemas.microsoft.com/office/drawing/2014/main" id="{E8D96345-70FF-6128-54D4-A4D24957FFDC}"/>
              </a:ext>
            </a:extLst>
          </p:cNvPr>
          <p:cNvSpPr txBox="1"/>
          <p:nvPr/>
        </p:nvSpPr>
        <p:spPr>
          <a:xfrm>
            <a:off x="2837859" y="5028539"/>
            <a:ext cx="686165" cy="245699"/>
          </a:xfrm>
          <a:prstGeom prst="rect">
            <a:avLst/>
          </a:prstGeom>
          <a:noFill/>
        </p:spPr>
        <p:txBody>
          <a:bodyPr wrap="square" lIns="0" tIns="0" rIns="0" bIns="0" rtlCol="0">
            <a:spAutoFit/>
          </a:bodyPr>
          <a:lstStyle/>
          <a:p>
            <a:pPr algn="l"/>
            <a:r>
              <a:rPr lang="en-BE" sz="1200" dirty="0">
                <a:solidFill>
                  <a:schemeClr val="tx2"/>
                </a:solidFill>
              </a:rPr>
              <a:t>Insulator</a:t>
            </a:r>
          </a:p>
        </p:txBody>
      </p:sp>
      <p:sp>
        <p:nvSpPr>
          <p:cNvPr id="48" name="TextBox 47">
            <a:extLst>
              <a:ext uri="{FF2B5EF4-FFF2-40B4-BE49-F238E27FC236}">
                <a16:creationId xmlns:a16="http://schemas.microsoft.com/office/drawing/2014/main" id="{02912108-8DAC-D824-A9C1-E2332C40CB4A}"/>
              </a:ext>
            </a:extLst>
          </p:cNvPr>
          <p:cNvSpPr txBox="1"/>
          <p:nvPr/>
        </p:nvSpPr>
        <p:spPr>
          <a:xfrm>
            <a:off x="2156062" y="5117978"/>
            <a:ext cx="520976" cy="184666"/>
          </a:xfrm>
          <a:prstGeom prst="rect">
            <a:avLst/>
          </a:prstGeom>
          <a:noFill/>
        </p:spPr>
        <p:txBody>
          <a:bodyPr wrap="none" lIns="0" tIns="0" rIns="0" bIns="0" rtlCol="0">
            <a:spAutoFit/>
          </a:bodyPr>
          <a:lstStyle/>
          <a:p>
            <a:pPr algn="l"/>
            <a:r>
              <a:rPr lang="en-GB" sz="1200" dirty="0">
                <a:solidFill>
                  <a:srgbClr val="953F3F"/>
                </a:solidFill>
              </a:rPr>
              <a:t>y-Strips</a:t>
            </a:r>
            <a:endParaRPr lang="en-BE" sz="1200" dirty="0">
              <a:solidFill>
                <a:srgbClr val="953F3F"/>
              </a:solidFill>
            </a:endParaRPr>
          </a:p>
        </p:txBody>
      </p:sp>
      <p:sp>
        <p:nvSpPr>
          <p:cNvPr id="49" name="TextBox 48">
            <a:extLst>
              <a:ext uri="{FF2B5EF4-FFF2-40B4-BE49-F238E27FC236}">
                <a16:creationId xmlns:a16="http://schemas.microsoft.com/office/drawing/2014/main" id="{9480120D-8ECD-B17D-0E87-5ED6D02B9425}"/>
              </a:ext>
            </a:extLst>
          </p:cNvPr>
          <p:cNvSpPr txBox="1"/>
          <p:nvPr/>
        </p:nvSpPr>
        <p:spPr>
          <a:xfrm>
            <a:off x="2156062" y="5403895"/>
            <a:ext cx="595899" cy="245699"/>
          </a:xfrm>
          <a:prstGeom prst="rect">
            <a:avLst/>
          </a:prstGeom>
          <a:noFill/>
        </p:spPr>
        <p:txBody>
          <a:bodyPr wrap="none" lIns="0" tIns="0" rIns="0" bIns="0" rtlCol="0">
            <a:spAutoFit/>
          </a:bodyPr>
          <a:lstStyle/>
          <a:p>
            <a:pPr algn="l"/>
            <a:r>
              <a:rPr lang="en-GB" sz="1200" dirty="0">
                <a:solidFill>
                  <a:schemeClr val="tx2"/>
                </a:solidFill>
              </a:rPr>
              <a:t>x-Strips</a:t>
            </a:r>
            <a:endParaRPr lang="en-BE" sz="1200" dirty="0">
              <a:solidFill>
                <a:schemeClr val="tx2"/>
              </a:solidFill>
            </a:endParaRPr>
          </a:p>
        </p:txBody>
      </p:sp>
      <p:cxnSp>
        <p:nvCxnSpPr>
          <p:cNvPr id="18" name="Straight Arrow Connector 17">
            <a:extLst>
              <a:ext uri="{FF2B5EF4-FFF2-40B4-BE49-F238E27FC236}">
                <a16:creationId xmlns:a16="http://schemas.microsoft.com/office/drawing/2014/main" id="{2556316B-DE6E-6FE9-D42E-03284EE0CC61}"/>
              </a:ext>
            </a:extLst>
          </p:cNvPr>
          <p:cNvCxnSpPr>
            <a:cxnSpLocks/>
            <a:stCxn id="11" idx="0"/>
          </p:cNvCxnSpPr>
          <p:nvPr/>
        </p:nvCxnSpPr>
        <p:spPr>
          <a:xfrm flipH="1">
            <a:off x="6125912" y="4744999"/>
            <a:ext cx="656985" cy="476894"/>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4DA62083-F789-607A-BB8C-02E75135B00D}"/>
              </a:ext>
            </a:extLst>
          </p:cNvPr>
          <p:cNvSpPr txBox="1"/>
          <p:nvPr/>
        </p:nvSpPr>
        <p:spPr>
          <a:xfrm>
            <a:off x="3359698" y="3429000"/>
            <a:ext cx="2239396" cy="215444"/>
          </a:xfrm>
          <a:prstGeom prst="rect">
            <a:avLst/>
          </a:prstGeom>
          <a:noFill/>
        </p:spPr>
        <p:txBody>
          <a:bodyPr wrap="none" lIns="0" tIns="0" rIns="0" bIns="0" rtlCol="0">
            <a:spAutoFit/>
          </a:bodyPr>
          <a:lstStyle/>
          <a:p>
            <a:r>
              <a:rPr lang="en-GB" sz="1400" dirty="0">
                <a:solidFill>
                  <a:schemeClr val="tx2"/>
                </a:solidFill>
              </a:rPr>
              <a:t>Resistive-strips micromegas</a:t>
            </a:r>
          </a:p>
        </p:txBody>
      </p:sp>
    </p:spTree>
    <p:extLst>
      <p:ext uri="{BB962C8B-B14F-4D97-AF65-F5344CB8AC3E}">
        <p14:creationId xmlns:p14="http://schemas.microsoft.com/office/powerpoint/2010/main" val="2664198621"/>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17167</TotalTime>
  <Words>1871</Words>
  <Application>Microsoft Macintosh PowerPoint</Application>
  <PresentationFormat>Widescreen</PresentationFormat>
  <Paragraphs>267</Paragraphs>
  <Slides>18</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Abadi MT Condensed Light</vt:lpstr>
      <vt:lpstr>Apple Braille</vt:lpstr>
      <vt:lpstr>Arial</vt:lpstr>
      <vt:lpstr>Calibri</vt:lpstr>
      <vt:lpstr>Cambria Math</vt:lpstr>
      <vt:lpstr>Office Theme</vt:lpstr>
      <vt:lpstr>PowerPoint Presentation</vt:lpstr>
      <vt:lpstr>Introduction</vt:lpstr>
      <vt:lpstr>Overview</vt:lpstr>
      <vt:lpstr>Ramo-Shockley theorem</vt:lpstr>
      <vt:lpstr>Ramo-Shockley theorem</vt:lpstr>
      <vt:lpstr>Ramo-Shockley theorem extension for conducting media</vt:lpstr>
      <vt:lpstr>Ramo-Shockley theorem extension for conducting media</vt:lpstr>
      <vt:lpstr>Overview of the numerical methodology</vt:lpstr>
      <vt:lpstr>Overview of the numerical methodology</vt:lpstr>
      <vt:lpstr>Overview of the numerical methodology</vt:lpstr>
      <vt:lpstr>Overview of the numerical methodology</vt:lpstr>
      <vt:lpstr>Overview of the numerical methodology</vt:lpstr>
      <vt:lpstr>Overview of the numerical methodology</vt:lpstr>
      <vt:lpstr>Signal formation in a MicroCAT detector </vt:lpstr>
      <vt:lpstr>Diamond 3D Pixel Detector </vt:lpstr>
      <vt:lpstr>Signal formation in AC-Coupled LGAD</vt:lpstr>
      <vt:lpstr>Some of the detectors containing resistive elements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Djunes Janssens</dc:creator>
  <cp:lastModifiedBy>Djunes Janssens</cp:lastModifiedBy>
  <cp:revision>360</cp:revision>
  <cp:lastPrinted>2022-06-12T12:26:12Z</cp:lastPrinted>
  <dcterms:created xsi:type="dcterms:W3CDTF">2021-03-29T12:00:47Z</dcterms:created>
  <dcterms:modified xsi:type="dcterms:W3CDTF">2022-06-13T08:58:28Z</dcterms:modified>
</cp:coreProperties>
</file>