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70" r:id="rId4"/>
    <p:sldId id="277" r:id="rId5"/>
    <p:sldId id="266" r:id="rId6"/>
    <p:sldId id="273" r:id="rId7"/>
    <p:sldId id="274" r:id="rId8"/>
    <p:sldId id="275" r:id="rId9"/>
    <p:sldId id="276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CC00"/>
    <a:srgbClr val="009999"/>
    <a:srgbClr val="0099CC"/>
    <a:srgbClr val="33CCCC"/>
    <a:srgbClr val="CCFFCC"/>
    <a:srgbClr val="66FF66"/>
    <a:srgbClr val="009900"/>
    <a:srgbClr val="FFD966"/>
    <a:srgbClr val="00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8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278F5-8A38-4622-B4AE-57DB5D665599}" type="datetimeFigureOut">
              <a:rPr lang="en-GB" smtClean="0"/>
              <a:t>17/06/2022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02744-F868-4EA2-8B1D-0716212D08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59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83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04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9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0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EP R&amp;D DAY 2022-1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0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7999" y="365125"/>
            <a:ext cx="793732" cy="558920"/>
          </a:xfrm>
          <a:prstGeom prst="rect">
            <a:avLst/>
          </a:prstGeom>
        </p:spPr>
      </p:pic>
      <p:pic>
        <p:nvPicPr>
          <p:cNvPr id="9" name="Picture 2" descr="Bildergebnis fÃ¼r stars the sky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3942" y="365124"/>
            <a:ext cx="1041401" cy="65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10905985" y="754389"/>
            <a:ext cx="9573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VCI highlights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6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55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2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3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0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5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EP R&amp;D DAY 2022-1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5D1E-9EB4-4025-85FD-351F43A714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84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4349"/>
          <a:stretch/>
        </p:blipFill>
        <p:spPr>
          <a:xfrm>
            <a:off x="7156278" y="1371257"/>
            <a:ext cx="4650321" cy="432097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39245" y="1487617"/>
            <a:ext cx="98619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Strategic R&amp;D Programme on </a:t>
            </a:r>
            <a:r>
              <a:rPr lang="en-GB" dirty="0">
                <a:solidFill>
                  <a:schemeClr val="bg1"/>
                </a:solidFill>
              </a:rPr>
              <a:t>Technologies </a:t>
            </a:r>
            <a:r>
              <a:rPr lang="en-GB" dirty="0">
                <a:solidFill>
                  <a:srgbClr val="002060"/>
                </a:solidFill>
              </a:rPr>
              <a:t>for future Experiments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87303" y="5808596"/>
            <a:ext cx="2825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https://ep-rnd.web.cern.ch/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9245" y="3775654"/>
            <a:ext cx="53392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2060"/>
                </a:solidFill>
                <a:latin typeface="+mj-lt"/>
              </a:rPr>
              <a:t>EP R&amp;D Days </a:t>
            </a:r>
          </a:p>
          <a:p>
            <a:r>
              <a:rPr lang="en-GB" sz="4400" dirty="0" smtClean="0">
                <a:solidFill>
                  <a:srgbClr val="002060"/>
                </a:solidFill>
                <a:latin typeface="+mj-lt"/>
              </a:rPr>
              <a:t>20 and 21 June 2022</a:t>
            </a:r>
          </a:p>
        </p:txBody>
      </p:sp>
      <p:pic>
        <p:nvPicPr>
          <p:cNvPr id="1026" name="Picture 2" descr="CERN Logo and symbol, meaning, history, PNG, bra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6010658"/>
            <a:ext cx="1137686" cy="63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6356350"/>
            <a:ext cx="2743200" cy="365125"/>
          </a:xfrm>
        </p:spPr>
        <p:txBody>
          <a:bodyPr/>
          <a:lstStyle/>
          <a:p>
            <a:r>
              <a:rPr lang="en-US" dirty="0" smtClean="0"/>
              <a:t>21 June 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99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8945"/>
    </mc:Choice>
    <mc:Fallback xmlns="">
      <p:transition advTm="2894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7902"/>
            <a:ext cx="10515600" cy="2742920"/>
          </a:xfrm>
          <a:noFill/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Purpose of the meeting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sz="1800" dirty="0"/>
              <a:t>We are quite precisely at the midpoint of our </a:t>
            </a:r>
            <a:r>
              <a:rPr lang="en-GB" sz="1800" dirty="0" smtClean="0"/>
              <a:t>programme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 smtClean="0"/>
              <a:t>Take stock of status and achievements in all WPs</a:t>
            </a:r>
          </a:p>
          <a:p>
            <a:r>
              <a:rPr lang="en-GB" sz="1800" dirty="0" smtClean="0"/>
              <a:t>This time: include milestones and deliverables (defined in late 2018)</a:t>
            </a:r>
          </a:p>
          <a:p>
            <a:r>
              <a:rPr lang="en-GB" sz="1800" dirty="0" smtClean="0"/>
              <a:t>Very first ideas about</a:t>
            </a:r>
            <a:r>
              <a:rPr lang="en-GB" sz="1800" dirty="0" smtClean="0"/>
              <a:t> </a:t>
            </a:r>
            <a:r>
              <a:rPr lang="en-GB" sz="1800" dirty="0" smtClean="0"/>
              <a:t>the continuation of EP R&amp;D. Strategy, topics, work plans, … </a:t>
            </a:r>
          </a:p>
          <a:p>
            <a:r>
              <a:rPr lang="en-GB" sz="1800" dirty="0" smtClean="0"/>
              <a:t>Keep bottom-up approach, i.e. proposals should come from </a:t>
            </a:r>
            <a:r>
              <a:rPr lang="en-GB" sz="1800" dirty="0" smtClean="0"/>
              <a:t>WPs =&gt; Steering </a:t>
            </a:r>
            <a:r>
              <a:rPr lang="en-GB" sz="1800" dirty="0"/>
              <a:t>C</a:t>
            </a:r>
            <a:r>
              <a:rPr lang="en-GB" sz="1800" dirty="0" smtClean="0"/>
              <a:t>ommittee will assess and comment =&gt; Presentation of new work plans in R&amp;D Day 2022-2 (late 2022) </a:t>
            </a:r>
            <a:endParaRPr lang="en-GB" sz="1800" dirty="0" smtClean="0"/>
          </a:p>
          <a:p>
            <a:r>
              <a:rPr lang="en-GB" sz="1800" dirty="0" smtClean="0"/>
              <a:t>Aim for 1 year overlap (2024) to switch from EP R&amp;D to EP R&amp;D</a:t>
            </a:r>
            <a:r>
              <a:rPr lang="en-GB" sz="1800" baseline="30000" dirty="0" smtClean="0"/>
              <a:t>++</a:t>
            </a:r>
            <a:r>
              <a:rPr lang="en-GB" sz="1800" dirty="0" smtClean="0"/>
              <a:t>. </a:t>
            </a:r>
          </a:p>
          <a:p>
            <a:r>
              <a:rPr lang="en-GB" sz="1800" dirty="0" smtClean="0"/>
              <a:t>Details TBD.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65229" y="3459637"/>
            <a:ext cx="2366128" cy="2366128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3637" y="2300269"/>
            <a:ext cx="1079370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31357" y="2300269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2497" y="2300269"/>
            <a:ext cx="1079370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60217" y="2300268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89077" y="2300267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26970" y="2300266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46797" y="2300266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3319" y="2932267"/>
            <a:ext cx="10506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	     2019	        2020	                2021	2022	     2023	        2024	            2025 	2026 …	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2300266"/>
            <a:ext cx="265524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56411" y="2305308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176238" y="2300266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309808" y="2300265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2758" y="2380798"/>
            <a:ext cx="7603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Preparation &amp; Approval	      Implementation (initial 5-yr programme &amp; budget) </a:t>
            </a:r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096000" y="2050369"/>
            <a:ext cx="289874" cy="249891"/>
          </a:xfrm>
          <a:prstGeom prst="triangle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095" y="2380798"/>
            <a:ext cx="808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EP R&amp;D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40650" y="3503524"/>
            <a:ext cx="929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EP R&amp;D</a:t>
            </a:r>
            <a:r>
              <a:rPr lang="en-GB" sz="1600" b="1" baseline="30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++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997656" y="3422991"/>
            <a:ext cx="1079370" cy="499621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6319" y="3412627"/>
            <a:ext cx="1079370" cy="499621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303688" y="3417013"/>
            <a:ext cx="1079370" cy="499621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3917" y="3402592"/>
            <a:ext cx="1079370" cy="499621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63822" y="3422991"/>
            <a:ext cx="73881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Prepar-ation</a:t>
            </a:r>
            <a:endParaRPr lang="en-GB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77978" y="3422991"/>
            <a:ext cx="1068819" cy="4996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86364" y="3488135"/>
            <a:ext cx="9155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Approval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165117" y="3488135"/>
            <a:ext cx="14983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j-lt"/>
              </a:rPr>
              <a:t>Continuation … 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Date Placeholder 48"/>
          <p:cNvSpPr>
            <a:spLocks noGrp="1"/>
          </p:cNvSpPr>
          <p:nvPr>
            <p:ph type="dt" sz="half" idx="10"/>
          </p:nvPr>
        </p:nvSpPr>
        <p:spPr>
          <a:xfrm>
            <a:off x="838200" y="6463926"/>
            <a:ext cx="2743200" cy="365125"/>
          </a:xfrm>
        </p:spPr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>
          <a:xfrm>
            <a:off x="4038600" y="6463926"/>
            <a:ext cx="4114800" cy="365125"/>
          </a:xfrm>
        </p:spPr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2</a:t>
            </a:fld>
            <a:endParaRPr lang="en-GB"/>
          </a:p>
        </p:txBody>
      </p:sp>
      <p:sp>
        <p:nvSpPr>
          <p:cNvPr id="2" name="Rounded Rectangle 1"/>
          <p:cNvSpPr/>
          <p:nvPr/>
        </p:nvSpPr>
        <p:spPr>
          <a:xfrm>
            <a:off x="7946797" y="2300260"/>
            <a:ext cx="1130229" cy="1622352"/>
          </a:xfrm>
          <a:prstGeom prst="roundRect">
            <a:avLst/>
          </a:prstGeom>
          <a:ln w="38100">
            <a:solidFill>
              <a:srgbClr val="FF0000"/>
            </a:solidFill>
            <a:prstDash val="dash"/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13845" y="3270821"/>
            <a:ext cx="11799442" cy="3297238"/>
            <a:chOff x="713845" y="3270821"/>
            <a:chExt cx="11799442" cy="3297238"/>
          </a:xfrm>
        </p:grpSpPr>
        <p:sp>
          <p:nvSpPr>
            <p:cNvPr id="15" name="Rectangle 14"/>
            <p:cNvSpPr/>
            <p:nvPr/>
          </p:nvSpPr>
          <p:spPr>
            <a:xfrm>
              <a:off x="4740650" y="3270821"/>
              <a:ext cx="7772637" cy="827046"/>
            </a:xfrm>
            <a:prstGeom prst="rect">
              <a:avLst/>
            </a:prstGeom>
            <a:solidFill>
              <a:schemeClr val="bg1">
                <a:alpha val="83000"/>
              </a:schemeClr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en-GB" sz="1600" dirty="0" smtClean="0">
                <a:latin typeface="+mj-lt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13845" y="4813585"/>
              <a:ext cx="10310713" cy="1754474"/>
            </a:xfrm>
            <a:prstGeom prst="rect">
              <a:avLst/>
            </a:prstGeom>
            <a:solidFill>
              <a:schemeClr val="bg1">
                <a:alpha val="83000"/>
              </a:schemeClr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en-GB" sz="160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322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7901"/>
            <a:ext cx="10515600" cy="564906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Align with </a:t>
            </a:r>
            <a:r>
              <a:rPr lang="en-GB" dirty="0"/>
              <a:t>ECFA detector R&amp;D </a:t>
            </a:r>
            <a:r>
              <a:rPr lang="en-GB" dirty="0" smtClean="0"/>
              <a:t>Roadmap</a:t>
            </a:r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Compare / align with ECFA detector R&amp;D Roadmap</a:t>
            </a:r>
          </a:p>
          <a:p>
            <a:r>
              <a:rPr lang="en-GB" sz="1800" dirty="0" smtClean="0"/>
              <a:t>Vast majority of our activities should be ‘’thematically‘’ well-aligned with ECFA Roadmap. Some are </a:t>
            </a:r>
            <a:r>
              <a:rPr lang="en-GB" sz="1800" dirty="0" smtClean="0"/>
              <a:t>- to </a:t>
            </a:r>
            <a:r>
              <a:rPr lang="en-GB" sz="1800" dirty="0" smtClean="0"/>
              <a:t>a certain extent </a:t>
            </a:r>
            <a:r>
              <a:rPr lang="en-GB" sz="1800" dirty="0" smtClean="0"/>
              <a:t>- CERN </a:t>
            </a:r>
            <a:r>
              <a:rPr lang="en-GB" sz="1800" dirty="0" smtClean="0"/>
              <a:t>specific (magnets, cooling, optical links, ASIC platform, software)</a:t>
            </a:r>
          </a:p>
          <a:p>
            <a:r>
              <a:rPr lang="en-GB" sz="1800" dirty="0" smtClean="0"/>
              <a:t>Implementation of ECFA Roadmap is still being discussed. Aim for new Detector R&amp;D Collaborations (</a:t>
            </a:r>
            <a:r>
              <a:rPr lang="en-GB" sz="1800" dirty="0" err="1" smtClean="0"/>
              <a:t>DRDx</a:t>
            </a:r>
            <a:r>
              <a:rPr lang="en-GB" sz="1800" dirty="0" smtClean="0"/>
              <a:t>).</a:t>
            </a:r>
            <a:endParaRPr lang="en-GB" sz="1800" dirty="0" smtClean="0"/>
          </a:p>
          <a:p>
            <a:r>
              <a:rPr lang="en-GB" sz="1800" dirty="0" smtClean="0"/>
              <a:t>Hope for a lighter model than initially conceived.</a:t>
            </a:r>
          </a:p>
          <a:p>
            <a:r>
              <a:rPr lang="en-GB" sz="1800" dirty="0" smtClean="0"/>
              <a:t>RD50 and RD51 may become nucleation points for Silicon and Gas detector </a:t>
            </a:r>
            <a:r>
              <a:rPr lang="en-GB" sz="1800" dirty="0" smtClean="0"/>
              <a:t>DRDs </a:t>
            </a:r>
            <a:r>
              <a:rPr lang="en-GB" sz="1800" dirty="0" smtClean="0"/>
              <a:t>(under discussion).</a:t>
            </a:r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65229" y="3459637"/>
            <a:ext cx="2366128" cy="2366128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3637" y="1385869"/>
            <a:ext cx="1079370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31357" y="1385869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2497" y="1385869"/>
            <a:ext cx="1079370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60217" y="1385868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89077" y="1385867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26970" y="1385866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46797" y="1385866"/>
            <a:ext cx="1079370" cy="499621"/>
          </a:xfrm>
          <a:prstGeom prst="rect">
            <a:avLst/>
          </a:prstGeom>
          <a:solidFill>
            <a:srgbClr val="92D05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3319" y="2017867"/>
            <a:ext cx="10506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	     2019	        2020	                2021	2022	     2023	        2024	            2025            2026 …	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1385866"/>
            <a:ext cx="265524" cy="499621"/>
          </a:xfrm>
          <a:prstGeom prst="rect">
            <a:avLst/>
          </a:prstGeom>
          <a:solidFill>
            <a:srgbClr val="FFD966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56411" y="1390908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176238" y="1385866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309808" y="1385865"/>
            <a:ext cx="1079370" cy="49962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2758" y="1466398"/>
            <a:ext cx="7603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Preparation &amp; Approval	      Implementation (initial 5-yr programme &amp; budget) </a:t>
            </a:r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096000" y="1135969"/>
            <a:ext cx="289874" cy="249891"/>
          </a:xfrm>
          <a:prstGeom prst="triangle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64145" y="2508591"/>
            <a:ext cx="1079370" cy="4996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095" y="1466398"/>
            <a:ext cx="808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EP R&amp;D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17782" y="2578761"/>
            <a:ext cx="1442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ECFA Roadmap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03328" y="2422932"/>
            <a:ext cx="119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Preparation </a:t>
            </a:r>
          </a:p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&amp; Approval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003045" y="2508591"/>
            <a:ext cx="1079370" cy="4996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51708" y="2498227"/>
            <a:ext cx="1079370" cy="4996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309077" y="2502613"/>
            <a:ext cx="1079370" cy="4996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3917" y="2488192"/>
            <a:ext cx="1079370" cy="4996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42287" y="2502129"/>
            <a:ext cx="1079370" cy="4996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80923" y="2486427"/>
            <a:ext cx="109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Implemen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-</a:t>
            </a:r>
          </a:p>
          <a:p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tation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???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697536" y="2498227"/>
            <a:ext cx="1079370" cy="499621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5512" y="2578760"/>
            <a:ext cx="35618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Gradual implementation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Up-Down Arrow 1"/>
          <p:cNvSpPr/>
          <p:nvPr/>
        </p:nvSpPr>
        <p:spPr>
          <a:xfrm>
            <a:off x="6408415" y="1884519"/>
            <a:ext cx="233234" cy="613708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1" name="Up-Down Arrow 30"/>
          <p:cNvSpPr/>
          <p:nvPr/>
        </p:nvSpPr>
        <p:spPr>
          <a:xfrm>
            <a:off x="7560534" y="1904559"/>
            <a:ext cx="233234" cy="613708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38" name="Up-Down Arrow 37"/>
          <p:cNvSpPr/>
          <p:nvPr/>
        </p:nvSpPr>
        <p:spPr>
          <a:xfrm>
            <a:off x="8683936" y="1886555"/>
            <a:ext cx="233234" cy="613708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40" name="Up-Down Arrow 39"/>
          <p:cNvSpPr/>
          <p:nvPr/>
        </p:nvSpPr>
        <p:spPr>
          <a:xfrm>
            <a:off x="9803254" y="1885359"/>
            <a:ext cx="233234" cy="613708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41" name="Up-Down Arrow 40"/>
          <p:cNvSpPr/>
          <p:nvPr/>
        </p:nvSpPr>
        <p:spPr>
          <a:xfrm>
            <a:off x="10884549" y="1872719"/>
            <a:ext cx="233234" cy="613708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42" name="Up-Down Arrow 41"/>
          <p:cNvSpPr/>
          <p:nvPr/>
        </p:nvSpPr>
        <p:spPr>
          <a:xfrm>
            <a:off x="5956410" y="3289983"/>
            <a:ext cx="139590" cy="296770"/>
          </a:xfrm>
          <a:prstGeom prst="upDownArrow">
            <a:avLst/>
          </a:prstGeom>
          <a:solidFill>
            <a:srgbClr val="FF0000"/>
          </a:solidFill>
        </p:spPr>
        <p:txBody>
          <a:bodyPr rtlCol="0" anchor="ctr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9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9925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In view of the ECFA Roadmap …</a:t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What is the self-conception and modus operandi of </a:t>
            </a:r>
            <a:r>
              <a:rPr lang="en-GB" sz="2800" dirty="0" smtClean="0"/>
              <a:t>EP R&amp;D?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2903"/>
            <a:ext cx="10515600" cy="2996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CERN established </a:t>
            </a:r>
            <a:r>
              <a:rPr lang="en-GB" sz="1800" b="1" i="1" dirty="0" smtClean="0"/>
              <a:t>a Strategic </a:t>
            </a:r>
            <a:r>
              <a:rPr lang="en-GB" sz="1800" b="1" i="1" dirty="0"/>
              <a:t>R&amp;D Programme on Technologies for Future Experiments</a:t>
            </a:r>
            <a:r>
              <a:rPr lang="en-GB" sz="1800" dirty="0"/>
              <a:t>, also referred to as </a:t>
            </a:r>
            <a:r>
              <a:rPr lang="en-GB" sz="1800" b="1" i="1" dirty="0"/>
              <a:t>EP R&amp;D </a:t>
            </a:r>
            <a:r>
              <a:rPr lang="en-GB" sz="1800" dirty="0"/>
              <a:t>programme.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b="1" i="1" dirty="0" smtClean="0"/>
              <a:t>EP </a:t>
            </a:r>
            <a:r>
              <a:rPr lang="en-GB" sz="1800" b="1" i="1" dirty="0"/>
              <a:t>R&amp;D </a:t>
            </a:r>
            <a:r>
              <a:rPr lang="en-GB" sz="1800" dirty="0"/>
              <a:t>is a set of </a:t>
            </a:r>
            <a:r>
              <a:rPr lang="en-GB" sz="1800" dirty="0" smtClean="0"/>
              <a:t>technological </a:t>
            </a:r>
            <a:r>
              <a:rPr lang="en-GB" sz="1800" dirty="0"/>
              <a:t>detector R&amp;D projects, approved and funded by the CERN Enlarged Directorate for the period 2020 – 2024</a:t>
            </a:r>
            <a:r>
              <a:rPr lang="en-GB" sz="1800" dirty="0" smtClean="0"/>
              <a:t>. Similar R&amp;D activities exist in other universities and national labs.  </a:t>
            </a:r>
          </a:p>
          <a:p>
            <a:pPr marL="0" indent="0">
              <a:buNone/>
            </a:pPr>
            <a:r>
              <a:rPr lang="en-GB" sz="1800" dirty="0" smtClean="0"/>
              <a:t>In </a:t>
            </a:r>
            <a:r>
              <a:rPr lang="en-GB" sz="1800" b="1" i="1" dirty="0" smtClean="0"/>
              <a:t>EP R&amp;D</a:t>
            </a:r>
            <a:r>
              <a:rPr lang="en-GB" sz="1800" dirty="0" smtClean="0"/>
              <a:t>, Fellows </a:t>
            </a:r>
            <a:r>
              <a:rPr lang="en-GB" sz="1800" dirty="0"/>
              <a:t>and students are supervised </a:t>
            </a:r>
            <a:r>
              <a:rPr lang="en-GB" sz="1800" dirty="0" smtClean="0"/>
              <a:t>profiting from small </a:t>
            </a:r>
            <a:r>
              <a:rPr lang="en-GB" sz="1800" dirty="0"/>
              <a:t>FTE-fractions of staff members who spend the vast majority of their time in LHC or support </a:t>
            </a:r>
            <a:r>
              <a:rPr lang="en-GB" sz="1800" dirty="0" smtClean="0"/>
              <a:t>groups</a:t>
            </a:r>
            <a:r>
              <a:rPr lang="en-GB" sz="1800" dirty="0"/>
              <a:t> </a:t>
            </a:r>
            <a:r>
              <a:rPr lang="en-GB" sz="1800" dirty="0" smtClean="0"/>
              <a:t>working towards the completion of the LHC phase-II upgrade. </a:t>
            </a:r>
            <a:r>
              <a:rPr lang="en-GB" sz="1800" dirty="0"/>
              <a:t>The involved resources </a:t>
            </a:r>
            <a:r>
              <a:rPr lang="en-GB" sz="1800" dirty="0" smtClean="0"/>
              <a:t>are under </a:t>
            </a:r>
            <a:r>
              <a:rPr lang="en-GB" sz="1800" dirty="0"/>
              <a:t>the control of CERN.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In terms of the scientific programme </a:t>
            </a:r>
            <a:r>
              <a:rPr lang="en-GB" sz="1800" b="1" i="1" dirty="0" smtClean="0"/>
              <a:t>EP </a:t>
            </a:r>
            <a:r>
              <a:rPr lang="en-GB" sz="1800" b="1" i="1" dirty="0"/>
              <a:t>R&amp;D </a:t>
            </a:r>
            <a:r>
              <a:rPr lang="en-GB" sz="1800" dirty="0" smtClean="0"/>
              <a:t>strives for alignment with </a:t>
            </a:r>
            <a:r>
              <a:rPr lang="en-GB" sz="1800" dirty="0"/>
              <a:t>the ECFA </a:t>
            </a:r>
            <a:r>
              <a:rPr lang="en-GB" sz="1800" dirty="0" smtClean="0"/>
              <a:t>Roadmap. Wherever </a:t>
            </a:r>
            <a:r>
              <a:rPr lang="en-GB" sz="1800" dirty="0"/>
              <a:t>appropriate, the activities are carried out inside the </a:t>
            </a:r>
            <a:r>
              <a:rPr lang="en-GB" sz="1800" dirty="0" err="1"/>
              <a:t>RDxx</a:t>
            </a:r>
            <a:r>
              <a:rPr lang="en-GB" sz="1800" dirty="0"/>
              <a:t> (</a:t>
            </a:r>
            <a:r>
              <a:rPr lang="en-GB" sz="1800" dirty="0" err="1"/>
              <a:t>DRDx</a:t>
            </a:r>
            <a:r>
              <a:rPr lang="en-GB" sz="1800" dirty="0"/>
              <a:t>) collaborations. </a:t>
            </a:r>
            <a:r>
              <a:rPr lang="en-GB" sz="1800" dirty="0" smtClean="0"/>
              <a:t>This is currently the case for RD50 and RD51. 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9220200" y="6375400"/>
            <a:ext cx="504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C.J.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8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8350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Annual report 2021</a:t>
            </a:r>
          </a:p>
          <a:p>
            <a:r>
              <a:rPr lang="en-GB" sz="1800" dirty="0" smtClean="0"/>
              <a:t>125 pages</a:t>
            </a:r>
          </a:p>
          <a:p>
            <a:r>
              <a:rPr lang="en-GB" sz="1800" dirty="0" smtClean="0"/>
              <a:t>194 co-authors =&gt; Many thanks to all contributors</a:t>
            </a:r>
          </a:p>
          <a:p>
            <a:r>
              <a:rPr lang="en-GB" sz="1800" dirty="0" smtClean="0"/>
              <a:t>My apologies for a few hick-ups with author list</a:t>
            </a:r>
          </a:p>
          <a:p>
            <a:r>
              <a:rPr lang="en-GB" sz="1800" dirty="0" smtClean="0"/>
              <a:t>A printed copy was given to each of the CERN directors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0" y="99697"/>
            <a:ext cx="4742486" cy="66896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00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9775"/>
            <a:ext cx="5124450" cy="536519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Uncertain </a:t>
            </a:r>
            <a:r>
              <a:rPr lang="en-GB" dirty="0"/>
              <a:t>n</a:t>
            </a:r>
            <a:r>
              <a:rPr lang="en-GB" dirty="0" smtClean="0"/>
              <a:t>ews</a:t>
            </a:r>
            <a:endParaRPr lang="en-GB" dirty="0" smtClean="0"/>
          </a:p>
          <a:p>
            <a:pPr marL="0" indent="0">
              <a:buNone/>
            </a:pPr>
            <a:endParaRPr lang="en-GB" sz="1800" dirty="0">
              <a:latin typeface="+mj-lt"/>
            </a:endParaRPr>
          </a:p>
          <a:p>
            <a:r>
              <a:rPr lang="en-GB" sz="1800" dirty="0" smtClean="0">
                <a:latin typeface="+mj-lt"/>
              </a:rPr>
              <a:t>Funding request for ‘’R&amp;D on Remote Maintenance and Inspections </a:t>
            </a:r>
            <a:r>
              <a:rPr lang="en-GB" sz="1800" dirty="0" smtClean="0">
                <a:latin typeface="+mj-lt"/>
              </a:rPr>
              <a:t>of HEP Detectors’’ </a:t>
            </a:r>
            <a:r>
              <a:rPr lang="en-GB" sz="1800" dirty="0" smtClean="0">
                <a:latin typeface="+mj-lt"/>
              </a:rPr>
              <a:t> </a:t>
            </a:r>
            <a:r>
              <a:rPr lang="en-GB" sz="1800" dirty="0" smtClean="0">
                <a:latin typeface="+mj-lt"/>
              </a:rPr>
              <a:t>jointly with robotics activity in BE dept., directly submitted to </a:t>
            </a:r>
            <a:r>
              <a:rPr lang="en-GB" sz="1800" dirty="0" smtClean="0">
                <a:latin typeface="+mj-lt"/>
              </a:rPr>
              <a:t>directorate (MTP).</a:t>
            </a:r>
            <a:endParaRPr lang="en-GB" sz="1800" dirty="0" smtClean="0">
              <a:latin typeface="+mj-lt"/>
            </a:endParaRPr>
          </a:p>
          <a:p>
            <a:r>
              <a:rPr lang="en-GB" sz="1800" dirty="0" smtClean="0">
                <a:latin typeface="+mj-lt"/>
              </a:rPr>
              <a:t>Thanks </a:t>
            </a:r>
            <a:r>
              <a:rPr lang="en-GB" sz="1800" dirty="0" smtClean="0">
                <a:latin typeface="+mj-lt"/>
              </a:rPr>
              <a:t>to Corrado Gargiulo and team for initiative and persistence.</a:t>
            </a:r>
          </a:p>
          <a:p>
            <a:r>
              <a:rPr lang="en-GB" sz="1800" dirty="0">
                <a:latin typeface="+mj-lt"/>
              </a:rPr>
              <a:t>Our robotics activity (WP4) </a:t>
            </a:r>
            <a:r>
              <a:rPr lang="en-GB" sz="1800" dirty="0" smtClean="0">
                <a:latin typeface="+mj-lt"/>
              </a:rPr>
              <a:t>could profit </a:t>
            </a:r>
            <a:r>
              <a:rPr lang="en-GB" sz="1800" dirty="0">
                <a:latin typeface="+mj-lt"/>
              </a:rPr>
              <a:t>from an extra 1 MCHF funding (2023 and 2024</a:t>
            </a:r>
            <a:r>
              <a:rPr lang="en-GB" sz="1800" dirty="0" smtClean="0">
                <a:latin typeface="+mj-lt"/>
              </a:rPr>
              <a:t>).</a:t>
            </a:r>
          </a:p>
          <a:p>
            <a:endParaRPr lang="en-GB" sz="1800" dirty="0">
              <a:latin typeface="+mj-lt"/>
            </a:endParaRPr>
          </a:p>
          <a:p>
            <a:endParaRPr lang="en-GB" sz="1800" dirty="0" smtClean="0">
              <a:latin typeface="+mj-lt"/>
            </a:endParaRPr>
          </a:p>
          <a:p>
            <a:r>
              <a:rPr lang="en-GB" sz="1800" dirty="0" smtClean="0">
                <a:latin typeface="+mj-lt"/>
              </a:rPr>
              <a:t>EP R&amp;D Steering Committee has approved 500 </a:t>
            </a:r>
            <a:r>
              <a:rPr lang="en-GB" sz="1800" dirty="0" err="1" smtClean="0">
                <a:latin typeface="+mj-lt"/>
              </a:rPr>
              <a:t>kCHF</a:t>
            </a:r>
            <a:r>
              <a:rPr lang="en-GB" sz="1800" dirty="0" smtClean="0">
                <a:latin typeface="+mj-lt"/>
              </a:rPr>
              <a:t> as fall back in case request doesn’t survive arbitration iterations.</a:t>
            </a:r>
            <a:endParaRPr lang="en-GB" sz="1800" dirty="0">
              <a:latin typeface="+mj-lt"/>
            </a:endParaRPr>
          </a:p>
          <a:p>
            <a:endParaRPr lang="en-GB" sz="1800" dirty="0" smtClean="0"/>
          </a:p>
          <a:p>
            <a:endParaRPr lang="en-GB" sz="1800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49117"/>
            <a:ext cx="5786437" cy="547067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95708" y="4114645"/>
            <a:ext cx="373076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Subject to final approval of CERN </a:t>
            </a:r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budget !!! </a:t>
            </a:r>
            <a:endParaRPr lang="en-GB" sz="1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265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39775"/>
            <a:ext cx="4457700" cy="43370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Budget and spending</a:t>
            </a:r>
          </a:p>
          <a:p>
            <a:r>
              <a:rPr lang="en-GB" sz="1800" dirty="0" smtClean="0">
                <a:latin typeface="+mj-lt"/>
              </a:rPr>
              <a:t>2022 spending profile is somewhat flat</a:t>
            </a:r>
          </a:p>
          <a:p>
            <a:r>
              <a:rPr lang="en-GB" sz="1800" dirty="0" smtClean="0">
                <a:latin typeface="+mj-lt"/>
              </a:rPr>
              <a:t>Please do great research, but also spend your money – for the foreseen purposes.</a:t>
            </a:r>
          </a:p>
          <a:p>
            <a:r>
              <a:rPr lang="en-GB" sz="1800" dirty="0" smtClean="0">
                <a:latin typeface="+mj-lt"/>
              </a:rPr>
              <a:t>If you expect substantial (&gt;20%) underspending, please let us know soon.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075" y="244475"/>
            <a:ext cx="5676900" cy="4210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803" y="4612640"/>
            <a:ext cx="6922172" cy="21463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67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New CERN graduate program (becoming effective still in 2022.)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50836"/>
            <a:ext cx="9945886" cy="23257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87673" y="4708163"/>
            <a:ext cx="2705100" cy="1169551"/>
          </a:xfrm>
          <a:prstGeom prst="rect">
            <a:avLst/>
          </a:prstGeom>
          <a:solidFill>
            <a:srgbClr val="009999"/>
          </a:solidFill>
        </p:spPr>
        <p:txBody>
          <a:bodyPr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‘’Research’’ Fellows include also Applied Physicist and Engineers with a research oriented profile. Recruitment very similar to current fellow selection. PhD is a must.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38799" y="1796452"/>
            <a:ext cx="0" cy="298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58593" y="4746085"/>
            <a:ext cx="2705100" cy="523220"/>
          </a:xfrm>
          <a:prstGeom prst="rect">
            <a:avLst/>
          </a:prstGeom>
          <a:solidFill>
            <a:srgbClr val="00B050"/>
          </a:solidFill>
        </p:spPr>
        <p:txBody>
          <a:bodyPr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. Recruitment via job specific Vacancy Notice.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38800" y="1769597"/>
            <a:ext cx="1938867" cy="381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8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34613" y="1349226"/>
            <a:ext cx="4153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+mj-lt"/>
              </a:rPr>
              <a:t>There </a:t>
            </a:r>
            <a:r>
              <a:rPr lang="en-GB" dirty="0" smtClean="0">
                <a:latin typeface="+mj-lt"/>
              </a:rPr>
              <a:t>will be </a:t>
            </a:r>
            <a:r>
              <a:rPr lang="en-GB" dirty="0">
                <a:latin typeface="+mj-lt"/>
              </a:rPr>
              <a:t>just 3 categories of </a:t>
            </a:r>
            <a:r>
              <a:rPr lang="en-GB" dirty="0" smtClean="0">
                <a:latin typeface="+mj-lt"/>
              </a:rPr>
              <a:t>graduates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53933" y="1769597"/>
            <a:ext cx="1684868" cy="381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122726" y="4746085"/>
            <a:ext cx="2705100" cy="523220"/>
          </a:xfrm>
          <a:prstGeom prst="rect">
            <a:avLst/>
          </a:prstGeom>
          <a:solidFill>
            <a:srgbClr val="99CC00"/>
          </a:solidFill>
        </p:spPr>
        <p:txBody>
          <a:bodyPr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. Recruitment via job specific Vacancy Notice.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84549" y="5294680"/>
            <a:ext cx="2939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No QUEST recruitment foreseen in autumn 2022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44968" y="5901348"/>
            <a:ext cx="2939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Perhaps only an old-style AFC for research physicists in autumn 2022. Under discussion.</a:t>
            </a:r>
          </a:p>
        </p:txBody>
      </p:sp>
    </p:spTree>
    <p:extLst>
      <p:ext uri="{BB962C8B-B14F-4D97-AF65-F5344CB8AC3E}">
        <p14:creationId xmlns:p14="http://schemas.microsoft.com/office/powerpoint/2010/main" val="47361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Barbecue !!!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8125"/>
            <a:ext cx="10680700" cy="4351338"/>
          </a:xfrm>
        </p:spPr>
        <p:txBody>
          <a:bodyPr/>
          <a:lstStyle/>
          <a:p>
            <a:r>
              <a:rPr lang="en-GB" dirty="0" smtClean="0"/>
              <a:t>Please sign up for the EP R&amp;D barbecue (today before 17:00)</a:t>
            </a:r>
          </a:p>
          <a:p>
            <a:r>
              <a:rPr lang="en-GB" dirty="0" smtClean="0"/>
              <a:t>It starts tomorrow, Tuesday, 18:00 at </a:t>
            </a:r>
            <a:r>
              <a:rPr lang="en-GB" dirty="0" err="1" smtClean="0"/>
              <a:t>Prevessin</a:t>
            </a:r>
            <a:r>
              <a:rPr lang="en-GB" dirty="0" smtClean="0"/>
              <a:t> BBQ site (next to B972)</a:t>
            </a:r>
          </a:p>
          <a:p>
            <a:r>
              <a:rPr lang="en-GB" dirty="0" smtClean="0"/>
              <a:t>Drinks (soft and alc.) and food (incl. vegetarian) will be provided</a:t>
            </a:r>
          </a:p>
          <a:p>
            <a:r>
              <a:rPr lang="en-GB" dirty="0" smtClean="0"/>
              <a:t>Participants are asked to contribute 10 CHF/EUR (on site)</a:t>
            </a:r>
            <a:endParaRPr lang="en-GB" dirty="0"/>
          </a:p>
        </p:txBody>
      </p:sp>
      <p:pic>
        <p:nvPicPr>
          <p:cNvPr id="1028" name="Picture 4" descr="7,043 Cartoon Of A Bbq Grill Stock Photos, Pictures &amp; Royalty-Free Images - 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3775687"/>
            <a:ext cx="4711700" cy="285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 R&amp;D DAY 2022-1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D1E-9EB4-4025-85FD-351F43A7141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11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>
        <a:spAutoFit/>
      </a:bodyPr>
      <a:lstStyle>
        <a:defPPr>
          <a:defRPr sz="1600" dirty="0" smtClean="0">
            <a:latin typeface="+mj-lt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chemeClr val="accent5">
                <a:lumMod val="50000"/>
              </a:schemeClr>
            </a:solidFill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9378</TotalTime>
  <Words>867</Words>
  <Application>Microsoft Office PowerPoint</Application>
  <PresentationFormat>Widescreen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In view of the ECFA Roadmap …  What is the self-conception and modus operandi of EP R&amp;D? </vt:lpstr>
      <vt:lpstr>PowerPoint Presentation</vt:lpstr>
      <vt:lpstr>PowerPoint Presentation</vt:lpstr>
      <vt:lpstr>PowerPoint Presentation</vt:lpstr>
      <vt:lpstr>New CERN graduate program (becoming effective still in 2022.)</vt:lpstr>
      <vt:lpstr>Barbecue !!!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660</cp:revision>
  <cp:lastPrinted>2019-03-22T14:54:54Z</cp:lastPrinted>
  <dcterms:created xsi:type="dcterms:W3CDTF">2018-01-15T16:15:34Z</dcterms:created>
  <dcterms:modified xsi:type="dcterms:W3CDTF">2022-06-19T09:42:16Z</dcterms:modified>
</cp:coreProperties>
</file>