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Source Sans Pro" panose="020B0503030403020204" pitchFamily="34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1" roundtripDataSignature="AMtx7mivp1blUNWG3ClhIB285nhwnq6aX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6" d="100"/>
          <a:sy n="76" d="100"/>
        </p:scale>
        <p:origin x="101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customschemas.google.com/relationships/presentationmetadata" Target="meta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6" name="Google Shape;16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g1359f55c4b5_1_3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9" name="Google Shape;349;g1359f55c4b5_1_3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1359f55c4b5_2_6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4" name="Google Shape;174;g1359f55c4b5_2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1359f55c4b5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1359f55c4b5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1359f55c4b5_0_1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1359f55c4b5_0_1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" name="Google Shape;203;g1359f55c4b5_0_12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1359f55c4b5_0_2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1359f55c4b5_0_2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1359f55c4b5_1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1359f55c4b5_1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1359f55c4b5_1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1359f55c4b5_1_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1359f55c4b5_1_1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Google Shape;270;g1359f55c4b5_1_1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1359f55c4b5_1_2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6" name="Google Shape;336;g1359f55c4b5_1_2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with logo">
  <p:cSld name="Title Slide with logo">
    <p:bg>
      <p:bgPr>
        <a:solidFill>
          <a:schemeClr val="dk1"/>
        </a:soli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5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06130" y="710117"/>
            <a:ext cx="1990424" cy="197042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5"/>
          <p:cNvSpPr txBox="1">
            <a:spLocks noGrp="1"/>
          </p:cNvSpPr>
          <p:nvPr>
            <p:ph type="ctrTitle"/>
          </p:nvPr>
        </p:nvSpPr>
        <p:spPr>
          <a:xfrm>
            <a:off x="407987" y="3429000"/>
            <a:ext cx="11376025" cy="21532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  <a:defRPr sz="5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5"/>
          <p:cNvSpPr txBox="1"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 b="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ntents">
  <p:cSld name="2 Contents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3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body" idx="1"/>
          </p:nvPr>
        </p:nvSpPr>
        <p:spPr>
          <a:xfrm>
            <a:off x="407987" y="1592264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" name="Google Shape;62;p13"/>
          <p:cNvSpPr txBox="1">
            <a:spLocks noGrp="1"/>
          </p:cNvSpPr>
          <p:nvPr>
            <p:ph type="body" idx="2"/>
          </p:nvPr>
        </p:nvSpPr>
        <p:spPr>
          <a:xfrm>
            <a:off x="6172199" y="1592264"/>
            <a:ext cx="5611813" cy="4608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3" name="Google Shape;63;p13"/>
          <p:cNvSpPr txBox="1">
            <a:spLocks noGrp="1"/>
          </p:cNvSpPr>
          <p:nvPr>
            <p:ph type="dt" idx="10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3"/>
          <p:cNvSpPr txBox="1">
            <a:spLocks noGrp="1"/>
          </p:cNvSpPr>
          <p:nvPr>
            <p:ph type="ft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3"/>
          <p:cNvSpPr txBox="1">
            <a:spLocks noGrp="1"/>
          </p:cNvSpPr>
          <p:nvPr>
            <p:ph type="sldNum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 and Comparison">
  <p:cSld name="Subtitle and Comparison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/>
          <p:cNvSpPr txBox="1"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4"/>
          <p:cNvSpPr txBox="1"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9" name="Google Shape;69;p14"/>
          <p:cNvSpPr txBox="1">
            <a:spLocks noGrp="1"/>
          </p:cNvSpPr>
          <p:nvPr>
            <p:ph type="body" idx="2"/>
          </p:nvPr>
        </p:nvSpPr>
        <p:spPr>
          <a:xfrm>
            <a:off x="407987" y="2427287"/>
            <a:ext cx="5616575" cy="37623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0" name="Google Shape;70;p14"/>
          <p:cNvSpPr txBox="1">
            <a:spLocks noGrp="1"/>
          </p:cNvSpPr>
          <p:nvPr>
            <p:ph type="body" idx="3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71" name="Google Shape;71;p14"/>
          <p:cNvSpPr txBox="1">
            <a:spLocks noGrp="1"/>
          </p:cNvSpPr>
          <p:nvPr>
            <p:ph type="body" idx="4"/>
          </p:nvPr>
        </p:nvSpPr>
        <p:spPr>
          <a:xfrm>
            <a:off x="6172200" y="2427287"/>
            <a:ext cx="5611813" cy="37623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2" name="Google Shape;72;p14"/>
          <p:cNvSpPr txBox="1">
            <a:spLocks noGrp="1"/>
          </p:cNvSpPr>
          <p:nvPr>
            <p:ph type="dt" idx="10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4"/>
          <p:cNvSpPr txBox="1">
            <a:spLocks noGrp="1"/>
          </p:cNvSpPr>
          <p:nvPr>
            <p:ph type="ft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4"/>
          <p:cNvSpPr txBox="1">
            <a:spLocks noGrp="1"/>
          </p:cNvSpPr>
          <p:nvPr>
            <p:ph type="sldNum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Picture">
  <p:cSld name="Text and Picture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5"/>
          <p:cNvSpPr txBox="1"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5"/>
          <p:cNvSpPr txBox="1">
            <a:spLocks noGrp="1"/>
          </p:cNvSpPr>
          <p:nvPr>
            <p:ph type="body" idx="1"/>
          </p:nvPr>
        </p:nvSpPr>
        <p:spPr>
          <a:xfrm>
            <a:off x="407987" y="1598658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15"/>
          <p:cNvSpPr>
            <a:spLocks noGrp="1"/>
          </p:cNvSpPr>
          <p:nvPr>
            <p:ph type="pic" idx="2"/>
          </p:nvPr>
        </p:nvSpPr>
        <p:spPr>
          <a:xfrm>
            <a:off x="6167438" y="0"/>
            <a:ext cx="6024562" cy="6317986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9" name="Google Shape;79;p15"/>
          <p:cNvSpPr txBox="1">
            <a:spLocks noGrp="1"/>
          </p:cNvSpPr>
          <p:nvPr>
            <p:ph type="dt" idx="10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5"/>
          <p:cNvSpPr txBox="1">
            <a:spLocks noGrp="1"/>
          </p:cNvSpPr>
          <p:nvPr>
            <p:ph type="ft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5"/>
          <p:cNvSpPr txBox="1">
            <a:spLocks noGrp="1"/>
          </p:cNvSpPr>
          <p:nvPr>
            <p:ph type="sldNum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2 Pictures horizontal">
  <p:cSld name="Text and 2 Pictures horizontal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6"/>
          <p:cNvSpPr txBox="1"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6"/>
          <p:cNvSpPr txBox="1">
            <a:spLocks noGrp="1"/>
          </p:cNvSpPr>
          <p:nvPr>
            <p:ph type="body" idx="1"/>
          </p:nvPr>
        </p:nvSpPr>
        <p:spPr>
          <a:xfrm>
            <a:off x="407987" y="1598658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16"/>
          <p:cNvSpPr txBox="1">
            <a:spLocks noGrp="1"/>
          </p:cNvSpPr>
          <p:nvPr>
            <p:ph type="dt" idx="10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6"/>
          <p:cNvSpPr txBox="1">
            <a:spLocks noGrp="1"/>
          </p:cNvSpPr>
          <p:nvPr>
            <p:ph type="ft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6"/>
          <p:cNvSpPr txBox="1">
            <a:spLocks noGrp="1"/>
          </p:cNvSpPr>
          <p:nvPr>
            <p:ph type="sldNum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8" name="Google Shape;88;p16"/>
          <p:cNvSpPr>
            <a:spLocks noGrp="1"/>
          </p:cNvSpPr>
          <p:nvPr>
            <p:ph type="pic" idx="2"/>
          </p:nvPr>
        </p:nvSpPr>
        <p:spPr>
          <a:xfrm>
            <a:off x="6167438" y="1592263"/>
            <a:ext cx="5616575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89" name="Google Shape;89;p16"/>
          <p:cNvSpPr>
            <a:spLocks noGrp="1"/>
          </p:cNvSpPr>
          <p:nvPr>
            <p:ph type="pic" idx="3"/>
          </p:nvPr>
        </p:nvSpPr>
        <p:spPr>
          <a:xfrm>
            <a:off x="6167438" y="3969703"/>
            <a:ext cx="5616575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4 Pictures">
  <p:cSld name="Text and 4 Pictures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7"/>
          <p:cNvSpPr txBox="1"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7"/>
          <p:cNvSpPr txBox="1">
            <a:spLocks noGrp="1"/>
          </p:cNvSpPr>
          <p:nvPr>
            <p:ph type="body" idx="1"/>
          </p:nvPr>
        </p:nvSpPr>
        <p:spPr>
          <a:xfrm>
            <a:off x="407987" y="1598658"/>
            <a:ext cx="3708401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3" name="Google Shape;93;p17"/>
          <p:cNvSpPr txBox="1">
            <a:spLocks noGrp="1"/>
          </p:cNvSpPr>
          <p:nvPr>
            <p:ph type="dt" idx="10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7"/>
          <p:cNvSpPr txBox="1">
            <a:spLocks noGrp="1"/>
          </p:cNvSpPr>
          <p:nvPr>
            <p:ph type="ft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7"/>
          <p:cNvSpPr txBox="1">
            <a:spLocks noGrp="1"/>
          </p:cNvSpPr>
          <p:nvPr>
            <p:ph type="sldNum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6" name="Google Shape;96;p17"/>
          <p:cNvSpPr>
            <a:spLocks noGrp="1"/>
          </p:cNvSpPr>
          <p:nvPr>
            <p:ph type="pic" idx="2"/>
          </p:nvPr>
        </p:nvSpPr>
        <p:spPr>
          <a:xfrm>
            <a:off x="8075613" y="1592263"/>
            <a:ext cx="3708400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7" name="Google Shape;97;p17"/>
          <p:cNvSpPr>
            <a:spLocks noGrp="1"/>
          </p:cNvSpPr>
          <p:nvPr>
            <p:ph type="pic" idx="3"/>
          </p:nvPr>
        </p:nvSpPr>
        <p:spPr>
          <a:xfrm>
            <a:off x="8124681" y="3969703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8" name="Google Shape;98;p17"/>
          <p:cNvSpPr>
            <a:spLocks noGrp="1"/>
          </p:cNvSpPr>
          <p:nvPr>
            <p:ph type="pic" idx="4"/>
          </p:nvPr>
        </p:nvSpPr>
        <p:spPr>
          <a:xfrm>
            <a:off x="4259263" y="1592263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9" name="Google Shape;99;p17"/>
          <p:cNvSpPr>
            <a:spLocks noGrp="1"/>
          </p:cNvSpPr>
          <p:nvPr>
            <p:ph type="pic" idx="5"/>
          </p:nvPr>
        </p:nvSpPr>
        <p:spPr>
          <a:xfrm>
            <a:off x="4259263" y="3978015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s and 2 Pictures ">
  <p:cSld name="Subtitles and 2 Pictures 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8"/>
          <p:cNvSpPr txBox="1"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18"/>
          <p:cNvSpPr txBox="1"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03" name="Google Shape;103;p18"/>
          <p:cNvSpPr txBox="1">
            <a:spLocks noGrp="1"/>
          </p:cNvSpPr>
          <p:nvPr>
            <p:ph type="body" idx="2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04" name="Google Shape;104;p18"/>
          <p:cNvSpPr>
            <a:spLocks noGrp="1"/>
          </p:cNvSpPr>
          <p:nvPr>
            <p:ph type="pic" idx="3"/>
          </p:nvPr>
        </p:nvSpPr>
        <p:spPr>
          <a:xfrm>
            <a:off x="407988" y="2420938"/>
            <a:ext cx="5616575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5" name="Google Shape;105;p18"/>
          <p:cNvSpPr txBox="1">
            <a:spLocks noGrp="1"/>
          </p:cNvSpPr>
          <p:nvPr>
            <p:ph type="dt" idx="10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18"/>
          <p:cNvSpPr txBox="1">
            <a:spLocks noGrp="1"/>
          </p:cNvSpPr>
          <p:nvPr>
            <p:ph type="ft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18"/>
          <p:cNvSpPr txBox="1">
            <a:spLocks noGrp="1"/>
          </p:cNvSpPr>
          <p:nvPr>
            <p:ph type="sldNum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8" name="Google Shape;108;p18"/>
          <p:cNvSpPr>
            <a:spLocks noGrp="1"/>
          </p:cNvSpPr>
          <p:nvPr>
            <p:ph type="pic" idx="4"/>
          </p:nvPr>
        </p:nvSpPr>
        <p:spPr>
          <a:xfrm>
            <a:off x="6172200" y="2420938"/>
            <a:ext cx="5616575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 and 3 Pictures">
  <p:cSld name="Subtitle and 3 Pictures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9"/>
          <p:cNvSpPr txBox="1"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19"/>
          <p:cNvSpPr txBox="1"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21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12" name="Google Shape;112;p19"/>
          <p:cNvSpPr txBox="1">
            <a:spLocks noGrp="1"/>
          </p:cNvSpPr>
          <p:nvPr>
            <p:ph type="body" idx="2"/>
          </p:nvPr>
        </p:nvSpPr>
        <p:spPr>
          <a:xfrm>
            <a:off x="8075612" y="1604966"/>
            <a:ext cx="3713187" cy="6556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13" name="Google Shape;113;p19"/>
          <p:cNvSpPr>
            <a:spLocks noGrp="1"/>
          </p:cNvSpPr>
          <p:nvPr>
            <p:ph type="pic" idx="3"/>
          </p:nvPr>
        </p:nvSpPr>
        <p:spPr>
          <a:xfrm>
            <a:off x="407989" y="2420938"/>
            <a:ext cx="3708400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4" name="Google Shape;114;p19"/>
          <p:cNvSpPr>
            <a:spLocks noGrp="1"/>
          </p:cNvSpPr>
          <p:nvPr>
            <p:ph type="pic" idx="4"/>
          </p:nvPr>
        </p:nvSpPr>
        <p:spPr>
          <a:xfrm>
            <a:off x="8075613" y="2416175"/>
            <a:ext cx="3713187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5" name="Google Shape;115;p19"/>
          <p:cNvSpPr txBox="1">
            <a:spLocks noGrp="1"/>
          </p:cNvSpPr>
          <p:nvPr>
            <p:ph type="body" idx="5"/>
          </p:nvPr>
        </p:nvSpPr>
        <p:spPr>
          <a:xfrm>
            <a:off x="4253846" y="1601227"/>
            <a:ext cx="3708401" cy="668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21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16" name="Google Shape;116;p19"/>
          <p:cNvSpPr>
            <a:spLocks noGrp="1"/>
          </p:cNvSpPr>
          <p:nvPr>
            <p:ph type="pic" idx="6"/>
          </p:nvPr>
        </p:nvSpPr>
        <p:spPr>
          <a:xfrm>
            <a:off x="4253848" y="2429902"/>
            <a:ext cx="3708400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7" name="Google Shape;117;p19"/>
          <p:cNvSpPr txBox="1">
            <a:spLocks noGrp="1"/>
          </p:cNvSpPr>
          <p:nvPr>
            <p:ph type="dt" idx="10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19"/>
          <p:cNvSpPr txBox="1">
            <a:spLocks noGrp="1"/>
          </p:cNvSpPr>
          <p:nvPr>
            <p:ph type="ft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19"/>
          <p:cNvSpPr txBox="1">
            <a:spLocks noGrp="1"/>
          </p:cNvSpPr>
          <p:nvPr>
            <p:ph type="sldNum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3 Pictures with boxes">
  <p:cSld name="Text and 3 Pictures with boxes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0"/>
          <p:cNvSpPr txBox="1"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20"/>
          <p:cNvSpPr txBox="1">
            <a:spLocks noGrp="1"/>
          </p:cNvSpPr>
          <p:nvPr>
            <p:ph type="body" idx="1"/>
          </p:nvPr>
        </p:nvSpPr>
        <p:spPr>
          <a:xfrm>
            <a:off x="4116386" y="1601376"/>
            <a:ext cx="396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23" name="Google Shape;123;p20"/>
          <p:cNvSpPr>
            <a:spLocks noGrp="1"/>
          </p:cNvSpPr>
          <p:nvPr>
            <p:ph type="pic" idx="2"/>
          </p:nvPr>
        </p:nvSpPr>
        <p:spPr>
          <a:xfrm>
            <a:off x="4116386" y="2732442"/>
            <a:ext cx="3959225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24" name="Google Shape;124;p20"/>
          <p:cNvSpPr txBox="1">
            <a:spLocks noGrp="1"/>
          </p:cNvSpPr>
          <p:nvPr>
            <p:ph type="dt" idx="10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20"/>
          <p:cNvSpPr txBox="1">
            <a:spLocks noGrp="1"/>
          </p:cNvSpPr>
          <p:nvPr>
            <p:ph type="ft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20"/>
          <p:cNvSpPr txBox="1">
            <a:spLocks noGrp="1"/>
          </p:cNvSpPr>
          <p:nvPr>
            <p:ph type="sldNum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7" name="Google Shape;127;p20"/>
          <p:cNvSpPr txBox="1">
            <a:spLocks noGrp="1"/>
          </p:cNvSpPr>
          <p:nvPr>
            <p:ph type="body" idx="3"/>
          </p:nvPr>
        </p:nvSpPr>
        <p:spPr>
          <a:xfrm>
            <a:off x="3275" y="5078524"/>
            <a:ext cx="396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28" name="Google Shape;128;p20"/>
          <p:cNvSpPr>
            <a:spLocks noGrp="1"/>
          </p:cNvSpPr>
          <p:nvPr>
            <p:ph type="pic" idx="4"/>
          </p:nvPr>
        </p:nvSpPr>
        <p:spPr>
          <a:xfrm>
            <a:off x="4050" y="1601376"/>
            <a:ext cx="3959225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29" name="Google Shape;129;p20"/>
          <p:cNvSpPr txBox="1">
            <a:spLocks noGrp="1"/>
          </p:cNvSpPr>
          <p:nvPr>
            <p:ph type="body" idx="5"/>
          </p:nvPr>
        </p:nvSpPr>
        <p:spPr>
          <a:xfrm>
            <a:off x="8232388" y="5078524"/>
            <a:ext cx="396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30" name="Google Shape;130;p20"/>
          <p:cNvSpPr>
            <a:spLocks noGrp="1"/>
          </p:cNvSpPr>
          <p:nvPr>
            <p:ph type="pic" idx="6"/>
          </p:nvPr>
        </p:nvSpPr>
        <p:spPr>
          <a:xfrm>
            <a:off x="8232388" y="1601376"/>
            <a:ext cx="3959225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Horizontal and texts">
  <p:cSld name="Picture Horizontal and texts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1"/>
          <p:cNvSpPr txBox="1"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21"/>
          <p:cNvSpPr>
            <a:spLocks noGrp="1"/>
          </p:cNvSpPr>
          <p:nvPr>
            <p:ph type="pic" idx="2"/>
          </p:nvPr>
        </p:nvSpPr>
        <p:spPr>
          <a:xfrm>
            <a:off x="412776" y="1592263"/>
            <a:ext cx="11376024" cy="2563906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34" name="Google Shape;134;p21"/>
          <p:cNvSpPr txBox="1">
            <a:spLocks noGrp="1"/>
          </p:cNvSpPr>
          <p:nvPr>
            <p:ph type="body" idx="1"/>
          </p:nvPr>
        </p:nvSpPr>
        <p:spPr>
          <a:xfrm>
            <a:off x="407989" y="4294188"/>
            <a:ext cx="3708400" cy="1906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5" name="Google Shape;135;p21"/>
          <p:cNvSpPr txBox="1">
            <a:spLocks noGrp="1"/>
          </p:cNvSpPr>
          <p:nvPr>
            <p:ph type="body" idx="3"/>
          </p:nvPr>
        </p:nvSpPr>
        <p:spPr>
          <a:xfrm>
            <a:off x="4267201" y="4294188"/>
            <a:ext cx="3665537" cy="1906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6" name="Google Shape;136;p21"/>
          <p:cNvSpPr txBox="1">
            <a:spLocks noGrp="1"/>
          </p:cNvSpPr>
          <p:nvPr>
            <p:ph type="dt" idx="10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21"/>
          <p:cNvSpPr txBox="1">
            <a:spLocks noGrp="1"/>
          </p:cNvSpPr>
          <p:nvPr>
            <p:ph type="ft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21"/>
          <p:cNvSpPr txBox="1">
            <a:spLocks noGrp="1"/>
          </p:cNvSpPr>
          <p:nvPr>
            <p:ph type="sldNum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9" name="Google Shape;139;p21"/>
          <p:cNvSpPr txBox="1">
            <a:spLocks noGrp="1"/>
          </p:cNvSpPr>
          <p:nvPr>
            <p:ph type="body" idx="4"/>
          </p:nvPr>
        </p:nvSpPr>
        <p:spPr>
          <a:xfrm>
            <a:off x="8085668" y="4294188"/>
            <a:ext cx="3703132" cy="1906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Horizontal and text in boxes">
  <p:cSld name="Picture Horizontal and text in boxes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2"/>
          <p:cNvSpPr txBox="1"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22"/>
          <p:cNvSpPr>
            <a:spLocks noGrp="1"/>
          </p:cNvSpPr>
          <p:nvPr>
            <p:ph type="pic" idx="2"/>
          </p:nvPr>
        </p:nvSpPr>
        <p:spPr>
          <a:xfrm>
            <a:off x="0" y="1592263"/>
            <a:ext cx="12192000" cy="294587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43" name="Google Shape;143;p22"/>
          <p:cNvSpPr txBox="1">
            <a:spLocks noGrp="1"/>
          </p:cNvSpPr>
          <p:nvPr>
            <p:ph type="body" idx="1"/>
          </p:nvPr>
        </p:nvSpPr>
        <p:spPr>
          <a:xfrm>
            <a:off x="407989" y="4294188"/>
            <a:ext cx="3708400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0" tIns="72000" rIns="0" bIns="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marL="914400" lvl="1" indent="-3429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marL="1371600" lvl="2" indent="-33655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4" name="Google Shape;144;p22"/>
          <p:cNvSpPr txBox="1">
            <a:spLocks noGrp="1"/>
          </p:cNvSpPr>
          <p:nvPr>
            <p:ph type="body" idx="3"/>
          </p:nvPr>
        </p:nvSpPr>
        <p:spPr>
          <a:xfrm>
            <a:off x="4267201" y="4294188"/>
            <a:ext cx="3665537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0" tIns="72000" rIns="0" bIns="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marL="914400" lvl="1" indent="-3429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marL="1371600" lvl="2" indent="-33655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5" name="Google Shape;145;p22"/>
          <p:cNvSpPr txBox="1">
            <a:spLocks noGrp="1"/>
          </p:cNvSpPr>
          <p:nvPr>
            <p:ph type="dt" idx="10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22"/>
          <p:cNvSpPr txBox="1">
            <a:spLocks noGrp="1"/>
          </p:cNvSpPr>
          <p:nvPr>
            <p:ph type="ft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22"/>
          <p:cNvSpPr txBox="1">
            <a:spLocks noGrp="1"/>
          </p:cNvSpPr>
          <p:nvPr>
            <p:ph type="sldNum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8" name="Google Shape;148;p22"/>
          <p:cNvSpPr txBox="1">
            <a:spLocks noGrp="1"/>
          </p:cNvSpPr>
          <p:nvPr>
            <p:ph type="body" idx="4"/>
          </p:nvPr>
        </p:nvSpPr>
        <p:spPr>
          <a:xfrm>
            <a:off x="8085668" y="4294188"/>
            <a:ext cx="3703132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0" tIns="72000" rIns="0" bIns="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marL="914400" lvl="1" indent="-3429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marL="1371600" lvl="2" indent="-33655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 ">
  <p:cSld name="Content  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"/>
          <p:cNvSpPr txBox="1"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2100"/>
              <a:buNone/>
              <a:defRPr>
                <a:solidFill>
                  <a:schemeClr val="dk2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>
                <a:solidFill>
                  <a:schemeClr val="dk2"/>
                </a:solidFill>
              </a:defRPr>
            </a:lvl2pPr>
            <a:lvl3pPr marL="1371600" lvl="2" indent="-33655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Arial"/>
              <a:buChar char="•"/>
              <a:defRPr>
                <a:solidFill>
                  <a:schemeClr val="dk2"/>
                </a:solidFill>
              </a:defRPr>
            </a:lvl3pPr>
            <a:lvl4pPr marL="1828800" lvl="3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>
                <a:solidFill>
                  <a:schemeClr val="dk2"/>
                </a:solidFill>
              </a:defRPr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6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6"/>
          <p:cNvSpPr txBox="1">
            <a:spLocks noGrp="1"/>
          </p:cNvSpPr>
          <p:nvPr>
            <p:ph type="dt" idx="10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6"/>
          <p:cNvSpPr txBox="1">
            <a:spLocks noGrp="1"/>
          </p:cNvSpPr>
          <p:nvPr>
            <p:ph type="ft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6"/>
          <p:cNvSpPr txBox="1">
            <a:spLocks noGrp="1"/>
          </p:cNvSpPr>
          <p:nvPr>
            <p:ph type="sldNum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Header" type="secHead">
  <p:cSld name="SECTION_HEADER"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3"/>
          <p:cNvSpPr txBox="1"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  <a:defRPr sz="5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23"/>
          <p:cNvSpPr txBox="1"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2000"/>
              <a:buNone/>
              <a:defRPr sz="2000">
                <a:solidFill>
                  <a:srgbClr val="888DBD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800"/>
              <a:buNone/>
              <a:defRPr sz="1800">
                <a:solidFill>
                  <a:srgbClr val="888DBD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9pPr>
          </a:lstStyle>
          <a:p>
            <a:endParaRPr/>
          </a:p>
        </p:txBody>
      </p:sp>
      <p:sp>
        <p:nvSpPr>
          <p:cNvPr id="152" name="Google Shape;152;p23"/>
          <p:cNvSpPr txBox="1">
            <a:spLocks noGrp="1"/>
          </p:cNvSpPr>
          <p:nvPr>
            <p:ph type="dt" idx="10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23"/>
          <p:cNvSpPr txBox="1">
            <a:spLocks noGrp="1"/>
          </p:cNvSpPr>
          <p:nvPr>
            <p:ph type="ft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23"/>
          <p:cNvSpPr txBox="1">
            <a:spLocks noGrp="1"/>
          </p:cNvSpPr>
          <p:nvPr>
            <p:ph type="sldNum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 " type="titleOnly">
  <p:cSld name="TITLE_ONLY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4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24"/>
          <p:cNvSpPr txBox="1">
            <a:spLocks noGrp="1"/>
          </p:cNvSpPr>
          <p:nvPr>
            <p:ph type="dt" idx="10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p24"/>
          <p:cNvSpPr txBox="1">
            <a:spLocks noGrp="1"/>
          </p:cNvSpPr>
          <p:nvPr>
            <p:ph type="ft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24"/>
          <p:cNvSpPr txBox="1">
            <a:spLocks noGrp="1"/>
          </p:cNvSpPr>
          <p:nvPr>
            <p:ph type="sldNum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5"/>
          <p:cNvSpPr txBox="1">
            <a:spLocks noGrp="1"/>
          </p:cNvSpPr>
          <p:nvPr>
            <p:ph type="dt" idx="10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25"/>
          <p:cNvSpPr txBox="1">
            <a:spLocks noGrp="1"/>
          </p:cNvSpPr>
          <p:nvPr>
            <p:ph type="ft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25"/>
          <p:cNvSpPr txBox="1">
            <a:spLocks noGrp="1"/>
          </p:cNvSpPr>
          <p:nvPr>
            <p:ph type="sldNum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gcf92c8a557_0_153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gcf92c8a557_0_153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21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3655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00"/>
              <a:buChar char="•"/>
              <a:defRPr/>
            </a:lvl3pPr>
            <a:lvl4pPr marL="1828800" lvl="3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•"/>
              <a:defRPr/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gcf92c8a557_0_15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st slide" type="blank">
  <p:cSld name="BLANK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home.cern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" name="Google Shape;32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231904" y="2244864"/>
            <a:ext cx="1728192" cy="1728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ogo Slide">
  <p:cSld name="Logo Slide">
    <p:bg>
      <p:bgPr>
        <a:solidFill>
          <a:schemeClr val="dk1"/>
        </a:soli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34;p8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836403" y="2169047"/>
            <a:ext cx="2520000" cy="2494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 " type="title">
  <p:cSld name="TITLE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 txBox="1"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dt" idx="10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ft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ulleted Content">
  <p:cSld name="Bulleted Conten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>
                <a:solidFill>
                  <a:srgbClr val="171717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3pPr>
            <a:lvl4pPr marL="1828800" lvl="3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sz="1600">
                <a:solidFill>
                  <a:srgbClr val="171717"/>
                </a:solidFill>
              </a:defRPr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0"/>
          <p:cNvSpPr txBox="1">
            <a:spLocks noGrp="1"/>
          </p:cNvSpPr>
          <p:nvPr>
            <p:ph type="dt" idx="10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0"/>
          <p:cNvSpPr txBox="1">
            <a:spLocks noGrp="1"/>
          </p:cNvSpPr>
          <p:nvPr>
            <p:ph type="ft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0"/>
          <p:cNvSpPr txBox="1">
            <a:spLocks noGrp="1"/>
          </p:cNvSpPr>
          <p:nvPr>
            <p:ph type="sldNum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Picture">
  <p:cSld name="Big Picture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1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1"/>
          <p:cNvSpPr txBox="1">
            <a:spLocks noGrp="1"/>
          </p:cNvSpPr>
          <p:nvPr>
            <p:ph type="dt" idx="10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1"/>
          <p:cNvSpPr txBox="1">
            <a:spLocks noGrp="1"/>
          </p:cNvSpPr>
          <p:nvPr>
            <p:ph type="ft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1"/>
          <p:cNvSpPr txBox="1">
            <a:spLocks noGrp="1"/>
          </p:cNvSpPr>
          <p:nvPr>
            <p:ph type="sldNum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2" name="Google Shape;52;p11"/>
          <p:cNvSpPr>
            <a:spLocks noGrp="1"/>
          </p:cNvSpPr>
          <p:nvPr>
            <p:ph type="pic" idx="2"/>
          </p:nvPr>
        </p:nvSpPr>
        <p:spPr>
          <a:xfrm>
            <a:off x="407988" y="1439863"/>
            <a:ext cx="11376025" cy="4760912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ull page Picture">
  <p:cSld name="Full page Picture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>
            <a:spLocks noGrp="1"/>
          </p:cNvSpPr>
          <p:nvPr>
            <p:ph type="pic" idx="2"/>
          </p:nvPr>
        </p:nvSpPr>
        <p:spPr>
          <a:xfrm>
            <a:off x="0" y="-29980"/>
            <a:ext cx="12192000" cy="6351588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55" name="Google Shape;55;p12"/>
          <p:cNvSpPr txBox="1">
            <a:spLocks noGrp="1"/>
          </p:cNvSpPr>
          <p:nvPr>
            <p:ph type="body" idx="1"/>
          </p:nvPr>
        </p:nvSpPr>
        <p:spPr>
          <a:xfrm>
            <a:off x="8075612" y="-52466"/>
            <a:ext cx="4116387" cy="6370820"/>
          </a:xfrm>
          <a:prstGeom prst="rect">
            <a:avLst/>
          </a:prstGeom>
          <a:solidFill>
            <a:schemeClr val="dk1">
              <a:alpha val="80000"/>
            </a:schemeClr>
          </a:solidFill>
          <a:ln>
            <a:noFill/>
          </a:ln>
        </p:spPr>
        <p:txBody>
          <a:bodyPr spcFirstLastPara="1" wrap="square" lIns="180000" tIns="180000" rIns="180000" bIns="1800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1pPr>
            <a:lvl2pPr marL="914400" lvl="1" indent="-36195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Char char="•"/>
              <a:defRPr sz="2100">
                <a:solidFill>
                  <a:schemeClr val="lt1"/>
                </a:solidFill>
              </a:defRPr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>
                <a:solidFill>
                  <a:schemeClr val="lt1"/>
                </a:solidFill>
              </a:defRPr>
            </a:lvl3pPr>
            <a:lvl4pPr marL="1828800" lvl="3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>
                <a:solidFill>
                  <a:schemeClr val="lt1"/>
                </a:solidFill>
              </a:defRPr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12"/>
          <p:cNvSpPr txBox="1">
            <a:spLocks noGrp="1"/>
          </p:cNvSpPr>
          <p:nvPr>
            <p:ph type="dt" idx="10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2"/>
          <p:cNvSpPr txBox="1">
            <a:spLocks noGrp="1"/>
          </p:cNvSpPr>
          <p:nvPr>
            <p:ph type="ft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2"/>
          <p:cNvSpPr txBox="1">
            <a:spLocks noGrp="1"/>
          </p:cNvSpPr>
          <p:nvPr>
            <p:ph type="sldNum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" name="Google Shape;11;p4"/>
          <p:cNvPicPr preferRelativeResize="0"/>
          <p:nvPr/>
        </p:nvPicPr>
        <p:blipFill rotWithShape="1">
          <a:blip r:embed="rId24">
            <a:alphaModFix/>
          </a:blip>
          <a:srcRect/>
          <a:stretch/>
        </p:blipFill>
        <p:spPr>
          <a:xfrm>
            <a:off x="0" y="6315998"/>
            <a:ext cx="12191999" cy="542002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4"/>
          <p:cNvSpPr txBox="1"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  <a:defRPr sz="2100" b="1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655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dt" idx="10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sldNum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" name="Google Shape;15;p4"/>
          <p:cNvSpPr txBox="1">
            <a:spLocks noGrp="1"/>
          </p:cNvSpPr>
          <p:nvPr>
            <p:ph type="ft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5" pos="3795">
          <p15:clr>
            <a:srgbClr val="F26B43"/>
          </p15:clr>
        </p15:guide>
        <p15:guide id="6" pos="3885">
          <p15:clr>
            <a:srgbClr val="F26B43"/>
          </p15:clr>
        </p15:guide>
        <p15:guide id="7" pos="5087">
          <p15:clr>
            <a:srgbClr val="F26B43"/>
          </p15:clr>
        </p15:guide>
        <p15:guide id="8" pos="4997">
          <p15:clr>
            <a:srgbClr val="F26B43"/>
          </p15:clr>
        </p15:guide>
        <p15:guide id="9" pos="2683">
          <p15:clr>
            <a:srgbClr val="F26B43"/>
          </p15:clr>
        </p15:guide>
        <p15:guide id="10" pos="2593">
          <p15:clr>
            <a:srgbClr val="F26B43"/>
          </p15:clr>
        </p15:guide>
        <p15:guide id="11" orient="horz" pos="3906">
          <p15:clr>
            <a:srgbClr val="F26B43"/>
          </p15:clr>
        </p15:guide>
        <p15:guide id="12" orient="horz" pos="2409">
          <p15:clr>
            <a:srgbClr val="F26B43"/>
          </p15:clr>
        </p15:guide>
        <p15:guide id="13" orient="horz" pos="913">
          <p15:clr>
            <a:srgbClr val="F26B43"/>
          </p15:clr>
        </p15:guide>
        <p15:guide id="14" orient="horz" pos="1003">
          <p15:clr>
            <a:srgbClr val="F26B43"/>
          </p15:clr>
        </p15:guide>
        <p15:guide id="15" orient="horz" pos="2500">
          <p15:clr>
            <a:srgbClr val="F26B43"/>
          </p15:clr>
        </p15:guide>
        <p15:guide id="16" pos="6312">
          <p15:clr>
            <a:srgbClr val="F26B43"/>
          </p15:clr>
        </p15:guide>
        <p15:guide id="17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hyperlink" Target="https://arxiv.org/abs/2203.01036" TargetMode="External"/><Relationship Id="rId7" Type="http://schemas.openxmlformats.org/officeDocument/2006/relationships/image" Target="../media/image8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"/>
          <p:cNvSpPr txBox="1">
            <a:spLocks noGrp="1"/>
          </p:cNvSpPr>
          <p:nvPr>
            <p:ph type="ctrTitle"/>
          </p:nvPr>
        </p:nvSpPr>
        <p:spPr>
          <a:xfrm>
            <a:off x="407987" y="2819400"/>
            <a:ext cx="11376000" cy="21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</a:pPr>
            <a:r>
              <a:rPr lang="en-US" sz="4900"/>
              <a:t>The Silicon Electron Multiplier Sensor</a:t>
            </a:r>
            <a:endParaRPr sz="4900"/>
          </a:p>
        </p:txBody>
      </p:sp>
      <p:sp>
        <p:nvSpPr>
          <p:cNvPr id="169" name="Google Shape;169;p1"/>
          <p:cNvSpPr txBox="1">
            <a:spLocks noGrp="1"/>
          </p:cNvSpPr>
          <p:nvPr>
            <p:ph type="subTitle" idx="1"/>
          </p:nvPr>
        </p:nvSpPr>
        <p:spPr>
          <a:xfrm>
            <a:off x="408000" y="4898752"/>
            <a:ext cx="11376000" cy="80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en-US" sz="1800"/>
              <a:t>Victor Coco</a:t>
            </a:r>
            <a:r>
              <a:rPr lang="en-US" sz="1800" baseline="30000"/>
              <a:t>1</a:t>
            </a:r>
            <a:r>
              <a:rPr lang="en-US" sz="1800"/>
              <a:t>, Evangelos Leonidas Gkougkousis</a:t>
            </a:r>
            <a:r>
              <a:rPr lang="en-US" sz="1800" baseline="30000"/>
              <a:t>1</a:t>
            </a:r>
            <a:r>
              <a:rPr lang="en-US" sz="1800"/>
              <a:t>,</a:t>
            </a:r>
            <a:r>
              <a:rPr lang="en-US" sz="1800" u="sng"/>
              <a:t> Marius Mæhlum Halvorsen</a:t>
            </a:r>
            <a:r>
              <a:rPr lang="en-US" sz="1800" baseline="30000"/>
              <a:t>1,2</a:t>
            </a:r>
            <a:r>
              <a:rPr lang="en-US" sz="1800"/>
              <a:t>, Lucia Romano</a:t>
            </a:r>
            <a:r>
              <a:rPr lang="en-US" sz="1800" baseline="30000"/>
              <a:t>3, 4, 5</a:t>
            </a:r>
            <a:endParaRPr sz="1800" baseline="30000"/>
          </a:p>
          <a:p>
            <a:pPr marL="0" lvl="0" indent="0" algn="l" rtl="0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endParaRPr/>
          </a:p>
        </p:txBody>
      </p:sp>
      <p:sp>
        <p:nvSpPr>
          <p:cNvPr id="170" name="Google Shape;170;p1"/>
          <p:cNvSpPr txBox="1"/>
          <p:nvPr/>
        </p:nvSpPr>
        <p:spPr>
          <a:xfrm>
            <a:off x="945450" y="5884325"/>
            <a:ext cx="10135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 baseline="30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lang="en-US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CERN, </a:t>
            </a:r>
            <a:r>
              <a:rPr lang="en-US" sz="1400" b="0" i="0" u="none" strike="noStrike" cap="none" baseline="30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University of Oslo, </a:t>
            </a:r>
            <a:r>
              <a:rPr lang="en-US" sz="1400" b="0" i="0" u="none" strike="noStrike" cap="none" baseline="30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en-US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Paul Scherrer Institute, </a:t>
            </a:r>
            <a:r>
              <a:rPr lang="en-US" sz="1400" b="0" i="0" u="none" strike="noStrike" cap="none" baseline="30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r>
              <a:rPr lang="en-US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ETH Zürich, </a:t>
            </a:r>
            <a:r>
              <a:rPr lang="en-US" sz="1400" b="0" i="0" u="none" strike="noStrike" cap="none" baseline="30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r>
              <a:rPr lang="en-US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University of Catania</a:t>
            </a: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1" name="Google Shape;171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604750" y="724275"/>
            <a:ext cx="2824175" cy="1747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g1359f55c4b5_1_303"/>
          <p:cNvSpPr txBox="1">
            <a:spLocks noGrp="1"/>
          </p:cNvSpPr>
          <p:nvPr>
            <p:ph type="title"/>
          </p:nvPr>
        </p:nvSpPr>
        <p:spPr>
          <a:xfrm>
            <a:off x="543975" y="498125"/>
            <a:ext cx="15168000" cy="951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lang="en-US"/>
              <a:t>Conclusion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2" name="Google Shape;352;g1359f55c4b5_1_303"/>
          <p:cNvSpPr txBox="1">
            <a:spLocks noGrp="1"/>
          </p:cNvSpPr>
          <p:nvPr>
            <p:ph type="body" idx="1"/>
          </p:nvPr>
        </p:nvSpPr>
        <p:spPr>
          <a:xfrm>
            <a:off x="0" y="1918925"/>
            <a:ext cx="4772100" cy="4281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609600" lvl="0" indent="-425450" algn="l" rtl="0">
              <a:spcBef>
                <a:spcPts val="1800"/>
              </a:spcBef>
              <a:spcAft>
                <a:spcPts val="0"/>
              </a:spcAft>
              <a:buSzPts val="1900"/>
              <a:buChar char="-"/>
            </a:pPr>
            <a:r>
              <a:rPr lang="en-US"/>
              <a:t>Two demonstrator productions are initiated</a:t>
            </a:r>
            <a:endParaRPr/>
          </a:p>
          <a:p>
            <a:pPr marL="609600" lvl="0" indent="-438150" algn="l" rtl="0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-US"/>
              <a:t>MacEtch fabrication is well advanced</a:t>
            </a:r>
            <a:endParaRPr/>
          </a:p>
          <a:p>
            <a:pPr marL="1219200" lvl="0" indent="-438150" algn="l" rtl="0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-US" b="0"/>
              <a:t>Last process optimisation steps remains</a:t>
            </a:r>
            <a:endParaRPr/>
          </a:p>
          <a:p>
            <a:pPr marL="609600" lvl="0" indent="-425450" algn="l" rtl="0"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en-US"/>
              <a:t>Fabrication using DRIE is progressing</a:t>
            </a:r>
            <a:endParaRPr/>
          </a:p>
          <a:p>
            <a:pPr marL="609600" lvl="0" indent="-425450" algn="l" rtl="0"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en-US"/>
              <a:t>After productions:</a:t>
            </a:r>
            <a:endParaRPr/>
          </a:p>
          <a:p>
            <a:pPr marL="1219200" lvl="0" indent="-438150" algn="l" rtl="0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-US" sz="2100" b="0"/>
              <a:t>Electrical characterisation</a:t>
            </a:r>
            <a:endParaRPr sz="2100" b="0"/>
          </a:p>
          <a:p>
            <a:pPr marL="0" lvl="0" indent="0" algn="l" rtl="0">
              <a:spcBef>
                <a:spcPts val="1800"/>
              </a:spcBef>
              <a:spcAft>
                <a:spcPts val="0"/>
              </a:spcAft>
              <a:buNone/>
            </a:pPr>
            <a:endParaRPr sz="1900" b="1"/>
          </a:p>
        </p:txBody>
      </p:sp>
      <p:pic>
        <p:nvPicPr>
          <p:cNvPr id="353" name="Google Shape;353;g1359f55c4b5_1_30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85968" y="636000"/>
            <a:ext cx="7129510" cy="4896835"/>
          </a:xfrm>
          <a:prstGeom prst="rect">
            <a:avLst/>
          </a:prstGeom>
          <a:noFill/>
          <a:ln>
            <a:noFill/>
          </a:ln>
        </p:spPr>
      </p:pic>
      <p:sp>
        <p:nvSpPr>
          <p:cNvPr id="354" name="Google Shape;354;g1359f55c4b5_1_303"/>
          <p:cNvSpPr txBox="1"/>
          <p:nvPr/>
        </p:nvSpPr>
        <p:spPr>
          <a:xfrm rot="-815">
            <a:off x="6351507" y="643696"/>
            <a:ext cx="8858100" cy="54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62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700">
                <a:solidFill>
                  <a:srgbClr val="FFFFFF"/>
                </a:solidFill>
              </a:rPr>
              <a:t>a dramatic paper cut</a:t>
            </a:r>
            <a:endParaRPr sz="3700">
              <a:solidFill>
                <a:srgbClr val="FFFFFF"/>
              </a:solidFill>
            </a:endParaRPr>
          </a:p>
        </p:txBody>
      </p:sp>
      <p:sp>
        <p:nvSpPr>
          <p:cNvPr id="355" name="Google Shape;355;g1359f55c4b5_1_303"/>
          <p:cNvSpPr txBox="1">
            <a:spLocks noGrp="1"/>
          </p:cNvSpPr>
          <p:nvPr>
            <p:ph type="dt" idx="10"/>
          </p:nvPr>
        </p:nvSpPr>
        <p:spPr>
          <a:xfrm>
            <a:off x="1420550" y="6461975"/>
            <a:ext cx="36702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200"/>
              <a:t>EP-R&amp;D Days, Geneva, June 19th, 2022 </a:t>
            </a:r>
            <a:endParaRPr sz="1200"/>
          </a:p>
        </p:txBody>
      </p:sp>
      <p:sp>
        <p:nvSpPr>
          <p:cNvPr id="356" name="Google Shape;356;g1359f55c4b5_1_303"/>
          <p:cNvSpPr txBox="1">
            <a:spLocks noGrp="1"/>
          </p:cNvSpPr>
          <p:nvPr>
            <p:ph type="ftr" idx="11"/>
          </p:nvPr>
        </p:nvSpPr>
        <p:spPr>
          <a:xfrm>
            <a:off x="4895201" y="6356363"/>
            <a:ext cx="593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Marius Mæhlum Halvorsen | The Silicon Electron Multiplier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1359f55c4b5_2_60"/>
          <p:cNvSpPr txBox="1">
            <a:spLocks noGrp="1"/>
          </p:cNvSpPr>
          <p:nvPr>
            <p:ph type="title"/>
          </p:nvPr>
        </p:nvSpPr>
        <p:spPr>
          <a:xfrm>
            <a:off x="543984" y="498124"/>
            <a:ext cx="15168000" cy="14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The Silicon Electron Multiplier Sensor</a:t>
            </a:r>
            <a:endParaRPr/>
          </a:p>
        </p:txBody>
      </p:sp>
      <p:sp>
        <p:nvSpPr>
          <p:cNvPr id="177" name="Google Shape;177;g1359f55c4b5_2_60"/>
          <p:cNvSpPr txBox="1">
            <a:spLocks noGrp="1"/>
          </p:cNvSpPr>
          <p:nvPr>
            <p:ph type="sldNum" idx="12"/>
          </p:nvPr>
        </p:nvSpPr>
        <p:spPr>
          <a:xfrm>
            <a:off x="14810061" y="8475133"/>
            <a:ext cx="9084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  <p:sp>
        <p:nvSpPr>
          <p:cNvPr id="178" name="Google Shape;178;g1359f55c4b5_2_60"/>
          <p:cNvSpPr txBox="1"/>
          <p:nvPr/>
        </p:nvSpPr>
        <p:spPr>
          <a:xfrm>
            <a:off x="790200" y="1074000"/>
            <a:ext cx="5288400" cy="501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-"/>
            </a:pPr>
            <a:r>
              <a:rPr lang="en-US" sz="2100" b="1" i="0" u="none" strike="noStrike" cap="none">
                <a:solidFill>
                  <a:srgbClr val="000000"/>
                </a:solidFill>
              </a:rPr>
              <a:t>Make a radiation hard</a:t>
            </a:r>
            <a:r>
              <a:rPr lang="en-US" sz="21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100" b="1" i="0" u="none" strike="noStrike" cap="none">
                <a:solidFill>
                  <a:srgbClr val="000000"/>
                </a:solidFill>
              </a:rPr>
              <a:t>sensor with good timing capabilities</a:t>
            </a:r>
            <a:endParaRPr sz="2100" b="1" i="0" u="none" strike="noStrike" cap="none">
              <a:solidFill>
                <a:srgbClr val="000000"/>
              </a:solidFill>
            </a:endParaRPr>
          </a:p>
          <a:p>
            <a:pPr marL="914400" marR="0" lvl="1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-"/>
            </a:pPr>
            <a:r>
              <a:rPr lang="en-US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Avoid doping dependent gain regions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Char char="-"/>
            </a:pPr>
            <a:r>
              <a:rPr lang="en-US" sz="2100" b="1" i="0" u="none" strike="noStrike" cap="none">
                <a:solidFill>
                  <a:srgbClr val="000000"/>
                </a:solidFill>
              </a:rPr>
              <a:t>Approach:</a:t>
            </a:r>
            <a:endParaRPr sz="2100" b="1" i="0" u="none" strike="noStrike" cap="none">
              <a:solidFill>
                <a:srgbClr val="000000"/>
              </a:solidFill>
            </a:endParaRPr>
          </a:p>
          <a:p>
            <a:pPr marL="914400" marR="0" lvl="1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-"/>
            </a:pPr>
            <a:r>
              <a:rPr lang="en-US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Implement additional electrodes in sensor substrate to create high electric field regions to promote charge multiplication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en-US" sz="2100" b="1"/>
              <a:t>Paper in review with NIM-A</a:t>
            </a:r>
            <a:endParaRPr sz="2100" b="1"/>
          </a:p>
          <a:p>
            <a:pPr marL="914400" marR="0" lvl="1" indent="-3111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en-US" sz="1900"/>
              <a:t>preprint on Arxiv: </a:t>
            </a:r>
            <a:r>
              <a:rPr lang="en-US" sz="1900" u="sng">
                <a:solidFill>
                  <a:schemeClr val="hlink"/>
                </a:solidFill>
                <a:hlinkClick r:id="rId3"/>
              </a:rPr>
              <a:t>https://arxiv.org/abs/2203.01036</a:t>
            </a:r>
            <a:r>
              <a:rPr lang="en-US" sz="1900"/>
              <a:t>  </a:t>
            </a:r>
            <a:endParaRPr sz="1900"/>
          </a:p>
          <a:p>
            <a:pPr marL="609600" marR="0" lvl="0" indent="-4381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-US" sz="2100" b="1"/>
              <a:t>Demonstrator productions</a:t>
            </a:r>
            <a:endParaRPr sz="2100" b="1"/>
          </a:p>
          <a:p>
            <a:pPr marL="1219200" marR="0" lvl="1" indent="-425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en-US" sz="1900"/>
              <a:t>Metal assisted chemical etching</a:t>
            </a:r>
            <a:endParaRPr sz="1900"/>
          </a:p>
          <a:p>
            <a:pPr marL="1828800" marR="0" lvl="2" indent="-425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en-US" sz="1900"/>
              <a:t>With PSI</a:t>
            </a:r>
            <a:endParaRPr sz="1900"/>
          </a:p>
          <a:p>
            <a:pPr marL="1219200" marR="0" lvl="1" indent="-425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en-US" sz="1900"/>
              <a:t>Deep reactive ion etching</a:t>
            </a:r>
            <a:endParaRPr sz="1900"/>
          </a:p>
          <a:p>
            <a:pPr marL="1828800" marR="0" lvl="2" indent="-425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en-US" sz="1900"/>
              <a:t>With CNM</a:t>
            </a:r>
            <a:endParaRPr sz="1900"/>
          </a:p>
        </p:txBody>
      </p:sp>
      <p:sp>
        <p:nvSpPr>
          <p:cNvPr id="179" name="Google Shape;179;g1359f55c4b5_2_60"/>
          <p:cNvSpPr txBox="1">
            <a:spLocks noGrp="1"/>
          </p:cNvSpPr>
          <p:nvPr>
            <p:ph type="ftr" idx="11"/>
          </p:nvPr>
        </p:nvSpPr>
        <p:spPr>
          <a:xfrm>
            <a:off x="4895201" y="6356363"/>
            <a:ext cx="593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endParaRPr/>
          </a:p>
        </p:txBody>
      </p:sp>
      <p:sp>
        <p:nvSpPr>
          <p:cNvPr id="180" name="Google Shape;180;g1359f55c4b5_2_60"/>
          <p:cNvSpPr txBox="1">
            <a:spLocks noGrp="1"/>
          </p:cNvSpPr>
          <p:nvPr>
            <p:ph type="dt" idx="10"/>
          </p:nvPr>
        </p:nvSpPr>
        <p:spPr>
          <a:xfrm>
            <a:off x="1420550" y="6461975"/>
            <a:ext cx="36705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endParaRPr sz="1200"/>
          </a:p>
        </p:txBody>
      </p:sp>
      <p:pic>
        <p:nvPicPr>
          <p:cNvPr id="181" name="Google Shape;181;g1359f55c4b5_2_6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323347" y="0"/>
            <a:ext cx="2184967" cy="2651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g1359f55c4b5_2_6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102637" y="2772631"/>
            <a:ext cx="2514683" cy="22564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g1359f55c4b5_2_6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808193" y="5181533"/>
            <a:ext cx="3215255" cy="10802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g1359f55c4b5_2_6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762367" y="5239415"/>
            <a:ext cx="3215255" cy="10802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g1359f55c4b5_2_60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6179998" y="2710564"/>
            <a:ext cx="2628196" cy="2394036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g1359f55c4b5_2_60"/>
          <p:cNvSpPr txBox="1">
            <a:spLocks noGrp="1"/>
          </p:cNvSpPr>
          <p:nvPr>
            <p:ph type="dt" idx="10"/>
          </p:nvPr>
        </p:nvSpPr>
        <p:spPr>
          <a:xfrm>
            <a:off x="1420550" y="6461975"/>
            <a:ext cx="36702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200"/>
              <a:t>EP-R&amp;D Days, Geneva, June 20th, 2022 </a:t>
            </a:r>
            <a:endParaRPr sz="1200"/>
          </a:p>
        </p:txBody>
      </p:sp>
      <p:sp>
        <p:nvSpPr>
          <p:cNvPr id="187" name="Google Shape;187;g1359f55c4b5_2_60"/>
          <p:cNvSpPr txBox="1">
            <a:spLocks noGrp="1"/>
          </p:cNvSpPr>
          <p:nvPr>
            <p:ph type="ftr" idx="11"/>
          </p:nvPr>
        </p:nvSpPr>
        <p:spPr>
          <a:xfrm>
            <a:off x="4895201" y="6356363"/>
            <a:ext cx="593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Marius Mæhlum Halvorsen | The Silicon Electron Multiplier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1359f55c4b5_0_63"/>
          <p:cNvSpPr txBox="1">
            <a:spLocks noGrp="1"/>
          </p:cNvSpPr>
          <p:nvPr>
            <p:ph type="body" idx="1"/>
          </p:nvPr>
        </p:nvSpPr>
        <p:spPr>
          <a:xfrm>
            <a:off x="408000" y="1897067"/>
            <a:ext cx="6719700" cy="4608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609600" lvl="0" indent="-425450" algn="l" rtl="0">
              <a:spcBef>
                <a:spcPts val="1800"/>
              </a:spcBef>
              <a:spcAft>
                <a:spcPts val="0"/>
              </a:spcAft>
              <a:buSzPts val="1900"/>
              <a:buChar char="-"/>
            </a:pPr>
            <a:r>
              <a:rPr lang="en-US" sz="2100" b="1"/>
              <a:t>On-going fabrication at PSI</a:t>
            </a:r>
            <a:endParaRPr sz="2100" b="1"/>
          </a:p>
          <a:p>
            <a:pPr marL="609600" lvl="0" indent="-425450" algn="l" rtl="0"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en-US" sz="2100" b="1"/>
              <a:t>Process developed at PSI by L. Romano</a:t>
            </a:r>
            <a:r>
              <a:rPr lang="en-US" sz="2100" b="1" baseline="30000"/>
              <a:t>1,2</a:t>
            </a:r>
            <a:r>
              <a:rPr lang="en-US" sz="2100" b="1"/>
              <a:t>.</a:t>
            </a:r>
            <a:endParaRPr sz="2100" b="1"/>
          </a:p>
          <a:p>
            <a:pPr marL="1219200" lvl="1" indent="-4191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/>
              <a:t>High aspect ratio grating fabrication for X-ray optics</a:t>
            </a:r>
            <a:endParaRPr/>
          </a:p>
          <a:p>
            <a:pPr marL="1219200" lvl="1" indent="-4191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[L. Romano et al; Nanoscale Horizons 5(5) (2020) 869-879]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609600" lvl="0" indent="-425450" algn="l" rtl="0"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en-US"/>
              <a:t>Metallic pattern used as etching catalyst for HF vapor.</a:t>
            </a:r>
            <a:endParaRPr/>
          </a:p>
          <a:p>
            <a:pPr marL="609600" lvl="0" indent="-425450" algn="l" rtl="0"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en-US" sz="2100" b="1"/>
              <a:t>Etching catalyst is also used as a </a:t>
            </a:r>
            <a:r>
              <a:rPr lang="en-US"/>
              <a:t>multiplication</a:t>
            </a:r>
            <a:r>
              <a:rPr lang="en-US" sz="2100" b="1"/>
              <a:t> electrode</a:t>
            </a:r>
            <a:endParaRPr sz="2100" b="1"/>
          </a:p>
          <a:p>
            <a:pPr marL="1219200" lvl="1" indent="-438150" algn="l" rtl="0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-US" sz="2100"/>
              <a:t>Suitable for single electrode geometries</a:t>
            </a:r>
            <a:endParaRPr sz="2100"/>
          </a:p>
          <a:p>
            <a:pPr marL="609600" lvl="0" indent="-425450" algn="l" rtl="0"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en-US" sz="2100" b="1"/>
              <a:t>Process not yet applied on active media</a:t>
            </a:r>
            <a:endParaRPr sz="2100" b="1"/>
          </a:p>
        </p:txBody>
      </p:sp>
      <p:sp>
        <p:nvSpPr>
          <p:cNvPr id="193" name="Google Shape;193;g1359f55c4b5_0_63"/>
          <p:cNvSpPr txBox="1">
            <a:spLocks noGrp="1"/>
          </p:cNvSpPr>
          <p:nvPr>
            <p:ph type="title"/>
          </p:nvPr>
        </p:nvSpPr>
        <p:spPr>
          <a:xfrm>
            <a:off x="543984" y="498124"/>
            <a:ext cx="15168000" cy="1420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Fabrication: Metal Assisted Chemical Etching</a:t>
            </a:r>
            <a:endParaRPr/>
          </a:p>
        </p:txBody>
      </p:sp>
      <p:sp>
        <p:nvSpPr>
          <p:cNvPr id="194" name="Google Shape;194;g1359f55c4b5_0_63"/>
          <p:cNvSpPr txBox="1"/>
          <p:nvPr/>
        </p:nvSpPr>
        <p:spPr>
          <a:xfrm>
            <a:off x="572900" y="5803000"/>
            <a:ext cx="593130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 baseline="30000"/>
              <a:t>1</a:t>
            </a:r>
            <a:r>
              <a:rPr lang="en-US" sz="1900"/>
              <a:t>ETH Zurich, </a:t>
            </a:r>
            <a:r>
              <a:rPr lang="en-US" sz="1900" baseline="30000"/>
              <a:t>2</a:t>
            </a:r>
            <a:r>
              <a:rPr lang="en-US" sz="1900"/>
              <a:t>Paul Scherrer Institute</a:t>
            </a:r>
            <a:endParaRPr sz="1900"/>
          </a:p>
        </p:txBody>
      </p:sp>
      <p:pic>
        <p:nvPicPr>
          <p:cNvPr id="195" name="Google Shape;195;g1359f55c4b5_0_6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58933" y="1897067"/>
            <a:ext cx="3907401" cy="3966268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g1359f55c4b5_0_63"/>
          <p:cNvSpPr txBox="1"/>
          <p:nvPr/>
        </p:nvSpPr>
        <p:spPr>
          <a:xfrm>
            <a:off x="7310452" y="5896075"/>
            <a:ext cx="539040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-US" sz="19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[L. Romano </a:t>
            </a:r>
            <a:r>
              <a:rPr lang="en-US" sz="1900" b="0" i="1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et al</a:t>
            </a:r>
            <a:r>
              <a:rPr lang="en-US" sz="19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; AdEM 22 (2020) 2000258]</a:t>
            </a:r>
            <a:endParaRPr sz="1900" b="0" i="0" u="none" strike="noStrike" cap="none">
              <a:solidFill>
                <a:srgbClr val="000000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97" name="Google Shape;197;g1359f55c4b5_0_6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714400" y="964133"/>
            <a:ext cx="2272000" cy="8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g1359f55c4b5_0_63"/>
          <p:cNvSpPr txBox="1">
            <a:spLocks noGrp="1"/>
          </p:cNvSpPr>
          <p:nvPr>
            <p:ph type="dt" idx="10"/>
          </p:nvPr>
        </p:nvSpPr>
        <p:spPr>
          <a:xfrm>
            <a:off x="1420550" y="6461975"/>
            <a:ext cx="36702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200"/>
              <a:t>EP-R&amp;D Days, Geneva, June 20th, 2022 </a:t>
            </a:r>
            <a:endParaRPr sz="1200"/>
          </a:p>
        </p:txBody>
      </p:sp>
      <p:sp>
        <p:nvSpPr>
          <p:cNvPr id="199" name="Google Shape;199;g1359f55c4b5_0_63"/>
          <p:cNvSpPr txBox="1">
            <a:spLocks noGrp="1"/>
          </p:cNvSpPr>
          <p:nvPr>
            <p:ph type="ftr" idx="11"/>
          </p:nvPr>
        </p:nvSpPr>
        <p:spPr>
          <a:xfrm>
            <a:off x="4895201" y="6356363"/>
            <a:ext cx="593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Marius Mæhlum Halvorsen | The Silicon Electron Multiplier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1359f55c4b5_0_123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Process flow overview</a:t>
            </a:r>
            <a:endParaRPr/>
          </a:p>
        </p:txBody>
      </p:sp>
      <p:sp>
        <p:nvSpPr>
          <p:cNvPr id="206" name="Google Shape;206;g1359f55c4b5_0_123"/>
          <p:cNvSpPr txBox="1">
            <a:spLocks noGrp="1"/>
          </p:cNvSpPr>
          <p:nvPr>
            <p:ph type="sldNum" idx="12"/>
          </p:nvPr>
        </p:nvSpPr>
        <p:spPr>
          <a:xfrm>
            <a:off x="9926907" y="5475817"/>
            <a:ext cx="618000" cy="330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pic>
        <p:nvPicPr>
          <p:cNvPr id="207" name="Google Shape;207;g1359f55c4b5_0_1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65285" y="2183288"/>
            <a:ext cx="1630100" cy="30833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g1359f55c4b5_0_1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91046" y="1842519"/>
            <a:ext cx="1556758" cy="8028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g1359f55c4b5_0_1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377227" y="3217774"/>
            <a:ext cx="2384062" cy="1296907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g1359f55c4b5_0_123"/>
          <p:cNvSpPr txBox="1"/>
          <p:nvPr/>
        </p:nvSpPr>
        <p:spPr>
          <a:xfrm>
            <a:off x="1544876" y="1688789"/>
            <a:ext cx="12597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/>
              <a:t>wafer</a:t>
            </a:r>
            <a:endParaRPr sz="1500"/>
          </a:p>
        </p:txBody>
      </p:sp>
      <p:sp>
        <p:nvSpPr>
          <p:cNvPr id="211" name="Google Shape;211;g1359f55c4b5_0_123"/>
          <p:cNvSpPr txBox="1"/>
          <p:nvPr/>
        </p:nvSpPr>
        <p:spPr>
          <a:xfrm>
            <a:off x="2980324" y="1414519"/>
            <a:ext cx="14643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/>
              <a:t>coating</a:t>
            </a:r>
            <a:endParaRPr sz="1500"/>
          </a:p>
        </p:txBody>
      </p:sp>
      <p:sp>
        <p:nvSpPr>
          <p:cNvPr id="212" name="Google Shape;212;g1359f55c4b5_0_123"/>
          <p:cNvSpPr txBox="1"/>
          <p:nvPr/>
        </p:nvSpPr>
        <p:spPr>
          <a:xfrm>
            <a:off x="6146151" y="1290335"/>
            <a:ext cx="19203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/>
              <a:t>exposure + development</a:t>
            </a:r>
            <a:endParaRPr sz="1500"/>
          </a:p>
        </p:txBody>
      </p:sp>
      <p:sp>
        <p:nvSpPr>
          <p:cNvPr id="213" name="Google Shape;213;g1359f55c4b5_0_123"/>
          <p:cNvSpPr txBox="1"/>
          <p:nvPr/>
        </p:nvSpPr>
        <p:spPr>
          <a:xfrm>
            <a:off x="725300" y="3623178"/>
            <a:ext cx="18207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/>
              <a:t>Pt evaporation</a:t>
            </a:r>
            <a:endParaRPr sz="1500"/>
          </a:p>
        </p:txBody>
      </p:sp>
      <p:sp>
        <p:nvSpPr>
          <p:cNvPr id="214" name="Google Shape;214;g1359f55c4b5_0_123"/>
          <p:cNvSpPr txBox="1"/>
          <p:nvPr/>
        </p:nvSpPr>
        <p:spPr>
          <a:xfrm>
            <a:off x="5486898" y="3452933"/>
            <a:ext cx="13656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/>
              <a:t>lift-off</a:t>
            </a:r>
            <a:endParaRPr sz="1500"/>
          </a:p>
        </p:txBody>
      </p:sp>
      <p:sp>
        <p:nvSpPr>
          <p:cNvPr id="215" name="Google Shape;215;g1359f55c4b5_0_123"/>
          <p:cNvSpPr/>
          <p:nvPr/>
        </p:nvSpPr>
        <p:spPr>
          <a:xfrm>
            <a:off x="1265254" y="2273634"/>
            <a:ext cx="9384152" cy="1307833"/>
          </a:xfrm>
          <a:custGeom>
            <a:avLst/>
            <a:gdLst/>
            <a:ahLst/>
            <a:cxnLst/>
            <a:rect l="l" t="t" r="r" b="b"/>
            <a:pathLst>
              <a:path w="295960" h="37316" extrusionOk="0">
                <a:moveTo>
                  <a:pt x="266499" y="0"/>
                </a:moveTo>
                <a:cubicBezTo>
                  <a:pt x="270281" y="2858"/>
                  <a:pt x="311967" y="14119"/>
                  <a:pt x="289191" y="17145"/>
                </a:cubicBezTo>
                <a:cubicBezTo>
                  <a:pt x="266415" y="20171"/>
                  <a:pt x="177076" y="16641"/>
                  <a:pt x="129843" y="18154"/>
                </a:cubicBezTo>
                <a:cubicBezTo>
                  <a:pt x="82610" y="19667"/>
                  <a:pt x="24032" y="23028"/>
                  <a:pt x="5794" y="26222"/>
                </a:cubicBezTo>
                <a:cubicBezTo>
                  <a:pt x="-12443" y="29416"/>
                  <a:pt x="17981" y="35467"/>
                  <a:pt x="20418" y="37316"/>
                </a:cubicBezTo>
              </a:path>
            </a:pathLst>
          </a:custGeom>
          <a:noFill/>
          <a:ln w="38100" cap="flat" cmpd="sng">
            <a:solidFill>
              <a:srgbClr val="595959"/>
            </a:solidFill>
            <a:prstDash val="solid"/>
            <a:round/>
            <a:headEnd type="none" w="med" len="med"/>
            <a:tailEnd type="stealth" w="med" len="med"/>
          </a:ln>
        </p:spPr>
      </p:sp>
      <p:sp>
        <p:nvSpPr>
          <p:cNvPr id="216" name="Google Shape;216;g1359f55c4b5_0_123"/>
          <p:cNvSpPr/>
          <p:nvPr/>
        </p:nvSpPr>
        <p:spPr>
          <a:xfrm>
            <a:off x="1793919" y="4158953"/>
            <a:ext cx="8480522" cy="1622588"/>
          </a:xfrm>
          <a:custGeom>
            <a:avLst/>
            <a:gdLst/>
            <a:ahLst/>
            <a:cxnLst/>
            <a:rect l="l" t="t" r="r" b="b"/>
            <a:pathLst>
              <a:path w="280371" h="53920" extrusionOk="0">
                <a:moveTo>
                  <a:pt x="270332" y="0"/>
                </a:moveTo>
                <a:cubicBezTo>
                  <a:pt x="268759" y="3370"/>
                  <a:pt x="299314" y="15839"/>
                  <a:pt x="260896" y="20220"/>
                </a:cubicBezTo>
                <a:cubicBezTo>
                  <a:pt x="222478" y="24601"/>
                  <a:pt x="83295" y="21680"/>
                  <a:pt x="39822" y="26286"/>
                </a:cubicBezTo>
                <a:cubicBezTo>
                  <a:pt x="-3651" y="30892"/>
                  <a:pt x="1516" y="43248"/>
                  <a:pt x="56" y="47854"/>
                </a:cubicBezTo>
                <a:cubicBezTo>
                  <a:pt x="-1404" y="52460"/>
                  <a:pt x="25893" y="52909"/>
                  <a:pt x="31060" y="53920"/>
                </a:cubicBezTo>
              </a:path>
            </a:pathLst>
          </a:custGeom>
          <a:noFill/>
          <a:ln w="38100" cap="flat" cmpd="sng">
            <a:solidFill>
              <a:srgbClr val="595959"/>
            </a:solidFill>
            <a:prstDash val="solid"/>
            <a:round/>
            <a:headEnd type="none" w="med" len="med"/>
            <a:tailEnd type="stealth" w="med" len="med"/>
          </a:ln>
        </p:spPr>
      </p:sp>
      <p:pic>
        <p:nvPicPr>
          <p:cNvPr id="217" name="Google Shape;217;g1359f55c4b5_0_12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223240" y="3798631"/>
            <a:ext cx="2481484" cy="561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g1359f55c4b5_0_12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896749" y="5395007"/>
            <a:ext cx="2303053" cy="724871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g1359f55c4b5_0_123"/>
          <p:cNvSpPr txBox="1"/>
          <p:nvPr/>
        </p:nvSpPr>
        <p:spPr>
          <a:xfrm>
            <a:off x="1542752" y="5723669"/>
            <a:ext cx="20271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/>
              <a:t>dewetting</a:t>
            </a:r>
            <a:endParaRPr sz="1500"/>
          </a:p>
        </p:txBody>
      </p:sp>
      <p:cxnSp>
        <p:nvCxnSpPr>
          <p:cNvPr id="220" name="Google Shape;220;g1359f55c4b5_0_123"/>
          <p:cNvCxnSpPr/>
          <p:nvPr/>
        </p:nvCxnSpPr>
        <p:spPr>
          <a:xfrm>
            <a:off x="2993371" y="2337455"/>
            <a:ext cx="1238400" cy="0"/>
          </a:xfrm>
          <a:prstGeom prst="straightConnector1">
            <a:avLst/>
          </a:prstGeom>
          <a:noFill/>
          <a:ln w="38100" cap="flat" cmpd="sng">
            <a:solidFill>
              <a:srgbClr val="595959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21" name="Google Shape;221;g1359f55c4b5_0_123"/>
          <p:cNvCxnSpPr/>
          <p:nvPr/>
        </p:nvCxnSpPr>
        <p:spPr>
          <a:xfrm>
            <a:off x="6094017" y="2224064"/>
            <a:ext cx="1238400" cy="0"/>
          </a:xfrm>
          <a:prstGeom prst="straightConnector1">
            <a:avLst/>
          </a:prstGeom>
          <a:noFill/>
          <a:ln w="38100" cap="flat" cmpd="sng">
            <a:solidFill>
              <a:srgbClr val="595959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22" name="Google Shape;222;g1359f55c4b5_0_123"/>
          <p:cNvCxnSpPr/>
          <p:nvPr/>
        </p:nvCxnSpPr>
        <p:spPr>
          <a:xfrm>
            <a:off x="5408624" y="4079136"/>
            <a:ext cx="1238400" cy="0"/>
          </a:xfrm>
          <a:prstGeom prst="straightConnector1">
            <a:avLst/>
          </a:prstGeom>
          <a:noFill/>
          <a:ln w="38100" cap="flat" cmpd="sng">
            <a:solidFill>
              <a:srgbClr val="595959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223" name="Google Shape;223;g1359f55c4b5_0_12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643421" y="1672666"/>
            <a:ext cx="2027320" cy="1102847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g1359f55c4b5_0_123"/>
          <p:cNvSpPr txBox="1"/>
          <p:nvPr/>
        </p:nvSpPr>
        <p:spPr>
          <a:xfrm>
            <a:off x="5311866" y="5202134"/>
            <a:ext cx="182070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/>
              <a:t>etching</a:t>
            </a:r>
            <a:endParaRPr sz="1900"/>
          </a:p>
        </p:txBody>
      </p:sp>
      <p:pic>
        <p:nvPicPr>
          <p:cNvPr id="225" name="Google Shape;225;g1359f55c4b5_0_12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7578268" y="4893537"/>
            <a:ext cx="2703105" cy="115063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6" name="Google Shape;226;g1359f55c4b5_0_123"/>
          <p:cNvCxnSpPr/>
          <p:nvPr/>
        </p:nvCxnSpPr>
        <p:spPr>
          <a:xfrm>
            <a:off x="5612678" y="6014360"/>
            <a:ext cx="1651200" cy="0"/>
          </a:xfrm>
          <a:prstGeom prst="straightConnector1">
            <a:avLst/>
          </a:prstGeom>
          <a:noFill/>
          <a:ln w="38100" cap="flat" cmpd="sng">
            <a:solidFill>
              <a:srgbClr val="595959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27" name="Google Shape;227;g1359f55c4b5_0_123"/>
          <p:cNvSpPr txBox="1">
            <a:spLocks noGrp="1"/>
          </p:cNvSpPr>
          <p:nvPr>
            <p:ph type="dt" idx="10"/>
          </p:nvPr>
        </p:nvSpPr>
        <p:spPr>
          <a:xfrm>
            <a:off x="1420550" y="6461975"/>
            <a:ext cx="36702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200"/>
              <a:t>EP-R&amp;D Days, Geneva, June 20th, 2022 </a:t>
            </a:r>
            <a:endParaRPr sz="1200"/>
          </a:p>
        </p:txBody>
      </p:sp>
      <p:sp>
        <p:nvSpPr>
          <p:cNvPr id="228" name="Google Shape;228;g1359f55c4b5_0_123"/>
          <p:cNvSpPr txBox="1">
            <a:spLocks noGrp="1"/>
          </p:cNvSpPr>
          <p:nvPr>
            <p:ph type="ftr" idx="11"/>
          </p:nvPr>
        </p:nvSpPr>
        <p:spPr>
          <a:xfrm>
            <a:off x="4895201" y="6356363"/>
            <a:ext cx="593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Marius Mæhlum Halvorsen | The Silicon Electron Multiplier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1359f55c4b5_0_200"/>
          <p:cNvSpPr txBox="1">
            <a:spLocks noGrp="1"/>
          </p:cNvSpPr>
          <p:nvPr>
            <p:ph type="body" idx="1"/>
          </p:nvPr>
        </p:nvSpPr>
        <p:spPr>
          <a:xfrm>
            <a:off x="408000" y="1592267"/>
            <a:ext cx="5688000" cy="4608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609600" lvl="0" indent="-425450" algn="l" rtl="0">
              <a:spcBef>
                <a:spcPts val="1800"/>
              </a:spcBef>
              <a:spcAft>
                <a:spcPts val="0"/>
              </a:spcAft>
              <a:buSzPts val="1900"/>
              <a:buChar char="-"/>
            </a:pPr>
            <a:r>
              <a:rPr lang="en-US" sz="2100" b="1"/>
              <a:t>Optimise different photoresists</a:t>
            </a:r>
            <a:endParaRPr sz="2100" b="1"/>
          </a:p>
          <a:p>
            <a:pPr marL="609600" lvl="0" indent="-425450" algn="l" rtl="0"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en-US" sz="2100" b="1"/>
              <a:t>Pattern</a:t>
            </a:r>
            <a:endParaRPr sz="2100" b="1"/>
          </a:p>
          <a:p>
            <a:pPr marL="1219200" lvl="1" indent="-4191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/>
              <a:t>Hexagonal grid, circle radius of 500–600nm, pitch of 1.5μm, </a:t>
            </a:r>
            <a:endParaRPr sz="2100" b="1"/>
          </a:p>
          <a:p>
            <a:pPr marL="609600" lvl="0" indent="-425450" algn="l" rtl="0"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en-US" sz="2100" b="1"/>
              <a:t>Direct Write Laser system </a:t>
            </a:r>
            <a:endParaRPr sz="2100" b="1"/>
          </a:p>
          <a:p>
            <a:pPr marL="1219200" lvl="1" indent="-4191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/>
              <a:t>DWL66+ from Heidelberg  Instruments</a:t>
            </a:r>
            <a:endParaRPr/>
          </a:p>
          <a:p>
            <a:pPr marL="1219200" lvl="1" indent="-4191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/>
              <a:t>HiRes Write mode, can write features &gt;0.3μm</a:t>
            </a:r>
            <a:endParaRPr/>
          </a:p>
        </p:txBody>
      </p:sp>
      <p:sp>
        <p:nvSpPr>
          <p:cNvPr id="234" name="Google Shape;234;g1359f55c4b5_0_200"/>
          <p:cNvSpPr txBox="1">
            <a:spLocks noGrp="1"/>
          </p:cNvSpPr>
          <p:nvPr>
            <p:ph type="title"/>
          </p:nvPr>
        </p:nvSpPr>
        <p:spPr>
          <a:xfrm>
            <a:off x="407995" y="373600"/>
            <a:ext cx="6652500" cy="1065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Process optimisation,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Coating and exposure</a:t>
            </a:r>
            <a:endParaRPr/>
          </a:p>
        </p:txBody>
      </p:sp>
      <p:pic>
        <p:nvPicPr>
          <p:cNvPr id="235" name="Google Shape;235;g1359f55c4b5_0_200"/>
          <p:cNvPicPr preferRelativeResize="0"/>
          <p:nvPr/>
        </p:nvPicPr>
        <p:blipFill rotWithShape="1">
          <a:blip r:embed="rId3">
            <a:alphaModFix/>
          </a:blip>
          <a:srcRect l="24265" t="15546" r="3385" b="18715"/>
          <a:stretch/>
        </p:blipFill>
        <p:spPr>
          <a:xfrm>
            <a:off x="7177567" y="3172531"/>
            <a:ext cx="4893599" cy="3040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g1359f55c4b5_0_200"/>
          <p:cNvPicPr preferRelativeResize="0"/>
          <p:nvPr/>
        </p:nvPicPr>
        <p:blipFill rotWithShape="1">
          <a:blip r:embed="rId4">
            <a:alphaModFix/>
          </a:blip>
          <a:srcRect r="21905"/>
          <a:stretch/>
        </p:blipFill>
        <p:spPr>
          <a:xfrm>
            <a:off x="7177567" y="132200"/>
            <a:ext cx="4893601" cy="3040333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g1359f55c4b5_0_200"/>
          <p:cNvSpPr txBox="1"/>
          <p:nvPr/>
        </p:nvSpPr>
        <p:spPr>
          <a:xfrm>
            <a:off x="5797633" y="4643300"/>
            <a:ext cx="111600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solidFill>
                  <a:srgbClr val="FFFFFF"/>
                </a:solidFill>
              </a:rPr>
              <a:t>5mm</a:t>
            </a:r>
            <a:endParaRPr sz="1900">
              <a:solidFill>
                <a:srgbClr val="FFFFFF"/>
              </a:solidFill>
            </a:endParaRPr>
          </a:p>
        </p:txBody>
      </p:sp>
      <p:cxnSp>
        <p:nvCxnSpPr>
          <p:cNvPr id="238" name="Google Shape;238;g1359f55c4b5_0_200"/>
          <p:cNvCxnSpPr/>
          <p:nvPr/>
        </p:nvCxnSpPr>
        <p:spPr>
          <a:xfrm>
            <a:off x="1955990" y="4804647"/>
            <a:ext cx="33900" cy="5559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239" name="Google Shape;239;g1359f55c4b5_0_200"/>
          <p:cNvSpPr txBox="1"/>
          <p:nvPr/>
        </p:nvSpPr>
        <p:spPr>
          <a:xfrm>
            <a:off x="1999891" y="4652110"/>
            <a:ext cx="85200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solidFill>
                  <a:srgbClr val="FFFFFF"/>
                </a:solidFill>
              </a:rPr>
              <a:t>5mm</a:t>
            </a:r>
            <a:endParaRPr sz="1900">
              <a:solidFill>
                <a:srgbClr val="FFFFFF"/>
              </a:solidFill>
            </a:endParaRPr>
          </a:p>
        </p:txBody>
      </p:sp>
      <p:pic>
        <p:nvPicPr>
          <p:cNvPr id="240" name="Google Shape;240;g1359f55c4b5_0_20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508612" y="3947594"/>
            <a:ext cx="2464312" cy="2232306"/>
          </a:xfrm>
          <a:prstGeom prst="rect">
            <a:avLst/>
          </a:prstGeom>
          <a:noFill/>
          <a:ln>
            <a:noFill/>
          </a:ln>
        </p:spPr>
      </p:pic>
      <p:pic>
        <p:nvPicPr>
          <p:cNvPr id="241" name="Google Shape;241;g1359f55c4b5_0_200"/>
          <p:cNvPicPr preferRelativeResize="0"/>
          <p:nvPr/>
        </p:nvPicPr>
        <p:blipFill rotWithShape="1">
          <a:blip r:embed="rId6">
            <a:alphaModFix/>
          </a:blip>
          <a:srcRect r="10976"/>
          <a:stretch/>
        </p:blipFill>
        <p:spPr>
          <a:xfrm rot="10800000">
            <a:off x="367626" y="4106398"/>
            <a:ext cx="1978691" cy="2165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2" name="Google Shape;242;g1359f55c4b5_0_200"/>
          <p:cNvCxnSpPr/>
          <p:nvPr/>
        </p:nvCxnSpPr>
        <p:spPr>
          <a:xfrm>
            <a:off x="1658704" y="4505129"/>
            <a:ext cx="30000" cy="4785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243" name="Google Shape;243;g1359f55c4b5_0_200"/>
          <p:cNvSpPr txBox="1"/>
          <p:nvPr/>
        </p:nvSpPr>
        <p:spPr>
          <a:xfrm>
            <a:off x="1697371" y="4373892"/>
            <a:ext cx="750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FFFF"/>
                </a:solidFill>
              </a:rPr>
              <a:t>5mm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244" name="Google Shape;244;g1359f55c4b5_0_200"/>
          <p:cNvSpPr txBox="1">
            <a:spLocks noGrp="1"/>
          </p:cNvSpPr>
          <p:nvPr>
            <p:ph type="dt" idx="10"/>
          </p:nvPr>
        </p:nvSpPr>
        <p:spPr>
          <a:xfrm>
            <a:off x="1420550" y="6461975"/>
            <a:ext cx="36702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200"/>
              <a:t>EP-R&amp;D Days, Geneva, June 20th, 2022 </a:t>
            </a:r>
            <a:endParaRPr sz="1200"/>
          </a:p>
        </p:txBody>
      </p:sp>
      <p:sp>
        <p:nvSpPr>
          <p:cNvPr id="245" name="Google Shape;245;g1359f55c4b5_0_200"/>
          <p:cNvSpPr txBox="1">
            <a:spLocks noGrp="1"/>
          </p:cNvSpPr>
          <p:nvPr>
            <p:ph type="ftr" idx="11"/>
          </p:nvPr>
        </p:nvSpPr>
        <p:spPr>
          <a:xfrm>
            <a:off x="4895201" y="6356363"/>
            <a:ext cx="593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Marius Mæhlum Halvorsen | The Silicon Electron Multiplier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1359f55c4b5_1_3"/>
          <p:cNvSpPr txBox="1">
            <a:spLocks noGrp="1"/>
          </p:cNvSpPr>
          <p:nvPr>
            <p:ph type="body" idx="1"/>
          </p:nvPr>
        </p:nvSpPr>
        <p:spPr>
          <a:xfrm>
            <a:off x="407994" y="1592267"/>
            <a:ext cx="4985100" cy="4608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609600" lvl="0" indent="-425450" algn="l" rtl="0">
              <a:spcBef>
                <a:spcPts val="1800"/>
              </a:spcBef>
              <a:spcAft>
                <a:spcPts val="0"/>
              </a:spcAft>
              <a:buSzPts val="1900"/>
              <a:buChar char="-"/>
            </a:pPr>
            <a:r>
              <a:rPr lang="en-US" sz="2100" b="1"/>
              <a:t>E-beam evaporator</a:t>
            </a:r>
            <a:endParaRPr sz="2100" b="1"/>
          </a:p>
          <a:p>
            <a:pPr marL="1219200" lvl="1" indent="-4191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/>
              <a:t>Pt deposition</a:t>
            </a:r>
            <a:endParaRPr/>
          </a:p>
          <a:p>
            <a:pPr marL="609600" lvl="0" indent="-425450" algn="l" rtl="0"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en-US" sz="2100" b="1"/>
              <a:t>Lift-off to remove excess photoresist and metal </a:t>
            </a:r>
            <a:endParaRPr sz="2100" b="1"/>
          </a:p>
          <a:p>
            <a:pPr marL="609600" lvl="0" indent="-425450" algn="l" rtl="0"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en-US" sz="2100" b="1"/>
              <a:t>Dewetting to create nano pores</a:t>
            </a:r>
            <a:endParaRPr sz="2100" b="1"/>
          </a:p>
          <a:p>
            <a:pPr marL="0" lvl="0" indent="0" algn="l" rtl="0">
              <a:spcBef>
                <a:spcPts val="1800"/>
              </a:spcBef>
              <a:spcAft>
                <a:spcPts val="0"/>
              </a:spcAft>
              <a:buNone/>
            </a:pPr>
            <a:endParaRPr sz="2100" b="1"/>
          </a:p>
        </p:txBody>
      </p:sp>
      <p:sp>
        <p:nvSpPr>
          <p:cNvPr id="251" name="Google Shape;251;g1359f55c4b5_1_3"/>
          <p:cNvSpPr txBox="1">
            <a:spLocks noGrp="1"/>
          </p:cNvSpPr>
          <p:nvPr>
            <p:ph type="title"/>
          </p:nvPr>
        </p:nvSpPr>
        <p:spPr>
          <a:xfrm>
            <a:off x="543984" y="498124"/>
            <a:ext cx="15168000" cy="1420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Platinum evaporation and lift-off</a:t>
            </a:r>
            <a:endParaRPr/>
          </a:p>
        </p:txBody>
      </p:sp>
      <p:pic>
        <p:nvPicPr>
          <p:cNvPr id="252" name="Google Shape;252;g1359f55c4b5_1_3"/>
          <p:cNvPicPr preferRelativeResize="0"/>
          <p:nvPr/>
        </p:nvPicPr>
        <p:blipFill rotWithShape="1">
          <a:blip r:embed="rId3">
            <a:alphaModFix/>
          </a:blip>
          <a:srcRect r="31949" b="22785"/>
          <a:stretch/>
        </p:blipFill>
        <p:spPr>
          <a:xfrm>
            <a:off x="5561333" y="956700"/>
            <a:ext cx="6222666" cy="5295166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Google Shape;253;g1359f55c4b5_1_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55042" y="3537020"/>
            <a:ext cx="3670200" cy="2714855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g1359f55c4b5_1_3"/>
          <p:cNvSpPr txBox="1">
            <a:spLocks noGrp="1"/>
          </p:cNvSpPr>
          <p:nvPr>
            <p:ph type="dt" idx="10"/>
          </p:nvPr>
        </p:nvSpPr>
        <p:spPr>
          <a:xfrm>
            <a:off x="1420550" y="6461975"/>
            <a:ext cx="36702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200"/>
              <a:t>EP-R&amp;D Days, Geneva, June 20th, 2022 </a:t>
            </a:r>
            <a:endParaRPr sz="1200"/>
          </a:p>
        </p:txBody>
      </p:sp>
      <p:sp>
        <p:nvSpPr>
          <p:cNvPr id="255" name="Google Shape;255;g1359f55c4b5_1_3"/>
          <p:cNvSpPr txBox="1">
            <a:spLocks noGrp="1"/>
          </p:cNvSpPr>
          <p:nvPr>
            <p:ph type="ftr" idx="11"/>
          </p:nvPr>
        </p:nvSpPr>
        <p:spPr>
          <a:xfrm>
            <a:off x="4895201" y="6356363"/>
            <a:ext cx="593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Marius Mæhlum Halvorsen | The Silicon Electron Multiplier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1359f55c4b5_1_61"/>
          <p:cNvSpPr txBox="1">
            <a:spLocks noGrp="1"/>
          </p:cNvSpPr>
          <p:nvPr>
            <p:ph type="body" idx="1"/>
          </p:nvPr>
        </p:nvSpPr>
        <p:spPr>
          <a:xfrm>
            <a:off x="408000" y="1592267"/>
            <a:ext cx="5252700" cy="4552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609600" lvl="0" indent="-425450" algn="l" rtl="0">
              <a:spcBef>
                <a:spcPts val="1800"/>
              </a:spcBef>
              <a:spcAft>
                <a:spcPts val="0"/>
              </a:spcAft>
              <a:buSzPts val="1900"/>
              <a:buChar char="-"/>
            </a:pPr>
            <a:r>
              <a:rPr lang="en-US" sz="2100" b="1"/>
              <a:t>On-going optimisation of etching parameters </a:t>
            </a:r>
            <a:endParaRPr sz="2100" b="1"/>
          </a:p>
          <a:p>
            <a:pPr marL="1219200" lvl="1" indent="-438150" algn="l" rtl="0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-US" sz="2100" b="1"/>
              <a:t>Temperature</a:t>
            </a:r>
            <a:endParaRPr sz="2100" b="1"/>
          </a:p>
          <a:p>
            <a:pPr marL="1219200" lvl="1" indent="-438150" algn="l" rtl="0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-US" sz="2100" b="1"/>
              <a:t>Time</a:t>
            </a:r>
            <a:endParaRPr sz="2100" b="1"/>
          </a:p>
          <a:p>
            <a:pPr marL="1219200" lvl="1" indent="-438150" algn="l" rtl="0">
              <a:spcBef>
                <a:spcPts val="0"/>
              </a:spcBef>
              <a:spcAft>
                <a:spcPts val="0"/>
              </a:spcAft>
              <a:buSzPts val="2100"/>
              <a:buChar char="-"/>
            </a:pPr>
            <a:r>
              <a:rPr lang="en-US" sz="2100" b="1"/>
              <a:t>Distance from HF-liquid interface</a:t>
            </a:r>
            <a:endParaRPr sz="2100" b="1"/>
          </a:p>
          <a:p>
            <a:pPr marL="0" lvl="0" indent="0" algn="l" rtl="0">
              <a:spcBef>
                <a:spcPts val="18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1" name="Google Shape;261;g1359f55c4b5_1_61"/>
          <p:cNvSpPr txBox="1">
            <a:spLocks noGrp="1"/>
          </p:cNvSpPr>
          <p:nvPr>
            <p:ph type="title"/>
          </p:nvPr>
        </p:nvSpPr>
        <p:spPr>
          <a:xfrm>
            <a:off x="543984" y="498124"/>
            <a:ext cx="15168000" cy="1420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Etching </a:t>
            </a:r>
            <a:endParaRPr/>
          </a:p>
        </p:txBody>
      </p:sp>
      <p:pic>
        <p:nvPicPr>
          <p:cNvPr id="262" name="Google Shape;262;g1359f55c4b5_1_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94175" y="-11100"/>
            <a:ext cx="5406799" cy="4055124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g1359f55c4b5_1_61"/>
          <p:cNvSpPr txBox="1">
            <a:spLocks noGrp="1"/>
          </p:cNvSpPr>
          <p:nvPr>
            <p:ph type="body" idx="1"/>
          </p:nvPr>
        </p:nvSpPr>
        <p:spPr>
          <a:xfrm>
            <a:off x="204800" y="4538667"/>
            <a:ext cx="5252700" cy="4552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609600" lvl="0" indent="-425450" algn="l" rtl="0">
              <a:spcBef>
                <a:spcPts val="1800"/>
              </a:spcBef>
              <a:spcAft>
                <a:spcPts val="0"/>
              </a:spcAft>
              <a:buSzPts val="1900"/>
              <a:buChar char="-"/>
            </a:pPr>
            <a:r>
              <a:rPr lang="en-US" sz="2100" b="1"/>
              <a:t>Trench filling </a:t>
            </a:r>
            <a:endParaRPr sz="2100" b="1"/>
          </a:p>
          <a:p>
            <a:pPr marL="609600" lvl="0" indent="-425450" algn="l" rtl="0"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en-US" sz="2100" b="1"/>
              <a:t>Contact mentalisation</a:t>
            </a:r>
            <a:endParaRPr sz="2100" b="1"/>
          </a:p>
          <a:p>
            <a:pPr marL="0" lvl="0" indent="0" algn="l" rtl="0">
              <a:spcBef>
                <a:spcPts val="18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800"/>
              </a:spcBef>
              <a:spcAft>
                <a:spcPts val="0"/>
              </a:spcAft>
              <a:buNone/>
            </a:pPr>
            <a:endParaRPr sz="2100" b="1"/>
          </a:p>
        </p:txBody>
      </p:sp>
      <p:sp>
        <p:nvSpPr>
          <p:cNvPr id="264" name="Google Shape;264;g1359f55c4b5_1_61"/>
          <p:cNvSpPr txBox="1">
            <a:spLocks noGrp="1"/>
          </p:cNvSpPr>
          <p:nvPr>
            <p:ph type="title"/>
          </p:nvPr>
        </p:nvSpPr>
        <p:spPr>
          <a:xfrm>
            <a:off x="407988" y="3726393"/>
            <a:ext cx="11376000" cy="1065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Remaining processing steps</a:t>
            </a:r>
            <a:endParaRPr/>
          </a:p>
        </p:txBody>
      </p:sp>
      <p:sp>
        <p:nvSpPr>
          <p:cNvPr id="265" name="Google Shape;265;g1359f55c4b5_1_61"/>
          <p:cNvSpPr txBox="1"/>
          <p:nvPr/>
        </p:nvSpPr>
        <p:spPr>
          <a:xfrm>
            <a:off x="5768567" y="5101067"/>
            <a:ext cx="37743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" name="Google Shape;266;g1359f55c4b5_1_61"/>
          <p:cNvSpPr txBox="1">
            <a:spLocks noGrp="1"/>
          </p:cNvSpPr>
          <p:nvPr>
            <p:ph type="dt" idx="10"/>
          </p:nvPr>
        </p:nvSpPr>
        <p:spPr>
          <a:xfrm>
            <a:off x="1420550" y="6461975"/>
            <a:ext cx="36702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200"/>
              <a:t>EP-R&amp;D Days, Geneva, June 20th, 2022 </a:t>
            </a:r>
            <a:endParaRPr sz="1200"/>
          </a:p>
        </p:txBody>
      </p:sp>
      <p:sp>
        <p:nvSpPr>
          <p:cNvPr id="267" name="Google Shape;267;g1359f55c4b5_1_61"/>
          <p:cNvSpPr txBox="1">
            <a:spLocks noGrp="1"/>
          </p:cNvSpPr>
          <p:nvPr>
            <p:ph type="ftr" idx="11"/>
          </p:nvPr>
        </p:nvSpPr>
        <p:spPr>
          <a:xfrm>
            <a:off x="4895201" y="6356363"/>
            <a:ext cx="593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Marius Mæhlum Halvorsen | The Silicon Electron Multiplier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2" name="Google Shape;272;g1359f55c4b5_1_1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27050" y="2426425"/>
            <a:ext cx="4098575" cy="3742276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Google Shape;273;g1359f55c4b5_1_121"/>
          <p:cNvSpPr txBox="1">
            <a:spLocks noGrp="1"/>
          </p:cNvSpPr>
          <p:nvPr>
            <p:ph type="title"/>
          </p:nvPr>
        </p:nvSpPr>
        <p:spPr>
          <a:xfrm>
            <a:off x="554133" y="791156"/>
            <a:ext cx="15147600" cy="1017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Upcoming steps</a:t>
            </a:r>
            <a:endParaRPr/>
          </a:p>
        </p:txBody>
      </p:sp>
      <p:sp>
        <p:nvSpPr>
          <p:cNvPr id="274" name="Google Shape;274;g1359f55c4b5_1_121"/>
          <p:cNvSpPr txBox="1">
            <a:spLocks noGrp="1"/>
          </p:cNvSpPr>
          <p:nvPr>
            <p:ph type="body" idx="1"/>
          </p:nvPr>
        </p:nvSpPr>
        <p:spPr>
          <a:xfrm>
            <a:off x="415600" y="1536625"/>
            <a:ext cx="6982800" cy="4555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609600" lvl="0" indent="-438150" algn="l" rtl="0">
              <a:spcBef>
                <a:spcPts val="1800"/>
              </a:spcBef>
              <a:spcAft>
                <a:spcPts val="0"/>
              </a:spcAft>
              <a:buSzPts val="2100"/>
              <a:buChar char="-"/>
            </a:pPr>
            <a:r>
              <a:rPr lang="en-US"/>
              <a:t>H</a:t>
            </a:r>
            <a:r>
              <a:rPr lang="en-US" sz="2100" b="1"/>
              <a:t>igh resistivity wafer procured from CNM</a:t>
            </a:r>
            <a:endParaRPr sz="2100" b="1"/>
          </a:p>
          <a:p>
            <a:pPr marL="609600" lvl="0" indent="-438150" algn="l" rtl="0">
              <a:spcBef>
                <a:spcPts val="1800"/>
              </a:spcBef>
              <a:spcAft>
                <a:spcPts val="0"/>
              </a:spcAft>
              <a:buSzPts val="2100"/>
              <a:buChar char="-"/>
            </a:pPr>
            <a:r>
              <a:rPr lang="en-US" sz="2100" b="1"/>
              <a:t>Process optimisation</a:t>
            </a:r>
            <a:endParaRPr sz="2100" b="1"/>
          </a:p>
          <a:p>
            <a:pPr marL="1219200" lvl="1" indent="-419100" algn="l" rtl="0">
              <a:spcBef>
                <a:spcPts val="500"/>
              </a:spcBef>
              <a:spcAft>
                <a:spcPts val="0"/>
              </a:spcAft>
              <a:buSzPts val="1800"/>
              <a:buChar char="-"/>
            </a:pPr>
            <a:r>
              <a:rPr lang="en-US"/>
              <a:t>Etch rate comparison </a:t>
            </a:r>
            <a:endParaRPr/>
          </a:p>
          <a:p>
            <a:pPr marL="457200" lvl="0" indent="-361950" algn="l" rtl="0">
              <a:spcBef>
                <a:spcPts val="1800"/>
              </a:spcBef>
              <a:spcAft>
                <a:spcPts val="0"/>
              </a:spcAft>
              <a:buSzPts val="2100"/>
              <a:buChar char="-"/>
            </a:pPr>
            <a:r>
              <a:rPr lang="en-US"/>
              <a:t>Test several patterns</a:t>
            </a:r>
            <a:endParaRPr sz="2100" b="1"/>
          </a:p>
          <a:p>
            <a:pPr marL="1219200" lvl="1" indent="-4191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-"/>
            </a:pPr>
            <a:r>
              <a:rPr lang="en-US"/>
              <a:t>Pad-, pixel- and strip-like geometries</a:t>
            </a:r>
            <a:endParaRPr/>
          </a:p>
          <a:p>
            <a:pPr marL="609600" lvl="0" indent="-438150" algn="l" rtl="0">
              <a:lnSpc>
                <a:spcPct val="90000"/>
              </a:lnSpc>
              <a:spcBef>
                <a:spcPts val="1900"/>
              </a:spcBef>
              <a:spcAft>
                <a:spcPts val="0"/>
              </a:spcAft>
              <a:buSzPts val="2100"/>
              <a:buChar char="-"/>
            </a:pPr>
            <a:r>
              <a:rPr lang="en-US" sz="2100" b="1"/>
              <a:t>First production to be completed after summer</a:t>
            </a:r>
            <a:endParaRPr/>
          </a:p>
        </p:txBody>
      </p:sp>
      <p:sp>
        <p:nvSpPr>
          <p:cNvPr id="275" name="Google Shape;275;g1359f55c4b5_1_121"/>
          <p:cNvSpPr/>
          <p:nvPr/>
        </p:nvSpPr>
        <p:spPr>
          <a:xfrm>
            <a:off x="9848197" y="3456561"/>
            <a:ext cx="106500" cy="108000"/>
          </a:xfrm>
          <a:prstGeom prst="ellipse">
            <a:avLst/>
          </a:prstGeom>
          <a:solidFill>
            <a:srgbClr val="00FF00"/>
          </a:solidFill>
          <a:ln w="9525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" name="Google Shape;276;g1359f55c4b5_1_121"/>
          <p:cNvSpPr/>
          <p:nvPr/>
        </p:nvSpPr>
        <p:spPr>
          <a:xfrm>
            <a:off x="10151232" y="3456561"/>
            <a:ext cx="106500" cy="108000"/>
          </a:xfrm>
          <a:prstGeom prst="ellipse">
            <a:avLst/>
          </a:prstGeom>
          <a:solidFill>
            <a:srgbClr val="00FF00"/>
          </a:solidFill>
          <a:ln w="9525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" name="Google Shape;277;g1359f55c4b5_1_121"/>
          <p:cNvSpPr/>
          <p:nvPr/>
        </p:nvSpPr>
        <p:spPr>
          <a:xfrm>
            <a:off x="10495871" y="3456561"/>
            <a:ext cx="106500" cy="108000"/>
          </a:xfrm>
          <a:prstGeom prst="ellipse">
            <a:avLst/>
          </a:prstGeom>
          <a:solidFill>
            <a:srgbClr val="00FF00"/>
          </a:solidFill>
          <a:ln w="9525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8" name="Google Shape;278;g1359f55c4b5_1_121"/>
          <p:cNvSpPr/>
          <p:nvPr/>
        </p:nvSpPr>
        <p:spPr>
          <a:xfrm>
            <a:off x="10800725" y="3456561"/>
            <a:ext cx="106500" cy="108000"/>
          </a:xfrm>
          <a:prstGeom prst="ellipse">
            <a:avLst/>
          </a:prstGeom>
          <a:solidFill>
            <a:srgbClr val="00FF00"/>
          </a:solidFill>
          <a:ln w="9525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" name="Google Shape;279;g1359f55c4b5_1_121"/>
          <p:cNvSpPr/>
          <p:nvPr/>
        </p:nvSpPr>
        <p:spPr>
          <a:xfrm>
            <a:off x="9848572" y="3782869"/>
            <a:ext cx="106500" cy="108000"/>
          </a:xfrm>
          <a:prstGeom prst="ellipse">
            <a:avLst/>
          </a:prstGeom>
          <a:solidFill>
            <a:srgbClr val="00FF00"/>
          </a:solidFill>
          <a:ln w="9525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" name="Google Shape;280;g1359f55c4b5_1_121"/>
          <p:cNvSpPr/>
          <p:nvPr/>
        </p:nvSpPr>
        <p:spPr>
          <a:xfrm>
            <a:off x="10165959" y="3782869"/>
            <a:ext cx="106500" cy="108000"/>
          </a:xfrm>
          <a:prstGeom prst="ellipse">
            <a:avLst/>
          </a:prstGeom>
          <a:solidFill>
            <a:srgbClr val="00FF00"/>
          </a:solidFill>
          <a:ln w="9525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1" name="Google Shape;281;g1359f55c4b5_1_121"/>
          <p:cNvSpPr/>
          <p:nvPr/>
        </p:nvSpPr>
        <p:spPr>
          <a:xfrm>
            <a:off x="9531196" y="3782869"/>
            <a:ext cx="106500" cy="108000"/>
          </a:xfrm>
          <a:prstGeom prst="ellipse">
            <a:avLst/>
          </a:prstGeom>
          <a:solidFill>
            <a:srgbClr val="00FF00"/>
          </a:solidFill>
          <a:ln w="9525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2" name="Google Shape;282;g1359f55c4b5_1_121"/>
          <p:cNvSpPr/>
          <p:nvPr/>
        </p:nvSpPr>
        <p:spPr>
          <a:xfrm>
            <a:off x="10483339" y="3782869"/>
            <a:ext cx="106500" cy="108000"/>
          </a:xfrm>
          <a:prstGeom prst="ellipse">
            <a:avLst/>
          </a:prstGeom>
          <a:solidFill>
            <a:srgbClr val="00FF00"/>
          </a:solidFill>
          <a:ln w="9525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3" name="Google Shape;283;g1359f55c4b5_1_121"/>
          <p:cNvSpPr/>
          <p:nvPr/>
        </p:nvSpPr>
        <p:spPr>
          <a:xfrm>
            <a:off x="10800725" y="3782869"/>
            <a:ext cx="106500" cy="108000"/>
          </a:xfrm>
          <a:prstGeom prst="ellipse">
            <a:avLst/>
          </a:prstGeom>
          <a:solidFill>
            <a:srgbClr val="00FF00"/>
          </a:solidFill>
          <a:ln w="9525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4" name="Google Shape;284;g1359f55c4b5_1_121"/>
          <p:cNvSpPr/>
          <p:nvPr/>
        </p:nvSpPr>
        <p:spPr>
          <a:xfrm>
            <a:off x="11113579" y="3782869"/>
            <a:ext cx="106500" cy="108000"/>
          </a:xfrm>
          <a:prstGeom prst="ellipse">
            <a:avLst/>
          </a:prstGeom>
          <a:solidFill>
            <a:srgbClr val="00FF00"/>
          </a:solidFill>
          <a:ln w="9525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5" name="Google Shape;285;g1359f55c4b5_1_121"/>
          <p:cNvSpPr/>
          <p:nvPr/>
        </p:nvSpPr>
        <p:spPr>
          <a:xfrm>
            <a:off x="9518090" y="4109186"/>
            <a:ext cx="106500" cy="108000"/>
          </a:xfrm>
          <a:prstGeom prst="ellipse">
            <a:avLst/>
          </a:prstGeom>
          <a:solidFill>
            <a:srgbClr val="00FF00"/>
          </a:solidFill>
          <a:ln w="9525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6" name="Google Shape;286;g1359f55c4b5_1_121"/>
          <p:cNvSpPr/>
          <p:nvPr/>
        </p:nvSpPr>
        <p:spPr>
          <a:xfrm>
            <a:off x="9518100" y="4416389"/>
            <a:ext cx="106500" cy="108000"/>
          </a:xfrm>
          <a:prstGeom prst="ellipse">
            <a:avLst/>
          </a:prstGeom>
          <a:solidFill>
            <a:srgbClr val="00FF00"/>
          </a:solidFill>
          <a:ln w="9525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7" name="Google Shape;287;g1359f55c4b5_1_121"/>
          <p:cNvSpPr/>
          <p:nvPr/>
        </p:nvSpPr>
        <p:spPr>
          <a:xfrm>
            <a:off x="9532648" y="4761812"/>
            <a:ext cx="106500" cy="108000"/>
          </a:xfrm>
          <a:prstGeom prst="ellipse">
            <a:avLst/>
          </a:prstGeom>
          <a:solidFill>
            <a:srgbClr val="00FF00"/>
          </a:solidFill>
          <a:ln w="9525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8" name="Google Shape;288;g1359f55c4b5_1_121"/>
          <p:cNvSpPr/>
          <p:nvPr/>
        </p:nvSpPr>
        <p:spPr>
          <a:xfrm>
            <a:off x="9834656" y="4109186"/>
            <a:ext cx="106500" cy="108000"/>
          </a:xfrm>
          <a:prstGeom prst="ellipse">
            <a:avLst/>
          </a:prstGeom>
          <a:solidFill>
            <a:srgbClr val="00FF00"/>
          </a:solidFill>
          <a:ln w="9525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9" name="Google Shape;289;g1359f55c4b5_1_121"/>
          <p:cNvSpPr/>
          <p:nvPr/>
        </p:nvSpPr>
        <p:spPr>
          <a:xfrm>
            <a:off x="10165959" y="4109173"/>
            <a:ext cx="106500" cy="108000"/>
          </a:xfrm>
          <a:prstGeom prst="ellipse">
            <a:avLst/>
          </a:prstGeom>
          <a:solidFill>
            <a:srgbClr val="00FF00"/>
          </a:solidFill>
          <a:ln w="9525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0" name="Google Shape;290;g1359f55c4b5_1_121"/>
          <p:cNvSpPr/>
          <p:nvPr/>
        </p:nvSpPr>
        <p:spPr>
          <a:xfrm>
            <a:off x="10483339" y="4109186"/>
            <a:ext cx="106500" cy="108000"/>
          </a:xfrm>
          <a:prstGeom prst="ellipse">
            <a:avLst/>
          </a:prstGeom>
          <a:solidFill>
            <a:srgbClr val="00FF00"/>
          </a:solidFill>
          <a:ln w="9525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1" name="Google Shape;291;g1359f55c4b5_1_121"/>
          <p:cNvSpPr/>
          <p:nvPr/>
        </p:nvSpPr>
        <p:spPr>
          <a:xfrm>
            <a:off x="9834656" y="4751783"/>
            <a:ext cx="106500" cy="108000"/>
          </a:xfrm>
          <a:prstGeom prst="ellipse">
            <a:avLst/>
          </a:prstGeom>
          <a:solidFill>
            <a:srgbClr val="00FF00"/>
          </a:solidFill>
          <a:ln w="9525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2" name="Google Shape;292;g1359f55c4b5_1_121"/>
          <p:cNvSpPr/>
          <p:nvPr/>
        </p:nvSpPr>
        <p:spPr>
          <a:xfrm>
            <a:off x="9834656" y="4416389"/>
            <a:ext cx="106500" cy="108000"/>
          </a:xfrm>
          <a:prstGeom prst="ellipse">
            <a:avLst/>
          </a:prstGeom>
          <a:solidFill>
            <a:srgbClr val="00FF00"/>
          </a:solidFill>
          <a:ln w="9525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3" name="Google Shape;293;g1359f55c4b5_1_121"/>
          <p:cNvSpPr/>
          <p:nvPr/>
        </p:nvSpPr>
        <p:spPr>
          <a:xfrm>
            <a:off x="9834656" y="5087190"/>
            <a:ext cx="106500" cy="108000"/>
          </a:xfrm>
          <a:prstGeom prst="ellipse">
            <a:avLst/>
          </a:prstGeom>
          <a:solidFill>
            <a:srgbClr val="00FF00"/>
          </a:solidFill>
          <a:ln w="9525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4" name="Google Shape;294;g1359f55c4b5_1_121"/>
          <p:cNvSpPr/>
          <p:nvPr/>
        </p:nvSpPr>
        <p:spPr>
          <a:xfrm>
            <a:off x="10786757" y="4109183"/>
            <a:ext cx="106500" cy="108000"/>
          </a:xfrm>
          <a:prstGeom prst="ellipse">
            <a:avLst/>
          </a:prstGeom>
          <a:solidFill>
            <a:srgbClr val="00FF00"/>
          </a:solidFill>
          <a:ln w="9525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5" name="Google Shape;295;g1359f55c4b5_1_121"/>
          <p:cNvSpPr/>
          <p:nvPr/>
        </p:nvSpPr>
        <p:spPr>
          <a:xfrm>
            <a:off x="10151232" y="4435504"/>
            <a:ext cx="106500" cy="108000"/>
          </a:xfrm>
          <a:prstGeom prst="ellipse">
            <a:avLst/>
          </a:prstGeom>
          <a:solidFill>
            <a:srgbClr val="00FF00"/>
          </a:solidFill>
          <a:ln w="9525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6" name="Google Shape;296;g1359f55c4b5_1_121"/>
          <p:cNvSpPr/>
          <p:nvPr/>
        </p:nvSpPr>
        <p:spPr>
          <a:xfrm>
            <a:off x="10483336" y="4428334"/>
            <a:ext cx="106500" cy="108000"/>
          </a:xfrm>
          <a:prstGeom prst="ellipse">
            <a:avLst/>
          </a:prstGeom>
          <a:solidFill>
            <a:srgbClr val="00FF00"/>
          </a:solidFill>
          <a:ln w="9525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7" name="Google Shape;297;g1359f55c4b5_1_121"/>
          <p:cNvSpPr/>
          <p:nvPr/>
        </p:nvSpPr>
        <p:spPr>
          <a:xfrm>
            <a:off x="10151223" y="4751776"/>
            <a:ext cx="106500" cy="108000"/>
          </a:xfrm>
          <a:prstGeom prst="ellipse">
            <a:avLst/>
          </a:prstGeom>
          <a:solidFill>
            <a:srgbClr val="00FF00"/>
          </a:solidFill>
          <a:ln w="9525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8" name="Google Shape;298;g1359f55c4b5_1_121"/>
          <p:cNvSpPr/>
          <p:nvPr/>
        </p:nvSpPr>
        <p:spPr>
          <a:xfrm>
            <a:off x="10483345" y="4747484"/>
            <a:ext cx="106500" cy="108000"/>
          </a:xfrm>
          <a:prstGeom prst="ellipse">
            <a:avLst/>
          </a:prstGeom>
          <a:solidFill>
            <a:srgbClr val="00FF00"/>
          </a:solidFill>
          <a:ln w="9525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9" name="Google Shape;299;g1359f55c4b5_1_121"/>
          <p:cNvSpPr/>
          <p:nvPr/>
        </p:nvSpPr>
        <p:spPr>
          <a:xfrm>
            <a:off x="10800716" y="4428337"/>
            <a:ext cx="106500" cy="108000"/>
          </a:xfrm>
          <a:prstGeom prst="ellipse">
            <a:avLst/>
          </a:prstGeom>
          <a:solidFill>
            <a:srgbClr val="00FF00"/>
          </a:solidFill>
          <a:ln w="9525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0" name="Google Shape;300;g1359f55c4b5_1_121"/>
          <p:cNvSpPr/>
          <p:nvPr/>
        </p:nvSpPr>
        <p:spPr>
          <a:xfrm>
            <a:off x="11118106" y="4109173"/>
            <a:ext cx="106500" cy="108000"/>
          </a:xfrm>
          <a:prstGeom prst="ellipse">
            <a:avLst/>
          </a:prstGeom>
          <a:solidFill>
            <a:srgbClr val="00FF00"/>
          </a:solidFill>
          <a:ln w="9525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b="1"/>
          </a:p>
        </p:txBody>
      </p:sp>
      <p:sp>
        <p:nvSpPr>
          <p:cNvPr id="301" name="Google Shape;301;g1359f55c4b5_1_121"/>
          <p:cNvSpPr/>
          <p:nvPr/>
        </p:nvSpPr>
        <p:spPr>
          <a:xfrm>
            <a:off x="11118089" y="4419368"/>
            <a:ext cx="106500" cy="108000"/>
          </a:xfrm>
          <a:prstGeom prst="ellipse">
            <a:avLst/>
          </a:prstGeom>
          <a:solidFill>
            <a:srgbClr val="00FF00"/>
          </a:solidFill>
          <a:ln w="9525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2" name="Google Shape;302;g1359f55c4b5_1_121"/>
          <p:cNvSpPr/>
          <p:nvPr/>
        </p:nvSpPr>
        <p:spPr>
          <a:xfrm>
            <a:off x="10786757" y="4747491"/>
            <a:ext cx="106500" cy="108000"/>
          </a:xfrm>
          <a:prstGeom prst="ellipse">
            <a:avLst/>
          </a:prstGeom>
          <a:solidFill>
            <a:srgbClr val="00FF00"/>
          </a:solidFill>
          <a:ln w="9525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3" name="Google Shape;303;g1359f55c4b5_1_121"/>
          <p:cNvSpPr/>
          <p:nvPr/>
        </p:nvSpPr>
        <p:spPr>
          <a:xfrm>
            <a:off x="11113562" y="4747484"/>
            <a:ext cx="106500" cy="108000"/>
          </a:xfrm>
          <a:prstGeom prst="ellipse">
            <a:avLst/>
          </a:prstGeom>
          <a:solidFill>
            <a:srgbClr val="00FF00"/>
          </a:solidFill>
          <a:ln w="9525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" name="Google Shape;304;g1359f55c4b5_1_121"/>
          <p:cNvSpPr/>
          <p:nvPr/>
        </p:nvSpPr>
        <p:spPr>
          <a:xfrm>
            <a:off x="10151223" y="5057465"/>
            <a:ext cx="106500" cy="108000"/>
          </a:xfrm>
          <a:prstGeom prst="ellipse">
            <a:avLst/>
          </a:prstGeom>
          <a:solidFill>
            <a:srgbClr val="00FF00"/>
          </a:solidFill>
          <a:ln w="9525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5" name="Google Shape;305;g1359f55c4b5_1_121"/>
          <p:cNvSpPr/>
          <p:nvPr/>
        </p:nvSpPr>
        <p:spPr>
          <a:xfrm>
            <a:off x="10483336" y="5066645"/>
            <a:ext cx="106500" cy="108000"/>
          </a:xfrm>
          <a:prstGeom prst="ellipse">
            <a:avLst/>
          </a:prstGeom>
          <a:solidFill>
            <a:srgbClr val="00FF00"/>
          </a:solidFill>
          <a:ln w="9525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" name="Google Shape;306;g1359f55c4b5_1_121"/>
          <p:cNvSpPr/>
          <p:nvPr/>
        </p:nvSpPr>
        <p:spPr>
          <a:xfrm>
            <a:off x="10784365" y="5066645"/>
            <a:ext cx="106500" cy="108000"/>
          </a:xfrm>
          <a:prstGeom prst="ellipse">
            <a:avLst/>
          </a:prstGeom>
          <a:solidFill>
            <a:srgbClr val="00FF00"/>
          </a:solidFill>
          <a:ln w="9525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7" name="Google Shape;307;g1359f55c4b5_1_121"/>
          <p:cNvSpPr/>
          <p:nvPr/>
        </p:nvSpPr>
        <p:spPr>
          <a:xfrm>
            <a:off x="9274069" y="4109173"/>
            <a:ext cx="106500" cy="108000"/>
          </a:xfrm>
          <a:prstGeom prst="ellipse">
            <a:avLst/>
          </a:prstGeom>
          <a:solidFill>
            <a:srgbClr val="FF9900"/>
          </a:solidFill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8" name="Google Shape;308;g1359f55c4b5_1_121"/>
          <p:cNvSpPr/>
          <p:nvPr/>
        </p:nvSpPr>
        <p:spPr>
          <a:xfrm>
            <a:off x="9274069" y="4435504"/>
            <a:ext cx="106500" cy="108000"/>
          </a:xfrm>
          <a:prstGeom prst="ellipse">
            <a:avLst/>
          </a:prstGeom>
          <a:solidFill>
            <a:srgbClr val="FF9900"/>
          </a:solidFill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9" name="Google Shape;309;g1359f55c4b5_1_121"/>
          <p:cNvSpPr/>
          <p:nvPr/>
        </p:nvSpPr>
        <p:spPr>
          <a:xfrm>
            <a:off x="9274069" y="4761805"/>
            <a:ext cx="106500" cy="108000"/>
          </a:xfrm>
          <a:prstGeom prst="ellipse">
            <a:avLst/>
          </a:prstGeom>
          <a:solidFill>
            <a:srgbClr val="FF9900"/>
          </a:solidFill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0" name="Google Shape;310;g1359f55c4b5_1_121"/>
          <p:cNvSpPr/>
          <p:nvPr/>
        </p:nvSpPr>
        <p:spPr>
          <a:xfrm>
            <a:off x="9274062" y="3782869"/>
            <a:ext cx="106500" cy="108000"/>
          </a:xfrm>
          <a:prstGeom prst="ellipse">
            <a:avLst/>
          </a:prstGeom>
          <a:solidFill>
            <a:srgbClr val="FF9900"/>
          </a:solidFill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1" name="Google Shape;311;g1359f55c4b5_1_121"/>
          <p:cNvSpPr/>
          <p:nvPr/>
        </p:nvSpPr>
        <p:spPr>
          <a:xfrm>
            <a:off x="9518100" y="5057452"/>
            <a:ext cx="106500" cy="108000"/>
          </a:xfrm>
          <a:prstGeom prst="ellipse">
            <a:avLst/>
          </a:prstGeom>
          <a:solidFill>
            <a:srgbClr val="FF9900"/>
          </a:solidFill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2" name="Google Shape;312;g1359f55c4b5_1_121"/>
          <p:cNvSpPr/>
          <p:nvPr/>
        </p:nvSpPr>
        <p:spPr>
          <a:xfrm>
            <a:off x="11113572" y="5075604"/>
            <a:ext cx="106500" cy="108000"/>
          </a:xfrm>
          <a:prstGeom prst="ellipse">
            <a:avLst/>
          </a:prstGeom>
          <a:solidFill>
            <a:srgbClr val="FF9900"/>
          </a:solidFill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3" name="Google Shape;313;g1359f55c4b5_1_121"/>
          <p:cNvSpPr/>
          <p:nvPr/>
        </p:nvSpPr>
        <p:spPr>
          <a:xfrm>
            <a:off x="11375236" y="4435494"/>
            <a:ext cx="106500" cy="108000"/>
          </a:xfrm>
          <a:prstGeom prst="ellipse">
            <a:avLst/>
          </a:prstGeom>
          <a:solidFill>
            <a:srgbClr val="FF9900"/>
          </a:solidFill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4" name="Google Shape;314;g1359f55c4b5_1_121"/>
          <p:cNvSpPr/>
          <p:nvPr/>
        </p:nvSpPr>
        <p:spPr>
          <a:xfrm>
            <a:off x="11376349" y="4086488"/>
            <a:ext cx="106500" cy="108000"/>
          </a:xfrm>
          <a:prstGeom prst="ellipse">
            <a:avLst/>
          </a:prstGeom>
          <a:solidFill>
            <a:srgbClr val="FF9900"/>
          </a:solidFill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5" name="Google Shape;315;g1359f55c4b5_1_121"/>
          <p:cNvSpPr/>
          <p:nvPr/>
        </p:nvSpPr>
        <p:spPr>
          <a:xfrm>
            <a:off x="9532632" y="3456548"/>
            <a:ext cx="106500" cy="108000"/>
          </a:xfrm>
          <a:prstGeom prst="ellipse">
            <a:avLst/>
          </a:prstGeom>
          <a:solidFill>
            <a:srgbClr val="FF9900"/>
          </a:solidFill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6" name="Google Shape;316;g1359f55c4b5_1_121"/>
          <p:cNvSpPr/>
          <p:nvPr/>
        </p:nvSpPr>
        <p:spPr>
          <a:xfrm>
            <a:off x="10151232" y="3198539"/>
            <a:ext cx="106500" cy="108000"/>
          </a:xfrm>
          <a:prstGeom prst="ellipse">
            <a:avLst/>
          </a:prstGeom>
          <a:solidFill>
            <a:srgbClr val="FF9900"/>
          </a:solidFill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7" name="Google Shape;317;g1359f55c4b5_1_121"/>
          <p:cNvSpPr/>
          <p:nvPr/>
        </p:nvSpPr>
        <p:spPr>
          <a:xfrm>
            <a:off x="10483345" y="3198529"/>
            <a:ext cx="106500" cy="108000"/>
          </a:xfrm>
          <a:prstGeom prst="ellipse">
            <a:avLst/>
          </a:prstGeom>
          <a:solidFill>
            <a:srgbClr val="FF9900"/>
          </a:solidFill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8" name="Google Shape;318;g1359f55c4b5_1_121"/>
          <p:cNvSpPr/>
          <p:nvPr/>
        </p:nvSpPr>
        <p:spPr>
          <a:xfrm>
            <a:off x="11113566" y="3456561"/>
            <a:ext cx="106500" cy="108000"/>
          </a:xfrm>
          <a:prstGeom prst="ellipse">
            <a:avLst/>
          </a:prstGeom>
          <a:solidFill>
            <a:srgbClr val="FF9900"/>
          </a:solidFill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9" name="Google Shape;319;g1359f55c4b5_1_121"/>
          <p:cNvSpPr/>
          <p:nvPr/>
        </p:nvSpPr>
        <p:spPr>
          <a:xfrm>
            <a:off x="11316099" y="3782869"/>
            <a:ext cx="106500" cy="108000"/>
          </a:xfrm>
          <a:prstGeom prst="ellipse">
            <a:avLst/>
          </a:prstGeom>
          <a:solidFill>
            <a:srgbClr val="FF9900"/>
          </a:solidFill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0" name="Google Shape;320;g1359f55c4b5_1_121"/>
          <p:cNvSpPr/>
          <p:nvPr/>
        </p:nvSpPr>
        <p:spPr>
          <a:xfrm>
            <a:off x="11319875" y="4747491"/>
            <a:ext cx="106500" cy="108000"/>
          </a:xfrm>
          <a:prstGeom prst="ellipse">
            <a:avLst/>
          </a:prstGeom>
          <a:solidFill>
            <a:srgbClr val="FF9900"/>
          </a:solidFill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1" name="Google Shape;321;g1359f55c4b5_1_121"/>
          <p:cNvSpPr/>
          <p:nvPr/>
        </p:nvSpPr>
        <p:spPr>
          <a:xfrm>
            <a:off x="10740475" y="3198539"/>
            <a:ext cx="106500" cy="108000"/>
          </a:xfrm>
          <a:prstGeom prst="ellipse">
            <a:avLst/>
          </a:prstGeom>
          <a:solidFill>
            <a:srgbClr val="FF9900"/>
          </a:solidFill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2" name="Google Shape;322;g1359f55c4b5_1_121"/>
          <p:cNvSpPr/>
          <p:nvPr/>
        </p:nvSpPr>
        <p:spPr>
          <a:xfrm>
            <a:off x="9848197" y="3198529"/>
            <a:ext cx="106500" cy="108000"/>
          </a:xfrm>
          <a:prstGeom prst="ellipse">
            <a:avLst/>
          </a:prstGeom>
          <a:solidFill>
            <a:srgbClr val="FF9900"/>
          </a:solidFill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3" name="Google Shape;323;g1359f55c4b5_1_121"/>
          <p:cNvSpPr/>
          <p:nvPr/>
        </p:nvSpPr>
        <p:spPr>
          <a:xfrm>
            <a:off x="9848197" y="5315069"/>
            <a:ext cx="106500" cy="108000"/>
          </a:xfrm>
          <a:prstGeom prst="ellipse">
            <a:avLst/>
          </a:prstGeom>
          <a:solidFill>
            <a:srgbClr val="FF9900"/>
          </a:solidFill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4" name="Google Shape;324;g1359f55c4b5_1_121"/>
          <p:cNvSpPr/>
          <p:nvPr/>
        </p:nvSpPr>
        <p:spPr>
          <a:xfrm>
            <a:off x="10151232" y="5315069"/>
            <a:ext cx="106500" cy="108000"/>
          </a:xfrm>
          <a:prstGeom prst="ellipse">
            <a:avLst/>
          </a:prstGeom>
          <a:solidFill>
            <a:srgbClr val="FF9900"/>
          </a:solidFill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5" name="Google Shape;325;g1359f55c4b5_1_121"/>
          <p:cNvSpPr/>
          <p:nvPr/>
        </p:nvSpPr>
        <p:spPr>
          <a:xfrm>
            <a:off x="10483345" y="5315083"/>
            <a:ext cx="106500" cy="108000"/>
          </a:xfrm>
          <a:prstGeom prst="ellipse">
            <a:avLst/>
          </a:prstGeom>
          <a:solidFill>
            <a:srgbClr val="FF9900"/>
          </a:solidFill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6" name="Google Shape;326;g1359f55c4b5_1_121"/>
          <p:cNvSpPr/>
          <p:nvPr/>
        </p:nvSpPr>
        <p:spPr>
          <a:xfrm>
            <a:off x="10784365" y="5315069"/>
            <a:ext cx="106500" cy="108000"/>
          </a:xfrm>
          <a:prstGeom prst="ellipse">
            <a:avLst/>
          </a:prstGeom>
          <a:solidFill>
            <a:srgbClr val="FF9900"/>
          </a:solidFill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7" name="Google Shape;327;g1359f55c4b5_1_121"/>
          <p:cNvSpPr/>
          <p:nvPr/>
        </p:nvSpPr>
        <p:spPr>
          <a:xfrm>
            <a:off x="8781157" y="5478002"/>
            <a:ext cx="1053300" cy="46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8" name="Google Shape;328;g1359f55c4b5_1_121"/>
          <p:cNvSpPr txBox="1"/>
          <p:nvPr/>
        </p:nvSpPr>
        <p:spPr>
          <a:xfrm>
            <a:off x="8691456" y="5361449"/>
            <a:ext cx="12345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/>
              <a:t>Green: 32</a:t>
            </a:r>
            <a:endParaRPr sz="15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/>
              <a:t>Orange: 20</a:t>
            </a:r>
            <a:endParaRPr sz="1500"/>
          </a:p>
        </p:txBody>
      </p:sp>
      <p:pic>
        <p:nvPicPr>
          <p:cNvPr id="329" name="Google Shape;329;g1359f55c4b5_1_1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909343" y="109350"/>
            <a:ext cx="3127153" cy="2495351"/>
          </a:xfrm>
          <a:prstGeom prst="rect">
            <a:avLst/>
          </a:prstGeom>
          <a:noFill/>
          <a:ln>
            <a:noFill/>
          </a:ln>
        </p:spPr>
      </p:pic>
      <p:sp>
        <p:nvSpPr>
          <p:cNvPr id="330" name="Google Shape;330;g1359f55c4b5_1_121"/>
          <p:cNvSpPr txBox="1"/>
          <p:nvPr/>
        </p:nvSpPr>
        <p:spPr>
          <a:xfrm rot="-5400000">
            <a:off x="7244125" y="868700"/>
            <a:ext cx="26691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/>
              <a:t>4” test  wafer</a:t>
            </a:r>
            <a:endParaRPr sz="1500"/>
          </a:p>
        </p:txBody>
      </p:sp>
      <p:sp>
        <p:nvSpPr>
          <p:cNvPr id="331" name="Google Shape;331;g1359f55c4b5_1_121"/>
          <p:cNvSpPr txBox="1"/>
          <p:nvPr/>
        </p:nvSpPr>
        <p:spPr>
          <a:xfrm rot="-5400000">
            <a:off x="7244125" y="3916700"/>
            <a:ext cx="26691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dirty="0"/>
              <a:t>6” high resistivity wafer</a:t>
            </a:r>
            <a:endParaRPr sz="1500" dirty="0"/>
          </a:p>
        </p:txBody>
      </p:sp>
      <p:sp>
        <p:nvSpPr>
          <p:cNvPr id="332" name="Google Shape;332;g1359f55c4b5_1_121"/>
          <p:cNvSpPr txBox="1">
            <a:spLocks noGrp="1"/>
          </p:cNvSpPr>
          <p:nvPr>
            <p:ph type="dt" idx="4294967295"/>
          </p:nvPr>
        </p:nvSpPr>
        <p:spPr>
          <a:xfrm>
            <a:off x="1420550" y="6461975"/>
            <a:ext cx="36702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200"/>
              <a:t>EP-R&amp;D Days, Geneva, June 20th, 2022 </a:t>
            </a:r>
            <a:endParaRPr sz="1200"/>
          </a:p>
        </p:txBody>
      </p:sp>
      <p:sp>
        <p:nvSpPr>
          <p:cNvPr id="333" name="Google Shape;333;g1359f55c4b5_1_121"/>
          <p:cNvSpPr txBox="1">
            <a:spLocks noGrp="1"/>
          </p:cNvSpPr>
          <p:nvPr>
            <p:ph type="ftr" idx="4294967295"/>
          </p:nvPr>
        </p:nvSpPr>
        <p:spPr>
          <a:xfrm>
            <a:off x="4895201" y="6356363"/>
            <a:ext cx="593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Marius Mæhlum Halvorsen | The Silicon Electron Multiplier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1359f55c4b5_1_242"/>
          <p:cNvSpPr txBox="1">
            <a:spLocks noGrp="1"/>
          </p:cNvSpPr>
          <p:nvPr>
            <p:ph type="body" idx="1"/>
          </p:nvPr>
        </p:nvSpPr>
        <p:spPr>
          <a:xfrm>
            <a:off x="407995" y="1592267"/>
            <a:ext cx="6456000" cy="4608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609600" lvl="0" indent="-425450" algn="l" rtl="0">
              <a:spcBef>
                <a:spcPts val="1800"/>
              </a:spcBef>
              <a:spcAft>
                <a:spcPts val="0"/>
              </a:spcAft>
              <a:buSzPts val="1900"/>
              <a:buChar char="-"/>
            </a:pPr>
            <a:r>
              <a:rPr lang="en-US" sz="2100" b="1" dirty="0"/>
              <a:t>Project in cooperation with CNM. </a:t>
            </a:r>
            <a:endParaRPr sz="2100" b="1" dirty="0"/>
          </a:p>
          <a:p>
            <a:pPr marL="609600" lvl="0" indent="-425450" algn="l" rtl="0"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en-US" sz="2100" b="1" dirty="0"/>
              <a:t>Awarded AIDA </a:t>
            </a:r>
            <a:r>
              <a:rPr lang="en-US" sz="2100" b="1" dirty="0" err="1"/>
              <a:t>innova</a:t>
            </a:r>
            <a:r>
              <a:rPr lang="en-US" sz="2100" b="1" dirty="0"/>
              <a:t> blue sky R&amp;D grant for a demonstrator production</a:t>
            </a:r>
            <a:endParaRPr sz="2100" b="1" dirty="0"/>
          </a:p>
          <a:p>
            <a:pPr marL="609600" lvl="0" indent="-425450" algn="l" rtl="0"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en-US" sz="2100" b="1" dirty="0"/>
              <a:t>Project has started</a:t>
            </a:r>
            <a:endParaRPr sz="2100" b="1" dirty="0"/>
          </a:p>
          <a:p>
            <a:pPr marL="1219200" lvl="1" indent="-4191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dirty="0"/>
              <a:t>First design proposal beginning of July</a:t>
            </a:r>
            <a:endParaRPr dirty="0"/>
          </a:p>
          <a:p>
            <a:pPr marL="1219200" lvl="1" indent="-4191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dirty="0"/>
              <a:t>Refining of simulations</a:t>
            </a:r>
            <a:endParaRPr dirty="0"/>
          </a:p>
          <a:p>
            <a:pPr marL="1219200" lvl="1" indent="-4191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dirty="0"/>
              <a:t>Post-doc starts this summer</a:t>
            </a:r>
            <a:endParaRPr dirty="0"/>
          </a:p>
          <a:p>
            <a:pPr marL="1219200" lvl="1" indent="-4191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dirty="0"/>
              <a:t>Production starts this autumn 2022</a:t>
            </a:r>
            <a:endParaRPr dirty="0"/>
          </a:p>
          <a:p>
            <a:pPr marL="609600" lvl="0" indent="-425450" algn="l" rtl="0"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en-US" sz="2100" b="1" dirty="0"/>
              <a:t>DRIE etching of pillars </a:t>
            </a:r>
            <a:endParaRPr sz="2100" b="1" dirty="0"/>
          </a:p>
          <a:p>
            <a:pPr marL="1219200" lvl="1" indent="-406400" algn="l" rtl="0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 sz="1900" dirty="0"/>
              <a:t>Deposit oxide and metal afterwards</a:t>
            </a:r>
            <a:endParaRPr sz="1900" dirty="0"/>
          </a:p>
          <a:p>
            <a:pPr marL="609600" lvl="0" indent="-425450" algn="l" rtl="0"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en-US" sz="2100" b="1" dirty="0"/>
              <a:t>Metal not in direct contact with the semiconductor</a:t>
            </a:r>
            <a:endParaRPr sz="2100" b="1" dirty="0"/>
          </a:p>
          <a:p>
            <a:pPr marL="1219200" lvl="1" indent="-406400" algn="l" rtl="0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 sz="1900" dirty="0"/>
              <a:t>Milder operation conditions for silicon</a:t>
            </a:r>
            <a:endParaRPr sz="1900" dirty="0"/>
          </a:p>
          <a:p>
            <a:pPr marL="609600" lvl="0" indent="-425450" algn="l" rtl="0"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en-US" sz="2100" b="1" dirty="0"/>
              <a:t>Process related constraints</a:t>
            </a:r>
            <a:endParaRPr sz="2100" b="1" dirty="0"/>
          </a:p>
          <a:p>
            <a:pPr marL="1219200" lvl="0" indent="-406400" algn="l" rtl="0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 sz="1900" b="0" dirty="0"/>
              <a:t>Scalloping</a:t>
            </a:r>
            <a:endParaRPr sz="2100" b="0" dirty="0"/>
          </a:p>
        </p:txBody>
      </p:sp>
      <p:sp>
        <p:nvSpPr>
          <p:cNvPr id="339" name="Google Shape;339;g1359f55c4b5_1_242"/>
          <p:cNvSpPr txBox="1">
            <a:spLocks noGrp="1"/>
          </p:cNvSpPr>
          <p:nvPr>
            <p:ph type="title"/>
          </p:nvPr>
        </p:nvSpPr>
        <p:spPr>
          <a:xfrm>
            <a:off x="543984" y="498124"/>
            <a:ext cx="15168000" cy="1420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Fabrication using deep reactive ion etching</a:t>
            </a:r>
            <a:endParaRPr/>
          </a:p>
        </p:txBody>
      </p:sp>
      <p:pic>
        <p:nvPicPr>
          <p:cNvPr id="340" name="Google Shape;340;g1359f55c4b5_1_2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46241" y="1744675"/>
            <a:ext cx="2387734" cy="2387734"/>
          </a:xfrm>
          <a:prstGeom prst="rect">
            <a:avLst/>
          </a:prstGeom>
          <a:noFill/>
          <a:ln>
            <a:noFill/>
          </a:ln>
        </p:spPr>
      </p:pic>
      <p:sp>
        <p:nvSpPr>
          <p:cNvPr id="341" name="Google Shape;341;g1359f55c4b5_1_242"/>
          <p:cNvSpPr txBox="1"/>
          <p:nvPr/>
        </p:nvSpPr>
        <p:spPr>
          <a:xfrm rot="-5400000">
            <a:off x="4599583" y="5002992"/>
            <a:ext cx="28500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[courtesy of CNM]</a:t>
            </a:r>
            <a:endParaRPr sz="1600" b="0" i="0" u="none" strike="noStrike" cap="none">
              <a:solidFill>
                <a:srgbClr val="000000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342" name="Google Shape;342;g1359f55c4b5_1_2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79750" y="2721230"/>
            <a:ext cx="2625400" cy="804034"/>
          </a:xfrm>
          <a:prstGeom prst="rect">
            <a:avLst/>
          </a:prstGeom>
          <a:noFill/>
          <a:ln>
            <a:noFill/>
          </a:ln>
        </p:spPr>
      </p:pic>
      <p:pic>
        <p:nvPicPr>
          <p:cNvPr id="343" name="Google Shape;343;g1359f55c4b5_1_242"/>
          <p:cNvPicPr preferRelativeResize="0"/>
          <p:nvPr/>
        </p:nvPicPr>
        <p:blipFill rotWithShape="1">
          <a:blip r:embed="rId5">
            <a:alphaModFix/>
          </a:blip>
          <a:srcRect b="5123"/>
          <a:stretch/>
        </p:blipFill>
        <p:spPr>
          <a:xfrm>
            <a:off x="9017449" y="3645004"/>
            <a:ext cx="2997734" cy="2300562"/>
          </a:xfrm>
          <a:prstGeom prst="rect">
            <a:avLst/>
          </a:prstGeom>
          <a:noFill/>
          <a:ln>
            <a:noFill/>
          </a:ln>
        </p:spPr>
      </p:pic>
      <p:pic>
        <p:nvPicPr>
          <p:cNvPr id="344" name="Google Shape;344;g1359f55c4b5_1_24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167450" y="3824308"/>
            <a:ext cx="2850000" cy="2094363"/>
          </a:xfrm>
          <a:prstGeom prst="rect">
            <a:avLst/>
          </a:prstGeom>
          <a:noFill/>
          <a:ln>
            <a:noFill/>
          </a:ln>
        </p:spPr>
      </p:pic>
      <p:sp>
        <p:nvSpPr>
          <p:cNvPr id="345" name="Google Shape;345;g1359f55c4b5_1_242"/>
          <p:cNvSpPr txBox="1">
            <a:spLocks noGrp="1"/>
          </p:cNvSpPr>
          <p:nvPr>
            <p:ph type="dt" idx="10"/>
          </p:nvPr>
        </p:nvSpPr>
        <p:spPr>
          <a:xfrm>
            <a:off x="1420550" y="6461975"/>
            <a:ext cx="36702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200"/>
              <a:t>EP-R&amp;D Days, Geneva, June 19th, 2022 </a:t>
            </a:r>
            <a:endParaRPr sz="1200"/>
          </a:p>
        </p:txBody>
      </p:sp>
      <p:sp>
        <p:nvSpPr>
          <p:cNvPr id="346" name="Google Shape;346;g1359f55c4b5_1_242"/>
          <p:cNvSpPr txBox="1">
            <a:spLocks noGrp="1"/>
          </p:cNvSpPr>
          <p:nvPr>
            <p:ph type="ftr" idx="11"/>
          </p:nvPr>
        </p:nvSpPr>
        <p:spPr>
          <a:xfrm>
            <a:off x="4895201" y="6356363"/>
            <a:ext cx="593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Marius Mæhlum Halvorsen | The Silicon Electron Multiplier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621</Words>
  <Application>Microsoft Office PowerPoint</Application>
  <PresentationFormat>Widescreen</PresentationFormat>
  <Paragraphs>113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Calibri</vt:lpstr>
      <vt:lpstr>Source Sans Pro</vt:lpstr>
      <vt:lpstr>Arial</vt:lpstr>
      <vt:lpstr>Office Theme</vt:lpstr>
      <vt:lpstr>The Silicon Electron Multiplier Sensor</vt:lpstr>
      <vt:lpstr>The Silicon Electron Multiplier Sensor</vt:lpstr>
      <vt:lpstr>Fabrication: Metal Assisted Chemical Etching</vt:lpstr>
      <vt:lpstr>Process flow overview</vt:lpstr>
      <vt:lpstr>Process optimisation, Coating and exposure</vt:lpstr>
      <vt:lpstr>Platinum evaporation and lift-off</vt:lpstr>
      <vt:lpstr>Etching </vt:lpstr>
      <vt:lpstr>Upcoming steps</vt:lpstr>
      <vt:lpstr>Fabrication using deep reactive ion etching</vt:lpstr>
      <vt:lpstr>Conclusion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Silicon Electron Multiplier Sensor</dc:title>
  <dc:creator>Marius Mahlum Halvorsen</dc:creator>
  <cp:lastModifiedBy>Marius Mahlum Halvorsen</cp:lastModifiedBy>
  <cp:revision>1</cp:revision>
  <dcterms:created xsi:type="dcterms:W3CDTF">2021-11-15T07:35:27Z</dcterms:created>
  <dcterms:modified xsi:type="dcterms:W3CDTF">2022-06-20T05:49:29Z</dcterms:modified>
</cp:coreProperties>
</file>