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4164" r:id="rId2"/>
  </p:sldMasterIdLst>
  <p:notesMasterIdLst>
    <p:notesMasterId r:id="rId23"/>
  </p:notesMasterIdLst>
  <p:handoutMasterIdLst>
    <p:handoutMasterId r:id="rId24"/>
  </p:handoutMasterIdLst>
  <p:sldIdLst>
    <p:sldId id="933" r:id="rId3"/>
    <p:sldId id="955" r:id="rId4"/>
    <p:sldId id="962" r:id="rId5"/>
    <p:sldId id="964" r:id="rId6"/>
    <p:sldId id="961" r:id="rId7"/>
    <p:sldId id="946" r:id="rId8"/>
    <p:sldId id="952" r:id="rId9"/>
    <p:sldId id="930" r:id="rId10"/>
    <p:sldId id="957" r:id="rId11"/>
    <p:sldId id="959" r:id="rId12"/>
    <p:sldId id="960" r:id="rId13"/>
    <p:sldId id="953" r:id="rId14"/>
    <p:sldId id="956" r:id="rId15"/>
    <p:sldId id="942" r:id="rId16"/>
    <p:sldId id="936" r:id="rId17"/>
    <p:sldId id="932" r:id="rId18"/>
    <p:sldId id="958" r:id="rId19"/>
    <p:sldId id="947" r:id="rId20"/>
    <p:sldId id="948" r:id="rId21"/>
    <p:sldId id="954" r:id="rId22"/>
  </p:sldIdLst>
  <p:sldSz cx="9144000" cy="6858000" type="screen4x3"/>
  <p:notesSz cx="7099300" cy="10234613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ros Sriskaran" initials="VS" lastIdx="1" clrIdx="0">
    <p:extLst>
      <p:ext uri="{19B8F6BF-5375-455C-9EA6-DF929625EA0E}">
        <p15:presenceInfo xmlns:p15="http://schemas.microsoft.com/office/powerpoint/2012/main" userId="S-1-5-21-1526224874-1540688658-1361462980-42606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CC00"/>
    <a:srgbClr val="B84848"/>
    <a:srgbClr val="FBF1D3"/>
    <a:srgbClr val="0000FF"/>
    <a:srgbClr val="FF0000"/>
    <a:srgbClr val="9B9B9B"/>
    <a:srgbClr val="CCFFCC"/>
    <a:srgbClr val="000066"/>
    <a:srgbClr val="7D5A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1" autoAdjust="0"/>
    <p:restoredTop sz="92377" autoAdjust="0"/>
  </p:normalViewPr>
  <p:slideViewPr>
    <p:cSldViewPr>
      <p:cViewPr varScale="1">
        <p:scale>
          <a:sx n="162" d="100"/>
          <a:sy n="162" d="100"/>
        </p:scale>
        <p:origin x="1938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3480" y="-24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670546481334355"/>
          <c:y val="3.967740958075365E-2"/>
          <c:w val="0.75841240767926521"/>
          <c:h val="0.85173689214906856"/>
        </c:manualLayout>
      </c:layout>
      <c:scatterChart>
        <c:scatterStyle val="lineMarker"/>
        <c:varyColors val="0"/>
        <c:ser>
          <c:idx val="2"/>
          <c:order val="0"/>
          <c:spPr>
            <a:ln>
              <a:noFill/>
            </a:ln>
          </c:spPr>
          <c:marker>
            <c:symbol val="square"/>
            <c:size val="5"/>
            <c:spPr>
              <a:noFill/>
              <a:ln>
                <a:solidFill>
                  <a:schemeClr val="accent1"/>
                </a:solidFill>
              </a:ln>
            </c:spPr>
          </c:marker>
          <c:xVal>
            <c:numRef>
              <c:f>file_out_timepix4_toa!$A$1:$A$99</c:f>
              <c:numCache>
                <c:formatCode>General</c:formatCode>
                <c:ptCount val="99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</c:v>
                </c:pt>
                <c:pt idx="8">
                  <c:v>1.8</c:v>
                </c:pt>
                <c:pt idx="9">
                  <c:v>1.9</c:v>
                </c:pt>
                <c:pt idx="10">
                  <c:v>2</c:v>
                </c:pt>
                <c:pt idx="11">
                  <c:v>2.1</c:v>
                </c:pt>
                <c:pt idx="12">
                  <c:v>2.2000000000000002</c:v>
                </c:pt>
                <c:pt idx="13">
                  <c:v>2.2999999999999998</c:v>
                </c:pt>
                <c:pt idx="14">
                  <c:v>2.4</c:v>
                </c:pt>
                <c:pt idx="15">
                  <c:v>2.5</c:v>
                </c:pt>
                <c:pt idx="16">
                  <c:v>2.6</c:v>
                </c:pt>
                <c:pt idx="17">
                  <c:v>2.7</c:v>
                </c:pt>
                <c:pt idx="18">
                  <c:v>2.8</c:v>
                </c:pt>
                <c:pt idx="19">
                  <c:v>2.9</c:v>
                </c:pt>
                <c:pt idx="20">
                  <c:v>3</c:v>
                </c:pt>
                <c:pt idx="21">
                  <c:v>3.1</c:v>
                </c:pt>
                <c:pt idx="22">
                  <c:v>3.2</c:v>
                </c:pt>
                <c:pt idx="23">
                  <c:v>3.3</c:v>
                </c:pt>
                <c:pt idx="24">
                  <c:v>3.4</c:v>
                </c:pt>
                <c:pt idx="25">
                  <c:v>3.5</c:v>
                </c:pt>
                <c:pt idx="26">
                  <c:v>3.6</c:v>
                </c:pt>
                <c:pt idx="27">
                  <c:v>3.7</c:v>
                </c:pt>
                <c:pt idx="28">
                  <c:v>3.8</c:v>
                </c:pt>
                <c:pt idx="29">
                  <c:v>3.9</c:v>
                </c:pt>
                <c:pt idx="30">
                  <c:v>4</c:v>
                </c:pt>
                <c:pt idx="31">
                  <c:v>4.0999999999999996</c:v>
                </c:pt>
                <c:pt idx="32">
                  <c:v>4.2</c:v>
                </c:pt>
                <c:pt idx="33">
                  <c:v>4.3</c:v>
                </c:pt>
                <c:pt idx="34">
                  <c:v>4.4000000000000004</c:v>
                </c:pt>
                <c:pt idx="35">
                  <c:v>4.5</c:v>
                </c:pt>
                <c:pt idx="36">
                  <c:v>4.5999999999999996</c:v>
                </c:pt>
                <c:pt idx="37">
                  <c:v>4.7</c:v>
                </c:pt>
                <c:pt idx="38">
                  <c:v>4.8</c:v>
                </c:pt>
                <c:pt idx="39">
                  <c:v>4.9000000000000004</c:v>
                </c:pt>
                <c:pt idx="40">
                  <c:v>5</c:v>
                </c:pt>
                <c:pt idx="41">
                  <c:v>5.0999999999999996</c:v>
                </c:pt>
                <c:pt idx="42">
                  <c:v>5.2</c:v>
                </c:pt>
                <c:pt idx="43">
                  <c:v>5.3</c:v>
                </c:pt>
                <c:pt idx="44">
                  <c:v>5.4</c:v>
                </c:pt>
                <c:pt idx="45">
                  <c:v>5.5</c:v>
                </c:pt>
                <c:pt idx="46">
                  <c:v>5.6</c:v>
                </c:pt>
                <c:pt idx="47">
                  <c:v>5.7</c:v>
                </c:pt>
                <c:pt idx="48">
                  <c:v>5.8</c:v>
                </c:pt>
                <c:pt idx="49">
                  <c:v>5.9</c:v>
                </c:pt>
                <c:pt idx="50">
                  <c:v>6</c:v>
                </c:pt>
                <c:pt idx="51">
                  <c:v>6.1</c:v>
                </c:pt>
                <c:pt idx="52">
                  <c:v>6.2</c:v>
                </c:pt>
                <c:pt idx="53">
                  <c:v>6.3</c:v>
                </c:pt>
                <c:pt idx="54">
                  <c:v>6.4</c:v>
                </c:pt>
                <c:pt idx="55">
                  <c:v>6.5</c:v>
                </c:pt>
                <c:pt idx="56">
                  <c:v>6.6</c:v>
                </c:pt>
                <c:pt idx="57">
                  <c:v>6.7</c:v>
                </c:pt>
                <c:pt idx="58">
                  <c:v>6.8</c:v>
                </c:pt>
                <c:pt idx="59">
                  <c:v>6.9</c:v>
                </c:pt>
                <c:pt idx="60">
                  <c:v>7</c:v>
                </c:pt>
                <c:pt idx="61">
                  <c:v>7.1</c:v>
                </c:pt>
                <c:pt idx="62">
                  <c:v>7.2</c:v>
                </c:pt>
                <c:pt idx="63">
                  <c:v>7.3</c:v>
                </c:pt>
                <c:pt idx="64">
                  <c:v>7.4</c:v>
                </c:pt>
                <c:pt idx="65">
                  <c:v>7.5</c:v>
                </c:pt>
                <c:pt idx="66">
                  <c:v>7.6</c:v>
                </c:pt>
                <c:pt idx="67">
                  <c:v>7.7</c:v>
                </c:pt>
                <c:pt idx="68">
                  <c:v>7.8</c:v>
                </c:pt>
                <c:pt idx="69">
                  <c:v>7.9</c:v>
                </c:pt>
                <c:pt idx="70">
                  <c:v>8</c:v>
                </c:pt>
                <c:pt idx="71">
                  <c:v>8.1</c:v>
                </c:pt>
                <c:pt idx="72">
                  <c:v>8.1999999999999993</c:v>
                </c:pt>
                <c:pt idx="73">
                  <c:v>8.3000000000000007</c:v>
                </c:pt>
                <c:pt idx="74">
                  <c:v>8.4</c:v>
                </c:pt>
                <c:pt idx="75">
                  <c:v>8.5</c:v>
                </c:pt>
                <c:pt idx="76">
                  <c:v>8.6</c:v>
                </c:pt>
                <c:pt idx="77">
                  <c:v>8.6999999999999993</c:v>
                </c:pt>
                <c:pt idx="78">
                  <c:v>8.8000000000000007</c:v>
                </c:pt>
                <c:pt idx="79">
                  <c:v>8.9</c:v>
                </c:pt>
                <c:pt idx="80">
                  <c:v>9</c:v>
                </c:pt>
                <c:pt idx="81">
                  <c:v>9.1</c:v>
                </c:pt>
                <c:pt idx="82">
                  <c:v>9.1999999999999993</c:v>
                </c:pt>
                <c:pt idx="83">
                  <c:v>9.3000000000000007</c:v>
                </c:pt>
                <c:pt idx="84">
                  <c:v>9.4</c:v>
                </c:pt>
                <c:pt idx="85">
                  <c:v>9.5</c:v>
                </c:pt>
                <c:pt idx="86">
                  <c:v>9.6</c:v>
                </c:pt>
                <c:pt idx="87">
                  <c:v>9.6999999999999993</c:v>
                </c:pt>
                <c:pt idx="88">
                  <c:v>9.8000000000000007</c:v>
                </c:pt>
                <c:pt idx="89">
                  <c:v>9.9</c:v>
                </c:pt>
                <c:pt idx="90">
                  <c:v>10</c:v>
                </c:pt>
                <c:pt idx="91">
                  <c:v>10.1</c:v>
                </c:pt>
                <c:pt idx="92">
                  <c:v>10.199999999999999</c:v>
                </c:pt>
                <c:pt idx="93">
                  <c:v>10.3</c:v>
                </c:pt>
                <c:pt idx="94">
                  <c:v>10.4</c:v>
                </c:pt>
                <c:pt idx="95">
                  <c:v>10.5</c:v>
                </c:pt>
                <c:pt idx="96">
                  <c:v>10.6</c:v>
                </c:pt>
                <c:pt idx="97">
                  <c:v>10.7</c:v>
                </c:pt>
                <c:pt idx="98">
                  <c:v>10.8</c:v>
                </c:pt>
              </c:numCache>
            </c:numRef>
          </c:xVal>
          <c:yVal>
            <c:numRef>
              <c:f>file_out_timepix4_toa!$B$1:$B$99</c:f>
              <c:numCache>
                <c:formatCode>General</c:formatCode>
                <c:ptCount val="99"/>
                <c:pt idx="0">
                  <c:v>11095.225348837201</c:v>
                </c:pt>
                <c:pt idx="1">
                  <c:v>8992.1890425531892</c:v>
                </c:pt>
                <c:pt idx="2">
                  <c:v>7562.0115151515101</c:v>
                </c:pt>
                <c:pt idx="3">
                  <c:v>6263.5666999999903</c:v>
                </c:pt>
                <c:pt idx="4">
                  <c:v>5638.5096999999996</c:v>
                </c:pt>
                <c:pt idx="5">
                  <c:v>5059.8050000000003</c:v>
                </c:pt>
                <c:pt idx="6">
                  <c:v>4544.5528000000004</c:v>
                </c:pt>
                <c:pt idx="7">
                  <c:v>4289.2806</c:v>
                </c:pt>
                <c:pt idx="8">
                  <c:v>3925.4968999999901</c:v>
                </c:pt>
                <c:pt idx="9">
                  <c:v>3650.1763999999998</c:v>
                </c:pt>
                <c:pt idx="10">
                  <c:v>3416.8659000000098</c:v>
                </c:pt>
                <c:pt idx="11">
                  <c:v>3225.0392000000002</c:v>
                </c:pt>
                <c:pt idx="12">
                  <c:v>3047.913</c:v>
                </c:pt>
                <c:pt idx="13">
                  <c:v>2893.3546000000101</c:v>
                </c:pt>
                <c:pt idx="14">
                  <c:v>2737.0007000000001</c:v>
                </c:pt>
                <c:pt idx="15">
                  <c:v>2609.9243000000001</c:v>
                </c:pt>
                <c:pt idx="16">
                  <c:v>2487.4367000000002</c:v>
                </c:pt>
                <c:pt idx="17">
                  <c:v>2374.3597999999902</c:v>
                </c:pt>
                <c:pt idx="18">
                  <c:v>2303.3259000000098</c:v>
                </c:pt>
                <c:pt idx="19">
                  <c:v>2213.7341999999999</c:v>
                </c:pt>
                <c:pt idx="20">
                  <c:v>2119.2546000000002</c:v>
                </c:pt>
                <c:pt idx="21">
                  <c:v>2061.2483000000002</c:v>
                </c:pt>
                <c:pt idx="22">
                  <c:v>2017.0082</c:v>
                </c:pt>
                <c:pt idx="23">
                  <c:v>1924.3686</c:v>
                </c:pt>
                <c:pt idx="24">
                  <c:v>1860.77440000001</c:v>
                </c:pt>
                <c:pt idx="25">
                  <c:v>1790.2715000000001</c:v>
                </c:pt>
                <c:pt idx="26">
                  <c:v>1766.58239999999</c:v>
                </c:pt>
                <c:pt idx="27">
                  <c:v>1686.7888</c:v>
                </c:pt>
                <c:pt idx="28">
                  <c:v>1646.0283999999999</c:v>
                </c:pt>
                <c:pt idx="29">
                  <c:v>1615.89119999999</c:v>
                </c:pt>
                <c:pt idx="30">
                  <c:v>1565.6099000000099</c:v>
                </c:pt>
                <c:pt idx="31">
                  <c:v>1548.6287</c:v>
                </c:pt>
                <c:pt idx="32">
                  <c:v>1482.8879999999999</c:v>
                </c:pt>
                <c:pt idx="33">
                  <c:v>1483.4588000000001</c:v>
                </c:pt>
                <c:pt idx="34">
                  <c:v>1435.4574</c:v>
                </c:pt>
                <c:pt idx="35">
                  <c:v>1409.3342</c:v>
                </c:pt>
                <c:pt idx="36">
                  <c:v>1370.3447000000001</c:v>
                </c:pt>
                <c:pt idx="37">
                  <c:v>1361.1925000000001</c:v>
                </c:pt>
                <c:pt idx="38">
                  <c:v>1323.4581000000001</c:v>
                </c:pt>
                <c:pt idx="39">
                  <c:v>1273.8366000000101</c:v>
                </c:pt>
                <c:pt idx="40">
                  <c:v>1261.6262999999999</c:v>
                </c:pt>
                <c:pt idx="41">
                  <c:v>1254.11070000001</c:v>
                </c:pt>
                <c:pt idx="42">
                  <c:v>1213.62769999999</c:v>
                </c:pt>
                <c:pt idx="43">
                  <c:v>1214.5555999999999</c:v>
                </c:pt>
                <c:pt idx="44">
                  <c:v>1167.2699</c:v>
                </c:pt>
                <c:pt idx="45">
                  <c:v>1166.9925000000001</c:v>
                </c:pt>
                <c:pt idx="46">
                  <c:v>1147.70829999999</c:v>
                </c:pt>
                <c:pt idx="47">
                  <c:v>1145.54790000001</c:v>
                </c:pt>
                <c:pt idx="48">
                  <c:v>1099.0926999999999</c:v>
                </c:pt>
                <c:pt idx="49">
                  <c:v>1084.0451</c:v>
                </c:pt>
                <c:pt idx="50">
                  <c:v>1068.94040000001</c:v>
                </c:pt>
                <c:pt idx="51">
                  <c:v>1060.2897</c:v>
                </c:pt>
                <c:pt idx="52">
                  <c:v>1035.0418999999899</c:v>
                </c:pt>
                <c:pt idx="53">
                  <c:v>1032.9541999999999</c:v>
                </c:pt>
                <c:pt idx="54">
                  <c:v>999.51280000000099</c:v>
                </c:pt>
                <c:pt idx="55">
                  <c:v>1001.39140000001</c:v>
                </c:pt>
                <c:pt idx="56">
                  <c:v>978.45279999999696</c:v>
                </c:pt>
                <c:pt idx="57">
                  <c:v>962.90440000000797</c:v>
                </c:pt>
                <c:pt idx="58">
                  <c:v>954.87850000000196</c:v>
                </c:pt>
                <c:pt idx="59">
                  <c:v>950.28139999999701</c:v>
                </c:pt>
                <c:pt idx="60">
                  <c:v>930.86920000000305</c:v>
                </c:pt>
                <c:pt idx="61">
                  <c:v>924.73519999999201</c:v>
                </c:pt>
                <c:pt idx="62">
                  <c:v>909.94019999999</c:v>
                </c:pt>
                <c:pt idx="63">
                  <c:v>888.372999999993</c:v>
                </c:pt>
                <c:pt idx="64">
                  <c:v>886.29989999999998</c:v>
                </c:pt>
                <c:pt idx="65">
                  <c:v>874.76849999999195</c:v>
                </c:pt>
                <c:pt idx="66">
                  <c:v>871.95539999999596</c:v>
                </c:pt>
                <c:pt idx="67">
                  <c:v>859.69469999998705</c:v>
                </c:pt>
                <c:pt idx="68">
                  <c:v>858.25480000000005</c:v>
                </c:pt>
                <c:pt idx="69">
                  <c:v>833.70630000000006</c:v>
                </c:pt>
                <c:pt idx="70">
                  <c:v>847.81060000000798</c:v>
                </c:pt>
                <c:pt idx="71">
                  <c:v>821.58269999999197</c:v>
                </c:pt>
                <c:pt idx="72">
                  <c:v>824.32450000000495</c:v>
                </c:pt>
                <c:pt idx="73">
                  <c:v>803.89210000000196</c:v>
                </c:pt>
                <c:pt idx="74">
                  <c:v>803.16679999999599</c:v>
                </c:pt>
                <c:pt idx="75">
                  <c:v>789.75249999999801</c:v>
                </c:pt>
                <c:pt idx="76">
                  <c:v>786.16479999999797</c:v>
                </c:pt>
                <c:pt idx="77">
                  <c:v>790.61110000000303</c:v>
                </c:pt>
                <c:pt idx="78">
                  <c:v>773.39440000000604</c:v>
                </c:pt>
                <c:pt idx="79">
                  <c:v>772.15069999999503</c:v>
                </c:pt>
                <c:pt idx="80">
                  <c:v>752.12179999998796</c:v>
                </c:pt>
                <c:pt idx="81">
                  <c:v>757.08950000000902</c:v>
                </c:pt>
                <c:pt idx="82">
                  <c:v>737.894400000004</c:v>
                </c:pt>
                <c:pt idx="83">
                  <c:v>744.64480000000003</c:v>
                </c:pt>
                <c:pt idx="84">
                  <c:v>731.05429999999205</c:v>
                </c:pt>
                <c:pt idx="85">
                  <c:v>726.66759999999397</c:v>
                </c:pt>
                <c:pt idx="86">
                  <c:v>722.97770000000298</c:v>
                </c:pt>
                <c:pt idx="87">
                  <c:v>714.32849999999701</c:v>
                </c:pt>
                <c:pt idx="88">
                  <c:v>703.22879999999202</c:v>
                </c:pt>
                <c:pt idx="89">
                  <c:v>694.40970000000902</c:v>
                </c:pt>
                <c:pt idx="90">
                  <c:v>697.86989999999503</c:v>
                </c:pt>
                <c:pt idx="91">
                  <c:v>686.09910000000696</c:v>
                </c:pt>
                <c:pt idx="92">
                  <c:v>685.227899999996</c:v>
                </c:pt>
                <c:pt idx="93">
                  <c:v>675.623000000003</c:v>
                </c:pt>
                <c:pt idx="94">
                  <c:v>672.97190000000296</c:v>
                </c:pt>
                <c:pt idx="95">
                  <c:v>679.32120000000498</c:v>
                </c:pt>
                <c:pt idx="96">
                  <c:v>665.33789999999897</c:v>
                </c:pt>
                <c:pt idx="97">
                  <c:v>682.56120000000101</c:v>
                </c:pt>
                <c:pt idx="98">
                  <c:v>656.08689999999604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A90-42DC-BC35-E36BEAE4BEEE}"/>
            </c:ext>
          </c:extLst>
        </c:ser>
        <c:ser>
          <c:idx val="0"/>
          <c:order val="2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[1]file_out_7_toa!$A$1:$A$99</c:f>
              <c:numCache>
                <c:formatCode>General</c:formatCode>
                <c:ptCount val="99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</c:v>
                </c:pt>
                <c:pt idx="8">
                  <c:v>1.8</c:v>
                </c:pt>
                <c:pt idx="9">
                  <c:v>1.9</c:v>
                </c:pt>
                <c:pt idx="10">
                  <c:v>2</c:v>
                </c:pt>
                <c:pt idx="11">
                  <c:v>2.1</c:v>
                </c:pt>
                <c:pt idx="12">
                  <c:v>2.2000000000000002</c:v>
                </c:pt>
                <c:pt idx="13">
                  <c:v>2.2999999999999998</c:v>
                </c:pt>
                <c:pt idx="14">
                  <c:v>2.4</c:v>
                </c:pt>
                <c:pt idx="15">
                  <c:v>2.5</c:v>
                </c:pt>
                <c:pt idx="16">
                  <c:v>2.6</c:v>
                </c:pt>
                <c:pt idx="17">
                  <c:v>2.7</c:v>
                </c:pt>
                <c:pt idx="18">
                  <c:v>2.8</c:v>
                </c:pt>
                <c:pt idx="19">
                  <c:v>2.9</c:v>
                </c:pt>
                <c:pt idx="20">
                  <c:v>3</c:v>
                </c:pt>
                <c:pt idx="21">
                  <c:v>3.1</c:v>
                </c:pt>
                <c:pt idx="22">
                  <c:v>3.2</c:v>
                </c:pt>
                <c:pt idx="23">
                  <c:v>3.3</c:v>
                </c:pt>
                <c:pt idx="24">
                  <c:v>3.4</c:v>
                </c:pt>
                <c:pt idx="25">
                  <c:v>3.5</c:v>
                </c:pt>
                <c:pt idx="26">
                  <c:v>3.6</c:v>
                </c:pt>
                <c:pt idx="27">
                  <c:v>3.7</c:v>
                </c:pt>
                <c:pt idx="28">
                  <c:v>3.8</c:v>
                </c:pt>
                <c:pt idx="29">
                  <c:v>3.9</c:v>
                </c:pt>
                <c:pt idx="30">
                  <c:v>4</c:v>
                </c:pt>
                <c:pt idx="31">
                  <c:v>4.0999999999999996</c:v>
                </c:pt>
                <c:pt idx="32">
                  <c:v>4.2</c:v>
                </c:pt>
                <c:pt idx="33">
                  <c:v>4.3</c:v>
                </c:pt>
                <c:pt idx="34">
                  <c:v>4.4000000000000004</c:v>
                </c:pt>
                <c:pt idx="35">
                  <c:v>4.5</c:v>
                </c:pt>
                <c:pt idx="36">
                  <c:v>4.5999999999999996</c:v>
                </c:pt>
                <c:pt idx="37">
                  <c:v>4.7</c:v>
                </c:pt>
                <c:pt idx="38">
                  <c:v>4.8</c:v>
                </c:pt>
                <c:pt idx="39">
                  <c:v>4.9000000000000004</c:v>
                </c:pt>
                <c:pt idx="40">
                  <c:v>5</c:v>
                </c:pt>
                <c:pt idx="41">
                  <c:v>5.0999999999999996</c:v>
                </c:pt>
                <c:pt idx="42">
                  <c:v>5.2</c:v>
                </c:pt>
                <c:pt idx="43">
                  <c:v>5.3</c:v>
                </c:pt>
                <c:pt idx="44">
                  <c:v>5.4</c:v>
                </c:pt>
                <c:pt idx="45">
                  <c:v>5.5</c:v>
                </c:pt>
                <c:pt idx="46">
                  <c:v>5.6</c:v>
                </c:pt>
                <c:pt idx="47">
                  <c:v>5.7</c:v>
                </c:pt>
                <c:pt idx="48">
                  <c:v>5.8</c:v>
                </c:pt>
                <c:pt idx="49">
                  <c:v>5.9</c:v>
                </c:pt>
                <c:pt idx="50">
                  <c:v>6</c:v>
                </c:pt>
                <c:pt idx="51">
                  <c:v>6.1</c:v>
                </c:pt>
                <c:pt idx="52">
                  <c:v>6.2</c:v>
                </c:pt>
                <c:pt idx="53">
                  <c:v>6.3</c:v>
                </c:pt>
                <c:pt idx="54">
                  <c:v>6.4</c:v>
                </c:pt>
                <c:pt idx="55">
                  <c:v>6.5</c:v>
                </c:pt>
                <c:pt idx="56">
                  <c:v>6.6</c:v>
                </c:pt>
                <c:pt idx="57">
                  <c:v>6.7</c:v>
                </c:pt>
                <c:pt idx="58">
                  <c:v>6.8</c:v>
                </c:pt>
                <c:pt idx="59">
                  <c:v>6.9</c:v>
                </c:pt>
                <c:pt idx="60">
                  <c:v>7</c:v>
                </c:pt>
                <c:pt idx="61">
                  <c:v>7.1</c:v>
                </c:pt>
                <c:pt idx="62">
                  <c:v>7.2</c:v>
                </c:pt>
                <c:pt idx="63">
                  <c:v>7.3</c:v>
                </c:pt>
                <c:pt idx="64">
                  <c:v>7.4</c:v>
                </c:pt>
                <c:pt idx="65">
                  <c:v>7.5</c:v>
                </c:pt>
                <c:pt idx="66">
                  <c:v>7.6</c:v>
                </c:pt>
                <c:pt idx="67">
                  <c:v>7.7</c:v>
                </c:pt>
                <c:pt idx="68">
                  <c:v>7.8</c:v>
                </c:pt>
                <c:pt idx="69">
                  <c:v>7.9</c:v>
                </c:pt>
                <c:pt idx="70">
                  <c:v>8</c:v>
                </c:pt>
                <c:pt idx="71">
                  <c:v>8.1</c:v>
                </c:pt>
                <c:pt idx="72">
                  <c:v>8.1999999999999993</c:v>
                </c:pt>
                <c:pt idx="73">
                  <c:v>8.3000000000000007</c:v>
                </c:pt>
                <c:pt idx="74">
                  <c:v>8.4</c:v>
                </c:pt>
                <c:pt idx="75">
                  <c:v>8.5</c:v>
                </c:pt>
                <c:pt idx="76">
                  <c:v>8.6</c:v>
                </c:pt>
                <c:pt idx="77">
                  <c:v>8.6999999999999993</c:v>
                </c:pt>
                <c:pt idx="78">
                  <c:v>8.8000000000000007</c:v>
                </c:pt>
                <c:pt idx="79">
                  <c:v>8.9</c:v>
                </c:pt>
                <c:pt idx="80">
                  <c:v>9</c:v>
                </c:pt>
                <c:pt idx="81">
                  <c:v>9.1</c:v>
                </c:pt>
                <c:pt idx="82">
                  <c:v>9.1999999999999993</c:v>
                </c:pt>
                <c:pt idx="83">
                  <c:v>9.3000000000000007</c:v>
                </c:pt>
                <c:pt idx="84">
                  <c:v>9.4</c:v>
                </c:pt>
                <c:pt idx="85">
                  <c:v>9.5</c:v>
                </c:pt>
                <c:pt idx="86">
                  <c:v>9.6</c:v>
                </c:pt>
                <c:pt idx="87">
                  <c:v>9.6999999999999993</c:v>
                </c:pt>
                <c:pt idx="88">
                  <c:v>9.8000000000000007</c:v>
                </c:pt>
                <c:pt idx="89">
                  <c:v>9.9</c:v>
                </c:pt>
                <c:pt idx="90">
                  <c:v>10</c:v>
                </c:pt>
                <c:pt idx="91">
                  <c:v>10.1</c:v>
                </c:pt>
                <c:pt idx="92">
                  <c:v>10.199999999999999</c:v>
                </c:pt>
                <c:pt idx="93">
                  <c:v>10.3</c:v>
                </c:pt>
                <c:pt idx="94">
                  <c:v>10.4</c:v>
                </c:pt>
                <c:pt idx="95">
                  <c:v>10.5</c:v>
                </c:pt>
                <c:pt idx="96">
                  <c:v>10.6</c:v>
                </c:pt>
                <c:pt idx="97">
                  <c:v>10.7</c:v>
                </c:pt>
                <c:pt idx="98">
                  <c:v>10.8</c:v>
                </c:pt>
              </c:numCache>
            </c:numRef>
          </c:xVal>
          <c:yVal>
            <c:numRef>
              <c:f>[1]file_out_7_toa!$B$1:$B$99</c:f>
              <c:numCache>
                <c:formatCode>General</c:formatCode>
                <c:ptCount val="99"/>
                <c:pt idx="0">
                  <c:v>2233.22736842105</c:v>
                </c:pt>
                <c:pt idx="1">
                  <c:v>1932.16561797754</c:v>
                </c:pt>
                <c:pt idx="2">
                  <c:v>1646.8486315789501</c:v>
                </c:pt>
                <c:pt idx="3">
                  <c:v>1394.1203</c:v>
                </c:pt>
                <c:pt idx="4">
                  <c:v>1266.9724000000001</c:v>
                </c:pt>
                <c:pt idx="5">
                  <c:v>1141.2630999999999</c:v>
                </c:pt>
                <c:pt idx="6">
                  <c:v>1028.67850000001</c:v>
                </c:pt>
                <c:pt idx="7">
                  <c:v>983.51679999999806</c:v>
                </c:pt>
                <c:pt idx="8">
                  <c:v>898.31269999999597</c:v>
                </c:pt>
                <c:pt idx="9">
                  <c:v>839.21079999999995</c:v>
                </c:pt>
                <c:pt idx="10">
                  <c:v>787.67760000000703</c:v>
                </c:pt>
                <c:pt idx="11">
                  <c:v>752.26759999999501</c:v>
                </c:pt>
                <c:pt idx="12">
                  <c:v>712.52479999999503</c:v>
                </c:pt>
                <c:pt idx="13">
                  <c:v>676.48789999999997</c:v>
                </c:pt>
                <c:pt idx="14">
                  <c:v>645.12020000000496</c:v>
                </c:pt>
                <c:pt idx="15">
                  <c:v>614.25049999999806</c:v>
                </c:pt>
                <c:pt idx="16">
                  <c:v>592.06660000000295</c:v>
                </c:pt>
                <c:pt idx="17">
                  <c:v>564.90089999999702</c:v>
                </c:pt>
                <c:pt idx="18">
                  <c:v>551.79300000000205</c:v>
                </c:pt>
                <c:pt idx="19">
                  <c:v>531.06470000000104</c:v>
                </c:pt>
                <c:pt idx="20">
                  <c:v>509.03639999999501</c:v>
                </c:pt>
                <c:pt idx="21">
                  <c:v>501.92599999999601</c:v>
                </c:pt>
                <c:pt idx="22">
                  <c:v>490.73260000000198</c:v>
                </c:pt>
                <c:pt idx="23">
                  <c:v>469.82409999999999</c:v>
                </c:pt>
                <c:pt idx="24">
                  <c:v>454.90470000000101</c:v>
                </c:pt>
                <c:pt idx="25">
                  <c:v>440.16429999999502</c:v>
                </c:pt>
                <c:pt idx="26">
                  <c:v>435.30279999999902</c:v>
                </c:pt>
                <c:pt idx="27">
                  <c:v>418.30919999999702</c:v>
                </c:pt>
                <c:pt idx="28">
                  <c:v>407.71689999999899</c:v>
                </c:pt>
                <c:pt idx="29">
                  <c:v>401.11569999999102</c:v>
                </c:pt>
                <c:pt idx="30">
                  <c:v>395.68530000000601</c:v>
                </c:pt>
                <c:pt idx="31">
                  <c:v>388.16200000000299</c:v>
                </c:pt>
                <c:pt idx="32">
                  <c:v>372.88780000000298</c:v>
                </c:pt>
                <c:pt idx="33">
                  <c:v>377.41989999999902</c:v>
                </c:pt>
                <c:pt idx="34">
                  <c:v>363.78009999999699</c:v>
                </c:pt>
                <c:pt idx="35">
                  <c:v>359.65270000000299</c:v>
                </c:pt>
                <c:pt idx="36">
                  <c:v>347.9341</c:v>
                </c:pt>
                <c:pt idx="37">
                  <c:v>351.26130000000097</c:v>
                </c:pt>
                <c:pt idx="38">
                  <c:v>342.67259999999999</c:v>
                </c:pt>
                <c:pt idx="39">
                  <c:v>328.803</c:v>
                </c:pt>
                <c:pt idx="40">
                  <c:v>323.48179999999797</c:v>
                </c:pt>
                <c:pt idx="41">
                  <c:v>323.90509999999898</c:v>
                </c:pt>
                <c:pt idx="42">
                  <c:v>315.01950000000102</c:v>
                </c:pt>
                <c:pt idx="43">
                  <c:v>315.22189999999102</c:v>
                </c:pt>
                <c:pt idx="44">
                  <c:v>306.77860000000197</c:v>
                </c:pt>
                <c:pt idx="45">
                  <c:v>306.48850000000101</c:v>
                </c:pt>
                <c:pt idx="46">
                  <c:v>301.73770000000002</c:v>
                </c:pt>
                <c:pt idx="47">
                  <c:v>299.73250000000797</c:v>
                </c:pt>
                <c:pt idx="48">
                  <c:v>291.65359999999998</c:v>
                </c:pt>
                <c:pt idx="49">
                  <c:v>289.41260000000398</c:v>
                </c:pt>
                <c:pt idx="50">
                  <c:v>286.00200000000399</c:v>
                </c:pt>
                <c:pt idx="51">
                  <c:v>283.40989999999903</c:v>
                </c:pt>
                <c:pt idx="52">
                  <c:v>279.07829999999598</c:v>
                </c:pt>
                <c:pt idx="53">
                  <c:v>273.25069999999101</c:v>
                </c:pt>
                <c:pt idx="54">
                  <c:v>276.23320000000399</c:v>
                </c:pt>
                <c:pt idx="55">
                  <c:v>270.39820000000998</c:v>
                </c:pt>
                <c:pt idx="56">
                  <c:v>267.42340000000002</c:v>
                </c:pt>
                <c:pt idx="57">
                  <c:v>265.27100000000303</c:v>
                </c:pt>
                <c:pt idx="58">
                  <c:v>262.95960000000298</c:v>
                </c:pt>
                <c:pt idx="59">
                  <c:v>256.56010000000202</c:v>
                </c:pt>
                <c:pt idx="60">
                  <c:v>257.92210000000699</c:v>
                </c:pt>
                <c:pt idx="61">
                  <c:v>255.85329999999399</c:v>
                </c:pt>
                <c:pt idx="62">
                  <c:v>252.30809999999599</c:v>
                </c:pt>
                <c:pt idx="63">
                  <c:v>250.48129999999301</c:v>
                </c:pt>
                <c:pt idx="64">
                  <c:v>251.79820000000299</c:v>
                </c:pt>
                <c:pt idx="65">
                  <c:v>244.701399999995</c:v>
                </c:pt>
                <c:pt idx="66">
                  <c:v>245.305899999997</c:v>
                </c:pt>
                <c:pt idx="67">
                  <c:v>241.948399999988</c:v>
                </c:pt>
                <c:pt idx="68">
                  <c:v>241.53430000000299</c:v>
                </c:pt>
                <c:pt idx="69">
                  <c:v>236.072599999999</c:v>
                </c:pt>
                <c:pt idx="70">
                  <c:v>236.99960000000101</c:v>
                </c:pt>
                <c:pt idx="71">
                  <c:v>232.81919999999101</c:v>
                </c:pt>
                <c:pt idx="72">
                  <c:v>232.857400000002</c:v>
                </c:pt>
                <c:pt idx="73">
                  <c:v>230.07630000000199</c:v>
                </c:pt>
                <c:pt idx="74">
                  <c:v>228.75279999999799</c:v>
                </c:pt>
                <c:pt idx="75">
                  <c:v>227.83419999999799</c:v>
                </c:pt>
                <c:pt idx="76">
                  <c:v>226.06129999999899</c:v>
                </c:pt>
                <c:pt idx="77">
                  <c:v>225.6465</c:v>
                </c:pt>
                <c:pt idx="78">
                  <c:v>225.92980000000301</c:v>
                </c:pt>
                <c:pt idx="79">
                  <c:v>221.77259999999799</c:v>
                </c:pt>
                <c:pt idx="80">
                  <c:v>219.333099999995</c:v>
                </c:pt>
                <c:pt idx="81">
                  <c:v>220.07689999999801</c:v>
                </c:pt>
                <c:pt idx="82">
                  <c:v>218.56220000000101</c:v>
                </c:pt>
                <c:pt idx="83">
                  <c:v>215.79750000000101</c:v>
                </c:pt>
                <c:pt idx="84">
                  <c:v>212.610799999996</c:v>
                </c:pt>
                <c:pt idx="85">
                  <c:v>214.11889999999801</c:v>
                </c:pt>
                <c:pt idx="86">
                  <c:v>212.120000000001</c:v>
                </c:pt>
                <c:pt idx="87">
                  <c:v>213.29080000000101</c:v>
                </c:pt>
                <c:pt idx="88">
                  <c:v>209.393199999996</c:v>
                </c:pt>
                <c:pt idx="89">
                  <c:v>207.62030000000601</c:v>
                </c:pt>
                <c:pt idx="90">
                  <c:v>206.58969999998999</c:v>
                </c:pt>
                <c:pt idx="91">
                  <c:v>206.1387</c:v>
                </c:pt>
                <c:pt idx="92">
                  <c:v>206.70369999999599</c:v>
                </c:pt>
                <c:pt idx="93">
                  <c:v>201.94670000000201</c:v>
                </c:pt>
                <c:pt idx="94">
                  <c:v>204.25409999999999</c:v>
                </c:pt>
                <c:pt idx="95">
                  <c:v>204.166599999998</c:v>
                </c:pt>
                <c:pt idx="96">
                  <c:v>200.09579999999701</c:v>
                </c:pt>
                <c:pt idx="97">
                  <c:v>203.46350000000001</c:v>
                </c:pt>
                <c:pt idx="98">
                  <c:v>199.83219999999699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A90-42DC-BC35-E36BEAE4B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2536656"/>
        <c:axId val="872527800"/>
      </c:scatterChart>
      <c:scatterChart>
        <c:scatterStyle val="lineMarker"/>
        <c:varyColors val="0"/>
        <c:ser>
          <c:idx val="3"/>
          <c:order val="1"/>
          <c:spPr>
            <a:ln w="25400">
              <a:noFill/>
            </a:ln>
          </c:spPr>
          <c:marker>
            <c:symbol val="square"/>
            <c:size val="7"/>
            <c:spPr>
              <a:noFill/>
              <a:ln>
                <a:solidFill>
                  <a:schemeClr val="accent2"/>
                </a:solidFill>
              </a:ln>
            </c:spPr>
          </c:marker>
          <c:xVal>
            <c:numRef>
              <c:f>file_out_timepix4_toa!$A$1:$A$99</c:f>
              <c:numCache>
                <c:formatCode>General</c:formatCode>
                <c:ptCount val="99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</c:v>
                </c:pt>
                <c:pt idx="8">
                  <c:v>1.8</c:v>
                </c:pt>
                <c:pt idx="9">
                  <c:v>1.9</c:v>
                </c:pt>
                <c:pt idx="10">
                  <c:v>2</c:v>
                </c:pt>
                <c:pt idx="11">
                  <c:v>2.1</c:v>
                </c:pt>
                <c:pt idx="12">
                  <c:v>2.2000000000000002</c:v>
                </c:pt>
                <c:pt idx="13">
                  <c:v>2.2999999999999998</c:v>
                </c:pt>
                <c:pt idx="14">
                  <c:v>2.4</c:v>
                </c:pt>
                <c:pt idx="15">
                  <c:v>2.5</c:v>
                </c:pt>
                <c:pt idx="16">
                  <c:v>2.6</c:v>
                </c:pt>
                <c:pt idx="17">
                  <c:v>2.7</c:v>
                </c:pt>
                <c:pt idx="18">
                  <c:v>2.8</c:v>
                </c:pt>
                <c:pt idx="19">
                  <c:v>2.9</c:v>
                </c:pt>
                <c:pt idx="20">
                  <c:v>3</c:v>
                </c:pt>
                <c:pt idx="21">
                  <c:v>3.1</c:v>
                </c:pt>
                <c:pt idx="22">
                  <c:v>3.2</c:v>
                </c:pt>
                <c:pt idx="23">
                  <c:v>3.3</c:v>
                </c:pt>
                <c:pt idx="24">
                  <c:v>3.4</c:v>
                </c:pt>
                <c:pt idx="25">
                  <c:v>3.5</c:v>
                </c:pt>
                <c:pt idx="26">
                  <c:v>3.6</c:v>
                </c:pt>
                <c:pt idx="27">
                  <c:v>3.7</c:v>
                </c:pt>
                <c:pt idx="28">
                  <c:v>3.8</c:v>
                </c:pt>
                <c:pt idx="29">
                  <c:v>3.9</c:v>
                </c:pt>
                <c:pt idx="30">
                  <c:v>4</c:v>
                </c:pt>
                <c:pt idx="31">
                  <c:v>4.0999999999999996</c:v>
                </c:pt>
                <c:pt idx="32">
                  <c:v>4.2</c:v>
                </c:pt>
                <c:pt idx="33">
                  <c:v>4.3</c:v>
                </c:pt>
                <c:pt idx="34">
                  <c:v>4.4000000000000004</c:v>
                </c:pt>
                <c:pt idx="35">
                  <c:v>4.5</c:v>
                </c:pt>
                <c:pt idx="36">
                  <c:v>4.5999999999999996</c:v>
                </c:pt>
                <c:pt idx="37">
                  <c:v>4.7</c:v>
                </c:pt>
                <c:pt idx="38">
                  <c:v>4.8</c:v>
                </c:pt>
                <c:pt idx="39">
                  <c:v>4.9000000000000004</c:v>
                </c:pt>
                <c:pt idx="40">
                  <c:v>5</c:v>
                </c:pt>
                <c:pt idx="41">
                  <c:v>5.0999999999999996</c:v>
                </c:pt>
                <c:pt idx="42">
                  <c:v>5.2</c:v>
                </c:pt>
                <c:pt idx="43">
                  <c:v>5.3</c:v>
                </c:pt>
                <c:pt idx="44">
                  <c:v>5.4</c:v>
                </c:pt>
                <c:pt idx="45">
                  <c:v>5.5</c:v>
                </c:pt>
                <c:pt idx="46">
                  <c:v>5.6</c:v>
                </c:pt>
                <c:pt idx="47">
                  <c:v>5.7</c:v>
                </c:pt>
                <c:pt idx="48">
                  <c:v>5.8</c:v>
                </c:pt>
                <c:pt idx="49">
                  <c:v>5.9</c:v>
                </c:pt>
                <c:pt idx="50">
                  <c:v>6</c:v>
                </c:pt>
                <c:pt idx="51">
                  <c:v>6.1</c:v>
                </c:pt>
                <c:pt idx="52">
                  <c:v>6.2</c:v>
                </c:pt>
                <c:pt idx="53">
                  <c:v>6.3</c:v>
                </c:pt>
                <c:pt idx="54">
                  <c:v>6.4</c:v>
                </c:pt>
                <c:pt idx="55">
                  <c:v>6.5</c:v>
                </c:pt>
                <c:pt idx="56">
                  <c:v>6.6</c:v>
                </c:pt>
                <c:pt idx="57">
                  <c:v>6.7</c:v>
                </c:pt>
                <c:pt idx="58">
                  <c:v>6.8</c:v>
                </c:pt>
                <c:pt idx="59">
                  <c:v>6.9</c:v>
                </c:pt>
                <c:pt idx="60">
                  <c:v>7</c:v>
                </c:pt>
                <c:pt idx="61">
                  <c:v>7.1</c:v>
                </c:pt>
                <c:pt idx="62">
                  <c:v>7.2</c:v>
                </c:pt>
                <c:pt idx="63">
                  <c:v>7.3</c:v>
                </c:pt>
                <c:pt idx="64">
                  <c:v>7.4</c:v>
                </c:pt>
                <c:pt idx="65">
                  <c:v>7.5</c:v>
                </c:pt>
                <c:pt idx="66">
                  <c:v>7.6</c:v>
                </c:pt>
                <c:pt idx="67">
                  <c:v>7.7</c:v>
                </c:pt>
                <c:pt idx="68">
                  <c:v>7.8</c:v>
                </c:pt>
                <c:pt idx="69">
                  <c:v>7.9</c:v>
                </c:pt>
                <c:pt idx="70">
                  <c:v>8</c:v>
                </c:pt>
                <c:pt idx="71">
                  <c:v>8.1</c:v>
                </c:pt>
                <c:pt idx="72">
                  <c:v>8.1999999999999993</c:v>
                </c:pt>
                <c:pt idx="73">
                  <c:v>8.3000000000000007</c:v>
                </c:pt>
                <c:pt idx="74">
                  <c:v>8.4</c:v>
                </c:pt>
                <c:pt idx="75">
                  <c:v>8.5</c:v>
                </c:pt>
                <c:pt idx="76">
                  <c:v>8.6</c:v>
                </c:pt>
                <c:pt idx="77">
                  <c:v>8.6999999999999993</c:v>
                </c:pt>
                <c:pt idx="78">
                  <c:v>8.8000000000000007</c:v>
                </c:pt>
                <c:pt idx="79">
                  <c:v>8.9</c:v>
                </c:pt>
                <c:pt idx="80">
                  <c:v>9</c:v>
                </c:pt>
                <c:pt idx="81">
                  <c:v>9.1</c:v>
                </c:pt>
                <c:pt idx="82">
                  <c:v>9.1999999999999993</c:v>
                </c:pt>
                <c:pt idx="83">
                  <c:v>9.3000000000000007</c:v>
                </c:pt>
                <c:pt idx="84">
                  <c:v>9.4</c:v>
                </c:pt>
                <c:pt idx="85">
                  <c:v>9.5</c:v>
                </c:pt>
                <c:pt idx="86">
                  <c:v>9.6</c:v>
                </c:pt>
                <c:pt idx="87">
                  <c:v>9.6999999999999993</c:v>
                </c:pt>
                <c:pt idx="88">
                  <c:v>9.8000000000000007</c:v>
                </c:pt>
                <c:pt idx="89">
                  <c:v>9.9</c:v>
                </c:pt>
                <c:pt idx="90">
                  <c:v>10</c:v>
                </c:pt>
                <c:pt idx="91">
                  <c:v>10.1</c:v>
                </c:pt>
                <c:pt idx="92">
                  <c:v>10.199999999999999</c:v>
                </c:pt>
                <c:pt idx="93">
                  <c:v>10.3</c:v>
                </c:pt>
                <c:pt idx="94">
                  <c:v>10.4</c:v>
                </c:pt>
                <c:pt idx="95">
                  <c:v>10.5</c:v>
                </c:pt>
                <c:pt idx="96">
                  <c:v>10.6</c:v>
                </c:pt>
                <c:pt idx="97">
                  <c:v>10.7</c:v>
                </c:pt>
                <c:pt idx="98">
                  <c:v>10.8</c:v>
                </c:pt>
              </c:numCache>
            </c:numRef>
          </c:xVal>
          <c:yVal>
            <c:numRef>
              <c:f>file_out_timepix4_toa!$C$1:$C$99</c:f>
              <c:numCache>
                <c:formatCode>General</c:formatCode>
                <c:ptCount val="99"/>
                <c:pt idx="0">
                  <c:v>1637.35253283409</c:v>
                </c:pt>
                <c:pt idx="1">
                  <c:v>1531.4547965037</c:v>
                </c:pt>
                <c:pt idx="2">
                  <c:v>1340.8918321497799</c:v>
                </c:pt>
                <c:pt idx="3">
                  <c:v>832.11588081595198</c:v>
                </c:pt>
                <c:pt idx="4">
                  <c:v>696.72271118351102</c:v>
                </c:pt>
                <c:pt idx="5">
                  <c:v>518.93646390767105</c:v>
                </c:pt>
                <c:pt idx="6">
                  <c:v>509.713902718138</c:v>
                </c:pt>
                <c:pt idx="7">
                  <c:v>486.87849776062302</c:v>
                </c:pt>
                <c:pt idx="8">
                  <c:v>370.35403403418701</c:v>
                </c:pt>
                <c:pt idx="9">
                  <c:v>324.03444756853298</c:v>
                </c:pt>
                <c:pt idx="10">
                  <c:v>294.21880388954298</c:v>
                </c:pt>
                <c:pt idx="11">
                  <c:v>276.21345484129398</c:v>
                </c:pt>
                <c:pt idx="12">
                  <c:v>274.16749147738398</c:v>
                </c:pt>
                <c:pt idx="13">
                  <c:v>250.43553468874401</c:v>
                </c:pt>
                <c:pt idx="14">
                  <c:v>245.85113116784501</c:v>
                </c:pt>
                <c:pt idx="15">
                  <c:v>225.72838748485901</c:v>
                </c:pt>
                <c:pt idx="16">
                  <c:v>206.65568223523599</c:v>
                </c:pt>
                <c:pt idx="17">
                  <c:v>161.59195736161601</c:v>
                </c:pt>
                <c:pt idx="18">
                  <c:v>189.399153441072</c:v>
                </c:pt>
                <c:pt idx="19">
                  <c:v>170.75618327416899</c:v>
                </c:pt>
                <c:pt idx="20">
                  <c:v>170.84448131222399</c:v>
                </c:pt>
                <c:pt idx="21">
                  <c:v>153.386668645323</c:v>
                </c:pt>
                <c:pt idx="22">
                  <c:v>163.572150272475</c:v>
                </c:pt>
                <c:pt idx="23">
                  <c:v>151.71020505569399</c:v>
                </c:pt>
                <c:pt idx="24">
                  <c:v>135.30206752537401</c:v>
                </c:pt>
                <c:pt idx="25">
                  <c:v>142.26417754568499</c:v>
                </c:pt>
                <c:pt idx="26">
                  <c:v>129.8612249759</c:v>
                </c:pt>
                <c:pt idx="27">
                  <c:v>121.644839226987</c:v>
                </c:pt>
                <c:pt idx="28">
                  <c:v>116.312116864236</c:v>
                </c:pt>
                <c:pt idx="29">
                  <c:v>123.27351015753</c:v>
                </c:pt>
                <c:pt idx="30">
                  <c:v>129.41613729743901</c:v>
                </c:pt>
                <c:pt idx="31">
                  <c:v>120.827559022383</c:v>
                </c:pt>
                <c:pt idx="32">
                  <c:v>107.220877267437</c:v>
                </c:pt>
                <c:pt idx="33">
                  <c:v>121.99521340838</c:v>
                </c:pt>
                <c:pt idx="34">
                  <c:v>118.654417074292</c:v>
                </c:pt>
                <c:pt idx="35">
                  <c:v>118.994168177936</c:v>
                </c:pt>
                <c:pt idx="36">
                  <c:v>111.04826648313301</c:v>
                </c:pt>
                <c:pt idx="37">
                  <c:v>88.304901657549806</c:v>
                </c:pt>
                <c:pt idx="38">
                  <c:v>99.552050372611305</c:v>
                </c:pt>
                <c:pt idx="39">
                  <c:v>90.802649104741903</c:v>
                </c:pt>
                <c:pt idx="40">
                  <c:v>103.91865692603101</c:v>
                </c:pt>
                <c:pt idx="41">
                  <c:v>97.060250115642901</c:v>
                </c:pt>
                <c:pt idx="42">
                  <c:v>98.835931349432798</c:v>
                </c:pt>
                <c:pt idx="43">
                  <c:v>90.688398522856801</c:v>
                </c:pt>
                <c:pt idx="44">
                  <c:v>97.668504826223995</c:v>
                </c:pt>
                <c:pt idx="45">
                  <c:v>95.188243731828194</c:v>
                </c:pt>
                <c:pt idx="46">
                  <c:v>86.936045528364701</c:v>
                </c:pt>
                <c:pt idx="47">
                  <c:v>87.172058347795499</c:v>
                </c:pt>
                <c:pt idx="48">
                  <c:v>86.134735569978503</c:v>
                </c:pt>
                <c:pt idx="49">
                  <c:v>89.022235946931403</c:v>
                </c:pt>
                <c:pt idx="50">
                  <c:v>93.499271771714206</c:v>
                </c:pt>
                <c:pt idx="51">
                  <c:v>85.993388530229893</c:v>
                </c:pt>
                <c:pt idx="52">
                  <c:v>87.538493940616405</c:v>
                </c:pt>
                <c:pt idx="53">
                  <c:v>87.5237681110506</c:v>
                </c:pt>
                <c:pt idx="54">
                  <c:v>83.2129306067269</c:v>
                </c:pt>
                <c:pt idx="55">
                  <c:v>85.347881415066198</c:v>
                </c:pt>
                <c:pt idx="56">
                  <c:v>77.525973364792407</c:v>
                </c:pt>
                <c:pt idx="57">
                  <c:v>82.577469182815094</c:v>
                </c:pt>
                <c:pt idx="58">
                  <c:v>78.096504369585602</c:v>
                </c:pt>
                <c:pt idx="59">
                  <c:v>77.328477005823501</c:v>
                </c:pt>
                <c:pt idx="60">
                  <c:v>76.612060247452803</c:v>
                </c:pt>
                <c:pt idx="61">
                  <c:v>82.612414000319106</c:v>
                </c:pt>
                <c:pt idx="62">
                  <c:v>79.692952699472002</c:v>
                </c:pt>
                <c:pt idx="63">
                  <c:v>81.337007757849193</c:v>
                </c:pt>
                <c:pt idx="64">
                  <c:v>80.604311131538594</c:v>
                </c:pt>
                <c:pt idx="65">
                  <c:v>75.912438656319907</c:v>
                </c:pt>
                <c:pt idx="66">
                  <c:v>70.647372115604895</c:v>
                </c:pt>
                <c:pt idx="67">
                  <c:v>83.446107092607804</c:v>
                </c:pt>
                <c:pt idx="68">
                  <c:v>74.231024221420995</c:v>
                </c:pt>
                <c:pt idx="69">
                  <c:v>74.038633397098806</c:v>
                </c:pt>
                <c:pt idx="70">
                  <c:v>70.338425015354204</c:v>
                </c:pt>
                <c:pt idx="71">
                  <c:v>77.805291386312803</c:v>
                </c:pt>
                <c:pt idx="72">
                  <c:v>78.962290308408299</c:v>
                </c:pt>
                <c:pt idx="73">
                  <c:v>78.925403518695902</c:v>
                </c:pt>
                <c:pt idx="74">
                  <c:v>74.491712879764606</c:v>
                </c:pt>
                <c:pt idx="75">
                  <c:v>64.568354638700598</c:v>
                </c:pt>
                <c:pt idx="76">
                  <c:v>69.858332566414305</c:v>
                </c:pt>
                <c:pt idx="77">
                  <c:v>77.215085441843996</c:v>
                </c:pt>
                <c:pt idx="78">
                  <c:v>75.946789929787897</c:v>
                </c:pt>
                <c:pt idx="79">
                  <c:v>71.127793769456801</c:v>
                </c:pt>
                <c:pt idx="80">
                  <c:v>75.673535260102696</c:v>
                </c:pt>
                <c:pt idx="81">
                  <c:v>66.835942671221702</c:v>
                </c:pt>
                <c:pt idx="82">
                  <c:v>72.1900303687367</c:v>
                </c:pt>
                <c:pt idx="83">
                  <c:v>72.457556879594904</c:v>
                </c:pt>
                <c:pt idx="84">
                  <c:v>71.168355148262407</c:v>
                </c:pt>
                <c:pt idx="85">
                  <c:v>67.380784310079406</c:v>
                </c:pt>
                <c:pt idx="86">
                  <c:v>64.492526603563803</c:v>
                </c:pt>
                <c:pt idx="87">
                  <c:v>68.8430654078538</c:v>
                </c:pt>
                <c:pt idx="88">
                  <c:v>64.233196577471404</c:v>
                </c:pt>
                <c:pt idx="89">
                  <c:v>67.917986829044494</c:v>
                </c:pt>
                <c:pt idx="90">
                  <c:v>71.020713168707303</c:v>
                </c:pt>
                <c:pt idx="91">
                  <c:v>66.329553655898906</c:v>
                </c:pt>
                <c:pt idx="92">
                  <c:v>58.077587403327499</c:v>
                </c:pt>
                <c:pt idx="93">
                  <c:v>61.636018065730603</c:v>
                </c:pt>
                <c:pt idx="94">
                  <c:v>70.530789130631206</c:v>
                </c:pt>
                <c:pt idx="95">
                  <c:v>61.027649852835303</c:v>
                </c:pt>
                <c:pt idx="96">
                  <c:v>67.893169513512902</c:v>
                </c:pt>
                <c:pt idx="97">
                  <c:v>72.070994613361705</c:v>
                </c:pt>
                <c:pt idx="98">
                  <c:v>67.267660858622094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A90-42DC-BC35-E36BEAE4BEEE}"/>
            </c:ext>
          </c:extLst>
        </c:ser>
        <c:ser>
          <c:idx val="1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[1]file_out_7_toa!$A$1:$A$99</c:f>
              <c:numCache>
                <c:formatCode>General</c:formatCode>
                <c:ptCount val="99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</c:v>
                </c:pt>
                <c:pt idx="8">
                  <c:v>1.8</c:v>
                </c:pt>
                <c:pt idx="9">
                  <c:v>1.9</c:v>
                </c:pt>
                <c:pt idx="10">
                  <c:v>2</c:v>
                </c:pt>
                <c:pt idx="11">
                  <c:v>2.1</c:v>
                </c:pt>
                <c:pt idx="12">
                  <c:v>2.2000000000000002</c:v>
                </c:pt>
                <c:pt idx="13">
                  <c:v>2.2999999999999998</c:v>
                </c:pt>
                <c:pt idx="14">
                  <c:v>2.4</c:v>
                </c:pt>
                <c:pt idx="15">
                  <c:v>2.5</c:v>
                </c:pt>
                <c:pt idx="16">
                  <c:v>2.6</c:v>
                </c:pt>
                <c:pt idx="17">
                  <c:v>2.7</c:v>
                </c:pt>
                <c:pt idx="18">
                  <c:v>2.8</c:v>
                </c:pt>
                <c:pt idx="19">
                  <c:v>2.9</c:v>
                </c:pt>
                <c:pt idx="20">
                  <c:v>3</c:v>
                </c:pt>
                <c:pt idx="21">
                  <c:v>3.1</c:v>
                </c:pt>
                <c:pt idx="22">
                  <c:v>3.2</c:v>
                </c:pt>
                <c:pt idx="23">
                  <c:v>3.3</c:v>
                </c:pt>
                <c:pt idx="24">
                  <c:v>3.4</c:v>
                </c:pt>
                <c:pt idx="25">
                  <c:v>3.5</c:v>
                </c:pt>
                <c:pt idx="26">
                  <c:v>3.6</c:v>
                </c:pt>
                <c:pt idx="27">
                  <c:v>3.7</c:v>
                </c:pt>
                <c:pt idx="28">
                  <c:v>3.8</c:v>
                </c:pt>
                <c:pt idx="29">
                  <c:v>3.9</c:v>
                </c:pt>
                <c:pt idx="30">
                  <c:v>4</c:v>
                </c:pt>
                <c:pt idx="31">
                  <c:v>4.0999999999999996</c:v>
                </c:pt>
                <c:pt idx="32">
                  <c:v>4.2</c:v>
                </c:pt>
                <c:pt idx="33">
                  <c:v>4.3</c:v>
                </c:pt>
                <c:pt idx="34">
                  <c:v>4.4000000000000004</c:v>
                </c:pt>
                <c:pt idx="35">
                  <c:v>4.5</c:v>
                </c:pt>
                <c:pt idx="36">
                  <c:v>4.5999999999999996</c:v>
                </c:pt>
                <c:pt idx="37">
                  <c:v>4.7</c:v>
                </c:pt>
                <c:pt idx="38">
                  <c:v>4.8</c:v>
                </c:pt>
                <c:pt idx="39">
                  <c:v>4.9000000000000004</c:v>
                </c:pt>
                <c:pt idx="40">
                  <c:v>5</c:v>
                </c:pt>
                <c:pt idx="41">
                  <c:v>5.0999999999999996</c:v>
                </c:pt>
                <c:pt idx="42">
                  <c:v>5.2</c:v>
                </c:pt>
                <c:pt idx="43">
                  <c:v>5.3</c:v>
                </c:pt>
                <c:pt idx="44">
                  <c:v>5.4</c:v>
                </c:pt>
                <c:pt idx="45">
                  <c:v>5.5</c:v>
                </c:pt>
                <c:pt idx="46">
                  <c:v>5.6</c:v>
                </c:pt>
                <c:pt idx="47">
                  <c:v>5.7</c:v>
                </c:pt>
                <c:pt idx="48">
                  <c:v>5.8</c:v>
                </c:pt>
                <c:pt idx="49">
                  <c:v>5.9</c:v>
                </c:pt>
                <c:pt idx="50">
                  <c:v>6</c:v>
                </c:pt>
                <c:pt idx="51">
                  <c:v>6.1</c:v>
                </c:pt>
                <c:pt idx="52">
                  <c:v>6.2</c:v>
                </c:pt>
                <c:pt idx="53">
                  <c:v>6.3</c:v>
                </c:pt>
                <c:pt idx="54">
                  <c:v>6.4</c:v>
                </c:pt>
                <c:pt idx="55">
                  <c:v>6.5</c:v>
                </c:pt>
                <c:pt idx="56">
                  <c:v>6.6</c:v>
                </c:pt>
                <c:pt idx="57">
                  <c:v>6.7</c:v>
                </c:pt>
                <c:pt idx="58">
                  <c:v>6.8</c:v>
                </c:pt>
                <c:pt idx="59">
                  <c:v>6.9</c:v>
                </c:pt>
                <c:pt idx="60">
                  <c:v>7</c:v>
                </c:pt>
                <c:pt idx="61">
                  <c:v>7.1</c:v>
                </c:pt>
                <c:pt idx="62">
                  <c:v>7.2</c:v>
                </c:pt>
                <c:pt idx="63">
                  <c:v>7.3</c:v>
                </c:pt>
                <c:pt idx="64">
                  <c:v>7.4</c:v>
                </c:pt>
                <c:pt idx="65">
                  <c:v>7.5</c:v>
                </c:pt>
                <c:pt idx="66">
                  <c:v>7.6</c:v>
                </c:pt>
                <c:pt idx="67">
                  <c:v>7.7</c:v>
                </c:pt>
                <c:pt idx="68">
                  <c:v>7.8</c:v>
                </c:pt>
                <c:pt idx="69">
                  <c:v>7.9</c:v>
                </c:pt>
                <c:pt idx="70">
                  <c:v>8</c:v>
                </c:pt>
                <c:pt idx="71">
                  <c:v>8.1</c:v>
                </c:pt>
                <c:pt idx="72">
                  <c:v>8.1999999999999993</c:v>
                </c:pt>
                <c:pt idx="73">
                  <c:v>8.3000000000000007</c:v>
                </c:pt>
                <c:pt idx="74">
                  <c:v>8.4</c:v>
                </c:pt>
                <c:pt idx="75">
                  <c:v>8.5</c:v>
                </c:pt>
                <c:pt idx="76">
                  <c:v>8.6</c:v>
                </c:pt>
                <c:pt idx="77">
                  <c:v>8.6999999999999993</c:v>
                </c:pt>
                <c:pt idx="78">
                  <c:v>8.8000000000000007</c:v>
                </c:pt>
                <c:pt idx="79">
                  <c:v>8.9</c:v>
                </c:pt>
                <c:pt idx="80">
                  <c:v>9</c:v>
                </c:pt>
                <c:pt idx="81">
                  <c:v>9.1</c:v>
                </c:pt>
                <c:pt idx="82">
                  <c:v>9.1999999999999993</c:v>
                </c:pt>
                <c:pt idx="83">
                  <c:v>9.3000000000000007</c:v>
                </c:pt>
                <c:pt idx="84">
                  <c:v>9.4</c:v>
                </c:pt>
                <c:pt idx="85">
                  <c:v>9.5</c:v>
                </c:pt>
                <c:pt idx="86">
                  <c:v>9.6</c:v>
                </c:pt>
                <c:pt idx="87">
                  <c:v>9.6999999999999993</c:v>
                </c:pt>
                <c:pt idx="88">
                  <c:v>9.8000000000000007</c:v>
                </c:pt>
                <c:pt idx="89">
                  <c:v>9.9</c:v>
                </c:pt>
                <c:pt idx="90">
                  <c:v>10</c:v>
                </c:pt>
                <c:pt idx="91">
                  <c:v>10.1</c:v>
                </c:pt>
                <c:pt idx="92">
                  <c:v>10.199999999999999</c:v>
                </c:pt>
                <c:pt idx="93">
                  <c:v>10.3</c:v>
                </c:pt>
                <c:pt idx="94">
                  <c:v>10.4</c:v>
                </c:pt>
                <c:pt idx="95">
                  <c:v>10.5</c:v>
                </c:pt>
                <c:pt idx="96">
                  <c:v>10.6</c:v>
                </c:pt>
                <c:pt idx="97">
                  <c:v>10.7</c:v>
                </c:pt>
                <c:pt idx="98">
                  <c:v>10.8</c:v>
                </c:pt>
              </c:numCache>
            </c:numRef>
          </c:xVal>
          <c:yVal>
            <c:numRef>
              <c:f>[1]file_out_7_toa!$C$1:$C$99</c:f>
              <c:numCache>
                <c:formatCode>General</c:formatCode>
                <c:ptCount val="99"/>
                <c:pt idx="0">
                  <c:v>398.70223639808302</c:v>
                </c:pt>
                <c:pt idx="1">
                  <c:v>417.82533115250402</c:v>
                </c:pt>
                <c:pt idx="2">
                  <c:v>337.70111715792399</c:v>
                </c:pt>
                <c:pt idx="3">
                  <c:v>266.317541508082</c:v>
                </c:pt>
                <c:pt idx="4">
                  <c:v>216.62060241869699</c:v>
                </c:pt>
                <c:pt idx="5">
                  <c:v>159.863489444555</c:v>
                </c:pt>
                <c:pt idx="6">
                  <c:v>157.90878533744899</c:v>
                </c:pt>
                <c:pt idx="7">
                  <c:v>151.308978100307</c:v>
                </c:pt>
                <c:pt idx="8">
                  <c:v>109.89884734477501</c:v>
                </c:pt>
                <c:pt idx="9">
                  <c:v>100.524968626503</c:v>
                </c:pt>
                <c:pt idx="10">
                  <c:v>85.834963856470907</c:v>
                </c:pt>
                <c:pt idx="11">
                  <c:v>85.332811311008996</c:v>
                </c:pt>
                <c:pt idx="12">
                  <c:v>81.025277839450297</c:v>
                </c:pt>
                <c:pt idx="13">
                  <c:v>71.830739649462899</c:v>
                </c:pt>
                <c:pt idx="14">
                  <c:v>71.441463366591606</c:v>
                </c:pt>
                <c:pt idx="15">
                  <c:v>67.553389350576396</c:v>
                </c:pt>
                <c:pt idx="16">
                  <c:v>60.317214743723298</c:v>
                </c:pt>
                <c:pt idx="17">
                  <c:v>53.4788919686073</c:v>
                </c:pt>
                <c:pt idx="18">
                  <c:v>60.716861422514299</c:v>
                </c:pt>
                <c:pt idx="19">
                  <c:v>53.481442864887299</c:v>
                </c:pt>
                <c:pt idx="20">
                  <c:v>49.399825091188902</c:v>
                </c:pt>
                <c:pt idx="21">
                  <c:v>45.070100709897602</c:v>
                </c:pt>
                <c:pt idx="22">
                  <c:v>45.311422635361097</c:v>
                </c:pt>
                <c:pt idx="23">
                  <c:v>42.124100230037598</c:v>
                </c:pt>
                <c:pt idx="24">
                  <c:v>38.223553640525097</c:v>
                </c:pt>
                <c:pt idx="25">
                  <c:v>42.244332477981899</c:v>
                </c:pt>
                <c:pt idx="26">
                  <c:v>36.846363214840501</c:v>
                </c:pt>
                <c:pt idx="27">
                  <c:v>37.690945800816301</c:v>
                </c:pt>
                <c:pt idx="28">
                  <c:v>36.097009064322798</c:v>
                </c:pt>
                <c:pt idx="29">
                  <c:v>35.252646801473297</c:v>
                </c:pt>
                <c:pt idx="30">
                  <c:v>37.229658001519198</c:v>
                </c:pt>
                <c:pt idx="31">
                  <c:v>31.759522886839601</c:v>
                </c:pt>
                <c:pt idx="32">
                  <c:v>32.009088196321201</c:v>
                </c:pt>
                <c:pt idx="33">
                  <c:v>34.595116288146102</c:v>
                </c:pt>
                <c:pt idx="34">
                  <c:v>31.410836298794401</c:v>
                </c:pt>
                <c:pt idx="35">
                  <c:v>32.199841578962697</c:v>
                </c:pt>
                <c:pt idx="36">
                  <c:v>34.446790361225197</c:v>
                </c:pt>
                <c:pt idx="37">
                  <c:v>25.8046707653867</c:v>
                </c:pt>
                <c:pt idx="38">
                  <c:v>28.996574681154399</c:v>
                </c:pt>
                <c:pt idx="39">
                  <c:v>26.452984954443998</c:v>
                </c:pt>
                <c:pt idx="40">
                  <c:v>29.2770782825101</c:v>
                </c:pt>
                <c:pt idx="41">
                  <c:v>26.264474885096501</c:v>
                </c:pt>
                <c:pt idx="42">
                  <c:v>28.909596274418401</c:v>
                </c:pt>
                <c:pt idx="43">
                  <c:v>26.771014388512601</c:v>
                </c:pt>
                <c:pt idx="44">
                  <c:v>25.9908144166345</c:v>
                </c:pt>
                <c:pt idx="45">
                  <c:v>24.231579658569</c:v>
                </c:pt>
                <c:pt idx="46">
                  <c:v>24.207198055737599</c:v>
                </c:pt>
                <c:pt idx="47">
                  <c:v>24.435352314840301</c:v>
                </c:pt>
                <c:pt idx="48">
                  <c:v>21.730579721673099</c:v>
                </c:pt>
                <c:pt idx="49">
                  <c:v>24.804276309540601</c:v>
                </c:pt>
                <c:pt idx="50">
                  <c:v>22.8312473159022</c:v>
                </c:pt>
                <c:pt idx="51">
                  <c:v>23.203386153538901</c:v>
                </c:pt>
                <c:pt idx="52">
                  <c:v>22.403470269357499</c:v>
                </c:pt>
                <c:pt idx="53">
                  <c:v>22.611746206552301</c:v>
                </c:pt>
                <c:pt idx="54">
                  <c:v>21.613470423784602</c:v>
                </c:pt>
                <c:pt idx="55">
                  <c:v>22.678037277508199</c:v>
                </c:pt>
                <c:pt idx="56">
                  <c:v>20.9029247341172</c:v>
                </c:pt>
                <c:pt idx="57">
                  <c:v>21.633599446228502</c:v>
                </c:pt>
                <c:pt idx="58">
                  <c:v>18.216615927221302</c:v>
                </c:pt>
                <c:pt idx="59">
                  <c:v>21.822558488637299</c:v>
                </c:pt>
                <c:pt idx="60">
                  <c:v>19.427718100432902</c:v>
                </c:pt>
                <c:pt idx="61">
                  <c:v>21.337488420853902</c:v>
                </c:pt>
                <c:pt idx="62">
                  <c:v>21.910362922365199</c:v>
                </c:pt>
                <c:pt idx="63">
                  <c:v>20.192351505209199</c:v>
                </c:pt>
                <c:pt idx="64">
                  <c:v>20.978771478806301</c:v>
                </c:pt>
                <c:pt idx="65">
                  <c:v>16.564905434080401</c:v>
                </c:pt>
                <c:pt idx="66">
                  <c:v>17.8178003746272</c:v>
                </c:pt>
                <c:pt idx="67">
                  <c:v>19.586733863516901</c:v>
                </c:pt>
                <c:pt idx="68">
                  <c:v>17.551945319826501</c:v>
                </c:pt>
                <c:pt idx="69">
                  <c:v>20.940620220989398</c:v>
                </c:pt>
                <c:pt idx="70">
                  <c:v>18.619778619519</c:v>
                </c:pt>
                <c:pt idx="71">
                  <c:v>16.285946437338499</c:v>
                </c:pt>
                <c:pt idx="72">
                  <c:v>17.994570493354001</c:v>
                </c:pt>
                <c:pt idx="73">
                  <c:v>16.708841231812901</c:v>
                </c:pt>
                <c:pt idx="74">
                  <c:v>15.8933815206228</c:v>
                </c:pt>
                <c:pt idx="75">
                  <c:v>17.9141399000906</c:v>
                </c:pt>
                <c:pt idx="76">
                  <c:v>18.222187281167699</c:v>
                </c:pt>
                <c:pt idx="77">
                  <c:v>15.6399055863531</c:v>
                </c:pt>
                <c:pt idx="78">
                  <c:v>20.8662475773701</c:v>
                </c:pt>
                <c:pt idx="79">
                  <c:v>18.623596248846699</c:v>
                </c:pt>
                <c:pt idx="80">
                  <c:v>18.2457605319679</c:v>
                </c:pt>
                <c:pt idx="81">
                  <c:v>16.161570635002299</c:v>
                </c:pt>
                <c:pt idx="82">
                  <c:v>18.287691083340199</c:v>
                </c:pt>
                <c:pt idx="83">
                  <c:v>18.391058228110001</c:v>
                </c:pt>
                <c:pt idx="84">
                  <c:v>16.496639638424501</c:v>
                </c:pt>
                <c:pt idx="85">
                  <c:v>16.163391283697599</c:v>
                </c:pt>
                <c:pt idx="86">
                  <c:v>16.130975295995398</c:v>
                </c:pt>
                <c:pt idx="87">
                  <c:v>15.9252707154379</c:v>
                </c:pt>
                <c:pt idx="88">
                  <c:v>15.9042138365909</c:v>
                </c:pt>
                <c:pt idx="89">
                  <c:v>15.4450310750697</c:v>
                </c:pt>
                <c:pt idx="90">
                  <c:v>14.4984166345844</c:v>
                </c:pt>
                <c:pt idx="91">
                  <c:v>18.498991737659299</c:v>
                </c:pt>
                <c:pt idx="92">
                  <c:v>16.623101494909701</c:v>
                </c:pt>
                <c:pt idx="93">
                  <c:v>16.166927107835001</c:v>
                </c:pt>
                <c:pt idx="94">
                  <c:v>15.7532928046764</c:v>
                </c:pt>
                <c:pt idx="95">
                  <c:v>13.4919095920503</c:v>
                </c:pt>
                <c:pt idx="96">
                  <c:v>16.679297957646199</c:v>
                </c:pt>
                <c:pt idx="97">
                  <c:v>17.9326573811577</c:v>
                </c:pt>
                <c:pt idx="98">
                  <c:v>13.079846450173299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A90-42DC-BC35-E36BEAE4B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6299400"/>
        <c:axId val="866297104"/>
      </c:scatterChart>
      <c:valAx>
        <c:axId val="872536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Qin[Ke-]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2527800"/>
        <c:crosses val="autoZero"/>
        <c:crossBetween val="midCat"/>
        <c:majorUnit val="1"/>
      </c:valAx>
      <c:valAx>
        <c:axId val="872527800"/>
        <c:scaling>
          <c:orientation val="minMax"/>
          <c:max val="1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accent1"/>
                    </a:solidFill>
                  </a:rPr>
                  <a:t>TOA mean[ps]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2536656"/>
        <c:crosses val="autoZero"/>
        <c:crossBetween val="midCat"/>
        <c:majorUnit val="1000"/>
      </c:valAx>
      <c:valAx>
        <c:axId val="866297104"/>
        <c:scaling>
          <c:orientation val="minMax"/>
          <c:max val="12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accent2"/>
                    </a:solidFill>
                  </a:rPr>
                  <a:t>TOA </a:t>
                </a:r>
                <a:r>
                  <a:rPr lang="en-GB" dirty="0" err="1">
                    <a:solidFill>
                      <a:schemeClr val="accent2"/>
                    </a:solidFill>
                  </a:rPr>
                  <a:t>stdev</a:t>
                </a:r>
                <a:r>
                  <a:rPr lang="en-GB" dirty="0">
                    <a:solidFill>
                      <a:schemeClr val="accent2"/>
                    </a:solidFill>
                  </a:rPr>
                  <a:t> [</a:t>
                </a:r>
                <a:r>
                  <a:rPr lang="en-GB" dirty="0" err="1">
                    <a:solidFill>
                      <a:schemeClr val="accent2"/>
                    </a:solidFill>
                  </a:rPr>
                  <a:t>ps</a:t>
                </a:r>
                <a:r>
                  <a:rPr lang="en-GB" baseline="-25000" dirty="0" err="1">
                    <a:solidFill>
                      <a:schemeClr val="accent2"/>
                    </a:solidFill>
                  </a:rPr>
                  <a:t>rms</a:t>
                </a:r>
                <a:r>
                  <a:rPr lang="en-GB" dirty="0">
                    <a:solidFill>
                      <a:schemeClr val="accent2"/>
                    </a:solidFill>
                  </a:rPr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6299400"/>
        <c:crosses val="max"/>
        <c:crossBetween val="midCat"/>
        <c:majorUnit val="10"/>
      </c:valAx>
      <c:valAx>
        <c:axId val="8662994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6629710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1"/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0.54889</cdr:x>
      <cdr:y>0.33766</cdr:y>
    </cdr:from>
    <cdr:to>
      <cdr:x>0.63769</cdr:x>
      <cdr:y>0.38961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6187C920-ABD8-1248-8DA5-CCB8550C8AE2}"/>
            </a:ext>
          </a:extLst>
        </cdr:cNvPr>
        <cdr:cNvSpPr txBox="1"/>
      </cdr:nvSpPr>
      <cdr:spPr>
        <a:xfrm xmlns:a="http://schemas.openxmlformats.org/drawingml/2006/main">
          <a:off x="4445333" y="1872207"/>
          <a:ext cx="7192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FR" sz="1100" dirty="0">
              <a:highlight>
                <a:srgbClr val="FFFF00"/>
              </a:highlight>
            </a:rPr>
            <a:t>Timepix4</a:t>
          </a:r>
        </a:p>
      </cdr:txBody>
    </cdr:sp>
  </cdr:relSizeAnchor>
  <cdr:relSizeAnchor xmlns:cdr="http://schemas.openxmlformats.org/drawingml/2006/chartDrawing">
    <cdr:from>
      <cdr:x>0.36428</cdr:x>
      <cdr:y>0.76623</cdr:y>
    </cdr:from>
    <cdr:to>
      <cdr:x>0.45309</cdr:x>
      <cdr:y>0.81818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E8228E6B-FB82-FD4C-9EE8-50372B3CF367}"/>
            </a:ext>
          </a:extLst>
        </cdr:cNvPr>
        <cdr:cNvSpPr txBox="1"/>
      </cdr:nvSpPr>
      <cdr:spPr>
        <a:xfrm xmlns:a="http://schemas.openxmlformats.org/drawingml/2006/main">
          <a:off x="2950255" y="4248471"/>
          <a:ext cx="7192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FR" sz="1100" dirty="0">
              <a:highlight>
                <a:srgbClr val="FFFF00"/>
              </a:highlight>
            </a:rPr>
            <a:t>Timepix4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575" cy="51276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9" y="1"/>
            <a:ext cx="3076575" cy="51276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FB44F07A-8B2D-4C08-8962-4D789EE7386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1"/>
            <a:ext cx="3076575" cy="512763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9" y="9721851"/>
            <a:ext cx="3076575" cy="512763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0924AED5-7434-4281-AFEB-7390BD88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46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3076476" cy="51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t" anchorCtr="0" compatLnSpc="1">
            <a:prstTxWarp prst="textNoShape">
              <a:avLst/>
            </a:prstTxWarp>
          </a:bodyPr>
          <a:lstStyle>
            <a:lvl1pPr algn="l" defTabSz="1020342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1" y="0"/>
            <a:ext cx="3076476" cy="51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t" anchorCtr="0" compatLnSpc="1">
            <a:prstTxWarp prst="textNoShape">
              <a:avLst/>
            </a:prstTxWarp>
          </a:bodyPr>
          <a:lstStyle>
            <a:lvl1pPr algn="r" defTabSz="1020342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66763"/>
            <a:ext cx="512127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611" y="4861359"/>
            <a:ext cx="5678083" cy="460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721055"/>
            <a:ext cx="3076476" cy="51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b" anchorCtr="0" compatLnSpc="1">
            <a:prstTxWarp prst="textNoShape">
              <a:avLst/>
            </a:prstTxWarp>
          </a:bodyPr>
          <a:lstStyle>
            <a:lvl1pPr algn="l" defTabSz="1020342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1" y="9721055"/>
            <a:ext cx="3076476" cy="51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b" anchorCtr="0" compatLnSpc="1">
            <a:prstTxWarp prst="textNoShape">
              <a:avLst/>
            </a:prstTxWarp>
          </a:bodyPr>
          <a:lstStyle>
            <a:lvl1pPr algn="r" defTabSz="1020342" eaLnBrk="1" hangingPunct="1">
              <a:defRPr sz="1300"/>
            </a:lvl1pPr>
          </a:lstStyle>
          <a:p>
            <a:pPr>
              <a:defRPr/>
            </a:pPr>
            <a:fld id="{D6452C91-CA2A-4827-ABD1-88A74120FBD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1367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637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159" y="2132856"/>
            <a:ext cx="7543801" cy="28721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91720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28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161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/>
              <a:pPr>
                <a:defRPr/>
              </a:pPr>
              <a:t>‹#›</a:t>
            </a:fld>
            <a:endParaRPr lang="el-GR" altLang="en-US" dirty="0"/>
          </a:p>
        </p:txBody>
      </p:sp>
    </p:spTree>
    <p:extLst>
      <p:ext uri="{BB962C8B-B14F-4D97-AF65-F5344CB8AC3E}">
        <p14:creationId xmlns:p14="http://schemas.microsoft.com/office/powerpoint/2010/main" val="283576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15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1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589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367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67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08762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08725"/>
            <a:ext cx="2133600" cy="2413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6A1F-528D-458D-AC4D-A264336BA00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744380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6A1F-528D-458D-AC4D-A264336BA007}" type="slidenum">
              <a:rPr lang="el-GR" altLang="en-US"/>
              <a:pPr>
                <a:defRPr/>
              </a:pPr>
              <a:t>‹#›</a:t>
            </a:fld>
            <a:endParaRPr lang="el-G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188913"/>
            <a:ext cx="77152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smtClean="0"/>
              <a:t>Click to edit Master text styles</a:t>
            </a:r>
          </a:p>
          <a:p>
            <a:pPr lvl="1"/>
            <a:r>
              <a:rPr lang="el-GR" altLang="en-US" smtClean="0"/>
              <a:t>Second level</a:t>
            </a:r>
          </a:p>
          <a:p>
            <a:pPr lvl="2"/>
            <a:r>
              <a:rPr lang="el-GR" altLang="en-US" smtClean="0"/>
              <a:t>Third level</a:t>
            </a:r>
          </a:p>
          <a:p>
            <a:pPr lvl="3"/>
            <a:r>
              <a:rPr lang="el-GR" altLang="en-US" smtClean="0"/>
              <a:t>Fourth level</a:t>
            </a:r>
          </a:p>
          <a:p>
            <a:pPr lvl="4"/>
            <a:r>
              <a:rPr lang="el-GR" alt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37288"/>
            <a:ext cx="21336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237288"/>
            <a:ext cx="396081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08725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fld id="{4AFE4CA5-D488-4E24-A7B8-D9C7121177F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 flipV="1">
            <a:off x="381000" y="29845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57200" y="6280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33" name="Picture 10" descr="CERN-c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9863" y="142875"/>
            <a:ext cx="7588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ERN-cl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9863" y="142875"/>
            <a:ext cx="7588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57200" y="6280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76" r:id="rId5"/>
    <p:sldLayoutId id="2147483681" r:id="rId6"/>
    <p:sldLayoutId id="2147483682" r:id="rId7"/>
    <p:sldLayoutId id="2147483683" r:id="rId8"/>
    <p:sldLayoutId id="2147483684" r:id="rId9"/>
  </p:sldLayoutIdLst>
  <p:transition>
    <p:pull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rgbClr val="003366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rgbClr val="003366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rgbClr val="003366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rgbClr val="003366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47974"/>
            <a:ext cx="7543800" cy="6126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‹#›</a:t>
            </a:fld>
            <a:endParaRPr lang="el-G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403648" y="860591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57200" y="6280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8503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ransition>
    <p:pull dir="d"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1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28nm </a:t>
            </a:r>
            <a:r>
              <a:rPr lang="en-US" sz="5400" dirty="0">
                <a:latin typeface="+mn-lt"/>
              </a:rPr>
              <a:t>Analog front-end for hybrid </a:t>
            </a:r>
            <a:r>
              <a:rPr lang="en-US" sz="5400" dirty="0" smtClean="0">
                <a:latin typeface="+mn-lt"/>
              </a:rPr>
              <a:t>sensors</a:t>
            </a:r>
            <a:endParaRPr lang="en-GB" sz="5400" dirty="0"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Viros Sriskaran,</a:t>
            </a:r>
          </a:p>
          <a:p>
            <a:r>
              <a:rPr lang="en-US" smtClean="0"/>
              <a:t>On behalf of the Picopix design team*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59887" y="5743955"/>
            <a:ext cx="3776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400" dirty="0" smtClean="0">
                <a:latin typeface="Century Schoolbook" panose="02040604050505020304" pitchFamily="18" charset="0"/>
              </a:rPr>
              <a:t>* CERN EP-ESE-ME, Geneva, Switzerland</a:t>
            </a:r>
          </a:p>
          <a:p>
            <a:r>
              <a:rPr lang="en-US" altLang="en-US" sz="1400" dirty="0" smtClean="0">
                <a:latin typeface="Century Schoolbook" panose="02040604050505020304" pitchFamily="18" charset="0"/>
              </a:rPr>
              <a:t>* </a:t>
            </a:r>
            <a:r>
              <a:rPr lang="en-US" altLang="en-US" sz="1400" dirty="0" err="1" smtClean="0">
                <a:latin typeface="Century Schoolbook" panose="02040604050505020304" pitchFamily="18" charset="0"/>
              </a:rPr>
              <a:t>Nikhef</a:t>
            </a:r>
            <a:r>
              <a:rPr lang="en-US" altLang="en-US" sz="1400" dirty="0">
                <a:latin typeface="Century Schoolbook" panose="02040604050505020304" pitchFamily="18" charset="0"/>
              </a:rPr>
              <a:t>, Amsterdam, the Netherlands</a:t>
            </a:r>
          </a:p>
        </p:txBody>
      </p:sp>
    </p:spTree>
    <p:extLst>
      <p:ext uri="{BB962C8B-B14F-4D97-AF65-F5344CB8AC3E}">
        <p14:creationId xmlns:p14="http://schemas.microsoft.com/office/powerpoint/2010/main" val="13475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10</a:t>
            </a:fld>
            <a:endParaRPr lang="el-G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Simulated jitter at front-end output versus input capacitance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9512" y="4721997"/>
                <a:ext cx="3240360" cy="1502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 smtClean="0">
                    <a:latin typeface="Cambria Math" panose="02040503050406030204" pitchFamily="18" charset="0"/>
                  </a:rPr>
                  <a:t>Pixel pitch = 42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i="1" dirty="0" smtClean="0">
                    <a:latin typeface="Cambria Math" panose="02040503050406030204" pitchFamily="18" charset="0"/>
                  </a:rPr>
                  <a:t>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𝐿𝐸𝐴𝐾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𝑝𝑖𝑥𝑒𝑙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endParaRPr lang="en-US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𝐾𝑅𝑈𝑀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60 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𝑛𝐴</m:t>
                    </m:r>
                  </m:oMath>
                </a14:m>
                <a:endParaRPr lang="en-US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721997"/>
                <a:ext cx="3240360" cy="1502206"/>
              </a:xfrm>
              <a:prstGeom prst="rect">
                <a:avLst/>
              </a:prstGeom>
              <a:blipFill>
                <a:blip r:embed="rId2"/>
                <a:stretch>
                  <a:fillRect l="-1128" t="-2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73726" y="4721997"/>
                <a:ext cx="3240360" cy="1502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 smtClean="0">
                    <a:latin typeface="Cambria Math" panose="02040503050406030204" pitchFamily="18" charset="0"/>
                  </a:rPr>
                  <a:t>Pixel pitch = 55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i="1" dirty="0" smtClean="0">
                    <a:latin typeface="Cambria Math" panose="02040503050406030204" pitchFamily="18" charset="0"/>
                  </a:rPr>
                  <a:t>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𝐿𝐸𝐴𝐾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𝑝𝑖𝑥𝑒𝑙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endParaRPr lang="en-US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𝐾𝑅𝑈𝑀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𝑛𝐴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726" y="4721997"/>
                <a:ext cx="3240360" cy="1502206"/>
              </a:xfrm>
              <a:prstGeom prst="rect">
                <a:avLst/>
              </a:prstGeom>
              <a:blipFill>
                <a:blip r:embed="rId3"/>
                <a:stretch>
                  <a:fillRect l="-1318" t="-2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896868" y="5688258"/>
            <a:ext cx="603347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70C0"/>
                </a:solidFill>
              </a:rPr>
              <a:t>NB: 110 </a:t>
            </a:r>
            <a:r>
              <a:rPr lang="en-US" sz="1400" i="1" dirty="0" err="1" smtClean="0">
                <a:solidFill>
                  <a:srgbClr val="0070C0"/>
                </a:solidFill>
              </a:rPr>
              <a:t>fF</a:t>
            </a:r>
            <a:r>
              <a:rPr lang="en-US" sz="1400" i="1" dirty="0" smtClean="0">
                <a:solidFill>
                  <a:srgbClr val="0070C0"/>
                </a:solidFill>
              </a:rPr>
              <a:t> is the total pixel capacitance obtained with 3D-trench sensor.</a:t>
            </a:r>
          </a:p>
          <a:p>
            <a:r>
              <a:rPr lang="en-US" sz="1400" i="1" dirty="0">
                <a:solidFill>
                  <a:srgbClr val="0070C0"/>
                </a:solidFill>
              </a:rPr>
              <a:t>DOI: 10.1088/1748-0221/15/09/P09029</a:t>
            </a:r>
            <a:endParaRPr lang="en-GB" sz="1400" i="1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6227"/>
            <a:ext cx="4680000" cy="351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398" y="1086227"/>
            <a:ext cx="4680000" cy="351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513" y="5688258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  <a:latin typeface="+mn-lt"/>
              </a:rPr>
              <a:t>Simulation using schematic view!!</a:t>
            </a:r>
            <a:endParaRPr lang="en-GB" sz="16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92080" y="3068960"/>
            <a:ext cx="1089662" cy="216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5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RTL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11</a:t>
            </a:fld>
            <a:endParaRPr lang="el-GR" altLang="en-US"/>
          </a:p>
        </p:txBody>
      </p:sp>
      <p:sp>
        <p:nvSpPr>
          <p:cNvPr id="7" name="Rectangle 6"/>
          <p:cNvSpPr/>
          <p:nvPr/>
        </p:nvSpPr>
        <p:spPr>
          <a:xfrm>
            <a:off x="251520" y="1052736"/>
            <a:ext cx="5256584" cy="1302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prstClr val="black"/>
                </a:solidFill>
                <a:latin typeface="+mn-lt"/>
              </a:rPr>
              <a:t>Modified pixel </a:t>
            </a:r>
            <a:r>
              <a:rPr lang="en-FR" sz="1600" dirty="0" smtClean="0">
                <a:solidFill>
                  <a:prstClr val="black"/>
                </a:solidFill>
                <a:latin typeface="+mn-lt"/>
              </a:rPr>
              <a:t>model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 (from Medipix4)</a:t>
            </a:r>
            <a:r>
              <a:rPr lang="en-FR" sz="1600" dirty="0" smtClean="0">
                <a:solidFill>
                  <a:prstClr val="black"/>
                </a:solidFill>
                <a:latin typeface="+mn-lt"/>
              </a:rPr>
              <a:t> represent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s</a:t>
            </a:r>
            <a:r>
              <a:rPr lang="en-FR" sz="16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FR" sz="1600" dirty="0">
                <a:solidFill>
                  <a:prstClr val="black"/>
                </a:solidFill>
                <a:latin typeface="+mn-lt"/>
              </a:rPr>
              <a:t>more realistically the rise-time slope </a:t>
            </a:r>
            <a:r>
              <a:rPr lang="en-FR" sz="1600" dirty="0">
                <a:solidFill>
                  <a:prstClr val="black"/>
                </a:solidFill>
                <a:latin typeface="+mn-lt"/>
                <a:sym typeface="Wingdings" pitchFamily="2" charset="2"/>
              </a:rPr>
              <a:t> </a:t>
            </a:r>
            <a:r>
              <a:rPr lang="en-FR" sz="1600" b="1" dirty="0">
                <a:solidFill>
                  <a:prstClr val="black"/>
                </a:solidFill>
                <a:latin typeface="+mn-lt"/>
                <a:sym typeface="Wingdings" pitchFamily="2" charset="2"/>
              </a:rPr>
              <a:t>critical to extract correct </a:t>
            </a:r>
            <a:r>
              <a:rPr lang="en-FR" sz="1600" b="1" dirty="0" smtClean="0">
                <a:solidFill>
                  <a:prstClr val="black"/>
                </a:solidFill>
                <a:latin typeface="+mn-lt"/>
                <a:sym typeface="Wingdings" pitchFamily="2" charset="2"/>
              </a:rPr>
              <a:t>timing</a:t>
            </a:r>
            <a:r>
              <a:rPr lang="en-US" sz="1600" b="1" dirty="0" smtClean="0">
                <a:solidFill>
                  <a:prstClr val="black"/>
                </a:solidFill>
                <a:latin typeface="+mn-lt"/>
                <a:sym typeface="Wingdings" pitchFamily="2" charset="2"/>
              </a:rPr>
              <a:t>.</a:t>
            </a:r>
            <a:endParaRPr lang="en-FR" sz="1600" b="1" dirty="0">
              <a:solidFill>
                <a:prstClr val="black"/>
              </a:solidFill>
              <a:latin typeface="+mn-lt"/>
              <a:sym typeface="Wingdings" pitchFamily="2" charset="2"/>
            </a:endParaRPr>
          </a:p>
          <a:p>
            <a:pPr marL="514350" lvl="1" indent="-171450" algn="just" defTabSz="685800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prstClr val="black"/>
                </a:solidFill>
                <a:latin typeface="+mn-lt"/>
                <a:sym typeface="Wingdings" pitchFamily="2" charset="2"/>
              </a:rPr>
              <a:t>Model includes analog </a:t>
            </a:r>
            <a:r>
              <a:rPr lang="en-FR" sz="1600" dirty="0" smtClean="0">
                <a:solidFill>
                  <a:prstClr val="black"/>
                </a:solidFill>
                <a:latin typeface="+mn-lt"/>
                <a:sym typeface="Wingdings" pitchFamily="2" charset="2"/>
              </a:rPr>
              <a:t>pile-up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sym typeface="Wingdings" pitchFamily="2" charset="2"/>
              </a:rPr>
              <a:t>.</a:t>
            </a:r>
            <a:endParaRPr lang="en-FR" sz="1600" dirty="0">
              <a:solidFill>
                <a:prstClr val="black"/>
              </a:solidFill>
              <a:latin typeface="+mn-lt"/>
              <a:sym typeface="Wingdings" pitchFamily="2" charset="2"/>
            </a:endParaRPr>
          </a:p>
          <a:p>
            <a:pPr marL="514350" lvl="1" indent="-171450" algn="just" defTabSz="685800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prstClr val="black"/>
                </a:solidFill>
                <a:latin typeface="+mn-lt"/>
                <a:sym typeface="Wingdings" pitchFamily="2" charset="2"/>
              </a:rPr>
              <a:t>Fall time is a constant </a:t>
            </a:r>
            <a:r>
              <a:rPr lang="en-FR" sz="1600" dirty="0" smtClean="0">
                <a:solidFill>
                  <a:prstClr val="black"/>
                </a:solidFill>
                <a:latin typeface="+mn-lt"/>
                <a:sym typeface="Wingdings" pitchFamily="2" charset="2"/>
              </a:rPr>
              <a:t>slope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sym typeface="Wingdings" pitchFamily="2" charset="2"/>
              </a:rPr>
              <a:t>.</a:t>
            </a:r>
            <a:endParaRPr lang="en-US" sz="1600" dirty="0" smtClean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27F8BB-F8A1-6949-842A-437D8F03E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978350"/>
            <a:ext cx="8892480" cy="1575551"/>
          </a:xfrm>
          <a:prstGeom prst="rect">
            <a:avLst/>
          </a:prstGeom>
        </p:spPr>
      </p:pic>
      <p:sp>
        <p:nvSpPr>
          <p:cNvPr id="9" name="Right Brace 8">
            <a:extLst>
              <a:ext uri="{FF2B5EF4-FFF2-40B4-BE49-F238E27FC236}">
                <a16:creationId xmlns:a16="http://schemas.microsoft.com/office/drawing/2014/main" id="{6A6AFA6A-EA08-CC4C-AAE7-F3B49CB9570B}"/>
              </a:ext>
            </a:extLst>
          </p:cNvPr>
          <p:cNvSpPr/>
          <p:nvPr/>
        </p:nvSpPr>
        <p:spPr>
          <a:xfrm rot="5400000">
            <a:off x="2598667" y="4918764"/>
            <a:ext cx="252028" cy="1543909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0CD193DA-99D8-FE4A-BA8F-93A066053146}"/>
              </a:ext>
            </a:extLst>
          </p:cNvPr>
          <p:cNvSpPr/>
          <p:nvPr/>
        </p:nvSpPr>
        <p:spPr>
          <a:xfrm rot="5400000">
            <a:off x="4287376" y="4814242"/>
            <a:ext cx="252028" cy="1757380"/>
          </a:xfrm>
          <a:prstGeom prst="rightBrac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7DE01F1A-C086-A144-AD0F-E9809555B2D1}"/>
              </a:ext>
            </a:extLst>
          </p:cNvPr>
          <p:cNvSpPr/>
          <p:nvPr/>
        </p:nvSpPr>
        <p:spPr>
          <a:xfrm rot="5400000">
            <a:off x="6174178" y="4935053"/>
            <a:ext cx="252028" cy="1584176"/>
          </a:xfrm>
          <a:prstGeom prst="rightBrace">
            <a:avLst>
              <a:gd name="adj1" fmla="val 0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5E53BC-D08A-7743-AC69-A6A77ECAC663}"/>
              </a:ext>
            </a:extLst>
          </p:cNvPr>
          <p:cNvSpPr txBox="1"/>
          <p:nvPr/>
        </p:nvSpPr>
        <p:spPr>
          <a:xfrm>
            <a:off x="1948402" y="5786567"/>
            <a:ext cx="154817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FR" sz="1200" dirty="0"/>
              <a:t>Rise Time mesurmement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5FBB30-85A5-4542-8266-E5648A8B07BF}"/>
              </a:ext>
            </a:extLst>
          </p:cNvPr>
          <p:cNvSpPr txBox="1"/>
          <p:nvPr/>
        </p:nvSpPr>
        <p:spPr>
          <a:xfrm>
            <a:off x="3639304" y="5786567"/>
            <a:ext cx="154817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DC</a:t>
            </a:r>
            <a:r>
              <a:rPr lang="en-FR" sz="1200" dirty="0" smtClean="0">
                <a:solidFill>
                  <a:schemeClr val="accent6">
                    <a:lumMod val="50000"/>
                  </a:schemeClr>
                </a:solidFill>
              </a:rPr>
              <a:t>O </a:t>
            </a:r>
            <a:r>
              <a:rPr lang="en-FR" sz="1200" dirty="0">
                <a:solidFill>
                  <a:schemeClr val="accent6">
                    <a:lumMod val="50000"/>
                  </a:schemeClr>
                </a:solidFill>
              </a:rPr>
              <a:t>Calibration</a:t>
            </a:r>
          </a:p>
          <a:p>
            <a:pPr algn="ctr"/>
            <a:r>
              <a:rPr lang="en-FR" sz="1200" dirty="0">
                <a:solidFill>
                  <a:schemeClr val="accent6">
                    <a:lumMod val="50000"/>
                  </a:schemeClr>
                </a:solidFill>
              </a:rPr>
              <a:t>mesurmement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AB2CBD-612E-7840-8A71-E6F259AE4764}"/>
              </a:ext>
            </a:extLst>
          </p:cNvPr>
          <p:cNvSpPr txBox="1"/>
          <p:nvPr/>
        </p:nvSpPr>
        <p:spPr>
          <a:xfrm>
            <a:off x="5559594" y="5786567"/>
            <a:ext cx="154817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FR" sz="1200" dirty="0"/>
              <a:t>Fall time</a:t>
            </a:r>
          </a:p>
          <a:p>
            <a:pPr algn="ctr"/>
            <a:r>
              <a:rPr lang="en-FR" sz="1200" dirty="0"/>
              <a:t>mesurmement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543459-BF61-BC41-9CEB-F1062CD450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01"/>
          <a:stretch/>
        </p:blipFill>
        <p:spPr>
          <a:xfrm>
            <a:off x="6067448" y="963454"/>
            <a:ext cx="2880000" cy="2708303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63C7B55-9BCE-3945-BBA7-2254640F26D4}"/>
              </a:ext>
            </a:extLst>
          </p:cNvPr>
          <p:cNvCxnSpPr>
            <a:cxnSpLocks/>
          </p:cNvCxnSpPr>
          <p:nvPr/>
        </p:nvCxnSpPr>
        <p:spPr>
          <a:xfrm flipV="1">
            <a:off x="6516216" y="1412776"/>
            <a:ext cx="720080" cy="1714797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C1428B3-9FE8-9F4C-8B5F-CF142D3E4FAD}"/>
              </a:ext>
            </a:extLst>
          </p:cNvPr>
          <p:cNvCxnSpPr>
            <a:cxnSpLocks/>
          </p:cNvCxnSpPr>
          <p:nvPr/>
        </p:nvCxnSpPr>
        <p:spPr>
          <a:xfrm flipH="1" flipV="1">
            <a:off x="7266510" y="1412776"/>
            <a:ext cx="1337938" cy="72008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23528" y="5982120"/>
            <a:ext cx="1741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Slide courtesy: X. </a:t>
            </a:r>
            <a:r>
              <a:rPr lang="en-US" sz="1200" i="1" dirty="0" err="1" smtClean="0">
                <a:solidFill>
                  <a:srgbClr val="FF6600"/>
                </a:solidFill>
                <a:latin typeface="+mn-lt"/>
              </a:rPr>
              <a:t>Llopart</a:t>
            </a:r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.</a:t>
            </a:r>
            <a:endParaRPr lang="en-GB" sz="1200" i="1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1520" y="2355657"/>
            <a:ext cx="5256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1600" dirty="0">
                <a:latin typeface="+mn-lt"/>
              </a:rPr>
              <a:t>Used pixel model, new free-running </a:t>
            </a:r>
            <a:r>
              <a:rPr lang="en-US" sz="1600" dirty="0">
                <a:latin typeface="+mn-lt"/>
              </a:rPr>
              <a:t>DC</a:t>
            </a:r>
            <a:r>
              <a:rPr lang="en-FR" sz="1600" dirty="0">
                <a:latin typeface="+mn-lt"/>
              </a:rPr>
              <a:t>O with calibration and Timepix4 adapted TDC logic</a:t>
            </a:r>
            <a:r>
              <a:rPr lang="en-US" sz="1600" dirty="0">
                <a:latin typeface="+mn-lt"/>
              </a:rPr>
              <a:t>.</a:t>
            </a:r>
            <a:endParaRPr lang="en-FR" sz="16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sz="1600" dirty="0">
                <a:latin typeface="+mn-lt"/>
              </a:rPr>
              <a:t>Peak time=3.2ns, ENC=100e-rms, constant fall time of 5ns/ke</a:t>
            </a:r>
            <a:r>
              <a:rPr lang="en-US" sz="1600" dirty="0">
                <a:latin typeface="+mn-lt"/>
              </a:rPr>
              <a:t>.</a:t>
            </a:r>
            <a:endParaRPr lang="en-FR" sz="16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1600" dirty="0">
                <a:latin typeface="+mn-lt"/>
              </a:rPr>
              <a:t>Simulation time of ~few seconds</a:t>
            </a:r>
            <a:r>
              <a:rPr lang="en-US" sz="1600" dirty="0">
                <a:latin typeface="+mn-lt"/>
              </a:rPr>
              <a:t>.</a:t>
            </a:r>
            <a:endParaRPr lang="en-FR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92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R" sz="3300" b="1" spc="0" dirty="0">
                <a:solidFill>
                  <a:prstClr val="black"/>
                </a:solidFill>
              </a:rPr>
              <a:t>Comparison with Timepix4 </a:t>
            </a:r>
            <a:r>
              <a:rPr lang="en-US" sz="3300" b="1" spc="0" dirty="0">
                <a:solidFill>
                  <a:prstClr val="black"/>
                </a:solidFill>
              </a:rPr>
              <a:t>and </a:t>
            </a:r>
            <a:r>
              <a:rPr lang="en-US" sz="3300" b="1" spc="0" dirty="0" err="1">
                <a:solidFill>
                  <a:prstClr val="black"/>
                </a:solidFill>
              </a:rPr>
              <a:t>PicoPix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12</a:t>
            </a:fld>
            <a:endParaRPr lang="el-GR" altLang="en-US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9237685"/>
              </p:ext>
            </p:extLst>
          </p:nvPr>
        </p:nvGraphicFramePr>
        <p:xfrm>
          <a:off x="577782" y="938003"/>
          <a:ext cx="7990815" cy="5400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">
            <a:extLst>
              <a:ext uri="{FF2B5EF4-FFF2-40B4-BE49-F238E27FC236}">
                <a16:creationId xmlns:a16="http://schemas.microsoft.com/office/drawing/2014/main" id="{6187C920-ABD8-1248-8DA5-CCB8550C8AE2}"/>
              </a:ext>
            </a:extLst>
          </p:cNvPr>
          <p:cNvSpPr txBox="1"/>
          <p:nvPr/>
        </p:nvSpPr>
        <p:spPr>
          <a:xfrm>
            <a:off x="4932040" y="4797152"/>
            <a:ext cx="709585" cy="280561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err="1" smtClean="0">
                <a:highlight>
                  <a:srgbClr val="FFFF00"/>
                </a:highlight>
              </a:rPr>
              <a:t>PicoPix</a:t>
            </a:r>
            <a:endParaRPr lang="en-FR" sz="1100" dirty="0">
              <a:highlight>
                <a:srgbClr val="FFFF00"/>
              </a:highlight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6187C920-ABD8-1248-8DA5-CCB8550C8AE2}"/>
              </a:ext>
            </a:extLst>
          </p:cNvPr>
          <p:cNvSpPr txBox="1"/>
          <p:nvPr/>
        </p:nvSpPr>
        <p:spPr>
          <a:xfrm>
            <a:off x="3491880" y="5445224"/>
            <a:ext cx="709585" cy="280561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err="1" smtClean="0">
                <a:highlight>
                  <a:srgbClr val="FFFF00"/>
                </a:highlight>
              </a:rPr>
              <a:t>PicoPix</a:t>
            </a:r>
            <a:endParaRPr lang="en-FR" sz="1100" dirty="0">
              <a:highlight>
                <a:srgbClr val="FFFF00"/>
              </a:highligh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528" y="5982120"/>
            <a:ext cx="1741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Slide courtesy: X. </a:t>
            </a:r>
            <a:r>
              <a:rPr lang="en-US" sz="1200" i="1" dirty="0" err="1" smtClean="0">
                <a:solidFill>
                  <a:srgbClr val="FF6600"/>
                </a:solidFill>
                <a:latin typeface="+mn-lt"/>
              </a:rPr>
              <a:t>Llopart</a:t>
            </a:r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.</a:t>
            </a:r>
            <a:endParaRPr lang="en-GB" sz="1200" i="1" dirty="0">
              <a:solidFill>
                <a:srgbClr val="FF6600"/>
              </a:solidFill>
              <a:latin typeface="+mn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619672" y="4581128"/>
            <a:ext cx="6048672" cy="0"/>
          </a:xfrm>
          <a:prstGeom prst="line">
            <a:avLst/>
          </a:prstGeom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H="1">
            <a:off x="5286832" y="2132856"/>
            <a:ext cx="354794" cy="432048"/>
          </a:xfrm>
          <a:prstGeom prst="straightConnector1">
            <a:avLst/>
          </a:prstGeom>
          <a:ln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267599" y="1627305"/>
            <a:ext cx="1882703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Penalty due to RDL in Timepix4</a:t>
            </a:r>
            <a:endParaRPr lang="en-GB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3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13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76970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03565" y="908720"/>
            <a:ext cx="7543801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b="1" dirty="0">
                <a:cs typeface="Arial" panose="020B0604020202020204" pitchFamily="34" charset="0"/>
              </a:rPr>
              <a:t>Technology:</a:t>
            </a:r>
          </a:p>
          <a:p>
            <a:pPr marL="761238" lvl="2" indent="-285750">
              <a:buClr>
                <a:schemeClr val="tx1"/>
              </a:buClr>
            </a:pPr>
            <a:r>
              <a:rPr lang="en-US" sz="1100" dirty="0">
                <a:cs typeface="Arial" panose="020B0604020202020204" pitchFamily="34" charset="0"/>
              </a:rPr>
              <a:t>CMOS </a:t>
            </a:r>
            <a:r>
              <a:rPr lang="en-US" sz="1100" dirty="0" smtClean="0">
                <a:cs typeface="Arial" panose="020B0604020202020204" pitchFamily="34" charset="0"/>
              </a:rPr>
              <a:t>28 nm </a:t>
            </a:r>
            <a:r>
              <a:rPr lang="en-US" sz="1100" dirty="0">
                <a:cs typeface="Arial" panose="020B0604020202020204" pitchFamily="34" charset="0"/>
              </a:rPr>
              <a:t>– 9 </a:t>
            </a:r>
            <a:r>
              <a:rPr lang="en-US" sz="1100" dirty="0" smtClean="0">
                <a:cs typeface="Arial" panose="020B0604020202020204" pitchFamily="34" charset="0"/>
              </a:rPr>
              <a:t>metal</a:t>
            </a:r>
          </a:p>
          <a:p>
            <a:pPr marL="0" indent="0">
              <a:buNone/>
            </a:pPr>
            <a:r>
              <a:rPr lang="en-US" sz="1100" b="1" dirty="0" smtClean="0">
                <a:cs typeface="Arial" panose="020B0604020202020204" pitchFamily="34" charset="0"/>
              </a:rPr>
              <a:t>Analog supply voltage:</a:t>
            </a:r>
            <a:endParaRPr lang="en-US" sz="1100" b="1" dirty="0">
              <a:cs typeface="Arial" panose="020B0604020202020204" pitchFamily="34" charset="0"/>
            </a:endParaRPr>
          </a:p>
          <a:p>
            <a:pPr marL="761238" lvl="2" indent="-285750">
              <a:buClr>
                <a:schemeClr val="tx1"/>
              </a:buClr>
            </a:pPr>
            <a:r>
              <a:rPr lang="en-US" sz="1100" dirty="0" smtClean="0">
                <a:cs typeface="Arial" panose="020B0604020202020204" pitchFamily="34" charset="0"/>
              </a:rPr>
              <a:t>900 mV</a:t>
            </a:r>
            <a:endParaRPr lang="en-GB" sz="11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100" b="1" dirty="0">
                <a:cs typeface="Arial" panose="020B0604020202020204" pitchFamily="34" charset="0"/>
              </a:rPr>
              <a:t>System configuration: </a:t>
            </a:r>
          </a:p>
          <a:p>
            <a:pPr marL="761238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US" sz="1100" dirty="0" smtClean="0">
                <a:ea typeface="Calibri" panose="020F0502020204030204" pitchFamily="34" charset="0"/>
                <a:cs typeface="Arial" panose="020B0604020202020204" pitchFamily="34" charset="0"/>
              </a:rPr>
              <a:t>Pixel </a:t>
            </a:r>
            <a:r>
              <a:rPr lang="en-US" sz="1100" dirty="0"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1100" dirty="0" smtClean="0">
                <a:ea typeface="Calibri" panose="020F0502020204030204" pitchFamily="34" charset="0"/>
                <a:cs typeface="Arial" panose="020B0604020202020204" pitchFamily="34" charset="0"/>
              </a:rPr>
              <a:t>itch → 55</a:t>
            </a:r>
            <a:r>
              <a:rPr lang="en-US" sz="1100" dirty="0" smtClean="0">
                <a:cs typeface="Arial" panose="020B0604020202020204" pitchFamily="34" charset="0"/>
              </a:rPr>
              <a:t> </a:t>
            </a:r>
            <a:r>
              <a:rPr lang="en-US" sz="1100" dirty="0">
                <a:cs typeface="Arial" panose="020B0604020202020204" pitchFamily="34" charset="0"/>
              </a:rPr>
              <a:t>µm x </a:t>
            </a:r>
            <a:r>
              <a:rPr lang="en-US" sz="1100" dirty="0" smtClean="0">
                <a:cs typeface="Arial" panose="020B0604020202020204" pitchFamily="34" charset="0"/>
              </a:rPr>
              <a:t>55 µm </a:t>
            </a:r>
            <a:r>
              <a:rPr lang="en-US" sz="1100" dirty="0">
                <a:cs typeface="Arial" panose="020B0604020202020204" pitchFamily="34" charset="0"/>
              </a:rPr>
              <a:t>|</a:t>
            </a:r>
            <a:r>
              <a:rPr lang="en-US" sz="1100" dirty="0" smtClean="0">
                <a:cs typeface="Arial" panose="020B0604020202020204" pitchFamily="34" charset="0"/>
              </a:rPr>
              <a:t> 42 </a:t>
            </a:r>
            <a:r>
              <a:rPr lang="en-US" sz="1100" dirty="0">
                <a:cs typeface="Arial" panose="020B0604020202020204" pitchFamily="34" charset="0"/>
              </a:rPr>
              <a:t>µm x </a:t>
            </a:r>
            <a:r>
              <a:rPr lang="en-US" sz="1100" dirty="0" smtClean="0">
                <a:cs typeface="Arial" panose="020B0604020202020204" pitchFamily="34" charset="0"/>
              </a:rPr>
              <a:t>42 </a:t>
            </a:r>
            <a:r>
              <a:rPr lang="en-US" sz="1100" dirty="0">
                <a:cs typeface="Arial" panose="020B0604020202020204" pitchFamily="34" charset="0"/>
              </a:rPr>
              <a:t>µm </a:t>
            </a:r>
            <a:endParaRPr lang="en-US" sz="11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fr-FR" sz="1100" b="1" dirty="0" smtClean="0">
                <a:cs typeface="Arial" panose="020B0604020202020204" pitchFamily="34" charset="0"/>
              </a:rPr>
              <a:t>Matrix pixel:</a:t>
            </a:r>
            <a:endParaRPr lang="fr-FR" sz="1100" b="1" dirty="0">
              <a:cs typeface="Arial" panose="020B0604020202020204" pitchFamily="34" charset="0"/>
            </a:endParaRPr>
          </a:p>
          <a:p>
            <a:pPr marL="646938" lvl="2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US" sz="1100" dirty="0" smtClean="0">
                <a:ea typeface="Calibri" panose="020F0502020204030204" pitchFamily="34" charset="0"/>
                <a:cs typeface="Arial" panose="020B0604020202020204" pitchFamily="34" charset="0"/>
              </a:rPr>
              <a:t> Different options might be available</a:t>
            </a:r>
            <a:endParaRPr lang="en-US" sz="1100" dirty="0">
              <a:cs typeface="Arial" panose="020B0604020202020204" pitchFamily="34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1100" b="1" dirty="0" smtClean="0">
                <a:cs typeface="Arial" panose="020B0604020202020204" pitchFamily="34" charset="0"/>
              </a:rPr>
              <a:t>Polarity</a:t>
            </a:r>
            <a:r>
              <a:rPr lang="en-US" sz="1100" dirty="0">
                <a:cs typeface="Arial" panose="020B0604020202020204" pitchFamily="34" charset="0"/>
              </a:rPr>
              <a:t>:</a:t>
            </a:r>
          </a:p>
          <a:p>
            <a:pPr marL="761238" lvl="2" indent="-285750">
              <a:buClr>
                <a:schemeClr val="tx1"/>
              </a:buClr>
            </a:pPr>
            <a:r>
              <a:rPr lang="en-US" sz="1100" dirty="0" smtClean="0">
                <a:ea typeface="Calibri" panose="020F0502020204030204" pitchFamily="34" charset="0"/>
                <a:cs typeface="Arial" panose="020B0604020202020204" pitchFamily="34" charset="0"/>
              </a:rPr>
              <a:t>Optimized for electron collection</a:t>
            </a:r>
            <a:endParaRPr lang="en-US" sz="11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1100" b="1" dirty="0" smtClean="0">
                <a:cs typeface="Arial" panose="020B0604020202020204" pitchFamily="34" charset="0"/>
              </a:rPr>
              <a:t>Power consumption:</a:t>
            </a:r>
            <a:endParaRPr lang="en-US" sz="1100" b="1" dirty="0">
              <a:cs typeface="Arial" panose="020B0604020202020204" pitchFamily="34" charset="0"/>
            </a:endParaRPr>
          </a:p>
          <a:p>
            <a:pPr marL="761238" lvl="2" indent="-285750">
              <a:buClr>
                <a:schemeClr val="tx1"/>
              </a:buClr>
            </a:pPr>
            <a:r>
              <a:rPr lang="en-US" sz="1100" dirty="0" smtClean="0">
                <a:ea typeface="Calibri" panose="020F0502020204030204" pitchFamily="34" charset="0"/>
                <a:cs typeface="Arial" panose="020B0604020202020204" pitchFamily="34" charset="0"/>
              </a:rPr>
              <a:t>Total power consumption less than 1 W/cm². If 50 % goes to the analog pixel and 50% to the digital pixel, the maximum current consumption per analog front-end is 16.8 </a:t>
            </a:r>
            <a:r>
              <a:rPr lang="en-US" sz="1100" dirty="0" smtClean="0">
                <a:cs typeface="Arial" panose="020B0604020202020204" pitchFamily="34" charset="0"/>
              </a:rPr>
              <a:t>µA</a:t>
            </a:r>
            <a:r>
              <a:rPr lang="en-US" sz="1100" dirty="0">
                <a:cs typeface="Arial" panose="020B0604020202020204" pitchFamily="34" charset="0"/>
              </a:rPr>
              <a:t> </a:t>
            </a:r>
            <a:r>
              <a:rPr lang="en-US" sz="1100" dirty="0" smtClean="0">
                <a:cs typeface="Arial" panose="020B0604020202020204" pitchFamily="34" charset="0"/>
              </a:rPr>
              <a:t>for 55 µm pixel pitch and 9.8</a:t>
            </a:r>
            <a:r>
              <a:rPr lang="en-US" sz="1100" dirty="0">
                <a:cs typeface="Arial" panose="020B0604020202020204" pitchFamily="34" charset="0"/>
              </a:rPr>
              <a:t> </a:t>
            </a:r>
            <a:r>
              <a:rPr lang="en-US" sz="1100" dirty="0" smtClean="0">
                <a:cs typeface="Arial" panose="020B0604020202020204" pitchFamily="34" charset="0"/>
              </a:rPr>
              <a:t>µA for 42 µm pixel pitch.</a:t>
            </a:r>
          </a:p>
          <a:p>
            <a:pPr marL="0" indent="0">
              <a:buNone/>
            </a:pPr>
            <a:r>
              <a:rPr lang="en-US" sz="1100" b="1" dirty="0">
                <a:cs typeface="Arial" panose="020B0604020202020204" pitchFamily="34" charset="0"/>
              </a:rPr>
              <a:t>Peaking time:</a:t>
            </a:r>
          </a:p>
          <a:p>
            <a:pPr marL="761238" lvl="2" indent="-285750">
              <a:buClr>
                <a:schemeClr val="tx1"/>
              </a:buClr>
            </a:pPr>
            <a:r>
              <a:rPr lang="en-US" sz="1100" dirty="0">
                <a:cs typeface="Arial" panose="020B0604020202020204" pitchFamily="34" charset="0"/>
              </a:rPr>
              <a:t>&lt; 10 ns</a:t>
            </a:r>
          </a:p>
          <a:p>
            <a:pPr marL="0" indent="0">
              <a:buNone/>
            </a:pPr>
            <a:r>
              <a:rPr lang="en-US" sz="1100" b="1" dirty="0">
                <a:cs typeface="Arial" panose="020B0604020202020204" pitchFamily="34" charset="0"/>
              </a:rPr>
              <a:t>Minimum threshold:</a:t>
            </a:r>
          </a:p>
          <a:p>
            <a:pPr marL="761238" lvl="2" indent="-285750">
              <a:buClr>
                <a:schemeClr val="tx1"/>
              </a:buClr>
            </a:pPr>
            <a:r>
              <a:rPr lang="en-US" sz="1100" dirty="0">
                <a:cs typeface="Arial" panose="020B0604020202020204" pitchFamily="34" charset="0"/>
              </a:rPr>
              <a:t>~ 500 e- which is possible with ENC &lt; 75 e- (depends on the input capacitance)</a:t>
            </a:r>
            <a:endParaRPr lang="en-GB" sz="11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100" b="1" dirty="0">
                <a:cs typeface="Arial" panose="020B0604020202020204" pitchFamily="34" charset="0"/>
              </a:rPr>
              <a:t>Number of thresholds:</a:t>
            </a:r>
          </a:p>
          <a:p>
            <a:pPr marL="761238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US" sz="1100" dirty="0"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fr-FR" sz="1100" b="1" dirty="0" err="1">
                <a:cs typeface="Arial" panose="020B0604020202020204" pitchFamily="34" charset="0"/>
              </a:rPr>
              <a:t>Tuning</a:t>
            </a:r>
            <a:r>
              <a:rPr lang="fr-FR" sz="1100" b="1" dirty="0">
                <a:cs typeface="Arial" panose="020B0604020202020204" pitchFamily="34" charset="0"/>
              </a:rPr>
              <a:t> DAC </a:t>
            </a:r>
            <a:r>
              <a:rPr lang="fr-FR" sz="1100" b="1" dirty="0" err="1">
                <a:cs typeface="Arial" panose="020B0604020202020204" pitchFamily="34" charset="0"/>
              </a:rPr>
              <a:t>dynamic</a:t>
            </a:r>
            <a:r>
              <a:rPr lang="fr-FR" sz="1100" b="1" dirty="0">
                <a:cs typeface="Arial" panose="020B0604020202020204" pitchFamily="34" charset="0"/>
              </a:rPr>
              <a:t> range</a:t>
            </a:r>
            <a:r>
              <a:rPr lang="en-US" sz="1100" b="1" dirty="0">
                <a:cs typeface="Arial" panose="020B0604020202020204" pitchFamily="34" charset="0"/>
              </a:rPr>
              <a:t>:</a:t>
            </a:r>
          </a:p>
          <a:p>
            <a:pPr marL="761238" lvl="2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US" sz="1100" dirty="0">
                <a:ea typeface="Calibri" panose="020F0502020204030204" pitchFamily="34" charset="0"/>
                <a:cs typeface="Arial" panose="020B0604020202020204" pitchFamily="34" charset="0"/>
              </a:rPr>
              <a:t>5 bits</a:t>
            </a:r>
            <a:endParaRPr lang="fr-FR" sz="1100" dirty="0">
              <a:cs typeface="Arial" panose="020B0604020202020204" pitchFamily="34" charset="0"/>
            </a:endParaRPr>
          </a:p>
          <a:p>
            <a:pPr marL="761238" lvl="2" indent="-285750">
              <a:buClr>
                <a:schemeClr val="tx1"/>
              </a:buClr>
            </a:pPr>
            <a:endParaRPr lang="en-US" sz="2000" dirty="0">
              <a:cs typeface="Arial" panose="020B0604020202020204" pitchFamily="34" charset="0"/>
            </a:endParaRPr>
          </a:p>
          <a:p>
            <a:pPr marL="761238" lvl="2" indent="-285750">
              <a:buClr>
                <a:schemeClr val="tx1"/>
              </a:buClr>
            </a:pPr>
            <a:endParaRPr lang="en-US" sz="1600" dirty="0" smtClean="0">
              <a:cs typeface="Arial" panose="020B0604020202020204" pitchFamily="34" charset="0"/>
            </a:endParaRPr>
          </a:p>
          <a:p>
            <a:pPr marL="761238" lvl="2" indent="-285750">
              <a:buClr>
                <a:schemeClr val="tx1"/>
              </a:buClr>
            </a:pPr>
            <a:endParaRPr lang="en-US" sz="1600" dirty="0" smtClean="0">
              <a:cs typeface="Arial" panose="020B0604020202020204" pitchFamily="34" charset="0"/>
            </a:endParaRPr>
          </a:p>
          <a:p>
            <a:pPr marL="475488" lvl="2" indent="0">
              <a:buClr>
                <a:schemeClr val="tx1"/>
              </a:buClr>
              <a:buNone/>
            </a:pPr>
            <a:endParaRPr lang="en-US" sz="1600" dirty="0" smtClean="0"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14</a:t>
            </a:fld>
            <a:endParaRPr lang="el-G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84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15</a:t>
            </a:fld>
            <a:endParaRPr lang="el-G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Simulated jitter at CSA output versus input charges</a:t>
            </a: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9" y="1037408"/>
            <a:ext cx="5390399" cy="40431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175548" y="1556792"/>
                <a:ext cx="4368746" cy="1779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 smtClean="0">
                    <a:latin typeface="Cambria Math" panose="02040503050406030204" pitchFamily="18" charset="0"/>
                  </a:rPr>
                  <a:t>Pixel pitch = 55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i="1" dirty="0" smtClean="0">
                    <a:latin typeface="Cambria Math" panose="02040503050406030204" pitchFamily="18" charset="0"/>
                  </a:rPr>
                  <a:t>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𝐼𝑁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=110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𝑓𝐹</m:t>
                    </m:r>
                  </m:oMath>
                </a14:m>
                <a:endParaRPr lang="en-US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𝐴𝑛𝑎𝑙𝑜𝑔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𝑝𝑜𝑤𝑒𝑟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𝑑𝑒𝑛𝑠𝑖𝑡𝑦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²</m:t>
                    </m:r>
                  </m:oMath>
                </a14:m>
                <a:endParaRPr lang="en-US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𝐶𝑢𝑟𝑟𝑒𝑛𝑡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𝐵𝐼𝐴𝑆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=5.7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𝐿𝐸𝐴𝐾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𝑝𝑖𝑥𝑒𝑙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548" y="1556792"/>
                <a:ext cx="4368746" cy="1779205"/>
              </a:xfrm>
              <a:prstGeom prst="rect">
                <a:avLst/>
              </a:prstGeom>
              <a:blipFill>
                <a:blip r:embed="rId3"/>
                <a:stretch>
                  <a:fillRect l="-837" t="-20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175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16</a:t>
            </a:fld>
            <a:endParaRPr lang="el-G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 smtClean="0"/>
              <a:t>Simulated jitter at CSA output versus input capacitance</a:t>
            </a:r>
            <a:endParaRPr lang="en-GB" sz="2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9512" y="4721997"/>
                <a:ext cx="3240360" cy="948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 smtClean="0">
                    <a:latin typeface="Cambria Math" panose="02040503050406030204" pitchFamily="18" charset="0"/>
                  </a:rPr>
                  <a:t>Pixel pitch = 42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i="1" dirty="0" smtClean="0">
                    <a:latin typeface="Cambria Math" panose="02040503050406030204" pitchFamily="18" charset="0"/>
                  </a:rPr>
                  <a:t>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𝐿𝐸𝐴𝐾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𝑝𝑖𝑥𝑒𝑙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721997"/>
                <a:ext cx="3240360" cy="948208"/>
              </a:xfrm>
              <a:prstGeom prst="rect">
                <a:avLst/>
              </a:prstGeom>
              <a:blipFill>
                <a:blip r:embed="rId2"/>
                <a:stretch>
                  <a:fillRect l="-1128" t="-4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73726" y="4721997"/>
                <a:ext cx="3240360" cy="948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 smtClean="0">
                    <a:latin typeface="Cambria Math" panose="02040503050406030204" pitchFamily="18" charset="0"/>
                  </a:rPr>
                  <a:t>Pixel pitch = 55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i="1" dirty="0" smtClean="0">
                    <a:latin typeface="Cambria Math" panose="02040503050406030204" pitchFamily="18" charset="0"/>
                  </a:rPr>
                  <a:t>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𝐿𝐸𝐴𝐾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𝑝𝑖𝑥𝑒𝑙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726" y="4721997"/>
                <a:ext cx="3240360" cy="948208"/>
              </a:xfrm>
              <a:prstGeom prst="rect">
                <a:avLst/>
              </a:prstGeom>
              <a:blipFill>
                <a:blip r:embed="rId3"/>
                <a:stretch>
                  <a:fillRect l="-1318" t="-4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9727"/>
            <a:ext cx="4680000" cy="35103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1055527"/>
            <a:ext cx="4680000" cy="351033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09946" y="5457012"/>
            <a:ext cx="3439344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70C0"/>
                </a:solidFill>
              </a:rPr>
              <a:t>NB: 110 </a:t>
            </a:r>
            <a:r>
              <a:rPr lang="en-US" sz="1400" i="1" dirty="0" err="1" smtClean="0">
                <a:solidFill>
                  <a:srgbClr val="0070C0"/>
                </a:solidFill>
              </a:rPr>
              <a:t>fF</a:t>
            </a:r>
            <a:r>
              <a:rPr lang="en-US" sz="1400" i="1" dirty="0" smtClean="0">
                <a:solidFill>
                  <a:srgbClr val="0070C0"/>
                </a:solidFill>
              </a:rPr>
              <a:t> is the total pixel capacitance obtained with 3D-trench sensor.</a:t>
            </a:r>
          </a:p>
          <a:p>
            <a:r>
              <a:rPr lang="en-US" sz="1400" i="1" dirty="0">
                <a:solidFill>
                  <a:srgbClr val="0070C0"/>
                </a:solidFill>
              </a:rPr>
              <a:t>DOI: 10.1088/1748-0221/15/09/P09029</a:t>
            </a:r>
            <a:endParaRPr lang="en-GB" sz="1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9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17</a:t>
            </a:fld>
            <a:endParaRPr lang="el-G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Simulated jitter at CSA output versus input charges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004048" y="1124744"/>
                <a:ext cx="4368746" cy="1591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 smtClean="0">
                    <a:latin typeface="Cambria Math" panose="02040503050406030204" pitchFamily="18" charset="0"/>
                  </a:rPr>
                  <a:t>Pixel pitch = 55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600" i="1" dirty="0" smtClean="0">
                    <a:latin typeface="Cambria Math" panose="02040503050406030204" pitchFamily="18" charset="0"/>
                  </a:rPr>
                  <a:t>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𝐼𝑁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=110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𝑓𝐹</m:t>
                    </m:r>
                  </m:oMath>
                </a14:m>
                <a:endParaRPr lang="en-US" sz="1600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𝐴𝑛𝑎𝑙𝑜𝑔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𝑝𝑜𝑤𝑒𝑟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𝑑𝑒𝑛𝑠𝑖𝑡𝑦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²</m:t>
                    </m:r>
                  </m:oMath>
                </a14:m>
                <a:endParaRPr lang="en-US" sz="1600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𝐶𝑢𝑟𝑟𝑒𝑛𝑡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𝐵𝐼𝐴𝑆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=5.7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endParaRPr lang="en-US" sz="1600" b="0" dirty="0" smtClean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𝐿𝐸𝐴𝐾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𝑝𝑖𝑥𝑒𝑙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endParaRPr lang="en-US" sz="1600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𝑇𝐻𝑅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=500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1124744"/>
                <a:ext cx="4368746" cy="1591782"/>
              </a:xfrm>
              <a:prstGeom prst="rect">
                <a:avLst/>
              </a:prstGeom>
              <a:blipFill>
                <a:blip r:embed="rId2"/>
                <a:stretch>
                  <a:fillRect l="-558" t="-1533" b="-30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4524" y="5008504"/>
            <a:ext cx="58372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70C0"/>
                </a:solidFill>
              </a:rPr>
              <a:t>NB: 110 </a:t>
            </a:r>
            <a:r>
              <a:rPr lang="en-US" sz="1400" i="1" dirty="0" err="1" smtClean="0">
                <a:solidFill>
                  <a:srgbClr val="0070C0"/>
                </a:solidFill>
              </a:rPr>
              <a:t>fF</a:t>
            </a:r>
            <a:r>
              <a:rPr lang="en-US" sz="1400" i="1" dirty="0" smtClean="0">
                <a:solidFill>
                  <a:srgbClr val="0070C0"/>
                </a:solidFill>
              </a:rPr>
              <a:t> is the total pixel capacitance obtained with 3D-trench sensor.</a:t>
            </a:r>
          </a:p>
          <a:p>
            <a:r>
              <a:rPr lang="en-US" sz="1400" i="1" dirty="0">
                <a:solidFill>
                  <a:srgbClr val="0070C0"/>
                </a:solidFill>
              </a:rPr>
              <a:t>DOI: 10.1088/1748-0221/15/09/P09029</a:t>
            </a:r>
            <a:endParaRPr lang="en-GB" sz="1400" i="1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" y="972848"/>
            <a:ext cx="5334011" cy="400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91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2x2 pixels floorplan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376086"/>
              </p:ext>
            </p:extLst>
          </p:nvPr>
        </p:nvGraphicFramePr>
        <p:xfrm>
          <a:off x="871950" y="4725144"/>
          <a:ext cx="7402480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1529">
                  <a:extLst>
                    <a:ext uri="{9D8B030D-6E8A-4147-A177-3AD203B41FA5}">
                      <a16:colId xmlns:a16="http://schemas.microsoft.com/office/drawing/2014/main" val="1523193555"/>
                    </a:ext>
                  </a:extLst>
                </a:gridCol>
                <a:gridCol w="1573186">
                  <a:extLst>
                    <a:ext uri="{9D8B030D-6E8A-4147-A177-3AD203B41FA5}">
                      <a16:colId xmlns:a16="http://schemas.microsoft.com/office/drawing/2014/main" val="1763834291"/>
                    </a:ext>
                  </a:extLst>
                </a:gridCol>
                <a:gridCol w="1707765">
                  <a:extLst>
                    <a:ext uri="{9D8B030D-6E8A-4147-A177-3AD203B41FA5}">
                      <a16:colId xmlns:a16="http://schemas.microsoft.com/office/drawing/2014/main" val="1887464659"/>
                    </a:ext>
                  </a:extLst>
                </a:gridCol>
              </a:tblGrid>
              <a:tr h="27658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Pixel pitch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42 µm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55 µm</a:t>
                      </a:r>
                      <a:endParaRPr lang="en-GB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541036"/>
                  </a:ext>
                </a:extLst>
              </a:tr>
              <a:tr h="27658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Pad</a:t>
                      </a:r>
                      <a:r>
                        <a:rPr lang="en-US" sz="1400" b="1" baseline="0" dirty="0" smtClean="0"/>
                        <a:t> opening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 µm</a:t>
                      </a:r>
                      <a:endParaRPr lang="en-GB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 µm</a:t>
                      </a:r>
                      <a:endParaRPr lang="en-GB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650803"/>
                  </a:ext>
                </a:extLst>
              </a:tr>
              <a:tr h="27658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M9 width (horizontal</a:t>
                      </a:r>
                      <a:r>
                        <a:rPr lang="en-US" sz="1400" b="1" baseline="0" dirty="0" smtClean="0"/>
                        <a:t> power distribution)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8.3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µm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11.75 µm</a:t>
                      </a:r>
                      <a:endParaRPr lang="en-GB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38849"/>
                  </a:ext>
                </a:extLst>
              </a:tr>
              <a:tr h="27658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AP</a:t>
                      </a:r>
                      <a:r>
                        <a:rPr lang="en-US" sz="1400" b="1" baseline="0" dirty="0" smtClean="0"/>
                        <a:t> width </a:t>
                      </a:r>
                      <a:r>
                        <a:rPr lang="en-US" sz="1400" b="1" dirty="0" smtClean="0"/>
                        <a:t>(vertical</a:t>
                      </a:r>
                      <a:r>
                        <a:rPr lang="en-US" sz="1400" b="1" baseline="0" dirty="0" smtClean="0"/>
                        <a:t> power distribution)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3.75 µm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7 µm</a:t>
                      </a:r>
                      <a:endParaRPr lang="en-GB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230227"/>
                  </a:ext>
                </a:extLst>
              </a:tr>
              <a:tr h="2765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/>
                        <a:t>M8 width </a:t>
                      </a:r>
                      <a:r>
                        <a:rPr lang="en-US" sz="1400" b="1" dirty="0" smtClean="0"/>
                        <a:t>(vertical</a:t>
                      </a:r>
                      <a:r>
                        <a:rPr lang="en-US" sz="1400" b="1" baseline="0" dirty="0" smtClean="0"/>
                        <a:t> power distribution)</a:t>
                      </a:r>
                      <a:endParaRPr lang="en-GB" sz="1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3.75 µm</a:t>
                      </a:r>
                      <a:endParaRPr lang="en-GB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7 µm</a:t>
                      </a:r>
                      <a:endParaRPr lang="en-GB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080415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90" y="887510"/>
            <a:ext cx="6840000" cy="345312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882883" y="4397032"/>
            <a:ext cx="275301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635896" y="1761935"/>
            <a:ext cx="0" cy="26031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300677" y="4380302"/>
            <a:ext cx="33996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289197" y="887510"/>
            <a:ext cx="0" cy="34531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44051" y="4355214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 µm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585143" y="4371011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55 µm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3369801" y="2878852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 µm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3689192" y="2878851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55 µm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973190" y="2348880"/>
            <a:ext cx="2627283" cy="129614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53897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distribution scheme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90" y="886403"/>
            <a:ext cx="8280000" cy="513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1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2</a:t>
            </a:fld>
            <a:endParaRPr lang="el-G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for </a:t>
            </a:r>
            <a:r>
              <a:rPr lang="en-US" dirty="0" err="1" smtClean="0"/>
              <a:t>PicoPix</a:t>
            </a:r>
            <a:r>
              <a:rPr lang="en-US" dirty="0" smtClean="0"/>
              <a:t> chip</a:t>
            </a:r>
            <a:endParaRPr lang="en-GB" dirty="0"/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268760"/>
            <a:ext cx="5832648" cy="36934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306" y="1700808"/>
            <a:ext cx="5832990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403306" y="2203244"/>
            <a:ext cx="5832990" cy="2896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403306" y="3370536"/>
            <a:ext cx="5832990" cy="2896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93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FR" dirty="0"/>
              <a:t>Free running </a:t>
            </a:r>
            <a:r>
              <a:rPr lang="en-US" dirty="0" smtClean="0"/>
              <a:t>o</a:t>
            </a:r>
            <a:r>
              <a:rPr lang="en-FR" dirty="0" smtClean="0"/>
              <a:t>n-pixel </a:t>
            </a:r>
            <a:r>
              <a:rPr lang="en-US" dirty="0"/>
              <a:t>DC</a:t>
            </a:r>
            <a:r>
              <a:rPr lang="en-FR" dirty="0"/>
              <a:t>O?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20</a:t>
            </a:fld>
            <a:endParaRPr lang="el-GR" alt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6B5A28-AA50-484B-BCC0-451766E24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16" y="942860"/>
            <a:ext cx="4068452" cy="3664218"/>
          </a:xfrm>
        </p:spPr>
        <p:txBody>
          <a:bodyPr>
            <a:noAutofit/>
          </a:bodyPr>
          <a:lstStyle/>
          <a:p>
            <a:r>
              <a:rPr lang="en-FR" sz="1600" dirty="0"/>
              <a:t>Explored the idea of the on-pixel free-running </a:t>
            </a:r>
            <a:r>
              <a:rPr lang="en-US" sz="1600" dirty="0" smtClean="0"/>
              <a:t>DC</a:t>
            </a:r>
            <a:r>
              <a:rPr lang="en-FR" sz="1600" dirty="0" smtClean="0"/>
              <a:t>O</a:t>
            </a:r>
            <a:r>
              <a:rPr lang="en-FR" sz="1600" dirty="0"/>
              <a:t>:</a:t>
            </a:r>
          </a:p>
          <a:p>
            <a:pPr lvl="1"/>
            <a:r>
              <a:rPr lang="en-FR" sz="1400" dirty="0"/>
              <a:t>With 3-4 bits oscillation </a:t>
            </a:r>
            <a:r>
              <a:rPr lang="en-FR" sz="1400" dirty="0" smtClean="0"/>
              <a:t>control</a:t>
            </a:r>
            <a:endParaRPr lang="en-US" sz="1400" dirty="0" smtClean="0"/>
          </a:p>
          <a:p>
            <a:pPr lvl="1"/>
            <a:r>
              <a:rPr lang="en-US" sz="1400" dirty="0" smtClean="0"/>
              <a:t>Using 7T cells with extracted parasitic</a:t>
            </a:r>
            <a:endParaRPr lang="en-FR" sz="1400" dirty="0"/>
          </a:p>
          <a:p>
            <a:r>
              <a:rPr lang="en-FR" sz="1600" dirty="0"/>
              <a:t>Advantages:</a:t>
            </a:r>
          </a:p>
          <a:p>
            <a:pPr lvl="1"/>
            <a:r>
              <a:rPr lang="en-FR" sz="1400" dirty="0"/>
              <a:t>No control voltage distributed along the column</a:t>
            </a:r>
          </a:p>
          <a:p>
            <a:pPr lvl="1"/>
            <a:r>
              <a:rPr lang="en-FR" sz="1400" dirty="0"/>
              <a:t>Top down mismatch due to radiation can be minimized</a:t>
            </a:r>
          </a:p>
          <a:p>
            <a:pPr lvl="1"/>
            <a:r>
              <a:rPr lang="en-FR" sz="1400" dirty="0"/>
              <a:t>Faster oscillation times and lower dynamic power </a:t>
            </a:r>
            <a:r>
              <a:rPr lang="en-FR" sz="1400" dirty="0">
                <a:sym typeface="Wingdings" pitchFamily="2" charset="2"/>
              </a:rPr>
              <a:t> better time resolution</a:t>
            </a:r>
          </a:p>
          <a:p>
            <a:r>
              <a:rPr lang="en-FR" sz="1600" dirty="0">
                <a:sym typeface="Wingdings" pitchFamily="2" charset="2"/>
              </a:rPr>
              <a:t>Disadvantages:</a:t>
            </a:r>
          </a:p>
          <a:p>
            <a:pPr lvl="1"/>
            <a:r>
              <a:rPr lang="en-FR" sz="1400" dirty="0">
                <a:sym typeface="Wingdings" pitchFamily="2" charset="2"/>
              </a:rPr>
              <a:t>Requires </a:t>
            </a:r>
            <a:r>
              <a:rPr lang="en-US" sz="1400" dirty="0" smtClean="0">
                <a:sym typeface="Wingdings" pitchFamily="2" charset="2"/>
              </a:rPr>
              <a:t>DC</a:t>
            </a:r>
            <a:r>
              <a:rPr lang="en-FR" sz="1400" dirty="0" smtClean="0">
                <a:sym typeface="Wingdings" pitchFamily="2" charset="2"/>
              </a:rPr>
              <a:t>O </a:t>
            </a:r>
            <a:r>
              <a:rPr lang="en-FR" sz="1400" dirty="0">
                <a:sym typeface="Wingdings" pitchFamily="2" charset="2"/>
              </a:rPr>
              <a:t>calibration measurement  data bandwitdth!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033A2B-964F-A44D-96D0-2493D00D1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889506"/>
            <a:ext cx="4636093" cy="532993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6EB535C-32FC-2044-9CD3-956BA63602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317753"/>
              </p:ext>
            </p:extLst>
          </p:nvPr>
        </p:nvGraphicFramePr>
        <p:xfrm>
          <a:off x="215516" y="4420912"/>
          <a:ext cx="399644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0">
                  <a:extLst>
                    <a:ext uri="{9D8B030D-6E8A-4147-A177-3AD203B41FA5}">
                      <a16:colId xmlns:a16="http://schemas.microsoft.com/office/drawing/2014/main" val="187660053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71773765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32818725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4263560512"/>
                    </a:ext>
                  </a:extLst>
                </a:gridCol>
                <a:gridCol w="635035">
                  <a:extLst>
                    <a:ext uri="{9D8B030D-6E8A-4147-A177-3AD203B41FA5}">
                      <a16:colId xmlns:a16="http://schemas.microsoft.com/office/drawing/2014/main" val="3318389276"/>
                    </a:ext>
                  </a:extLst>
                </a:gridCol>
                <a:gridCol w="589100">
                  <a:extLst>
                    <a:ext uri="{9D8B030D-6E8A-4147-A177-3AD203B41FA5}">
                      <a16:colId xmlns:a16="http://schemas.microsoft.com/office/drawing/2014/main" val="39646014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FR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freq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P</a:t>
                      </a:r>
                      <a:r>
                        <a:rPr lang="en-FR" sz="900" dirty="0"/>
                        <a:t>hases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LSB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power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919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FR" sz="900" dirty="0"/>
                        <a:t>Timepix4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640 MHz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195ps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~350µm</a:t>
                      </a:r>
                      <a:r>
                        <a:rPr lang="en-FR" sz="900" baseline="30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~500µW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2611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FR" sz="900" dirty="0"/>
                        <a:t>Free-running </a:t>
                      </a:r>
                      <a:r>
                        <a:rPr lang="en-US" sz="900" dirty="0" smtClean="0"/>
                        <a:t>DCO</a:t>
                      </a:r>
                      <a:r>
                        <a:rPr lang="en-FR" sz="900" dirty="0" smtClean="0"/>
                        <a:t> </a:t>
                      </a:r>
                      <a:r>
                        <a:rPr lang="en-FR" sz="900" dirty="0"/>
                        <a:t>in 28nm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1.5-2.5 GHz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66-40ps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900" dirty="0"/>
                        <a:t>~70µm</a:t>
                      </a:r>
                      <a:r>
                        <a:rPr lang="en-FR" sz="900" baseline="30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900" dirty="0"/>
                        <a:t>~150µW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646939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5516" y="5942437"/>
            <a:ext cx="1741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Slide courtesy: X. </a:t>
            </a:r>
            <a:r>
              <a:rPr lang="en-US" sz="1200" i="1" dirty="0" err="1" smtClean="0">
                <a:solidFill>
                  <a:srgbClr val="FF6600"/>
                </a:solidFill>
                <a:latin typeface="+mn-lt"/>
              </a:rPr>
              <a:t>Llopart</a:t>
            </a:r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.</a:t>
            </a:r>
            <a:endParaRPr lang="en-GB" sz="1200" i="1" dirty="0">
              <a:solidFill>
                <a:srgbClr val="FF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410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PicoPix</a:t>
            </a:r>
            <a:r>
              <a:rPr lang="en-US" dirty="0" smtClean="0"/>
              <a:t> a demo chip for Velopix2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3</a:t>
            </a:fld>
            <a:endParaRPr lang="el-GR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91580" y="872716"/>
            <a:ext cx="8133008" cy="510940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Designed as a “</a:t>
            </a:r>
            <a:r>
              <a:rPr lang="en-US" sz="1600" b="1" dirty="0" smtClean="0"/>
              <a:t>real</a:t>
            </a:r>
            <a:r>
              <a:rPr lang="en-US" sz="1600" dirty="0" smtClean="0"/>
              <a:t>” small scale prototype of the large Velopix2:</a:t>
            </a:r>
          </a:p>
          <a:p>
            <a:pPr lvl="1"/>
            <a:r>
              <a:rPr lang="en-US" sz="1600" dirty="0" smtClean="0"/>
              <a:t>Analog FE</a:t>
            </a:r>
          </a:p>
          <a:p>
            <a:pPr lvl="1"/>
            <a:r>
              <a:rPr lang="en-US" sz="1600" dirty="0" smtClean="0"/>
              <a:t>Local DCO </a:t>
            </a:r>
          </a:p>
          <a:p>
            <a:pPr lvl="1"/>
            <a:r>
              <a:rPr lang="en-US" sz="1600" dirty="0" smtClean="0"/>
              <a:t>Pixel data clustering </a:t>
            </a:r>
          </a:p>
          <a:p>
            <a:pPr lvl="1"/>
            <a:r>
              <a:rPr lang="en-US" sz="1600" dirty="0" smtClean="0"/>
              <a:t>Pixel readout</a:t>
            </a:r>
          </a:p>
          <a:p>
            <a:pPr lvl="1"/>
            <a:r>
              <a:rPr lang="en-US" sz="1600" dirty="0" smtClean="0"/>
              <a:t>SEE robust architecture</a:t>
            </a:r>
          </a:p>
          <a:p>
            <a:pPr lvl="1"/>
            <a:r>
              <a:rPr lang="en-US" sz="1600" dirty="0" smtClean="0"/>
              <a:t>Clock distribution using </a:t>
            </a:r>
            <a:r>
              <a:rPr lang="en-US" sz="1600" dirty="0" err="1" smtClean="0"/>
              <a:t>dDLL</a:t>
            </a:r>
            <a:r>
              <a:rPr lang="en-US" sz="1600" dirty="0" smtClean="0"/>
              <a:t> approach (as in Timepix4)</a:t>
            </a:r>
          </a:p>
          <a:p>
            <a:pPr lvl="1"/>
            <a:r>
              <a:rPr lang="en-US" sz="1600" dirty="0" smtClean="0"/>
              <a:t>High-speed </a:t>
            </a:r>
            <a:r>
              <a:rPr lang="en-US" sz="1600" dirty="0" smtClean="0"/>
              <a:t>links: </a:t>
            </a:r>
            <a:endParaRPr lang="en-US" sz="1600" dirty="0" smtClean="0"/>
          </a:p>
          <a:p>
            <a:pPr lvl="1"/>
            <a:r>
              <a:rPr lang="en-US" sz="1600" dirty="0" smtClean="0"/>
              <a:t>On-chip Bandgap and biasing DACs</a:t>
            </a:r>
          </a:p>
          <a:p>
            <a:pPr lvl="1"/>
            <a:r>
              <a:rPr lang="en-US" sz="1600" dirty="0" smtClean="0"/>
              <a:t>UVM Functional verification</a:t>
            </a:r>
          </a:p>
          <a:p>
            <a:r>
              <a:rPr lang="en-US" sz="1600" dirty="0" smtClean="0"/>
              <a:t>Slow Control protocol can be simplified </a:t>
            </a:r>
            <a:r>
              <a:rPr lang="en-US" sz="1600" dirty="0" smtClean="0">
                <a:sym typeface="Wingdings" panose="05000000000000000000" pitchFamily="2" charset="2"/>
              </a:rPr>
              <a:t> reused from Medipix4/Timepix4?</a:t>
            </a:r>
            <a:endParaRPr lang="en-US" sz="1600" dirty="0" smtClean="0"/>
          </a:p>
          <a:p>
            <a:r>
              <a:rPr lang="en-US" sz="1600" b="1" dirty="0" smtClean="0"/>
              <a:t>Why? </a:t>
            </a:r>
          </a:p>
          <a:p>
            <a:pPr lvl="1"/>
            <a:r>
              <a:rPr lang="en-US" sz="1600" dirty="0" smtClean="0"/>
              <a:t>Avoid to get false expectations on final </a:t>
            </a:r>
            <a:r>
              <a:rPr lang="en-US" sz="1600" dirty="0" smtClean="0"/>
              <a:t>design.</a:t>
            </a:r>
            <a:endParaRPr lang="en-US" sz="1600" dirty="0" smtClean="0"/>
          </a:p>
          <a:p>
            <a:pPr lvl="1"/>
            <a:r>
              <a:rPr lang="en-US" sz="1600" dirty="0" smtClean="0"/>
              <a:t>If this design is successful the large scale chip should be simple and minimizes risk (time and money</a:t>
            </a:r>
            <a:r>
              <a:rPr lang="en-US" sz="1600" dirty="0" smtClean="0"/>
              <a:t>).</a:t>
            </a:r>
          </a:p>
          <a:p>
            <a:pPr lvl="1"/>
            <a:r>
              <a:rPr lang="en-US" sz="1600" dirty="0" err="1" smtClean="0"/>
              <a:t>PicoPix</a:t>
            </a:r>
            <a:r>
              <a:rPr lang="en-US" sz="1600" dirty="0" smtClean="0"/>
              <a:t> is a readout chip for fast timing and compatible with small pitch fast sensors. </a:t>
            </a:r>
            <a:endParaRPr lang="en-US" sz="1600" dirty="0" smtClean="0"/>
          </a:p>
          <a:p>
            <a:pPr lvl="1"/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5982120"/>
            <a:ext cx="1741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Slide courtesy: X. </a:t>
            </a:r>
            <a:r>
              <a:rPr lang="en-US" sz="1200" i="1" dirty="0" err="1" smtClean="0">
                <a:solidFill>
                  <a:srgbClr val="FF6600"/>
                </a:solidFill>
                <a:latin typeface="+mn-lt"/>
              </a:rPr>
              <a:t>Llopart</a:t>
            </a:r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.</a:t>
            </a:r>
            <a:endParaRPr lang="en-GB" sz="1200" i="1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2960" y="4581128"/>
            <a:ext cx="8101627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22562" y="4925810"/>
            <a:ext cx="8101627" cy="4474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22561" y="5431703"/>
            <a:ext cx="8101627" cy="4474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59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980728"/>
            <a:ext cx="8767936" cy="287214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 </a:t>
            </a:r>
            <a:r>
              <a:rPr lang="en-US" b="1" dirty="0"/>
              <a:t> Close collaboration with EP R&amp;D </a:t>
            </a:r>
            <a:r>
              <a:rPr lang="en-US" b="1" dirty="0" smtClean="0"/>
              <a:t>WP5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IP blocks to be used for </a:t>
            </a:r>
            <a:r>
              <a:rPr lang="en-US" dirty="0" err="1" smtClean="0"/>
              <a:t>PicoPix</a:t>
            </a:r>
            <a:r>
              <a:rPr lang="en-US" dirty="0" smtClean="0"/>
              <a:t> ASIC.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Adopting the technology (technology overview, designers guide).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Documentation.</a:t>
            </a:r>
          </a:p>
          <a:p>
            <a:pPr marL="201168" lvl="1" indent="0">
              <a:buNone/>
            </a:pPr>
            <a:r>
              <a:rPr lang="en-US" dirty="0" smtClean="0"/>
              <a:t>Many thanks to R. </a:t>
            </a:r>
            <a:r>
              <a:rPr lang="en-US" dirty="0" err="1" smtClean="0"/>
              <a:t>Ballabriga</a:t>
            </a:r>
            <a:r>
              <a:rPr lang="en-US" dirty="0" smtClean="0"/>
              <a:t>, F. </a:t>
            </a:r>
            <a:r>
              <a:rPr lang="en-US" dirty="0" err="1" smtClean="0"/>
              <a:t>Bandi</a:t>
            </a:r>
            <a:r>
              <a:rPr lang="en-US" dirty="0" smtClean="0"/>
              <a:t>, </a:t>
            </a:r>
            <a:r>
              <a:rPr lang="en-US" dirty="0" err="1" smtClean="0"/>
              <a:t>M.Piller</a:t>
            </a:r>
            <a:r>
              <a:rPr lang="en-US" dirty="0" smtClean="0"/>
              <a:t>, S. </a:t>
            </a:r>
            <a:r>
              <a:rPr lang="en-US" dirty="0" err="1" smtClean="0"/>
              <a:t>Emiliani</a:t>
            </a:r>
            <a:r>
              <a:rPr lang="en-US" dirty="0" smtClean="0"/>
              <a:t>.</a:t>
            </a:r>
          </a:p>
          <a:p>
            <a:pPr marL="201168" lvl="1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  High speed links in 28nm in EP R&amp;D WP6: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IP blocks and high speed links in 28nm 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4</a:t>
            </a:fld>
            <a:endParaRPr lang="el-GR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137"/>
          <a:stretch/>
        </p:blipFill>
        <p:spPr>
          <a:xfrm>
            <a:off x="179512" y="3438269"/>
            <a:ext cx="5092701" cy="2853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3068960"/>
            <a:ext cx="2070246" cy="28135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4597903" y="5726596"/>
            <a:ext cx="3025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ighlight>
                  <a:srgbClr val="FFFF00"/>
                </a:highlight>
              </a:rPr>
              <a:t>DART28 (</a:t>
            </a:r>
            <a:r>
              <a:rPr lang="en-US" sz="1400" dirty="0" err="1" smtClean="0">
                <a:highlight>
                  <a:srgbClr val="FFFF00"/>
                </a:highlight>
              </a:rPr>
              <a:t>S.Bieregel</a:t>
            </a:r>
            <a:r>
              <a:rPr lang="en-US" sz="1400" dirty="0" smtClean="0">
                <a:highlight>
                  <a:srgbClr val="FFFF00"/>
                </a:highlight>
              </a:rPr>
              <a:t>)</a:t>
            </a:r>
          </a:p>
          <a:p>
            <a:r>
              <a:rPr lang="en-US" sz="1400" dirty="0" smtClean="0">
                <a:highlight>
                  <a:srgbClr val="FFFF00"/>
                </a:highlight>
              </a:rPr>
              <a:t>https</a:t>
            </a:r>
            <a:r>
              <a:rPr lang="en-US" sz="1400" dirty="0">
                <a:highlight>
                  <a:srgbClr val="FFFF00"/>
                </a:highlight>
              </a:rPr>
              <a:t>://indico.cern.ch/event/1138500/</a:t>
            </a:r>
            <a:endParaRPr lang="en-FR" sz="1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11883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spc="0" dirty="0">
                <a:solidFill>
                  <a:prstClr val="black"/>
                </a:solidFill>
              </a:rPr>
              <a:t>28nm TSMC HPC+ CMOS technology</a:t>
            </a:r>
            <a:endParaRPr lang="en-GB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5</a:t>
            </a:fld>
            <a:endParaRPr lang="el-GR" alt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37888" y="942860"/>
            <a:ext cx="7886700" cy="4790396"/>
          </a:xfrm>
        </p:spPr>
        <p:txBody>
          <a:bodyPr>
            <a:normAutofit/>
          </a:bodyPr>
          <a:lstStyle/>
          <a:p>
            <a:r>
              <a:rPr lang="en-US" dirty="0" smtClean="0"/>
              <a:t>Overview:</a:t>
            </a:r>
          </a:p>
          <a:p>
            <a:pPr lvl="1"/>
            <a:r>
              <a:rPr lang="en-US" dirty="0" smtClean="0"/>
              <a:t>Front-End </a:t>
            </a:r>
            <a:r>
              <a:rPr lang="en-US" dirty="0"/>
              <a:t>Features:</a:t>
            </a:r>
            <a:endParaRPr lang="en-US" dirty="0" smtClean="0"/>
          </a:p>
          <a:p>
            <a:pPr lvl="2"/>
            <a:r>
              <a:rPr lang="en-US" dirty="0"/>
              <a:t>0.9V core transistors (thin oxide) and 1.8 I/O transistors (thick oxide)</a:t>
            </a:r>
          </a:p>
          <a:p>
            <a:pPr lvl="2"/>
            <a:r>
              <a:rPr lang="en-US" dirty="0" smtClean="0"/>
              <a:t>Triple </a:t>
            </a:r>
            <a:r>
              <a:rPr lang="en-US" dirty="0"/>
              <a:t>well, Deep N-Well (to isolate P-Wells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smtClean="0"/>
              <a:t>Multiple </a:t>
            </a:r>
            <a:r>
              <a:rPr lang="en-US" dirty="0" err="1"/>
              <a:t>Vt</a:t>
            </a:r>
            <a:r>
              <a:rPr lang="en-US" dirty="0"/>
              <a:t> transistors (but only five different flavors in the same design: </a:t>
            </a:r>
            <a:r>
              <a:rPr lang="en-US" dirty="0" err="1"/>
              <a:t>ulvt</a:t>
            </a:r>
            <a:r>
              <a:rPr lang="en-US" dirty="0"/>
              <a:t>, </a:t>
            </a:r>
            <a:r>
              <a:rPr lang="en-US" dirty="0" err="1"/>
              <a:t>lvt</a:t>
            </a:r>
            <a:r>
              <a:rPr lang="en-US" dirty="0"/>
              <a:t>, </a:t>
            </a:r>
            <a:r>
              <a:rPr lang="en-US" dirty="0" err="1" smtClean="0"/>
              <a:t>reg</a:t>
            </a:r>
            <a:r>
              <a:rPr lang="en-US" dirty="0" smtClean="0"/>
              <a:t>, </a:t>
            </a:r>
            <a:r>
              <a:rPr lang="en-US" dirty="0" err="1" smtClean="0"/>
              <a:t>uhvt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smtClean="0"/>
              <a:t>Only </a:t>
            </a:r>
            <a:r>
              <a:rPr lang="en-US" dirty="0"/>
              <a:t>vertical poly (PO) is </a:t>
            </a:r>
            <a:r>
              <a:rPr lang="en-US" dirty="0" smtClean="0"/>
              <a:t>allowed </a:t>
            </a:r>
            <a:r>
              <a:rPr lang="en-US" dirty="0" smtClean="0">
                <a:sym typeface="Wingdings" panose="05000000000000000000" pitchFamily="2" charset="2"/>
              </a:rPr>
              <a:t> No ELTs</a:t>
            </a:r>
            <a:endParaRPr lang="en-US" dirty="0"/>
          </a:p>
          <a:p>
            <a:pPr lvl="1"/>
            <a:r>
              <a:rPr lang="en-US" dirty="0" smtClean="0"/>
              <a:t>Back-End </a:t>
            </a:r>
            <a:r>
              <a:rPr lang="en-US" dirty="0"/>
              <a:t>Features:</a:t>
            </a:r>
          </a:p>
          <a:p>
            <a:pPr lvl="2"/>
            <a:r>
              <a:rPr lang="en-US" dirty="0" smtClean="0"/>
              <a:t>9 </a:t>
            </a:r>
            <a:r>
              <a:rPr lang="en-US" dirty="0"/>
              <a:t>copper layers plus last metal layer in </a:t>
            </a:r>
            <a:r>
              <a:rPr lang="en-US" dirty="0" err="1"/>
              <a:t>AlCu</a:t>
            </a:r>
            <a:r>
              <a:rPr lang="en-US" dirty="0"/>
              <a:t> </a:t>
            </a:r>
            <a:r>
              <a:rPr lang="en-US" dirty="0" smtClean="0"/>
              <a:t>pad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Radiation hardness:</a:t>
            </a:r>
          </a:p>
          <a:p>
            <a:pPr lvl="1"/>
            <a:r>
              <a:rPr lang="en-US" dirty="0" smtClean="0"/>
              <a:t>First indications shows that this technology is suitable for rad-hard designs</a:t>
            </a:r>
          </a:p>
          <a:p>
            <a:pPr lvl="2"/>
            <a:r>
              <a:rPr lang="en-US" dirty="0" smtClean="0"/>
              <a:t>But no ELTs are possible </a:t>
            </a:r>
          </a:p>
          <a:p>
            <a:pPr lvl="1"/>
            <a:r>
              <a:rPr lang="en-US" dirty="0" smtClean="0"/>
              <a:t>Tested up to 1 Grad with 30-50% </a:t>
            </a:r>
            <a:r>
              <a:rPr lang="en-US" dirty="0" err="1" smtClean="0"/>
              <a:t>Isat</a:t>
            </a:r>
            <a:r>
              <a:rPr lang="en-US" dirty="0" smtClean="0"/>
              <a:t> ON max degradation in core transistors</a:t>
            </a:r>
          </a:p>
          <a:p>
            <a:pPr marL="685800" lvl="2" indent="0">
              <a:buNone/>
            </a:pPr>
            <a:r>
              <a:rPr lang="en-US" dirty="0" smtClean="0"/>
              <a:t>Better than TSMC 65nm</a:t>
            </a:r>
          </a:p>
          <a:p>
            <a:pPr lvl="1"/>
            <a:r>
              <a:rPr lang="en-US" dirty="0" smtClean="0"/>
              <a:t>More results with the test chip 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21BC8DDE-9C48-8348-93C0-350E8505CEAD}"/>
              </a:ext>
            </a:extLst>
          </p:cNvPr>
          <p:cNvSpPr txBox="1"/>
          <p:nvPr/>
        </p:nvSpPr>
        <p:spPr>
          <a:xfrm>
            <a:off x="6381742" y="5977077"/>
            <a:ext cx="528194" cy="119443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highlight>
                  <a:srgbClr val="FFFF00"/>
                </a:highlight>
              </a:rPr>
              <a:t>TID28</a:t>
            </a:r>
            <a:endParaRPr lang="en-FR" b="1" dirty="0">
              <a:highlight>
                <a:srgbClr val="FFFF00"/>
              </a:highligh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166" y="4941168"/>
            <a:ext cx="1421480" cy="13155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5982120"/>
            <a:ext cx="1741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Slide courtesy: X. </a:t>
            </a:r>
            <a:r>
              <a:rPr lang="en-US" sz="1200" i="1" dirty="0" err="1" smtClean="0">
                <a:solidFill>
                  <a:srgbClr val="FF6600"/>
                </a:solidFill>
                <a:latin typeface="+mn-lt"/>
              </a:rPr>
              <a:t>Llopart</a:t>
            </a:r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.</a:t>
            </a:r>
            <a:endParaRPr lang="en-GB" sz="1200" i="1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45443" y="2420888"/>
            <a:ext cx="7879146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78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000" y="3284984"/>
            <a:ext cx="4320000" cy="299745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Fundamental limits to time resolution in analog front-end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20/06/2022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 R&amp;D W1.1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9" y="980728"/>
            <a:ext cx="5400000" cy="34604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80606" y="5954039"/>
            <a:ext cx="1894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Plot courtesy: R. </a:t>
            </a:r>
            <a:r>
              <a:rPr lang="en-US" sz="1200" i="1" dirty="0" err="1" smtClean="0">
                <a:solidFill>
                  <a:srgbClr val="FF6600"/>
                </a:solidFill>
                <a:latin typeface="+mn-lt"/>
              </a:rPr>
              <a:t>Ballabriga</a:t>
            </a:r>
            <a:r>
              <a:rPr lang="en-US" sz="1200" i="1" dirty="0" smtClean="0">
                <a:solidFill>
                  <a:srgbClr val="FF6600"/>
                </a:solidFill>
                <a:latin typeface="+mn-lt"/>
              </a:rPr>
              <a:t>.</a:t>
            </a:r>
            <a:endParaRPr lang="en-GB" sz="1200" i="1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39" y="4441179"/>
            <a:ext cx="1942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00B050"/>
                </a:solidFill>
                <a:latin typeface="+mn-lt"/>
              </a:rPr>
              <a:t>Submitted to journal</a:t>
            </a:r>
            <a:endParaRPr lang="en-GB" sz="1600" b="1" i="1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051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04" y="1259680"/>
            <a:ext cx="2781329" cy="8058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66072"/>
          <a:stretch/>
        </p:blipFill>
        <p:spPr>
          <a:xfrm>
            <a:off x="1547664" y="1948870"/>
            <a:ext cx="5947613" cy="760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70794" y="1324935"/>
            <a:ext cx="412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Series noise (does not depend on gm</a:t>
            </a:r>
            <a:r>
              <a:rPr lang="en-US" i="1" dirty="0" smtClean="0"/>
              <a:t>!)</a:t>
            </a:r>
          </a:p>
          <a:p>
            <a:r>
              <a:rPr lang="en-US" i="1" dirty="0" smtClean="0"/>
              <a:t> </a:t>
            </a:r>
            <a:r>
              <a:rPr lang="en-US" i="1" dirty="0"/>
              <a:t>(scaling techno does not really help)</a:t>
            </a:r>
            <a:endParaRPr lang="en-GB" i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785576" y="1754132"/>
            <a:ext cx="282368" cy="246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2564904"/>
            <a:ext cx="3727169" cy="8162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65635" y="2526984"/>
            <a:ext cx="1042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Slope</a:t>
            </a:r>
            <a:endParaRPr lang="en-GB" i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55776" y="2794158"/>
            <a:ext cx="560205" cy="226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Fundamental limits to time resolution in analog front-end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3867469"/>
                  </p:ext>
                </p:extLst>
              </p:nvPr>
            </p:nvGraphicFramePr>
            <p:xfrm>
              <a:off x="539552" y="3305418"/>
              <a:ext cx="8230221" cy="29406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6184">
                      <a:extLst>
                        <a:ext uri="{9D8B030D-6E8A-4147-A177-3AD203B41FA5}">
                          <a16:colId xmlns:a16="http://schemas.microsoft.com/office/drawing/2014/main" val="1578541202"/>
                        </a:ext>
                      </a:extLst>
                    </a:gridCol>
                    <a:gridCol w="6574037">
                      <a:extLst>
                        <a:ext uri="{9D8B030D-6E8A-4147-A177-3AD203B41FA5}">
                          <a16:colId xmlns:a16="http://schemas.microsoft.com/office/drawing/2014/main" val="969962705"/>
                        </a:ext>
                      </a:extLst>
                    </a:gridCol>
                  </a:tblGrid>
                  <a:tr h="289846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+mn-lt"/>
                            </a:rPr>
                            <a:t>Design parameters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+mn-lt"/>
                            </a:rPr>
                            <a:t>Comments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3890355"/>
                      </a:ext>
                    </a:extLst>
                  </a:tr>
                  <a:tr h="49273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400" dirty="0" smtClean="0">
                              <a:latin typeface="+mn-lt"/>
                            </a:rPr>
                            <a:t>Increasing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</a:t>
                          </a:r>
                          <a:r>
                            <a:rPr lang="en-US" sz="1400" dirty="0" smtClean="0">
                              <a:latin typeface="+mn-lt"/>
                            </a:rPr>
                            <a:t>the output capacitance lowers the series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noise at the expense of degrading the jitter (Minimize its contribution in the layout phase!)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78090450"/>
                      </a:ext>
                    </a:extLst>
                  </a:tr>
                  <a:tr h="89852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dirty="0" smtClean="0">
                              <a:latin typeface="+mn-lt"/>
                            </a:rPr>
                            <a:t>Increasing the power consumption leads to 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larger slope value.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aseline="0" dirty="0" smtClean="0">
                              <a:latin typeface="+mn-lt"/>
                            </a:rPr>
                            <a:t>Below 1 W/cm² the ASIC can operates without extra active cooling.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aseline="0" dirty="0" smtClean="0">
                              <a:latin typeface="+mn-lt"/>
                            </a:rPr>
                            <a:t>More power can lead to an increase of the temperature and temperature induced leakage current: Shot noise!!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54879313"/>
                      </a:ext>
                    </a:extLst>
                  </a:tr>
                  <a:tr h="69563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𝐼𝑁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𝐹𝐵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dirty="0" smtClean="0">
                              <a:latin typeface="+mn-lt"/>
                            </a:rPr>
                            <a:t>Must be minimized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to improve the jitter performance.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aseline="0" dirty="0" smtClean="0">
                              <a:latin typeface="+mn-lt"/>
                            </a:rPr>
                            <a:t>Redistribution layer add extra parasitic input capacitance.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aseline="0" dirty="0" smtClean="0">
                              <a:latin typeface="+mn-lt"/>
                            </a:rPr>
                            <a:t>3D detectors: large intrinsic capacitance (~ 110 </a:t>
                          </a:r>
                          <a:r>
                            <a:rPr lang="en-US" sz="1400" baseline="0" dirty="0" err="1" smtClean="0">
                              <a:latin typeface="+mn-lt"/>
                            </a:rPr>
                            <a:t>fF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for 55 µm pitch pixel).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7171358"/>
                      </a:ext>
                    </a:extLst>
                  </a:tr>
                  <a:tr h="3786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1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𝐼𝑁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sz="1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𝐹𝐵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≫</m:t>
                                </m:r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𝑇𝐻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dirty="0" smtClean="0">
                              <a:latin typeface="+mn-lt"/>
                            </a:rPr>
                            <a:t>For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low input charges the slope of the signal is small: worst jitter performance!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44578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3867469"/>
                  </p:ext>
                </p:extLst>
              </p:nvPr>
            </p:nvGraphicFramePr>
            <p:xfrm>
              <a:off x="539552" y="3305418"/>
              <a:ext cx="8230221" cy="29406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6184">
                      <a:extLst>
                        <a:ext uri="{9D8B030D-6E8A-4147-A177-3AD203B41FA5}">
                          <a16:colId xmlns:a16="http://schemas.microsoft.com/office/drawing/2014/main" val="1578541202"/>
                        </a:ext>
                      </a:extLst>
                    </a:gridCol>
                    <a:gridCol w="6574037">
                      <a:extLst>
                        <a:ext uri="{9D8B030D-6E8A-4147-A177-3AD203B41FA5}">
                          <a16:colId xmlns:a16="http://schemas.microsoft.com/office/drawing/2014/main" val="96996270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+mn-lt"/>
                            </a:rPr>
                            <a:t>Design parameters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>
                              <a:latin typeface="+mn-lt"/>
                            </a:rPr>
                            <a:t>Comments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389035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68" t="-61176" r="-398162" b="-5258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400" dirty="0" smtClean="0">
                              <a:latin typeface="+mn-lt"/>
                            </a:rPr>
                            <a:t>Increasing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</a:t>
                          </a:r>
                          <a:r>
                            <a:rPr lang="en-US" sz="1400" dirty="0" smtClean="0">
                              <a:latin typeface="+mn-lt"/>
                            </a:rPr>
                            <a:t>the output capacitance lowers the series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noise at the expense of degrading the jitter (Minimize its contribution in the layout phase!)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78090450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68" t="-88387" r="-398162" b="-18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dirty="0" smtClean="0">
                              <a:latin typeface="+mn-lt"/>
                            </a:rPr>
                            <a:t>Increasing the power consumption leads to 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larger slope value.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aseline="0" dirty="0" smtClean="0">
                              <a:latin typeface="+mn-lt"/>
                            </a:rPr>
                            <a:t>Below 1 W/cm² the ASIC can operates without extra active cooling.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aseline="0" dirty="0" smtClean="0">
                              <a:latin typeface="+mn-lt"/>
                            </a:rPr>
                            <a:t>More power can lead to an increase of the temperature and temperature induced leakage current: Shot noise!!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54879313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68" t="-241322" r="-398162" b="-1413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dirty="0" smtClean="0">
                              <a:latin typeface="+mn-lt"/>
                            </a:rPr>
                            <a:t>Must be minimized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to improve the jitter performance.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aseline="0" dirty="0" smtClean="0">
                              <a:latin typeface="+mn-lt"/>
                            </a:rPr>
                            <a:t>Redistribution layer add extra parasitic input capacitance.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aseline="0" dirty="0" smtClean="0">
                              <a:latin typeface="+mn-lt"/>
                            </a:rPr>
                            <a:t>3D detectors: large intrinsic capacitance (~ 110 </a:t>
                          </a:r>
                          <a:r>
                            <a:rPr lang="en-US" sz="1400" baseline="0" dirty="0" err="1" smtClean="0">
                              <a:latin typeface="+mn-lt"/>
                            </a:rPr>
                            <a:t>fF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for 55 µm pitch pixel).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7171358"/>
                      </a:ext>
                    </a:extLst>
                  </a:tr>
                  <a:tr h="4413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68" t="-573611" r="-398162" b="-1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dirty="0" smtClean="0">
                              <a:latin typeface="+mn-lt"/>
                            </a:rPr>
                            <a:t>For</a:t>
                          </a:r>
                          <a:r>
                            <a:rPr lang="en-US" sz="1400" baseline="0" dirty="0" smtClean="0">
                              <a:latin typeface="+mn-lt"/>
                            </a:rPr>
                            <a:t> low input charges the slope of the signal is small: worst jitter performance!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44578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7</a:t>
            </a:fld>
            <a:endParaRPr lang="el-GR" altLang="en-US"/>
          </a:p>
        </p:txBody>
      </p:sp>
      <p:sp>
        <p:nvSpPr>
          <p:cNvPr id="17" name="Rectangle 16"/>
          <p:cNvSpPr/>
          <p:nvPr/>
        </p:nvSpPr>
        <p:spPr>
          <a:xfrm>
            <a:off x="2195737" y="5826012"/>
            <a:ext cx="6408712" cy="3392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190157" y="5112523"/>
            <a:ext cx="6408712" cy="2286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190157" y="4163592"/>
            <a:ext cx="6408712" cy="2286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32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8</a:t>
            </a:fld>
            <a:endParaRPr lang="el-G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Analog front-end for </a:t>
            </a:r>
            <a:r>
              <a:rPr lang="en-US" dirty="0" err="1" smtClean="0"/>
              <a:t>PicoPix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" y="980728"/>
            <a:ext cx="9144000" cy="40385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7" y="5085184"/>
            <a:ext cx="8640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CSA based</a:t>
            </a:r>
            <a:r>
              <a:rPr lang="en-GB" sz="1400" dirty="0"/>
              <a:t> </a:t>
            </a:r>
            <a:r>
              <a:rPr lang="en-GB" sz="1400" dirty="0" smtClean="0"/>
              <a:t>on </a:t>
            </a:r>
            <a:r>
              <a:rPr lang="en-GB" sz="1400" dirty="0"/>
              <a:t>Krummenacher scheme with a feedback capacitance of ~3 </a:t>
            </a:r>
            <a:r>
              <a:rPr lang="en-GB" sz="1400" dirty="0" err="1" smtClean="0"/>
              <a:t>fF</a:t>
            </a:r>
            <a:r>
              <a:rPr lang="en-GB" sz="1400" dirty="0" smtClean="0"/>
              <a:t>: DC leakage compensation and programmable discharge time.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Gain boosting to increase the DC gain of the core amplifier. </a:t>
            </a:r>
            <a:endParaRPr lang="en-GB" sz="1400" dirty="0"/>
          </a:p>
        </p:txBody>
      </p:sp>
      <p:sp>
        <p:nvSpPr>
          <p:cNvPr id="2" name="Oval 1"/>
          <p:cNvSpPr/>
          <p:nvPr/>
        </p:nvSpPr>
        <p:spPr>
          <a:xfrm>
            <a:off x="3851920" y="1340768"/>
            <a:ext cx="792088" cy="2304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995936" y="3645024"/>
            <a:ext cx="18002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18487" y="3955924"/>
            <a:ext cx="1334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  <a:latin typeface="+mn-lt"/>
              </a:rPr>
              <a:t>Gain boosting</a:t>
            </a:r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878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20/06/2022</a:t>
            </a:r>
            <a:endParaRPr lang="el-G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EP R&amp;D W1.1</a:t>
            </a:r>
            <a:endParaRPr lang="el-G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pPr>
              <a:defRPr/>
            </a:pPr>
            <a:fld id="{4AFE4CA5-D488-4E24-A7B8-D9C7121177FD}" type="slidenum">
              <a:rPr lang="el-GR" altLang="en-US" smtClean="0"/>
              <a:pPr>
                <a:defRPr/>
              </a:pPr>
              <a:t>9</a:t>
            </a:fld>
            <a:endParaRPr lang="el-G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Analog front-end for </a:t>
            </a:r>
            <a:r>
              <a:rPr lang="en-US" dirty="0" err="1" smtClean="0"/>
              <a:t>PicoPix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37861" y="4137312"/>
                <a:ext cx="3795099" cy="2327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 smtClean="0">
                    <a:latin typeface="Cambria Math" panose="02040503050406030204" pitchFamily="18" charset="0"/>
                  </a:rPr>
                  <a:t>Pixel pitch = 55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400" i="1" dirty="0" smtClean="0">
                    <a:latin typeface="Cambria Math" panose="02040503050406030204" pitchFamily="18" charset="0"/>
                  </a:rPr>
                  <a:t>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𝐼𝑁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=110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𝑓𝐹</m:t>
                    </m:r>
                  </m:oMath>
                </a14:m>
                <a:endParaRPr lang="en-US" sz="1400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𝐼𝑁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𝑓𝐹</m:t>
                    </m:r>
                  </m:oMath>
                </a14:m>
                <a:endParaRPr lang="en-US" sz="1400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𝐺𝑎𝑖𝑛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40 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𝑚𝑉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𝑘𝑒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400" i="1" dirty="0" smtClean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𝑘𝑟𝑢𝑚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=60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𝑛𝐴</m:t>
                    </m:r>
                  </m:oMath>
                </a14:m>
                <a:endParaRPr lang="en-US" sz="1400" b="0" i="1" dirty="0" smtClean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 smtClean="0">
                    <a:latin typeface="Cambria Math" panose="02040503050406030204" pitchFamily="18" charset="0"/>
                  </a:rPr>
                  <a:t>Discharge time= 41 ns for 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𝑘𝑒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i="1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𝐴𝑛𝑎𝑙𝑜𝑔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𝑝𝑜𝑤𝑒𝑟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𝑑𝑒𝑛𝑠𝑖𝑡𝑦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²</m:t>
                    </m:r>
                  </m:oMath>
                </a14:m>
                <a:endParaRPr lang="en-US" sz="1400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𝐶𝑢𝑟𝑟𝑒𝑛𝑡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𝐵𝐼𝐴𝑆</m:t>
                        </m:r>
                      </m:sub>
                    </m:sSub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=5.7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endParaRPr lang="en-US" sz="1400" b="0" dirty="0" smtClean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𝐿𝐸𝐴𝐾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𝑝𝑖𝑥𝑒𝑙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endParaRPr lang="en-US" sz="1400" b="0" dirty="0" smtClean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7861" y="4137312"/>
                <a:ext cx="3795099" cy="2327625"/>
              </a:xfrm>
              <a:prstGeom prst="rect">
                <a:avLst/>
              </a:prstGeom>
              <a:blipFill>
                <a:blip r:embed="rId2"/>
                <a:stretch>
                  <a:fillRect l="-161" t="-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1500" y="4157602"/>
              <a:ext cx="5904655" cy="144130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83326">
                      <a:extLst>
                        <a:ext uri="{9D8B030D-6E8A-4147-A177-3AD203B41FA5}">
                          <a16:colId xmlns:a16="http://schemas.microsoft.com/office/drawing/2014/main" val="3940845739"/>
                        </a:ext>
                      </a:extLst>
                    </a:gridCol>
                    <a:gridCol w="1255332">
                      <a:extLst>
                        <a:ext uri="{9D8B030D-6E8A-4147-A177-3AD203B41FA5}">
                          <a16:colId xmlns:a16="http://schemas.microsoft.com/office/drawing/2014/main" val="4136026803"/>
                        </a:ext>
                      </a:extLst>
                    </a:gridCol>
                    <a:gridCol w="1255332">
                      <a:extLst>
                        <a:ext uri="{9D8B030D-6E8A-4147-A177-3AD203B41FA5}">
                          <a16:colId xmlns:a16="http://schemas.microsoft.com/office/drawing/2014/main" val="3861578625"/>
                        </a:ext>
                      </a:extLst>
                    </a:gridCol>
                    <a:gridCol w="1178373">
                      <a:extLst>
                        <a:ext uri="{9D8B030D-6E8A-4147-A177-3AD203B41FA5}">
                          <a16:colId xmlns:a16="http://schemas.microsoft.com/office/drawing/2014/main" val="945592624"/>
                        </a:ext>
                      </a:extLst>
                    </a:gridCol>
                    <a:gridCol w="1332292">
                      <a:extLst>
                        <a:ext uri="{9D8B030D-6E8A-4147-A177-3AD203B41FA5}">
                          <a16:colId xmlns:a16="http://schemas.microsoft.com/office/drawing/2014/main" val="1059551953"/>
                        </a:ext>
                      </a:extLst>
                    </a:gridCol>
                  </a:tblGrid>
                  <a:tr h="28763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𝑳𝑬𝑨𝑲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𝒑𝒊𝒙𝒆𝒍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𝒌𝒓𝒖𝒎</m:t>
                                    </m:r>
                                  </m:sub>
                                </m:sSub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𝟒𝟎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𝒏𝑨</m:t>
                                </m:r>
                              </m:oMath>
                            </m:oMathPara>
                          </a14:m>
                          <a:endParaRPr lang="en-US" sz="1200" b="1" i="1" dirty="0" smtClean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𝒌𝒓𝒖𝒎</m:t>
                                    </m:r>
                                  </m:sub>
                                </m:sSub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𝟔𝟎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𝒏𝑨</m:t>
                                </m:r>
                              </m:oMath>
                            </m:oMathPara>
                          </a14:m>
                          <a:endParaRPr lang="en-US" sz="1200" b="1" i="1" dirty="0" smtClean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𝒌𝒓𝒖𝒎</m:t>
                                    </m:r>
                                  </m:sub>
                                </m:sSub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𝟖𝟎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𝒏𝑨</m:t>
                                </m:r>
                              </m:oMath>
                            </m:oMathPara>
                          </a14:m>
                          <a:endParaRPr lang="en-US" sz="1200" b="1" i="1" dirty="0" smtClean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  <m:t>𝒌𝒓𝒖𝒎</m:t>
                                    </m:r>
                                  </m:sub>
                                </m:sSub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𝒏𝑨</m:t>
                                </m:r>
                              </m:oMath>
                            </m:oMathPara>
                          </a14:m>
                          <a:endParaRPr lang="en-US" sz="1200" b="1" i="1" dirty="0" smtClean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81418686"/>
                      </a:ext>
                    </a:extLst>
                  </a:tr>
                  <a:tr h="287634">
                    <a:tc>
                      <a:txBody>
                        <a:bodyPr/>
                        <a:lstStyle/>
                        <a:p>
                          <a:r>
                            <a:rPr lang="en-US" sz="1200" b="1" dirty="0" smtClean="0"/>
                            <a:t>300 </a:t>
                          </a:r>
                          <a:r>
                            <a:rPr lang="en-US" sz="1200" b="1" dirty="0" err="1" smtClean="0"/>
                            <a:t>pA</a:t>
                          </a:r>
                          <a:r>
                            <a:rPr lang="en-US" sz="1200" b="1" dirty="0" smtClean="0"/>
                            <a:t> </a:t>
                          </a:r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116 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120 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125 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129 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36845364"/>
                      </a:ext>
                    </a:extLst>
                  </a:tr>
                  <a:tr h="287634">
                    <a:tc>
                      <a:txBody>
                        <a:bodyPr/>
                        <a:lstStyle/>
                        <a:p>
                          <a:r>
                            <a:rPr lang="en-US" sz="1200" b="1" dirty="0" smtClean="0"/>
                            <a:t>1 </a:t>
                          </a:r>
                          <a:r>
                            <a:rPr lang="en-US" sz="1200" b="1" dirty="0" err="1" smtClean="0"/>
                            <a:t>nA</a:t>
                          </a:r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117 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121 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125 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129 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45548759"/>
                      </a:ext>
                    </a:extLst>
                  </a:tr>
                  <a:tr h="287634">
                    <a:tc>
                      <a:txBody>
                        <a:bodyPr/>
                        <a:lstStyle/>
                        <a:p>
                          <a:r>
                            <a:rPr lang="en-US" sz="1200" b="1" dirty="0" smtClean="0"/>
                            <a:t>5 </a:t>
                          </a:r>
                          <a:r>
                            <a:rPr lang="en-US" sz="1200" b="1" dirty="0" err="1" smtClean="0"/>
                            <a:t>nA</a:t>
                          </a:r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119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122 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126 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130 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35208965"/>
                      </a:ext>
                    </a:extLst>
                  </a:tr>
                  <a:tr h="287634">
                    <a:tc>
                      <a:txBody>
                        <a:bodyPr/>
                        <a:lstStyle/>
                        <a:p>
                          <a:r>
                            <a:rPr lang="en-US" sz="1200" b="1" dirty="0" smtClean="0"/>
                            <a:t>10 </a:t>
                          </a:r>
                          <a:r>
                            <a:rPr lang="en-US" sz="1200" b="1" dirty="0" err="1" smtClean="0"/>
                            <a:t>nA</a:t>
                          </a:r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121 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124 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127 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𝐸𝑁𝐶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131 </m:t>
                                </m:r>
                                <m:sSup>
                                  <m:s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744187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2717915"/>
                  </p:ext>
                </p:extLst>
              </p:nvPr>
            </p:nvGraphicFramePr>
            <p:xfrm>
              <a:off x="71500" y="4157602"/>
              <a:ext cx="5904655" cy="144130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83326">
                      <a:extLst>
                        <a:ext uri="{9D8B030D-6E8A-4147-A177-3AD203B41FA5}">
                          <a16:colId xmlns:a16="http://schemas.microsoft.com/office/drawing/2014/main" val="3940845739"/>
                        </a:ext>
                      </a:extLst>
                    </a:gridCol>
                    <a:gridCol w="1255332">
                      <a:extLst>
                        <a:ext uri="{9D8B030D-6E8A-4147-A177-3AD203B41FA5}">
                          <a16:colId xmlns:a16="http://schemas.microsoft.com/office/drawing/2014/main" val="4136026803"/>
                        </a:ext>
                      </a:extLst>
                    </a:gridCol>
                    <a:gridCol w="1255332">
                      <a:extLst>
                        <a:ext uri="{9D8B030D-6E8A-4147-A177-3AD203B41FA5}">
                          <a16:colId xmlns:a16="http://schemas.microsoft.com/office/drawing/2014/main" val="3861578625"/>
                        </a:ext>
                      </a:extLst>
                    </a:gridCol>
                    <a:gridCol w="1178373">
                      <a:extLst>
                        <a:ext uri="{9D8B030D-6E8A-4147-A177-3AD203B41FA5}">
                          <a16:colId xmlns:a16="http://schemas.microsoft.com/office/drawing/2014/main" val="945592624"/>
                        </a:ext>
                      </a:extLst>
                    </a:gridCol>
                    <a:gridCol w="1332292">
                      <a:extLst>
                        <a:ext uri="{9D8B030D-6E8A-4147-A177-3AD203B41FA5}">
                          <a16:colId xmlns:a16="http://schemas.microsoft.com/office/drawing/2014/main" val="1059551953"/>
                        </a:ext>
                      </a:extLst>
                    </a:gridCol>
                  </a:tblGrid>
                  <a:tr h="2907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90" t="-4167" r="-570345" b="-404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0874" t="-4167" r="-301456" b="-404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0048" t="-4167" r="-200000" b="-404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9637" t="-4167" r="-114508" b="-404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3379" t="-4167" r="-913" b="-404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1418686"/>
                      </a:ext>
                    </a:extLst>
                  </a:tr>
                  <a:tr h="287634">
                    <a:tc>
                      <a:txBody>
                        <a:bodyPr/>
                        <a:lstStyle/>
                        <a:p>
                          <a:r>
                            <a:rPr lang="en-US" sz="1200" b="1" dirty="0" smtClean="0"/>
                            <a:t>300 </a:t>
                          </a:r>
                          <a:r>
                            <a:rPr lang="en-US" sz="1200" b="1" dirty="0" err="1" smtClean="0"/>
                            <a:t>pA</a:t>
                          </a:r>
                          <a:r>
                            <a:rPr lang="en-US" sz="1200" b="1" dirty="0" smtClean="0"/>
                            <a:t> </a:t>
                          </a:r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0874" t="-106383" r="-301456" b="-3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0048" t="-106383" r="-200000" b="-3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9637" t="-106383" r="-114508" b="-3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3379" t="-106383" r="-913" b="-3127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36845364"/>
                      </a:ext>
                    </a:extLst>
                  </a:tr>
                  <a:tr h="287634">
                    <a:tc>
                      <a:txBody>
                        <a:bodyPr/>
                        <a:lstStyle/>
                        <a:p>
                          <a:r>
                            <a:rPr lang="en-US" sz="1200" b="1" dirty="0" smtClean="0"/>
                            <a:t>1 </a:t>
                          </a:r>
                          <a:r>
                            <a:rPr lang="en-US" sz="1200" b="1" dirty="0" err="1" smtClean="0"/>
                            <a:t>nA</a:t>
                          </a:r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0874" t="-206383" r="-301456" b="-2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0048" t="-206383" r="-200000" b="-2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9637" t="-206383" r="-114508" b="-2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3379" t="-206383" r="-913" b="-2127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5548759"/>
                      </a:ext>
                    </a:extLst>
                  </a:tr>
                  <a:tr h="287634">
                    <a:tc>
                      <a:txBody>
                        <a:bodyPr/>
                        <a:lstStyle/>
                        <a:p>
                          <a:r>
                            <a:rPr lang="en-US" sz="1200" b="1" dirty="0" smtClean="0"/>
                            <a:t>5 </a:t>
                          </a:r>
                          <a:r>
                            <a:rPr lang="en-US" sz="1200" b="1" dirty="0" err="1" smtClean="0"/>
                            <a:t>nA</a:t>
                          </a:r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0874" t="-300000" r="-301456" b="-1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0048" t="-300000" r="-200000" b="-1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9637" t="-300000" r="-114508" b="-1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3379" t="-300000" r="-913" b="-10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5208965"/>
                      </a:ext>
                    </a:extLst>
                  </a:tr>
                  <a:tr h="287634">
                    <a:tc>
                      <a:txBody>
                        <a:bodyPr/>
                        <a:lstStyle/>
                        <a:p>
                          <a:r>
                            <a:rPr lang="en-US" sz="1200" b="1" dirty="0" smtClean="0"/>
                            <a:t>10 </a:t>
                          </a:r>
                          <a:r>
                            <a:rPr lang="en-US" sz="1200" b="1" dirty="0" err="1" smtClean="0"/>
                            <a:t>nA</a:t>
                          </a:r>
                          <a:endParaRPr lang="en-GB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0874" t="-408511" r="-301456" b="-106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0048" t="-408511" r="-200000" b="-106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9637" t="-408511" r="-114508" b="-106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3379" t="-408511" r="-913" b="-106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441874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73212" y="5733256"/>
            <a:ext cx="5688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70C0"/>
                </a:solidFill>
              </a:rPr>
              <a:t>NB: 110 </a:t>
            </a:r>
            <a:r>
              <a:rPr lang="en-US" sz="1200" i="1" dirty="0" err="1" smtClean="0">
                <a:solidFill>
                  <a:srgbClr val="0070C0"/>
                </a:solidFill>
              </a:rPr>
              <a:t>fF</a:t>
            </a:r>
            <a:r>
              <a:rPr lang="en-US" sz="1200" i="1" dirty="0" smtClean="0">
                <a:solidFill>
                  <a:srgbClr val="0070C0"/>
                </a:solidFill>
              </a:rPr>
              <a:t> is the total pixel capacitance obtained with 3D-trench sensor.</a:t>
            </a:r>
          </a:p>
          <a:p>
            <a:r>
              <a:rPr lang="en-US" sz="1200" i="1" dirty="0">
                <a:solidFill>
                  <a:srgbClr val="0070C0"/>
                </a:solidFill>
              </a:rPr>
              <a:t>DOI: 10.1088/1748-0221/15/09/P09029</a:t>
            </a:r>
            <a:endParaRPr lang="en-GB" sz="1200" i="1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48" y="904190"/>
            <a:ext cx="4320000" cy="32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48" y="897312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6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1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ter 1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1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506274</TotalTime>
  <Words>1672</Words>
  <Application>Microsoft Office PowerPoint</Application>
  <PresentationFormat>On-screen Show (4:3)</PresentationFormat>
  <Paragraphs>301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Century Schoolbook</vt:lpstr>
      <vt:lpstr>Garamond</vt:lpstr>
      <vt:lpstr>Wingdings</vt:lpstr>
      <vt:lpstr>Master 1</vt:lpstr>
      <vt:lpstr>Retrospect</vt:lpstr>
      <vt:lpstr>28nm Analog front-end for hybrid sensors</vt:lpstr>
      <vt:lpstr>Requirements for PicoPix chip</vt:lpstr>
      <vt:lpstr>PicoPix a demo chip for Velopix2</vt:lpstr>
      <vt:lpstr>IP blocks and high speed links in 28nm </vt:lpstr>
      <vt:lpstr>28nm TSMC HPC+ CMOS technology</vt:lpstr>
      <vt:lpstr>Fundamental limits to time resolution in analog front-end</vt:lpstr>
      <vt:lpstr>Fundamental limits to time resolution in analog front-end</vt:lpstr>
      <vt:lpstr>Analog front-end for PicoPix</vt:lpstr>
      <vt:lpstr>Analog front-end for PicoPix</vt:lpstr>
      <vt:lpstr>Simulated jitter at front-end output versus input capacitance</vt:lpstr>
      <vt:lpstr>First RTL simulations</vt:lpstr>
      <vt:lpstr>Comparison with Timepix4 and PicoPix</vt:lpstr>
      <vt:lpstr>Thank you</vt:lpstr>
      <vt:lpstr>Requirements</vt:lpstr>
      <vt:lpstr>Simulated jitter at CSA output versus input charges</vt:lpstr>
      <vt:lpstr>Simulated jitter at CSA output versus input capacitance</vt:lpstr>
      <vt:lpstr>Simulated jitter at CSA output versus input charges</vt:lpstr>
      <vt:lpstr>2x2 pixels floorplan</vt:lpstr>
      <vt:lpstr>Power distribution scheme</vt:lpstr>
      <vt:lpstr>Free running on-pixel DCO?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block implementation methodology</dc:title>
  <dc:creator>Sandro Bonacini</dc:creator>
  <cp:lastModifiedBy>Viros Sriskaran</cp:lastModifiedBy>
  <cp:revision>4997</cp:revision>
  <cp:lastPrinted>2015-12-02T16:45:43Z</cp:lastPrinted>
  <dcterms:created xsi:type="dcterms:W3CDTF">2009-09-08T12:29:09Z</dcterms:created>
  <dcterms:modified xsi:type="dcterms:W3CDTF">2022-06-20T05:47:32Z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0x010100533FBD79B808774C85957F36893CAAA6</vt:lpwstr>
  </property>
</Properties>
</file>