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sldIdLst>
    <p:sldId id="352" r:id="rId2"/>
    <p:sldId id="371" r:id="rId3"/>
    <p:sldId id="394" r:id="rId4"/>
    <p:sldId id="374" r:id="rId5"/>
    <p:sldId id="397" r:id="rId6"/>
    <p:sldId id="381" r:id="rId7"/>
    <p:sldId id="375" r:id="rId8"/>
    <p:sldId id="378" r:id="rId9"/>
    <p:sldId id="379" r:id="rId10"/>
    <p:sldId id="390" r:id="rId11"/>
    <p:sldId id="393" r:id="rId12"/>
    <p:sldId id="391" r:id="rId13"/>
    <p:sldId id="389" r:id="rId14"/>
    <p:sldId id="376" r:id="rId15"/>
    <p:sldId id="396" r:id="rId16"/>
    <p:sldId id="392" r:id="rId17"/>
    <p:sldId id="370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73C7"/>
    <a:srgbClr val="0033A0"/>
    <a:srgbClr val="374BAF"/>
    <a:srgbClr val="3244A0"/>
    <a:srgbClr val="3971CE"/>
    <a:srgbClr val="1E5AAE"/>
    <a:srgbClr val="264A88"/>
    <a:srgbClr val="162292"/>
    <a:srgbClr val="0038A8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93" d="100"/>
          <a:sy n="93" d="100"/>
        </p:scale>
        <p:origin x="468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89DA5D-1C06-413A-A4D7-09F2E74EEB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435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9DA5D-1C06-413A-A4D7-09F2E74EEBF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19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89DA5D-1C06-413A-A4D7-09F2E74EEBF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02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01EF4-556B-4C13-BB34-9224FBB151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9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ECF71-68B0-4E7E-8F3A-6F36FC0B93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63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F5496-3032-4B1A-8151-96CAD4F738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65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7BA8CA-F16B-4490-8F73-397C42EE27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1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21E074-8C46-4227-A070-A7E5DAD2E5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774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8628F-6538-40AF-B1C2-187F8A5F92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3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7CC3B-FBC3-474F-920F-62ECAA28E8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14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69179-96B7-4F30-9516-81CFE53882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4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6A02E-47C6-449C-8608-03119FC462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44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59C33-7BAA-415D-BF63-44CE980344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524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503DE-AD3D-49B9-AB84-C2385EFCF6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40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/>
              <a:t>21 June 2022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r>
              <a:rPr lang="en-GB"/>
              <a:t>B. CURE – LS2 lesson learnt on heavy mechanics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EC19C758-BC2A-44CF-8631-054307C1C0D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2127334"/>
            <a:ext cx="7513983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b="1" dirty="0">
                <a:solidFill>
                  <a:srgbClr val="0033A0"/>
                </a:solidFill>
              </a:rPr>
              <a:t>EP R&amp;D on </a:t>
            </a:r>
            <a:r>
              <a:rPr lang="fr-CH" sz="2800" b="1" dirty="0" err="1">
                <a:solidFill>
                  <a:srgbClr val="0033A0"/>
                </a:solidFill>
              </a:rPr>
              <a:t>Experimental</a:t>
            </a:r>
            <a:r>
              <a:rPr lang="fr-CH" sz="2800" b="1" dirty="0">
                <a:solidFill>
                  <a:srgbClr val="0033A0"/>
                </a:solidFill>
              </a:rPr>
              <a:t> Technologies</a:t>
            </a:r>
            <a:endParaRPr lang="en-GB" sz="2800" dirty="0">
              <a:solidFill>
                <a:srgbClr val="0033A0"/>
              </a:solidFill>
            </a:endParaRPr>
          </a:p>
          <a:p>
            <a:pPr algn="ctr">
              <a:spcBef>
                <a:spcPts val="1800"/>
              </a:spcBef>
            </a:pPr>
            <a:r>
              <a:rPr lang="fr-CH" sz="2800" b="1" dirty="0">
                <a:solidFill>
                  <a:srgbClr val="0033A0"/>
                </a:solidFill>
              </a:rPr>
              <a:t>WP8</a:t>
            </a:r>
          </a:p>
          <a:p>
            <a:pPr algn="ctr">
              <a:spcBef>
                <a:spcPts val="1200"/>
              </a:spcBef>
            </a:pPr>
            <a:r>
              <a:rPr lang="fr-CH" sz="2800" b="1" dirty="0" err="1">
                <a:solidFill>
                  <a:srgbClr val="0033A0"/>
                </a:solidFill>
              </a:rPr>
              <a:t>Magnet</a:t>
            </a:r>
            <a:r>
              <a:rPr lang="fr-CH" sz="2800" b="1" dirty="0">
                <a:solidFill>
                  <a:srgbClr val="0033A0"/>
                </a:solidFill>
              </a:rPr>
              <a:t> Detector R&amp;D</a:t>
            </a:r>
          </a:p>
          <a:p>
            <a:pPr algn="ctr"/>
            <a:endParaRPr lang="en-GB" sz="2800" dirty="0">
              <a:solidFill>
                <a:srgbClr val="0033A0"/>
              </a:solidFill>
            </a:endParaRPr>
          </a:p>
          <a:p>
            <a:pPr algn="ctr"/>
            <a:endParaRPr lang="en-GB" sz="2800" dirty="0">
              <a:solidFill>
                <a:srgbClr val="0033A0"/>
              </a:solidFill>
            </a:endParaRPr>
          </a:p>
          <a:p>
            <a:pPr algn="ctr"/>
            <a:r>
              <a:rPr lang="en-GB" sz="2000" dirty="0">
                <a:solidFill>
                  <a:srgbClr val="0033A0"/>
                </a:solidFill>
              </a:rPr>
              <a:t>21st June 2022</a:t>
            </a:r>
          </a:p>
          <a:p>
            <a:pPr algn="ctr"/>
            <a:endParaRPr lang="en-GB" sz="2800" dirty="0">
              <a:solidFill>
                <a:srgbClr val="0033A0"/>
              </a:solidFill>
            </a:endParaRPr>
          </a:p>
          <a:p>
            <a:pPr algn="ctr"/>
            <a:r>
              <a:rPr lang="en-GB" sz="2000" dirty="0">
                <a:solidFill>
                  <a:srgbClr val="0033A0"/>
                </a:solidFill>
              </a:rPr>
              <a:t>Benoit CURE – EP/CMX</a:t>
            </a:r>
          </a:p>
        </p:txBody>
      </p:sp>
      <p:pic>
        <p:nvPicPr>
          <p:cNvPr id="6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1241914" cy="12294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32656"/>
            <a:ext cx="1080120" cy="1080120"/>
          </a:xfrm>
          <a:prstGeom prst="rect">
            <a:avLst/>
          </a:prstGeom>
        </p:spPr>
      </p:pic>
      <p:pic>
        <p:nvPicPr>
          <p:cNvPr id="11" name="Picture 2" descr="https://ep-dep.web.cern.ch/sites/ep-dep.web.cern.ch/files/logo_te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16252"/>
            <a:ext cx="2088233" cy="128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June 2022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01EF4-556B-4C13-BB34-9224FBB1511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00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10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81996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The 2021 ECFA</a:t>
            </a:r>
          </a:p>
          <a:p>
            <a:r>
              <a:rPr lang="fr-CH" sz="2800" b="1" dirty="0">
                <a:solidFill>
                  <a:srgbClr val="0070C0"/>
                </a:solidFill>
              </a:rPr>
              <a:t>Detector </a:t>
            </a:r>
            <a:r>
              <a:rPr lang="fr-CH" sz="2800" b="1" dirty="0" err="1">
                <a:solidFill>
                  <a:srgbClr val="0070C0"/>
                </a:solidFill>
              </a:rPr>
              <a:t>Research</a:t>
            </a:r>
            <a:r>
              <a:rPr lang="fr-CH" sz="2800" b="1" dirty="0">
                <a:solidFill>
                  <a:srgbClr val="0070C0"/>
                </a:solidFill>
              </a:rPr>
              <a:t> and </a:t>
            </a:r>
            <a:r>
              <a:rPr lang="fr-CH" sz="2800" b="1" dirty="0" err="1">
                <a:solidFill>
                  <a:srgbClr val="0070C0"/>
                </a:solidFill>
              </a:rPr>
              <a:t>Development</a:t>
            </a:r>
            <a:r>
              <a:rPr lang="fr-CH" sz="2800" b="1" dirty="0">
                <a:solidFill>
                  <a:srgbClr val="0070C0"/>
                </a:solidFill>
              </a:rPr>
              <a:t> Roadmap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5625" y="1397605"/>
            <a:ext cx="8640960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800" b="1" dirty="0">
                <a:latin typeface="+mj-lt"/>
                <a:cs typeface="Calibri" panose="020F0502020204030204" pitchFamily="34" charset="0"/>
              </a:rPr>
              <a:t>Detector Research and Development Themes (DRDTs) identified in the Roadmap report.</a:t>
            </a:r>
          </a:p>
          <a:p>
            <a:pPr>
              <a:spcBef>
                <a:spcPts val="600"/>
              </a:spcBef>
            </a:pPr>
            <a:endParaRPr lang="en-GB" sz="1800" b="1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800" b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DRDT 8.1: </a:t>
            </a:r>
            <a:r>
              <a:rPr lang="fr-CH" sz="1800" b="1" i="1" dirty="0" err="1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Develop</a:t>
            </a:r>
            <a:r>
              <a:rPr lang="fr-CH" sz="1800" b="1" i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CH" sz="1800" b="1" i="1" dirty="0" err="1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Novel</a:t>
            </a:r>
            <a:r>
              <a:rPr lang="fr-CH" sz="1800" b="1" i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CH" sz="1800" b="1" i="1" dirty="0" err="1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Magnet</a:t>
            </a:r>
            <a:r>
              <a:rPr lang="fr-CH" sz="1800" b="1" i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CH" sz="1800" b="1" i="1" dirty="0" err="1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Systems</a:t>
            </a:r>
            <a:endParaRPr lang="fr-CH" sz="1800" b="1" i="1" dirty="0">
              <a:solidFill>
                <a:srgbClr val="C00000"/>
              </a:solidFill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fr-CH" sz="1600" b="1" i="1" dirty="0">
                <a:latin typeface="+mj-lt"/>
                <a:cs typeface="Calibri" panose="020F0502020204030204" pitchFamily="34" charset="0"/>
              </a:rPr>
              <a:t>	in </a:t>
            </a:r>
            <a:r>
              <a:rPr lang="fr-CH" sz="1600" b="1" i="1" dirty="0" err="1">
                <a:latin typeface="+mj-lt"/>
                <a:cs typeface="Calibri" panose="020F0502020204030204" pitchFamily="34" charset="0"/>
              </a:rPr>
              <a:t>Chapter</a:t>
            </a:r>
            <a:r>
              <a:rPr lang="fr-CH" sz="1600" b="1" i="1" dirty="0">
                <a:latin typeface="+mj-lt"/>
                <a:cs typeface="Calibri" panose="020F0502020204030204" pitchFamily="34" charset="0"/>
              </a:rPr>
              <a:t> 8 - </a:t>
            </a:r>
            <a:r>
              <a:rPr lang="fr-CH" sz="1600" b="1" i="1" dirty="0" err="1">
                <a:latin typeface="+mj-lt"/>
                <a:cs typeface="Calibri" panose="020F0502020204030204" pitchFamily="34" charset="0"/>
              </a:rPr>
              <a:t>Integration</a:t>
            </a:r>
            <a:r>
              <a:rPr lang="fr-CH" sz="1600" b="1" i="1" dirty="0">
                <a:latin typeface="+mj-lt"/>
                <a:cs typeface="Calibri" panose="020F0502020204030204" pitchFamily="34" charset="0"/>
              </a:rPr>
              <a:t> ; 8.3 - Key technologies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4998" y="3502958"/>
            <a:ext cx="8543827" cy="1815882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50800">
              <a:srgbClr val="3971CE">
                <a:alpha val="16000"/>
              </a:srgbClr>
            </a:glow>
          </a:effectLst>
        </p:spPr>
        <p:txBody>
          <a:bodyPr wrap="square">
            <a:spAutoFit/>
          </a:bodyPr>
          <a:lstStyle/>
          <a:p>
            <a:r>
              <a:rPr lang="en-GB" sz="1600" b="1" dirty="0">
                <a:latin typeface="Century" panose="02040604050505020304" pitchFamily="18" charset="0"/>
              </a:rPr>
              <a:t>Integration (Task Force 8)</a:t>
            </a:r>
          </a:p>
          <a:p>
            <a:endParaRPr lang="en-GB" sz="1600" dirty="0">
              <a:latin typeface="Century" panose="02040604050505020304" pitchFamily="18" charset="0"/>
            </a:endParaRPr>
          </a:p>
          <a:p>
            <a:r>
              <a:rPr lang="en-GB" sz="1600" dirty="0">
                <a:latin typeface="Century" panose="02040604050505020304" pitchFamily="18" charset="0"/>
              </a:rPr>
              <a:t>DRDT 8.1 - Develop novel magnet systems.</a:t>
            </a:r>
          </a:p>
          <a:p>
            <a:endParaRPr lang="en-GB" sz="1600" dirty="0">
              <a:latin typeface="Century" panose="02040604050505020304" pitchFamily="18" charset="0"/>
            </a:endParaRPr>
          </a:p>
          <a:p>
            <a:r>
              <a:rPr lang="en-GB" sz="1600" dirty="0">
                <a:latin typeface="Century" panose="02040604050505020304" pitchFamily="18" charset="0"/>
              </a:rPr>
              <a:t>Magnet requirements are very speciﬁc to the design of the detector. Considering the very long lead time, generic R&amp;D programmes must be established and maintained on dedicated conductors and prototyping to achieve the variety of magnet speciﬁcations.</a:t>
            </a:r>
          </a:p>
        </p:txBody>
      </p:sp>
    </p:spTree>
    <p:extLst>
      <p:ext uri="{BB962C8B-B14F-4D97-AF65-F5344CB8AC3E}">
        <p14:creationId xmlns:p14="http://schemas.microsoft.com/office/powerpoint/2010/main" val="152092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11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81996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The 2021 ECFA</a:t>
            </a:r>
          </a:p>
          <a:p>
            <a:r>
              <a:rPr lang="fr-CH" sz="2800" b="1" dirty="0">
                <a:solidFill>
                  <a:srgbClr val="0070C0"/>
                </a:solidFill>
              </a:rPr>
              <a:t>Detector </a:t>
            </a:r>
            <a:r>
              <a:rPr lang="fr-CH" sz="2800" b="1" dirty="0" err="1">
                <a:solidFill>
                  <a:srgbClr val="0070C0"/>
                </a:solidFill>
              </a:rPr>
              <a:t>Research</a:t>
            </a:r>
            <a:r>
              <a:rPr lang="fr-CH" sz="2800" b="1" dirty="0">
                <a:solidFill>
                  <a:srgbClr val="0070C0"/>
                </a:solidFill>
              </a:rPr>
              <a:t> and </a:t>
            </a:r>
            <a:r>
              <a:rPr lang="fr-CH" sz="2800" b="1" dirty="0" err="1">
                <a:solidFill>
                  <a:srgbClr val="0070C0"/>
                </a:solidFill>
              </a:rPr>
              <a:t>Development</a:t>
            </a:r>
            <a:r>
              <a:rPr lang="fr-CH" sz="2800" b="1" dirty="0">
                <a:solidFill>
                  <a:srgbClr val="0070C0"/>
                </a:solidFill>
              </a:rPr>
              <a:t> Roadmap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89" y="1963446"/>
            <a:ext cx="6264696" cy="420185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556782" y="2473151"/>
            <a:ext cx="952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entury" panose="02040604050505020304" pitchFamily="18" charset="0"/>
              </a:rPr>
              <a:t>reference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1331640" y="2348880"/>
            <a:ext cx="7344816" cy="576064"/>
          </a:xfrm>
          <a:prstGeom prst="roundRect">
            <a:avLst/>
          </a:prstGeom>
          <a:solidFill>
            <a:srgbClr val="FFC000">
              <a:alpha val="1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-22" charset="-12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9235" y="1508479"/>
            <a:ext cx="83552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entury" panose="02040604050505020304" pitchFamily="18" charset="0"/>
              </a:rPr>
              <a:t>Some examples of future magnet systems that represent the spectrum of engineering challenges and R&amp;D needs for this topic :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35543" y="1180612"/>
            <a:ext cx="43107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cs typeface="Calibri" panose="020F0502020204030204" pitchFamily="34" charset="0"/>
              </a:rPr>
              <a:t>DRDT 8.1: </a:t>
            </a:r>
            <a:r>
              <a:rPr lang="fr-CH" sz="1600" b="1" i="1" dirty="0" err="1">
                <a:cs typeface="Calibri" panose="020F0502020204030204" pitchFamily="34" charset="0"/>
              </a:rPr>
              <a:t>Develop</a:t>
            </a:r>
            <a:r>
              <a:rPr lang="fr-CH" sz="1600" b="1" i="1" dirty="0">
                <a:cs typeface="Calibri" panose="020F0502020204030204" pitchFamily="34" charset="0"/>
              </a:rPr>
              <a:t> </a:t>
            </a:r>
            <a:r>
              <a:rPr lang="fr-CH" sz="1600" b="1" i="1" dirty="0" err="1">
                <a:cs typeface="Calibri" panose="020F0502020204030204" pitchFamily="34" charset="0"/>
              </a:rPr>
              <a:t>Novel</a:t>
            </a:r>
            <a:r>
              <a:rPr lang="fr-CH" sz="1600" b="1" i="1" dirty="0">
                <a:cs typeface="Calibri" panose="020F0502020204030204" pitchFamily="34" charset="0"/>
              </a:rPr>
              <a:t> </a:t>
            </a:r>
            <a:r>
              <a:rPr lang="fr-CH" sz="1600" b="1" i="1" dirty="0" err="1">
                <a:cs typeface="Calibri" panose="020F0502020204030204" pitchFamily="34" charset="0"/>
              </a:rPr>
              <a:t>Magnet</a:t>
            </a:r>
            <a:r>
              <a:rPr lang="fr-CH" sz="1600" b="1" i="1" dirty="0">
                <a:cs typeface="Calibri" panose="020F0502020204030204" pitchFamily="34" charset="0"/>
              </a:rPr>
              <a:t> </a:t>
            </a:r>
            <a:r>
              <a:rPr lang="fr-CH" sz="1600" b="1" i="1" dirty="0" err="1">
                <a:cs typeface="Calibri" panose="020F0502020204030204" pitchFamily="34" charset="0"/>
              </a:rPr>
              <a:t>Systems</a:t>
            </a:r>
            <a:endParaRPr lang="fr-CH" sz="1600" b="1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2708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ble&#10;&#10;Description automatically generated with medium confidence">
            <a:extLst>
              <a:ext uri="{FF2B5EF4-FFF2-40B4-BE49-F238E27FC236}">
                <a16:creationId xmlns:a16="http://schemas.microsoft.com/office/drawing/2014/main" id="{71F79567-3F82-4220-AABC-A35DBD1D05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46" y="1196752"/>
            <a:ext cx="9144000" cy="3394364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12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81996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The 2021 ECFA</a:t>
            </a:r>
          </a:p>
          <a:p>
            <a:r>
              <a:rPr lang="fr-CH" sz="2800" b="1" dirty="0">
                <a:solidFill>
                  <a:srgbClr val="0070C0"/>
                </a:solidFill>
              </a:rPr>
              <a:t>Detector </a:t>
            </a:r>
            <a:r>
              <a:rPr lang="fr-CH" sz="2800" b="1" dirty="0" err="1">
                <a:solidFill>
                  <a:srgbClr val="0070C0"/>
                </a:solidFill>
              </a:rPr>
              <a:t>Research</a:t>
            </a:r>
            <a:r>
              <a:rPr lang="fr-CH" sz="2800" b="1" dirty="0">
                <a:solidFill>
                  <a:srgbClr val="0070C0"/>
                </a:solidFill>
              </a:rPr>
              <a:t> and </a:t>
            </a:r>
            <a:r>
              <a:rPr lang="fr-CH" sz="2800" b="1" dirty="0" err="1">
                <a:solidFill>
                  <a:srgbClr val="0070C0"/>
                </a:solidFill>
              </a:rPr>
              <a:t>Development</a:t>
            </a:r>
            <a:r>
              <a:rPr lang="fr-CH" sz="2800" b="1" dirty="0">
                <a:solidFill>
                  <a:srgbClr val="0070C0"/>
                </a:solidFill>
              </a:rPr>
              <a:t> Roadmap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1F22A5B-FA29-4709-B94C-C54138DFDF36}"/>
              </a:ext>
            </a:extLst>
          </p:cNvPr>
          <p:cNvGrpSpPr/>
          <p:nvPr/>
        </p:nvGrpSpPr>
        <p:grpSpPr>
          <a:xfrm>
            <a:off x="235543" y="2996952"/>
            <a:ext cx="8656937" cy="3071376"/>
            <a:chOff x="235543" y="2996952"/>
            <a:chExt cx="8656937" cy="3071376"/>
          </a:xfrm>
        </p:grpSpPr>
        <p:sp>
          <p:nvSpPr>
            <p:cNvPr id="7" name="TextBox 6"/>
            <p:cNvSpPr txBox="1"/>
            <p:nvPr/>
          </p:nvSpPr>
          <p:spPr>
            <a:xfrm>
              <a:off x="235543" y="4437112"/>
              <a:ext cx="8656937" cy="163121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>
              <a:glow rad="63500">
                <a:srgbClr val="FF0000">
                  <a:alpha val="16000"/>
                </a:srgbClr>
              </a:glow>
            </a:effectLst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GB" sz="1800" i="1" dirty="0"/>
                <a:t>Given the time required for </a:t>
              </a:r>
              <a:r>
                <a:rPr lang="en-GB" sz="1800" b="1" i="1" dirty="0">
                  <a:solidFill>
                    <a:srgbClr val="C00000"/>
                  </a:solidFill>
                </a:rPr>
                <a:t>procurement, conductor manufacturing, coil and detector assembly</a:t>
              </a:r>
              <a:r>
                <a:rPr lang="en-GB" sz="1800" i="1" dirty="0"/>
                <a:t>, </a:t>
              </a:r>
              <a:r>
                <a:rPr lang="en-GB" sz="1800" b="1" i="1" dirty="0"/>
                <a:t>the availability of the superconductor </a:t>
              </a:r>
              <a:r>
                <a:rPr lang="en-GB" sz="1800" i="1" dirty="0"/>
                <a:t>comes quite early in the project plans</a:t>
              </a:r>
              <a:r>
                <a:rPr lang="en-GB" sz="1800" b="1" i="1" dirty="0"/>
                <a:t>.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en-GB" sz="1800" b="1" i="1" dirty="0"/>
                <a:t>R&amp;D on superconductors must be achieved well in advance of detector completion (minimum ~ 5 to 7 years).</a:t>
              </a:r>
            </a:p>
          </p:txBody>
        </p:sp>
        <p:cxnSp>
          <p:nvCxnSpPr>
            <p:cNvPr id="11" name="Straight Arrow Connector 10"/>
            <p:cNvCxnSpPr>
              <a:cxnSpLocks/>
              <a:stCxn id="7" idx="0"/>
            </p:cNvCxnSpPr>
            <p:nvPr/>
          </p:nvCxnSpPr>
          <p:spPr bwMode="auto">
            <a:xfrm flipH="1" flipV="1">
              <a:off x="3419872" y="2996952"/>
              <a:ext cx="1144140" cy="1440160"/>
            </a:xfrm>
            <a:prstGeom prst="straightConnector1">
              <a:avLst/>
            </a:prstGeom>
            <a:solidFill>
              <a:schemeClr val="accent1"/>
            </a:solidFill>
            <a:ln w="34925" cap="flat" cmpd="sng" algn="ctr">
              <a:solidFill>
                <a:srgbClr val="FF0000">
                  <a:alpha val="60000"/>
                </a:srgbClr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7" name="Rectangle 26"/>
          <p:cNvSpPr/>
          <p:nvPr/>
        </p:nvSpPr>
        <p:spPr>
          <a:xfrm>
            <a:off x="235543" y="1180612"/>
            <a:ext cx="43107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cs typeface="Calibri" panose="020F0502020204030204" pitchFamily="34" charset="0"/>
              </a:rPr>
              <a:t>DRDT 8.1: </a:t>
            </a:r>
            <a:r>
              <a:rPr lang="fr-CH" sz="1600" b="1" i="1" dirty="0" err="1">
                <a:cs typeface="Calibri" panose="020F0502020204030204" pitchFamily="34" charset="0"/>
              </a:rPr>
              <a:t>Develop</a:t>
            </a:r>
            <a:r>
              <a:rPr lang="fr-CH" sz="1600" b="1" i="1" dirty="0">
                <a:cs typeface="Calibri" panose="020F0502020204030204" pitchFamily="34" charset="0"/>
              </a:rPr>
              <a:t> </a:t>
            </a:r>
            <a:r>
              <a:rPr lang="fr-CH" sz="1600" b="1" i="1" dirty="0" err="1">
                <a:cs typeface="Calibri" panose="020F0502020204030204" pitchFamily="34" charset="0"/>
              </a:rPr>
              <a:t>Novel</a:t>
            </a:r>
            <a:r>
              <a:rPr lang="fr-CH" sz="1600" b="1" i="1" dirty="0">
                <a:cs typeface="Calibri" panose="020F0502020204030204" pitchFamily="34" charset="0"/>
              </a:rPr>
              <a:t> </a:t>
            </a:r>
            <a:r>
              <a:rPr lang="fr-CH" sz="1600" b="1" i="1" dirty="0" err="1">
                <a:cs typeface="Calibri" panose="020F0502020204030204" pitchFamily="34" charset="0"/>
              </a:rPr>
              <a:t>Magnet</a:t>
            </a:r>
            <a:r>
              <a:rPr lang="fr-CH" sz="1600" b="1" i="1" dirty="0">
                <a:cs typeface="Calibri" panose="020F0502020204030204" pitchFamily="34" charset="0"/>
              </a:rPr>
              <a:t> </a:t>
            </a:r>
            <a:r>
              <a:rPr lang="fr-CH" sz="1600" b="1" i="1" dirty="0" err="1">
                <a:cs typeface="Calibri" panose="020F0502020204030204" pitchFamily="34" charset="0"/>
              </a:rPr>
              <a:t>Systems</a:t>
            </a:r>
            <a:endParaRPr lang="fr-CH" sz="1600" b="1" i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487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13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819968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The 2021 ECFA</a:t>
            </a:r>
          </a:p>
          <a:p>
            <a:r>
              <a:rPr lang="fr-CH" sz="2800" b="1" dirty="0">
                <a:solidFill>
                  <a:srgbClr val="0070C0"/>
                </a:solidFill>
              </a:rPr>
              <a:t>Detector </a:t>
            </a:r>
            <a:r>
              <a:rPr lang="fr-CH" sz="2800" b="1" dirty="0" err="1">
                <a:solidFill>
                  <a:srgbClr val="0070C0"/>
                </a:solidFill>
              </a:rPr>
              <a:t>Research</a:t>
            </a:r>
            <a:r>
              <a:rPr lang="fr-CH" sz="2800" b="1" dirty="0">
                <a:solidFill>
                  <a:srgbClr val="0070C0"/>
                </a:solidFill>
              </a:rPr>
              <a:t> and </a:t>
            </a:r>
            <a:r>
              <a:rPr lang="fr-CH" sz="2800" b="1" dirty="0" err="1">
                <a:solidFill>
                  <a:srgbClr val="0070C0"/>
                </a:solidFill>
              </a:rPr>
              <a:t>Development</a:t>
            </a:r>
            <a:r>
              <a:rPr lang="fr-CH" sz="2800" b="1" dirty="0">
                <a:solidFill>
                  <a:srgbClr val="0070C0"/>
                </a:solidFill>
              </a:rPr>
              <a:t> Roadmap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4928" y="1965777"/>
            <a:ext cx="879414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rgbClr val="1E5AAE"/>
                </a:solidFill>
                <a:cs typeface="Calibri" panose="020F0502020204030204" pitchFamily="34" charset="0"/>
              </a:rPr>
              <a:t>Magnets for collider experiments: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E5AAE"/>
                </a:solidFill>
                <a:cs typeface="Calibri" panose="020F0502020204030204" pitchFamily="34" charset="0"/>
              </a:rPr>
              <a:t>Development of next generation of Al-stabilized high-</a:t>
            </a:r>
            <a:r>
              <a:rPr lang="en-US" sz="1600" dirty="0">
                <a:solidFill>
                  <a:srgbClr val="1E5AAE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yield strength Rutherford cable superconductors and prototyping for 30-40 kA large coils placed behind calorimeters.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E5AAE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R&amp;D on conductors and prototyping for thin conductors Al/Cu/</a:t>
            </a:r>
            <a:r>
              <a:rPr lang="en-US" sz="1600" dirty="0" err="1">
                <a:solidFill>
                  <a:srgbClr val="1E5AAE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NbTi</a:t>
            </a:r>
            <a:r>
              <a:rPr lang="en-US" sz="1600" dirty="0">
                <a:solidFill>
                  <a:srgbClr val="1E5AAE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  for small coils placed in front of the calorimeters.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E5AAE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Long term: development of high temperature superconductors for coils and current leads.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E5AAE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R&amp;D for assemblies with dual solenoids for magnetic shielding.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1E5AAE"/>
              </a:solidFill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sp>
        <p:nvSpPr>
          <p:cNvPr id="10" name="Rectangle 9"/>
          <p:cNvSpPr/>
          <p:nvPr/>
        </p:nvSpPr>
        <p:spPr>
          <a:xfrm>
            <a:off x="235543" y="1180612"/>
            <a:ext cx="7148367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cs typeface="Calibri" panose="020F0502020204030204" pitchFamily="34" charset="0"/>
              </a:rPr>
              <a:t>DRDT 8.1: </a:t>
            </a:r>
            <a:r>
              <a:rPr lang="fr-CH" sz="1600" b="1" i="1" dirty="0" err="1">
                <a:cs typeface="Calibri" panose="020F0502020204030204" pitchFamily="34" charset="0"/>
              </a:rPr>
              <a:t>Develop</a:t>
            </a:r>
            <a:r>
              <a:rPr lang="fr-CH" sz="1600" b="1" i="1" dirty="0">
                <a:cs typeface="Calibri" panose="020F0502020204030204" pitchFamily="34" charset="0"/>
              </a:rPr>
              <a:t> Novel Magnet </a:t>
            </a:r>
            <a:r>
              <a:rPr lang="fr-CH" sz="1600" b="1" i="1" dirty="0" err="1">
                <a:cs typeface="Calibri" panose="020F0502020204030204" pitchFamily="34" charset="0"/>
              </a:rPr>
              <a:t>Systems</a:t>
            </a:r>
            <a:r>
              <a:rPr lang="fr-CH" sz="1600" b="1" i="1" dirty="0">
                <a:cs typeface="Calibri" panose="020F0502020204030204" pitchFamily="34" charset="0"/>
              </a:rPr>
              <a:t> –</a:t>
            </a:r>
          </a:p>
          <a:p>
            <a:pPr>
              <a:spcBef>
                <a:spcPts val="600"/>
              </a:spcBef>
            </a:pPr>
            <a:r>
              <a:rPr lang="fr-CH" sz="1600" b="1" i="1" dirty="0" err="1">
                <a:solidFill>
                  <a:srgbClr val="C00000"/>
                </a:solidFill>
                <a:cs typeface="Calibri" panose="020F0502020204030204" pitchFamily="34" charset="0"/>
              </a:rPr>
              <a:t>Summary</a:t>
            </a:r>
            <a:r>
              <a:rPr lang="fr-CH" sz="1600" b="1" i="1" dirty="0">
                <a:solidFill>
                  <a:srgbClr val="C00000"/>
                </a:solidFill>
                <a:cs typeface="Calibri" panose="020F0502020204030204" pitchFamily="34" charset="0"/>
              </a:rPr>
              <a:t> of the key technologies </a:t>
            </a:r>
            <a:r>
              <a:rPr lang="fr-CH" sz="1600" b="1" i="1" dirty="0" err="1">
                <a:solidFill>
                  <a:srgbClr val="C00000"/>
                </a:solidFill>
                <a:cs typeface="Calibri" panose="020F0502020204030204" pitchFamily="34" charset="0"/>
              </a:rPr>
              <a:t>needed</a:t>
            </a:r>
            <a:r>
              <a:rPr lang="fr-CH" sz="1600" b="1" i="1" dirty="0">
                <a:solidFill>
                  <a:srgbClr val="C00000"/>
                </a:solidFill>
                <a:cs typeface="Calibri" panose="020F0502020204030204" pitchFamily="34" charset="0"/>
              </a:rPr>
              <a:t>, as </a:t>
            </a:r>
            <a:r>
              <a:rPr lang="fr-CH" sz="1600" b="1" i="1" dirty="0" err="1">
                <a:solidFill>
                  <a:srgbClr val="C00000"/>
                </a:solidFill>
                <a:cs typeface="Calibri" panose="020F0502020204030204" pitchFamily="34" charset="0"/>
              </a:rPr>
              <a:t>listed</a:t>
            </a:r>
            <a:r>
              <a:rPr lang="fr-CH" sz="1600" b="1" i="1" dirty="0">
                <a:solidFill>
                  <a:srgbClr val="C00000"/>
                </a:solidFill>
                <a:cs typeface="Calibri" panose="020F0502020204030204" pitchFamily="34" charset="0"/>
              </a:rPr>
              <a:t> in the ECFA report 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C217E3-5456-47B3-8604-9B8E23C6B045}"/>
              </a:ext>
            </a:extLst>
          </p:cNvPr>
          <p:cNvSpPr txBox="1"/>
          <p:nvPr/>
        </p:nvSpPr>
        <p:spPr>
          <a:xfrm>
            <a:off x="174928" y="4316323"/>
            <a:ext cx="9005584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1" dirty="0">
                <a:solidFill>
                  <a:srgbClr val="1E5AAE"/>
                </a:solidFill>
                <a:cs typeface="Calibri" panose="020F0502020204030204" pitchFamily="34" charset="0"/>
              </a:rPr>
              <a:t>Magnet for non-collider experiments: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1E5AAE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large volume magnets for axion searches […], </a:t>
            </a:r>
            <a:r>
              <a:rPr lang="en-US" sz="1600" i="1" dirty="0">
                <a:solidFill>
                  <a:srgbClr val="00B05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and high field</a:t>
            </a:r>
          </a:p>
          <a:p>
            <a:pPr>
              <a:spcBef>
                <a:spcPts val="600"/>
              </a:spcBef>
            </a:pPr>
            <a:endParaRPr lang="en-US" sz="1600" b="1" dirty="0">
              <a:solidFill>
                <a:srgbClr val="1E5AAE"/>
              </a:solidFill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A8027BA-BBA1-43CF-B2FC-ED80690A8D4F}"/>
              </a:ext>
            </a:extLst>
          </p:cNvPr>
          <p:cNvSpPr txBox="1"/>
          <p:nvPr/>
        </p:nvSpPr>
        <p:spPr>
          <a:xfrm>
            <a:off x="174928" y="5229200"/>
            <a:ext cx="87175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solidFill>
                  <a:srgbClr val="1E5AAE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Development of quench protection, energy extraction and high voltage designs for coils with high energy/mass ratios is also needed.</a:t>
            </a:r>
          </a:p>
        </p:txBody>
      </p:sp>
    </p:spTree>
    <p:extLst>
      <p:ext uri="{BB962C8B-B14F-4D97-AF65-F5344CB8AC3E}">
        <p14:creationId xmlns:p14="http://schemas.microsoft.com/office/powerpoint/2010/main" val="198560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14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828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WP8 </a:t>
            </a:r>
            <a:r>
              <a:rPr lang="en-GB" sz="2800" b="1" dirty="0" err="1">
                <a:solidFill>
                  <a:srgbClr val="0070C0"/>
                </a:solidFill>
              </a:rPr>
              <a:t>workplan</a:t>
            </a:r>
            <a:r>
              <a:rPr lang="en-GB" sz="2800" b="1" dirty="0">
                <a:solidFill>
                  <a:srgbClr val="0070C0"/>
                </a:solidFill>
              </a:rPr>
              <a:t> for second half of R&amp;D program 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8539" y="948867"/>
            <a:ext cx="858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1800" b="1" dirty="0">
                <a:solidFill>
                  <a:srgbClr val="3244A0"/>
                </a:solidFill>
                <a:cs typeface="Calibri" panose="020F0502020204030204" pitchFamily="34" charset="0"/>
              </a:rPr>
              <a:t>Workplan to be continued according to the reduced initial scope.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05F2AE-AE58-4BFF-8AD8-C8D59FC518D2}"/>
              </a:ext>
            </a:extLst>
          </p:cNvPr>
          <p:cNvSpPr txBox="1"/>
          <p:nvPr/>
        </p:nvSpPr>
        <p:spPr>
          <a:xfrm>
            <a:off x="238539" y="2439989"/>
            <a:ext cx="8581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1800" b="1" dirty="0">
                <a:cs typeface="Calibri" panose="020F0502020204030204" pitchFamily="34" charset="0"/>
              </a:rPr>
              <a:t>WP 8.4 - </a:t>
            </a:r>
            <a:r>
              <a:rPr lang="en-GB" sz="1800" dirty="0">
                <a:cs typeface="Calibri" panose="020F0502020204030204" pitchFamily="34" charset="0"/>
              </a:rPr>
              <a:t>New 4-Tesla Magnet Facility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sz="1800" dirty="0">
                <a:solidFill>
                  <a:srgbClr val="3971CE"/>
                </a:solidFill>
                <a:cs typeface="Calibri" panose="020F0502020204030204" pitchFamily="34" charset="0"/>
              </a:rPr>
              <a:t>Plan to build a demonstrator coil including concepts with potential use for future magnets.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2360C4-348D-4174-849E-BBE8996148EA}"/>
              </a:ext>
            </a:extLst>
          </p:cNvPr>
          <p:cNvSpPr txBox="1"/>
          <p:nvPr/>
        </p:nvSpPr>
        <p:spPr>
          <a:xfrm>
            <a:off x="238539" y="3710564"/>
            <a:ext cx="822189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1800" b="1" dirty="0">
                <a:cs typeface="Calibri" panose="020F0502020204030204" pitchFamily="34" charset="0"/>
              </a:rPr>
              <a:t>WP 8.5 - </a:t>
            </a:r>
            <a:r>
              <a:rPr lang="en-GB" sz="1800" dirty="0">
                <a:cs typeface="Calibri" panose="020F0502020204030204" pitchFamily="34" charset="0"/>
              </a:rPr>
              <a:t>Innovation in Magnet Controls, Safety Systems &amp; Instrumentation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sz="1800" dirty="0">
                <a:solidFill>
                  <a:srgbClr val="3971CE"/>
                </a:solidFill>
                <a:cs typeface="Calibri" panose="020F0502020204030204" pitchFamily="34" charset="0"/>
              </a:rPr>
              <a:t>Implement a specific instrumentation and test system for HTS superconductor cables.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sz="1800" dirty="0">
                <a:solidFill>
                  <a:srgbClr val="3971CE"/>
                </a:solidFill>
                <a:cs typeface="Calibri" panose="020F0502020204030204" pitchFamily="34" charset="0"/>
              </a:rPr>
              <a:t>Continue prototyping and testing of these HTS cables, including the use of a new insulation.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F24FE3-BE7D-485A-A746-EA656842C74A}"/>
              </a:ext>
            </a:extLst>
          </p:cNvPr>
          <p:cNvSpPr txBox="1"/>
          <p:nvPr/>
        </p:nvSpPr>
        <p:spPr>
          <a:xfrm>
            <a:off x="238539" y="5594722"/>
            <a:ext cx="78488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sz="1800" b="1" i="1" dirty="0">
                <a:solidFill>
                  <a:srgbClr val="00B050"/>
                </a:solidFill>
                <a:cs typeface="Calibri" panose="020F0502020204030204" pitchFamily="34" charset="0"/>
              </a:rPr>
              <a:t>More details in the next presentation by Matthias Mentink</a:t>
            </a:r>
            <a:endParaRPr lang="en-GB" sz="1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BF1779-A42E-4B00-A385-3DA1C1F2EE75}"/>
              </a:ext>
            </a:extLst>
          </p:cNvPr>
          <p:cNvSpPr txBox="1"/>
          <p:nvPr/>
        </p:nvSpPr>
        <p:spPr>
          <a:xfrm>
            <a:off x="238539" y="1424934"/>
            <a:ext cx="8725949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b="1" dirty="0"/>
              <a:t>WP 8.1 </a:t>
            </a:r>
            <a:r>
              <a:rPr lang="en-GB" sz="1800" dirty="0"/>
              <a:t>– Advanced Magnet Powering</a:t>
            </a:r>
          </a:p>
          <a:p>
            <a:pPr lvl="1"/>
            <a:r>
              <a:rPr lang="en-GB" sz="1800" dirty="0">
                <a:solidFill>
                  <a:srgbClr val="4073C7"/>
                </a:solidFill>
              </a:rPr>
              <a:t>Continue on powering system demonstrators and testing.</a:t>
            </a:r>
          </a:p>
        </p:txBody>
      </p:sp>
    </p:spTree>
    <p:extLst>
      <p:ext uri="{BB962C8B-B14F-4D97-AF65-F5344CB8AC3E}">
        <p14:creationId xmlns:p14="http://schemas.microsoft.com/office/powerpoint/2010/main" val="260499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15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7573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WP8 request for R&amp;D program extension from 2023 onwards </a:t>
            </a: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783" y="1556792"/>
            <a:ext cx="837465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C00000"/>
                </a:solidFill>
                <a:cs typeface="Calibri" panose="020F0502020204030204" pitchFamily="34" charset="0"/>
                <a:sym typeface="Symbol" panose="05050102010706020507" pitchFamily="18" charset="2"/>
              </a:rPr>
              <a:t>To keep plans of </a:t>
            </a:r>
            <a:r>
              <a:rPr lang="en-US" sz="1800" b="1" dirty="0">
                <a:solidFill>
                  <a:srgbClr val="C00000"/>
                </a:solidFill>
                <a:cs typeface="Calibri" panose="020F0502020204030204" pitchFamily="34" charset="0"/>
              </a:rPr>
              <a:t>EP R&amp;D WP8 in line with ECFA DRDT 8.1:</a:t>
            </a:r>
          </a:p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3971CE"/>
                </a:solidFill>
                <a:cs typeface="Calibri" panose="020F0502020204030204" pitchFamily="34" charset="0"/>
              </a:rPr>
              <a:t>Enlarge the scope of activities on superconductor R&amp;D, for period 2023-2027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C00000"/>
                </a:solidFill>
              </a:rPr>
              <a:t>Strong need identified </a:t>
            </a:r>
            <a:r>
              <a:rPr lang="en-GB" sz="1800" dirty="0">
                <a:solidFill>
                  <a:srgbClr val="3244A0"/>
                </a:solidFill>
              </a:rPr>
              <a:t>for </a:t>
            </a:r>
            <a:r>
              <a:rPr lang="en-GB" sz="1800" dirty="0" err="1">
                <a:solidFill>
                  <a:srgbClr val="3244A0"/>
                </a:solidFill>
              </a:rPr>
              <a:t>aluminum</a:t>
            </a:r>
            <a:r>
              <a:rPr lang="en-GB" sz="1800" dirty="0">
                <a:solidFill>
                  <a:srgbClr val="3244A0"/>
                </a:solidFill>
              </a:rPr>
              <a:t> stabilized superconductor prototyping &amp; pre-industrialization, </a:t>
            </a:r>
            <a:r>
              <a:rPr lang="en-GB" sz="1800" dirty="0">
                <a:solidFill>
                  <a:srgbClr val="0033A0"/>
                </a:solidFill>
              </a:rPr>
              <a:t>f</a:t>
            </a:r>
            <a:r>
              <a:rPr lang="en-GB" sz="1800" dirty="0"/>
              <a:t>or </a:t>
            </a:r>
            <a:r>
              <a:rPr lang="en-GB" sz="1800" b="1" dirty="0"/>
              <a:t>CERN programs and associated projects: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dirty="0" err="1">
                <a:solidFill>
                  <a:srgbClr val="0033A0"/>
                </a:solidFill>
              </a:rPr>
              <a:t>BabyIaxo</a:t>
            </a:r>
            <a:r>
              <a:rPr lang="en-GB" sz="1800" dirty="0">
                <a:solidFill>
                  <a:srgbClr val="0033A0"/>
                </a:solidFill>
              </a:rPr>
              <a:t>, Alice3, FCC-</a:t>
            </a:r>
            <a:r>
              <a:rPr lang="en-GB" sz="1800" dirty="0" err="1">
                <a:solidFill>
                  <a:srgbClr val="0033A0"/>
                </a:solidFill>
              </a:rPr>
              <a:t>ee</a:t>
            </a:r>
            <a:r>
              <a:rPr lang="en-GB" sz="1800" dirty="0">
                <a:solidFill>
                  <a:srgbClr val="0033A0"/>
                </a:solidFill>
              </a:rPr>
              <a:t> (ultra-thin and conventional), </a:t>
            </a:r>
            <a:r>
              <a:rPr lang="en-GB" sz="1800" dirty="0" err="1">
                <a:solidFill>
                  <a:srgbClr val="0033A0"/>
                </a:solidFill>
              </a:rPr>
              <a:t>CLICdp</a:t>
            </a:r>
            <a:r>
              <a:rPr lang="en-GB" sz="1800" dirty="0">
                <a:solidFill>
                  <a:srgbClr val="0033A0"/>
                </a:solidFill>
              </a:rPr>
              <a:t>, FCC-</a:t>
            </a:r>
            <a:r>
              <a:rPr lang="en-GB" sz="1800" dirty="0" err="1">
                <a:solidFill>
                  <a:srgbClr val="0033A0"/>
                </a:solidFill>
              </a:rPr>
              <a:t>hh</a:t>
            </a:r>
            <a:r>
              <a:rPr lang="en-GB" sz="1800" dirty="0">
                <a:solidFill>
                  <a:srgbClr val="0033A0"/>
                </a:solidFill>
              </a:rPr>
              <a:t>.</a:t>
            </a:r>
          </a:p>
          <a:p>
            <a:endParaRPr lang="en-GB" sz="1800" dirty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sz="1800" b="1" dirty="0">
                <a:solidFill>
                  <a:srgbClr val="C00000"/>
                </a:solidFill>
              </a:rPr>
              <a:t>Request</a:t>
            </a:r>
            <a:r>
              <a:rPr lang="en-GB" sz="1800" dirty="0">
                <a:solidFill>
                  <a:srgbClr val="C00000"/>
                </a:solidFill>
              </a:rPr>
              <a:t> </a:t>
            </a:r>
            <a:r>
              <a:rPr lang="en-GB" sz="1800" b="1" dirty="0">
                <a:solidFill>
                  <a:srgbClr val="C00000"/>
                </a:solidFill>
              </a:rPr>
              <a:t>the EP R&amp;D Committee to consider activating the WP8.2  </a:t>
            </a:r>
            <a:r>
              <a:rPr lang="en-GB" sz="1800" dirty="0">
                <a:solidFill>
                  <a:srgbClr val="0033A0"/>
                </a:solidFill>
              </a:rPr>
              <a:t>on reinforced superconductors and cold masses from 2023 onwards, with resources to be defined.</a:t>
            </a:r>
          </a:p>
        </p:txBody>
      </p:sp>
    </p:spTree>
    <p:extLst>
      <p:ext uri="{BB962C8B-B14F-4D97-AF65-F5344CB8AC3E}">
        <p14:creationId xmlns:p14="http://schemas.microsoft.com/office/powerpoint/2010/main" val="1864080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16</a:t>
            </a:fld>
            <a:endParaRPr lang="en-GB" dirty="0">
              <a:solidFill>
                <a:srgbClr val="1E5AAE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4929" y="1169063"/>
            <a:ext cx="879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C00000"/>
                </a:solidFill>
              </a:rPr>
              <a:t>WP 8.2 workplans reported earlier </a:t>
            </a:r>
            <a:r>
              <a:rPr lang="en-GB" sz="1800" dirty="0">
                <a:solidFill>
                  <a:srgbClr val="7030A0"/>
                </a:solidFill>
              </a:rPr>
              <a:t>(blue report CERN-OPEN-2018-006)</a:t>
            </a:r>
          </a:p>
        </p:txBody>
      </p:sp>
      <p:sp>
        <p:nvSpPr>
          <p:cNvPr id="5" name="Rectangle 4"/>
          <p:cNvSpPr/>
          <p:nvPr/>
        </p:nvSpPr>
        <p:spPr>
          <a:xfrm>
            <a:off x="129279" y="1602703"/>
            <a:ext cx="8763202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1" dirty="0">
                <a:solidFill>
                  <a:srgbClr val="7030A0"/>
                </a:solidFill>
              </a:rPr>
              <a:t>Scope given</a:t>
            </a:r>
            <a:r>
              <a:rPr lang="en-GB" sz="1600" dirty="0"/>
              <a:t>: to identify and propose manufacturing routes, in view of producing sample lengths with industry that can be adapted for scaling up to production for future  detector magnet conductors.</a:t>
            </a:r>
          </a:p>
          <a:p>
            <a:pPr>
              <a:spcBef>
                <a:spcPts val="600"/>
              </a:spcBef>
            </a:pPr>
            <a:r>
              <a:rPr lang="en-GB" sz="1600" b="1" dirty="0">
                <a:solidFill>
                  <a:srgbClr val="C00000"/>
                </a:solidFill>
              </a:rPr>
              <a:t>To be discussed in a specific meeting.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4B3B919-3E0C-4847-BEEF-F1D0E4047F28}"/>
              </a:ext>
            </a:extLst>
          </p:cNvPr>
          <p:cNvGrpSpPr/>
          <p:nvPr/>
        </p:nvGrpSpPr>
        <p:grpSpPr>
          <a:xfrm>
            <a:off x="2850991" y="2733196"/>
            <a:ext cx="4529322" cy="3248230"/>
            <a:chOff x="4282656" y="2702519"/>
            <a:chExt cx="4728967" cy="335436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82656" y="3167499"/>
              <a:ext cx="4728967" cy="288938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724128" y="2702519"/>
              <a:ext cx="24096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Initial </a:t>
              </a:r>
              <a:r>
                <a:rPr lang="en-GB" b="1" dirty="0" err="1"/>
                <a:t>workplan</a:t>
              </a:r>
              <a:r>
                <a:rPr lang="en-GB" b="1" dirty="0"/>
                <a:t> proposed: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38539" y="198783"/>
            <a:ext cx="75738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70C0"/>
                </a:solidFill>
              </a:rPr>
              <a:t>WP8 request for R&amp;D program extension from 2023 onwards </a:t>
            </a:r>
          </a:p>
        </p:txBody>
      </p:sp>
    </p:spTree>
    <p:extLst>
      <p:ext uri="{BB962C8B-B14F-4D97-AF65-F5344CB8AC3E}">
        <p14:creationId xmlns:p14="http://schemas.microsoft.com/office/powerpoint/2010/main" val="39302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844824"/>
            <a:ext cx="1440160" cy="14401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754" y="1700808"/>
            <a:ext cx="2741542" cy="16942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347864" y="4247227"/>
            <a:ext cx="19415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33A0"/>
                </a:solidFill>
              </a:rPr>
              <a:t>ep-rnd.web.cern.ch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17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June 2022</a:t>
            </a:r>
          </a:p>
        </p:txBody>
      </p:sp>
    </p:spTree>
    <p:extLst>
      <p:ext uri="{BB962C8B-B14F-4D97-AF65-F5344CB8AC3E}">
        <p14:creationId xmlns:p14="http://schemas.microsoft.com/office/powerpoint/2010/main" val="92001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2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1544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Content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412776"/>
            <a:ext cx="7920880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1- WP8 </a:t>
            </a:r>
          </a:p>
          <a:p>
            <a:pPr lvl="1">
              <a:spcBef>
                <a:spcPts val="600"/>
              </a:spcBef>
            </a:pP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Scope</a:t>
            </a:r>
          </a:p>
          <a:p>
            <a:pPr lvl="1">
              <a:spcBef>
                <a:spcPts val="600"/>
              </a:spcBef>
            </a:pP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People and Organisation</a:t>
            </a:r>
          </a:p>
          <a:p>
            <a:pPr lvl="1">
              <a:spcBef>
                <a:spcPts val="600"/>
              </a:spcBef>
            </a:pPr>
            <a:r>
              <a:rPr lang="en-GB" sz="1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Activities and results over 2020-2022</a:t>
            </a:r>
          </a:p>
          <a:p>
            <a:endParaRPr lang="en-GB" sz="1800" b="1" dirty="0"/>
          </a:p>
          <a:p>
            <a:r>
              <a:rPr lang="en-GB" sz="1800" b="1" dirty="0"/>
              <a:t>2- Detector R&amp;D roadmap developed by the European Committee for</a:t>
            </a:r>
          </a:p>
          <a:p>
            <a:r>
              <a:rPr lang="en-GB" sz="1800" b="1" dirty="0"/>
              <a:t>     Future Accelerators (ECFA)</a:t>
            </a:r>
          </a:p>
          <a:p>
            <a:endParaRPr lang="en-GB" sz="1800" b="1" dirty="0"/>
          </a:p>
          <a:p>
            <a:r>
              <a:rPr lang="en-GB" sz="1800" b="1" dirty="0"/>
              <a:t>3- WP8 </a:t>
            </a:r>
            <a:r>
              <a:rPr lang="en-GB" sz="1800" b="1" dirty="0" err="1"/>
              <a:t>workplan</a:t>
            </a:r>
            <a:r>
              <a:rPr lang="en-GB" sz="1800" b="1" dirty="0"/>
              <a:t> for second half of R&amp;D program </a:t>
            </a:r>
          </a:p>
          <a:p>
            <a:endParaRPr lang="en-GB" sz="1800" b="1" dirty="0"/>
          </a:p>
          <a:p>
            <a:r>
              <a:rPr lang="en-GB" sz="1800" b="1" dirty="0"/>
              <a:t>4- WP8 program extension request</a:t>
            </a:r>
          </a:p>
        </p:txBody>
      </p:sp>
    </p:spTree>
    <p:extLst>
      <p:ext uri="{BB962C8B-B14F-4D97-AF65-F5344CB8AC3E}">
        <p14:creationId xmlns:p14="http://schemas.microsoft.com/office/powerpoint/2010/main" val="842856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3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4097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EP R&amp;D WP8 </a:t>
            </a:r>
            <a:r>
              <a:rPr lang="fr-CH" sz="2800" b="1" dirty="0" err="1">
                <a:solidFill>
                  <a:srgbClr val="0070C0"/>
                </a:solidFill>
              </a:rPr>
              <a:t>Activities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3105" y="2348880"/>
            <a:ext cx="834955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latin typeface="+mj-lt"/>
                <a:cs typeface="Calibri" panose="020F0502020204030204" pitchFamily="34" charset="0"/>
              </a:rPr>
              <a:t>Scope for years 2020-2024</a:t>
            </a:r>
          </a:p>
          <a:p>
            <a:pPr marL="623888" indent="-623888">
              <a:spcBef>
                <a:spcPts val="2400"/>
              </a:spcBef>
            </a:pPr>
            <a:r>
              <a:rPr lang="en-US" sz="1800" b="1" dirty="0">
                <a:solidFill>
                  <a:srgbClr val="1E5AAE"/>
                </a:solidFill>
                <a:latin typeface="+mj-lt"/>
                <a:cs typeface="Calibri" panose="020F0502020204030204" pitchFamily="34" charset="0"/>
              </a:rPr>
              <a:t>8.1 	Advanced Magnet Powering</a:t>
            </a:r>
          </a:p>
          <a:p>
            <a:pPr marL="623888" indent="-623888">
              <a:spcBef>
                <a:spcPts val="2400"/>
              </a:spcBef>
            </a:pPr>
            <a:endParaRPr lang="en-US" sz="1800" b="1" i="1" dirty="0">
              <a:solidFill>
                <a:schemeClr val="accent6">
                  <a:lumMod val="40000"/>
                  <a:lumOff val="60000"/>
                </a:schemeClr>
              </a:solidFill>
              <a:latin typeface="+mj-lt"/>
              <a:cs typeface="Calibri" panose="020F0502020204030204" pitchFamily="34" charset="0"/>
            </a:endParaRPr>
          </a:p>
          <a:p>
            <a:pPr marL="623888" indent="-623888">
              <a:spcBef>
                <a:spcPts val="2400"/>
              </a:spcBef>
            </a:pPr>
            <a:endParaRPr lang="en-US" sz="1800" b="1" i="1" dirty="0">
              <a:solidFill>
                <a:schemeClr val="accent6">
                  <a:lumMod val="40000"/>
                  <a:lumOff val="60000"/>
                </a:schemeClr>
              </a:solidFill>
              <a:latin typeface="+mj-lt"/>
              <a:cs typeface="Calibri" panose="020F0502020204030204" pitchFamily="34" charset="0"/>
            </a:endParaRPr>
          </a:p>
          <a:p>
            <a:pPr marL="623888" indent="-623888">
              <a:spcBef>
                <a:spcPts val="2400"/>
              </a:spcBef>
            </a:pPr>
            <a:r>
              <a:rPr lang="en-US" sz="1800" b="1" dirty="0">
                <a:solidFill>
                  <a:srgbClr val="1E5AAE"/>
                </a:solidFill>
                <a:latin typeface="+mj-lt"/>
                <a:cs typeface="Calibri" panose="020F0502020204030204" pitchFamily="34" charset="0"/>
              </a:rPr>
              <a:t>8.4	New 4-Tesla General Purpose Magnet Facility for Detector Testing</a:t>
            </a:r>
          </a:p>
          <a:p>
            <a:pPr marL="623888" indent="-623888">
              <a:spcBef>
                <a:spcPts val="2400"/>
              </a:spcBef>
            </a:pPr>
            <a:r>
              <a:rPr lang="en-US" sz="1800" b="1" dirty="0">
                <a:solidFill>
                  <a:srgbClr val="1E5AAE"/>
                </a:solidFill>
                <a:latin typeface="+mj-lt"/>
                <a:cs typeface="Calibri" panose="020F0502020204030204" pitchFamily="34" charset="0"/>
              </a:rPr>
              <a:t>8.5	Innovation in Magnet Controls, Safety Systems &amp; Instrumentation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8539" y="1156879"/>
            <a:ext cx="8358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®"/>
            </a:pPr>
            <a:r>
              <a:rPr lang="en-GB" sz="1800" i="1" dirty="0">
                <a:solidFill>
                  <a:srgbClr val="0070C0"/>
                </a:solidFill>
              </a:rPr>
              <a:t>WP8 on Magnet Detector R&amp;D launched in 2020 with </a:t>
            </a:r>
            <a:r>
              <a:rPr lang="en-GB" sz="1800" b="1" i="1" dirty="0">
                <a:solidFill>
                  <a:srgbClr val="C00000"/>
                </a:solidFill>
              </a:rPr>
              <a:t>3 major R&amp;D areas </a:t>
            </a:r>
            <a:r>
              <a:rPr lang="en-GB" sz="1800" i="1" dirty="0">
                <a:solidFill>
                  <a:srgbClr val="0070C0"/>
                </a:solidFill>
              </a:rPr>
              <a:t>(scope reduced compared to the initial plan to meet the available budget)</a:t>
            </a:r>
            <a:r>
              <a:rPr lang="en-GB" sz="1800" i="1" dirty="0">
                <a:solidFill>
                  <a:srgbClr val="C00000"/>
                </a:solidFill>
              </a:rPr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4F51B79-C56A-4E9A-80A0-28AB243B37D9}"/>
              </a:ext>
            </a:extLst>
          </p:cNvPr>
          <p:cNvGrpSpPr/>
          <p:nvPr/>
        </p:nvGrpSpPr>
        <p:grpSpPr>
          <a:xfrm>
            <a:off x="238539" y="3489290"/>
            <a:ext cx="8486333" cy="954107"/>
            <a:chOff x="238539" y="3489290"/>
            <a:chExt cx="8486333" cy="954107"/>
          </a:xfrm>
        </p:grpSpPr>
        <p:sp>
          <p:nvSpPr>
            <p:cNvPr id="4" name="TextBox 3"/>
            <p:cNvSpPr txBox="1"/>
            <p:nvPr/>
          </p:nvSpPr>
          <p:spPr>
            <a:xfrm>
              <a:off x="6088734" y="3505091"/>
              <a:ext cx="2634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>
                  <a:solidFill>
                    <a:srgbClr val="FF0000"/>
                  </a:solidFill>
                </a:rPr>
                <a:t>……………….. On hold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00502" y="4067780"/>
              <a:ext cx="47243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b="1" dirty="0">
                  <a:solidFill>
                    <a:srgbClr val="00B050"/>
                  </a:solidFill>
                </a:rPr>
                <a:t>………………………… Integrated into WP4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2232834-988B-4874-BF02-16A1EE646FF7}"/>
                </a:ext>
              </a:extLst>
            </p:cNvPr>
            <p:cNvSpPr txBox="1"/>
            <p:nvPr/>
          </p:nvSpPr>
          <p:spPr>
            <a:xfrm>
              <a:off x="238539" y="3489290"/>
              <a:ext cx="6277677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623888" indent="-623888">
                <a:spcBef>
                  <a:spcPts val="2400"/>
                </a:spcBef>
              </a:pPr>
              <a:r>
                <a:rPr lang="en-US" sz="1800" b="1" i="1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j-lt"/>
                  <a:cs typeface="Calibri" panose="020F0502020204030204" pitchFamily="34" charset="0"/>
                </a:rPr>
                <a:t>8.2	Reinforced Super-Conductors and Cold Masses </a:t>
              </a:r>
            </a:p>
            <a:p>
              <a:pPr marL="623888" indent="-623888">
                <a:spcBef>
                  <a:spcPts val="2400"/>
                </a:spcBef>
              </a:pPr>
              <a:r>
                <a:rPr lang="en-US" sz="1800" b="1" i="1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+mj-lt"/>
                  <a:cs typeface="Calibri" panose="020F0502020204030204" pitchFamily="34" charset="0"/>
                </a:rPr>
                <a:t>8.3	Ultra-Light Cryostat Studies</a:t>
              </a:r>
              <a:endParaRPr lang="en-GB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754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4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3219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WP8 organisation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8538" y="908720"/>
            <a:ext cx="872595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Program started at the time of the </a:t>
            </a:r>
            <a:r>
              <a:rPr lang="en-GB" sz="1800" b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Covid pandemic </a:t>
            </a:r>
            <a:r>
              <a:rPr lang="en-GB" sz="1800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: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600" b="1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Still possible to begin the activities 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with one fellow and one technical student</a:t>
            </a:r>
            <a:r>
              <a:rPr lang="en-GB" sz="1600" b="1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but it was </a:t>
            </a:r>
            <a:r>
              <a:rPr lang="en-GB" sz="1600" b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a slow start due to Covid.</a:t>
            </a:r>
            <a:endParaRPr lang="en-GB" sz="1600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1800"/>
              </a:spcBef>
            </a:pPr>
            <a:r>
              <a:rPr lang="en-GB" sz="1800" b="1" dirty="0">
                <a:latin typeface="+mj-lt"/>
                <a:cs typeface="Calibri" panose="020F0502020204030204" pitchFamily="34" charset="0"/>
              </a:rPr>
              <a:t>Over the </a:t>
            </a:r>
            <a:r>
              <a:rPr lang="en-GB" sz="1800" b="1" dirty="0" err="1">
                <a:latin typeface="+mj-lt"/>
                <a:cs typeface="Calibri" panose="020F0502020204030204" pitchFamily="34" charset="0"/>
              </a:rPr>
              <a:t>Covid</a:t>
            </a:r>
            <a:r>
              <a:rPr lang="en-GB" sz="1800" b="1" dirty="0">
                <a:latin typeface="+mj-lt"/>
                <a:cs typeface="Calibri" panose="020F0502020204030204" pitchFamily="34" charset="0"/>
              </a:rPr>
              <a:t> period, 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the works </a:t>
            </a:r>
            <a:r>
              <a:rPr lang="en-GB" sz="1800" b="1" dirty="0">
                <a:solidFill>
                  <a:srgbClr val="C00000"/>
                </a:solidFill>
                <a:latin typeface="+mj-lt"/>
                <a:cs typeface="Calibri" panose="020F0502020204030204" pitchFamily="34" charset="0"/>
              </a:rPr>
              <a:t>were adapted to the conditions: 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3971CE"/>
                </a:solidFill>
                <a:latin typeface="+mj-lt"/>
                <a:cs typeface="Calibri" panose="020F0502020204030204" pitchFamily="34" charset="0"/>
              </a:rPr>
              <a:t>Prototyping delayed 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until access to CERN was granted, following CERN recommendations regarding on-site presence,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3971CE"/>
                </a:solidFill>
                <a:latin typeface="+mj-lt"/>
                <a:cs typeface="Calibri" panose="020F0502020204030204" pitchFamily="34" charset="0"/>
              </a:rPr>
              <a:t>First focusing more on studies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, but with limited internet speed for remote connections.</a:t>
            </a:r>
          </a:p>
          <a:p>
            <a:pPr>
              <a:spcBef>
                <a:spcPts val="1800"/>
              </a:spcBef>
            </a:pPr>
            <a:r>
              <a:rPr lang="en-GB" sz="1800" b="1" dirty="0">
                <a:solidFill>
                  <a:srgbClr val="0070C0"/>
                </a:solidFill>
                <a:latin typeface="+mj-lt"/>
                <a:cs typeface="Calibri" panose="020F0502020204030204" pitchFamily="34" charset="0"/>
              </a:rPr>
              <a:t>We selected highly motivated candidates 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with </a:t>
            </a:r>
            <a:r>
              <a:rPr lang="en-GB" sz="1800" b="1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excellent</a:t>
            </a:r>
            <a:r>
              <a:rPr lang="en-GB" sz="1800" b="1" dirty="0">
                <a:latin typeface="+mj-lt"/>
                <a:cs typeface="Calibri" panose="020F0502020204030204" pitchFamily="34" charset="0"/>
              </a:rPr>
              <a:t> 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background in mechanical and electrical engineering, cryogenics, instrumentation.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cs typeface="Calibri" panose="020F0502020204030204" pitchFamily="34" charset="0"/>
              </a:rPr>
              <a:t>Candidates were selected to have </a:t>
            </a:r>
            <a:r>
              <a:rPr lang="en-GB" sz="1600" b="1" dirty="0">
                <a:solidFill>
                  <a:srgbClr val="00B050"/>
                </a:solidFill>
                <a:cs typeface="Calibri" panose="020F0502020204030204" pitchFamily="34" charset="0"/>
              </a:rPr>
              <a:t>complementary scientific backgrounds</a:t>
            </a:r>
            <a:r>
              <a:rPr lang="en-GB" sz="1600" dirty="0">
                <a:solidFill>
                  <a:srgbClr val="00B050"/>
                </a:solidFill>
                <a:cs typeface="Calibri" panose="020F0502020204030204" pitchFamily="34" charset="0"/>
              </a:rPr>
              <a:t> </a:t>
            </a:r>
            <a:r>
              <a:rPr lang="en-GB" sz="1600" dirty="0">
                <a:cs typeface="Calibri" panose="020F0502020204030204" pitchFamily="34" charset="0"/>
              </a:rPr>
              <a:t>in the team, but few of the applicants had full university education in </a:t>
            </a:r>
            <a:r>
              <a:rPr lang="en-GB" sz="1600" dirty="0">
                <a:solidFill>
                  <a:srgbClr val="C00000"/>
                </a:solidFill>
                <a:cs typeface="Calibri" panose="020F0502020204030204" pitchFamily="34" charset="0"/>
              </a:rPr>
              <a:t>the field of superconductivity</a:t>
            </a:r>
            <a:r>
              <a:rPr lang="en-GB" sz="1600" dirty="0"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3971CE"/>
                </a:solidFill>
                <a:latin typeface="+mj-lt"/>
                <a:cs typeface="Calibri" panose="020F0502020204030204" pitchFamily="34" charset="0"/>
              </a:rPr>
              <a:t>The works were also adapted </a:t>
            </a:r>
            <a:r>
              <a:rPr lang="en-GB" sz="1600" dirty="0">
                <a:latin typeface="+mj-lt"/>
                <a:cs typeface="Calibri" panose="020F0502020204030204" pitchFamily="34" charset="0"/>
              </a:rPr>
              <a:t>to enable the fellows &amp; students to learn in this field.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</p:spTree>
    <p:extLst>
      <p:ext uri="{BB962C8B-B14F-4D97-AF65-F5344CB8AC3E}">
        <p14:creationId xmlns:p14="http://schemas.microsoft.com/office/powerpoint/2010/main" val="683504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5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6538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WP8 organisation – </a:t>
            </a:r>
            <a:r>
              <a:rPr lang="fr-CH" sz="2800" b="1" dirty="0" err="1">
                <a:solidFill>
                  <a:srgbClr val="0070C0"/>
                </a:solidFill>
              </a:rPr>
              <a:t>period</a:t>
            </a:r>
            <a:r>
              <a:rPr lang="fr-CH" sz="2800" b="1" dirty="0">
                <a:solidFill>
                  <a:srgbClr val="0070C0"/>
                </a:solidFill>
              </a:rPr>
              <a:t> 2020-2022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8735" y="1078513"/>
            <a:ext cx="87933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800" b="1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Members of the team:</a:t>
            </a:r>
          </a:p>
          <a:p>
            <a:pPr>
              <a:spcAft>
                <a:spcPts val="1200"/>
              </a:spcAft>
            </a:pPr>
            <a:r>
              <a:rPr lang="en-GB" sz="1800" b="1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Fellows:</a:t>
            </a:r>
            <a:r>
              <a:rPr lang="en-GB" sz="1800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GB" sz="1800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Shuvay Singh, Anna Vaskuri</a:t>
            </a:r>
          </a:p>
          <a:p>
            <a:pPr>
              <a:spcAft>
                <a:spcPts val="1200"/>
              </a:spcAft>
            </a:pPr>
            <a:r>
              <a:rPr lang="en-GB" sz="1800" b="1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Technical Students: </a:t>
            </a:r>
            <a:r>
              <a:rPr lang="en-GB" sz="1800" dirty="0">
                <a:solidFill>
                  <a:srgbClr val="0033A0"/>
                </a:solidFill>
                <a:latin typeface="+mj-lt"/>
                <a:cs typeface="Calibri" panose="020F0502020204030204" pitchFamily="34" charset="0"/>
              </a:rPr>
              <a:t>Filip</a:t>
            </a:r>
            <a:r>
              <a:rPr lang="en-GB" sz="1800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 Malinowski, Michela Neroni, </a:t>
            </a:r>
            <a:r>
              <a:rPr lang="en-GB" sz="1800" dirty="0">
                <a:solidFill>
                  <a:srgbClr val="374BAF"/>
                </a:solidFill>
                <a:cs typeface="Calibri" panose="020F0502020204030204" pitchFamily="34" charset="0"/>
              </a:rPr>
              <a:t>Weronika </a:t>
            </a:r>
            <a:r>
              <a:rPr lang="en-GB" sz="1800" dirty="0" err="1">
                <a:solidFill>
                  <a:srgbClr val="374BAF"/>
                </a:solidFill>
                <a:cs typeface="Calibri" panose="020F0502020204030204" pitchFamily="34" charset="0"/>
              </a:rPr>
              <a:t>Głuchowska</a:t>
            </a:r>
            <a:r>
              <a:rPr lang="en-GB" sz="1800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, Robert Jurco</a:t>
            </a:r>
          </a:p>
          <a:p>
            <a:pPr>
              <a:spcAft>
                <a:spcPts val="1200"/>
              </a:spcAft>
            </a:pPr>
            <a:r>
              <a:rPr lang="en-GB" sz="1800" b="1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Staff: </a:t>
            </a:r>
            <a:r>
              <a:rPr lang="en-GB" sz="1800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Alexey Dudarev, Matthias Mentink, Nicola Pacifico, Benoit Cure</a:t>
            </a:r>
          </a:p>
          <a:p>
            <a:pPr>
              <a:spcAft>
                <a:spcPts val="1200"/>
              </a:spcAft>
            </a:pPr>
            <a:r>
              <a:rPr lang="en-GB" sz="2400" b="1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+ </a:t>
            </a:r>
            <a:r>
              <a:rPr lang="en-GB" sz="1800" b="1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support from :</a:t>
            </a:r>
          </a:p>
          <a:p>
            <a:pPr>
              <a:spcAft>
                <a:spcPts val="1200"/>
              </a:spcAft>
            </a:pPr>
            <a:r>
              <a:rPr lang="en-GB" sz="1800" b="1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Atlas Magnet Team Fellow: </a:t>
            </a:r>
            <a:r>
              <a:rPr lang="en-GB" sz="1800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Nikkie Deelen</a:t>
            </a:r>
          </a:p>
          <a:p>
            <a:pPr>
              <a:spcAft>
                <a:spcPts val="1200"/>
              </a:spcAft>
            </a:pPr>
            <a:r>
              <a:rPr lang="en-GB" sz="1800" b="1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Trainees:</a:t>
            </a:r>
            <a:r>
              <a:rPr lang="en-GB" sz="1800" b="1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en-GB" sz="1800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Tonke Boelens, Pieter </a:t>
            </a:r>
            <a:r>
              <a:rPr lang="en-GB" sz="1800" dirty="0" err="1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Kruyt</a:t>
            </a:r>
            <a:r>
              <a:rPr lang="en-GB" sz="1800" dirty="0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, Dennis </a:t>
            </a:r>
            <a:r>
              <a:rPr lang="en-GB" sz="1800" dirty="0" err="1">
                <a:solidFill>
                  <a:srgbClr val="374BAF"/>
                </a:solidFill>
                <a:latin typeface="+mj-lt"/>
                <a:cs typeface="Calibri" panose="020F0502020204030204" pitchFamily="34" charset="0"/>
              </a:rPr>
              <a:t>Klaassen</a:t>
            </a:r>
            <a:endParaRPr lang="en-GB" sz="1800" dirty="0">
              <a:solidFill>
                <a:srgbClr val="374BAF"/>
              </a:solidFill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</p:spTree>
    <p:extLst>
      <p:ext uri="{BB962C8B-B14F-4D97-AF65-F5344CB8AC3E}">
        <p14:creationId xmlns:p14="http://schemas.microsoft.com/office/powerpoint/2010/main" val="2436523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6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3219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WP8 organisation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8538" y="908720"/>
            <a:ext cx="8725950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In the frame of our activities we have received the welcome (and appreciated) support from:</a:t>
            </a:r>
          </a:p>
          <a:p>
            <a:endParaRPr lang="en-GB" sz="1800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+mj-lt"/>
                <a:cs typeface="Calibri" panose="020F0502020204030204" pitchFamily="34" charset="0"/>
              </a:rPr>
              <a:t>TE-CRG </a:t>
            </a:r>
            <a:r>
              <a:rPr lang="en-GB" sz="1800" b="1" dirty="0" err="1">
                <a:latin typeface="+mj-lt"/>
                <a:cs typeface="Calibri" panose="020F0502020204030204" pitchFamily="34" charset="0"/>
              </a:rPr>
              <a:t>Cryolab</a:t>
            </a:r>
            <a:r>
              <a:rPr lang="en-GB" sz="1800" b="1" dirty="0">
                <a:latin typeface="+mj-lt"/>
                <a:cs typeface="Calibri" panose="020F0502020204030204" pitchFamily="34" charset="0"/>
              </a:rPr>
              <a:t> 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for test facility design and testing (snubber, 5-T small coil),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+mj-lt"/>
                <a:cs typeface="Calibri" panose="020F0502020204030204" pitchFamily="34" charset="0"/>
              </a:rPr>
              <a:t>EP-DT-DI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 magnet control section (b180 new test facility control system),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+mj-lt"/>
                <a:cs typeface="Calibri" panose="020F0502020204030204" pitchFamily="34" charset="0"/>
              </a:rPr>
              <a:t>EP-DT-TP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 for contribution to instrumentation studies,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+mj-lt"/>
                <a:cs typeface="Calibri" panose="020F0502020204030204" pitchFamily="34" charset="0"/>
              </a:rPr>
              <a:t>TE-VSC-SCC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 for material analysis,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sz="1800" b="1" dirty="0">
                <a:latin typeface="+mj-lt"/>
                <a:cs typeface="Calibri" panose="020F0502020204030204" pitchFamily="34" charset="0"/>
              </a:rPr>
              <a:t>EN-MME </a:t>
            </a:r>
            <a:r>
              <a:rPr lang="fr-CH" sz="1800" dirty="0">
                <a:latin typeface="+mj-lt"/>
                <a:cs typeface="Calibri" panose="020F0502020204030204" pitchFamily="34" charset="0"/>
              </a:rPr>
              <a:t>for </a:t>
            </a:r>
            <a:r>
              <a:rPr lang="fr-CH" sz="1800" dirty="0" err="1">
                <a:latin typeface="+mj-lt"/>
                <a:cs typeface="Calibri" panose="020F0502020204030204" pitchFamily="34" charset="0"/>
              </a:rPr>
              <a:t>material</a:t>
            </a:r>
            <a:r>
              <a:rPr lang="fr-CH" sz="1800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sz="1800" dirty="0" err="1">
                <a:latin typeface="+mj-lt"/>
                <a:cs typeface="Calibri" panose="020F0502020204030204" pitchFamily="34" charset="0"/>
              </a:rPr>
              <a:t>testing</a:t>
            </a:r>
            <a:r>
              <a:rPr lang="fr-CH" sz="1800" dirty="0">
                <a:latin typeface="+mj-lt"/>
                <a:cs typeface="Calibri" panose="020F0502020204030204" pitchFamily="34" charset="0"/>
              </a:rPr>
              <a:t>,</a:t>
            </a:r>
            <a:endParaRPr lang="en-GB" sz="1800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+mj-lt"/>
                <a:cs typeface="Calibri" panose="020F0502020204030204" pitchFamily="34" charset="0"/>
              </a:rPr>
              <a:t>EN-EL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 for the electrical distribution of </a:t>
            </a:r>
            <a:r>
              <a:rPr lang="en-GB" sz="1800" dirty="0">
                <a:cs typeface="Calibri" panose="020F0502020204030204" pitchFamily="34" charset="0"/>
              </a:rPr>
              <a:t>b180 new test facility,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latin typeface="+mj-lt"/>
                <a:cs typeface="Calibri" panose="020F0502020204030204" pitchFamily="34" charset="0"/>
              </a:rPr>
              <a:t>ATLAS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 (and </a:t>
            </a:r>
            <a:r>
              <a:rPr lang="en-GB" sz="1800" b="1" dirty="0">
                <a:latin typeface="+mj-lt"/>
                <a:cs typeface="Calibri" panose="020F0502020204030204" pitchFamily="34" charset="0"/>
              </a:rPr>
              <a:t>CMS</a:t>
            </a:r>
            <a:r>
              <a:rPr lang="en-GB" sz="1800" dirty="0">
                <a:latin typeface="+mj-lt"/>
                <a:cs typeface="Calibri" panose="020F0502020204030204" pitchFamily="34" charset="0"/>
              </a:rPr>
              <a:t>) support team for technical activities.</a:t>
            </a:r>
          </a:p>
          <a:p>
            <a:endParaRPr lang="en-GB" sz="1800" dirty="0">
              <a:latin typeface="+mj-lt"/>
              <a:cs typeface="Calibri" panose="020F0502020204030204" pitchFamily="34" charset="0"/>
            </a:endParaRPr>
          </a:p>
          <a:p>
            <a:r>
              <a:rPr lang="en-GB" sz="1800" b="1" dirty="0">
                <a:solidFill>
                  <a:srgbClr val="00B050"/>
                </a:solidFill>
                <a:latin typeface="+mj-lt"/>
                <a:cs typeface="Calibri" panose="020F0502020204030204" pitchFamily="34" charset="0"/>
              </a:rPr>
              <a:t>Many thanks to them for their useful collaboration !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</p:spTree>
    <p:extLst>
      <p:ext uri="{BB962C8B-B14F-4D97-AF65-F5344CB8AC3E}">
        <p14:creationId xmlns:p14="http://schemas.microsoft.com/office/powerpoint/2010/main" val="3765376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107504" y="770008"/>
            <a:ext cx="3528392" cy="5276865"/>
          </a:xfrm>
          <a:prstGeom prst="roundRect">
            <a:avLst>
              <a:gd name="adj" fmla="val 7122"/>
            </a:avLst>
          </a:prstGeom>
          <a:solidFill>
            <a:srgbClr val="FFC000">
              <a:alpha val="3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pitchFamily="-22" charset="-128"/>
              </a:rPr>
              <a:t>Original </a:t>
            </a:r>
            <a:r>
              <a:rPr kumimoji="0" lang="fr-CH" sz="18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pitchFamily="-22" charset="-128"/>
              </a:rPr>
              <a:t>workplan</a:t>
            </a:r>
            <a:endParaRPr kumimoji="0" lang="en-GB" sz="18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pitchFamily="-22" charset="-128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7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6455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WP 8.1 - Advanced </a:t>
            </a:r>
            <a:r>
              <a:rPr lang="fr-CH" sz="2800" b="1" dirty="0" err="1">
                <a:solidFill>
                  <a:srgbClr val="0070C0"/>
                </a:solidFill>
              </a:rPr>
              <a:t>Magnet</a:t>
            </a:r>
            <a:r>
              <a:rPr lang="fr-CH" sz="2800" b="1" dirty="0">
                <a:solidFill>
                  <a:srgbClr val="0070C0"/>
                </a:solidFill>
              </a:rPr>
              <a:t> </a:t>
            </a:r>
            <a:r>
              <a:rPr lang="fr-CH" sz="2800" b="1" dirty="0" err="1">
                <a:solidFill>
                  <a:srgbClr val="0070C0"/>
                </a:solidFill>
              </a:rPr>
              <a:t>Powering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8539" y="1332632"/>
            <a:ext cx="3397357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 dirty="0">
                <a:cs typeface="Calibri" panose="020F0502020204030204" pitchFamily="34" charset="0"/>
              </a:rPr>
              <a:t>Scope for years 2020-2024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Magnet powering and protection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Free wheel systems and persistent mode current switch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Energy extraction studies and quench protection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Studies applied to WP8.4.</a:t>
            </a:r>
          </a:p>
          <a:p>
            <a:pPr>
              <a:spcBef>
                <a:spcPts val="1200"/>
              </a:spcBef>
            </a:pPr>
            <a:r>
              <a:rPr lang="en-GB" b="1" dirty="0">
                <a:latin typeface="+mj-lt"/>
                <a:cs typeface="Calibri" panose="020F0502020204030204" pitchFamily="34" charset="0"/>
              </a:rPr>
              <a:t>Resources</a:t>
            </a:r>
            <a:r>
              <a:rPr lang="en-GB" dirty="0">
                <a:latin typeface="+mj-lt"/>
                <a:cs typeface="Calibri" panose="020F0502020204030204" pitchFamily="34" charset="0"/>
              </a:rPr>
              <a:t>: (½ fellow  + 1 technical student) / year over 2020-2022</a:t>
            </a:r>
          </a:p>
          <a:p>
            <a:endParaRPr lang="en-GB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GB" b="1" dirty="0">
                <a:latin typeface="+mj-lt"/>
                <a:cs typeface="Calibri" panose="020F0502020204030204" pitchFamily="34" charset="0"/>
              </a:rPr>
              <a:t>Deliverable 2020 – mid 2022: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Feasibility studies and reports.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Conceptual Design reports based on simulation, technical designs, construction of demonstrator models and testing.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B65D6B8-2733-48A1-B266-BE75C8CB3674}"/>
              </a:ext>
            </a:extLst>
          </p:cNvPr>
          <p:cNvGrpSpPr/>
          <p:nvPr/>
        </p:nvGrpSpPr>
        <p:grpSpPr>
          <a:xfrm>
            <a:off x="3923928" y="829525"/>
            <a:ext cx="5041981" cy="5276866"/>
            <a:chOff x="3923928" y="770009"/>
            <a:chExt cx="5041981" cy="5276866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3923928" y="770009"/>
              <a:ext cx="5040559" cy="5276866"/>
            </a:xfrm>
            <a:prstGeom prst="roundRect">
              <a:avLst>
                <a:gd name="adj" fmla="val 7122"/>
              </a:avLst>
            </a:prstGeom>
            <a:solidFill>
              <a:srgbClr val="92D050">
                <a:alpha val="36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pitchFamily="-22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97358" y="770999"/>
              <a:ext cx="4968551" cy="5186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1200"/>
                </a:spcAft>
              </a:pPr>
              <a:r>
                <a:rPr lang="fr-CH" sz="1800" b="1" dirty="0" err="1">
                  <a:solidFill>
                    <a:srgbClr val="C00000"/>
                  </a:solidFill>
                </a:rPr>
                <a:t>Results</a:t>
              </a:r>
              <a:endParaRPr kumimoji="0" lang="en-GB" sz="1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pitchFamily="-22" charset="-128"/>
              </a:endParaRPr>
            </a:p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>
                  <a:cs typeface="Calibri" panose="020F0502020204030204" pitchFamily="34" charset="0"/>
                </a:rPr>
                <a:t>Activities 2020- mid 2022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Quench protection studies and modelling, applied to the 4-T magnet studies,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 err="1">
                  <a:latin typeface="+mj-lt"/>
                  <a:cs typeface="Calibri" panose="020F0502020204030204" pitchFamily="34" charset="0"/>
                </a:rPr>
                <a:t>Snubber</a:t>
              </a:r>
              <a:r>
                <a:rPr lang="en-GB" dirty="0">
                  <a:latin typeface="+mj-lt"/>
                  <a:cs typeface="Calibri" panose="020F0502020204030204" pitchFamily="34" charset="0"/>
                </a:rPr>
                <a:t> studies for implementation on Atlas Barrel Toroid,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cs typeface="Calibri" panose="020F0502020204030204" pitchFamily="34" charset="0"/>
                </a:rPr>
                <a:t>Commissioning </a:t>
              </a:r>
              <a:r>
                <a:rPr lang="en-GB" dirty="0">
                  <a:latin typeface="+mj-lt"/>
                  <a:cs typeface="Calibri" panose="020F0502020204030204" pitchFamily="34" charset="0"/>
                </a:rPr>
                <a:t>of CMS free wheel system,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Study of persistent mode current switch,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Study of flux pump.</a:t>
              </a:r>
            </a:p>
            <a:p>
              <a:pPr>
                <a:spcBef>
                  <a:spcPts val="1200"/>
                </a:spcBef>
              </a:pPr>
              <a:r>
                <a:rPr lang="en-GB" b="1" dirty="0">
                  <a:latin typeface="+mj-lt"/>
                  <a:cs typeface="Calibri" panose="020F0502020204030204" pitchFamily="34" charset="0"/>
                </a:rPr>
                <a:t>Resources</a:t>
              </a:r>
              <a:r>
                <a:rPr lang="en-GB" dirty="0">
                  <a:latin typeface="+mj-lt"/>
                  <a:cs typeface="Calibri" panose="020F0502020204030204" pitchFamily="34" charset="0"/>
                </a:rPr>
                <a:t>: (½ fellow  + 1 technical student + trainee) / year over 2020-2022</a:t>
              </a:r>
            </a:p>
            <a:p>
              <a:pPr>
                <a:spcBef>
                  <a:spcPts val="1200"/>
                </a:spcBef>
              </a:pPr>
              <a:r>
                <a:rPr lang="en-GB" b="1" dirty="0">
                  <a:latin typeface="+mj-lt"/>
                  <a:cs typeface="Calibri" panose="020F0502020204030204" pitchFamily="34" charset="0"/>
                </a:rPr>
                <a:t>Results 2020 – mid 2022: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Feasibility studies and reports : done (1-2-4-5)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Computational simulations: done (1-2-4-5)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Conceptual design reports based on simulation: done (2-4-5); construction of demonstrator models and testing : done (2), in progress (5)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Implementation and final testing campaign : done (2-3)</a:t>
              </a:r>
            </a:p>
          </p:txBody>
        </p:sp>
      </p:grpSp>
      <p:cxnSp>
        <p:nvCxnSpPr>
          <p:cNvPr id="5" name="Straight Connector 4"/>
          <p:cNvCxnSpPr/>
          <p:nvPr/>
        </p:nvCxnSpPr>
        <p:spPr bwMode="auto">
          <a:xfrm>
            <a:off x="3779912" y="836712"/>
            <a:ext cx="0" cy="51125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670905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 bwMode="auto">
          <a:xfrm>
            <a:off x="107504" y="770008"/>
            <a:ext cx="3096344" cy="5276865"/>
          </a:xfrm>
          <a:prstGeom prst="roundRect">
            <a:avLst>
              <a:gd name="adj" fmla="val 7122"/>
            </a:avLst>
          </a:prstGeom>
          <a:solidFill>
            <a:srgbClr val="FFC000">
              <a:alpha val="3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b="1" dirty="0">
                <a:solidFill>
                  <a:srgbClr val="C00000"/>
                </a:solidFill>
              </a:rPr>
              <a:t>Original workplan</a:t>
            </a:r>
            <a:endParaRPr kumimoji="0" lang="en-GB" sz="18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pitchFamily="-22" charset="-128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8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39" y="198783"/>
            <a:ext cx="6424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WP 8.4 - </a:t>
            </a:r>
            <a:r>
              <a:rPr lang="en-US" sz="2800" b="1" dirty="0">
                <a:solidFill>
                  <a:srgbClr val="3971CE"/>
                </a:solidFill>
                <a:cs typeface="Calibri" panose="020F0502020204030204" pitchFamily="34" charset="0"/>
              </a:rPr>
              <a:t>New 4-Tesla Magnet Facility</a:t>
            </a:r>
            <a:endParaRPr lang="en-GB" sz="2800" b="1" dirty="0">
              <a:solidFill>
                <a:srgbClr val="3971CE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3021" y="1238560"/>
            <a:ext cx="289330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cs typeface="Calibri" panose="020F0502020204030204" pitchFamily="34" charset="0"/>
              </a:rPr>
              <a:t>Scope for years 2020-2024</a:t>
            </a:r>
          </a:p>
          <a:p>
            <a:endParaRPr lang="en-GB" b="1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Conceptual design study of a 4-T magnet for a test beam facility</a:t>
            </a:r>
          </a:p>
          <a:p>
            <a:endParaRPr lang="en-GB" dirty="0">
              <a:latin typeface="+mj-lt"/>
              <a:cs typeface="Calibri" panose="020F0502020204030204" pitchFamily="34" charset="0"/>
            </a:endParaRPr>
          </a:p>
          <a:p>
            <a:endParaRPr lang="en-GB" dirty="0">
              <a:latin typeface="+mj-lt"/>
              <a:cs typeface="Calibri" panose="020F0502020204030204" pitchFamily="34" charset="0"/>
            </a:endParaRPr>
          </a:p>
          <a:p>
            <a:endParaRPr lang="en-GB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GB" b="1" dirty="0">
                <a:latin typeface="+mj-lt"/>
                <a:cs typeface="Calibri" panose="020F0502020204030204" pitchFamily="34" charset="0"/>
              </a:rPr>
              <a:t>Resources</a:t>
            </a:r>
            <a:r>
              <a:rPr lang="en-GB" dirty="0">
                <a:latin typeface="+mj-lt"/>
                <a:cs typeface="Calibri" panose="020F0502020204030204" pitchFamily="34" charset="0"/>
              </a:rPr>
              <a:t>: ½ fellow  / year over 2020-2022</a:t>
            </a:r>
          </a:p>
          <a:p>
            <a:pPr>
              <a:spcBef>
                <a:spcPts val="1200"/>
              </a:spcBef>
            </a:pPr>
            <a:endParaRPr lang="en-GB" dirty="0">
              <a:latin typeface="+mj-lt"/>
              <a:cs typeface="Calibri" panose="020F0502020204030204" pitchFamily="34" charset="0"/>
            </a:endParaRPr>
          </a:p>
          <a:p>
            <a:pPr>
              <a:spcBef>
                <a:spcPts val="1200"/>
              </a:spcBef>
            </a:pPr>
            <a:r>
              <a:rPr lang="en-GB" b="1" dirty="0">
                <a:latin typeface="+mj-lt"/>
                <a:cs typeface="Calibri" panose="020F0502020204030204" pitchFamily="34" charset="0"/>
              </a:rPr>
              <a:t>Deliverable 2020 – mid 2022: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Magnet design.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Magnet subsystem design (cryogenics, powering, cryostat, yoke, support system)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3F689F9-67FD-424F-9685-8448D15544EE}"/>
              </a:ext>
            </a:extLst>
          </p:cNvPr>
          <p:cNvGrpSpPr/>
          <p:nvPr/>
        </p:nvGrpSpPr>
        <p:grpSpPr>
          <a:xfrm>
            <a:off x="3491880" y="770009"/>
            <a:ext cx="5472607" cy="5276866"/>
            <a:chOff x="3419872" y="770009"/>
            <a:chExt cx="5544616" cy="5276866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3419872" y="770009"/>
              <a:ext cx="5544616" cy="5276866"/>
            </a:xfrm>
            <a:prstGeom prst="roundRect">
              <a:avLst>
                <a:gd name="adj" fmla="val 7122"/>
              </a:avLst>
            </a:prstGeom>
            <a:solidFill>
              <a:srgbClr val="92D050">
                <a:alpha val="36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pitchFamily="-22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60529" y="828060"/>
              <a:ext cx="5400600" cy="4970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1200"/>
                </a:spcAft>
              </a:pPr>
              <a:r>
                <a:rPr kumimoji="0" lang="fr-CH" sz="1800" b="1" i="0" u="none" strike="noStrike" cap="none" normalizeH="0" baseline="0" dirty="0" err="1">
                  <a:ln>
                    <a:noFill/>
                  </a:ln>
                  <a:solidFill>
                    <a:srgbClr val="C00000"/>
                  </a:solidFill>
                  <a:effectLst/>
                  <a:latin typeface="Arial" charset="0"/>
                  <a:ea typeface="ＭＳ Ｐゴシック" pitchFamily="-22" charset="-128"/>
                </a:rPr>
                <a:t>Results</a:t>
              </a:r>
              <a:endParaRPr kumimoji="0" lang="en-GB" sz="1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pitchFamily="-22" charset="-128"/>
              </a:endParaRPr>
            </a:p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>
                  <a:cs typeface="Calibri" panose="020F0502020204030204" pitchFamily="34" charset="0"/>
                </a:rPr>
                <a:t>Activities 2020- mid 2022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Definition of technical requirements,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Studies of magnet layout and stray field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Definition of conductor and cold mass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Study  of cryogenics</a:t>
              </a:r>
            </a:p>
            <a:p>
              <a:pPr>
                <a:spcBef>
                  <a:spcPts val="1200"/>
                </a:spcBef>
              </a:pPr>
              <a:r>
                <a:rPr lang="en-GB" b="1" dirty="0">
                  <a:latin typeface="+mj-lt"/>
                  <a:cs typeface="Calibri" panose="020F0502020204030204" pitchFamily="34" charset="0"/>
                </a:rPr>
                <a:t>Resources</a:t>
              </a:r>
              <a:r>
                <a:rPr lang="en-GB" dirty="0">
                  <a:latin typeface="+mj-lt"/>
                  <a:cs typeface="Calibri" panose="020F0502020204030204" pitchFamily="34" charset="0"/>
                </a:rPr>
                <a:t>: ½ fellow  (2020-22)+ 1</a:t>
              </a:r>
              <a:r>
                <a:rPr lang="en-GB" dirty="0">
                  <a:cs typeface="Calibri" panose="020F0502020204030204" pitchFamily="34" charset="0"/>
                </a:rPr>
                <a:t> </a:t>
              </a:r>
              <a:r>
                <a:rPr lang="en-GB" dirty="0">
                  <a:latin typeface="+mj-lt"/>
                  <a:cs typeface="Calibri" panose="020F0502020204030204" pitchFamily="34" charset="0"/>
                </a:rPr>
                <a:t>technical student (2021)</a:t>
              </a:r>
            </a:p>
            <a:p>
              <a:pPr>
                <a:spcBef>
                  <a:spcPts val="1200"/>
                </a:spcBef>
              </a:pPr>
              <a:r>
                <a:rPr lang="en-GB" b="1" dirty="0">
                  <a:latin typeface="+mj-lt"/>
                  <a:cs typeface="Calibri" panose="020F0502020204030204" pitchFamily="34" charset="0"/>
                </a:rPr>
                <a:t>Results 2020 – mid 2022: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Magnet concepts: done, reported and published.</a:t>
              </a:r>
            </a:p>
            <a:p>
              <a:pPr lvl="1">
                <a:spcBef>
                  <a:spcPts val="600"/>
                </a:spcBef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Two options studied, Split coil solenoid and Dipole (</a:t>
              </a:r>
              <a:r>
                <a:rPr lang="en-GB" dirty="0" err="1">
                  <a:latin typeface="+mj-lt"/>
                  <a:cs typeface="Calibri" panose="020F0502020204030204" pitchFamily="34" charset="0"/>
                </a:rPr>
                <a:t>Magnadon</a:t>
              </a:r>
              <a:r>
                <a:rPr lang="en-GB" dirty="0">
                  <a:latin typeface="+mj-lt"/>
                  <a:cs typeface="Calibri" panose="020F0502020204030204" pitchFamily="34" charset="0"/>
                </a:rPr>
                <a:t>*).</a:t>
              </a:r>
            </a:p>
            <a:p>
              <a:pPr lvl="1"/>
              <a:r>
                <a:rPr lang="en-GB" dirty="0">
                  <a:latin typeface="+mj-lt"/>
                  <a:cs typeface="Calibri" panose="020F0502020204030204" pitchFamily="34" charset="0"/>
                </a:rPr>
                <a:t>Conductor and winding defined: pancake winding of reinforced Al-stabilized </a:t>
              </a:r>
              <a:r>
                <a:rPr lang="en-GB" dirty="0" err="1">
                  <a:latin typeface="+mj-lt"/>
                  <a:cs typeface="Calibri" panose="020F0502020204030204" pitchFamily="34" charset="0"/>
                </a:rPr>
                <a:t>NbTi</a:t>
              </a:r>
              <a:r>
                <a:rPr lang="en-GB" dirty="0">
                  <a:latin typeface="+mj-lt"/>
                  <a:cs typeface="Calibri" panose="020F0502020204030204" pitchFamily="34" charset="0"/>
                </a:rPr>
                <a:t> conductor.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cs typeface="Calibri" panose="020F0502020204030204" pitchFamily="34" charset="0"/>
                </a:rPr>
                <a:t>Magnet subsystem studies on:</a:t>
              </a:r>
            </a:p>
            <a:p>
              <a:pPr lvl="1">
                <a:spcBef>
                  <a:spcPts val="600"/>
                </a:spcBef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Inner cryogenics, powering system, yoke.</a:t>
              </a:r>
            </a:p>
            <a:p>
              <a:pPr lvl="1">
                <a:spcBef>
                  <a:spcPts val="0"/>
                </a:spcBef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In progress:  cryostat, support system.</a:t>
              </a:r>
            </a:p>
            <a:p>
              <a:pPr>
                <a:spcBef>
                  <a:spcPts val="600"/>
                </a:spcBef>
              </a:pPr>
              <a:r>
                <a:rPr lang="en-GB" i="1" dirty="0">
                  <a:latin typeface="+mj-lt"/>
                  <a:cs typeface="Calibri" panose="020F0502020204030204" pitchFamily="34" charset="0"/>
                </a:rPr>
                <a:t>* discussed with MADMAX collaboration as potential application.</a:t>
              </a:r>
            </a:p>
          </p:txBody>
        </p:sp>
      </p:grpSp>
      <p:cxnSp>
        <p:nvCxnSpPr>
          <p:cNvPr id="15" name="Straight Connector 14"/>
          <p:cNvCxnSpPr/>
          <p:nvPr/>
        </p:nvCxnSpPr>
        <p:spPr bwMode="auto">
          <a:xfrm>
            <a:off x="3347864" y="836712"/>
            <a:ext cx="0" cy="51125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5848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 bwMode="auto">
          <a:xfrm>
            <a:off x="107504" y="770008"/>
            <a:ext cx="3384376" cy="5276865"/>
          </a:xfrm>
          <a:prstGeom prst="roundRect">
            <a:avLst>
              <a:gd name="adj" fmla="val 7122"/>
            </a:avLst>
          </a:prstGeom>
          <a:solidFill>
            <a:srgbClr val="FFC000">
              <a:alpha val="3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800" b="1" dirty="0">
                <a:solidFill>
                  <a:srgbClr val="C00000"/>
                </a:solidFill>
              </a:rPr>
              <a:t>Original workplan</a:t>
            </a:r>
            <a:endParaRPr kumimoji="0" lang="en-GB" sz="18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pitchFamily="-22" charset="-128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77027" y="6174783"/>
            <a:ext cx="8955655" cy="24276"/>
          </a:xfrm>
          <a:prstGeom prst="line">
            <a:avLst/>
          </a:prstGeom>
          <a:ln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051720" y="6376243"/>
            <a:ext cx="1584176" cy="365125"/>
          </a:xfrm>
        </p:spPr>
        <p:txBody>
          <a:bodyPr/>
          <a:lstStyle/>
          <a:p>
            <a:r>
              <a:rPr lang="en-US" sz="1400">
                <a:solidFill>
                  <a:srgbClr val="0033A0"/>
                </a:solidFill>
              </a:rPr>
              <a:t>21 June 2022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36210" y="6392416"/>
            <a:ext cx="546155" cy="276944"/>
          </a:xfrm>
        </p:spPr>
        <p:txBody>
          <a:bodyPr/>
          <a:lstStyle/>
          <a:p>
            <a:fld id="{2892EEED-7A02-424D-A404-F582073C2A66}" type="slidenum">
              <a:rPr lang="en-GB" smtClean="0">
                <a:solidFill>
                  <a:srgbClr val="1E5AAE"/>
                </a:solidFill>
              </a:rPr>
              <a:t>9</a:t>
            </a:fld>
            <a:endParaRPr lang="en-GB" dirty="0">
              <a:solidFill>
                <a:srgbClr val="1E5AA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540" y="198783"/>
            <a:ext cx="89054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b="1" dirty="0">
                <a:solidFill>
                  <a:srgbClr val="0070C0"/>
                </a:solidFill>
              </a:rPr>
              <a:t>WP 8.5 - </a:t>
            </a:r>
            <a:r>
              <a:rPr lang="en-GB" sz="2800" b="1" dirty="0">
                <a:solidFill>
                  <a:srgbClr val="0070C0"/>
                </a:solidFill>
              </a:rPr>
              <a:t>Innovation </a:t>
            </a:r>
            <a:r>
              <a:rPr lang="en-GB" sz="1600" b="1" dirty="0">
                <a:solidFill>
                  <a:srgbClr val="0070C0"/>
                </a:solidFill>
              </a:rPr>
              <a:t>in Magnet Controls, Safety Systems &amp; Instrumentation</a:t>
            </a:r>
            <a:endParaRPr lang="en-GB" sz="2800" b="1" dirty="0">
              <a:solidFill>
                <a:srgbClr val="0070C0"/>
              </a:solidFill>
            </a:endParaRPr>
          </a:p>
        </p:txBody>
      </p:sp>
      <p:pic>
        <p:nvPicPr>
          <p:cNvPr id="14" name="Picture 13" descr="LogoOutline.ai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7312"/>
            <a:ext cx="504056" cy="5040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1281529"/>
            <a:ext cx="3292363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cs typeface="Calibri" panose="020F0502020204030204" pitchFamily="34" charset="0"/>
              </a:rPr>
              <a:t>Scope for years 2020-2024</a:t>
            </a:r>
          </a:p>
          <a:p>
            <a:endParaRPr lang="en-GB" b="1" dirty="0">
              <a:latin typeface="+mj-lt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Quench protection in HTS: fast detection, sensitivity, low voltage;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Magnet controls : requirements, identification of future systems;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Instrumentation: magnetic measurement, interfaces CAN FD.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Applied to the 4-T magnet beam test facility to test and qualify these systems.</a:t>
            </a:r>
          </a:p>
          <a:p>
            <a:pPr>
              <a:spcBef>
                <a:spcPts val="1200"/>
              </a:spcBef>
            </a:pPr>
            <a:r>
              <a:rPr lang="en-GB" b="1" dirty="0">
                <a:latin typeface="+mj-lt"/>
                <a:cs typeface="Calibri" panose="020F0502020204030204" pitchFamily="34" charset="0"/>
              </a:rPr>
              <a:t>Resources</a:t>
            </a:r>
            <a:r>
              <a:rPr lang="en-GB" dirty="0">
                <a:latin typeface="+mj-lt"/>
                <a:cs typeface="Calibri" panose="020F0502020204030204" pitchFamily="34" charset="0"/>
              </a:rPr>
              <a:t>: activity starting from mid 2021 with 1 fellow + 1 technical student</a:t>
            </a:r>
          </a:p>
          <a:p>
            <a:pPr>
              <a:spcBef>
                <a:spcPts val="1200"/>
              </a:spcBef>
            </a:pPr>
            <a:r>
              <a:rPr lang="en-GB" b="1" dirty="0">
                <a:latin typeface="+mj-lt"/>
                <a:cs typeface="Calibri" panose="020F0502020204030204" pitchFamily="34" charset="0"/>
              </a:rPr>
              <a:t>Deliverable mid 2021 – mid 2022: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Magnet control system needs.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cs typeface="Calibri" panose="020F0502020204030204" pitchFamily="34" charset="0"/>
              </a:rPr>
              <a:t>Testing and reporting.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cs typeface="Calibri" panose="020F0502020204030204" pitchFamily="34" charset="0"/>
              </a:rPr>
              <a:t>Simulation, prototyping with new instrumentation.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199058"/>
            <a:ext cx="936104" cy="578491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 bwMode="auto">
          <a:xfrm>
            <a:off x="3923928" y="6376243"/>
            <a:ext cx="432048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ＭＳ Ｐゴシック" pitchFamily="-22" charset="-128"/>
                <a:cs typeface="+mn-cs"/>
              </a:defRPr>
            </a:lvl9pPr>
          </a:lstStyle>
          <a:p>
            <a:pPr algn="just"/>
            <a:r>
              <a:rPr lang="en-US" dirty="0">
                <a:solidFill>
                  <a:srgbClr val="0033A0"/>
                </a:solidFill>
              </a:rPr>
              <a:t>B. CURE  |  EP - WP8 - Detector Magnet R&amp;D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E63A33-AD58-445A-944C-0E7D74BD3AA6}"/>
              </a:ext>
            </a:extLst>
          </p:cNvPr>
          <p:cNvGrpSpPr/>
          <p:nvPr/>
        </p:nvGrpSpPr>
        <p:grpSpPr>
          <a:xfrm>
            <a:off x="3779913" y="770009"/>
            <a:ext cx="5184575" cy="5442595"/>
            <a:chOff x="3779913" y="770009"/>
            <a:chExt cx="5184575" cy="5442595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3779913" y="770009"/>
              <a:ext cx="5184575" cy="5276866"/>
            </a:xfrm>
            <a:prstGeom prst="roundRect">
              <a:avLst>
                <a:gd name="adj" fmla="val 7122"/>
              </a:avLst>
            </a:prstGeom>
            <a:solidFill>
              <a:srgbClr val="92D050">
                <a:alpha val="36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pitchFamily="-22" charset="-128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916499" y="811125"/>
              <a:ext cx="5002452" cy="54014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0"/>
                </a:spcBef>
                <a:spcAft>
                  <a:spcPts val="300"/>
                </a:spcAft>
              </a:pPr>
              <a:r>
                <a:rPr kumimoji="0" lang="fr-CH" sz="1800" b="1" i="0" u="none" strike="noStrike" cap="none" normalizeH="0" baseline="0" dirty="0" err="1">
                  <a:ln>
                    <a:noFill/>
                  </a:ln>
                  <a:solidFill>
                    <a:srgbClr val="C00000"/>
                  </a:solidFill>
                  <a:effectLst/>
                  <a:latin typeface="Arial" charset="0"/>
                  <a:ea typeface="ＭＳ Ｐゴシック" pitchFamily="-22" charset="-128"/>
                </a:rPr>
                <a:t>Results</a:t>
              </a:r>
              <a:endParaRPr kumimoji="0" lang="en-GB" sz="18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Arial" charset="0"/>
                <a:ea typeface="ＭＳ Ｐゴシック" pitchFamily="-22" charset="-128"/>
              </a:endParaRPr>
            </a:p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>
                  <a:cs typeface="Calibri" panose="020F0502020204030204" pitchFamily="34" charset="0"/>
                </a:rPr>
                <a:t>Activities 2021 - mid 2022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New testing setups for HTS tape characterisations.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Assembly of a new low-T test bench facility with SC magnet for SC cable measurements and further prototype testing.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en-GB" dirty="0">
                  <a:latin typeface="+mj-lt"/>
                  <a:cs typeface="Calibri" panose="020F0502020204030204" pitchFamily="34" charset="0"/>
                </a:rPr>
                <a:t>Scrutiny of emerging optical technologies in position measurement for potential application to </a:t>
              </a:r>
              <a:r>
                <a:rPr lang="en-GB" dirty="0" err="1">
                  <a:latin typeface="+mj-lt"/>
                  <a:cs typeface="Calibri" panose="020F0502020204030204" pitchFamily="34" charset="0"/>
                </a:rPr>
                <a:t>fieldmapping</a:t>
              </a:r>
              <a:r>
                <a:rPr lang="en-GB" dirty="0">
                  <a:latin typeface="+mj-lt"/>
                  <a:cs typeface="Calibri" panose="020F0502020204030204" pitchFamily="34" charset="0"/>
                </a:rPr>
                <a:t>.</a:t>
              </a:r>
            </a:p>
            <a:p>
              <a:pPr marL="342900" indent="-342900">
                <a:spcBef>
                  <a:spcPts val="600"/>
                </a:spcBef>
                <a:buFont typeface="+mj-lt"/>
                <a:buAutoNum type="arabicPeriod"/>
              </a:pPr>
              <a:r>
                <a:rPr lang="fr-CH" dirty="0" err="1">
                  <a:latin typeface="+mj-lt"/>
                  <a:cs typeface="Calibri" panose="020F0502020204030204" pitchFamily="34" charset="0"/>
                </a:rPr>
                <a:t>Study</a:t>
              </a:r>
              <a:r>
                <a:rPr lang="fr-CH" dirty="0">
                  <a:latin typeface="+mj-lt"/>
                  <a:cs typeface="Calibri" panose="020F0502020204030204" pitchFamily="34" charset="0"/>
                </a:rPr>
                <a:t> of an </a:t>
              </a:r>
              <a:r>
                <a:rPr lang="fr-CH" dirty="0" err="1">
                  <a:latin typeface="+mj-lt"/>
                  <a:cs typeface="Calibri" panose="020F0502020204030204" pitchFamily="34" charset="0"/>
                </a:rPr>
                <a:t>innovative</a:t>
              </a:r>
              <a:r>
                <a:rPr lang="fr-CH" dirty="0">
                  <a:latin typeface="+mj-lt"/>
                  <a:cs typeface="Calibri" panose="020F0502020204030204" pitchFamily="34" charset="0"/>
                </a:rPr>
                <a:t> insulation system.</a:t>
              </a:r>
              <a:endParaRPr lang="en-GB" dirty="0">
                <a:latin typeface="+mj-lt"/>
                <a:cs typeface="Calibri" panose="020F0502020204030204" pitchFamily="34" charset="0"/>
              </a:endParaRPr>
            </a:p>
            <a:p>
              <a:pPr>
                <a:spcBef>
                  <a:spcPts val="1200"/>
                </a:spcBef>
              </a:pPr>
              <a:r>
                <a:rPr lang="en-GB" b="1" dirty="0">
                  <a:latin typeface="+mj-lt"/>
                  <a:cs typeface="Calibri" panose="020F0502020204030204" pitchFamily="34" charset="0"/>
                </a:rPr>
                <a:t>Resources</a:t>
              </a:r>
              <a:r>
                <a:rPr lang="en-GB" dirty="0">
                  <a:latin typeface="+mj-lt"/>
                  <a:cs typeface="Calibri" panose="020F0502020204030204" pitchFamily="34" charset="0"/>
                </a:rPr>
                <a:t>: 1 fellow / year from Oct. 2021 + 1 TS (2022)</a:t>
              </a:r>
            </a:p>
            <a:p>
              <a:pPr>
                <a:spcBef>
                  <a:spcPts val="1200"/>
                </a:spcBef>
              </a:pPr>
              <a:r>
                <a:rPr lang="en-GB" b="1" dirty="0">
                  <a:latin typeface="+mj-lt"/>
                  <a:cs typeface="Calibri" panose="020F0502020204030204" pitchFamily="34" charset="0"/>
                </a:rPr>
                <a:t>Results 2021 – mid 2022: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cs typeface="Calibri" panose="020F0502020204030204" pitchFamily="34" charset="0"/>
                </a:rPr>
                <a:t>HTS studies: in progress</a:t>
              </a:r>
            </a:p>
            <a:p>
              <a:pPr lvl="1">
                <a:spcBef>
                  <a:spcPts val="600"/>
                </a:spcBef>
              </a:pPr>
              <a:r>
                <a:rPr lang="en-GB" dirty="0">
                  <a:cs typeface="Calibri" panose="020F0502020204030204" pitchFamily="34" charset="0"/>
                </a:rPr>
                <a:t>Computational simulations,</a:t>
              </a:r>
            </a:p>
            <a:p>
              <a:pPr lvl="1">
                <a:spcBef>
                  <a:spcPts val="0"/>
                </a:spcBef>
              </a:pPr>
              <a:r>
                <a:rPr lang="en-GB" dirty="0">
                  <a:cs typeface="Calibri" panose="020F0502020204030204" pitchFamily="34" charset="0"/>
                </a:rPr>
                <a:t>Construction of cable demonstrator models and testing.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cs typeface="Calibri" panose="020F0502020204030204" pitchFamily="34" charset="0"/>
                </a:rPr>
                <a:t>Test bench facility installation : in good progress.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cs typeface="Calibri" panose="020F0502020204030204" pitchFamily="34" charset="0"/>
                </a:rPr>
                <a:t>New magnet control system to be implemented on new test facility (with EP-DT magnet control team).</a:t>
              </a:r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GB" dirty="0">
                  <a:cs typeface="Calibri" panose="020F0502020204030204" pitchFamily="34" charset="0"/>
                </a:rPr>
                <a:t>Report on optical technologies with discussion on applications and level of accuracy: done.</a:t>
              </a:r>
            </a:p>
          </p:txBody>
        </p:sp>
      </p:grpSp>
      <p:cxnSp>
        <p:nvCxnSpPr>
          <p:cNvPr id="15" name="Straight Connector 14"/>
          <p:cNvCxnSpPr/>
          <p:nvPr/>
        </p:nvCxnSpPr>
        <p:spPr bwMode="auto">
          <a:xfrm>
            <a:off x="3635896" y="836712"/>
            <a:ext cx="0" cy="511256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0960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sentation1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2" charset="-128"/>
          </a:defRPr>
        </a:defPPr>
      </a:lstStyle>
    </a:lnDef>
  </a:objectDefaults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MACCMI25:Applications:Microsoft Office 2004:Templates:My Templates:Presentation1.pot</Template>
  <TotalTime>8771</TotalTime>
  <Words>1947</Words>
  <Application>Microsoft Office PowerPoint</Application>
  <PresentationFormat>On-screen Show (4:3)</PresentationFormat>
  <Paragraphs>249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Century</vt:lpstr>
      <vt:lpstr>Symbol</vt:lpstr>
      <vt:lpstr>Wingdings</vt:lpstr>
      <vt:lpstr>Presentation1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Benoit Cure</cp:lastModifiedBy>
  <cp:revision>1816</cp:revision>
  <cp:lastPrinted>2012-01-26T14:49:09Z</cp:lastPrinted>
  <dcterms:created xsi:type="dcterms:W3CDTF">2010-09-29T13:42:39Z</dcterms:created>
  <dcterms:modified xsi:type="dcterms:W3CDTF">2022-06-17T13:40:58Z</dcterms:modified>
</cp:coreProperties>
</file>