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sldIdLst>
    <p:sldId id="352" r:id="rId2"/>
    <p:sldId id="371" r:id="rId3"/>
    <p:sldId id="372" r:id="rId4"/>
    <p:sldId id="373" r:id="rId5"/>
    <p:sldId id="374" r:id="rId6"/>
    <p:sldId id="375" r:id="rId7"/>
    <p:sldId id="377" r:id="rId8"/>
    <p:sldId id="378" r:id="rId9"/>
    <p:sldId id="379" r:id="rId10"/>
    <p:sldId id="370" r:id="rId11"/>
    <p:sldId id="38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44A0"/>
    <a:srgbClr val="3971CE"/>
    <a:srgbClr val="4073C7"/>
    <a:srgbClr val="1E5AAE"/>
    <a:srgbClr val="264A88"/>
    <a:srgbClr val="0033A0"/>
    <a:srgbClr val="374BAF"/>
    <a:srgbClr val="162292"/>
    <a:srgbClr val="0038A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9" autoAdjust="0"/>
    <p:restoredTop sz="90929"/>
  </p:normalViewPr>
  <p:slideViewPr>
    <p:cSldViewPr>
      <p:cViewPr varScale="1">
        <p:scale>
          <a:sx n="145" d="100"/>
          <a:sy n="145" d="100"/>
        </p:scale>
        <p:origin x="478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89DA5D-1C06-413A-A4D7-09F2E74EEB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35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01EF4-556B-4C13-BB34-9224FBB151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ECF71-68B0-4E7E-8F3A-6F36FC0B93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3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F5496-3032-4B1A-8151-96CAD4F738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6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BA8CA-F16B-4490-8F73-397C42EE27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1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E074-8C46-4227-A070-A7E5DAD2E5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7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8628F-6538-40AF-B1C2-187F8A5F9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7CC3B-FBC3-474F-920F-62ECAA28E8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69179-96B7-4F30-9516-81CFE53882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4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6A02E-47C6-449C-8608-03119FC462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4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59C33-7BAA-415D-BF63-44CE980344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24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503DE-AD3D-49B9-AB84-C2385EFCF6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C19C758-BC2A-44CF-8631-054307C1C0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2127334"/>
            <a:ext cx="7513983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b="1" dirty="0">
                <a:solidFill>
                  <a:srgbClr val="0033A0"/>
                </a:solidFill>
              </a:rPr>
              <a:t>EP R&amp;D WP8,</a:t>
            </a:r>
            <a:endParaRPr lang="en-GB" sz="2800" dirty="0">
              <a:solidFill>
                <a:srgbClr val="0033A0"/>
              </a:solidFill>
            </a:endParaRPr>
          </a:p>
          <a:p>
            <a:pPr algn="ctr">
              <a:spcBef>
                <a:spcPts val="1800"/>
              </a:spcBef>
            </a:pPr>
            <a:r>
              <a:rPr lang="fr-CH" sz="2800" b="1" dirty="0">
                <a:solidFill>
                  <a:srgbClr val="0033A0"/>
                </a:solidFill>
              </a:rPr>
              <a:t>Future Plans</a:t>
            </a: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r>
              <a:rPr lang="en-GB" sz="2000" dirty="0">
                <a:solidFill>
                  <a:srgbClr val="0033A0"/>
                </a:solidFill>
              </a:rPr>
              <a:t>21st June 2022</a:t>
            </a: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r>
              <a:rPr lang="en-GB" sz="2000" dirty="0">
                <a:solidFill>
                  <a:srgbClr val="0033A0"/>
                </a:solidFill>
              </a:rPr>
              <a:t>M. Mentink (EP/ADO) on behalf of WP8</a:t>
            </a:r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241914" cy="12294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32656"/>
            <a:ext cx="1080120" cy="1080120"/>
          </a:xfrm>
          <a:prstGeom prst="rect">
            <a:avLst/>
          </a:prstGeom>
        </p:spPr>
      </p:pic>
      <p:pic>
        <p:nvPicPr>
          <p:cNvPr id="11" name="Picture 2" descr="https://ep-dep.web.cern.ch/sites/ep-dep.web.cern.ch/files/logo_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6252"/>
            <a:ext cx="2088233" cy="128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EF4-556B-4C13-BB34-9224FBB1511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00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844824"/>
            <a:ext cx="1440160" cy="1440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754" y="1700808"/>
            <a:ext cx="2741542" cy="16942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47864" y="4247227"/>
            <a:ext cx="1941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</a:rPr>
              <a:t>ep-rnd.web.cern.ch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10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June 2022</a:t>
            </a:r>
          </a:p>
        </p:txBody>
      </p:sp>
    </p:spTree>
    <p:extLst>
      <p:ext uri="{BB962C8B-B14F-4D97-AF65-F5344CB8AC3E}">
        <p14:creationId xmlns:p14="http://schemas.microsoft.com/office/powerpoint/2010/main" val="920017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11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Back-up slide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-32698" y="4999822"/>
            <a:ext cx="5904656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50" i="1" dirty="0">
                <a:latin typeface="+mj-lt"/>
                <a:cs typeface="Calibri" panose="020F0502020204030204" pitchFamily="34" charset="0"/>
              </a:rPr>
              <a:t>2021 ECFA Detector Research and Development Roadmap</a:t>
            </a:r>
            <a:endParaRPr lang="en-GB" sz="1450" i="1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8FDD8A-C887-480B-816D-45D3D1ADD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45" y="1052736"/>
            <a:ext cx="4961459" cy="39276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AE30F7-C1A6-498D-8359-B62980AF158F}"/>
              </a:ext>
            </a:extLst>
          </p:cNvPr>
          <p:cNvSpPr txBox="1"/>
          <p:nvPr/>
        </p:nvSpPr>
        <p:spPr>
          <a:xfrm>
            <a:off x="5508104" y="2906653"/>
            <a:ext cx="33805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/>
              <a:t>DRDT 8.1 - Develop novel magnet systems.</a:t>
            </a:r>
          </a:p>
          <a:p>
            <a:pPr algn="ctr"/>
            <a:r>
              <a:rPr lang="en-GB" sz="1200" i="1" dirty="0"/>
              <a:t>Magnet requirements are very speciﬁc to the design of the detector. Considering the very long lead time, generic R&amp;D programmes must be established and maintained on dedicated conductors and prototyping to achieve the variety of magnet speciﬁcations.</a:t>
            </a:r>
          </a:p>
        </p:txBody>
      </p:sp>
    </p:spTree>
    <p:extLst>
      <p:ext uri="{BB962C8B-B14F-4D97-AF65-F5344CB8AC3E}">
        <p14:creationId xmlns:p14="http://schemas.microsoft.com/office/powerpoint/2010/main" val="5996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2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4995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>
                <a:solidFill>
                  <a:srgbClr val="0070C0"/>
                </a:solidFill>
              </a:rPr>
              <a:t>Where</a:t>
            </a:r>
            <a:r>
              <a:rPr lang="fr-CH" sz="2800" b="1" dirty="0">
                <a:solidFill>
                  <a:srgbClr val="0070C0"/>
                </a:solidFill>
              </a:rPr>
              <a:t> are </a:t>
            </a:r>
            <a:r>
              <a:rPr lang="fr-CH" sz="2800" b="1" dirty="0" err="1">
                <a:solidFill>
                  <a:srgbClr val="0070C0"/>
                </a:solidFill>
              </a:rPr>
              <a:t>we</a:t>
            </a: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 err="1">
                <a:solidFill>
                  <a:srgbClr val="0070C0"/>
                </a:solidFill>
              </a:rPr>
              <a:t>coming</a:t>
            </a: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 err="1">
                <a:solidFill>
                  <a:srgbClr val="0070C0"/>
                </a:solidFill>
              </a:rPr>
              <a:t>from</a:t>
            </a:r>
            <a:r>
              <a:rPr lang="fr-CH" sz="2800" b="1" dirty="0">
                <a:solidFill>
                  <a:srgbClr val="0070C0"/>
                </a:solidFill>
              </a:rPr>
              <a:t>?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359532" y="939748"/>
            <a:ext cx="860764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+mj-lt"/>
                <a:cs typeface="Calibri" panose="020F0502020204030204" pitchFamily="34" charset="0"/>
              </a:rPr>
              <a:t>Advanced Magnet Powering (Prioritized, in time for LS2)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CMS Free-wheeling diode for increased magnet availability: Completed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ATLAS Toroid Snubber for breaker arc suppression: Completed</a:t>
            </a:r>
          </a:p>
          <a:p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r>
              <a:rPr lang="en-GB" sz="1600" b="1" dirty="0">
                <a:latin typeface="+mj-lt"/>
                <a:cs typeface="Calibri" panose="020F0502020204030204" pitchFamily="34" charset="0"/>
              </a:rPr>
              <a:t>Reinforced Super Conductors and Cold Masses (on hold)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(Limited effort) Cryogenic compatibility studies of 3D printed structures (cold masses, coil suspension, support structure): On-going</a:t>
            </a:r>
          </a:p>
          <a:p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r>
              <a:rPr lang="en-GB" sz="1600" b="1" dirty="0">
                <a:latin typeface="+mj-lt"/>
                <a:cs typeface="Calibri" panose="020F0502020204030204" pitchFamily="34" charset="0"/>
              </a:rPr>
              <a:t>New 4 T General Purpose Magnet Facility for Detector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Conceptual design study: Well-advanced (See talk </a:t>
            </a:r>
            <a:r>
              <a:rPr lang="en-GB" sz="1600" dirty="0" err="1">
                <a:latin typeface="+mj-lt"/>
                <a:cs typeface="Calibri" panose="020F0502020204030204" pitchFamily="34" charset="0"/>
              </a:rPr>
              <a:t>Shuvay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 Singh)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Construction of cryogenic test station for conductor and coil demonstrator testing: Well-advanced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Aluminum-stabilized HTS demonstrator conductor for superconducting busbars and cooling-efficient high-temperature transparent superconducting magnets, including novel quench protection method for HTS-based coils, and towards coil design: On-going (See talk Anna </a:t>
            </a:r>
            <a:r>
              <a:rPr lang="en-GB" sz="1600" dirty="0" err="1">
                <a:latin typeface="+mj-lt"/>
                <a:cs typeface="Calibri" panose="020F0502020204030204" pitchFamily="34" charset="0"/>
              </a:rPr>
              <a:t>Vaskuri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)</a:t>
            </a:r>
          </a:p>
          <a:p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r>
              <a:rPr lang="en-GB" sz="1600" b="1" dirty="0">
                <a:latin typeface="+mj-lt"/>
                <a:cs typeface="Calibri" panose="020F0502020204030204" pitchFamily="34" charset="0"/>
              </a:rPr>
              <a:t>Innovation in Magnet Controls, Safety &amp;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Optical position measurement for high-resolution field mapping: On-going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Mosfet-based flux pump for current generation and cryogenic power savings: On-going</a:t>
            </a:r>
          </a:p>
        </p:txBody>
      </p:sp>
    </p:spTree>
    <p:extLst>
      <p:ext uri="{BB962C8B-B14F-4D97-AF65-F5344CB8AC3E}">
        <p14:creationId xmlns:p14="http://schemas.microsoft.com/office/powerpoint/2010/main" val="842856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3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4515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Where do we want to go?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341410" y="980728"/>
            <a:ext cx="84611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>
                <a:latin typeface="+mj-lt"/>
                <a:cs typeface="Calibri" panose="020F0502020204030204" pitchFamily="34" charset="0"/>
              </a:rPr>
              <a:t>To develop the technology and expertise needed for superconducting detector magnet projects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(NA 4T dipole, BabyIAXO, Alice-3, CLIC, FCC-</a:t>
            </a:r>
            <a:r>
              <a:rPr lang="en-GB" sz="1600" dirty="0" err="1">
                <a:latin typeface="+mj-lt"/>
                <a:cs typeface="Calibri" panose="020F0502020204030204" pitchFamily="34" charset="0"/>
              </a:rPr>
              <a:t>ee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, FCC-</a:t>
            </a:r>
            <a:r>
              <a:rPr lang="en-GB" sz="1600" dirty="0" err="1">
                <a:latin typeface="+mj-lt"/>
                <a:cs typeface="Calibri" panose="020F0502020204030204" pitchFamily="34" charset="0"/>
              </a:rPr>
              <a:t>hh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, …)</a:t>
            </a:r>
          </a:p>
          <a:p>
            <a:pPr algn="just"/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algn="just"/>
            <a:r>
              <a:rPr lang="en-GB" sz="1600" b="1" dirty="0">
                <a:latin typeface="+mj-lt"/>
                <a:cs typeface="Calibri" panose="020F0502020204030204" pitchFamily="34" charset="0"/>
              </a:rPr>
              <a:t>Challenges: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The typical development and construction time-line for a (very) large superconducting magnet is 10-20 years. For example, CMS solenoid, from CDR to TDR (core team of 20 persons): 3 years, from TDR to commissioning-on-surface: 10 years, so a long-term strategic view would be needed to ensure that the required superconducting detector magnets do not delay the projects </a:t>
            </a:r>
            <a:r>
              <a:rPr lang="en-GB" sz="160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 Long-term strategy should be formulated.</a:t>
            </a: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Superconducting detector magnets can last for decades (For example: ATLAS H8 Morpurgo Superconducting dipole since 70s) and expertise disappears over time </a:t>
            </a:r>
            <a:r>
              <a:rPr lang="en-GB" sz="160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 Training of the next generation of specialists is important, and cost-effective demonstrator studies can contribute towards this objective.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  <a:cs typeface="Calibri" panose="020F0502020204030204" pitchFamily="34" charset="0"/>
              </a:rPr>
              <a:t>Conduction-cooled superconducting detector magnets require aluminum-stabilized Nb-Ti/Cu conductors, which are no longer commercially available </a:t>
            </a:r>
            <a:r>
              <a:rPr lang="en-GB" sz="160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 Investigate aluminum-stabilized conductor production for the purpose of enabling detector magnet projects.</a:t>
            </a:r>
          </a:p>
        </p:txBody>
      </p:sp>
    </p:spTree>
    <p:extLst>
      <p:ext uri="{BB962C8B-B14F-4D97-AF65-F5344CB8AC3E}">
        <p14:creationId xmlns:p14="http://schemas.microsoft.com/office/powerpoint/2010/main" val="2997127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4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14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HTS-based aluminum-stabilized conductor technology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267426" y="813416"/>
            <a:ext cx="54820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  <a:cs typeface="Calibri" panose="020F0502020204030204" pitchFamily="34" charset="0"/>
              </a:rPr>
              <a:t>O</a:t>
            </a:r>
            <a:r>
              <a:rPr lang="en-GB" b="1" dirty="0">
                <a:latin typeface="+mj-lt"/>
                <a:cs typeface="Calibri" panose="020F0502020204030204" pitchFamily="34" charset="0"/>
              </a:rPr>
              <a:t>n-going: Study of aluminum-stabilized HTS-based conductors </a:t>
            </a:r>
            <a:r>
              <a:rPr lang="en-GB" dirty="0">
                <a:latin typeface="+mj-lt"/>
                <a:cs typeface="Calibri" panose="020F0502020204030204" pitchFamily="34" charset="0"/>
              </a:rPr>
              <a:t>(see talk Anna </a:t>
            </a:r>
            <a:r>
              <a:rPr lang="en-GB" dirty="0" err="1">
                <a:latin typeface="+mj-lt"/>
                <a:cs typeface="Calibri" panose="020F0502020204030204" pitchFamily="34" charset="0"/>
              </a:rPr>
              <a:t>Vaskuri</a:t>
            </a:r>
            <a:r>
              <a:rPr lang="en-GB" dirty="0">
                <a:latin typeface="+mj-lt"/>
                <a:cs typeface="Calibri" panose="020F0502020204030204" pitchFamily="34" charset="0"/>
              </a:rPr>
              <a:t>)</a:t>
            </a:r>
            <a:endParaRPr lang="en-GB" b="1" dirty="0">
              <a:latin typeface="+mj-lt"/>
              <a:cs typeface="Calibri" panose="020F0502020204030204" pitchFamily="34" charset="0"/>
            </a:endParaRPr>
          </a:p>
          <a:p>
            <a:endParaRPr lang="en-GB" b="1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Motivation: HTS-based conductors (</a:t>
            </a:r>
            <a:r>
              <a:rPr lang="en-GB" dirty="0" err="1">
                <a:latin typeface="+mj-lt"/>
                <a:cs typeface="Calibri" panose="020F0502020204030204" pitchFamily="34" charset="0"/>
              </a:rPr>
              <a:t>ReBCO</a:t>
            </a:r>
            <a:r>
              <a:rPr lang="en-GB" dirty="0">
                <a:latin typeface="+mj-lt"/>
                <a:cs typeface="Calibri" panose="020F0502020204030204" pitchFamily="34" charset="0"/>
              </a:rPr>
              <a:t> and Bi-2223) offer alternative to the superconducting detector magnet workhorse superconductor Nb-Ti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HTS is relatively expensive, but technological developments are on-going in recent years, whereas Nb-Ti was optimized some decades ago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In addition to increased field strengths, HTS allows operation at elevated temperatures, allowing substantial cryogenic cost savings and reduced energy consumption, which is compatible with the CERN objective of sustainable science.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HTS is expected to give enhanced particle transparency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Near-term use: Busbars, current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Long-term use: Superconducting coils</a:t>
            </a: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r>
              <a:rPr lang="en-GB" dirty="0">
                <a:latin typeface="+mj-lt"/>
                <a:cs typeface="Calibri" panose="020F0502020204030204" pitchFamily="34" charset="0"/>
              </a:rPr>
              <a:t>R&amp;D challenges: Basic conductor technology investigation (on-going), commercial production of long lengths (long-term), quench detection and protection (on-going), coil winding (long-term)</a:t>
            </a: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r>
              <a:rPr lang="en-GB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 Towards characterization at variable temperature and magnetic field, and then towards a conceptual coil design, including quench protection studies</a:t>
            </a:r>
            <a:endParaRPr lang="en-GB" dirty="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15AC582-23D9-47AF-9006-B86CB910B953}"/>
              </a:ext>
            </a:extLst>
          </p:cNvPr>
          <p:cNvGrpSpPr>
            <a:grpSpLocks noChangeAspect="1"/>
          </p:cNvGrpSpPr>
          <p:nvPr/>
        </p:nvGrpSpPr>
        <p:grpSpPr>
          <a:xfrm>
            <a:off x="5613298" y="1180860"/>
            <a:ext cx="3583040" cy="1884233"/>
            <a:chOff x="5390838" y="1028434"/>
            <a:chExt cx="3816424" cy="200696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945EB5-4670-4707-92A3-FC2138F71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8107" y="1028434"/>
              <a:ext cx="3209292" cy="170320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1C6235-EE3C-40F8-898A-AC7DC48B6A7C}"/>
                </a:ext>
              </a:extLst>
            </p:cNvPr>
            <p:cNvSpPr txBox="1"/>
            <p:nvPr/>
          </p:nvSpPr>
          <p:spPr>
            <a:xfrm>
              <a:off x="5390838" y="2758399"/>
              <a:ext cx="38164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latin typeface="Calibri" panose="020F0502020204030204" pitchFamily="34" charset="0"/>
                  <a:cs typeface="Calibri" panose="020F0502020204030204" pitchFamily="34" charset="0"/>
                </a:rPr>
                <a:t>Experimental HTS-based aluminum-stabilized conductor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C860C23-5EAC-4C41-9450-A8521D358DCD}"/>
              </a:ext>
            </a:extLst>
          </p:cNvPr>
          <p:cNvGrpSpPr>
            <a:grpSpLocks noChangeAspect="1"/>
          </p:cNvGrpSpPr>
          <p:nvPr/>
        </p:nvGrpSpPr>
        <p:grpSpPr>
          <a:xfrm>
            <a:off x="5666259" y="3543848"/>
            <a:ext cx="3489562" cy="2311665"/>
            <a:chOff x="5381034" y="3278602"/>
            <a:chExt cx="3816424" cy="252819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5E49EE-614A-4CE5-A8CA-B41CF640BE92}"/>
                </a:ext>
              </a:extLst>
            </p:cNvPr>
            <p:cNvSpPr txBox="1"/>
            <p:nvPr/>
          </p:nvSpPr>
          <p:spPr>
            <a:xfrm>
              <a:off x="5381034" y="5529798"/>
              <a:ext cx="38164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latin typeface="Calibri" panose="020F0502020204030204" pitchFamily="34" charset="0"/>
                  <a:cs typeface="Calibri" panose="020F0502020204030204" pitchFamily="34" charset="0"/>
                </a:rPr>
                <a:t>Critical current measurements at 77 K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E3612FC-8A28-41BF-A448-8800A563F5E5}"/>
                </a:ext>
              </a:extLst>
            </p:cNvPr>
            <p:cNvGrpSpPr/>
            <p:nvPr/>
          </p:nvGrpSpPr>
          <p:grpSpPr>
            <a:xfrm>
              <a:off x="5556549" y="3278602"/>
              <a:ext cx="3325534" cy="2242802"/>
              <a:chOff x="5556549" y="3278602"/>
              <a:chExt cx="3325534" cy="2242802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E7F5539-239E-4503-96CB-04E5D6E9A9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556549" y="3278602"/>
                <a:ext cx="3325534" cy="2242802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9C0102C-9E4F-4F82-BA7F-0CC092D394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59943" y="3371169"/>
                <a:ext cx="926222" cy="85471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1898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5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84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North-Area 4 T dipole: Split-coil solenoid demonstrator (1/2)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349725" y="764704"/>
            <a:ext cx="8244916" cy="5224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50" b="1" dirty="0">
                <a:latin typeface="+mj-lt"/>
                <a:cs typeface="Calibri" panose="020F0502020204030204" pitchFamily="34" charset="0"/>
              </a:rPr>
              <a:t>Towards table-top demonstrator of a Nb-Ti/Cu split-coil solenoid</a:t>
            </a:r>
            <a:endParaRPr lang="en-GB" sz="1450" b="1" dirty="0">
              <a:latin typeface="+mj-lt"/>
              <a:cs typeface="Calibri" panose="020F0502020204030204" pitchFamily="34" charset="0"/>
            </a:endParaRPr>
          </a:p>
          <a:p>
            <a:endParaRPr lang="en-GB" sz="1450" b="1" dirty="0">
              <a:latin typeface="+mj-lt"/>
              <a:cs typeface="Calibri" panose="020F0502020204030204" pitchFamily="34" charset="0"/>
            </a:endParaRPr>
          </a:p>
          <a:p>
            <a:r>
              <a:rPr lang="en-GB" sz="1450" dirty="0">
                <a:latin typeface="+mj-lt"/>
                <a:cs typeface="Calibri" panose="020F0502020204030204" pitchFamily="34" charset="0"/>
              </a:rPr>
              <a:t>Motivation: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Conceptual design of North-Area 4 T dipole is well-advanced (see talk </a:t>
            </a:r>
            <a:r>
              <a:rPr lang="en-GB" sz="1450" dirty="0" err="1">
                <a:latin typeface="+mj-lt"/>
                <a:cs typeface="Calibri" panose="020F0502020204030204" pitchFamily="34" charset="0"/>
              </a:rPr>
              <a:t>Shuvay</a:t>
            </a:r>
            <a:r>
              <a:rPr lang="en-GB" sz="1450" dirty="0">
                <a:latin typeface="+mj-lt"/>
                <a:cs typeface="Calibri" panose="020F0502020204030204" pitchFamily="34" charset="0"/>
              </a:rPr>
              <a:t> Singh), but how to check aspects of the conceptual design and move beyond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Split-coil solenoid demonstrator, helps to test superconducting detector magnet concepts in a comprehensive (from coil winding to vacuum vessel) but cost-effective manner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To ensure that all the details that don’t appear in a conceptual design (current leads, joints, busbars, cryogenics, vacuum vessel etc.), are designed, implemented, and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To provide a training platform for the next generation of superconducting detector magnet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Step towards cost-effective intermediate-size superconducting detector magnets as needed by the CERN community, and would be useful for conductor and (small) detector component testing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50" dirty="0">
              <a:latin typeface="+mj-lt"/>
              <a:cs typeface="Calibri" panose="020F0502020204030204" pitchFamily="34" charset="0"/>
            </a:endParaRPr>
          </a:p>
          <a:p>
            <a:r>
              <a:rPr lang="en-GB" sz="1450" dirty="0">
                <a:latin typeface="+mj-lt"/>
                <a:cs typeface="Calibri" panose="020F0502020204030204" pitchFamily="34" charset="0"/>
              </a:rPr>
              <a:t>This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Coil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Current leads and busbars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Quench detection and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Cryogenics and thermal shield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Testing</a:t>
            </a:r>
          </a:p>
        </p:txBody>
      </p:sp>
    </p:spTree>
    <p:extLst>
      <p:ext uri="{BB962C8B-B14F-4D97-AF65-F5344CB8AC3E}">
        <p14:creationId xmlns:p14="http://schemas.microsoft.com/office/powerpoint/2010/main" val="1276083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6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93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North-Area 4 T dipole: Split-coil solenoid demonstrator (2/2)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230776" y="645784"/>
            <a:ext cx="49295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j-lt"/>
                <a:cs typeface="Calibri" panose="020F0502020204030204" pitchFamily="34" charset="0"/>
              </a:rPr>
              <a:t>Specifics: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Coil winding (with EP-DT-EF support): Co-wound coils features insulated Nb-Ti/Cu and Cu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Quench protection: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Novel quench detection concept featuring intrinsically-optimal inductive balancing, for reduced quench detection complexity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Novel quench protection concept featuring inductive energy transfer between coupled coils resulting in low voltages and very homogeneous quench behaviour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Cryogenics, thermal shield, current leads: Stand-alone cryogenics utilizing a cryo-cooler, with HTS-based current leads for thermal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Mechanics: Lorentz forces are mainly handled by conductor, with net forces between coils to be resolved by support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Vacuum vessel: Could make interesting test case for WP4 vacuum vessel technology, to be discussed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r>
              <a:rPr lang="en-GB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We aim to do this within existing EP R&amp;D budget allocation</a:t>
            </a: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  <a:cs typeface="Calibri" panose="020F050202020403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87B9E25-5B3C-4EE4-B209-B862EA8D2A4F}"/>
              </a:ext>
            </a:extLst>
          </p:cNvPr>
          <p:cNvGrpSpPr>
            <a:grpSpLocks noChangeAspect="1"/>
          </p:cNvGrpSpPr>
          <p:nvPr/>
        </p:nvGrpSpPr>
        <p:grpSpPr>
          <a:xfrm>
            <a:off x="5016197" y="3413942"/>
            <a:ext cx="3923434" cy="2143184"/>
            <a:chOff x="6783968" y="3891815"/>
            <a:chExt cx="4856113" cy="265266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6B717D9-D124-4DD2-B3C8-F91A2E2B3C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21434" y="4343400"/>
              <a:ext cx="3530931" cy="167577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C4555CC-FD52-4D27-92DA-725F9B5B32D1}"/>
                </a:ext>
              </a:extLst>
            </p:cNvPr>
            <p:cNvSpPr txBox="1"/>
            <p:nvPr/>
          </p:nvSpPr>
          <p:spPr>
            <a:xfrm>
              <a:off x="6783968" y="3891815"/>
              <a:ext cx="13083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Power supply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70BE70C-B431-4678-947E-59FA1D2A5E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924800" y="4268664"/>
              <a:ext cx="304800" cy="33670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694198-09D9-4FBB-AB20-907865D408C6}"/>
                </a:ext>
              </a:extLst>
            </p:cNvPr>
            <p:cNvSpPr txBox="1"/>
            <p:nvPr/>
          </p:nvSpPr>
          <p:spPr>
            <a:xfrm>
              <a:off x="6928776" y="5533986"/>
              <a:ext cx="2018036" cy="4190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Fast dump switch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79AC3DB-EAF1-4436-87DC-3313AF4EDE9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288845" y="4792086"/>
              <a:ext cx="772459" cy="74465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5457018-5CE0-4FC7-A682-50C6409E5716}"/>
                </a:ext>
              </a:extLst>
            </p:cNvPr>
            <p:cNvSpPr txBox="1"/>
            <p:nvPr/>
          </p:nvSpPr>
          <p:spPr>
            <a:xfrm>
              <a:off x="10378325" y="3892742"/>
              <a:ext cx="12617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Nb-Ti/Cu coil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FB69A72-C965-4BE5-8D18-CEDE71DC4B2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611804" y="4268664"/>
              <a:ext cx="155562" cy="3723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918B818-9578-499D-B4C3-242EC03B8E66}"/>
                </a:ext>
              </a:extLst>
            </p:cNvPr>
            <p:cNvSpPr txBox="1"/>
            <p:nvPr/>
          </p:nvSpPr>
          <p:spPr>
            <a:xfrm>
              <a:off x="8359427" y="3899709"/>
              <a:ext cx="1676998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Quench detection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A50C03A-E83B-4F8F-B899-C29D80BCC4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440866" y="4282366"/>
              <a:ext cx="454077" cy="64403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F06A522-0EFD-4493-B3C9-C0FA07877598}"/>
                </a:ext>
              </a:extLst>
            </p:cNvPr>
            <p:cNvSpPr txBox="1"/>
            <p:nvPr/>
          </p:nvSpPr>
          <p:spPr>
            <a:xfrm>
              <a:off x="8763000" y="6205923"/>
              <a:ext cx="20217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Co-wound copper coil</a:t>
              </a:r>
              <a:endParaRPr lang="en-GB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A2F4447-A56B-4D07-8A4D-186DDBAA211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012248" y="5562815"/>
              <a:ext cx="427152" cy="71088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E9F4BB5-2267-4477-A854-504B4760B7B9}"/>
              </a:ext>
            </a:extLst>
          </p:cNvPr>
          <p:cNvSpPr txBox="1"/>
          <p:nvPr/>
        </p:nvSpPr>
        <p:spPr>
          <a:xfrm>
            <a:off x="5376088" y="5680094"/>
            <a:ext cx="3489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Proposed electrical circuit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BD76E39-8456-4C98-97A2-0398987E54BD}"/>
              </a:ext>
            </a:extLst>
          </p:cNvPr>
          <p:cNvGrpSpPr/>
          <p:nvPr/>
        </p:nvGrpSpPr>
        <p:grpSpPr>
          <a:xfrm>
            <a:off x="5439553" y="855736"/>
            <a:ext cx="3489562" cy="2467923"/>
            <a:chOff x="5348989" y="826181"/>
            <a:chExt cx="3489562" cy="246792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72156B9-452E-4C40-A327-DD44D5827003}"/>
                </a:ext>
              </a:extLst>
            </p:cNvPr>
            <p:cNvGrpSpPr/>
            <p:nvPr/>
          </p:nvGrpSpPr>
          <p:grpSpPr>
            <a:xfrm>
              <a:off x="5671059" y="826181"/>
              <a:ext cx="2743200" cy="2073673"/>
              <a:chOff x="4932040" y="834100"/>
              <a:chExt cx="2743200" cy="207367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BAB176E4-CEB9-4916-968A-B2349B34F7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32040" y="834100"/>
                <a:ext cx="2743200" cy="2073673"/>
              </a:xfrm>
              <a:prstGeom prst="rect">
                <a:avLst/>
              </a:prstGeom>
            </p:spPr>
          </p:pic>
          <p:cxnSp>
            <p:nvCxnSpPr>
              <p:cNvPr id="4" name="Straight Arrow Connector 3">
                <a:extLst>
                  <a:ext uri="{FF2B5EF4-FFF2-40B4-BE49-F238E27FC236}">
                    <a16:creationId xmlns:a16="http://schemas.microsoft.com/office/drawing/2014/main" id="{2F6D3E14-585E-4C3E-AB54-3D3202F04B36}"/>
                  </a:ext>
                </a:extLst>
              </p:cNvPr>
              <p:cNvCxnSpPr/>
              <p:nvPr/>
            </p:nvCxnSpPr>
            <p:spPr bwMode="auto">
              <a:xfrm flipV="1">
                <a:off x="5736380" y="2387965"/>
                <a:ext cx="1322262" cy="144726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DC0EFB7-EAEC-41D7-A72D-27121E336568}"/>
                  </a:ext>
                </a:extLst>
              </p:cNvPr>
              <p:cNvSpPr txBox="1"/>
              <p:nvPr/>
            </p:nvSpPr>
            <p:spPr>
              <a:xfrm>
                <a:off x="6012160" y="2512161"/>
                <a:ext cx="83067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480 mm</a:t>
                </a:r>
                <a:endParaRPr lang="en-GB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30610BF-FC1A-4D49-A7D2-FE4048DADB8C}"/>
                  </a:ext>
                </a:extLst>
              </p:cNvPr>
              <p:cNvSpPr txBox="1"/>
              <p:nvPr/>
            </p:nvSpPr>
            <p:spPr>
              <a:xfrm>
                <a:off x="4932040" y="1080269"/>
                <a:ext cx="75458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i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1 T </a:t>
                </a:r>
                <a:endParaRPr lang="en-GB" b="1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D218780-00F0-43D4-ACB6-CD64CB220F36}"/>
                  </a:ext>
                </a:extLst>
              </p:cNvPr>
              <p:cNvCxnSpPr/>
              <p:nvPr/>
            </p:nvCxnSpPr>
            <p:spPr bwMode="auto">
              <a:xfrm>
                <a:off x="5519292" y="1388046"/>
                <a:ext cx="835459" cy="44075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52F3982-A8DD-4385-98CC-A9297F686E05}"/>
                  </a:ext>
                </a:extLst>
              </p:cNvPr>
              <p:cNvSpPr txBox="1"/>
              <p:nvPr/>
            </p:nvSpPr>
            <p:spPr>
              <a:xfrm>
                <a:off x="5686620" y="889529"/>
                <a:ext cx="120933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>
                    <a:latin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Nb-Ti/Cu coil</a:t>
                </a:r>
                <a:endParaRPr lang="en-GB" b="1" dirty="0"/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C2EA2689-FA8B-46DD-960A-42CC0FC6E718}"/>
                  </a:ext>
                </a:extLst>
              </p:cNvPr>
              <p:cNvCxnSpPr/>
              <p:nvPr/>
            </p:nvCxnSpPr>
            <p:spPr bwMode="auto">
              <a:xfrm>
                <a:off x="6660232" y="1164470"/>
                <a:ext cx="182605" cy="30317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E0834A1-082A-4B38-9DDC-7020DAF5E3D8}"/>
                </a:ext>
              </a:extLst>
            </p:cNvPr>
            <p:cNvSpPr txBox="1"/>
            <p:nvPr/>
          </p:nvSpPr>
          <p:spPr>
            <a:xfrm>
              <a:off x="5348989" y="3017105"/>
              <a:ext cx="3489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latin typeface="Calibri" panose="020F0502020204030204" pitchFamily="34" charset="0"/>
                  <a:cs typeface="Calibri" panose="020F0502020204030204" pitchFamily="34" charset="0"/>
                </a:rPr>
                <a:t>1 T split-coil solenoid</a:t>
              </a:r>
              <a:endParaRPr lang="en-GB" sz="1200" i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56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7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6858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Aluminum-stabilized Nb-Ti/Cu conductor (1/2)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258112" y="683177"/>
            <a:ext cx="590038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50" dirty="0">
                <a:latin typeface="+mj-lt"/>
                <a:cs typeface="Calibri" panose="020F0502020204030204" pitchFamily="34" charset="0"/>
              </a:rPr>
              <a:t>Challenge: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Similar to existing superconducting detector magnets (ATLAS, CMS, …), future superconducting detector magnets require aluminum-stabilized Nb-Ti/Cu conductors, which are presently no longer commercially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Why not use individual Nb-Ti/Cu strands or accelerator magnet conductors instead?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Superconducting detector magnets develop internal voltages during quench, voltage amplitude is inversely proportional to operating current, and, for insulation purposes, the maximum voltage is practically limited to &lt; 1000 V  Large detector magnets require large operating currents, and so cabling of strands is unavoidable ( Rutherford cables)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50" dirty="0">
              <a:latin typeface="+mj-lt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Superconducting detector magnets are typically conduction-cooled, where aluminum ensures the thermal, electrical, and mechanical stability of the superconductor, temporarily carries the current during a quench, and provided needed heat capacity. </a:t>
            </a:r>
            <a:r>
              <a:rPr lang="en-GB" sz="1450" b="1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Aluminum-stabilized conductors is a niche technology</a:t>
            </a:r>
            <a:r>
              <a:rPr lang="en-GB" sz="1450" dirty="0">
                <a:latin typeface="+mj-lt"/>
                <a:cs typeface="Calibri" panose="020F0502020204030204" pitchFamily="34" charset="0"/>
                <a:sym typeface="Wingdings" panose="05000000000000000000" pitchFamily="2" charset="2"/>
              </a:rPr>
              <a:t>, and accelerator magnet technology (where conductor is in direct contact with helium and the stored magnetic energy is much smaller) does not work for superconducting detector magnets</a:t>
            </a:r>
            <a:endParaRPr lang="en-GB" sz="1450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E9F4BB5-2267-4477-A854-504B4760B7B9}"/>
              </a:ext>
            </a:extLst>
          </p:cNvPr>
          <p:cNvSpPr txBox="1"/>
          <p:nvPr/>
        </p:nvSpPr>
        <p:spPr>
          <a:xfrm>
            <a:off x="6430728" y="2360975"/>
            <a:ext cx="2368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Nb-Ti/Cu Rutherford cable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85BC11B-D4AE-427F-910B-2000BF8D5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8886" y="3501008"/>
            <a:ext cx="2571750" cy="112706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E142064-F1A9-4ECD-A503-0817F8821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162" y="1412380"/>
            <a:ext cx="2715496" cy="936104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EBEE5C9-B1C6-4AF6-A36B-4CA5D00B59AB}"/>
              </a:ext>
            </a:extLst>
          </p:cNvPr>
          <p:cNvSpPr txBox="1"/>
          <p:nvPr/>
        </p:nvSpPr>
        <p:spPr>
          <a:xfrm>
            <a:off x="6328886" y="4724748"/>
            <a:ext cx="2581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Rutherford cable encased in pure aluminum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736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8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6858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Aluminum-stabilized Nb-Ti/Cu conductor (2/2)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281033" y="3920776"/>
            <a:ext cx="858193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dirty="0">
                <a:latin typeface="+mj-lt"/>
                <a:cs typeface="Calibri" panose="020F0502020204030204" pitchFamily="34" charset="0"/>
              </a:rPr>
              <a:t>To address lack of commercial availability, we are organizing a workshop together with KEK on superconducting detector magnets later this year at CERN with world-wide colleagues and 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b="1" dirty="0">
                <a:latin typeface="+mj-lt"/>
                <a:cs typeface="Calibri" panose="020F0502020204030204" pitchFamily="34" charset="0"/>
              </a:rPr>
              <a:t>Must-have technology for present and future superconducting detector magnet projects (BabyIAXO, Alice-3, CLIC, FCC-</a:t>
            </a:r>
            <a:r>
              <a:rPr lang="en-GB" sz="1450" b="1" dirty="0" err="1">
                <a:latin typeface="+mj-lt"/>
                <a:cs typeface="Calibri" panose="020F0502020204030204" pitchFamily="34" charset="0"/>
              </a:rPr>
              <a:t>ee</a:t>
            </a:r>
            <a:r>
              <a:rPr lang="en-GB" sz="1450" b="1" dirty="0">
                <a:latin typeface="+mj-lt"/>
                <a:cs typeface="Calibri" panose="020F0502020204030204" pitchFamily="34" charset="0"/>
              </a:rPr>
              <a:t>, FCC-</a:t>
            </a:r>
            <a:r>
              <a:rPr lang="en-GB" sz="1450" b="1" dirty="0" err="1">
                <a:latin typeface="+mj-lt"/>
                <a:cs typeface="Calibri" panose="020F0502020204030204" pitchFamily="34" charset="0"/>
              </a:rPr>
              <a:t>hh</a:t>
            </a:r>
            <a:r>
              <a:rPr lang="en-GB" sz="1450" b="1" dirty="0">
                <a:latin typeface="+mj-lt"/>
                <a:cs typeface="Calibri" panose="020F0502020204030204" pitchFamily="34" charset="0"/>
              </a:rPr>
              <a:t>, …)</a:t>
            </a:r>
            <a:endParaRPr lang="en-GB" sz="14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50" b="1" dirty="0">
                <a:latin typeface="+mj-lt"/>
                <a:cs typeface="Calibri" panose="020F0502020204030204" pitchFamily="34" charset="0"/>
              </a:rPr>
              <a:t>Request: To fund aluminum-stabilized Nb-Ti/Cu conductor development, as was originally foreseen (EP R&amp;D WP8.2)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A0B60E-857B-49A7-B9BC-E5A9258333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984686"/>
            <a:ext cx="4257303" cy="20601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1C689A3-CE9F-4CE7-9BFD-C6CA93A408A5}"/>
              </a:ext>
            </a:extLst>
          </p:cNvPr>
          <p:cNvSpPr txBox="1"/>
          <p:nvPr/>
        </p:nvSpPr>
        <p:spPr>
          <a:xfrm>
            <a:off x="579031" y="3041871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Aluminum-stabilized conductors used for various superconducting detector magnets </a:t>
            </a:r>
          </a:p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(Source: Snowmass white paper ’22)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5270C-9419-4718-8989-D3C84B571EC5}"/>
              </a:ext>
            </a:extLst>
          </p:cNvPr>
          <p:cNvSpPr txBox="1"/>
          <p:nvPr/>
        </p:nvSpPr>
        <p:spPr>
          <a:xfrm>
            <a:off x="5072242" y="3041871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Calibri" panose="020F0502020204030204" pitchFamily="34" charset="0"/>
                <a:cs typeface="Calibri" panose="020F0502020204030204" pitchFamily="34" charset="0"/>
              </a:rPr>
              <a:t>Workshop on superconducting detector magnets, to be held later this year at CERN, with emphasis on aluminum-stabilized Nb-Ti/Cu conductor availability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7C677A1-C073-474F-B20C-B06D9184E8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812090"/>
            <a:ext cx="2725572" cy="18309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72A6B5-B742-4C78-B1C3-198CBA2B8CB9}"/>
              </a:ext>
            </a:extLst>
          </p:cNvPr>
          <p:cNvSpPr txBox="1"/>
          <p:nvPr/>
        </p:nvSpPr>
        <p:spPr>
          <a:xfrm>
            <a:off x="6091543" y="2626784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indico.cern.ch/e/</a:t>
            </a:r>
            <a:r>
              <a:rPr lang="en-US" sz="1200" i="1" dirty="0" err="1"/>
              <a:t>sdmw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900866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9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Summary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851920" y="6376243"/>
            <a:ext cx="419610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M. MENTINK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E5AB50-BB9E-4122-BAD3-A66027881D96}"/>
              </a:ext>
            </a:extLst>
          </p:cNvPr>
          <p:cNvSpPr txBox="1"/>
          <p:nvPr/>
        </p:nvSpPr>
        <p:spPr>
          <a:xfrm>
            <a:off x="281033" y="720333"/>
            <a:ext cx="8581933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Goal: To ensure we have technology and expertise needed to contribute to superconducting detector magnet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Aluminum-stabilized HTS-based conductor: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Long-term alternative to traditional aluminum-stabilized Nb-Ti/Cu conductor with attractive features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On-going: Short-length conductor development, towards testing at various temperature and field, addressing quench protection challenges, and towards conceptual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Table-top Split-coil solenoid demonstrator: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Comprehensive but cost-effective effort, for training the next generation of superconducting detector magnet experts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Towards cost-effective intermediate-sized superconducting detector magnets as needed by the CERN community, and demonstrator itself is useful for testing conductors and small detector components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Novel technologies (Quench detection and protection, current leads, cryogenics, vacuum vessel)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5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Aluminum-stabilized Nb-Ti/Cu conductor: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Traditional workhorse conductor for superconducting detector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dirty="0">
                <a:latin typeface="+mj-lt"/>
                <a:cs typeface="Calibri" panose="020F0502020204030204" pitchFamily="34" charset="0"/>
              </a:rPr>
              <a:t>Must-have for present and future superconducting detector magnet projects, but no longer commercially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350" b="1" dirty="0">
                <a:latin typeface="+mj-lt"/>
                <a:cs typeface="Calibri" panose="020F0502020204030204" pitchFamily="34" charset="0"/>
              </a:rPr>
              <a:t>We request to fund WP8.2 aluminum-stabilized conductor development, as was originally foreseen, to address this issue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350" b="1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50" b="1" dirty="0">
                <a:latin typeface="+mj-lt"/>
                <a:cs typeface="Calibri" panose="020F0502020204030204" pitchFamily="34" charset="0"/>
              </a:rPr>
              <a:t>EP R&amp;D WP8 benefits from the contributions of various colleagues at CERN. We thank everyone for their contributions!</a:t>
            </a:r>
          </a:p>
        </p:txBody>
      </p:sp>
    </p:spTree>
    <p:extLst>
      <p:ext uri="{BB962C8B-B14F-4D97-AF65-F5344CB8AC3E}">
        <p14:creationId xmlns:p14="http://schemas.microsoft.com/office/powerpoint/2010/main" val="1052443554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lnDef>
  </a:objectDefaults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MACCMI25:Applications:Microsoft Office 2004:Templates:My Templates:Presentation1.pot</Template>
  <TotalTime>8708</TotalTime>
  <Words>1625</Words>
  <Application>Microsoft Office PowerPoint</Application>
  <PresentationFormat>On-screen Show (4:3)</PresentationFormat>
  <Paragraphs>163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Presentation1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Matthias Mentink</cp:lastModifiedBy>
  <cp:revision>1814</cp:revision>
  <cp:lastPrinted>2012-01-26T14:49:09Z</cp:lastPrinted>
  <dcterms:created xsi:type="dcterms:W3CDTF">2010-09-29T13:42:39Z</dcterms:created>
  <dcterms:modified xsi:type="dcterms:W3CDTF">2022-06-20T15:28:24Z</dcterms:modified>
</cp:coreProperties>
</file>