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89" r:id="rId3"/>
    <p:sldId id="328" r:id="rId4"/>
    <p:sldId id="269" r:id="rId5"/>
    <p:sldId id="268" r:id="rId6"/>
    <p:sldId id="293" r:id="rId7"/>
    <p:sldId id="294" r:id="rId8"/>
    <p:sldId id="327" r:id="rId9"/>
    <p:sldId id="286" r:id="rId10"/>
    <p:sldId id="298" r:id="rId11"/>
    <p:sldId id="287" r:id="rId12"/>
    <p:sldId id="299" r:id="rId13"/>
    <p:sldId id="258" r:id="rId14"/>
    <p:sldId id="303" r:id="rId1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B6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1"/>
    <p:restoredTop sz="96292"/>
  </p:normalViewPr>
  <p:slideViewPr>
    <p:cSldViewPr snapToGrid="0" snapToObjects="1">
      <p:cViewPr>
        <p:scale>
          <a:sx n="96" d="100"/>
          <a:sy n="96" d="100"/>
        </p:scale>
        <p:origin x="584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149F8-99C0-6741-B151-4FD81FD6C4E0}" type="datetimeFigureOut">
              <a:rPr lang="en-CH" smtClean="0"/>
              <a:t>17.06.22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AB7E1-3FD4-E64A-831E-CE06548E156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4401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2D4C48-3581-4251-8267-71BA7215FE0C}" type="slidenum">
              <a:rPr lang="it-IT" smtClean="0"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13605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2D4C48-3581-4251-8267-71BA7215FE0C}" type="slidenum">
              <a:rPr lang="it-IT" smtClean="0"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06258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2D4C48-3581-4251-8267-71BA7215FE0C}" type="slidenum">
              <a:rPr lang="it-IT" smtClean="0"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30922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2D4C48-3581-4251-8267-71BA7215FE0C}" type="slidenum">
              <a:rPr lang="it-IT" smtClean="0"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59274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2D4C48-3581-4251-8267-71BA7215FE0C}" type="slidenum">
              <a:rPr lang="it-IT" smtClean="0"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420465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40C131F-0442-434F-A0F0-1B36BA1AEA90}" type="slidenum">
              <a:rPr lang="en-GB" sz="1400" b="0" strike="noStrike" spc="-1" smtClean="0">
                <a:solidFill>
                  <a:srgbClr val="000000"/>
                </a:solidFill>
                <a:latin typeface="Times New Roman"/>
                <a:ea typeface="Segoe UI"/>
              </a:rPr>
              <a:t>14</a:t>
            </a:fld>
            <a:endParaRPr lang="en-GB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48483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AE65D-B025-BA47-A27C-437CFEF9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DB17A7-031F-834C-A329-0B79EFC27F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CC360-45E7-5448-9FC4-8BC3444A9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21/06/2022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ED299-E3AE-1C4C-A705-F1660382B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1FEC5B-4704-FE47-B197-ECDB971E4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90801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B7ACF-C592-1C4F-8D65-1B3B3C2BE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E16A68-0CC1-124D-8DA2-38EBFEFEE4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0478AB-DE74-5845-84F5-8EAE33BCA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21/06/2022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7C500-F567-5C41-AD6E-7DC874D26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248EC-B262-204B-8E71-B430B5829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99988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45DB81-1AD4-7149-B7B3-122F33E87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4549A2-5080-054A-92D4-721812DA42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A985CA-EF22-A549-B9E7-DCCA24A5E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21/06/2022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5D32A-44D1-DB4A-8C52-281298A1A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DFCC80-E0D9-004D-90E2-DB22B5C76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29892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DD469-510D-6D48-AB90-A663F6C0F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BB43E-D274-4F4F-BFDA-19A400892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D815B-2A3E-E74F-A970-C9C5CA642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21/06/2022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9E6E8-0A88-1D48-B035-25CAFC4E7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674B9B-08E0-7640-8422-528B84DD1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66588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5B335-DAAA-F54C-B025-537AE6794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BA3882-F25D-064A-8A72-49E6F69A6E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0BD27E-A76B-4644-B486-C4728F037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21/06/2022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F8C45-DF15-C94B-A4BA-F790D6C01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1660AB-6570-9348-91A4-FC851FA9E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62885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769B0-A4CA-0E42-AC44-E6F4F36B1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71D6E-6E9A-B24B-BAAB-03B42ABEEA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A0A70D-437D-E44E-9774-1FC2DCA0C7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951A69-E1A0-9C46-8A4A-BE38CAE6E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21/06/2022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6CA8A1-31A3-0344-B376-D5523F4CD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25291A-9A00-914A-8BBF-448661A60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815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651F-453C-2546-B5C2-C5BBCA9C8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A3A2E0-A7F8-4245-B468-7543B3F9C4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DFB561-D43A-214C-BC18-C7F9B97905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F26AEB-1A33-2B40-AEEF-295BB34C35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8320EA-D147-6644-B74F-7E492911E6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492DE4-1122-C243-BE1F-EFDB3DB78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21/06/2022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81DE6E-C26B-DC49-9231-D09E3EF63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CFC461-A5E2-2448-870A-A60F6504E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57090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95357-5384-FA40-9519-2DCA1300C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85F3FA-E44D-0046-A11A-10BB728DC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21/06/2022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BE83D-E2E4-E449-9728-059DCA244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DD0886-22A4-8440-A396-C8236B4EF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61829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943116-95DE-1E4D-97A8-D697738C2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21/06/2022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AB8B83-6E4C-A741-AE97-DBC280401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DA88DC-E242-9E4B-8617-585A35BED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89999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1A387-75D1-F444-8AAC-C2C15AC08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5881E-7E94-794A-8191-1AC4FD727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BB9ECC-B9D8-2F4F-B770-70D05AFE35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A7164D-7F91-0445-A8AD-979849490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21/06/2022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812B6D-0561-D644-B449-75379AFAD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DA7505-EC1B-514E-B32F-0B3464357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69225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CA810-BF38-1D45-84ED-1833FF967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ECF481-0A7B-E342-AE41-65593D3B7F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6EE5EB-2FC1-6443-A4A2-DD9CE193D0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B718DB-87C8-454D-A8C6-A8FDB4052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21/06/2022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C2B48D-0C89-C14F-9596-6A956A191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4DBE92-FD16-C44A-BCD4-05B325F45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61200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75C7FA-F223-A34D-8392-61A11B430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ED83BC-89B6-5E48-805A-D0E737ECBC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37459-3313-9A49-B98F-D9ADE6EEE3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21/06/2022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78EB6-C589-324F-8D10-3A89F08A10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4947A-21F9-0F4F-BAAB-94E4675B66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C4E3C-060D-E74A-8751-5B3A0E28762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9599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emf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86C77-ED3D-A443-AAB7-94358825A5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Garamond" panose="02020404030301010803" pitchFamily="18" charset="0"/>
              </a:rPr>
              <a:t>EP R&amp;D Day 2022</a:t>
            </a:r>
            <a:br>
              <a:rPr lang="en-GB" dirty="0">
                <a:latin typeface="Garamond" panose="02020404030301010803" pitchFamily="18" charset="0"/>
              </a:rPr>
            </a:br>
            <a:r>
              <a:rPr lang="en-GB" dirty="0">
                <a:latin typeface="Garamond" panose="02020404030301010803" pitchFamily="18" charset="0"/>
              </a:rPr>
              <a:t>WP5.2 </a:t>
            </a:r>
            <a:br>
              <a:rPr lang="en-GB" dirty="0">
                <a:latin typeface="Garamond" panose="02020404030301010803" pitchFamily="18" charset="0"/>
              </a:rPr>
            </a:br>
            <a:r>
              <a:rPr lang="en-GB" dirty="0">
                <a:latin typeface="Garamond" panose="02020404030301010803" pitchFamily="18" charset="0"/>
              </a:rPr>
              <a:t>powering solutions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A20EAC-4719-BA44-95F0-1A391AB76E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H" dirty="0">
                <a:latin typeface="Garamond" panose="02020404030301010803" pitchFamily="18" charset="0"/>
              </a:rPr>
              <a:t>S. Michelis, G. Ripamonti, P. Antoszczuk, </a:t>
            </a:r>
            <a:r>
              <a:rPr lang="en-US" dirty="0">
                <a:latin typeface="Garamond" panose="02020404030301010803" pitchFamily="18" charset="0"/>
              </a:rPr>
              <a:t>G. Bantemits, K. Khalife, </a:t>
            </a:r>
          </a:p>
          <a:p>
            <a:r>
              <a:rPr lang="en-US" dirty="0">
                <a:latin typeface="Garamond" panose="02020404030301010803" pitchFamily="18" charset="0"/>
              </a:rPr>
              <a:t>M. Balutto, L. Johansson , N. Galante </a:t>
            </a:r>
          </a:p>
          <a:p>
            <a:r>
              <a:rPr lang="en-CH" dirty="0">
                <a:latin typeface="Garamond" panose="02020404030301010803" pitchFamily="18" charset="0"/>
              </a:rPr>
              <a:t>20/06/2022</a:t>
            </a:r>
          </a:p>
        </p:txBody>
      </p:sp>
    </p:spTree>
    <p:extLst>
      <p:ext uri="{BB962C8B-B14F-4D97-AF65-F5344CB8AC3E}">
        <p14:creationId xmlns:p14="http://schemas.microsoft.com/office/powerpoint/2010/main" val="3180184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D77CBF7-55FE-4CF7-9D35-12AABE741093}"/>
              </a:ext>
            </a:extLst>
          </p:cNvPr>
          <p:cNvSpPr/>
          <p:nvPr/>
        </p:nvSpPr>
        <p:spPr>
          <a:xfrm>
            <a:off x="0" y="457200"/>
            <a:ext cx="1137920" cy="690880"/>
          </a:xfrm>
          <a:prstGeom prst="rect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97F0860-F586-6ECB-5444-0E596A98C851}"/>
              </a:ext>
            </a:extLst>
          </p:cNvPr>
          <p:cNvGrpSpPr/>
          <p:nvPr/>
        </p:nvGrpSpPr>
        <p:grpSpPr>
          <a:xfrm>
            <a:off x="5566729" y="4564424"/>
            <a:ext cx="5742595" cy="1529986"/>
            <a:chOff x="349377" y="1294597"/>
            <a:chExt cx="7077706" cy="18856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itle 1">
                  <a:extLst>
                    <a:ext uri="{FF2B5EF4-FFF2-40B4-BE49-F238E27FC236}">
                      <a16:creationId xmlns:a16="http://schemas.microsoft.com/office/drawing/2014/main" id="{51C9F635-F73F-9E81-21E5-89BB4B82707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49377" y="1314028"/>
                  <a:ext cx="3247136" cy="690880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ctr">
                  <a:norm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algn="ctr"/>
                  <a:r>
                    <a:rPr lang="en-US" sz="1600" b="0" dirty="0">
                      <a:latin typeface="Garamond" panose="02020404030301010803" pitchFamily="18" charset="0"/>
                    </a:rPr>
                    <a:t>Stage 1: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48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→5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a14:m>
                  <a:endParaRPr lang="en-US" sz="1600" dirty="0">
                    <a:latin typeface="Garamond" panose="02020404030301010803" pitchFamily="18" charset="0"/>
                  </a:endParaRPr>
                </a:p>
              </p:txBody>
            </p:sp>
          </mc:Choice>
          <mc:Fallback xmlns="">
            <p:sp>
              <p:nvSpPr>
                <p:cNvPr id="30" name="Title 1">
                  <a:extLst>
                    <a:ext uri="{FF2B5EF4-FFF2-40B4-BE49-F238E27FC236}">
                      <a16:creationId xmlns:a16="http://schemas.microsoft.com/office/drawing/2014/main" id="{51C9F635-F73F-9E81-21E5-89BB4B8270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377" y="1314028"/>
                  <a:ext cx="3247136" cy="690880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C94FA81-72F6-EC02-5B96-E05E0049AC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70654" y="1987637"/>
              <a:ext cx="0" cy="1192656"/>
            </a:xfrm>
            <a:prstGeom prst="line">
              <a:avLst/>
            </a:prstGeom>
            <a:ln w="28575">
              <a:gradFill flip="none" rotWithShape="1">
                <a:gsLst>
                  <a:gs pos="0">
                    <a:srgbClr val="0070C0"/>
                  </a:gs>
                  <a:gs pos="100000">
                    <a:srgbClr val="00B0F0"/>
                  </a:gs>
                </a:gsLst>
                <a:lin ang="18900000" scaled="1"/>
                <a:tileRect/>
              </a:gra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lowchart: Alternate Process 26">
              <a:extLst>
                <a:ext uri="{FF2B5EF4-FFF2-40B4-BE49-F238E27FC236}">
                  <a16:creationId xmlns:a16="http://schemas.microsoft.com/office/drawing/2014/main" id="{8F8CC632-EED3-3B56-BB0B-BDE468CA8F3F}"/>
                </a:ext>
              </a:extLst>
            </p:cNvPr>
            <p:cNvSpPr/>
            <p:nvPr/>
          </p:nvSpPr>
          <p:spPr>
            <a:xfrm>
              <a:off x="4885056" y="1985477"/>
              <a:ext cx="1865373" cy="1194816"/>
            </a:xfrm>
            <a:prstGeom prst="flowChartAlternateProcess">
              <a:avLst/>
            </a:prstGeom>
            <a:solidFill>
              <a:srgbClr val="58B6C0"/>
            </a:solidFill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Garamond" panose="02020404030301010803" pitchFamily="18" charset="0"/>
                </a:rPr>
                <a:t>28nm DCDC+LDO</a:t>
              </a:r>
              <a:endParaRPr lang="en-US" sz="1100" dirty="0">
                <a:latin typeface="Garamond" panose="02020404030301010803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itle 1">
                  <a:extLst>
                    <a:ext uri="{FF2B5EF4-FFF2-40B4-BE49-F238E27FC236}">
                      <a16:creationId xmlns:a16="http://schemas.microsoft.com/office/drawing/2014/main" id="{D6DC9C30-71BE-C5A8-9C9D-7FAA337FD59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179947" y="1294597"/>
                  <a:ext cx="3247136" cy="690880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ctr">
                  <a:norm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algn="ctr"/>
                  <a:r>
                    <a:rPr lang="en-US" sz="1600" b="0" dirty="0">
                      <a:latin typeface="Garamond" panose="02020404030301010803" pitchFamily="18" charset="0"/>
                    </a:rPr>
                    <a:t>Stage on FE-chip: </a:t>
                  </a:r>
                  <a14:m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→0.9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a14:m>
                  <a:endParaRPr lang="en-US" sz="1600" dirty="0">
                    <a:latin typeface="Garamond" panose="02020404030301010803" pitchFamily="18" charset="0"/>
                  </a:endParaRPr>
                </a:p>
              </p:txBody>
            </p:sp>
          </mc:Choice>
          <mc:Fallback xmlns="">
            <p:sp>
              <p:nvSpPr>
                <p:cNvPr id="44" name="Title 1">
                  <a:extLst>
                    <a:ext uri="{FF2B5EF4-FFF2-40B4-BE49-F238E27FC236}">
                      <a16:creationId xmlns:a16="http://schemas.microsoft.com/office/drawing/2014/main" id="{D6DC9C30-71BE-C5A8-9C9D-7FAA337FD5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79947" y="1294597"/>
                  <a:ext cx="3247136" cy="69088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Arrow: Right 36">
              <a:extLst>
                <a:ext uri="{FF2B5EF4-FFF2-40B4-BE49-F238E27FC236}">
                  <a16:creationId xmlns:a16="http://schemas.microsoft.com/office/drawing/2014/main" id="{E3090B2D-3403-D3BA-5776-DF053E5140C5}"/>
                </a:ext>
              </a:extLst>
            </p:cNvPr>
            <p:cNvSpPr/>
            <p:nvPr/>
          </p:nvSpPr>
          <p:spPr>
            <a:xfrm>
              <a:off x="3508368" y="1551740"/>
              <a:ext cx="778508" cy="190500"/>
            </a:xfrm>
            <a:prstGeom prst="right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48" name="Flowchart: Alternate Process 26">
              <a:extLst>
                <a:ext uri="{FF2B5EF4-FFF2-40B4-BE49-F238E27FC236}">
                  <a16:creationId xmlns:a16="http://schemas.microsoft.com/office/drawing/2014/main" id="{8A32B6AE-9B96-C890-32E1-26C3B562617E}"/>
                </a:ext>
              </a:extLst>
            </p:cNvPr>
            <p:cNvSpPr/>
            <p:nvPr/>
          </p:nvSpPr>
          <p:spPr>
            <a:xfrm>
              <a:off x="1044320" y="1957751"/>
              <a:ext cx="1865373" cy="1194816"/>
            </a:xfrm>
            <a:prstGeom prst="flowChartAlternateProcess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Garamond" panose="02020404030301010803" pitchFamily="18" charset="0"/>
                </a:rPr>
                <a:t> new bPOL48V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EED375E6-78EF-E038-7103-7DB188241204}"/>
              </a:ext>
            </a:extLst>
          </p:cNvPr>
          <p:cNvSpPr txBox="1"/>
          <p:nvPr/>
        </p:nvSpPr>
        <p:spPr>
          <a:xfrm>
            <a:off x="257271" y="4574987"/>
            <a:ext cx="4972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F</a:t>
            </a:r>
            <a:r>
              <a:rPr lang="en-CH" b="1" dirty="0">
                <a:latin typeface="Garamond" panose="02020404030301010803" pitchFamily="18" charset="0"/>
              </a:rPr>
              <a:t>uture R&amp;D:</a:t>
            </a:r>
          </a:p>
          <a:p>
            <a:pPr lvl="1"/>
            <a:r>
              <a:rPr lang="en-US" dirty="0">
                <a:solidFill>
                  <a:srgbClr val="FF0000"/>
                </a:solidFill>
                <a:latin typeface="Garamond" panose="02020404030301010803" pitchFamily="18" charset="0"/>
              </a:rPr>
              <a:t>Not originally included in the WP5 RD program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DDD0F26-B9C9-97E7-FF51-BD183B787AF6}"/>
              </a:ext>
            </a:extLst>
          </p:cNvPr>
          <p:cNvCxnSpPr/>
          <p:nvPr/>
        </p:nvCxnSpPr>
        <p:spPr>
          <a:xfrm>
            <a:off x="383792" y="3906078"/>
            <a:ext cx="11613664" cy="0"/>
          </a:xfrm>
          <a:prstGeom prst="line">
            <a:avLst/>
          </a:prstGeom>
          <a:ln w="571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itle 1">
            <a:extLst>
              <a:ext uri="{FF2B5EF4-FFF2-40B4-BE49-F238E27FC236}">
                <a16:creationId xmlns:a16="http://schemas.microsoft.com/office/drawing/2014/main" id="{07A5A90C-94D9-44C0-988B-8FF6648A27B8}"/>
              </a:ext>
            </a:extLst>
          </p:cNvPr>
          <p:cNvSpPr txBox="1">
            <a:spLocks/>
          </p:cNvSpPr>
          <p:nvPr/>
        </p:nvSpPr>
        <p:spPr>
          <a:xfrm>
            <a:off x="1255055" y="272198"/>
            <a:ext cx="10439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Garamond" panose="02020404030301010803" pitchFamily="18" charset="0"/>
              </a:rPr>
              <a:t>What Next? Future development for long term R&amp;D in WP5</a:t>
            </a:r>
            <a:endParaRPr lang="it-IT" sz="3200" dirty="0">
              <a:latin typeface="Garamond" panose="02020404030301010803" pitchFamily="18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646B5E6-0428-8CB0-A643-B5BE61D8CF8A}"/>
              </a:ext>
            </a:extLst>
          </p:cNvPr>
          <p:cNvGrpSpPr/>
          <p:nvPr/>
        </p:nvGrpSpPr>
        <p:grpSpPr>
          <a:xfrm>
            <a:off x="3082638" y="1520542"/>
            <a:ext cx="8928591" cy="1538027"/>
            <a:chOff x="349377" y="1284686"/>
            <a:chExt cx="11004423" cy="18956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itle 1">
                  <a:extLst>
                    <a:ext uri="{FF2B5EF4-FFF2-40B4-BE49-F238E27FC236}">
                      <a16:creationId xmlns:a16="http://schemas.microsoft.com/office/drawing/2014/main" id="{AEBEC75F-2DA2-637F-A97D-BA4579C31F8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49377" y="1314028"/>
                  <a:ext cx="3247136" cy="690880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ctr">
                  <a:norm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algn="ctr"/>
                  <a:r>
                    <a:rPr lang="en-US" sz="1600" b="0" dirty="0">
                      <a:latin typeface="Garamond" panose="02020404030301010803" pitchFamily="18" charset="0"/>
                    </a:rPr>
                    <a:t>Stage 1: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48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→12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a14:m>
                  <a:endParaRPr lang="en-US" sz="1600" dirty="0">
                    <a:latin typeface="Garamond" panose="02020404030301010803" pitchFamily="18" charset="0"/>
                  </a:endParaRPr>
                </a:p>
              </p:txBody>
            </p:sp>
          </mc:Choice>
          <mc:Fallback xmlns="">
            <p:sp>
              <p:nvSpPr>
                <p:cNvPr id="57" name="Title 1">
                  <a:extLst>
                    <a:ext uri="{FF2B5EF4-FFF2-40B4-BE49-F238E27FC236}">
                      <a16:creationId xmlns:a16="http://schemas.microsoft.com/office/drawing/2014/main" id="{AEBEC75F-2DA2-637F-A97D-BA4579C31F8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377" y="1314028"/>
                  <a:ext cx="3247136" cy="69088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773632C-036A-DA3D-81D4-44D0B2B713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70654" y="1987637"/>
              <a:ext cx="0" cy="1192656"/>
            </a:xfrm>
            <a:prstGeom prst="line">
              <a:avLst/>
            </a:prstGeom>
            <a:ln w="28575">
              <a:gradFill flip="none" rotWithShape="1">
                <a:gsLst>
                  <a:gs pos="0">
                    <a:srgbClr val="0070C0"/>
                  </a:gs>
                  <a:gs pos="100000">
                    <a:srgbClr val="00B0F0"/>
                  </a:gs>
                </a:gsLst>
                <a:lin ang="18900000" scaled="1"/>
                <a:tileRect/>
              </a:gra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3E4CE07-F9A2-8508-44E9-579CED1993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64830" y="1987637"/>
              <a:ext cx="0" cy="1192656"/>
            </a:xfrm>
            <a:prstGeom prst="line">
              <a:avLst/>
            </a:prstGeom>
            <a:ln w="28575">
              <a:gradFill flip="none" rotWithShape="1">
                <a:gsLst>
                  <a:gs pos="0">
                    <a:srgbClr val="0070C0"/>
                  </a:gs>
                  <a:gs pos="100000">
                    <a:srgbClr val="00B0F0"/>
                  </a:gs>
                </a:gsLst>
                <a:lin ang="18900000" scaled="1"/>
                <a:tileRect/>
              </a:gra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Flowchart: Alternate Process 25">
              <a:extLst>
                <a:ext uri="{FF2B5EF4-FFF2-40B4-BE49-F238E27FC236}">
                  <a16:creationId xmlns:a16="http://schemas.microsoft.com/office/drawing/2014/main" id="{C89B3EBB-B6BA-5EF4-B8BF-74C9DEF61999}"/>
                </a:ext>
              </a:extLst>
            </p:cNvPr>
            <p:cNvSpPr/>
            <p:nvPr/>
          </p:nvSpPr>
          <p:spPr>
            <a:xfrm>
              <a:off x="8790559" y="1947694"/>
              <a:ext cx="1865373" cy="1194816"/>
            </a:xfrm>
            <a:prstGeom prst="flowChartAlternateProcess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Garamond" panose="02020404030301010803" pitchFamily="18" charset="0"/>
                </a:rPr>
                <a:t>bPOL2V5</a:t>
              </a:r>
              <a:endParaRPr lang="en-US" sz="1100" dirty="0">
                <a:latin typeface="Garamond" panose="02020404030301010803" pitchFamily="18" charset="0"/>
              </a:endParaRPr>
            </a:p>
          </p:txBody>
        </p:sp>
        <p:sp>
          <p:nvSpPr>
            <p:cNvPr id="61" name="Flowchart: Alternate Process 26">
              <a:extLst>
                <a:ext uri="{FF2B5EF4-FFF2-40B4-BE49-F238E27FC236}">
                  <a16:creationId xmlns:a16="http://schemas.microsoft.com/office/drawing/2014/main" id="{A1C048EF-1E87-DF35-BCD2-CABFCB098A29}"/>
                </a:ext>
              </a:extLst>
            </p:cNvPr>
            <p:cNvSpPr/>
            <p:nvPr/>
          </p:nvSpPr>
          <p:spPr>
            <a:xfrm>
              <a:off x="4885056" y="1985477"/>
              <a:ext cx="1865373" cy="1194816"/>
            </a:xfrm>
            <a:prstGeom prst="flowChartAlternateProcess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Garamond" panose="02020404030301010803" pitchFamily="18" charset="0"/>
                </a:rPr>
                <a:t>bPOL12V</a:t>
              </a:r>
              <a:r>
                <a:rPr lang="en-US" sz="1100" dirty="0">
                  <a:latin typeface="Garamond" panose="02020404030301010803" pitchFamily="18" charset="0"/>
                </a:rPr>
                <a:t>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itle 1">
                  <a:extLst>
                    <a:ext uri="{FF2B5EF4-FFF2-40B4-BE49-F238E27FC236}">
                      <a16:creationId xmlns:a16="http://schemas.microsoft.com/office/drawing/2014/main" id="{F9B5D914-FCF3-8626-DBA0-A66F3357D99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179947" y="1294597"/>
                  <a:ext cx="3247136" cy="690880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ctr">
                  <a:norm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algn="ctr"/>
                  <a:r>
                    <a:rPr lang="en-US" sz="1600" b="0" dirty="0">
                      <a:latin typeface="Garamond" panose="02020404030301010803" pitchFamily="18" charset="0"/>
                    </a:rPr>
                    <a:t>Stage 2: 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→2.5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a14:m>
                  <a:endParaRPr lang="en-US" sz="1600" dirty="0">
                    <a:latin typeface="Garamond" panose="02020404030301010803" pitchFamily="18" charset="0"/>
                  </a:endParaRPr>
                </a:p>
              </p:txBody>
            </p:sp>
          </mc:Choice>
          <mc:Fallback xmlns="">
            <p:sp>
              <p:nvSpPr>
                <p:cNvPr id="62" name="Title 1">
                  <a:extLst>
                    <a:ext uri="{FF2B5EF4-FFF2-40B4-BE49-F238E27FC236}">
                      <a16:creationId xmlns:a16="http://schemas.microsoft.com/office/drawing/2014/main" id="{F9B5D914-FCF3-8626-DBA0-A66F3357D9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79947" y="1294597"/>
                  <a:ext cx="3247136" cy="69088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3" name="Arrow: Right 36">
              <a:extLst>
                <a:ext uri="{FF2B5EF4-FFF2-40B4-BE49-F238E27FC236}">
                  <a16:creationId xmlns:a16="http://schemas.microsoft.com/office/drawing/2014/main" id="{FB01E6D7-0819-B335-672A-61B77B80424C}"/>
                </a:ext>
              </a:extLst>
            </p:cNvPr>
            <p:cNvSpPr/>
            <p:nvPr/>
          </p:nvSpPr>
          <p:spPr>
            <a:xfrm>
              <a:off x="3508368" y="1551740"/>
              <a:ext cx="778508" cy="190500"/>
            </a:xfrm>
            <a:prstGeom prst="right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>
                <a:latin typeface="Garamond" panose="02020404030301010803" pitchFamily="18" charset="0"/>
              </a:endParaRPr>
            </a:p>
          </p:txBody>
        </p:sp>
        <p:sp>
          <p:nvSpPr>
            <p:cNvPr id="64" name="Arrow: Right 37">
              <a:extLst>
                <a:ext uri="{FF2B5EF4-FFF2-40B4-BE49-F238E27FC236}">
                  <a16:creationId xmlns:a16="http://schemas.microsoft.com/office/drawing/2014/main" id="{1B6CAEC7-38C3-0A10-2512-D7F711C6CD3F}"/>
                </a:ext>
              </a:extLst>
            </p:cNvPr>
            <p:cNvSpPr/>
            <p:nvPr/>
          </p:nvSpPr>
          <p:spPr>
            <a:xfrm>
              <a:off x="7328156" y="1534876"/>
              <a:ext cx="778508" cy="190500"/>
            </a:xfrm>
            <a:prstGeom prst="right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>
                <a:latin typeface="Garamond" panose="02020404030301010803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itle 1">
                  <a:extLst>
                    <a:ext uri="{FF2B5EF4-FFF2-40B4-BE49-F238E27FC236}">
                      <a16:creationId xmlns:a16="http://schemas.microsoft.com/office/drawing/2014/main" id="{A6880F81-BA78-A052-019A-4B5CBDD2AE9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106664" y="1284686"/>
                  <a:ext cx="3247136" cy="690880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ctr">
                  <a:norm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algn="ctr"/>
                  <a:r>
                    <a:rPr lang="en-US" sz="1600" b="0" dirty="0">
                      <a:latin typeface="Garamond" panose="02020404030301010803" pitchFamily="18" charset="0"/>
                    </a:rPr>
                    <a:t>Stage 3: 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.5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→1.2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a14:m>
                  <a:endParaRPr lang="en-US" sz="1600" dirty="0">
                    <a:latin typeface="Garamond" panose="02020404030301010803" pitchFamily="18" charset="0"/>
                  </a:endParaRPr>
                </a:p>
              </p:txBody>
            </p:sp>
          </mc:Choice>
          <mc:Fallback xmlns="">
            <p:sp>
              <p:nvSpPr>
                <p:cNvPr id="65" name="Title 1">
                  <a:extLst>
                    <a:ext uri="{FF2B5EF4-FFF2-40B4-BE49-F238E27FC236}">
                      <a16:creationId xmlns:a16="http://schemas.microsoft.com/office/drawing/2014/main" id="{A6880F81-BA78-A052-019A-4B5CBDD2AE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06664" y="1284686"/>
                  <a:ext cx="3247136" cy="69088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6" name="Flowchart: Alternate Process 26">
              <a:extLst>
                <a:ext uri="{FF2B5EF4-FFF2-40B4-BE49-F238E27FC236}">
                  <a16:creationId xmlns:a16="http://schemas.microsoft.com/office/drawing/2014/main" id="{2BBF8D08-81E8-DD68-C1EC-B1E97984E76B}"/>
                </a:ext>
              </a:extLst>
            </p:cNvPr>
            <p:cNvSpPr/>
            <p:nvPr/>
          </p:nvSpPr>
          <p:spPr>
            <a:xfrm>
              <a:off x="1044319" y="1957751"/>
              <a:ext cx="2009896" cy="896462"/>
            </a:xfrm>
            <a:prstGeom prst="flowChartAlternateProcess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4472C4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Garamond" panose="02020404030301010803" pitchFamily="18" charset="0"/>
                </a:rPr>
                <a:t>bPOL48V</a:t>
              </a:r>
            </a:p>
            <a:p>
              <a:pPr algn="ctr"/>
              <a:r>
                <a:rPr lang="en-US" sz="1400" dirty="0">
                  <a:latin typeface="Garamond" panose="02020404030301010803" pitchFamily="18" charset="0"/>
                </a:rPr>
                <a:t>(</a:t>
              </a:r>
              <a:r>
                <a:rPr lang="en-US" sz="1400" dirty="0" err="1">
                  <a:latin typeface="Garamond" panose="02020404030301010803" pitchFamily="18" charset="0"/>
                </a:rPr>
                <a:t>Si_buck_controller</a:t>
              </a:r>
              <a:r>
                <a:rPr lang="en-US" sz="1400" dirty="0">
                  <a:latin typeface="Garamond" panose="02020404030301010803" pitchFamily="18" charset="0"/>
                </a:rPr>
                <a:t> + EPC2152)</a:t>
              </a:r>
            </a:p>
          </p:txBody>
        </p:sp>
      </p:grpSp>
      <p:sp>
        <p:nvSpPr>
          <p:cNvPr id="67" name="Flowchart: Alternate Process 28">
            <a:extLst>
              <a:ext uri="{FF2B5EF4-FFF2-40B4-BE49-F238E27FC236}">
                <a16:creationId xmlns:a16="http://schemas.microsoft.com/office/drawing/2014/main" id="{39F79D39-6DFD-2B04-8D93-2D80BDF13FB6}"/>
              </a:ext>
            </a:extLst>
          </p:cNvPr>
          <p:cNvSpPr/>
          <p:nvPr/>
        </p:nvSpPr>
        <p:spPr>
          <a:xfrm>
            <a:off x="3643193" y="3261828"/>
            <a:ext cx="1630749" cy="316970"/>
          </a:xfrm>
          <a:prstGeom prst="flowChartAlternateProcess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84000">
                <a:srgbClr val="00B050"/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rPOL48V</a:t>
            </a:r>
          </a:p>
        </p:txBody>
      </p:sp>
      <p:sp>
        <p:nvSpPr>
          <p:cNvPr id="68" name="Flowchart: Alternate Process 26">
            <a:extLst>
              <a:ext uri="{FF2B5EF4-FFF2-40B4-BE49-F238E27FC236}">
                <a16:creationId xmlns:a16="http://schemas.microsoft.com/office/drawing/2014/main" id="{9BAB5F89-B720-819B-4C2F-9890BE20F7B7}"/>
              </a:ext>
            </a:extLst>
          </p:cNvPr>
          <p:cNvSpPr/>
          <p:nvPr/>
        </p:nvSpPr>
        <p:spPr>
          <a:xfrm>
            <a:off x="3646489" y="2869429"/>
            <a:ext cx="1630749" cy="316970"/>
          </a:xfrm>
          <a:prstGeom prst="flowChartAlternateProcess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linPOL48V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DBE148-64E3-9A3A-95CF-E3E0C79D7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10</a:t>
            </a:fld>
            <a:endParaRPr lang="en-CH"/>
          </a:p>
        </p:txBody>
      </p:sp>
      <p:pic>
        <p:nvPicPr>
          <p:cNvPr id="70" name="Picture 2" descr="DCDC project">
            <a:extLst>
              <a:ext uri="{FF2B5EF4-FFF2-40B4-BE49-F238E27FC236}">
                <a16:creationId xmlns:a16="http://schemas.microsoft.com/office/drawing/2014/main" id="{766350CF-EF9C-1914-4039-D76D41FD35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080" y="0"/>
            <a:ext cx="1158240" cy="5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FCBA1D21-C0EF-D375-C81C-8A51EDA12ECF}"/>
              </a:ext>
            </a:extLst>
          </p:cNvPr>
          <p:cNvSpPr txBox="1"/>
          <p:nvPr/>
        </p:nvSpPr>
        <p:spPr>
          <a:xfrm>
            <a:off x="66587" y="1943033"/>
            <a:ext cx="3387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latin typeface="Garamond" panose="02020404030301010803" pitchFamily="18" charset="0"/>
              </a:rPr>
              <a:t>Today:</a:t>
            </a:r>
          </a:p>
          <a:p>
            <a:pPr lvl="1"/>
            <a:r>
              <a:rPr lang="en-CH" dirty="0">
                <a:latin typeface="Garamond" panose="02020404030301010803" pitchFamily="18" charset="0"/>
              </a:rPr>
              <a:t>RD on bPOL48V finished,</a:t>
            </a:r>
          </a:p>
          <a:p>
            <a:pPr lvl="1"/>
            <a:r>
              <a:rPr lang="en-CH" dirty="0">
                <a:latin typeface="Garamond" panose="02020404030301010803" pitchFamily="18" charset="0"/>
              </a:rPr>
              <a:t>30 wafers produced</a:t>
            </a:r>
            <a:endParaRPr lang="en-CH" b="1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20AB7CC-E258-4C50-D22F-4E05C12F5D07}"/>
              </a:ext>
            </a:extLst>
          </p:cNvPr>
          <p:cNvSpPr txBox="1"/>
          <p:nvPr/>
        </p:nvSpPr>
        <p:spPr>
          <a:xfrm>
            <a:off x="195312" y="5171080"/>
            <a:ext cx="52527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endParaRPr lang="en-US" dirty="0">
              <a:latin typeface="Garamond" panose="02020404030301010803" pitchFamily="18" charset="0"/>
            </a:endParaRPr>
          </a:p>
          <a:p>
            <a:pPr lvl="1"/>
            <a:r>
              <a:rPr lang="en-US" dirty="0">
                <a:latin typeface="Garamond" panose="02020404030301010803" pitchFamily="18" charset="0"/>
              </a:rPr>
              <a:t>New HV Stage1 (HV CMOS technology and GaN)</a:t>
            </a:r>
          </a:p>
          <a:p>
            <a:pPr lvl="1"/>
            <a:r>
              <a:rPr lang="en-US" dirty="0">
                <a:latin typeface="Garamond" panose="02020404030301010803" pitchFamily="18" charset="0"/>
              </a:rPr>
              <a:t>DCDC converter in 28nm TSMC</a:t>
            </a:r>
            <a:endParaRPr lang="en-CH" dirty="0">
              <a:latin typeface="Garamond" panose="02020404030301010803" pitchFamily="18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FDB3DD1-47CF-27EB-4472-F95A314459F8}"/>
              </a:ext>
            </a:extLst>
          </p:cNvPr>
          <p:cNvSpPr txBox="1"/>
          <p:nvPr/>
        </p:nvSpPr>
        <p:spPr>
          <a:xfrm>
            <a:off x="86379" y="2863233"/>
            <a:ext cx="3387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b="1" dirty="0" err="1">
                <a:solidFill>
                  <a:srgbClr val="FF0000"/>
                </a:solidFill>
                <a:latin typeface="Garamond" panose="02020404030301010803" pitchFamily="18" charset="0"/>
              </a:rPr>
              <a:t>Si_Buck_Controller</a:t>
            </a:r>
            <a:r>
              <a:rPr lang="en-CH" b="1" dirty="0">
                <a:solidFill>
                  <a:srgbClr val="FF0000"/>
                </a:solidFill>
                <a:latin typeface="Garamond" panose="02020404030301010803" pitchFamily="18" charset="0"/>
              </a:rPr>
              <a:t> &amp; </a:t>
            </a:r>
          </a:p>
          <a:p>
            <a:pPr lvl="1"/>
            <a:r>
              <a:rPr lang="en-CH" b="1" dirty="0">
                <a:solidFill>
                  <a:srgbClr val="FF0000"/>
                </a:solidFill>
                <a:latin typeface="Garamond" panose="02020404030301010803" pitchFamily="18" charset="0"/>
              </a:rPr>
              <a:t>linPOL48V Fab (I3T80) is closing</a:t>
            </a:r>
          </a:p>
        </p:txBody>
      </p:sp>
    </p:spTree>
    <p:extLst>
      <p:ext uri="{BB962C8B-B14F-4D97-AF65-F5344CB8AC3E}">
        <p14:creationId xmlns:p14="http://schemas.microsoft.com/office/powerpoint/2010/main" val="803331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72" grpId="0"/>
      <p:bldP spid="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B4128C-DEBE-42C9-9C6E-D35FF9DB396F}"/>
              </a:ext>
            </a:extLst>
          </p:cNvPr>
          <p:cNvSpPr/>
          <p:nvPr/>
        </p:nvSpPr>
        <p:spPr>
          <a:xfrm>
            <a:off x="0" y="457200"/>
            <a:ext cx="1137920" cy="690880"/>
          </a:xfrm>
          <a:prstGeom prst="rect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3B1F7B5-317B-4A84-9C5C-6683E4127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920" y="136525"/>
            <a:ext cx="104394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Garamond" panose="02020404030301010803" pitchFamily="18" charset="0"/>
              </a:rPr>
              <a:t>Future development for long term R&amp;D in WP5</a:t>
            </a:r>
            <a:endParaRPr lang="it-IT" sz="3600" dirty="0">
              <a:latin typeface="Garamond" panose="02020404030301010803" pitchFamily="18" charset="0"/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8B575EF2-C886-4938-8D35-1A0107BC3C1C}"/>
              </a:ext>
            </a:extLst>
          </p:cNvPr>
          <p:cNvSpPr txBox="1">
            <a:spLocks/>
          </p:cNvSpPr>
          <p:nvPr/>
        </p:nvSpPr>
        <p:spPr>
          <a:xfrm>
            <a:off x="7618119" y="5556069"/>
            <a:ext cx="3830931" cy="690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400" dirty="0">
              <a:latin typeface="Garamond" panose="020204040303010108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itle 1">
                <a:extLst>
                  <a:ext uri="{FF2B5EF4-FFF2-40B4-BE49-F238E27FC236}">
                    <a16:creationId xmlns:a16="http://schemas.microsoft.com/office/drawing/2014/main" id="{A174C3C4-CB9D-0C47-A81F-B52D0C83F98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2444" y="1230504"/>
                <a:ext cx="3247136" cy="69088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2000" b="0" dirty="0">
                    <a:latin typeface="Garamond" panose="02020404030301010803" pitchFamily="18" charset="0"/>
                  </a:rPr>
                  <a:t>Stage 1: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→5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endParaRPr lang="en-US" sz="2000" dirty="0"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27" name="Title 1">
                <a:extLst>
                  <a:ext uri="{FF2B5EF4-FFF2-40B4-BE49-F238E27FC236}">
                    <a16:creationId xmlns:a16="http://schemas.microsoft.com/office/drawing/2014/main" id="{A174C3C4-CB9D-0C47-A81F-B52D0C83F9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444" y="1230504"/>
                <a:ext cx="3247136" cy="6908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Arrow: Right 36">
            <a:extLst>
              <a:ext uri="{FF2B5EF4-FFF2-40B4-BE49-F238E27FC236}">
                <a16:creationId xmlns:a16="http://schemas.microsoft.com/office/drawing/2014/main" id="{3ACE0244-AC7E-384D-9B53-314F39C45405}"/>
              </a:ext>
            </a:extLst>
          </p:cNvPr>
          <p:cNvSpPr/>
          <p:nvPr/>
        </p:nvSpPr>
        <p:spPr>
          <a:xfrm>
            <a:off x="5499595" y="1493987"/>
            <a:ext cx="778508" cy="190500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itle 1">
                <a:extLst>
                  <a:ext uri="{FF2B5EF4-FFF2-40B4-BE49-F238E27FC236}">
                    <a16:creationId xmlns:a16="http://schemas.microsoft.com/office/drawing/2014/main" id="{3067B53A-DFD8-5A43-927E-2498E15FFCF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18118" y="1216007"/>
                <a:ext cx="3547721" cy="69088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2000" b="0" dirty="0">
                    <a:latin typeface="Garamond" panose="02020404030301010803" pitchFamily="18" charset="0"/>
                  </a:rPr>
                  <a:t>Stage on </a:t>
                </a:r>
                <a:r>
                  <a:rPr lang="en-US" sz="2000" dirty="0">
                    <a:latin typeface="Garamond" panose="02020404030301010803" pitchFamily="18" charset="0"/>
                  </a:rPr>
                  <a:t>FE-</a:t>
                </a:r>
                <a:r>
                  <a:rPr lang="en-US" sz="2000" b="0" dirty="0">
                    <a:latin typeface="Garamond" panose="02020404030301010803" pitchFamily="18" charset="0"/>
                  </a:rPr>
                  <a:t>Chip: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→0.9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endParaRPr lang="en-US" sz="2000" dirty="0"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33" name="Title 1">
                <a:extLst>
                  <a:ext uri="{FF2B5EF4-FFF2-40B4-BE49-F238E27FC236}">
                    <a16:creationId xmlns:a16="http://schemas.microsoft.com/office/drawing/2014/main" id="{3067B53A-DFD8-5A43-927E-2498E15FFC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8118" y="1216007"/>
                <a:ext cx="3547721" cy="6908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Flowchart: Alternate Process 28">
            <a:extLst>
              <a:ext uri="{FF2B5EF4-FFF2-40B4-BE49-F238E27FC236}">
                <a16:creationId xmlns:a16="http://schemas.microsoft.com/office/drawing/2014/main" id="{6169999A-B263-6F44-8D33-B5E6A64AAE62}"/>
              </a:ext>
            </a:extLst>
          </p:cNvPr>
          <p:cNvSpPr/>
          <p:nvPr/>
        </p:nvSpPr>
        <p:spPr>
          <a:xfrm>
            <a:off x="7506359" y="1856200"/>
            <a:ext cx="3547721" cy="2308324"/>
          </a:xfrm>
          <a:prstGeom prst="flowChartAlternateProcess">
            <a:avLst/>
          </a:prstGeom>
          <a:solidFill>
            <a:srgbClr val="58B6C0"/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Garamond" panose="02020404030301010803" pitchFamily="18" charset="0"/>
              </a:rPr>
              <a:t>Fully integrated DCDC in</a:t>
            </a:r>
          </a:p>
          <a:p>
            <a:pPr algn="ctr"/>
            <a:r>
              <a:rPr lang="en-US" sz="2000" dirty="0">
                <a:latin typeface="Garamond" panose="02020404030301010803" pitchFamily="18" charset="0"/>
              </a:rPr>
              <a:t>28nm TSMC</a:t>
            </a:r>
          </a:p>
          <a:p>
            <a:pPr algn="ctr"/>
            <a:r>
              <a:rPr lang="en-US" sz="2000" dirty="0">
                <a:latin typeface="Garamond" panose="02020404030301010803" pitchFamily="18" charset="0"/>
              </a:rPr>
              <a:t>All On-Chip (caps, inductor, 200MHz)</a:t>
            </a:r>
          </a:p>
          <a:p>
            <a:pPr algn="ctr"/>
            <a:r>
              <a:rPr lang="en-US" sz="2000" dirty="0">
                <a:latin typeface="Garamond" panose="02020404030301010803" pitchFamily="18" charset="0"/>
              </a:rPr>
              <a:t>+ LDOs</a:t>
            </a:r>
          </a:p>
        </p:txBody>
      </p:sp>
      <p:sp>
        <p:nvSpPr>
          <p:cNvPr id="39" name="Flowchart: Alternate Process 28">
            <a:extLst>
              <a:ext uri="{FF2B5EF4-FFF2-40B4-BE49-F238E27FC236}">
                <a16:creationId xmlns:a16="http://schemas.microsoft.com/office/drawing/2014/main" id="{7EC6C02D-94F3-B144-9542-9A14FE97118E}"/>
              </a:ext>
            </a:extLst>
          </p:cNvPr>
          <p:cNvSpPr/>
          <p:nvPr/>
        </p:nvSpPr>
        <p:spPr>
          <a:xfrm>
            <a:off x="1327607" y="1983917"/>
            <a:ext cx="2705261" cy="2031325"/>
          </a:xfrm>
          <a:prstGeom prst="flowChartAlternateProcess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Garamond" panose="02020404030301010803" pitchFamily="18" charset="0"/>
              </a:rPr>
              <a:t>New bPOL48V</a:t>
            </a:r>
          </a:p>
          <a:p>
            <a:pPr algn="ctr"/>
            <a:r>
              <a:rPr lang="en-US" sz="2000" dirty="0">
                <a:latin typeface="Garamond" panose="02020404030301010803" pitchFamily="18" charset="0"/>
              </a:rPr>
              <a:t>(new controller)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6D7B84-668E-BD47-8693-4F21B7FBBACB}"/>
              </a:ext>
            </a:extLst>
          </p:cNvPr>
          <p:cNvSpPr txBox="1"/>
          <p:nvPr/>
        </p:nvSpPr>
        <p:spPr>
          <a:xfrm>
            <a:off x="568960" y="4237641"/>
            <a:ext cx="49306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Garamond" panose="02020404030301010803" pitchFamily="18" charset="0"/>
              </a:rPr>
              <a:t>We need to find a new suitable High Voltage technology </a:t>
            </a:r>
            <a:r>
              <a:rPr lang="en-GB" dirty="0">
                <a:latin typeface="Garamond" panose="02020404030301010803" pitchFamily="18" charset="0"/>
              </a:rPr>
              <a:t>a</a:t>
            </a:r>
            <a:r>
              <a:rPr lang="en-CH" dirty="0">
                <a:latin typeface="Garamond" panose="02020404030301010803" pitchFamily="18" charset="0"/>
              </a:rPr>
              <a:t>nd test it for radiation.</a:t>
            </a:r>
          </a:p>
          <a:p>
            <a:r>
              <a:rPr lang="en-CH" dirty="0">
                <a:latin typeface="Garamond" panose="02020404030301010803" pitchFamily="18" charset="0"/>
              </a:rPr>
              <a:t>Full radiation caracterization takes at least 1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D</a:t>
            </a:r>
            <a:r>
              <a:rPr lang="en-CH" dirty="0">
                <a:latin typeface="Garamond" panose="02020404030301010803" pitchFamily="18" charset="0"/>
              </a:rPr>
              <a:t>esign and production of test chips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R</a:t>
            </a:r>
            <a:r>
              <a:rPr lang="en-CH" dirty="0">
                <a:latin typeface="Garamond" panose="02020404030301010803" pitchFamily="18" charset="0"/>
              </a:rPr>
              <a:t>adiation testing: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Garamond" panose="02020404030301010803" pitchFamily="18" charset="0"/>
              </a:rPr>
              <a:t>TID (Total Ionizing Dose)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Garamond" panose="02020404030301010803" pitchFamily="18" charset="0"/>
              </a:rPr>
              <a:t>SEE (Single E</a:t>
            </a:r>
            <a:r>
              <a:rPr lang="en-GB" dirty="0">
                <a:latin typeface="Garamond" panose="02020404030301010803" pitchFamily="18" charset="0"/>
              </a:rPr>
              <a:t>v</a:t>
            </a:r>
            <a:r>
              <a:rPr lang="en-CH" dirty="0">
                <a:latin typeface="Garamond" panose="02020404030301010803" pitchFamily="18" charset="0"/>
              </a:rPr>
              <a:t>ent Effect)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Garamond" panose="02020404030301010803" pitchFamily="18" charset="0"/>
              </a:rPr>
              <a:t>DD (Displacement Damage)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80F7E-1FFC-104C-93AA-57AE4F62F0CB}"/>
              </a:ext>
            </a:extLst>
          </p:cNvPr>
          <p:cNvSpPr txBox="1"/>
          <p:nvPr/>
        </p:nvSpPr>
        <p:spPr>
          <a:xfrm>
            <a:off x="7690199" y="4718663"/>
            <a:ext cx="26529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28nm TSMC technology already fully characterized for radiation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5A73DEB-8FAB-DFE9-65C1-C4569E548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11</a:t>
            </a:fld>
            <a:endParaRPr lang="en-CH"/>
          </a:p>
        </p:txBody>
      </p:sp>
      <p:pic>
        <p:nvPicPr>
          <p:cNvPr id="16" name="Picture 2" descr="DCDC project">
            <a:extLst>
              <a:ext uri="{FF2B5EF4-FFF2-40B4-BE49-F238E27FC236}">
                <a16:creationId xmlns:a16="http://schemas.microsoft.com/office/drawing/2014/main" id="{C4F4B1DB-F386-B69E-594E-05733A31F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080" y="0"/>
            <a:ext cx="1158240" cy="5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199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B4128C-DEBE-42C9-9C6E-D35FF9DB396F}"/>
              </a:ext>
            </a:extLst>
          </p:cNvPr>
          <p:cNvSpPr/>
          <p:nvPr/>
        </p:nvSpPr>
        <p:spPr>
          <a:xfrm>
            <a:off x="0" y="457200"/>
            <a:ext cx="1137920" cy="690880"/>
          </a:xfrm>
          <a:prstGeom prst="rect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3B1F7B5-317B-4A84-9C5C-6683E4127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920" y="136525"/>
            <a:ext cx="104394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Garamond" panose="02020404030301010803" pitchFamily="18" charset="0"/>
              </a:rPr>
              <a:t>Future R&amp;D </a:t>
            </a:r>
            <a:br>
              <a:rPr lang="en-US" sz="3600" dirty="0">
                <a:latin typeface="Garamond" panose="02020404030301010803" pitchFamily="18" charset="0"/>
              </a:rPr>
            </a:br>
            <a:r>
              <a:rPr lang="en-US" sz="3600" dirty="0">
                <a:latin typeface="Garamond" panose="02020404030301010803" pitchFamily="18" charset="0"/>
              </a:rPr>
              <a:t>Stage 1: HV technology</a:t>
            </a:r>
            <a:endParaRPr lang="it-IT" sz="3600" dirty="0">
              <a:latin typeface="Garamond" panose="02020404030301010803" pitchFamily="18" charset="0"/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8B575EF2-C886-4938-8D35-1A0107BC3C1C}"/>
              </a:ext>
            </a:extLst>
          </p:cNvPr>
          <p:cNvSpPr txBox="1">
            <a:spLocks/>
          </p:cNvSpPr>
          <p:nvPr/>
        </p:nvSpPr>
        <p:spPr>
          <a:xfrm>
            <a:off x="7618119" y="5556069"/>
            <a:ext cx="3830931" cy="690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400" dirty="0">
              <a:latin typeface="Garamond" panose="020204040303010108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6D7B84-668E-BD47-8693-4F21B7FBBACB}"/>
              </a:ext>
            </a:extLst>
          </p:cNvPr>
          <p:cNvSpPr txBox="1"/>
          <p:nvPr/>
        </p:nvSpPr>
        <p:spPr>
          <a:xfrm>
            <a:off x="0" y="1782763"/>
            <a:ext cx="690107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Work in progress to find an alternative for:</a:t>
            </a:r>
          </a:p>
          <a:p>
            <a:endParaRPr lang="en-US" dirty="0"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HV CMOS technology</a:t>
            </a:r>
          </a:p>
          <a:p>
            <a:r>
              <a:rPr lang="en-US" dirty="0">
                <a:latin typeface="Garamond" panose="02020404030301010803" pitchFamily="18" charset="0"/>
              </a:rPr>
              <a:t>	</a:t>
            </a:r>
          </a:p>
          <a:p>
            <a:r>
              <a:rPr lang="en-US" dirty="0">
                <a:latin typeface="Garamond" panose="02020404030301010803" pitchFamily="18" charset="0"/>
              </a:rPr>
              <a:t>	OnSemi I4T: 2 testchips submitted in 2021 in I4T OnSemi 			technology. Outcome not very promising</a:t>
            </a:r>
          </a:p>
          <a:p>
            <a:endParaRPr lang="en-US" dirty="0">
              <a:latin typeface="Garamond" panose="02020404030301010803" pitchFamily="18" charset="0"/>
            </a:endParaRPr>
          </a:p>
          <a:p>
            <a:r>
              <a:rPr lang="en-US" dirty="0">
                <a:latin typeface="Garamond" panose="02020404030301010803" pitchFamily="18" charset="0"/>
              </a:rPr>
              <a:t>	OnSemi I3T80 in Gresham: Onsemi is moving the production 		to the US	Fab. Testchips are being manufactured</a:t>
            </a:r>
          </a:p>
          <a:p>
            <a:endParaRPr lang="en-US" dirty="0">
              <a:latin typeface="Garamond" panose="02020404030301010803" pitchFamily="18" charset="0"/>
            </a:endParaRPr>
          </a:p>
          <a:p>
            <a:r>
              <a:rPr lang="en-US" dirty="0">
                <a:latin typeface="Garamond" panose="02020404030301010803" pitchFamily="18" charset="0"/>
              </a:rPr>
              <a:t>	</a:t>
            </a:r>
            <a:r>
              <a:rPr lang="en-CH" dirty="0">
                <a:latin typeface="Garamond" panose="02020404030301010803" pitchFamily="18" charset="0"/>
              </a:rPr>
              <a:t>ST 0.16 BCD SOI: we try to get the PDK and design testchips</a:t>
            </a:r>
          </a:p>
          <a:p>
            <a:r>
              <a:rPr lang="en-CH" dirty="0">
                <a:latin typeface="Garamond" panose="02020404030301010803" pitchFamily="18" charset="0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Garamond" panose="02020404030301010803" pitchFamily="18" charset="0"/>
              </a:rPr>
              <a:t>GaN technology:</a:t>
            </a:r>
          </a:p>
          <a:p>
            <a:r>
              <a:rPr lang="en-CH" dirty="0">
                <a:latin typeface="Garamond" panose="02020404030301010803" pitchFamily="18" charset="0"/>
              </a:rPr>
              <a:t>	close collaboration with EPC</a:t>
            </a:r>
          </a:p>
          <a:p>
            <a:endParaRPr lang="en-CH" dirty="0">
              <a:latin typeface="Garamond" panose="02020404030301010803" pitchFamily="18" charset="0"/>
            </a:endParaRPr>
          </a:p>
          <a:p>
            <a:r>
              <a:rPr lang="en-CH" dirty="0">
                <a:latin typeface="Garamond" panose="02020404030301010803" pitchFamily="18" charset="0"/>
              </a:rPr>
              <a:t>	IMEC GaN 200V: testchips are in their way to CERN</a:t>
            </a:r>
          </a:p>
          <a:p>
            <a:endParaRPr lang="en-US" dirty="0">
              <a:latin typeface="Garamond" panose="02020404030301010803" pitchFamily="18" charset="0"/>
            </a:endParaRPr>
          </a:p>
          <a:p>
            <a:endParaRPr lang="en-US" dirty="0">
              <a:latin typeface="Garamond" panose="02020404030301010803" pitchFamily="18" charset="0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92E68C1C-B77A-7143-A9D4-45C10050B3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961281"/>
              </p:ext>
            </p:extLst>
          </p:nvPr>
        </p:nvGraphicFramePr>
        <p:xfrm>
          <a:off x="6664960" y="457200"/>
          <a:ext cx="5514090" cy="365018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02818">
                  <a:extLst>
                    <a:ext uri="{9D8B030D-6E8A-4147-A177-3AD203B41FA5}">
                      <a16:colId xmlns:a16="http://schemas.microsoft.com/office/drawing/2014/main" val="3415854302"/>
                    </a:ext>
                  </a:extLst>
                </a:gridCol>
                <a:gridCol w="1102818">
                  <a:extLst>
                    <a:ext uri="{9D8B030D-6E8A-4147-A177-3AD203B41FA5}">
                      <a16:colId xmlns:a16="http://schemas.microsoft.com/office/drawing/2014/main" val="2429318706"/>
                    </a:ext>
                  </a:extLst>
                </a:gridCol>
                <a:gridCol w="1102818">
                  <a:extLst>
                    <a:ext uri="{9D8B030D-6E8A-4147-A177-3AD203B41FA5}">
                      <a16:colId xmlns:a16="http://schemas.microsoft.com/office/drawing/2014/main" val="3762713216"/>
                    </a:ext>
                  </a:extLst>
                </a:gridCol>
                <a:gridCol w="1102818">
                  <a:extLst>
                    <a:ext uri="{9D8B030D-6E8A-4147-A177-3AD203B41FA5}">
                      <a16:colId xmlns:a16="http://schemas.microsoft.com/office/drawing/2014/main" val="1313877617"/>
                    </a:ext>
                  </a:extLst>
                </a:gridCol>
                <a:gridCol w="1102818">
                  <a:extLst>
                    <a:ext uri="{9D8B030D-6E8A-4147-A177-3AD203B41FA5}">
                      <a16:colId xmlns:a16="http://schemas.microsoft.com/office/drawing/2014/main" val="4268615178"/>
                    </a:ext>
                  </a:extLst>
                </a:gridCol>
              </a:tblGrid>
              <a:tr h="545074">
                <a:tc gridSpan="5"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latin typeface="Garamond" panose="02020404030301010803" pitchFamily="18" charset="0"/>
                        </a:rPr>
                        <a:t>OnSemi I4T radiation results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CH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CH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CH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5502933"/>
                  </a:ext>
                </a:extLst>
              </a:tr>
              <a:tr h="778823">
                <a:tc>
                  <a:txBody>
                    <a:bodyPr/>
                    <a:lstStyle/>
                    <a:p>
                      <a:pPr algn="ctr"/>
                      <a:r>
                        <a:rPr lang="en-CH" sz="1200" b="1">
                          <a:latin typeface="Garamond" panose="02020404030301010803" pitchFamily="18" charset="0"/>
                        </a:rPr>
                        <a:t>Transistor Voltage</a:t>
                      </a:r>
                    </a:p>
                    <a:p>
                      <a:pPr algn="ctr"/>
                      <a:r>
                        <a:rPr lang="en-CH" sz="1200" b="1">
                          <a:latin typeface="Garamond" panose="02020404030301010803" pitchFamily="18" charset="0"/>
                        </a:rPr>
                        <a:t>(V)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>
                          <a:latin typeface="Garamond" panose="02020404030301010803" pitchFamily="18" charset="0"/>
                        </a:rPr>
                        <a:t>TID (total Ionizing dose)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CH" sz="1200" b="1">
                          <a:latin typeface="Garamond" panose="02020404030301010803" pitchFamily="18" charset="0"/>
                        </a:rPr>
                        <a:t>SEE (Single Event Effect), mainly SEB </a:t>
                      </a:r>
                    </a:p>
                    <a:p>
                      <a:pPr algn="ctr"/>
                      <a:r>
                        <a:rPr lang="en-CH" sz="1200" b="1">
                          <a:latin typeface="Garamond" panose="02020404030301010803" pitchFamily="18" charset="0"/>
                        </a:rPr>
                        <a:t>(Single Event Burn-out)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>
                          <a:latin typeface="Garamond" panose="02020404030301010803" pitchFamily="18" charset="0"/>
                        </a:rPr>
                        <a:t>DD (Displacement Damage)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0624910"/>
                  </a:ext>
                </a:extLst>
              </a:tr>
              <a:tr h="257533"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Garamond" panose="02020404030301010803" pitchFamily="18" charset="0"/>
                        </a:rPr>
                        <a:t>1.8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Garamond" panose="02020404030301010803" pitchFamily="18" charset="0"/>
                        </a:rPr>
                        <a:t>ok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Garamond" panose="02020404030301010803" pitchFamily="18" charset="0"/>
                        </a:rPr>
                        <a:t>ok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aramond" panose="02020404030301010803" pitchFamily="18" charset="0"/>
                        </a:rPr>
                        <a:t>O</a:t>
                      </a:r>
                      <a:r>
                        <a:rPr lang="en-CH" sz="1200">
                          <a:latin typeface="Garamond" panose="02020404030301010803" pitchFamily="18" charset="0"/>
                        </a:rPr>
                        <a:t>n-going in Irrad facility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7316302"/>
                  </a:ext>
                </a:extLst>
              </a:tr>
              <a:tr h="954686"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Garamond" panose="02020404030301010803" pitchFamily="18" charset="0"/>
                        </a:rPr>
                        <a:t>3.3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aramond" panose="02020404030301010803" pitchFamily="18" charset="0"/>
                        </a:rPr>
                        <a:t>L</a:t>
                      </a:r>
                      <a:r>
                        <a:rPr lang="en-CH" sz="1200">
                          <a:latin typeface="Garamond" panose="02020404030301010803" pitchFamily="18" charset="0"/>
                        </a:rPr>
                        <a:t>eakage, very large Vth degradation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Garamond" panose="02020404030301010803" pitchFamily="18" charset="0"/>
                        </a:rPr>
                        <a:t>ok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0909925"/>
                  </a:ext>
                </a:extLst>
              </a:tr>
              <a:tr h="257533"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Garamond" panose="02020404030301010803" pitchFamily="18" charset="0"/>
                        </a:rPr>
                        <a:t>15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aramond" panose="02020404030301010803" pitchFamily="18" charset="0"/>
                        </a:rPr>
                        <a:t>H</a:t>
                      </a:r>
                      <a:r>
                        <a:rPr lang="en-CH" sz="1200">
                          <a:latin typeface="Garamond" panose="02020404030301010803" pitchFamily="18" charset="0"/>
                        </a:rPr>
                        <a:t>igh leakage in NMOS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Garamond" panose="02020404030301010803" pitchFamily="18" charset="0"/>
                        </a:rPr>
                        <a:t>All NMOS suffers of SEB</a:t>
                      </a:r>
                    </a:p>
                    <a:p>
                      <a:pPr algn="ctr"/>
                      <a:r>
                        <a:rPr lang="en-CH" sz="1200">
                          <a:latin typeface="Garamond" panose="02020404030301010803" pitchFamily="18" charset="0"/>
                        </a:rPr>
                        <a:t>PMOS OK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Garamond" panose="02020404030301010803" pitchFamily="18" charset="0"/>
                        </a:rPr>
                        <a:t>SEB at 11V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1950250"/>
                  </a:ext>
                </a:extLst>
              </a:tr>
              <a:tr h="257533"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Garamond" panose="02020404030301010803" pitchFamily="18" charset="0"/>
                        </a:rPr>
                        <a:t>30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r>
                        <a:rPr lang="en-GB" dirty="0"/>
                        <a:t>H</a:t>
                      </a:r>
                      <a:r>
                        <a:rPr lang="en-CH" dirty="0"/>
                        <a:t>igh leakage in NMOS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>
                          <a:latin typeface="Garamond" panose="02020404030301010803" pitchFamily="18" charset="0"/>
                        </a:rPr>
                        <a:t>SEB at 20V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0142888"/>
                  </a:ext>
                </a:extLst>
              </a:tr>
              <a:tr h="257533"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Garamond" panose="02020404030301010803" pitchFamily="18" charset="0"/>
                        </a:rPr>
                        <a:t>45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H</a:t>
                      </a:r>
                      <a:r>
                        <a:rPr lang="en-CH" dirty="0"/>
                        <a:t>igh leakage in NMOS</a:t>
                      </a:r>
                    </a:p>
                    <a:p>
                      <a:endParaRPr lang="en-C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>
                          <a:latin typeface="Garamond" panose="02020404030301010803" pitchFamily="18" charset="0"/>
                        </a:rPr>
                        <a:t>SEB at 25V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819929"/>
                  </a:ext>
                </a:extLst>
              </a:tr>
              <a:tr h="257533"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Garamond" panose="02020404030301010803" pitchFamily="18" charset="0"/>
                        </a:rPr>
                        <a:t>70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H</a:t>
                      </a:r>
                      <a:r>
                        <a:rPr lang="en-CH" dirty="0"/>
                        <a:t>igh leakage in NMOS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dirty="0">
                          <a:latin typeface="Garamond" panose="02020404030301010803" pitchFamily="18" charset="0"/>
                        </a:rPr>
                        <a:t>SEB at 30V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7467470"/>
                  </a:ext>
                </a:extLst>
              </a:tr>
            </a:tbl>
          </a:graphicData>
        </a:graphic>
      </p:graphicFrame>
      <p:pic>
        <p:nvPicPr>
          <p:cNvPr id="11" name="Picture 10" descr="A picture containing text, electronics, computer&#10;&#10;Description automatically generated">
            <a:extLst>
              <a:ext uri="{FF2B5EF4-FFF2-40B4-BE49-F238E27FC236}">
                <a16:creationId xmlns:a16="http://schemas.microsoft.com/office/drawing/2014/main" id="{C0655096-B063-F8C0-F9F8-E6F307339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8703245" y="3389565"/>
            <a:ext cx="1853576" cy="5123935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F837179-F4C6-1ABF-5828-79549308B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12</a:t>
            </a:fld>
            <a:endParaRPr lang="en-CH"/>
          </a:p>
        </p:txBody>
      </p:sp>
      <p:pic>
        <p:nvPicPr>
          <p:cNvPr id="20" name="Picture 2" descr="DCDC project">
            <a:extLst>
              <a:ext uri="{FF2B5EF4-FFF2-40B4-BE49-F238E27FC236}">
                <a16:creationId xmlns:a16="http://schemas.microsoft.com/office/drawing/2014/main" id="{FF7F3BF7-F5C1-032A-8697-8380B794A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080" y="0"/>
            <a:ext cx="1158240" cy="5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2C6FCF4-0945-C495-E851-C3E6CCD635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8811" y="5335260"/>
            <a:ext cx="947025" cy="44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742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73C06F3-6C2F-443D-83F4-2EC61AF5FA2C}"/>
              </a:ext>
            </a:extLst>
          </p:cNvPr>
          <p:cNvSpPr/>
          <p:nvPr/>
        </p:nvSpPr>
        <p:spPr>
          <a:xfrm>
            <a:off x="0" y="457200"/>
            <a:ext cx="1137920" cy="690880"/>
          </a:xfrm>
          <a:prstGeom prst="rect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02899-5623-4D54-8F18-51A00BACD229}"/>
              </a:ext>
            </a:extLst>
          </p:cNvPr>
          <p:cNvSpPr txBox="1"/>
          <p:nvPr/>
        </p:nvSpPr>
        <p:spPr>
          <a:xfrm>
            <a:off x="175851" y="1568353"/>
            <a:ext cx="1117794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dirty="0">
                <a:latin typeface="Garamond" panose="02020404030301010803" pitchFamily="18" charset="0"/>
              </a:rPr>
              <a:t>Added value:</a:t>
            </a:r>
          </a:p>
          <a:p>
            <a:pPr lvl="1"/>
            <a:r>
              <a:rPr lang="en-US" dirty="0">
                <a:latin typeface="Garamond" panose="02020404030301010803" pitchFamily="18" charset="0"/>
              </a:rPr>
              <a:t>	precise power distribution on-chip</a:t>
            </a:r>
          </a:p>
          <a:p>
            <a:pPr lvl="1"/>
            <a:r>
              <a:rPr lang="en-US" dirty="0">
                <a:latin typeface="Garamond" panose="02020404030301010803" pitchFamily="18" charset="0"/>
              </a:rPr>
              <a:t>	possible to have different voltage domains from only one input voltage at 5V</a:t>
            </a:r>
          </a:p>
          <a:p>
            <a:pPr lvl="1"/>
            <a:r>
              <a:rPr lang="en-US" dirty="0">
                <a:latin typeface="Garamond" panose="02020404030301010803" pitchFamily="18" charset="0"/>
              </a:rPr>
              <a:t>	large reduction of input current (factor 4)</a:t>
            </a:r>
          </a:p>
          <a:p>
            <a:pPr lvl="1"/>
            <a:r>
              <a:rPr lang="en-US" dirty="0">
                <a:latin typeface="Garamond" panose="02020404030301010803" pitchFamily="18" charset="0"/>
              </a:rPr>
              <a:t>	radiation tolerance up to 1Grad</a:t>
            </a:r>
          </a:p>
          <a:p>
            <a:pPr lvl="1"/>
            <a:r>
              <a:rPr lang="en-US" dirty="0">
                <a:latin typeface="Garamond" panose="02020404030301010803" pitchFamily="18" charset="0"/>
              </a:rPr>
              <a:t>	fully integrated including all passive components, relaxing PCB design</a:t>
            </a:r>
          </a:p>
          <a:p>
            <a:pPr lvl="1"/>
            <a:r>
              <a:rPr lang="en-US" dirty="0">
                <a:latin typeface="Garamond" panose="02020404030301010803" pitchFamily="18" charset="0"/>
              </a:rPr>
              <a:t>	based on a resonant modular architecture </a:t>
            </a:r>
          </a:p>
          <a:p>
            <a:pPr lvl="1"/>
            <a:endParaRPr lang="en-US" dirty="0">
              <a:latin typeface="Garamond" panose="02020404030301010803" pitchFamily="18" charset="0"/>
            </a:endParaRPr>
          </a:p>
          <a:p>
            <a:pPr lvl="1"/>
            <a:r>
              <a:rPr lang="en-US" dirty="0">
                <a:latin typeface="Garamond" panose="02020404030301010803" pitchFamily="18" charset="0"/>
              </a:rPr>
              <a:t>Design started, submission of the first prototype in Nov 2022</a:t>
            </a:r>
          </a:p>
          <a:p>
            <a:pPr lvl="1"/>
            <a:endParaRPr lang="en-US" dirty="0">
              <a:latin typeface="Garamond" panose="02020404030301010803" pitchFamily="18" charset="0"/>
            </a:endParaRPr>
          </a:p>
          <a:p>
            <a:pPr lvl="1"/>
            <a:r>
              <a:rPr lang="en-US" dirty="0">
                <a:latin typeface="Garamond" panose="02020404030301010803" pitchFamily="18" charset="0"/>
              </a:rPr>
              <a:t>Linear regulator design is ongoing </a:t>
            </a:r>
            <a:r>
              <a:rPr lang="en-US" b="1" dirty="0">
                <a:latin typeface="Garamond" panose="02020404030301010803" pitchFamily="18" charset="0"/>
              </a:rPr>
              <a:t>in collaboration with </a:t>
            </a:r>
          </a:p>
          <a:p>
            <a:pPr lvl="1"/>
            <a:r>
              <a:rPr lang="en-US" b="1" dirty="0">
                <a:latin typeface="Garamond" panose="02020404030301010803" pitchFamily="18" charset="0"/>
              </a:rPr>
              <a:t>TU university of Graz</a:t>
            </a:r>
          </a:p>
        </p:txBody>
      </p:sp>
      <p:sp>
        <p:nvSpPr>
          <p:cNvPr id="102" name="Title 1">
            <a:extLst>
              <a:ext uri="{FF2B5EF4-FFF2-40B4-BE49-F238E27FC236}">
                <a16:creationId xmlns:a16="http://schemas.microsoft.com/office/drawing/2014/main" id="{0F34E52F-0287-3321-B425-432D0B461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920" y="136525"/>
            <a:ext cx="104394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Garamond" panose="02020404030301010803" pitchFamily="18" charset="0"/>
              </a:rPr>
              <a:t>Future R&amp;D </a:t>
            </a:r>
            <a:br>
              <a:rPr lang="en-US" sz="3600" dirty="0">
                <a:latin typeface="Garamond" panose="02020404030301010803" pitchFamily="18" charset="0"/>
              </a:rPr>
            </a:br>
            <a:r>
              <a:rPr lang="en-US" sz="3600" dirty="0">
                <a:latin typeface="Garamond" panose="02020404030301010803" pitchFamily="18" charset="0"/>
              </a:rPr>
              <a:t>Stage On-Chip in 28nm technology 5V -&gt; 0.9V</a:t>
            </a:r>
            <a:endParaRPr lang="it-IT" sz="3600" dirty="0">
              <a:latin typeface="Garamond" panose="02020404030301010803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57C12D-C7D5-054C-B424-25679E2C4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3854" y="3968577"/>
            <a:ext cx="1645223" cy="27528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10883B-22B2-38A0-4E1A-90A68671F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0101" y="3817460"/>
            <a:ext cx="2110135" cy="2944374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FE23FE9-E98D-1D27-AC24-79D12966C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13</a:t>
            </a:fld>
            <a:endParaRPr lang="en-CH"/>
          </a:p>
        </p:txBody>
      </p:sp>
      <p:pic>
        <p:nvPicPr>
          <p:cNvPr id="138" name="Picture 2" descr="DCDC project">
            <a:extLst>
              <a:ext uri="{FF2B5EF4-FFF2-40B4-BE49-F238E27FC236}">
                <a16:creationId xmlns:a16="http://schemas.microsoft.com/office/drawing/2014/main" id="{A2B91AA3-B5A2-A1C6-C8EB-D4E199267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080" y="0"/>
            <a:ext cx="1158240" cy="5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6D1DAEE-E756-EEC9-71E3-B6CD1FCA28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3243" y="1462088"/>
            <a:ext cx="3459208" cy="211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657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8" name="TextShape 1"/>
          <p:cNvSpPr txBox="1"/>
          <p:nvPr/>
        </p:nvSpPr>
        <p:spPr>
          <a:xfrm>
            <a:off x="11106714" y="6356139"/>
            <a:ext cx="680671" cy="36463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0B23A066-E8FC-4A5A-B337-B51F40BDBFF0}" type="slidenum">
              <a:rPr lang="en-US" sz="1000" spc="-1">
                <a:solidFill>
                  <a:srgbClr val="FFFFFF"/>
                </a:solidFill>
                <a:latin typeface="Arial"/>
              </a:rPr>
              <a:t>14</a:t>
            </a:fld>
            <a:endParaRPr lang="en-GB" sz="1000" spc="-1" dirty="0">
              <a:latin typeface="Times New Roman"/>
            </a:endParaRPr>
          </a:p>
        </p:txBody>
      </p:sp>
      <p:graphicFrame>
        <p:nvGraphicFramePr>
          <p:cNvPr id="5" name="Table 2">
            <a:extLst>
              <a:ext uri="{FF2B5EF4-FFF2-40B4-BE49-F238E27FC236}">
                <a16:creationId xmlns:a16="http://schemas.microsoft.com/office/drawing/2014/main" id="{FA679DD0-6CD4-4730-AE3C-99DB7F28DB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492961"/>
              </p:ext>
            </p:extLst>
          </p:nvPr>
        </p:nvGraphicFramePr>
        <p:xfrm>
          <a:off x="1005626" y="1301813"/>
          <a:ext cx="9875732" cy="5181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3520">
                  <a:extLst>
                    <a:ext uri="{9D8B030D-6E8A-4147-A177-3AD203B41FA5}">
                      <a16:colId xmlns:a16="http://schemas.microsoft.com/office/drawing/2014/main" val="3286090472"/>
                    </a:ext>
                  </a:extLst>
                </a:gridCol>
                <a:gridCol w="3375994">
                  <a:extLst>
                    <a:ext uri="{9D8B030D-6E8A-4147-A177-3AD203B41FA5}">
                      <a16:colId xmlns:a16="http://schemas.microsoft.com/office/drawing/2014/main" val="2067624417"/>
                    </a:ext>
                  </a:extLst>
                </a:gridCol>
                <a:gridCol w="2348109">
                  <a:extLst>
                    <a:ext uri="{9D8B030D-6E8A-4147-A177-3AD203B41FA5}">
                      <a16:colId xmlns:a16="http://schemas.microsoft.com/office/drawing/2014/main" val="3822073537"/>
                    </a:ext>
                  </a:extLst>
                </a:gridCol>
                <a:gridCol w="2348109">
                  <a:extLst>
                    <a:ext uri="{9D8B030D-6E8A-4147-A177-3AD203B41FA5}">
                      <a16:colId xmlns:a16="http://schemas.microsoft.com/office/drawing/2014/main" val="2315926574"/>
                    </a:ext>
                  </a:extLst>
                </a:gridCol>
              </a:tblGrid>
              <a:tr h="31575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Garamond" panose="02020404030301010803" pitchFamily="18" charset="0"/>
                        </a:rPr>
                        <a:t>Name</a:t>
                      </a:r>
                      <a:endParaRPr lang="en-GB" sz="1800" dirty="0">
                        <a:latin typeface="Garamond" panose="02020404030301010803" pitchFamily="18" charset="0"/>
                      </a:endParaRPr>
                    </a:p>
                  </a:txBody>
                  <a:tcPr marL="91428" marR="91428" marT="45714" marB="457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Garamond" panose="02020404030301010803" pitchFamily="18" charset="0"/>
                        </a:rPr>
                        <a:t>Status</a:t>
                      </a:r>
                      <a:endParaRPr lang="en-GB" sz="1800" dirty="0">
                        <a:latin typeface="Garamond" panose="02020404030301010803" pitchFamily="18" charset="0"/>
                      </a:endParaRPr>
                    </a:p>
                  </a:txBody>
                  <a:tcPr marL="91428" marR="91428" marT="45714" marB="457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Garamond" panose="02020404030301010803" pitchFamily="18" charset="0"/>
                        </a:rPr>
                        <a:t>Availability</a:t>
                      </a:r>
                      <a:endParaRPr lang="en-GB" sz="1800" dirty="0">
                        <a:latin typeface="Garamond" panose="02020404030301010803" pitchFamily="18" charset="0"/>
                      </a:endParaRPr>
                    </a:p>
                  </a:txBody>
                  <a:tcPr marL="91428" marR="91428" marT="45714" marB="45714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latin typeface="Garamond" panose="02020404030301010803" pitchFamily="18" charset="0"/>
                        </a:rPr>
                        <a:t>WP5 plan</a:t>
                      </a:r>
                    </a:p>
                  </a:txBody>
                  <a:tcPr marL="91428" marR="91428" marT="45714" marB="45714" anchor="ctr"/>
                </a:tc>
                <a:extLst>
                  <a:ext uri="{0D108BD9-81ED-4DB2-BD59-A6C34878D82A}">
                    <a16:rowId xmlns:a16="http://schemas.microsoft.com/office/drawing/2014/main" val="3736362546"/>
                  </a:ext>
                </a:extLst>
              </a:tr>
              <a:tr h="48873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Garamond" panose="02020404030301010803" pitchFamily="18" charset="0"/>
                        </a:rPr>
                        <a:t>bPOL48V</a:t>
                      </a:r>
                      <a:endParaRPr lang="en-GB" sz="1800" dirty="0">
                        <a:latin typeface="Garamond" panose="02020404030301010803" pitchFamily="18" charset="0"/>
                      </a:endParaRPr>
                    </a:p>
                  </a:txBody>
                  <a:tcPr marL="91428" marR="91428" marT="45714" marB="45714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lv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800" dirty="0">
                          <a:latin typeface="Garamond" panose="02020404030301010803" pitchFamily="18" charset="0"/>
                        </a:rPr>
                        <a:t>Fully tested</a:t>
                      </a:r>
                    </a:p>
                    <a:p>
                      <a:pPr marL="0" lv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800" dirty="0">
                          <a:latin typeface="Garamond" panose="02020404030301010803" pitchFamily="18" charset="0"/>
                        </a:rPr>
                        <a:t>Radiation tolerance OK</a:t>
                      </a:r>
                    </a:p>
                    <a:p>
                      <a:pPr marL="457200" lvl="1" indent="0" algn="l">
                        <a:buFont typeface="Arial" panose="020B0604020202020204" pitchFamily="34" charset="0"/>
                        <a:buNone/>
                      </a:pPr>
                      <a:r>
                        <a:rPr lang="en-US" sz="1800" dirty="0">
                          <a:latin typeface="Garamond" panose="02020404030301010803" pitchFamily="18" charset="0"/>
                        </a:rPr>
                        <a:t>TID, DD, SEE</a:t>
                      </a:r>
                    </a:p>
                  </a:txBody>
                  <a:tcPr marL="91428" marR="91428" marT="45714" marB="45714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dirty="0">
                          <a:latin typeface="Garamond" panose="02020404030301010803" pitchFamily="18" charset="0"/>
                        </a:rPr>
                        <a:t>Already produced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dirty="0">
                          <a:latin typeface="Garamond" panose="02020404030301010803" pitchFamily="18" charset="0"/>
                        </a:rPr>
                        <a:t>30 wafers available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dirty="0">
                          <a:latin typeface="Garamond" panose="02020404030301010803" pitchFamily="18" charset="0"/>
                        </a:rPr>
                        <a:t>~30k samples</a:t>
                      </a:r>
                    </a:p>
                  </a:txBody>
                  <a:tcPr marL="91428" marR="91428" marT="45714" marB="45714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Garamond" panose="02020404030301010803" pitchFamily="18" charset="0"/>
                        </a:rPr>
                        <a:t>Originally the only planned activity</a:t>
                      </a:r>
                    </a:p>
                  </a:txBody>
                  <a:tcPr marL="91428" marR="91428" marT="45714" marB="45714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232085"/>
                  </a:ext>
                </a:extLst>
              </a:tr>
              <a:tr h="5374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Garamond" panose="02020404030301010803" pitchFamily="18" charset="0"/>
                        </a:rPr>
                        <a:t>linPOL48V</a:t>
                      </a:r>
                      <a:endParaRPr lang="en-GB" sz="1800" dirty="0">
                        <a:latin typeface="Garamond" panose="02020404030301010803" pitchFamily="18" charset="0"/>
                      </a:endParaRPr>
                    </a:p>
                  </a:txBody>
                  <a:tcPr marL="91428" marR="91428" marT="45714" marB="45714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Fully tested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Radiation tolerance OK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TID, DD, SEE</a:t>
                      </a:r>
                    </a:p>
                  </a:txBody>
                  <a:tcPr marL="91428" marR="91428" marT="45714" marB="45714"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8912924"/>
                  </a:ext>
                </a:extLst>
              </a:tr>
              <a:tr h="149986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Garamond" panose="02020404030301010803" pitchFamily="18" charset="0"/>
                        </a:rPr>
                        <a:t>rPOL48V</a:t>
                      </a:r>
                      <a:endParaRPr lang="en-GB" sz="1800" dirty="0">
                        <a:latin typeface="Garamond" panose="02020404030301010803" pitchFamily="18" charset="0"/>
                      </a:endParaRPr>
                    </a:p>
                  </a:txBody>
                  <a:tcPr marL="91428" marR="91428" marT="45714" marB="45714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800" dirty="0">
                          <a:latin typeface="Garamond" panose="02020404030301010803" pitchFamily="18" charset="0"/>
                        </a:rPr>
                        <a:t>First prototype</a:t>
                      </a:r>
                    </a:p>
                    <a:p>
                      <a:pPr marL="457200" lvl="1" indent="0" algn="l">
                        <a:buFont typeface="Arial" panose="020B0604020202020204" pitchFamily="34" charset="0"/>
                        <a:buNone/>
                      </a:pPr>
                      <a:r>
                        <a:rPr lang="en-US" sz="1800" dirty="0">
                          <a:latin typeface="Garamond" panose="02020404030301010803" pitchFamily="18" charset="0"/>
                        </a:rPr>
                        <a:t>Tests ongoing</a:t>
                      </a:r>
                    </a:p>
                    <a:p>
                      <a:pPr marL="457200" lvl="1" indent="0" algn="l">
                        <a:buFont typeface="Arial" panose="020B0604020202020204" pitchFamily="34" charset="0"/>
                        <a:buNone/>
                      </a:pPr>
                      <a:r>
                        <a:rPr lang="en-GB" sz="1800" dirty="0">
                          <a:latin typeface="Garamond" panose="02020404030301010803" pitchFamily="18" charset="0"/>
                        </a:rPr>
                        <a:t>Commercial drivers</a:t>
                      </a:r>
                    </a:p>
                    <a:p>
                      <a:pPr marL="457200" lvl="1" indent="0" algn="l">
                        <a:buFont typeface="Arial" panose="020B0604020202020204" pitchFamily="34" charset="0"/>
                        <a:buNone/>
                      </a:pPr>
                      <a:r>
                        <a:rPr lang="en-GB" sz="1800" dirty="0">
                          <a:latin typeface="Garamond" panose="02020404030301010803" pitchFamily="18" charset="0"/>
                        </a:rPr>
                        <a:t>FPGA control</a:t>
                      </a:r>
                    </a:p>
                    <a:p>
                      <a:pPr marL="0" lv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1800" dirty="0">
                          <a:latin typeface="Garamond" panose="02020404030301010803" pitchFamily="18" charset="0"/>
                        </a:rPr>
                        <a:t>Rad-hard controller being designed at CERN</a:t>
                      </a:r>
                    </a:p>
                  </a:txBody>
                  <a:tcPr marL="91428" marR="91428" marT="45714" marB="45714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dirty="0">
                        <a:latin typeface="Garamond" panose="02020404030301010803" pitchFamily="18" charset="0"/>
                      </a:endParaRPr>
                    </a:p>
                  </a:txBody>
                  <a:tcPr marL="91428" marR="91428" marT="45714" marB="45714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dirty="0">
                          <a:latin typeface="Garamond" panose="02020404030301010803" pitchFamily="18" charset="0"/>
                        </a:rPr>
                        <a:t>Side development with also KT funds</a:t>
                      </a:r>
                    </a:p>
                  </a:txBody>
                  <a:tcPr marL="91428" marR="91428" marT="45714" marB="45714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6332255"/>
                  </a:ext>
                </a:extLst>
              </a:tr>
              <a:tr h="12630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Garamond" panose="02020404030301010803" pitchFamily="18" charset="0"/>
                        </a:rPr>
                        <a:t>Technology characterization</a:t>
                      </a:r>
                    </a:p>
                  </a:txBody>
                  <a:tcPr marL="91428" marR="91428" marT="45714" marB="45714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1800" dirty="0" err="1">
                          <a:latin typeface="Garamond" panose="02020404030301010803" pitchFamily="18" charset="0"/>
                        </a:rPr>
                        <a:t>OnSemi</a:t>
                      </a:r>
                      <a:r>
                        <a:rPr lang="en-GB" sz="1800" dirty="0">
                          <a:latin typeface="Garamond" panose="02020404030301010803" pitchFamily="18" charset="0"/>
                        </a:rPr>
                        <a:t> I4T</a:t>
                      </a:r>
                    </a:p>
                    <a:p>
                      <a:pPr marL="0" lv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1800" dirty="0" err="1">
                          <a:latin typeface="Garamond" panose="02020404030301010803" pitchFamily="18" charset="0"/>
                        </a:rPr>
                        <a:t>OnSemi</a:t>
                      </a:r>
                      <a:r>
                        <a:rPr lang="en-GB" sz="1800" dirty="0">
                          <a:latin typeface="Garamond" panose="02020404030301010803" pitchFamily="18" charset="0"/>
                        </a:rPr>
                        <a:t> I3T80 from Gresham Fab</a:t>
                      </a:r>
                    </a:p>
                    <a:p>
                      <a:pPr marL="0" lvl="0" indent="0" algn="l">
                        <a:buFont typeface="Arial" panose="020B0604020202020204" pitchFamily="34" charset="0"/>
                        <a:buNone/>
                      </a:pPr>
                      <a:r>
                        <a:rPr lang="en-CH" dirty="0">
                          <a:latin typeface="Garamond" panose="02020404030301010803" pitchFamily="18" charset="0"/>
                        </a:rPr>
                        <a:t>ST 0.16 BCD SOI</a:t>
                      </a:r>
                    </a:p>
                    <a:p>
                      <a:pPr marL="0" lvl="0" indent="0" algn="l">
                        <a:buFont typeface="Arial" panose="020B0604020202020204" pitchFamily="34" charset="0"/>
                        <a:buNone/>
                      </a:pPr>
                      <a:r>
                        <a:rPr lang="en-CH" sz="1800" dirty="0">
                          <a:latin typeface="Garamond" panose="02020404030301010803" pitchFamily="18" charset="0"/>
                        </a:rPr>
                        <a:t>IMEC GaN 200V</a:t>
                      </a:r>
                      <a:endParaRPr lang="en-GB" sz="1800" dirty="0">
                        <a:latin typeface="Garamond" panose="02020404030301010803" pitchFamily="18" charset="0"/>
                      </a:endParaRPr>
                    </a:p>
                  </a:txBody>
                  <a:tcPr marL="91428" marR="91428" marT="45714" marB="45714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dirty="0">
                        <a:latin typeface="Garamond" panose="02020404030301010803" pitchFamily="18" charset="0"/>
                      </a:endParaRPr>
                    </a:p>
                  </a:txBody>
                  <a:tcPr marL="91428" marR="91428" marT="45714" marB="45714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dirty="0">
                          <a:latin typeface="Garamond" panose="02020404030301010803" pitchFamily="18" charset="0"/>
                        </a:rPr>
                        <a:t>New WP5 R&amp;D added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dirty="0">
                        <a:latin typeface="Garamond" panose="02020404030301010803" pitchFamily="18" charset="0"/>
                      </a:endParaRPr>
                    </a:p>
                  </a:txBody>
                  <a:tcPr marL="91428" marR="91428" marT="45714" marB="45714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5577245"/>
                  </a:ext>
                </a:extLst>
              </a:tr>
              <a:tr h="789396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Garamond" panose="02020404030301010803" pitchFamily="18" charset="0"/>
                        </a:rPr>
                        <a:t>DCDC converter in 28nm</a:t>
                      </a:r>
                    </a:p>
                  </a:txBody>
                  <a:tcPr marL="91428" marR="91428" marT="45714" marB="45714" anchor="ctr">
                    <a:solidFill>
                      <a:srgbClr val="58B6C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1800" dirty="0">
                          <a:latin typeface="Garamond" panose="02020404030301010803" pitchFamily="18" charset="0"/>
                        </a:rPr>
                        <a:t>Design in progress</a:t>
                      </a:r>
                    </a:p>
                  </a:txBody>
                  <a:tcPr marL="91428" marR="91428" marT="45714" marB="45714" anchor="ctr">
                    <a:solidFill>
                      <a:srgbClr val="58B6C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dirty="0">
                        <a:latin typeface="Garamond" panose="02020404030301010803" pitchFamily="18" charset="0"/>
                      </a:endParaRPr>
                    </a:p>
                  </a:txBody>
                  <a:tcPr marL="91428" marR="91428" marT="45714" marB="45714" anchor="ctr">
                    <a:solidFill>
                      <a:srgbClr val="58B6C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800" dirty="0"/>
                    </a:p>
                  </a:txBody>
                  <a:tcPr marL="91428" marR="91428" marT="45714" marB="45714">
                    <a:solidFill>
                      <a:srgbClr val="58B6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943632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116734-AFE2-38BC-8336-2AF203EE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14</a:t>
            </a:fld>
            <a:endParaRPr lang="en-CH"/>
          </a:p>
        </p:txBody>
      </p:sp>
      <p:pic>
        <p:nvPicPr>
          <p:cNvPr id="7" name="Picture 2" descr="DCDC project">
            <a:extLst>
              <a:ext uri="{FF2B5EF4-FFF2-40B4-BE49-F238E27FC236}">
                <a16:creationId xmlns:a16="http://schemas.microsoft.com/office/drawing/2014/main" id="{707B2FA1-7145-37AB-C881-F315275FD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080" y="0"/>
            <a:ext cx="1158240" cy="5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C10DD4C-89E7-91B3-F19C-BEADDCCD121C}"/>
              </a:ext>
            </a:extLst>
          </p:cNvPr>
          <p:cNvSpPr/>
          <p:nvPr/>
        </p:nvSpPr>
        <p:spPr>
          <a:xfrm>
            <a:off x="0" y="457200"/>
            <a:ext cx="1137920" cy="690880"/>
          </a:xfrm>
          <a:prstGeom prst="rect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AC3F971-E1B3-6322-0671-06B03142EDDE}"/>
              </a:ext>
            </a:extLst>
          </p:cNvPr>
          <p:cNvSpPr txBox="1">
            <a:spLocks/>
          </p:cNvSpPr>
          <p:nvPr/>
        </p:nvSpPr>
        <p:spPr>
          <a:xfrm>
            <a:off x="1137920" y="484699"/>
            <a:ext cx="10439400" cy="6524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latin typeface="Garamond" panose="02020404030301010803" pitchFamily="18" charset="0"/>
              </a:rPr>
              <a:t>Summary</a:t>
            </a:r>
            <a:endParaRPr lang="it-IT" sz="36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987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B4128C-DEBE-42C9-9C6E-D35FF9DB396F}"/>
              </a:ext>
            </a:extLst>
          </p:cNvPr>
          <p:cNvSpPr/>
          <p:nvPr/>
        </p:nvSpPr>
        <p:spPr>
          <a:xfrm>
            <a:off x="0" y="457200"/>
            <a:ext cx="1137920" cy="690880"/>
          </a:xfrm>
          <a:prstGeom prst="rect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3B1F7B5-317B-4A84-9C5C-6683E4127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920" y="136525"/>
            <a:ext cx="104394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Garamond" panose="02020404030301010803" pitchFamily="18" charset="0"/>
              </a:rPr>
              <a:t>Team players</a:t>
            </a:r>
            <a:endParaRPr lang="it-IT" sz="3600" dirty="0">
              <a:latin typeface="Garamond" panose="02020404030301010803" pitchFamily="18" charset="0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A174C3C4-CB9D-0C47-A81F-B52D0C83F98A}"/>
              </a:ext>
            </a:extLst>
          </p:cNvPr>
          <p:cNvSpPr txBox="1">
            <a:spLocks/>
          </p:cNvSpPr>
          <p:nvPr/>
        </p:nvSpPr>
        <p:spPr>
          <a:xfrm>
            <a:off x="872687" y="1462087"/>
            <a:ext cx="10439399" cy="485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2000" b="0" dirty="0">
                <a:latin typeface="Garamond" panose="02020404030301010803" pitchFamily="18" charset="0"/>
              </a:rPr>
              <a:t>Today working on the RD WP5.2:</a:t>
            </a:r>
          </a:p>
          <a:p>
            <a:pPr lvl="1">
              <a:lnSpc>
                <a:spcPct val="110000"/>
              </a:lnSpc>
            </a:pPr>
            <a:r>
              <a:rPr lang="en-US" sz="2000" b="0" dirty="0">
                <a:latin typeface="Garamond" panose="02020404030301010803" pitchFamily="18" charset="0"/>
              </a:rPr>
              <a:t>Stefano Michelis (Staff, DCDC project coordinator)</a:t>
            </a:r>
          </a:p>
          <a:p>
            <a:pPr lvl="1">
              <a:lnSpc>
                <a:spcPct val="110000"/>
              </a:lnSpc>
            </a:pPr>
            <a:r>
              <a:rPr lang="en-US" sz="2000" dirty="0">
                <a:latin typeface="Garamond" panose="02020404030301010803" pitchFamily="18" charset="0"/>
              </a:rPr>
              <a:t>Giacomo Ripamonti (Staff)</a:t>
            </a:r>
          </a:p>
          <a:p>
            <a:pPr lvl="1">
              <a:lnSpc>
                <a:spcPct val="110000"/>
              </a:lnSpc>
            </a:pPr>
            <a:r>
              <a:rPr lang="en-US" sz="2000" dirty="0">
                <a:latin typeface="Garamond" panose="02020404030301010803" pitchFamily="18" charset="0"/>
              </a:rPr>
              <a:t>Pablo Antoszczuk (WP5 Fellow)</a:t>
            </a:r>
          </a:p>
          <a:p>
            <a:pPr lvl="1">
              <a:lnSpc>
                <a:spcPct val="110000"/>
              </a:lnSpc>
            </a:pPr>
            <a:r>
              <a:rPr lang="en-US" sz="2000" dirty="0">
                <a:latin typeface="Garamond" panose="02020404030301010803" pitchFamily="18" charset="0"/>
              </a:rPr>
              <a:t>Georgios Bantemits (WP5 Fellow)</a:t>
            </a:r>
          </a:p>
          <a:p>
            <a:pPr lvl="1">
              <a:lnSpc>
                <a:spcPct val="110000"/>
              </a:lnSpc>
            </a:pPr>
            <a:r>
              <a:rPr lang="en-US" sz="2000" dirty="0">
                <a:latin typeface="Garamond" panose="02020404030301010803" pitchFamily="18" charset="0"/>
              </a:rPr>
              <a:t>Khalil Khalife (WP5 Internship from EPFL)</a:t>
            </a:r>
          </a:p>
          <a:p>
            <a:pPr lvl="1">
              <a:lnSpc>
                <a:spcPct val="110000"/>
              </a:lnSpc>
            </a:pPr>
            <a:r>
              <a:rPr lang="en-US" sz="2000" dirty="0">
                <a:latin typeface="Garamond" panose="02020404030301010803" pitchFamily="18" charset="0"/>
              </a:rPr>
              <a:t>Marco Adorno (Fellow, ASIC support team)</a:t>
            </a:r>
          </a:p>
          <a:p>
            <a:pPr lvl="1">
              <a:lnSpc>
                <a:spcPct val="110000"/>
              </a:lnSpc>
            </a:pPr>
            <a:r>
              <a:rPr lang="en-US" sz="2000" dirty="0">
                <a:latin typeface="Garamond" panose="02020404030301010803" pitchFamily="18" charset="0"/>
              </a:rPr>
              <a:t>Alessandro </a:t>
            </a:r>
            <a:r>
              <a:rPr lang="en-US" sz="2000" dirty="0" err="1">
                <a:latin typeface="Garamond" panose="02020404030301010803" pitchFamily="18" charset="0"/>
              </a:rPr>
              <a:t>Caratelli</a:t>
            </a:r>
            <a:r>
              <a:rPr lang="en-US" sz="2000" dirty="0">
                <a:latin typeface="Garamond" panose="02020404030301010803" pitchFamily="18" charset="0"/>
              </a:rPr>
              <a:t> (Staff, ASIC support team)</a:t>
            </a:r>
          </a:p>
          <a:p>
            <a:pPr>
              <a:lnSpc>
                <a:spcPct val="110000"/>
              </a:lnSpc>
            </a:pPr>
            <a:endParaRPr lang="en-US" sz="2000" dirty="0">
              <a:latin typeface="Garamond" panose="02020404030301010803" pitchFamily="18" charset="0"/>
            </a:endParaRPr>
          </a:p>
          <a:p>
            <a:pPr>
              <a:lnSpc>
                <a:spcPct val="110000"/>
              </a:lnSpc>
            </a:pPr>
            <a:r>
              <a:rPr lang="en-US" sz="2000" dirty="0">
                <a:latin typeface="Garamond" panose="02020404030301010803" pitchFamily="18" charset="0"/>
              </a:rPr>
              <a:t>People that have contributed in the past:</a:t>
            </a:r>
          </a:p>
          <a:p>
            <a:pPr lvl="1">
              <a:lnSpc>
                <a:spcPct val="110000"/>
              </a:lnSpc>
            </a:pPr>
            <a:r>
              <a:rPr lang="en-US" sz="2000" dirty="0">
                <a:latin typeface="Garamond" panose="02020404030301010803" pitchFamily="18" charset="0"/>
              </a:rPr>
              <a:t>Mattia Balutto (WP5 Technical Student)</a:t>
            </a:r>
          </a:p>
          <a:p>
            <a:pPr lvl="1">
              <a:lnSpc>
                <a:spcPct val="110000"/>
              </a:lnSpc>
            </a:pPr>
            <a:r>
              <a:rPr lang="en-US" sz="2000" dirty="0">
                <a:latin typeface="Garamond" panose="02020404030301010803" pitchFamily="18" charset="0"/>
              </a:rPr>
              <a:t>Leo Johansson (WP5 Internship from EPFL)</a:t>
            </a:r>
          </a:p>
          <a:p>
            <a:pPr lvl="1">
              <a:lnSpc>
                <a:spcPct val="110000"/>
              </a:lnSpc>
            </a:pPr>
            <a:r>
              <a:rPr lang="en-US" sz="2000" dirty="0">
                <a:latin typeface="Garamond" panose="02020404030301010803" pitchFamily="18" charset="0"/>
              </a:rPr>
              <a:t>Nicolas Galante (WP5 Internship from EPFL)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0DB5CE-4471-03F1-EC9B-62185B54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2</a:t>
            </a:fld>
            <a:endParaRPr lang="en-CH"/>
          </a:p>
        </p:txBody>
      </p:sp>
      <p:pic>
        <p:nvPicPr>
          <p:cNvPr id="16" name="Picture 2" descr="DCDC project">
            <a:extLst>
              <a:ext uri="{FF2B5EF4-FFF2-40B4-BE49-F238E27FC236}">
                <a16:creationId xmlns:a16="http://schemas.microsoft.com/office/drawing/2014/main" id="{4E12E6B4-A0C1-866F-6E32-9FC24B6C74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080" y="0"/>
            <a:ext cx="1158240" cy="5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44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D77CBF7-55FE-4CF7-9D35-12AABE741093}"/>
              </a:ext>
            </a:extLst>
          </p:cNvPr>
          <p:cNvSpPr/>
          <p:nvPr/>
        </p:nvSpPr>
        <p:spPr>
          <a:xfrm>
            <a:off x="0" y="457200"/>
            <a:ext cx="1137920" cy="690880"/>
          </a:xfrm>
          <a:prstGeom prst="rect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F66F0F9-504C-46F0-AA9A-E65B680D8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920" y="166369"/>
            <a:ext cx="104394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Power management and distribution</a:t>
            </a:r>
            <a:endParaRPr lang="it-IT" dirty="0">
              <a:latin typeface="Garamond" panose="02020404030301010803" pitchFamily="18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E2CBDAB-F34C-02B9-4277-F56168D1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3</a:t>
            </a:fld>
            <a:endParaRPr lang="en-CH"/>
          </a:p>
        </p:txBody>
      </p:sp>
      <p:pic>
        <p:nvPicPr>
          <p:cNvPr id="1026" name="Picture 2" descr="DCDC project">
            <a:extLst>
              <a:ext uri="{FF2B5EF4-FFF2-40B4-BE49-F238E27FC236}">
                <a16:creationId xmlns:a16="http://schemas.microsoft.com/office/drawing/2014/main" id="{FE2EE8A2-0CDA-409B-2848-B4F18BA9C9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080" y="0"/>
            <a:ext cx="1158240" cy="5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Flowchart: Alternate Process 41">
            <a:extLst>
              <a:ext uri="{FF2B5EF4-FFF2-40B4-BE49-F238E27FC236}">
                <a16:creationId xmlns:a16="http://schemas.microsoft.com/office/drawing/2014/main" id="{A419E388-1CA5-64CC-BD43-53856F891AD6}"/>
              </a:ext>
            </a:extLst>
          </p:cNvPr>
          <p:cNvSpPr/>
          <p:nvPr/>
        </p:nvSpPr>
        <p:spPr>
          <a:xfrm>
            <a:off x="7109720" y="2886922"/>
            <a:ext cx="4631706" cy="1937067"/>
          </a:xfrm>
          <a:prstGeom prst="flowChartAlternateProcess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Garamond" panose="02020404030301010803" pitchFamily="18" charset="0"/>
              </a:rPr>
              <a:t>Detector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Garamond" panose="02020404030301010803" pitchFamily="18" charset="0"/>
              </a:rPr>
              <a:t>(high radiation)</a:t>
            </a:r>
          </a:p>
          <a:p>
            <a:pPr algn="ctr"/>
            <a:endParaRPr lang="en-US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/>
            <a:r>
              <a:rPr lang="en-US" dirty="0">
                <a:solidFill>
                  <a:schemeClr val="tx1"/>
                </a:solidFill>
                <a:latin typeface="Garamond" panose="02020404030301010803" pitchFamily="18" charset="0"/>
              </a:rPr>
              <a:t>Low voltage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Garamond" panose="02020404030301010803" pitchFamily="18" charset="0"/>
              </a:rPr>
              <a:t>High current</a:t>
            </a:r>
          </a:p>
        </p:txBody>
      </p:sp>
      <p:sp>
        <p:nvSpPr>
          <p:cNvPr id="44" name="Flowchart: Alternate Process 17">
            <a:extLst>
              <a:ext uri="{FF2B5EF4-FFF2-40B4-BE49-F238E27FC236}">
                <a16:creationId xmlns:a16="http://schemas.microsoft.com/office/drawing/2014/main" id="{695B16C2-7F8B-E6CD-364C-6E4DA89F8174}"/>
              </a:ext>
            </a:extLst>
          </p:cNvPr>
          <p:cNvSpPr/>
          <p:nvPr/>
        </p:nvSpPr>
        <p:spPr>
          <a:xfrm>
            <a:off x="816936" y="3416177"/>
            <a:ext cx="1700234" cy="950330"/>
          </a:xfrm>
          <a:prstGeom prst="flowChartAlternateProcess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Power supplies</a:t>
            </a:r>
          </a:p>
        </p:txBody>
      </p:sp>
      <p:cxnSp>
        <p:nvCxnSpPr>
          <p:cNvPr id="45" name="Straight Connector 7">
            <a:extLst>
              <a:ext uri="{FF2B5EF4-FFF2-40B4-BE49-F238E27FC236}">
                <a16:creationId xmlns:a16="http://schemas.microsoft.com/office/drawing/2014/main" id="{8067C914-50FC-B0FC-4D3E-65DC567415E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517170" y="3901868"/>
            <a:ext cx="4849401" cy="0"/>
          </a:xfrm>
          <a:prstGeom prst="line">
            <a:avLst/>
          </a:prstGeom>
          <a:noFill/>
          <a:ln w="22225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" name="Oval 8">
            <a:extLst>
              <a:ext uri="{FF2B5EF4-FFF2-40B4-BE49-F238E27FC236}">
                <a16:creationId xmlns:a16="http://schemas.microsoft.com/office/drawing/2014/main" id="{564C3DF5-FDA3-D11B-CB79-B52C90B60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8876" y="3472474"/>
            <a:ext cx="376122" cy="429394"/>
          </a:xfrm>
          <a:prstGeom prst="ellipse">
            <a:avLst/>
          </a:prstGeom>
          <a:noFill/>
          <a:ln w="22225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it-IT" altLang="en-US" sz="1200"/>
          </a:p>
        </p:txBody>
      </p:sp>
      <p:sp>
        <p:nvSpPr>
          <p:cNvPr id="47" name="Oval 9">
            <a:extLst>
              <a:ext uri="{FF2B5EF4-FFF2-40B4-BE49-F238E27FC236}">
                <a16:creationId xmlns:a16="http://schemas.microsoft.com/office/drawing/2014/main" id="{189885ED-0F39-FBC7-E644-860EF0B70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6339" y="3472474"/>
            <a:ext cx="376122" cy="429394"/>
          </a:xfrm>
          <a:prstGeom prst="ellipse">
            <a:avLst/>
          </a:prstGeom>
          <a:noFill/>
          <a:ln w="22225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it-IT" altLang="en-US" sz="1200"/>
          </a:p>
        </p:txBody>
      </p:sp>
      <p:sp>
        <p:nvSpPr>
          <p:cNvPr id="48" name="Flowchart: Alternate Process 23">
            <a:extLst>
              <a:ext uri="{FF2B5EF4-FFF2-40B4-BE49-F238E27FC236}">
                <a16:creationId xmlns:a16="http://schemas.microsoft.com/office/drawing/2014/main" id="{E43EFAAB-1B51-34E6-A4D7-6C03535D9399}"/>
              </a:ext>
            </a:extLst>
          </p:cNvPr>
          <p:cNvSpPr/>
          <p:nvPr/>
        </p:nvSpPr>
        <p:spPr>
          <a:xfrm>
            <a:off x="7325566" y="3429000"/>
            <a:ext cx="1212347" cy="950330"/>
          </a:xfrm>
          <a:prstGeom prst="flowChartAlternateProcess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DC-DC converters</a:t>
            </a:r>
          </a:p>
        </p:txBody>
      </p:sp>
      <p:sp>
        <p:nvSpPr>
          <p:cNvPr id="49" name="Title 1">
            <a:extLst>
              <a:ext uri="{FF2B5EF4-FFF2-40B4-BE49-F238E27FC236}">
                <a16:creationId xmlns:a16="http://schemas.microsoft.com/office/drawing/2014/main" id="{DE63C32B-457D-9ABF-0F22-1A271F3308A7}"/>
              </a:ext>
            </a:extLst>
          </p:cNvPr>
          <p:cNvSpPr txBox="1">
            <a:spLocks/>
          </p:cNvSpPr>
          <p:nvPr/>
        </p:nvSpPr>
        <p:spPr>
          <a:xfrm>
            <a:off x="2478525" y="3380292"/>
            <a:ext cx="2264549" cy="950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000" dirty="0">
              <a:latin typeface="Garamond" panose="02020404030301010803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1E6ADCB-9FE5-8F6E-3871-CD33650A75C4}"/>
              </a:ext>
            </a:extLst>
          </p:cNvPr>
          <p:cNvSpPr txBox="1"/>
          <p:nvPr/>
        </p:nvSpPr>
        <p:spPr>
          <a:xfrm>
            <a:off x="2570688" y="3963680"/>
            <a:ext cx="610925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000" dirty="0">
                <a:latin typeface="Garamond" panose="02020404030301010803" pitchFamily="18" charset="0"/>
              </a:rPr>
              <a:t>High voltage</a:t>
            </a:r>
          </a:p>
          <a:p>
            <a:r>
              <a:rPr lang="en-CH" sz="2000" dirty="0">
                <a:latin typeface="Garamond" panose="02020404030301010803" pitchFamily="18" charset="0"/>
              </a:rPr>
              <a:t>Low current</a:t>
            </a:r>
          </a:p>
          <a:p>
            <a:endParaRPr lang="en-CH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95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D77CBF7-55FE-4CF7-9D35-12AABE741093}"/>
              </a:ext>
            </a:extLst>
          </p:cNvPr>
          <p:cNvSpPr/>
          <p:nvPr/>
        </p:nvSpPr>
        <p:spPr>
          <a:xfrm>
            <a:off x="0" y="457200"/>
            <a:ext cx="1137920" cy="690880"/>
          </a:xfrm>
          <a:prstGeom prst="rect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F66F0F9-504C-46F0-AA9A-E65B680D8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920" y="166369"/>
            <a:ext cx="104394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Power management ASICs: projects</a:t>
            </a:r>
            <a:endParaRPr lang="it-IT" dirty="0">
              <a:latin typeface="Garamond" panose="02020404030301010803" pitchFamily="18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7E6126-3C82-4198-A3A4-018BE81CCDF8}"/>
              </a:ext>
            </a:extLst>
          </p:cNvPr>
          <p:cNvCxnSpPr>
            <a:cxnSpLocks/>
          </p:cNvCxnSpPr>
          <p:nvPr/>
        </p:nvCxnSpPr>
        <p:spPr>
          <a:xfrm flipV="1">
            <a:off x="4529454" y="1916454"/>
            <a:ext cx="0" cy="2396113"/>
          </a:xfrm>
          <a:prstGeom prst="line">
            <a:avLst/>
          </a:prstGeom>
          <a:ln w="28575">
            <a:gradFill flip="none"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18900000" scaled="1"/>
              <a:tileRect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>
            <a:extLst>
              <a:ext uri="{FF2B5EF4-FFF2-40B4-BE49-F238E27FC236}">
                <a16:creationId xmlns:a16="http://schemas.microsoft.com/office/drawing/2014/main" id="{091C69B8-654E-4096-8C68-4DB0D162C781}"/>
              </a:ext>
            </a:extLst>
          </p:cNvPr>
          <p:cNvSpPr txBox="1">
            <a:spLocks/>
          </p:cNvSpPr>
          <p:nvPr/>
        </p:nvSpPr>
        <p:spPr>
          <a:xfrm>
            <a:off x="-500818" y="1288874"/>
            <a:ext cx="3247136" cy="690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0" dirty="0">
                <a:latin typeface="Garamond" panose="02020404030301010803" pitchFamily="18" charset="0"/>
              </a:rPr>
              <a:t>Stage 1:</a:t>
            </a:r>
            <a:endParaRPr lang="en-US" sz="2000" dirty="0">
              <a:latin typeface="Garamond" panose="02020404030301010803" pitchFamily="18" charset="0"/>
            </a:endParaRPr>
          </a:p>
        </p:txBody>
      </p:sp>
      <p:sp>
        <p:nvSpPr>
          <p:cNvPr id="29" name="Flowchart: Alternate Process 28">
            <a:extLst>
              <a:ext uri="{FF2B5EF4-FFF2-40B4-BE49-F238E27FC236}">
                <a16:creationId xmlns:a16="http://schemas.microsoft.com/office/drawing/2014/main" id="{10E4E384-B09B-49DA-97C7-091F1F9165E1}"/>
              </a:ext>
            </a:extLst>
          </p:cNvPr>
          <p:cNvSpPr/>
          <p:nvPr/>
        </p:nvSpPr>
        <p:spPr>
          <a:xfrm>
            <a:off x="244646" y="3655677"/>
            <a:ext cx="3643581" cy="723333"/>
          </a:xfrm>
          <a:prstGeom prst="flowChartAlternateProcess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84000">
                <a:srgbClr val="00B050"/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Garamond" panose="02020404030301010803" pitchFamily="18" charset="0"/>
              </a:rPr>
              <a:t>rPOL48V</a:t>
            </a:r>
            <a:endParaRPr lang="en-US" sz="2000" dirty="0">
              <a:latin typeface="Garamond" panose="02020404030301010803" pitchFamily="18" charset="0"/>
            </a:endParaRPr>
          </a:p>
          <a:p>
            <a:pPr algn="ctr"/>
            <a:r>
              <a:rPr lang="en-US" sz="1200" dirty="0">
                <a:latin typeface="Garamond" panose="02020404030301010803" pitchFamily="18" charset="0"/>
              </a:rPr>
              <a:t>GaN-based switched-tank resonant converter</a:t>
            </a: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B419920D-07BA-43B7-B3D5-2D15678A13F3}"/>
              </a:ext>
            </a:extLst>
          </p:cNvPr>
          <p:cNvSpPr txBox="1">
            <a:spLocks/>
          </p:cNvSpPr>
          <p:nvPr/>
        </p:nvSpPr>
        <p:spPr>
          <a:xfrm>
            <a:off x="3516530" y="1322772"/>
            <a:ext cx="3247136" cy="690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0" dirty="0">
                <a:latin typeface="Garamond" panose="02020404030301010803" pitchFamily="18" charset="0"/>
              </a:rPr>
              <a:t>Stage 2:</a:t>
            </a:r>
            <a:endParaRPr lang="en-US" sz="2000" dirty="0">
              <a:latin typeface="Garamond" panose="02020404030301010803" pitchFamily="18" charset="0"/>
            </a:endParaRP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56DB7F9F-A45F-45F3-AC8E-E91DCE625385}"/>
              </a:ext>
            </a:extLst>
          </p:cNvPr>
          <p:cNvSpPr/>
          <p:nvPr/>
        </p:nvSpPr>
        <p:spPr>
          <a:xfrm>
            <a:off x="3508368" y="1551740"/>
            <a:ext cx="778508" cy="190500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10243EB7-8F32-4B43-B79C-7E2FEE250F40}"/>
              </a:ext>
            </a:extLst>
          </p:cNvPr>
          <p:cNvSpPr/>
          <p:nvPr/>
        </p:nvSpPr>
        <p:spPr>
          <a:xfrm>
            <a:off x="7328156" y="1534876"/>
            <a:ext cx="778508" cy="190500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B5253A2C-3A76-4ADC-9F23-7FF1B556F4F7}"/>
              </a:ext>
            </a:extLst>
          </p:cNvPr>
          <p:cNvSpPr txBox="1">
            <a:spLocks/>
          </p:cNvSpPr>
          <p:nvPr/>
        </p:nvSpPr>
        <p:spPr>
          <a:xfrm>
            <a:off x="7185111" y="1297822"/>
            <a:ext cx="3247136" cy="690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0" dirty="0">
                <a:latin typeface="Garamond" panose="02020404030301010803" pitchFamily="18" charset="0"/>
              </a:rPr>
              <a:t>Stage 3:</a:t>
            </a:r>
            <a:endParaRPr lang="en-US" sz="2000" dirty="0">
              <a:latin typeface="Garamond" panose="02020404030301010803" pitchFamily="18" charset="0"/>
            </a:endParaRPr>
          </a:p>
        </p:txBody>
      </p:sp>
      <p:sp>
        <p:nvSpPr>
          <p:cNvPr id="31" name="Flowchart: Alternate Process 28">
            <a:extLst>
              <a:ext uri="{FF2B5EF4-FFF2-40B4-BE49-F238E27FC236}">
                <a16:creationId xmlns:a16="http://schemas.microsoft.com/office/drawing/2014/main" id="{32CC80A6-A82E-EF49-BD28-0E6430E50F53}"/>
              </a:ext>
            </a:extLst>
          </p:cNvPr>
          <p:cNvSpPr/>
          <p:nvPr/>
        </p:nvSpPr>
        <p:spPr>
          <a:xfrm>
            <a:off x="205231" y="6224523"/>
            <a:ext cx="355598" cy="273399"/>
          </a:xfrm>
          <a:prstGeom prst="flowChartAlternateProcess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84000">
                <a:srgbClr val="00B050"/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Garamond" panose="02020404030301010803" pitchFamily="18" charset="0"/>
            </a:endParaRPr>
          </a:p>
        </p:txBody>
      </p:sp>
      <p:sp>
        <p:nvSpPr>
          <p:cNvPr id="32" name="Flowchart: Alternate Process 26">
            <a:extLst>
              <a:ext uri="{FF2B5EF4-FFF2-40B4-BE49-F238E27FC236}">
                <a16:creationId xmlns:a16="http://schemas.microsoft.com/office/drawing/2014/main" id="{A09A82ED-1FC7-3348-8C18-E98F490AC11D}"/>
              </a:ext>
            </a:extLst>
          </p:cNvPr>
          <p:cNvSpPr/>
          <p:nvPr/>
        </p:nvSpPr>
        <p:spPr>
          <a:xfrm>
            <a:off x="205231" y="5899574"/>
            <a:ext cx="355595" cy="273399"/>
          </a:xfrm>
          <a:prstGeom prst="flowChartAlternateProcess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Garamond" panose="02020404030301010803" pitchFamily="18" charset="0"/>
            </a:endParaRPr>
          </a:p>
        </p:txBody>
      </p:sp>
      <p:sp>
        <p:nvSpPr>
          <p:cNvPr id="33" name="Flowchart: Alternate Process 26">
            <a:extLst>
              <a:ext uri="{FF2B5EF4-FFF2-40B4-BE49-F238E27FC236}">
                <a16:creationId xmlns:a16="http://schemas.microsoft.com/office/drawing/2014/main" id="{2E0CEBC6-6894-FB4D-A619-0226C6EEB951}"/>
              </a:ext>
            </a:extLst>
          </p:cNvPr>
          <p:cNvSpPr/>
          <p:nvPr/>
        </p:nvSpPr>
        <p:spPr>
          <a:xfrm>
            <a:off x="266956" y="1919695"/>
            <a:ext cx="3621274" cy="820784"/>
          </a:xfrm>
          <a:prstGeom prst="flowChartAlternateProcess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Garamond" panose="02020404030301010803" pitchFamily="18" charset="0"/>
              </a:rPr>
              <a:t>bPOL48V</a:t>
            </a:r>
            <a:endParaRPr lang="en-US" sz="2000" dirty="0">
              <a:latin typeface="Garamond" panose="02020404030301010803" pitchFamily="18" charset="0"/>
            </a:endParaRPr>
          </a:p>
          <a:p>
            <a:pPr algn="ctr"/>
            <a:r>
              <a:rPr lang="en-US" sz="1200" dirty="0">
                <a:latin typeface="Garamond" panose="02020404030301010803" pitchFamily="18" charset="0"/>
              </a:rPr>
              <a:t>POL buck converter </a:t>
            </a:r>
          </a:p>
          <a:p>
            <a:pPr algn="ctr"/>
            <a:r>
              <a:rPr lang="en-US" sz="1200" dirty="0">
                <a:latin typeface="Garamond" panose="02020404030301010803" pitchFamily="18" charset="0"/>
              </a:rPr>
              <a:t>(0.35 µm HV-CMOS and GaN) </a:t>
            </a:r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07ADB21F-1BA6-3144-94DE-9370D5F98CB7}"/>
              </a:ext>
            </a:extLst>
          </p:cNvPr>
          <p:cNvSpPr txBox="1">
            <a:spLocks/>
          </p:cNvSpPr>
          <p:nvPr/>
        </p:nvSpPr>
        <p:spPr>
          <a:xfrm>
            <a:off x="128859" y="6034686"/>
            <a:ext cx="3247136" cy="690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b="0" dirty="0">
                <a:latin typeface="Garamond" panose="02020404030301010803" pitchFamily="18" charset="0"/>
              </a:rPr>
              <a:t>WP5 R&amp;D and KT funds</a:t>
            </a:r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3BD54198-7CB1-C846-87DF-410AB712F41A}"/>
              </a:ext>
            </a:extLst>
          </p:cNvPr>
          <p:cNvSpPr txBox="1">
            <a:spLocks/>
          </p:cNvSpPr>
          <p:nvPr/>
        </p:nvSpPr>
        <p:spPr>
          <a:xfrm>
            <a:off x="-226909" y="5690834"/>
            <a:ext cx="6322909" cy="690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b="0" dirty="0">
                <a:latin typeface="Garamond" panose="02020404030301010803" pitchFamily="18" charset="0"/>
              </a:rPr>
              <a:t>WP5 R&amp;D and now in production grade/in production</a:t>
            </a:r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22" name="Flowchart: Alternate Process 26">
            <a:extLst>
              <a:ext uri="{FF2B5EF4-FFF2-40B4-BE49-F238E27FC236}">
                <a16:creationId xmlns:a16="http://schemas.microsoft.com/office/drawing/2014/main" id="{A3E5E49E-7689-2A89-D827-FC190A13F9D2}"/>
              </a:ext>
            </a:extLst>
          </p:cNvPr>
          <p:cNvSpPr/>
          <p:nvPr/>
        </p:nvSpPr>
        <p:spPr>
          <a:xfrm>
            <a:off x="205232" y="6559159"/>
            <a:ext cx="355595" cy="273399"/>
          </a:xfrm>
          <a:prstGeom prst="flowChartAlternateProcess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Garamond" panose="02020404030301010803" pitchFamily="18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88334583-715E-F72F-E7D3-D39D2161568B}"/>
              </a:ext>
            </a:extLst>
          </p:cNvPr>
          <p:cNvSpPr txBox="1">
            <a:spLocks/>
          </p:cNvSpPr>
          <p:nvPr/>
        </p:nvSpPr>
        <p:spPr>
          <a:xfrm>
            <a:off x="-631188" y="6380126"/>
            <a:ext cx="5208265" cy="690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b="0" dirty="0">
                <a:latin typeface="Garamond" panose="02020404030301010803" pitchFamily="18" charset="0"/>
              </a:rPr>
              <a:t>Already developed outside WP5 </a:t>
            </a:r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9CDE1F-DAC0-2FE2-D9E9-7FBE157E4EE2}"/>
              </a:ext>
            </a:extLst>
          </p:cNvPr>
          <p:cNvSpPr txBox="1"/>
          <p:nvPr/>
        </p:nvSpPr>
        <p:spPr>
          <a:xfrm>
            <a:off x="1421351" y="4868579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Garamond" panose="02020404030301010803" pitchFamily="18" charset="0"/>
              </a:rPr>
              <a:t>WP5 R&amp;D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88492AC-EBC4-46D8-8B0F-128128CF0206}"/>
              </a:ext>
            </a:extLst>
          </p:cNvPr>
          <p:cNvCxnSpPr>
            <a:cxnSpLocks/>
          </p:cNvCxnSpPr>
          <p:nvPr/>
        </p:nvCxnSpPr>
        <p:spPr>
          <a:xfrm flipV="1">
            <a:off x="7664830" y="1987637"/>
            <a:ext cx="0" cy="1441363"/>
          </a:xfrm>
          <a:prstGeom prst="line">
            <a:avLst/>
          </a:prstGeom>
          <a:ln w="28575">
            <a:gradFill flip="none"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18900000" scaled="1"/>
              <a:tileRect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lowchart: Alternate Process 25">
            <a:extLst>
              <a:ext uri="{FF2B5EF4-FFF2-40B4-BE49-F238E27FC236}">
                <a16:creationId xmlns:a16="http://schemas.microsoft.com/office/drawing/2014/main" id="{9C0E6028-F264-4D4A-ADD4-42E3D8D271D5}"/>
              </a:ext>
            </a:extLst>
          </p:cNvPr>
          <p:cNvSpPr/>
          <p:nvPr/>
        </p:nvSpPr>
        <p:spPr>
          <a:xfrm>
            <a:off x="8790559" y="1947694"/>
            <a:ext cx="1865373" cy="1194816"/>
          </a:xfrm>
          <a:prstGeom prst="flowChartAlternateProcess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bPOL2V5</a:t>
            </a:r>
            <a:endParaRPr lang="en-US" sz="1400" dirty="0">
              <a:latin typeface="Garamond" panose="02020404030301010803" pitchFamily="18" charset="0"/>
            </a:endParaRPr>
          </a:p>
        </p:txBody>
      </p:sp>
      <p:sp>
        <p:nvSpPr>
          <p:cNvPr id="27" name="Flowchart: Alternate Process 26">
            <a:extLst>
              <a:ext uri="{FF2B5EF4-FFF2-40B4-BE49-F238E27FC236}">
                <a16:creationId xmlns:a16="http://schemas.microsoft.com/office/drawing/2014/main" id="{A2F3832E-91F8-48F6-92A3-C1E9125A973B}"/>
              </a:ext>
            </a:extLst>
          </p:cNvPr>
          <p:cNvSpPr/>
          <p:nvPr/>
        </p:nvSpPr>
        <p:spPr>
          <a:xfrm>
            <a:off x="5310762" y="1922886"/>
            <a:ext cx="1865373" cy="1194816"/>
          </a:xfrm>
          <a:prstGeom prst="flowChartAlternateProcess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bPOL12V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504F4C9-726B-C6E3-545E-5365D7C0C741}"/>
              </a:ext>
            </a:extLst>
          </p:cNvPr>
          <p:cNvSpPr txBox="1"/>
          <p:nvPr/>
        </p:nvSpPr>
        <p:spPr>
          <a:xfrm>
            <a:off x="6838916" y="4892606"/>
            <a:ext cx="2289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Garamond" panose="02020404030301010803" pitchFamily="18" charset="0"/>
              </a:rPr>
              <a:t>Developed in the past </a:t>
            </a: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AAD79CA9-758D-9A9B-949B-67EFE486CC9F}"/>
              </a:ext>
            </a:extLst>
          </p:cNvPr>
          <p:cNvSpPr/>
          <p:nvPr/>
        </p:nvSpPr>
        <p:spPr>
          <a:xfrm rot="16200000">
            <a:off x="7620638" y="1694398"/>
            <a:ext cx="369333" cy="6070825"/>
          </a:xfrm>
          <a:prstGeom prst="leftBrace">
            <a:avLst/>
          </a:prstGeom>
          <a:ln w="28575"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369333 w 369333"/>
                      <a:gd name="connsiteY0" fmla="*/ 6070825 h 6070825"/>
                      <a:gd name="connsiteX1" fmla="*/ 184666 w 369333"/>
                      <a:gd name="connsiteY1" fmla="*/ 6040048 h 6070825"/>
                      <a:gd name="connsiteX2" fmla="*/ 184667 w 369333"/>
                      <a:gd name="connsiteY2" fmla="*/ 3066189 h 6070825"/>
                      <a:gd name="connsiteX3" fmla="*/ 0 w 369333"/>
                      <a:gd name="connsiteY3" fmla="*/ 3035412 h 6070825"/>
                      <a:gd name="connsiteX4" fmla="*/ 184667 w 369333"/>
                      <a:gd name="connsiteY4" fmla="*/ 3004635 h 6070825"/>
                      <a:gd name="connsiteX5" fmla="*/ 184667 w 369333"/>
                      <a:gd name="connsiteY5" fmla="*/ 30777 h 6070825"/>
                      <a:gd name="connsiteX6" fmla="*/ 369334 w 369333"/>
                      <a:gd name="connsiteY6" fmla="*/ 0 h 6070825"/>
                      <a:gd name="connsiteX7" fmla="*/ 369333 w 369333"/>
                      <a:gd name="connsiteY7" fmla="*/ 6070825 h 6070825"/>
                      <a:gd name="connsiteX0" fmla="*/ 369333 w 369333"/>
                      <a:gd name="connsiteY0" fmla="*/ 6070825 h 6070825"/>
                      <a:gd name="connsiteX1" fmla="*/ 184666 w 369333"/>
                      <a:gd name="connsiteY1" fmla="*/ 6040048 h 6070825"/>
                      <a:gd name="connsiteX2" fmla="*/ 184667 w 369333"/>
                      <a:gd name="connsiteY2" fmla="*/ 3066189 h 6070825"/>
                      <a:gd name="connsiteX3" fmla="*/ 0 w 369333"/>
                      <a:gd name="connsiteY3" fmla="*/ 3035412 h 6070825"/>
                      <a:gd name="connsiteX4" fmla="*/ 184667 w 369333"/>
                      <a:gd name="connsiteY4" fmla="*/ 3004635 h 6070825"/>
                      <a:gd name="connsiteX5" fmla="*/ 184667 w 369333"/>
                      <a:gd name="connsiteY5" fmla="*/ 30777 h 6070825"/>
                      <a:gd name="connsiteX6" fmla="*/ 369334 w 369333"/>
                      <a:gd name="connsiteY6" fmla="*/ 0 h 6070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69333" h="6070825" stroke="0" extrusionOk="0">
                        <a:moveTo>
                          <a:pt x="369333" y="6070825"/>
                        </a:moveTo>
                        <a:cubicBezTo>
                          <a:pt x="265597" y="6069748"/>
                          <a:pt x="183325" y="6057549"/>
                          <a:pt x="184666" y="6040048"/>
                        </a:cubicBezTo>
                        <a:cubicBezTo>
                          <a:pt x="218965" y="5055983"/>
                          <a:pt x="88787" y="4060524"/>
                          <a:pt x="184667" y="3066189"/>
                        </a:cubicBezTo>
                        <a:cubicBezTo>
                          <a:pt x="178833" y="3054888"/>
                          <a:pt x="99387" y="3049792"/>
                          <a:pt x="0" y="3035412"/>
                        </a:cubicBezTo>
                        <a:cubicBezTo>
                          <a:pt x="101264" y="3035016"/>
                          <a:pt x="186778" y="3022642"/>
                          <a:pt x="184667" y="3004635"/>
                        </a:cubicBezTo>
                        <a:cubicBezTo>
                          <a:pt x="135134" y="1605190"/>
                          <a:pt x="169858" y="1179127"/>
                          <a:pt x="184667" y="30777"/>
                        </a:cubicBezTo>
                        <a:cubicBezTo>
                          <a:pt x="174415" y="12209"/>
                          <a:pt x="264885" y="2317"/>
                          <a:pt x="369334" y="0"/>
                        </a:cubicBezTo>
                        <a:cubicBezTo>
                          <a:pt x="356039" y="1896819"/>
                          <a:pt x="224326" y="4248736"/>
                          <a:pt x="369333" y="6070825"/>
                        </a:cubicBezTo>
                        <a:close/>
                      </a:path>
                      <a:path w="369333" h="6070825" fill="none" extrusionOk="0">
                        <a:moveTo>
                          <a:pt x="369333" y="6070825"/>
                        </a:moveTo>
                        <a:cubicBezTo>
                          <a:pt x="268918" y="6071706"/>
                          <a:pt x="187514" y="6057731"/>
                          <a:pt x="184666" y="6040048"/>
                        </a:cubicBezTo>
                        <a:cubicBezTo>
                          <a:pt x="166051" y="5045751"/>
                          <a:pt x="274078" y="4130597"/>
                          <a:pt x="184667" y="3066189"/>
                        </a:cubicBezTo>
                        <a:cubicBezTo>
                          <a:pt x="186538" y="3051976"/>
                          <a:pt x="102284" y="3038470"/>
                          <a:pt x="0" y="3035412"/>
                        </a:cubicBezTo>
                        <a:cubicBezTo>
                          <a:pt x="103656" y="3037980"/>
                          <a:pt x="186748" y="3024182"/>
                          <a:pt x="184667" y="3004635"/>
                        </a:cubicBezTo>
                        <a:cubicBezTo>
                          <a:pt x="335106" y="2352746"/>
                          <a:pt x="98788" y="550292"/>
                          <a:pt x="184667" y="30777"/>
                        </a:cubicBezTo>
                        <a:cubicBezTo>
                          <a:pt x="183337" y="13997"/>
                          <a:pt x="260420" y="-4778"/>
                          <a:pt x="369334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Left Brace 33">
            <a:extLst>
              <a:ext uri="{FF2B5EF4-FFF2-40B4-BE49-F238E27FC236}">
                <a16:creationId xmlns:a16="http://schemas.microsoft.com/office/drawing/2014/main" id="{BCD1C959-9321-7980-383E-CD5D13C40A92}"/>
              </a:ext>
            </a:extLst>
          </p:cNvPr>
          <p:cNvSpPr/>
          <p:nvPr/>
        </p:nvSpPr>
        <p:spPr>
          <a:xfrm rot="16200000">
            <a:off x="1879718" y="2884097"/>
            <a:ext cx="373437" cy="3643581"/>
          </a:xfrm>
          <a:prstGeom prst="leftBrace">
            <a:avLst/>
          </a:prstGeom>
          <a:ln w="28575"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369333 w 369333"/>
                      <a:gd name="connsiteY0" fmla="*/ 2082276 h 2082276"/>
                      <a:gd name="connsiteX1" fmla="*/ 184666 w 369333"/>
                      <a:gd name="connsiteY1" fmla="*/ 2051499 h 2082276"/>
                      <a:gd name="connsiteX2" fmla="*/ 184667 w 369333"/>
                      <a:gd name="connsiteY2" fmla="*/ 1071915 h 2082276"/>
                      <a:gd name="connsiteX3" fmla="*/ 0 w 369333"/>
                      <a:gd name="connsiteY3" fmla="*/ 1041138 h 2082276"/>
                      <a:gd name="connsiteX4" fmla="*/ 184667 w 369333"/>
                      <a:gd name="connsiteY4" fmla="*/ 1010361 h 2082276"/>
                      <a:gd name="connsiteX5" fmla="*/ 184667 w 369333"/>
                      <a:gd name="connsiteY5" fmla="*/ 30777 h 2082276"/>
                      <a:gd name="connsiteX6" fmla="*/ 369334 w 369333"/>
                      <a:gd name="connsiteY6" fmla="*/ 0 h 2082276"/>
                      <a:gd name="connsiteX7" fmla="*/ 369333 w 369333"/>
                      <a:gd name="connsiteY7" fmla="*/ 2082276 h 2082276"/>
                      <a:gd name="connsiteX0" fmla="*/ 369333 w 369333"/>
                      <a:gd name="connsiteY0" fmla="*/ 2082276 h 2082276"/>
                      <a:gd name="connsiteX1" fmla="*/ 184666 w 369333"/>
                      <a:gd name="connsiteY1" fmla="*/ 2051499 h 2082276"/>
                      <a:gd name="connsiteX2" fmla="*/ 184667 w 369333"/>
                      <a:gd name="connsiteY2" fmla="*/ 1071915 h 2082276"/>
                      <a:gd name="connsiteX3" fmla="*/ 0 w 369333"/>
                      <a:gd name="connsiteY3" fmla="*/ 1041138 h 2082276"/>
                      <a:gd name="connsiteX4" fmla="*/ 184667 w 369333"/>
                      <a:gd name="connsiteY4" fmla="*/ 1010361 h 2082276"/>
                      <a:gd name="connsiteX5" fmla="*/ 184667 w 369333"/>
                      <a:gd name="connsiteY5" fmla="*/ 30777 h 2082276"/>
                      <a:gd name="connsiteX6" fmla="*/ 369334 w 369333"/>
                      <a:gd name="connsiteY6" fmla="*/ 0 h 2082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69333" h="2082276" stroke="0" extrusionOk="0">
                        <a:moveTo>
                          <a:pt x="369333" y="2082276"/>
                        </a:moveTo>
                        <a:cubicBezTo>
                          <a:pt x="265597" y="2081199"/>
                          <a:pt x="183325" y="2069000"/>
                          <a:pt x="184666" y="2051499"/>
                        </a:cubicBezTo>
                        <a:cubicBezTo>
                          <a:pt x="234638" y="1735491"/>
                          <a:pt x="159563" y="1399241"/>
                          <a:pt x="184667" y="1071915"/>
                        </a:cubicBezTo>
                        <a:cubicBezTo>
                          <a:pt x="178833" y="1060614"/>
                          <a:pt x="99387" y="1055518"/>
                          <a:pt x="0" y="1041138"/>
                        </a:cubicBezTo>
                        <a:cubicBezTo>
                          <a:pt x="101264" y="1040742"/>
                          <a:pt x="186778" y="1028368"/>
                          <a:pt x="184667" y="1010361"/>
                        </a:cubicBezTo>
                        <a:cubicBezTo>
                          <a:pt x="151050" y="672809"/>
                          <a:pt x="125728" y="291016"/>
                          <a:pt x="184667" y="30777"/>
                        </a:cubicBezTo>
                        <a:cubicBezTo>
                          <a:pt x="174415" y="12209"/>
                          <a:pt x="264885" y="2317"/>
                          <a:pt x="369334" y="0"/>
                        </a:cubicBezTo>
                        <a:cubicBezTo>
                          <a:pt x="355153" y="558861"/>
                          <a:pt x="363489" y="1396305"/>
                          <a:pt x="369333" y="2082276"/>
                        </a:cubicBezTo>
                        <a:close/>
                      </a:path>
                      <a:path w="369333" h="2082276" fill="none" extrusionOk="0">
                        <a:moveTo>
                          <a:pt x="369333" y="2082276"/>
                        </a:moveTo>
                        <a:cubicBezTo>
                          <a:pt x="268918" y="2083157"/>
                          <a:pt x="187514" y="2069182"/>
                          <a:pt x="184666" y="2051499"/>
                        </a:cubicBezTo>
                        <a:cubicBezTo>
                          <a:pt x="135834" y="1717073"/>
                          <a:pt x="195174" y="1407036"/>
                          <a:pt x="184667" y="1071915"/>
                        </a:cubicBezTo>
                        <a:cubicBezTo>
                          <a:pt x="186538" y="1057702"/>
                          <a:pt x="102284" y="1044196"/>
                          <a:pt x="0" y="1041138"/>
                        </a:cubicBezTo>
                        <a:cubicBezTo>
                          <a:pt x="103656" y="1043706"/>
                          <a:pt x="186748" y="1029908"/>
                          <a:pt x="184667" y="1010361"/>
                        </a:cubicBezTo>
                        <a:cubicBezTo>
                          <a:pt x="99254" y="678410"/>
                          <a:pt x="123631" y="444110"/>
                          <a:pt x="184667" y="30777"/>
                        </a:cubicBezTo>
                        <a:cubicBezTo>
                          <a:pt x="183337" y="13997"/>
                          <a:pt x="260420" y="-4778"/>
                          <a:pt x="369334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2" name="Flowchart: Alternate Process 26">
            <a:extLst>
              <a:ext uri="{FF2B5EF4-FFF2-40B4-BE49-F238E27FC236}">
                <a16:creationId xmlns:a16="http://schemas.microsoft.com/office/drawing/2014/main" id="{58DD319E-CCD5-AC81-5D70-94F43097FE57}"/>
              </a:ext>
            </a:extLst>
          </p:cNvPr>
          <p:cNvSpPr/>
          <p:nvPr/>
        </p:nvSpPr>
        <p:spPr>
          <a:xfrm>
            <a:off x="266953" y="2783188"/>
            <a:ext cx="3621274" cy="820784"/>
          </a:xfrm>
          <a:prstGeom prst="flowChartAlternateProcess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Garamond" panose="02020404030301010803" pitchFamily="18" charset="0"/>
              </a:rPr>
              <a:t>linPOL48V</a:t>
            </a:r>
            <a:endParaRPr lang="en-US" sz="2000" dirty="0">
              <a:latin typeface="Garamond" panose="02020404030301010803" pitchFamily="18" charset="0"/>
            </a:endParaRPr>
          </a:p>
          <a:p>
            <a:pPr algn="ctr"/>
            <a:r>
              <a:rPr lang="en-US" sz="1200" dirty="0">
                <a:latin typeface="Garamond" panose="02020404030301010803" pitchFamily="18" charset="0"/>
              </a:rPr>
              <a:t>Linear regulator</a:t>
            </a:r>
          </a:p>
          <a:p>
            <a:pPr algn="ctr"/>
            <a:r>
              <a:rPr lang="en-US" sz="1200" dirty="0">
                <a:latin typeface="Garamond" panose="02020404030301010803" pitchFamily="18" charset="0"/>
              </a:rPr>
              <a:t>(0.35 µm HV-CMOS)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E2CBDAB-F34C-02B9-4277-F56168D1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4</a:t>
            </a:fld>
            <a:endParaRPr lang="en-CH"/>
          </a:p>
        </p:txBody>
      </p:sp>
      <p:pic>
        <p:nvPicPr>
          <p:cNvPr id="1026" name="Picture 2" descr="DCDC project">
            <a:extLst>
              <a:ext uri="{FF2B5EF4-FFF2-40B4-BE49-F238E27FC236}">
                <a16:creationId xmlns:a16="http://schemas.microsoft.com/office/drawing/2014/main" id="{FE2EE8A2-0CDA-409B-2848-B4F18BA9C9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080" y="0"/>
            <a:ext cx="1158240" cy="5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itle 1">
                <a:extLst>
                  <a:ext uri="{FF2B5EF4-FFF2-40B4-BE49-F238E27FC236}">
                    <a16:creationId xmlns:a16="http://schemas.microsoft.com/office/drawing/2014/main" id="{A3FE84C0-45AA-4036-BE4B-F7816DE175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76773" y="1326020"/>
                <a:ext cx="3247136" cy="69088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→2.5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sz="2000" dirty="0">
                  <a:latin typeface="Garamond" panose="02020404030301010803" pitchFamily="18" charset="0"/>
                </a:endParaRPr>
              </a:p>
            </p:txBody>
          </p:sp>
        </mc:Choice>
        <mc:Fallback>
          <p:sp>
            <p:nvSpPr>
              <p:cNvPr id="30" name="Title 1">
                <a:extLst>
                  <a:ext uri="{FF2B5EF4-FFF2-40B4-BE49-F238E27FC236}">
                    <a16:creationId xmlns:a16="http://schemas.microsoft.com/office/drawing/2014/main" id="{A3FE84C0-45AA-4036-BE4B-F7816DE175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773" y="1326020"/>
                <a:ext cx="3247136" cy="6908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itle 1">
                <a:extLst>
                  <a:ext uri="{FF2B5EF4-FFF2-40B4-BE49-F238E27FC236}">
                    <a16:creationId xmlns:a16="http://schemas.microsoft.com/office/drawing/2014/main" id="{95C7B5AB-BB98-A650-1762-2B23C3A2B1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45354" y="1288874"/>
                <a:ext cx="3247136" cy="69088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.5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→1.2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sz="2000" dirty="0">
                  <a:latin typeface="Garamond" panose="02020404030301010803" pitchFamily="18" charset="0"/>
                </a:endParaRPr>
              </a:p>
            </p:txBody>
          </p:sp>
        </mc:Choice>
        <mc:Fallback>
          <p:sp>
            <p:nvSpPr>
              <p:cNvPr id="35" name="Title 1">
                <a:extLst>
                  <a:ext uri="{FF2B5EF4-FFF2-40B4-BE49-F238E27FC236}">
                    <a16:creationId xmlns:a16="http://schemas.microsoft.com/office/drawing/2014/main" id="{95C7B5AB-BB98-A650-1762-2B23C3A2B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5354" y="1288874"/>
                <a:ext cx="3247136" cy="69088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itle 1">
                <a:extLst>
                  <a:ext uri="{FF2B5EF4-FFF2-40B4-BE49-F238E27FC236}">
                    <a16:creationId xmlns:a16="http://schemas.microsoft.com/office/drawing/2014/main" id="{A6DDE9BB-7121-B55B-9590-76E7F6FE9DE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5132" y="1306847"/>
                <a:ext cx="3247136" cy="69088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48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→12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sz="2000" dirty="0">
                  <a:latin typeface="Garamond" panose="02020404030301010803" pitchFamily="18" charset="0"/>
                </a:endParaRPr>
              </a:p>
            </p:txBody>
          </p:sp>
        </mc:Choice>
        <mc:Fallback>
          <p:sp>
            <p:nvSpPr>
              <p:cNvPr id="43" name="Title 1">
                <a:extLst>
                  <a:ext uri="{FF2B5EF4-FFF2-40B4-BE49-F238E27FC236}">
                    <a16:creationId xmlns:a16="http://schemas.microsoft.com/office/drawing/2014/main" id="{A6DDE9BB-7121-B55B-9590-76E7F6FE9D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132" y="1306847"/>
                <a:ext cx="3247136" cy="69088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5200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9" grpId="0" animBg="1"/>
      <p:bldP spid="36" grpId="0"/>
      <p:bldP spid="37" grpId="0" animBg="1"/>
      <p:bldP spid="37" grpId="1" animBg="1"/>
      <p:bldP spid="38" grpId="0" animBg="1"/>
      <p:bldP spid="38" grpId="1" animBg="1"/>
      <p:bldP spid="39" grpId="0"/>
      <p:bldP spid="31" grpId="0" animBg="1"/>
      <p:bldP spid="32" grpId="0" animBg="1"/>
      <p:bldP spid="33" grpId="0" animBg="1"/>
      <p:bldP spid="40" grpId="0"/>
      <p:bldP spid="41" grpId="0"/>
      <p:bldP spid="22" grpId="0" animBg="1"/>
      <p:bldP spid="23" grpId="0"/>
      <p:bldP spid="9" grpId="0"/>
      <p:bldP spid="26" grpId="0" animBg="1"/>
      <p:bldP spid="27" grpId="0" animBg="1"/>
      <p:bldP spid="28" grpId="0"/>
      <p:bldP spid="11" grpId="0" animBg="1"/>
      <p:bldP spid="34" grpId="0" animBg="1"/>
      <p:bldP spid="42" grpId="0" animBg="1"/>
      <p:bldP spid="30" grpId="0"/>
      <p:bldP spid="35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0DC6E0B-B59A-83F1-1DCD-44DD1555DA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081" y="1799796"/>
            <a:ext cx="947025" cy="44161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7F7DB780-F2F2-E445-A1BC-7F46C079B9E6}"/>
              </a:ext>
            </a:extLst>
          </p:cNvPr>
          <p:cNvGrpSpPr/>
          <p:nvPr/>
        </p:nvGrpSpPr>
        <p:grpSpPr>
          <a:xfrm>
            <a:off x="5880538" y="1867794"/>
            <a:ext cx="3464809" cy="1533876"/>
            <a:chOff x="2901595" y="2693388"/>
            <a:chExt cx="8336591" cy="3720265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7644B1E-2074-2840-8C71-DD16EAC10B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858" t="14279" r="10190" b="17365"/>
            <a:stretch/>
          </p:blipFill>
          <p:spPr>
            <a:xfrm>
              <a:off x="6500044" y="2693388"/>
              <a:ext cx="4738142" cy="3720265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C3FAE08-E2F0-5B41-9B99-B0A18217FEC9}"/>
                </a:ext>
              </a:extLst>
            </p:cNvPr>
            <p:cNvCxnSpPr>
              <a:cxnSpLocks/>
            </p:cNvCxnSpPr>
            <p:nvPr/>
          </p:nvCxnSpPr>
          <p:spPr>
            <a:xfrm>
              <a:off x="3299743" y="3401804"/>
              <a:ext cx="5802217" cy="941153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3B2DF93-5DB7-724C-B366-7C2D56F3C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01595" y="4865330"/>
              <a:ext cx="6095262" cy="461627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4086B6CF-A195-4ECB-9A60-D6853E3454FB}"/>
              </a:ext>
            </a:extLst>
          </p:cNvPr>
          <p:cNvSpPr/>
          <p:nvPr/>
        </p:nvSpPr>
        <p:spPr>
          <a:xfrm>
            <a:off x="0" y="457200"/>
            <a:ext cx="1137920" cy="690880"/>
          </a:xfrm>
          <a:prstGeom prst="rect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B890BC6-CF76-489B-9E44-CE10514F1CD1}"/>
              </a:ext>
            </a:extLst>
          </p:cNvPr>
          <p:cNvSpPr txBox="1">
            <a:spLocks/>
          </p:cNvSpPr>
          <p:nvPr/>
        </p:nvSpPr>
        <p:spPr>
          <a:xfrm>
            <a:off x="430631" y="1487876"/>
            <a:ext cx="7369017" cy="1594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Garamond" panose="02020404030301010803" pitchFamily="18" charset="0"/>
              </a:rPr>
              <a:t>bPOL48V is composed by:</a:t>
            </a:r>
          </a:p>
          <a:p>
            <a:endParaRPr lang="en-US" sz="1800" dirty="0">
              <a:latin typeface="Garamond" panose="02020404030301010803" pitchFamily="18" charset="0"/>
            </a:endParaRPr>
          </a:p>
          <a:p>
            <a:r>
              <a:rPr lang="en-US" sz="1800" dirty="0">
                <a:latin typeface="Garamond" panose="02020404030301010803" pitchFamily="18" charset="0"/>
              </a:rPr>
              <a:t>a commercial Gallium Nitride (GaN) power stage EPC2152</a:t>
            </a:r>
          </a:p>
          <a:p>
            <a:r>
              <a:rPr lang="en-US" sz="1800" dirty="0">
                <a:latin typeface="Garamond" panose="02020404030301010803" pitchFamily="18" charset="0"/>
              </a:rPr>
              <a:t>	</a:t>
            </a:r>
          </a:p>
          <a:p>
            <a:r>
              <a:rPr lang="en-US" sz="1800" dirty="0">
                <a:latin typeface="Garamond" panose="02020404030301010803" pitchFamily="18" charset="0"/>
              </a:rPr>
              <a:t>a rad-hard controller designed by CERN (</a:t>
            </a:r>
            <a:r>
              <a:rPr lang="en-US" sz="1800" dirty="0" err="1">
                <a:latin typeface="Garamond" panose="02020404030301010803" pitchFamily="18" charset="0"/>
              </a:rPr>
              <a:t>Si_Buck_Controller</a:t>
            </a:r>
            <a:r>
              <a:rPr lang="en-US" sz="1800" dirty="0">
                <a:latin typeface="Garamond" panose="02020404030301010803" pitchFamily="18" charset="0"/>
              </a:rPr>
              <a:t>) in the </a:t>
            </a:r>
          </a:p>
          <a:p>
            <a:r>
              <a:rPr lang="en-US" sz="1800" dirty="0">
                <a:latin typeface="Garamond" panose="02020404030301010803" pitchFamily="18" charset="0"/>
              </a:rPr>
              <a:t>	Silicon HV-CMOS OnSemi I3T80 technology</a:t>
            </a:r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C1690BD8-5DF6-E645-B24F-5DC2D861E9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59060"/>
              </p:ext>
            </p:extLst>
          </p:nvPr>
        </p:nvGraphicFramePr>
        <p:xfrm>
          <a:off x="8156778" y="4474726"/>
          <a:ext cx="3983894" cy="2346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9064">
                  <a:extLst>
                    <a:ext uri="{9D8B030D-6E8A-4147-A177-3AD203B41FA5}">
                      <a16:colId xmlns:a16="http://schemas.microsoft.com/office/drawing/2014/main" val="2967704121"/>
                    </a:ext>
                  </a:extLst>
                </a:gridCol>
                <a:gridCol w="1123052">
                  <a:extLst>
                    <a:ext uri="{9D8B030D-6E8A-4147-A177-3AD203B41FA5}">
                      <a16:colId xmlns:a16="http://schemas.microsoft.com/office/drawing/2014/main" val="1837513582"/>
                    </a:ext>
                  </a:extLst>
                </a:gridCol>
                <a:gridCol w="1901778">
                  <a:extLst>
                    <a:ext uri="{9D8B030D-6E8A-4147-A177-3AD203B41FA5}">
                      <a16:colId xmlns:a16="http://schemas.microsoft.com/office/drawing/2014/main" val="512842642"/>
                    </a:ext>
                  </a:extLst>
                </a:gridCol>
              </a:tblGrid>
              <a:tr h="246774">
                <a:tc rowSpan="3">
                  <a:txBody>
                    <a:bodyPr/>
                    <a:lstStyle/>
                    <a:p>
                      <a:r>
                        <a:rPr lang="en-CH" sz="1400" dirty="0">
                          <a:latin typeface="Garamond" panose="02020404030301010803" pitchFamily="18" charset="0"/>
                        </a:rPr>
                        <a:t>specs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Garamond" panose="02020404030301010803" pitchFamily="18" charset="0"/>
                        </a:rPr>
                        <a:t>Vin max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latin typeface="Garamond" panose="02020404030301010803" pitchFamily="18" charset="0"/>
                        </a:rPr>
                        <a:t>48V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6298277"/>
                  </a:ext>
                </a:extLst>
              </a:tr>
              <a:tr h="246774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latin typeface="Garamond" panose="02020404030301010803" pitchFamily="18" charset="0"/>
                        </a:rPr>
                        <a:t>Typ Vout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Garamond" panose="02020404030301010803" pitchFamily="18" charset="0"/>
                        </a:rPr>
                        <a:t>12V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182925"/>
                  </a:ext>
                </a:extLst>
              </a:tr>
              <a:tr h="246774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latin typeface="Garamond" panose="02020404030301010803" pitchFamily="18" charset="0"/>
                        </a:rPr>
                        <a:t>Iout max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Garamond" panose="02020404030301010803" pitchFamily="18" charset="0"/>
                        </a:rPr>
                        <a:t>12A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5041998"/>
                  </a:ext>
                </a:extLst>
              </a:tr>
              <a:tr h="246774">
                <a:tc rowSpan="3">
                  <a:txBody>
                    <a:bodyPr/>
                    <a:lstStyle/>
                    <a:p>
                      <a:r>
                        <a:rPr lang="en-GB" sz="1400" dirty="0">
                          <a:latin typeface="Garamond" panose="02020404030301010803" pitchFamily="18" charset="0"/>
                        </a:rPr>
                        <a:t>R</a:t>
                      </a:r>
                      <a:r>
                        <a:rPr lang="en-CH" sz="1400">
                          <a:latin typeface="Garamond" panose="02020404030301010803" pitchFamily="18" charset="0"/>
                        </a:rPr>
                        <a:t>ad specs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latin typeface="Garamond" panose="02020404030301010803" pitchFamily="18" charset="0"/>
                        </a:rPr>
                        <a:t>TID max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latin typeface="Garamond" panose="02020404030301010803" pitchFamily="18" charset="0"/>
                        </a:rPr>
                        <a:t>228 Mrad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4518734"/>
                  </a:ext>
                </a:extLst>
              </a:tr>
              <a:tr h="246774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latin typeface="Garamond" panose="02020404030301010803" pitchFamily="18" charset="0"/>
                        </a:rPr>
                        <a:t>SEE max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Garamond" panose="02020404030301010803" pitchFamily="18" charset="0"/>
                        </a:rPr>
                        <a:t>88 MeV/(mg/cm²)</a:t>
                      </a:r>
                      <a:endParaRPr lang="en-CH" sz="140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9292274"/>
                  </a:ext>
                </a:extLst>
              </a:tr>
              <a:tr h="419517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latin typeface="Garamond" panose="02020404030301010803" pitchFamily="18" charset="0"/>
                        </a:rPr>
                        <a:t>DD max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>
                          <a:latin typeface="Garamond" panose="02020404030301010803" pitchFamily="18" charset="0"/>
                        </a:rPr>
                        <a:t>4e14 n/cm2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>
                          <a:latin typeface="Garamond" panose="02020404030301010803" pitchFamily="18" charset="0"/>
                        </a:rPr>
                        <a:t>2.23e14 p/cm2(30MeV)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523445"/>
                  </a:ext>
                </a:extLst>
              </a:tr>
              <a:tr h="246774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aramond" panose="02020404030301010803" pitchFamily="18" charset="0"/>
                        </a:rPr>
                        <a:t>P</a:t>
                      </a:r>
                      <a:r>
                        <a:rPr lang="en-CH" sz="1400">
                          <a:latin typeface="Garamond" panose="02020404030301010803" pitchFamily="18" charset="0"/>
                        </a:rPr>
                        <a:t>roduction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CH" sz="1400" dirty="0">
                          <a:latin typeface="Garamond" panose="02020404030301010803" pitchFamily="18" charset="0"/>
                        </a:rPr>
                        <a:t>26000 dies produced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364616"/>
                  </a:ext>
                </a:extLst>
              </a:tr>
            </a:tbl>
          </a:graphicData>
        </a:graphic>
      </p:graphicFrame>
      <p:sp>
        <p:nvSpPr>
          <p:cNvPr id="234" name="Title 1">
            <a:extLst>
              <a:ext uri="{FF2B5EF4-FFF2-40B4-BE49-F238E27FC236}">
                <a16:creationId xmlns:a16="http://schemas.microsoft.com/office/drawing/2014/main" id="{F2577A65-7F38-9B41-A400-DD98EE8670AD}"/>
              </a:ext>
            </a:extLst>
          </p:cNvPr>
          <p:cNvSpPr txBox="1">
            <a:spLocks/>
          </p:cNvSpPr>
          <p:nvPr/>
        </p:nvSpPr>
        <p:spPr>
          <a:xfrm>
            <a:off x="1137920" y="136525"/>
            <a:ext cx="10439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latin typeface="Garamond" panose="02020404030301010803" pitchFamily="18" charset="0"/>
              </a:rPr>
              <a:t>Stage1</a:t>
            </a:r>
          </a:p>
          <a:p>
            <a:r>
              <a:rPr lang="en-US" sz="3600" dirty="0">
                <a:latin typeface="Garamond" panose="02020404030301010803" pitchFamily="18" charset="0"/>
              </a:rPr>
              <a:t>bPOL48V: 48V-input buck DC-DC converter</a:t>
            </a:r>
            <a:endParaRPr lang="it-IT" sz="3600" dirty="0">
              <a:latin typeface="Garamond" panose="020204040303010108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0F1554-E38C-0649-B1ED-FB66541BF13D}"/>
              </a:ext>
            </a:extLst>
          </p:cNvPr>
          <p:cNvSpPr txBox="1"/>
          <p:nvPr/>
        </p:nvSpPr>
        <p:spPr>
          <a:xfrm>
            <a:off x="6594304" y="6273225"/>
            <a:ext cx="12987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800" dirty="0">
                <a:latin typeface="Garamond" panose="02020404030301010803" pitchFamily="18" charset="0"/>
              </a:rPr>
              <a:t>NB</a:t>
            </a:r>
          </a:p>
          <a:p>
            <a:r>
              <a:rPr lang="en-CH" sz="800" dirty="0">
                <a:latin typeface="Garamond" panose="02020404030301010803" pitchFamily="18" charset="0"/>
              </a:rPr>
              <a:t>TID=Total Ionizing Dose</a:t>
            </a:r>
          </a:p>
          <a:p>
            <a:r>
              <a:rPr lang="en-CH" sz="800" dirty="0">
                <a:latin typeface="Garamond" panose="02020404030301010803" pitchFamily="18" charset="0"/>
              </a:rPr>
              <a:t>SEE= Single Event Effect</a:t>
            </a:r>
          </a:p>
          <a:p>
            <a:r>
              <a:rPr lang="en-CH" sz="800" dirty="0">
                <a:latin typeface="Garamond" panose="02020404030301010803" pitchFamily="18" charset="0"/>
              </a:rPr>
              <a:t>DD= Displacment Damage</a:t>
            </a:r>
          </a:p>
        </p:txBody>
      </p:sp>
      <p:pic>
        <p:nvPicPr>
          <p:cNvPr id="21" name="Picture 2" descr="DCDC project">
            <a:extLst>
              <a:ext uri="{FF2B5EF4-FFF2-40B4-BE49-F238E27FC236}">
                <a16:creationId xmlns:a16="http://schemas.microsoft.com/office/drawing/2014/main" id="{78539130-8789-03FB-5BDB-25F16506AE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080" y="0"/>
            <a:ext cx="1158240" cy="5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B1F5BBA-AAE0-CBC7-1ED0-3DA233E42E12}"/>
              </a:ext>
            </a:extLst>
          </p:cNvPr>
          <p:cNvSpPr txBox="1"/>
          <p:nvPr/>
        </p:nvSpPr>
        <p:spPr>
          <a:xfrm>
            <a:off x="348390" y="4045655"/>
            <a:ext cx="728094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Garamond" panose="02020404030301010803" pitchFamily="18" charset="0"/>
              </a:rPr>
              <a:t>Possible big customers: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1600" dirty="0">
                <a:latin typeface="Garamond" panose="02020404030301010803" pitchFamily="18" charset="0"/>
              </a:rPr>
              <a:t>ATLAS Lar calorimeter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1600" dirty="0">
                <a:latin typeface="Garamond" panose="02020404030301010803" pitchFamily="18" charset="0"/>
              </a:rPr>
              <a:t>Space industry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US" sz="1600" dirty="0">
              <a:latin typeface="Garamond" panose="02020404030301010803" pitchFamily="18" charset="0"/>
            </a:endParaRPr>
          </a:p>
          <a:p>
            <a:r>
              <a:rPr lang="en-US" sz="1600" dirty="0">
                <a:latin typeface="Garamond" panose="02020404030301010803" pitchFamily="18" charset="0"/>
              </a:rPr>
              <a:t>Success of this project due to: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Garamond" panose="02020404030301010803" pitchFamily="18" charset="0"/>
              </a:rPr>
              <a:t>	maturity of the EP-ESE-ME knowledge in High Voltage CMOS technology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Garamond" panose="02020404030301010803" pitchFamily="18" charset="0"/>
              </a:rPr>
              <a:t>	maturity of the GaN technology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Garamond" panose="02020404030301010803" pitchFamily="18" charset="0"/>
              </a:rPr>
              <a:t>	</a:t>
            </a:r>
            <a:r>
              <a:rPr lang="en-US" sz="1600" b="1" dirty="0">
                <a:latin typeface="Garamond" panose="02020404030301010803" pitchFamily="18" charset="0"/>
              </a:rPr>
              <a:t>close collaboration with GaN manufacturer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0B49A3F-41FE-862F-5E76-5AD407A86697}"/>
              </a:ext>
            </a:extLst>
          </p:cNvPr>
          <p:cNvSpPr txBox="1"/>
          <p:nvPr/>
        </p:nvSpPr>
        <p:spPr>
          <a:xfrm>
            <a:off x="289000" y="3456802"/>
            <a:ext cx="65032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Garamond" panose="02020404030301010803" pitchFamily="18" charset="0"/>
              </a:rPr>
              <a:t>RD with WP5 of only 2.5 years. Already in production </a:t>
            </a:r>
          </a:p>
        </p:txBody>
      </p:sp>
      <p:pic>
        <p:nvPicPr>
          <p:cNvPr id="28" name="Picture 27" descr="A picture containing indoor&#10;&#10;Description automatically generated">
            <a:extLst>
              <a:ext uri="{FF2B5EF4-FFF2-40B4-BE49-F238E27FC236}">
                <a16:creationId xmlns:a16="http://schemas.microsoft.com/office/drawing/2014/main" id="{AC8304BB-E889-9AB1-D735-24D0793446A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DADAD2"/>
              </a:clrFrom>
              <a:clrTo>
                <a:srgbClr val="DADAD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1779" y="2293845"/>
            <a:ext cx="2781221" cy="206929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23094CE-215D-FD30-B72E-F09101C28B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1508" y="5725312"/>
            <a:ext cx="665035" cy="31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50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086B6CF-A195-4ECB-9A60-D6853E3454FB}"/>
              </a:ext>
            </a:extLst>
          </p:cNvPr>
          <p:cNvSpPr/>
          <p:nvPr/>
        </p:nvSpPr>
        <p:spPr>
          <a:xfrm>
            <a:off x="0" y="457200"/>
            <a:ext cx="1137920" cy="690880"/>
          </a:xfrm>
          <a:prstGeom prst="rect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34" name="Title 1">
            <a:extLst>
              <a:ext uri="{FF2B5EF4-FFF2-40B4-BE49-F238E27FC236}">
                <a16:creationId xmlns:a16="http://schemas.microsoft.com/office/drawing/2014/main" id="{F2577A65-7F38-9B41-A400-DD98EE8670AD}"/>
              </a:ext>
            </a:extLst>
          </p:cNvPr>
          <p:cNvSpPr txBox="1">
            <a:spLocks/>
          </p:cNvSpPr>
          <p:nvPr/>
        </p:nvSpPr>
        <p:spPr>
          <a:xfrm>
            <a:off x="1137920" y="136525"/>
            <a:ext cx="10439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latin typeface="Garamond" panose="02020404030301010803" pitchFamily="18" charset="0"/>
              </a:rPr>
              <a:t>Stage1</a:t>
            </a:r>
          </a:p>
          <a:p>
            <a:r>
              <a:rPr lang="en-US" sz="3600" dirty="0">
                <a:latin typeface="Garamond" panose="02020404030301010803" pitchFamily="18" charset="0"/>
              </a:rPr>
              <a:t>bPOL48V: 48V-input buck DC-DC converter</a:t>
            </a:r>
            <a:endParaRPr lang="it-IT" sz="3600" dirty="0">
              <a:latin typeface="Garamond" panose="02020404030301010803" pitchFamily="18" charset="0"/>
            </a:endParaRPr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C29AF56A-C0EA-813D-A0E4-580672DA5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5038" y="2711122"/>
            <a:ext cx="5945038" cy="3960000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5AF2D830-4846-200D-B28A-01D2C1888A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11122"/>
            <a:ext cx="5945038" cy="396000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7EFF85C-7975-4C23-D192-55A962579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6</a:t>
            </a:fld>
            <a:endParaRPr lang="en-CH"/>
          </a:p>
        </p:txBody>
      </p:sp>
      <p:pic>
        <p:nvPicPr>
          <p:cNvPr id="25" name="Picture 2" descr="DCDC project">
            <a:extLst>
              <a:ext uri="{FF2B5EF4-FFF2-40B4-BE49-F238E27FC236}">
                <a16:creationId xmlns:a16="http://schemas.microsoft.com/office/drawing/2014/main" id="{45676152-0D30-76D6-2170-C3213E37B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080" y="0"/>
            <a:ext cx="1158240" cy="5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8630589-92FD-48CC-85DF-062FA7638DF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39" r="10032" b="37671"/>
          <a:stretch/>
        </p:blipFill>
        <p:spPr>
          <a:xfrm>
            <a:off x="1966712" y="1284775"/>
            <a:ext cx="2625527" cy="150589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569BE73-20FB-EA8A-DA88-127D785DD49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70" t="11789" r="19189" b="20905"/>
          <a:stretch/>
        </p:blipFill>
        <p:spPr>
          <a:xfrm rot="19309028">
            <a:off x="8070902" y="1446288"/>
            <a:ext cx="1944186" cy="1547322"/>
          </a:xfrm>
          <a:prstGeom prst="rect">
            <a:avLst/>
          </a:prstGeom>
          <a:scene3d>
            <a:camera prst="orthographicFront">
              <a:rot lat="19528914" lon="19566994" rev="790111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909864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086B6CF-A195-4ECB-9A60-D6853E3454FB}"/>
              </a:ext>
            </a:extLst>
          </p:cNvPr>
          <p:cNvSpPr/>
          <p:nvPr/>
        </p:nvSpPr>
        <p:spPr>
          <a:xfrm>
            <a:off x="0" y="457200"/>
            <a:ext cx="1137920" cy="690880"/>
          </a:xfrm>
          <a:prstGeom prst="rect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34" name="Title 1">
            <a:extLst>
              <a:ext uri="{FF2B5EF4-FFF2-40B4-BE49-F238E27FC236}">
                <a16:creationId xmlns:a16="http://schemas.microsoft.com/office/drawing/2014/main" id="{F2577A65-7F38-9B41-A400-DD98EE8670AD}"/>
              </a:ext>
            </a:extLst>
          </p:cNvPr>
          <p:cNvSpPr txBox="1">
            <a:spLocks/>
          </p:cNvSpPr>
          <p:nvPr/>
        </p:nvSpPr>
        <p:spPr>
          <a:xfrm>
            <a:off x="1137920" y="136525"/>
            <a:ext cx="10439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latin typeface="Garamond" panose="02020404030301010803" pitchFamily="18" charset="0"/>
              </a:rPr>
              <a:t>Stage1</a:t>
            </a:r>
          </a:p>
          <a:p>
            <a:r>
              <a:rPr lang="en-US" sz="3600" dirty="0">
                <a:latin typeface="Garamond" panose="02020404030301010803" pitchFamily="18" charset="0"/>
              </a:rPr>
              <a:t>bPOL48V: 48V-input buck DC-DC converter</a:t>
            </a:r>
            <a:endParaRPr lang="it-IT" sz="3600" dirty="0">
              <a:latin typeface="Garamond" panose="02020404030301010803" pitchFamily="18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4A3591B-5793-8D51-EF57-04FF807A423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7" t="8869" b="49966"/>
          <a:stretch/>
        </p:blipFill>
        <p:spPr bwMode="auto">
          <a:xfrm>
            <a:off x="6176228" y="3607483"/>
            <a:ext cx="2743200" cy="247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A309BF-265E-5A70-9FA1-85AEAE11F2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7" t="50034"/>
          <a:stretch/>
        </p:blipFill>
        <p:spPr bwMode="auto">
          <a:xfrm>
            <a:off x="9149119" y="3399636"/>
            <a:ext cx="2759237" cy="302697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7B9EEEE-23AA-F673-782B-D2E587634E10}"/>
              </a:ext>
            </a:extLst>
          </p:cNvPr>
          <p:cNvSpPr txBox="1"/>
          <p:nvPr/>
        </p:nvSpPr>
        <p:spPr>
          <a:xfrm>
            <a:off x="7640052" y="1659477"/>
            <a:ext cx="3018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latin typeface="Garamond" panose="02020404030301010803" pitchFamily="18" charset="0"/>
              </a:rPr>
              <a:t>SEE (Single Event Effect)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F2E437-145C-8F5A-C109-E94D07CB76B0}"/>
              </a:ext>
            </a:extLst>
          </p:cNvPr>
          <p:cNvSpPr txBox="1"/>
          <p:nvPr/>
        </p:nvSpPr>
        <p:spPr>
          <a:xfrm>
            <a:off x="1323871" y="1736075"/>
            <a:ext cx="3075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latin typeface="Garamond" panose="02020404030301010803" pitchFamily="18" charset="0"/>
              </a:rPr>
              <a:t>TID (Total Ionizing Dose)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8730AC-E165-D36E-EBD8-4871FEE33BDF}"/>
              </a:ext>
            </a:extLst>
          </p:cNvPr>
          <p:cNvSpPr txBox="1"/>
          <p:nvPr/>
        </p:nvSpPr>
        <p:spPr>
          <a:xfrm>
            <a:off x="6610596" y="2354447"/>
            <a:ext cx="54786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Garamond" panose="02020404030301010803" pitchFamily="18" charset="0"/>
              </a:rPr>
              <a:t>Succesfully tested up to LET=88 </a:t>
            </a:r>
            <a:r>
              <a:rPr lang="en-US" sz="1400" dirty="0">
                <a:latin typeface="Garamond" panose="02020404030301010803" pitchFamily="18" charset="0"/>
              </a:rPr>
              <a:t>MeV/(mg/cm²) (space grade)</a:t>
            </a:r>
          </a:p>
          <a:p>
            <a:r>
              <a:rPr lang="en-US" sz="1400" dirty="0">
                <a:latin typeface="Garamond" panose="02020404030301010803" pitchFamily="18" charset="0"/>
              </a:rPr>
              <a:t>Only fast transients seen (2-3us), no permanent damage or long-resets</a:t>
            </a:r>
          </a:p>
          <a:p>
            <a:endParaRPr lang="en-US" sz="1400" dirty="0">
              <a:latin typeface="Garamond" panose="02020404030301010803" pitchFamily="18" charset="0"/>
            </a:endParaRPr>
          </a:p>
          <a:p>
            <a:r>
              <a:rPr lang="en-GB" sz="1400" dirty="0">
                <a:latin typeface="Garamond" panose="02020404030301010803" pitchFamily="18" charset="0"/>
              </a:rPr>
              <a:t>F</a:t>
            </a:r>
            <a:r>
              <a:rPr lang="en-CH" sz="1400" dirty="0">
                <a:latin typeface="Garamond" panose="02020404030301010803" pitchFamily="18" charset="0"/>
              </a:rPr>
              <a:t>or CERN applications LET=46 </a:t>
            </a:r>
            <a:r>
              <a:rPr lang="en-US" sz="1400" dirty="0">
                <a:latin typeface="Garamond" panose="02020404030301010803" pitchFamily="18" charset="0"/>
              </a:rPr>
              <a:t>MeV/(mg/cm²) transients are less than 20% of Vout</a:t>
            </a:r>
          </a:p>
          <a:p>
            <a:endParaRPr lang="en-CH" sz="1400" dirty="0">
              <a:latin typeface="Garamond" panose="02020404030301010803" pitchFamily="18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DE89D9-BCA7-B10D-97D4-DD3BD758C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7</a:t>
            </a:fld>
            <a:endParaRPr lang="en-CH"/>
          </a:p>
        </p:txBody>
      </p:sp>
      <p:pic>
        <p:nvPicPr>
          <p:cNvPr id="24" name="Picture 2" descr="DCDC project">
            <a:extLst>
              <a:ext uri="{FF2B5EF4-FFF2-40B4-BE49-F238E27FC236}">
                <a16:creationId xmlns:a16="http://schemas.microsoft.com/office/drawing/2014/main" id="{193021BD-B133-F9EF-C3B1-1673891969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080" y="0"/>
            <a:ext cx="1158240" cy="5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F192618-A80E-318F-9ACB-958883BC93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064" y="2354447"/>
            <a:ext cx="4982210" cy="356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207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086B6CF-A195-4ECB-9A60-D6853E3454FB}"/>
              </a:ext>
            </a:extLst>
          </p:cNvPr>
          <p:cNvSpPr/>
          <p:nvPr/>
        </p:nvSpPr>
        <p:spPr>
          <a:xfrm>
            <a:off x="0" y="457200"/>
            <a:ext cx="1137920" cy="690880"/>
          </a:xfrm>
          <a:prstGeom prst="rect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B890BC6-CF76-489B-9E44-CE10514F1CD1}"/>
              </a:ext>
            </a:extLst>
          </p:cNvPr>
          <p:cNvSpPr txBox="1">
            <a:spLocks/>
          </p:cNvSpPr>
          <p:nvPr/>
        </p:nvSpPr>
        <p:spPr>
          <a:xfrm>
            <a:off x="490093" y="1363455"/>
            <a:ext cx="11211814" cy="25933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Garamond" panose="02020404030301010803" pitchFamily="18" charset="0"/>
              </a:rPr>
              <a:t>LinPOL48V is a rad-hard linear regulator designed in the HV-CMOS OnSemi I3T80 technology,</a:t>
            </a:r>
          </a:p>
          <a:p>
            <a:r>
              <a:rPr lang="en-US" sz="1800" dirty="0">
                <a:latin typeface="Garamond" panose="02020404030301010803" pitchFamily="18" charset="0"/>
              </a:rPr>
              <a:t>available in DFN8 package</a:t>
            </a:r>
          </a:p>
          <a:p>
            <a:endParaRPr lang="en-US" sz="1800" dirty="0">
              <a:latin typeface="Garamond" panose="02020404030301010803" pitchFamily="18" charset="0"/>
            </a:endParaRPr>
          </a:p>
          <a:p>
            <a:r>
              <a:rPr lang="en-US" sz="1800" b="1" dirty="0">
                <a:latin typeface="Garamond" panose="02020404030301010803" pitchFamily="18" charset="0"/>
              </a:rPr>
              <a:t>RD with WP5 of only 2.5 years. Already in production </a:t>
            </a:r>
          </a:p>
          <a:p>
            <a:endParaRPr lang="en-US" sz="1800" dirty="0">
              <a:latin typeface="Garamond" panose="02020404030301010803" pitchFamily="18" charset="0"/>
            </a:endParaRPr>
          </a:p>
          <a:p>
            <a:endParaRPr lang="en-US" sz="1800" dirty="0">
              <a:latin typeface="Garamond" panose="02020404030301010803" pitchFamily="18" charset="0"/>
            </a:endParaRPr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C1690BD8-5DF6-E645-B24F-5DC2D861E9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637680"/>
              </p:ext>
            </p:extLst>
          </p:nvPr>
        </p:nvGraphicFramePr>
        <p:xfrm>
          <a:off x="1337275" y="3526196"/>
          <a:ext cx="5330685" cy="2346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76895">
                  <a:extLst>
                    <a:ext uri="{9D8B030D-6E8A-4147-A177-3AD203B41FA5}">
                      <a16:colId xmlns:a16="http://schemas.microsoft.com/office/drawing/2014/main" val="2967704121"/>
                    </a:ext>
                  </a:extLst>
                </a:gridCol>
                <a:gridCol w="1009098">
                  <a:extLst>
                    <a:ext uri="{9D8B030D-6E8A-4147-A177-3AD203B41FA5}">
                      <a16:colId xmlns:a16="http://schemas.microsoft.com/office/drawing/2014/main" val="1837513582"/>
                    </a:ext>
                  </a:extLst>
                </a:gridCol>
                <a:gridCol w="2544692">
                  <a:extLst>
                    <a:ext uri="{9D8B030D-6E8A-4147-A177-3AD203B41FA5}">
                      <a16:colId xmlns:a16="http://schemas.microsoft.com/office/drawing/2014/main" val="512842642"/>
                    </a:ext>
                  </a:extLst>
                </a:gridCol>
              </a:tblGrid>
              <a:tr h="205470">
                <a:tc rowSpan="3">
                  <a:txBody>
                    <a:bodyPr/>
                    <a:lstStyle/>
                    <a:p>
                      <a:r>
                        <a:rPr lang="en-CH" sz="1400" dirty="0">
                          <a:latin typeface="Garamond" panose="02020404030301010803" pitchFamily="18" charset="0"/>
                        </a:rPr>
                        <a:t>specs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latin typeface="Garamond" panose="02020404030301010803" pitchFamily="18" charset="0"/>
                        </a:rPr>
                        <a:t>Vin max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Garamond" panose="02020404030301010803" pitchFamily="18" charset="0"/>
                        </a:rPr>
                        <a:t>48V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6298277"/>
                  </a:ext>
                </a:extLst>
              </a:tr>
              <a:tr h="273967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latin typeface="Garamond" panose="02020404030301010803" pitchFamily="18" charset="0"/>
                        </a:rPr>
                        <a:t>Typ Vout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latin typeface="Garamond" panose="02020404030301010803" pitchFamily="18" charset="0"/>
                        </a:rPr>
                        <a:t>12V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182925"/>
                  </a:ext>
                </a:extLst>
              </a:tr>
              <a:tr h="273967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latin typeface="Garamond" panose="02020404030301010803" pitchFamily="18" charset="0"/>
                        </a:rPr>
                        <a:t>Iout max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Garamond" panose="02020404030301010803" pitchFamily="18" charset="0"/>
                        </a:rPr>
                        <a:t>200mA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5041998"/>
                  </a:ext>
                </a:extLst>
              </a:tr>
              <a:tr h="205470">
                <a:tc rowSpan="3">
                  <a:txBody>
                    <a:bodyPr/>
                    <a:lstStyle/>
                    <a:p>
                      <a:r>
                        <a:rPr lang="en-GB" sz="1400" dirty="0">
                          <a:latin typeface="Garamond" panose="02020404030301010803" pitchFamily="18" charset="0"/>
                        </a:rPr>
                        <a:t>R</a:t>
                      </a:r>
                      <a:r>
                        <a:rPr lang="en-CH" sz="1400">
                          <a:latin typeface="Garamond" panose="02020404030301010803" pitchFamily="18" charset="0"/>
                        </a:rPr>
                        <a:t>ad specs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latin typeface="Garamond" panose="02020404030301010803" pitchFamily="18" charset="0"/>
                        </a:rPr>
                        <a:t>TID max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Garamond" panose="02020404030301010803" pitchFamily="18" charset="0"/>
                        </a:rPr>
                        <a:t>700 Mrad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4518734"/>
                  </a:ext>
                </a:extLst>
              </a:tr>
              <a:tr h="20547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latin typeface="Garamond" panose="02020404030301010803" pitchFamily="18" charset="0"/>
                        </a:rPr>
                        <a:t>SEE max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Garamond" panose="02020404030301010803" pitchFamily="18" charset="0"/>
                        </a:rPr>
                        <a:t>88 MeV/(mg/cm²)</a:t>
                      </a:r>
                      <a:endParaRPr lang="en-CH" sz="140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9292274"/>
                  </a:ext>
                </a:extLst>
              </a:tr>
              <a:tr h="349298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>
                          <a:latin typeface="Garamond" panose="02020404030301010803" pitchFamily="18" charset="0"/>
                        </a:rPr>
                        <a:t>DD max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>
                          <a:latin typeface="Garamond" panose="02020404030301010803" pitchFamily="18" charset="0"/>
                        </a:rPr>
                        <a:t>4e14 n/cm2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>
                          <a:latin typeface="Garamond" panose="02020404030301010803" pitchFamily="18" charset="0"/>
                        </a:rPr>
                        <a:t>2.23e14 p/cm2(30MeV)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523445"/>
                  </a:ext>
                </a:extLst>
              </a:tr>
              <a:tr h="20547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aramond" panose="02020404030301010803" pitchFamily="18" charset="0"/>
                        </a:rPr>
                        <a:t>P</a:t>
                      </a:r>
                      <a:r>
                        <a:rPr lang="en-CH" sz="1400">
                          <a:latin typeface="Garamond" panose="02020404030301010803" pitchFamily="18" charset="0"/>
                        </a:rPr>
                        <a:t>roduction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CH" sz="1400" dirty="0">
                          <a:latin typeface="Garamond" panose="02020404030301010803" pitchFamily="18" charset="0"/>
                        </a:rPr>
                        <a:t>30000 dies produced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364616"/>
                  </a:ext>
                </a:extLst>
              </a:tr>
            </a:tbl>
          </a:graphicData>
        </a:graphic>
      </p:graphicFrame>
      <p:sp>
        <p:nvSpPr>
          <p:cNvPr id="234" name="Title 1">
            <a:extLst>
              <a:ext uri="{FF2B5EF4-FFF2-40B4-BE49-F238E27FC236}">
                <a16:creationId xmlns:a16="http://schemas.microsoft.com/office/drawing/2014/main" id="{F2577A65-7F38-9B41-A400-DD98EE8670AD}"/>
              </a:ext>
            </a:extLst>
          </p:cNvPr>
          <p:cNvSpPr txBox="1">
            <a:spLocks/>
          </p:cNvSpPr>
          <p:nvPr/>
        </p:nvSpPr>
        <p:spPr>
          <a:xfrm>
            <a:off x="1137920" y="136525"/>
            <a:ext cx="10439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latin typeface="Garamond" panose="02020404030301010803" pitchFamily="18" charset="0"/>
              </a:rPr>
              <a:t>Stage1</a:t>
            </a:r>
          </a:p>
          <a:p>
            <a:r>
              <a:rPr lang="en-US" sz="3600" dirty="0">
                <a:latin typeface="Garamond" panose="02020404030301010803" pitchFamily="18" charset="0"/>
              </a:rPr>
              <a:t>linPOL48V: 48V-input linear regulator</a:t>
            </a:r>
            <a:endParaRPr lang="it-IT" sz="3600" dirty="0">
              <a:latin typeface="Garamond" panose="020204040303010108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0F1554-E38C-0649-B1ED-FB66541BF13D}"/>
              </a:ext>
            </a:extLst>
          </p:cNvPr>
          <p:cNvSpPr txBox="1"/>
          <p:nvPr/>
        </p:nvSpPr>
        <p:spPr>
          <a:xfrm>
            <a:off x="0" y="6020952"/>
            <a:ext cx="17187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100" dirty="0">
                <a:latin typeface="Garamond" panose="02020404030301010803" pitchFamily="18" charset="0"/>
              </a:rPr>
              <a:t>NB</a:t>
            </a:r>
          </a:p>
          <a:p>
            <a:r>
              <a:rPr lang="en-CH" sz="1100" dirty="0">
                <a:latin typeface="Garamond" panose="02020404030301010803" pitchFamily="18" charset="0"/>
              </a:rPr>
              <a:t>TID=Total Ionizing Dose</a:t>
            </a:r>
          </a:p>
          <a:p>
            <a:r>
              <a:rPr lang="en-CH" sz="1100" dirty="0">
                <a:latin typeface="Garamond" panose="02020404030301010803" pitchFamily="18" charset="0"/>
              </a:rPr>
              <a:t>SEE= Single Event Effect</a:t>
            </a:r>
          </a:p>
          <a:p>
            <a:r>
              <a:rPr lang="en-CH" sz="1100" dirty="0">
                <a:latin typeface="Garamond" panose="02020404030301010803" pitchFamily="18" charset="0"/>
              </a:rPr>
              <a:t>DD= Displacment Damage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A025C50-8ADF-AD7F-DACB-62B28F27E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067905" y="1315067"/>
            <a:ext cx="2602019" cy="214249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15ACF1B-3F2F-50B2-4250-4D848BCEA3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1757" y="3919991"/>
            <a:ext cx="3457203" cy="245498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8800-3421-FB06-7A0F-A29579C3B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4E3C-060D-E74A-8751-5B3A0E287628}" type="slidenum">
              <a:rPr lang="en-CH" smtClean="0"/>
              <a:t>8</a:t>
            </a:fld>
            <a:endParaRPr lang="en-CH"/>
          </a:p>
        </p:txBody>
      </p:sp>
      <p:pic>
        <p:nvPicPr>
          <p:cNvPr id="23" name="Picture 2" descr="DCDC project">
            <a:extLst>
              <a:ext uri="{FF2B5EF4-FFF2-40B4-BE49-F238E27FC236}">
                <a16:creationId xmlns:a16="http://schemas.microsoft.com/office/drawing/2014/main" id="{C6D35C72-6FCD-A1C5-0576-D60ED43BA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080" y="0"/>
            <a:ext cx="1158240" cy="5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826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086B6CF-A195-4ECB-9A60-D6853E3454FB}"/>
              </a:ext>
            </a:extLst>
          </p:cNvPr>
          <p:cNvSpPr/>
          <p:nvPr/>
        </p:nvSpPr>
        <p:spPr>
          <a:xfrm>
            <a:off x="0" y="457200"/>
            <a:ext cx="1137920" cy="690880"/>
          </a:xfrm>
          <a:prstGeom prst="rect">
            <a:avLst/>
          </a:prstGeom>
          <a:gradFill flip="none" rotWithShape="1">
            <a:gsLst>
              <a:gs pos="100000">
                <a:srgbClr val="00B0F0"/>
              </a:gs>
              <a:gs pos="0">
                <a:srgbClr val="4472C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B890BC6-CF76-489B-9E44-CE10514F1CD1}"/>
              </a:ext>
            </a:extLst>
          </p:cNvPr>
          <p:cNvSpPr txBox="1">
            <a:spLocks/>
          </p:cNvSpPr>
          <p:nvPr/>
        </p:nvSpPr>
        <p:spPr>
          <a:xfrm>
            <a:off x="365506" y="1495860"/>
            <a:ext cx="11211814" cy="1243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Garamond" panose="02020404030301010803" pitchFamily="18" charset="0"/>
              </a:rPr>
              <a:t>rPOL48V is a WP5.2/KT-fund development </a:t>
            </a:r>
            <a:r>
              <a:rPr lang="en-US" sz="1800" b="1" dirty="0">
                <a:latin typeface="Garamond" panose="02020404030301010803" pitchFamily="18" charset="0"/>
              </a:rPr>
              <a:t>in collaboration with University of Udine</a:t>
            </a:r>
            <a:r>
              <a:rPr lang="en-US" sz="1800" dirty="0">
                <a:latin typeface="Garamond" panose="02020404030301010803" pitchFamily="18" charset="0"/>
              </a:rPr>
              <a:t>, aiming to a 50A very compact and efficient DCDC converter, fixed ratio 4. First prototype is built with commercial non-rad hard controller, as demonstrator</a:t>
            </a:r>
            <a:endParaRPr lang="en-US" sz="1050" dirty="0">
              <a:latin typeface="Garamond" panose="02020404030301010803" pitchFamily="18" charset="0"/>
            </a:endParaRPr>
          </a:p>
          <a:p>
            <a:endParaRPr lang="en-US" sz="1800" dirty="0">
              <a:latin typeface="Garamond" panose="02020404030301010803" pitchFamily="18" charset="0"/>
            </a:endParaRPr>
          </a:p>
        </p:txBody>
      </p:sp>
      <p:sp>
        <p:nvSpPr>
          <p:cNvPr id="234" name="Title 1">
            <a:extLst>
              <a:ext uri="{FF2B5EF4-FFF2-40B4-BE49-F238E27FC236}">
                <a16:creationId xmlns:a16="http://schemas.microsoft.com/office/drawing/2014/main" id="{F2577A65-7F38-9B41-A400-DD98EE8670AD}"/>
              </a:ext>
            </a:extLst>
          </p:cNvPr>
          <p:cNvSpPr txBox="1">
            <a:spLocks/>
          </p:cNvSpPr>
          <p:nvPr/>
        </p:nvSpPr>
        <p:spPr>
          <a:xfrm>
            <a:off x="1137920" y="136525"/>
            <a:ext cx="10439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latin typeface="Garamond" panose="02020404030301010803" pitchFamily="18" charset="0"/>
              </a:rPr>
              <a:t>Stage1 R&amp;D</a:t>
            </a:r>
          </a:p>
          <a:p>
            <a:r>
              <a:rPr lang="en-US" sz="3600" dirty="0">
                <a:latin typeface="Garamond" panose="02020404030301010803" pitchFamily="18" charset="0"/>
              </a:rPr>
              <a:t>rPOL48V: 48V-input Switched Tank Converter (STC)</a:t>
            </a:r>
            <a:endParaRPr lang="it-IT" sz="3600" dirty="0">
              <a:latin typeface="Garamond" panose="02020404030301010803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5A2F20-36AA-3C67-E1CE-514A2A8AB8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C6C1B5"/>
              </a:clrFrom>
              <a:clrTo>
                <a:srgbClr val="C6C1B5">
                  <a:alpha val="0"/>
                </a:srgbClr>
              </a:clrTo>
            </a:clrChange>
          </a:blip>
          <a:srcRect l="6335" r="1974" b="1809"/>
          <a:stretch/>
        </p:blipFill>
        <p:spPr>
          <a:xfrm rot="16200000">
            <a:off x="833910" y="3446910"/>
            <a:ext cx="1925720" cy="213046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A4A7A5E-E29E-B265-549E-0DE594FE27E1}"/>
              </a:ext>
            </a:extLst>
          </p:cNvPr>
          <p:cNvSpPr/>
          <p:nvPr/>
        </p:nvSpPr>
        <p:spPr>
          <a:xfrm>
            <a:off x="7380141" y="5570636"/>
            <a:ext cx="655983" cy="546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7398FAB-6E56-C63D-E02F-846EEE09EAD3}"/>
              </a:ext>
            </a:extLst>
          </p:cNvPr>
          <p:cNvSpPr/>
          <p:nvPr/>
        </p:nvSpPr>
        <p:spPr>
          <a:xfrm>
            <a:off x="4166250" y="5453970"/>
            <a:ext cx="655983" cy="546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BEB1E5-3CA7-B8A6-DAF2-D203FF6F2145}"/>
              </a:ext>
            </a:extLst>
          </p:cNvPr>
          <p:cNvSpPr/>
          <p:nvPr/>
        </p:nvSpPr>
        <p:spPr>
          <a:xfrm>
            <a:off x="3703338" y="5750829"/>
            <a:ext cx="655983" cy="546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2989C24-A0BB-30DA-D078-65A11EAA35F8}"/>
              </a:ext>
            </a:extLst>
          </p:cNvPr>
          <p:cNvSpPr/>
          <p:nvPr/>
        </p:nvSpPr>
        <p:spPr>
          <a:xfrm>
            <a:off x="124195" y="4305142"/>
            <a:ext cx="655983" cy="1093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4FAE7CC-1E02-98D6-A389-7F51E19699FB}"/>
              </a:ext>
            </a:extLst>
          </p:cNvPr>
          <p:cNvSpPr/>
          <p:nvPr/>
        </p:nvSpPr>
        <p:spPr>
          <a:xfrm>
            <a:off x="169861" y="2384353"/>
            <a:ext cx="655983" cy="9959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E541C884-28E0-F6F1-866B-A02591C958A8}"/>
              </a:ext>
            </a:extLst>
          </p:cNvPr>
          <p:cNvSpPr txBox="1">
            <a:spLocks/>
          </p:cNvSpPr>
          <p:nvPr/>
        </p:nvSpPr>
        <p:spPr>
          <a:xfrm>
            <a:off x="541198" y="2424864"/>
            <a:ext cx="75185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Garamond" panose="02020404030301010803" pitchFamily="18" charset="0"/>
              </a:rPr>
              <a:t>bPOL48V (buck) 		vs. 	rPOL48V (resonant)</a:t>
            </a:r>
          </a:p>
          <a:p>
            <a:r>
              <a:rPr lang="en-US" sz="2000" dirty="0">
                <a:latin typeface="Garamond" panose="02020404030301010803" pitchFamily="18" charset="0"/>
              </a:rPr>
              <a:t>production grade	</a:t>
            </a:r>
            <a:endParaRPr lang="it-IT" sz="1600" dirty="0">
              <a:latin typeface="Garamond" panose="02020404030301010803" pitchFamily="18" charset="0"/>
            </a:endParaRPr>
          </a:p>
        </p:txBody>
      </p:sp>
      <p:pic>
        <p:nvPicPr>
          <p:cNvPr id="17" name="Picture 16" descr="A picture containing indoor&#10;&#10;Description automatically generated">
            <a:extLst>
              <a:ext uri="{FF2B5EF4-FFF2-40B4-BE49-F238E27FC236}">
                <a16:creationId xmlns:a16="http://schemas.microsoft.com/office/drawing/2014/main" id="{63BB0E2E-C53C-1B16-BECC-AE514226770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E1E3E0"/>
              </a:clrFrom>
              <a:clrTo>
                <a:srgbClr val="E1E3E0">
                  <a:alpha val="0"/>
                </a:srgbClr>
              </a:clrTo>
            </a:clrChange>
          </a:blip>
          <a:srcRect l="31224" t="33043" r="34710" b="53224"/>
          <a:stretch/>
        </p:blipFill>
        <p:spPr>
          <a:xfrm>
            <a:off x="4190684" y="6123000"/>
            <a:ext cx="2130465" cy="644117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6FF57645-E522-6316-D34D-A073C7E37719}"/>
              </a:ext>
            </a:extLst>
          </p:cNvPr>
          <p:cNvSpPr/>
          <p:nvPr/>
        </p:nvSpPr>
        <p:spPr>
          <a:xfrm>
            <a:off x="3703337" y="5647865"/>
            <a:ext cx="655983" cy="546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BB9322A-15C6-541F-F88C-FA54CE355943}"/>
              </a:ext>
            </a:extLst>
          </p:cNvPr>
          <p:cNvSpPr/>
          <p:nvPr/>
        </p:nvSpPr>
        <p:spPr>
          <a:xfrm>
            <a:off x="4262785" y="5451629"/>
            <a:ext cx="655983" cy="546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5" name="Picture 34" descr="Chart, line chart&#10;&#10;Description automatically generated">
            <a:extLst>
              <a:ext uri="{FF2B5EF4-FFF2-40B4-BE49-F238E27FC236}">
                <a16:creationId xmlns:a16="http://schemas.microsoft.com/office/drawing/2014/main" id="{DECA9A29-7818-943C-75B8-2B121EDE96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3742" y="2971800"/>
            <a:ext cx="4908023" cy="3269243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04D0222D-C6C0-9276-8C40-3E1753DA5A2C}"/>
              </a:ext>
            </a:extLst>
          </p:cNvPr>
          <p:cNvSpPr/>
          <p:nvPr/>
        </p:nvSpPr>
        <p:spPr>
          <a:xfrm>
            <a:off x="4241572" y="5578073"/>
            <a:ext cx="655983" cy="546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3F9CD63-9354-292E-DFC1-3D69E4B7EE47}"/>
              </a:ext>
            </a:extLst>
          </p:cNvPr>
          <p:cNvSpPr/>
          <p:nvPr/>
        </p:nvSpPr>
        <p:spPr>
          <a:xfrm>
            <a:off x="3644463" y="5781235"/>
            <a:ext cx="655983" cy="546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DC822C7-8388-2732-780B-D9FA52CC9BFD}"/>
              </a:ext>
            </a:extLst>
          </p:cNvPr>
          <p:cNvSpPr/>
          <p:nvPr/>
        </p:nvSpPr>
        <p:spPr>
          <a:xfrm>
            <a:off x="4021109" y="6600164"/>
            <a:ext cx="1573220" cy="1669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AB74DFE-798E-6904-C635-B77988EC77AA}"/>
              </a:ext>
            </a:extLst>
          </p:cNvPr>
          <p:cNvSpPr/>
          <p:nvPr/>
        </p:nvSpPr>
        <p:spPr>
          <a:xfrm>
            <a:off x="5437335" y="6630972"/>
            <a:ext cx="1573220" cy="1669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82B6386A-F5BF-53DA-F81C-91AF26B0480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082" t="15137" r="25265" b="16706"/>
          <a:stretch/>
        </p:blipFill>
        <p:spPr>
          <a:xfrm rot="219536">
            <a:off x="532469" y="5524886"/>
            <a:ext cx="2339072" cy="1159556"/>
          </a:xfrm>
          <a:prstGeom prst="rect">
            <a:avLst/>
          </a:prstGeom>
        </p:spPr>
      </p:pic>
      <p:sp>
        <p:nvSpPr>
          <p:cNvPr id="50" name="Slide Number Placeholder 49">
            <a:extLst>
              <a:ext uri="{FF2B5EF4-FFF2-40B4-BE49-F238E27FC236}">
                <a16:creationId xmlns:a16="http://schemas.microsoft.com/office/drawing/2014/main" id="{EA1D635D-112A-7E46-6A27-63E5E9F21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7538" y="6424783"/>
            <a:ext cx="2743200" cy="365125"/>
          </a:xfrm>
        </p:spPr>
        <p:txBody>
          <a:bodyPr/>
          <a:lstStyle/>
          <a:p>
            <a:fld id="{184C4E3C-060D-E74A-8751-5B3A0E287628}" type="slidenum">
              <a:rPr lang="en-CH" smtClean="0"/>
              <a:t>9</a:t>
            </a:fld>
            <a:endParaRPr lang="en-CH"/>
          </a:p>
        </p:txBody>
      </p:sp>
      <p:pic>
        <p:nvPicPr>
          <p:cNvPr id="52" name="Picture 2" descr="DCDC project">
            <a:extLst>
              <a:ext uri="{FF2B5EF4-FFF2-40B4-BE49-F238E27FC236}">
                <a16:creationId xmlns:a16="http://schemas.microsoft.com/office/drawing/2014/main" id="{514582EF-371D-B730-96FF-DB0E357D6E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080" y="0"/>
            <a:ext cx="1158240" cy="5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DEB0F3B-71DD-837B-9744-379B539326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4278946" y="3453959"/>
            <a:ext cx="1997209" cy="2072203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8631E8BC-3F81-E236-FBEA-45E9525C1DFB}"/>
              </a:ext>
            </a:extLst>
          </p:cNvPr>
          <p:cNvSpPr/>
          <p:nvPr/>
        </p:nvSpPr>
        <p:spPr>
          <a:xfrm>
            <a:off x="5952054" y="6540483"/>
            <a:ext cx="1573220" cy="1669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69650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18030</TotalTime>
  <Words>1244</Words>
  <Application>Microsoft Macintosh PowerPoint</Application>
  <PresentationFormat>Widescreen</PresentationFormat>
  <Paragraphs>272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Garamond</vt:lpstr>
      <vt:lpstr>Times New Roman</vt:lpstr>
      <vt:lpstr>Office Theme</vt:lpstr>
      <vt:lpstr>EP R&amp;D Day 2022 WP5.2  powering solutions</vt:lpstr>
      <vt:lpstr>Team players</vt:lpstr>
      <vt:lpstr>Power management and distribution</vt:lpstr>
      <vt:lpstr>Power management ASICs: projects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development for long term R&amp;D in WP5</vt:lpstr>
      <vt:lpstr>Future R&amp;D  Stage 1: HV technology</vt:lpstr>
      <vt:lpstr>Future R&amp;D  Stage On-Chip in 28nm technology 5V -&gt; 0.9V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EPC at CERN</dc:title>
  <dc:creator>Stefano Michelis</dc:creator>
  <cp:lastModifiedBy>Stefano Michelis</cp:lastModifiedBy>
  <cp:revision>56</cp:revision>
  <dcterms:created xsi:type="dcterms:W3CDTF">2022-03-03T15:53:26Z</dcterms:created>
  <dcterms:modified xsi:type="dcterms:W3CDTF">2022-06-21T06:40:37Z</dcterms:modified>
</cp:coreProperties>
</file>