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60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2" autoAdjust="0"/>
  </p:normalViewPr>
  <p:slideViewPr>
    <p:cSldViewPr>
      <p:cViewPr varScale="1">
        <p:scale>
          <a:sx n="77" d="100"/>
          <a:sy n="77" d="100"/>
        </p:scale>
        <p:origin x="-90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724A6-0B82-483E-86EE-3BB7E4B43A3E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F28D8-FFE3-40AF-B68C-2143EDA1C3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getFile.py/access?contribId=259&amp;sessionId=83&amp;resId=0&amp;materialId=slides&amp;confId=450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pp.rhul.ac.uk/twiki/bin/view/JAI/ClicMuon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002060"/>
                </a:solidFill>
              </a:rPr>
              <a:t>End-cap yoke considerations</a:t>
            </a:r>
            <a:r>
              <a:rPr lang="en-US" sz="5400" dirty="0" smtClean="0">
                <a:solidFill>
                  <a:srgbClr val="002060"/>
                </a:solidFill>
              </a:rPr>
              <a:t> </a:t>
            </a:r>
            <a:r>
              <a:rPr lang="en-US" sz="5400" dirty="0" smtClean="0">
                <a:solidFill>
                  <a:srgbClr val="002060"/>
                </a:solidFill>
              </a:rPr>
              <a:t/>
            </a:r>
            <a:br>
              <a:rPr lang="en-US" sz="5400" dirty="0" smtClean="0">
                <a:solidFill>
                  <a:srgbClr val="002060"/>
                </a:solidFill>
              </a:rPr>
            </a:br>
            <a:r>
              <a:rPr lang="en-US" sz="5400" dirty="0" smtClean="0">
                <a:solidFill>
                  <a:srgbClr val="002060"/>
                </a:solidFill>
              </a:rPr>
              <a:t>and halo </a:t>
            </a:r>
            <a:r>
              <a:rPr lang="en-US" sz="5400" dirty="0" err="1" smtClean="0">
                <a:solidFill>
                  <a:srgbClr val="002060"/>
                </a:solidFill>
              </a:rPr>
              <a:t>muon</a:t>
            </a:r>
            <a:r>
              <a:rPr lang="en-US" sz="5400" dirty="0" smtClean="0">
                <a:solidFill>
                  <a:srgbClr val="002060"/>
                </a:solidFill>
              </a:rPr>
              <a:t> background</a:t>
            </a:r>
            <a:endParaRPr lang="en-US" sz="54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r>
              <a:rPr lang="en-US" dirty="0" smtClean="0"/>
              <a:t>Burkhard Schmidt</a:t>
            </a:r>
          </a:p>
          <a:p>
            <a:r>
              <a:rPr lang="en-US" dirty="0" smtClean="0"/>
              <a:t>0</a:t>
            </a:r>
            <a:r>
              <a:rPr lang="en-US" dirty="0" smtClean="0"/>
              <a:t>7.12.2010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Muon system Layout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228600" y="1295400"/>
            <a:ext cx="5029200" cy="5410200"/>
          </a:xfrm>
        </p:spPr>
        <p:txBody>
          <a:bodyPr>
            <a:normAutofit/>
          </a:bodyPr>
          <a:lstStyle/>
          <a:p>
            <a:r>
              <a:rPr lang="en-US" b="1" dirty="0" smtClean="0"/>
              <a:t>Detector Layout</a:t>
            </a:r>
            <a:r>
              <a:rPr lang="en-US" b="1" dirty="0" smtClean="0"/>
              <a:t>: </a:t>
            </a:r>
          </a:p>
          <a:p>
            <a:pPr lvl="1"/>
            <a:r>
              <a:rPr lang="en-US" dirty="0" smtClean="0"/>
              <a:t>3 </a:t>
            </a:r>
            <a:r>
              <a:rPr lang="en-US" dirty="0" smtClean="0"/>
              <a:t>tail-catcher layers in barrel, 3+1 in EC</a:t>
            </a:r>
          </a:p>
          <a:p>
            <a:pPr lvl="1"/>
            <a:r>
              <a:rPr lang="en-US" dirty="0" smtClean="0"/>
              <a:t>2 x3 additional layers interleaved by about 1m of absorber </a:t>
            </a:r>
            <a:endParaRPr lang="en-US" b="1" dirty="0" smtClean="0">
              <a:solidFill>
                <a:srgbClr val="002060"/>
              </a:solidFill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Granularity: about 3cm in both coordinates, matching the HCAL granularity.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Yoke design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Note summarizes the status of the work as of early summer.</a:t>
            </a:r>
          </a:p>
          <a:p>
            <a:pPr lvl="1"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</a:rPr>
              <a:t>The </a:t>
            </a:r>
            <a:r>
              <a:rPr lang="en-US" dirty="0" smtClean="0">
                <a:solidFill>
                  <a:srgbClr val="002060"/>
                </a:solidFill>
              </a:rPr>
              <a:t>design </a:t>
            </a:r>
            <a:r>
              <a:rPr lang="en-US" dirty="0" smtClean="0">
                <a:solidFill>
                  <a:srgbClr val="002060"/>
                </a:solidFill>
              </a:rPr>
              <a:t>shown in the note is </a:t>
            </a:r>
            <a:r>
              <a:rPr lang="en-US" dirty="0" smtClean="0">
                <a:solidFill>
                  <a:srgbClr val="002060"/>
                </a:solidFill>
              </a:rPr>
              <a:t>obsolete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</a:p>
          <a:p>
            <a:pPr lvl="1">
              <a:buFont typeface="Wingdings"/>
              <a:buChar char="à"/>
            </a:pPr>
            <a:r>
              <a:rPr lang="en-US" dirty="0" smtClean="0">
                <a:solidFill>
                  <a:srgbClr val="002060"/>
                </a:solidFill>
              </a:rPr>
              <a:t>Optimization is an iterative process</a:t>
            </a:r>
            <a:endParaRPr lang="en-US" dirty="0" smtClean="0">
              <a:solidFill>
                <a:srgbClr val="002060"/>
              </a:solidFill>
            </a:endParaRP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  <a:p>
            <a:pPr lvl="2">
              <a:buNone/>
            </a:pP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dirty="0" smtClean="0"/>
          </a:p>
          <a:p>
            <a:endParaRPr lang="en-US" b="1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787769"/>
            <a:ext cx="3505200" cy="179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7612" y="4717281"/>
            <a:ext cx="4040188" cy="1607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50013" y="3962400"/>
            <a:ext cx="3793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Not present as such in the present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esign, but will be integrated in the EC</a:t>
            </a:r>
            <a:endParaRPr lang="en-US" dirty="0">
              <a:solidFill>
                <a:srgbClr val="00206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5944394" y="3733800"/>
            <a:ext cx="456406" cy="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 flipH="1" flipV="1">
            <a:off x="7925594" y="3733006"/>
            <a:ext cx="456406" cy="7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End-cap yoke design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219200"/>
            <a:ext cx="4040188" cy="639762"/>
          </a:xfrm>
        </p:spPr>
        <p:txBody>
          <a:bodyPr/>
          <a:lstStyle/>
          <a:p>
            <a:r>
              <a:rPr lang="en-US" dirty="0" smtClean="0"/>
              <a:t>Figures show the old design: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2174" y="3962400"/>
            <a:ext cx="526182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10325" y="1143000"/>
            <a:ext cx="27336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143000"/>
            <a:ext cx="24193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0" y="2449512"/>
            <a:ext cx="4041775" cy="39512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present CLIC Muon system design has been discussed with Hubert and a new yoke layout is being worked on.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The presence of about 550mm steal blocks without gap is appreciated and simplifies the  layout, as most of the stress can be taken by these steal blocks.</a:t>
            </a:r>
          </a:p>
          <a:p>
            <a:r>
              <a:rPr lang="en-US" dirty="0" smtClean="0"/>
              <a:t>An effort is made to minimize the dead space (in the old design 6%) and to avoid ‘blind zones’ for (parallel) background </a:t>
            </a:r>
            <a:r>
              <a:rPr lang="en-US" dirty="0" err="1" smtClean="0"/>
              <a:t>muons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 a 2</a:t>
            </a:r>
            <a:r>
              <a:rPr lang="en-US" baseline="30000" dirty="0" smtClean="0">
                <a:solidFill>
                  <a:srgbClr val="002060"/>
                </a:solidFill>
              </a:rPr>
              <a:t>nd</a:t>
            </a:r>
            <a:r>
              <a:rPr lang="en-US" dirty="0" smtClean="0">
                <a:solidFill>
                  <a:srgbClr val="002060"/>
                </a:solidFill>
              </a:rPr>
              <a:t> step, look more closely at the technology implementation.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4876" y="2174875"/>
            <a:ext cx="3164836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Technology Implementation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4040188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CLIC_ILD side view</a:t>
            </a:r>
            <a:r>
              <a:rPr lang="en-US" dirty="0" smtClean="0"/>
              <a:t>	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14800" y="1828800"/>
            <a:ext cx="5105400" cy="639762"/>
          </a:xfrm>
        </p:spPr>
        <p:txBody>
          <a:bodyPr>
            <a:noAutofit/>
          </a:bodyPr>
          <a:lstStyle/>
          <a:p>
            <a:pPr algn="ctr"/>
            <a:r>
              <a:rPr lang="en-US" sz="1900" dirty="0" err="1" smtClean="0"/>
              <a:t>CLIC_SiD</a:t>
            </a:r>
            <a:r>
              <a:rPr lang="en-US" sz="1900" dirty="0" smtClean="0"/>
              <a:t> front view</a:t>
            </a:r>
          </a:p>
          <a:p>
            <a:r>
              <a:rPr lang="en-US" sz="1900" dirty="0" smtClean="0"/>
              <a:t>    Strip length </a:t>
            </a:r>
          </a:p>
          <a:p>
            <a:pPr lvl="1"/>
            <a:r>
              <a:rPr lang="en-US" sz="1500" dirty="0" smtClean="0"/>
              <a:t>Barrel: ~3m along beam axis 3-4m across octant</a:t>
            </a:r>
          </a:p>
          <a:p>
            <a:pPr lvl="1"/>
            <a:r>
              <a:rPr lang="en-US" sz="1500" dirty="0" smtClean="0"/>
              <a:t>End-cap: Less intuitive. To be looked at with engineers . 	      But strips not longer than ~3m</a:t>
            </a:r>
          </a:p>
        </p:txBody>
      </p:sp>
      <p:pic>
        <p:nvPicPr>
          <p:cNvPr id="2054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416881"/>
            <a:ext cx="4041775" cy="34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Arrow Connector 22"/>
          <p:cNvCxnSpPr/>
          <p:nvPr/>
        </p:nvCxnSpPr>
        <p:spPr>
          <a:xfrm>
            <a:off x="4648200" y="3048000"/>
            <a:ext cx="19812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Halo Muon </a:t>
            </a:r>
            <a:r>
              <a:rPr lang="en-US" dirty="0" smtClean="0">
                <a:solidFill>
                  <a:srgbClr val="008000"/>
                </a:solidFill>
              </a:rPr>
              <a:t>Background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Number assumed so far:</a:t>
            </a:r>
            <a:endParaRPr lang="en-US" b="1" dirty="0" smtClean="0">
              <a:solidFill>
                <a:srgbClr val="002060"/>
              </a:solidFill>
            </a:endParaRPr>
          </a:p>
          <a:p>
            <a:pPr lvl="1"/>
            <a:r>
              <a:rPr lang="en-US" sz="2400" dirty="0" smtClean="0"/>
              <a:t>Halo </a:t>
            </a:r>
            <a:r>
              <a:rPr lang="en-US" sz="2400" dirty="0" err="1" smtClean="0"/>
              <a:t>muons</a:t>
            </a:r>
            <a:r>
              <a:rPr lang="en-US" sz="2400" dirty="0" smtClean="0"/>
              <a:t>: ~10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 per </a:t>
            </a:r>
            <a:r>
              <a:rPr lang="en-US" sz="2400" dirty="0" smtClean="0"/>
              <a:t>bunch, 0.8muons/cm</a:t>
            </a:r>
            <a:r>
              <a:rPr lang="en-US" sz="2400" baseline="30000" dirty="0" smtClean="0"/>
              <a:t>2 </a:t>
            </a:r>
            <a:r>
              <a:rPr lang="en-US" sz="2400" dirty="0" smtClean="0"/>
              <a:t>close to </a:t>
            </a:r>
            <a:r>
              <a:rPr lang="en-US" sz="2400" dirty="0" smtClean="0"/>
              <a:t>the </a:t>
            </a:r>
            <a:r>
              <a:rPr lang="en-US" sz="2400" dirty="0" err="1" smtClean="0"/>
              <a:t>beamline</a:t>
            </a:r>
            <a:endParaRPr lang="en-US" sz="2400" dirty="0" smtClean="0"/>
          </a:p>
          <a:p>
            <a:pPr lvl="1">
              <a:buFont typeface="Wingdings"/>
              <a:buChar char="à"/>
            </a:pPr>
            <a:r>
              <a:rPr lang="en-US" sz="2400" dirty="0" smtClean="0"/>
              <a:t>too high !</a:t>
            </a:r>
          </a:p>
          <a:p>
            <a:pPr lvl="1">
              <a:buFont typeface="Wingdings"/>
              <a:buChar char="à"/>
            </a:pPr>
            <a:endParaRPr lang="en-US" sz="2400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Latest results of </a:t>
            </a:r>
            <a:r>
              <a:rPr lang="en-US" b="1" dirty="0" smtClean="0">
                <a:solidFill>
                  <a:srgbClr val="002060"/>
                </a:solidFill>
              </a:rPr>
              <a:t>L</a:t>
            </a:r>
            <a:r>
              <a:rPr lang="en-US" b="1" dirty="0" smtClean="0">
                <a:solidFill>
                  <a:srgbClr val="002060"/>
                </a:solidFill>
              </a:rPr>
              <a:t>awrence Deacon et al.:</a:t>
            </a:r>
            <a:endParaRPr lang="en-US" b="1" dirty="0" smtClean="0">
              <a:solidFill>
                <a:srgbClr val="002060"/>
              </a:solidFill>
            </a:endParaRPr>
          </a:p>
          <a:p>
            <a:pPr lvl="1"/>
            <a:r>
              <a:rPr lang="en-US" dirty="0" smtClean="0"/>
              <a:t>Shown at IWLC October 2010:</a:t>
            </a:r>
          </a:p>
          <a:p>
            <a:pPr lvl="1">
              <a:buNone/>
            </a:pPr>
            <a:r>
              <a:rPr lang="en-US" sz="1200" dirty="0" smtClean="0">
                <a:hlinkClick r:id="rId2"/>
              </a:rPr>
              <a:t>http</a:t>
            </a:r>
            <a:r>
              <a:rPr lang="en-US" sz="1200" dirty="0" smtClean="0">
                <a:hlinkClick r:id="rId2"/>
              </a:rPr>
              <a:t>://ilcagenda.linearcollider.org/getFile.py/access?contribId=259&amp;sessionId=83&amp;resId=0&amp;materialId=slides&amp;confId=4507</a:t>
            </a:r>
            <a:endParaRPr lang="en-US" sz="1200" dirty="0" smtClean="0"/>
          </a:p>
          <a:p>
            <a:r>
              <a:rPr lang="en-US" sz="2600" dirty="0" smtClean="0"/>
              <a:t>1.2E4 </a:t>
            </a:r>
            <a:r>
              <a:rPr lang="en-US" sz="2600" dirty="0" err="1" smtClean="0"/>
              <a:t>muons</a:t>
            </a:r>
            <a:r>
              <a:rPr lang="en-US" sz="2600" dirty="0" smtClean="0"/>
              <a:t> / train at exit of QF1, 10m upstream of </a:t>
            </a:r>
            <a:r>
              <a:rPr lang="en-US" sz="2600" dirty="0" smtClean="0"/>
              <a:t>IP, and </a:t>
            </a:r>
            <a:r>
              <a:rPr lang="en-US" sz="2600" dirty="0" smtClean="0"/>
              <a:t>within a 6m radius of the beam line (assuming </a:t>
            </a:r>
            <a:r>
              <a:rPr lang="en-US" sz="2600" dirty="0" smtClean="0"/>
              <a:t>10</a:t>
            </a:r>
            <a:r>
              <a:rPr lang="en-US" sz="2600" baseline="30000" dirty="0" smtClean="0"/>
              <a:t>-4 </a:t>
            </a:r>
            <a:r>
              <a:rPr lang="en-US" sz="2600" dirty="0" smtClean="0"/>
              <a:t>of </a:t>
            </a:r>
            <a:r>
              <a:rPr lang="en-US" sz="2600" dirty="0" smtClean="0"/>
              <a:t>beam hitting spoilers, based on ideal machine, </a:t>
            </a:r>
            <a:r>
              <a:rPr lang="en-US" sz="2600" dirty="0" smtClean="0"/>
              <a:t>so should </a:t>
            </a:r>
            <a:r>
              <a:rPr lang="en-US" sz="2600" dirty="0" smtClean="0"/>
              <a:t>be </a:t>
            </a:r>
            <a:r>
              <a:rPr lang="en-US" sz="2600" dirty="0" smtClean="0"/>
              <a:t>taken </a:t>
            </a:r>
            <a:r>
              <a:rPr lang="en-US" sz="2600" dirty="0" smtClean="0"/>
              <a:t>as a minimum value).</a:t>
            </a:r>
          </a:p>
          <a:p>
            <a:r>
              <a:rPr lang="en-US" sz="2600" dirty="0" smtClean="0"/>
              <a:t>“</a:t>
            </a:r>
            <a:r>
              <a:rPr lang="en-US" sz="2600" dirty="0" smtClean="0"/>
              <a:t>Swapped” layout (Rogelio Tomas) – </a:t>
            </a:r>
            <a:r>
              <a:rPr lang="en-US" sz="2600" dirty="0" err="1" smtClean="0"/>
              <a:t>betatron</a:t>
            </a:r>
            <a:r>
              <a:rPr lang="en-US" sz="2600" dirty="0" smtClean="0"/>
              <a:t> </a:t>
            </a:r>
            <a:r>
              <a:rPr lang="en-US" sz="2600" dirty="0" smtClean="0"/>
              <a:t>before energy </a:t>
            </a:r>
            <a:r>
              <a:rPr lang="en-US" sz="2600" dirty="0" smtClean="0"/>
              <a:t>collimation – </a:t>
            </a:r>
            <a:r>
              <a:rPr lang="en-US" sz="2600" dirty="0" err="1" smtClean="0"/>
              <a:t>muon</a:t>
            </a:r>
            <a:r>
              <a:rPr lang="en-US" sz="2600" dirty="0" smtClean="0"/>
              <a:t> flux is decreased by a </a:t>
            </a:r>
            <a:r>
              <a:rPr lang="en-US" sz="2600" dirty="0" smtClean="0"/>
              <a:t>factor of </a:t>
            </a:r>
            <a:r>
              <a:rPr lang="en-US" sz="2600" dirty="0" smtClean="0"/>
              <a:t>0.4 to 4.8E3 </a:t>
            </a:r>
            <a:r>
              <a:rPr lang="en-US" sz="2600" dirty="0" err="1" smtClean="0"/>
              <a:t>muons</a:t>
            </a:r>
            <a:r>
              <a:rPr lang="en-US" sz="2600" dirty="0" smtClean="0"/>
              <a:t>/train (presented at IPAC 2010</a:t>
            </a:r>
            <a:r>
              <a:rPr lang="en-US" sz="2600" dirty="0" smtClean="0"/>
              <a:t>). Modest reduction.</a:t>
            </a:r>
            <a:endParaRPr lang="en-US" sz="2600" dirty="0" smtClean="0"/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pPr lvl="1"/>
            <a:endParaRPr lang="en-US" dirty="0" smtClean="0"/>
          </a:p>
          <a:p>
            <a:pPr>
              <a:buNone/>
            </a:pPr>
            <a:endParaRPr lang="en-US" baseline="30000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Geometry of cleaning section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4419600"/>
            <a:ext cx="8610600" cy="2438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attempt: The </a:t>
            </a:r>
            <a:r>
              <a:rPr lang="en-US" dirty="0" smtClean="0"/>
              <a:t>addition of these </a:t>
            </a:r>
            <a:r>
              <a:rPr lang="en-US" dirty="0" err="1" smtClean="0"/>
              <a:t>muon</a:t>
            </a:r>
            <a:r>
              <a:rPr lang="en-US" dirty="0" smtClean="0"/>
              <a:t> spoilers results in a factor ~</a:t>
            </a:r>
            <a:r>
              <a:rPr lang="en-US" dirty="0" smtClean="0"/>
              <a:t>0.1 reduction </a:t>
            </a:r>
            <a:r>
              <a:rPr lang="en-US" dirty="0" smtClean="0"/>
              <a:t>in </a:t>
            </a:r>
            <a:r>
              <a:rPr lang="en-US" dirty="0" err="1" smtClean="0"/>
              <a:t>muon</a:t>
            </a:r>
            <a:r>
              <a:rPr lang="en-US" dirty="0" smtClean="0"/>
              <a:t> flux to </a:t>
            </a:r>
            <a:r>
              <a:rPr lang="en-US" dirty="0" smtClean="0"/>
              <a:t>detector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attempt: </a:t>
            </a:r>
            <a:r>
              <a:rPr lang="en-US" dirty="0" smtClean="0"/>
              <a:t>using a simple iterative process </a:t>
            </a:r>
            <a:r>
              <a:rPr lang="en-US" dirty="0" smtClean="0"/>
              <a:t>does the </a:t>
            </a:r>
            <a:r>
              <a:rPr lang="en-US" dirty="0" smtClean="0"/>
              <a:t>same with half the length of </a:t>
            </a:r>
            <a:r>
              <a:rPr lang="en-US" dirty="0" smtClean="0"/>
              <a:t>spoilers.</a:t>
            </a:r>
          </a:p>
          <a:p>
            <a:r>
              <a:rPr lang="en-US" dirty="0" smtClean="0"/>
              <a:t>Trying to optimize further</a:t>
            </a:r>
          </a:p>
          <a:p>
            <a:r>
              <a:rPr lang="en-US" dirty="0" smtClean="0"/>
              <a:t>Distribution files available </a:t>
            </a:r>
            <a:r>
              <a:rPr lang="en-US" dirty="0" smtClean="0"/>
              <a:t>at: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 smtClean="0">
                <a:hlinkClick r:id="rId2"/>
              </a:rPr>
              <a:t>://www.pp.rhul.ac.uk/twiki/bin/view/JAI/ClicMuon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990601"/>
            <a:ext cx="8153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8000"/>
                </a:solidFill>
              </a:rPr>
              <a:t>Halo </a:t>
            </a:r>
            <a:r>
              <a:rPr lang="en-US" dirty="0" err="1" smtClean="0">
                <a:solidFill>
                  <a:srgbClr val="008000"/>
                </a:solidFill>
              </a:rPr>
              <a:t>muon</a:t>
            </a:r>
            <a:r>
              <a:rPr lang="en-US" dirty="0" smtClean="0">
                <a:solidFill>
                  <a:srgbClr val="008000"/>
                </a:solidFill>
              </a:rPr>
              <a:t> background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Next steps:</a:t>
            </a:r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nderstand results from L. Deacon </a:t>
            </a:r>
          </a:p>
          <a:p>
            <a:pPr lvl="1"/>
            <a:r>
              <a:rPr lang="en-US" dirty="0" smtClean="0"/>
              <a:t>Develop an algorithm to identify halo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r>
              <a:rPr lang="en-US" dirty="0" smtClean="0"/>
              <a:t>from the geometry simulations by L. </a:t>
            </a:r>
            <a:r>
              <a:rPr lang="en-US" smtClean="0"/>
              <a:t>Deacon 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424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End-cap yoke considerations  and halo muon background</vt:lpstr>
      <vt:lpstr>Muon system Layout </vt:lpstr>
      <vt:lpstr>End-cap yoke design</vt:lpstr>
      <vt:lpstr>Technology Implementation</vt:lpstr>
      <vt:lpstr>Halo Muon Background</vt:lpstr>
      <vt:lpstr>Geometry of cleaning section</vt:lpstr>
      <vt:lpstr>Halo muon background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System studies  for a CLIC detector</dc:title>
  <dc:creator>schmidtb</dc:creator>
  <cp:lastModifiedBy>schmidtb</cp:lastModifiedBy>
  <cp:revision>36</cp:revision>
  <dcterms:created xsi:type="dcterms:W3CDTF">2010-07-08T15:09:37Z</dcterms:created>
  <dcterms:modified xsi:type="dcterms:W3CDTF">2010-12-07T11:32:52Z</dcterms:modified>
</cp:coreProperties>
</file>