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444" r:id="rId4"/>
    <p:sldId id="490" r:id="rId5"/>
    <p:sldId id="475" r:id="rId6"/>
    <p:sldId id="302" r:id="rId7"/>
    <p:sldId id="277" r:id="rId8"/>
    <p:sldId id="258" r:id="rId9"/>
    <p:sldId id="304" r:id="rId10"/>
    <p:sldId id="318" r:id="rId11"/>
    <p:sldId id="320" r:id="rId12"/>
    <p:sldId id="290" r:id="rId13"/>
    <p:sldId id="501" r:id="rId14"/>
    <p:sldId id="503" r:id="rId15"/>
    <p:sldId id="482" r:id="rId16"/>
    <p:sldId id="491" r:id="rId17"/>
    <p:sldId id="350" r:id="rId18"/>
    <p:sldId id="479" r:id="rId19"/>
    <p:sldId id="351" r:id="rId20"/>
    <p:sldId id="363" r:id="rId21"/>
    <p:sldId id="352" r:id="rId22"/>
    <p:sldId id="480" r:id="rId23"/>
    <p:sldId id="504" r:id="rId24"/>
    <p:sldId id="505" r:id="rId25"/>
    <p:sldId id="373" r:id="rId26"/>
    <p:sldId id="485" r:id="rId27"/>
    <p:sldId id="495" r:id="rId2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155" d="100"/>
          <a:sy n="155" d="100"/>
        </p:scale>
        <p:origin x="180" y="30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SY\Groups\STI\TCD\0020-SPS_Complex\0020-Experimentals_Areas\HiRadMat\HRMT56-HED\0060-Validations-Testings-PIE\POST_IE\u-CT%20results\Sigraflex\deformation_outofplane_SOLOLayer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SY\Groups\STI\TCD\0020-SPS_Complex\0020-Experimentals_Areas\HiRadMat\HRMT56-HED\0060-Validations-Testings-PIE\POST_IE\u-CT%20results\Sigraflex\deformation_outofplane_SOLOLayer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SY\Groups\STI\TCD\0020-SPS_Complex\0020-Experimentals_Areas\HiRadMat\HRMT56-HED\0060-Validations-Testings-PIE\POST_IE\u-CT%20results\Sigraflex\deformation_outofplane_SOLOLayer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36" b="0" i="0" u="none" strike="noStrike" kern="1200" spc="0" baseline="0" dirty="0" smtClean="0">
                <a:solidFill>
                  <a:srgbClr val="4C4C4C"/>
                </a:solidFill>
                <a:latin typeface="+mn-lt"/>
                <a:ea typeface="+mn-ea"/>
                <a:cs typeface="+mn-cs"/>
              </a:defRPr>
            </a:pPr>
            <a:r>
              <a:rPr lang="en-US" sz="1436" b="0" i="0" u="none" strike="noStrike" kern="1200" spc="0" baseline="0" dirty="0">
                <a:solidFill>
                  <a:srgbClr val="4C4C4C"/>
                </a:solidFill>
                <a:latin typeface="+mn-lt"/>
                <a:ea typeface="+mn-ea"/>
                <a:cs typeface="+mn-cs"/>
              </a:rPr>
              <a:t>Density dist. For HRMT-56 CC Grades</a:t>
            </a:r>
          </a:p>
        </c:rich>
      </c:tx>
      <c:layout>
        <c:manualLayout>
          <c:xMode val="edge"/>
          <c:yMode val="edge"/>
          <c:x val="0.12317296128890164"/>
          <c:y val="2.20079575229090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436" b="0" i="0" u="none" strike="noStrike" kern="1200" spc="0" baseline="0" dirty="0" smtClean="0">
              <a:solidFill>
                <a:srgbClr val="4C4C4C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17-4667-ADBC-61D0214B026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17-4667-ADBC-61D0214B026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A17-4667-ADBC-61D0214B02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559-4506-AEF7-5B6D107C435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A17-4667-ADBC-61D0214B026E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12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E559-4506-AEF7-5B6D107C43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&lt;1 g/cc </c:v>
                </c:pt>
                <c:pt idx="1">
                  <c:v>1.0 - 1.1 g/cc</c:v>
                </c:pt>
                <c:pt idx="2">
                  <c:v>1.4 - 1.5 g/cc</c:v>
                </c:pt>
                <c:pt idx="3">
                  <c:v>1.6 - 1.7 g/cc</c:v>
                </c:pt>
                <c:pt idx="4">
                  <c:v>&gt; 2 g/cc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15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59-4506-AEF7-5B6D107C4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36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HTHT range dist. on HRMT-56 CC Grades</a:t>
            </a:r>
          </a:p>
        </c:rich>
      </c:tx>
      <c:layout>
        <c:manualLayout>
          <c:xMode val="edge"/>
          <c:yMode val="edge"/>
          <c:x val="0.22998887569490836"/>
          <c:y val="0.143745825304710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36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78441213173458"/>
          <c:y val="0.19788339517942727"/>
          <c:w val="0.50498372307525363"/>
          <c:h val="0.5137966840483448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HTHT ranges 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88-485A-83ED-AC4431B1710E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88-485A-83ED-AC4431B1710E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988-485A-83ED-AC4431B1710E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988-485A-83ED-AC4431B1710E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988-485A-83ED-AC4431B1710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en-US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&lt; 2000 C</c:v>
                </c:pt>
                <c:pt idx="1">
                  <c:v>2000 - 2200 C</c:v>
                </c:pt>
                <c:pt idx="2">
                  <c:v>2200 - 2500 C</c:v>
                </c:pt>
                <c:pt idx="3">
                  <c:v>2500 - 2800 C</c:v>
                </c:pt>
                <c:pt idx="4">
                  <c:v>2800 - 3000 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22</c:v>
                </c:pt>
                <c:pt idx="2">
                  <c:v>0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988-485A-83ED-AC4431B1710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494133407976314"/>
          <c:y val="0.73974619084887627"/>
          <c:w val="0.60386039357820276"/>
          <c:h val="9.33288444420425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197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cap="all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000" b="1" i="0" u="none" strike="noStrike" cap="all" baseline="0" dirty="0">
                <a:solidFill>
                  <a:schemeClr val="tx2"/>
                </a:solidFill>
                <a:effectLst/>
              </a:rPr>
              <a:t>1.1 solo LAYERS in N2 [UM/UM]</a:t>
            </a:r>
            <a:endParaRPr lang="en-GB" sz="1000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25534602159873532"/>
          <c:y val="3.209722594015741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cap="all" spc="15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866272944341129E-2"/>
          <c:y val="2.4872077388250053E-2"/>
          <c:w val="0.95150202572733777"/>
          <c:h val="0.95625155014192409"/>
        </c:manualLayout>
      </c:layout>
      <c:barChart>
        <c:barDir val="col"/>
        <c:grouping val="clustered"/>
        <c:varyColors val="0"/>
        <c:ser>
          <c:idx val="0"/>
          <c:order val="0"/>
          <c:tx>
            <c:v>Upst_3s</c:v>
          </c:tx>
          <c:spPr>
            <a:solidFill>
              <a:schemeClr val="accent1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elete val="1"/>
          </c:dLbls>
          <c:val>
            <c:numRef>
              <c:f>'N2'!$F$4:$F$9</c:f>
              <c:numCache>
                <c:formatCode>General</c:formatCode>
                <c:ptCount val="6"/>
                <c:pt idx="0">
                  <c:v>4.5999999999999999E-2</c:v>
                </c:pt>
                <c:pt idx="1">
                  <c:v>3.6999999999999998E-2</c:v>
                </c:pt>
                <c:pt idx="2">
                  <c:v>6.2E-2</c:v>
                </c:pt>
                <c:pt idx="3">
                  <c:v>1.4999999999999999E-2</c:v>
                </c:pt>
                <c:pt idx="4">
                  <c:v>2.9000000000000001E-2</c:v>
                </c:pt>
                <c:pt idx="5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CF-4075-AEBB-BE2546CC38AE}"/>
            </c:ext>
          </c:extLst>
        </c:ser>
        <c:ser>
          <c:idx val="2"/>
          <c:order val="1"/>
          <c:tx>
            <c:v>Dwst_3s</c:v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'N2'!$H$4:$H$9</c:f>
              <c:numCache>
                <c:formatCode>General</c:formatCode>
                <c:ptCount val="6"/>
                <c:pt idx="0">
                  <c:v>-3.85E-2</c:v>
                </c:pt>
                <c:pt idx="1">
                  <c:v>-3.7999999999999999E-2</c:v>
                </c:pt>
                <c:pt idx="2">
                  <c:v>-0.05</c:v>
                </c:pt>
                <c:pt idx="3">
                  <c:v>-1.8499999999999999E-2</c:v>
                </c:pt>
                <c:pt idx="4">
                  <c:v>-2.7E-2</c:v>
                </c:pt>
                <c:pt idx="5">
                  <c:v>-5.8000000000000003E-2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CF-4075-AEBB-BE2546CC38AE}"/>
            </c:ext>
          </c:extLst>
        </c:ser>
        <c:ser>
          <c:idx val="3"/>
          <c:order val="2"/>
          <c:tx>
            <c:v>Empty</c:v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delete val="1"/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E7CF-4075-AEBB-BE2546CC38AE}"/>
            </c:ext>
          </c:extLst>
        </c:ser>
        <c:ser>
          <c:idx val="1"/>
          <c:order val="3"/>
          <c:tx>
            <c:v>Upst_1s</c:v>
          </c:tx>
          <c:spPr>
            <a:solidFill>
              <a:srgbClr val="EFB011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'N2'!$J$4:$J$9</c:f>
              <c:numCache>
                <c:formatCode>General</c:formatCode>
                <c:ptCount val="6"/>
                <c:pt idx="0">
                  <c:v>4.2000000000000003E-2</c:v>
                </c:pt>
                <c:pt idx="1">
                  <c:v>3.5999999999999997E-2</c:v>
                </c:pt>
                <c:pt idx="2">
                  <c:v>5.6000000000000001E-2</c:v>
                </c:pt>
                <c:pt idx="3">
                  <c:v>1.15E-2</c:v>
                </c:pt>
                <c:pt idx="4">
                  <c:v>1.9E-2</c:v>
                </c:pt>
                <c:pt idx="5">
                  <c:v>3.4000000000000002E-2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CF-4075-AEBB-BE2546CC38AE}"/>
            </c:ext>
          </c:extLst>
        </c:ser>
        <c:ser>
          <c:idx val="4"/>
          <c:order val="4"/>
          <c:tx>
            <c:v>Dwst_1s</c:v>
          </c:tx>
          <c:spPr>
            <a:solidFill>
              <a:srgbClr val="FFAF1A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'N2'!$L$4:$L$9</c:f>
              <c:numCache>
                <c:formatCode>General</c:formatCode>
                <c:ptCount val="6"/>
                <c:pt idx="0">
                  <c:v>-2.5000000000000001E-2</c:v>
                </c:pt>
                <c:pt idx="1">
                  <c:v>-3.5999999999999997E-2</c:v>
                </c:pt>
                <c:pt idx="2">
                  <c:v>-2.8000000000000001E-2</c:v>
                </c:pt>
                <c:pt idx="3">
                  <c:v>-1.9E-2</c:v>
                </c:pt>
                <c:pt idx="4">
                  <c:v>-0.03</c:v>
                </c:pt>
                <c:pt idx="5">
                  <c:v>-6.2E-2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CF-4075-AEBB-BE2546CC38AE}"/>
            </c:ext>
          </c:extLst>
        </c:ser>
        <c:ser>
          <c:idx val="5"/>
          <c:order val="5"/>
          <c:tx>
            <c:v>Empty2</c:v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Lbls>
            <c:delete val="1"/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5-E7CF-4075-AEBB-BE2546CC38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823895024"/>
        <c:axId val="1823897936"/>
      </c:barChart>
      <c:catAx>
        <c:axId val="1823895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2"/>
                    </a:solidFill>
                  </a:rPr>
                  <a:t>Sample number [1,6]</a:t>
                </a:r>
              </a:p>
            </c:rich>
          </c:tx>
          <c:layout>
            <c:manualLayout>
              <c:xMode val="edge"/>
              <c:yMode val="edge"/>
              <c:x val="0.41090073287277989"/>
              <c:y val="0.92772557750139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7936"/>
        <c:crosses val="autoZero"/>
        <c:auto val="1"/>
        <c:lblAlgn val="ctr"/>
        <c:lblOffset val="100"/>
        <c:noMultiLvlLbl val="0"/>
      </c:catAx>
      <c:valAx>
        <c:axId val="182389793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dirty="0">
                    <a:solidFill>
                      <a:schemeClr val="tx2"/>
                    </a:solidFill>
                  </a:rPr>
                  <a:t>ɛ</a:t>
                </a:r>
                <a:r>
                  <a:rPr lang="en-GB" dirty="0">
                    <a:solidFill>
                      <a:schemeClr val="tx2"/>
                    </a:solidFill>
                  </a:rPr>
                  <a:t> [um/um]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5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4597070398870943"/>
          <c:y val="0.77728780286952803"/>
          <c:w val="0.54922737803105248"/>
          <c:h val="0.134229137908141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cap="all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000" b="1" i="0" u="none" strike="noStrike" cap="all" baseline="0" dirty="0">
                <a:solidFill>
                  <a:schemeClr val="tx2"/>
                </a:solidFill>
                <a:effectLst/>
              </a:rPr>
              <a:t>in N</a:t>
            </a:r>
            <a:r>
              <a:rPr lang="en-GB" sz="1000" b="1" i="0" u="none" strike="noStrike" cap="all" baseline="-25000" dirty="0">
                <a:solidFill>
                  <a:schemeClr val="tx2"/>
                </a:solidFill>
                <a:effectLst/>
              </a:rPr>
              <a:t>2</a:t>
            </a:r>
            <a:r>
              <a:rPr lang="en-GB" sz="1000" b="1" i="0" u="none" strike="noStrike" cap="all" baseline="0" dirty="0">
                <a:solidFill>
                  <a:schemeClr val="tx2"/>
                </a:solidFill>
                <a:effectLst/>
              </a:rPr>
              <a:t> vs. Under vacuum solo LAYERS [UM/Um]</a:t>
            </a:r>
            <a:endParaRPr lang="en-GB" sz="1000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14022891258116502"/>
          <c:y val="2.44743575783972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cap="all" spc="15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1942696729126163E-2"/>
          <c:y val="1.9084123517540706E-2"/>
          <c:w val="0.95150202572733777"/>
          <c:h val="0.95625155014192409"/>
        </c:manualLayout>
      </c:layout>
      <c:barChart>
        <c:barDir val="col"/>
        <c:grouping val="clustered"/>
        <c:varyColors val="0"/>
        <c:ser>
          <c:idx val="0"/>
          <c:order val="0"/>
          <c:tx>
            <c:v>Upst_3s_N2</c:v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Ref>
              <c:f>'N2'!$G$144:$G$149</c:f>
              <c:numCache>
                <c:formatCode>General</c:formatCode>
                <c:ptCount val="6"/>
                <c:pt idx="0">
                  <c:v>4.5999999999999999E-2</c:v>
                </c:pt>
                <c:pt idx="1">
                  <c:v>3.6999999999999998E-2</c:v>
                </c:pt>
                <c:pt idx="2">
                  <c:v>6.2E-2</c:v>
                </c:pt>
                <c:pt idx="3">
                  <c:v>1.4999999999999999E-2</c:v>
                </c:pt>
                <c:pt idx="4">
                  <c:v>2.9000000000000001E-2</c:v>
                </c:pt>
                <c:pt idx="5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F8-4781-9DD6-4DA3E9C0FDAE}"/>
            </c:ext>
          </c:extLst>
        </c:ser>
        <c:ser>
          <c:idx val="2"/>
          <c:order val="1"/>
          <c:tx>
            <c:v>Dwst_3s_N2</c:v>
          </c:tx>
          <c:spPr>
            <a:solidFill>
              <a:schemeClr val="tx1"/>
            </a:solidFill>
            <a:ln>
              <a:solidFill>
                <a:schemeClr val="tx2"/>
              </a:solidFill>
            </a:ln>
            <a:effectLst/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Ref>
              <c:f>'N2'!$I$144:$I$149</c:f>
              <c:numCache>
                <c:formatCode>General</c:formatCode>
                <c:ptCount val="6"/>
                <c:pt idx="0">
                  <c:v>-3.85E-2</c:v>
                </c:pt>
                <c:pt idx="1">
                  <c:v>-3.7999999999999999E-2</c:v>
                </c:pt>
                <c:pt idx="2">
                  <c:v>-0.05</c:v>
                </c:pt>
                <c:pt idx="3">
                  <c:v>-1.8499999999999999E-2</c:v>
                </c:pt>
                <c:pt idx="4">
                  <c:v>-2.7E-2</c:v>
                </c:pt>
                <c:pt idx="5">
                  <c:v>-5.8000000000000003E-2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F8-4781-9DD6-4DA3E9C0FDAE}"/>
            </c:ext>
          </c:extLst>
        </c:ser>
        <c:ser>
          <c:idx val="3"/>
          <c:order val="2"/>
          <c:tx>
            <c:v>Empty</c:v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C0F8-4781-9DD6-4DA3E9C0FDAE}"/>
            </c:ext>
          </c:extLst>
        </c:ser>
        <c:ser>
          <c:idx val="1"/>
          <c:order val="3"/>
          <c:tx>
            <c:v>Upst_3s_VAC</c:v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Ref>
              <c:f>'N2'!$G$155:$G$160</c:f>
              <c:numCache>
                <c:formatCode>General</c:formatCode>
                <c:ptCount val="6"/>
                <c:pt idx="0">
                  <c:v>2.1999999999999999E-2</c:v>
                </c:pt>
                <c:pt idx="1">
                  <c:v>8.9999999999999993E-3</c:v>
                </c:pt>
                <c:pt idx="2">
                  <c:v>0.03</c:v>
                </c:pt>
                <c:pt idx="3">
                  <c:v>8.0000000000000002E-3</c:v>
                </c:pt>
                <c:pt idx="4">
                  <c:v>5.0000000000000001E-3</c:v>
                </c:pt>
                <c:pt idx="5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0F8-4781-9DD6-4DA3E9C0FDAE}"/>
            </c:ext>
          </c:extLst>
        </c:ser>
        <c:ser>
          <c:idx val="4"/>
          <c:order val="4"/>
          <c:tx>
            <c:v>Dwst_3s_VAC</c:v>
          </c:tx>
          <c:spPr>
            <a:solidFill>
              <a:srgbClr val="33CAFF"/>
            </a:solidFill>
            <a:ln>
              <a:noFill/>
            </a:ln>
            <a:effectLst/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Ref>
              <c:f>'N2'!$I$155:$I$160</c:f>
              <c:numCache>
                <c:formatCode>General</c:formatCode>
                <c:ptCount val="6"/>
                <c:pt idx="0">
                  <c:v>-0.01</c:v>
                </c:pt>
                <c:pt idx="1">
                  <c:v>-1.7000000000000001E-2</c:v>
                </c:pt>
                <c:pt idx="2">
                  <c:v>-7.0000000000000007E-2</c:v>
                </c:pt>
                <c:pt idx="3">
                  <c:v>-5.0000000000000001E-3</c:v>
                </c:pt>
                <c:pt idx="4">
                  <c:v>-5.0000000000000001E-3</c:v>
                </c:pt>
                <c:pt idx="5">
                  <c:v>-0.01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F8-4781-9DD6-4DA3E9C0FDAE}"/>
            </c:ext>
          </c:extLst>
        </c:ser>
        <c:ser>
          <c:idx val="5"/>
          <c:order val="5"/>
          <c:tx>
            <c:v>Empty2</c:v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cat>
            <c:numLit>
              <c:formatCode>General</c:formatCode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</c:num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5-C0F8-4781-9DD6-4DA3E9C0FD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4"/>
        <c:overlap val="-22"/>
        <c:axId val="1823895024"/>
        <c:axId val="1823897936"/>
      </c:barChart>
      <c:catAx>
        <c:axId val="1823895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2"/>
                    </a:solidFill>
                  </a:rPr>
                  <a:t>Sample number [1,6]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7936"/>
        <c:crosses val="autoZero"/>
        <c:auto val="1"/>
        <c:lblAlgn val="ctr"/>
        <c:lblOffset val="100"/>
        <c:noMultiLvlLbl val="0"/>
      </c:catAx>
      <c:valAx>
        <c:axId val="182389793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 b="1" i="0" u="none" strike="noStrike" kern="1200" baseline="0">
                    <a:solidFill>
                      <a:srgbClr val="0033A0">
                        <a:lumMod val="65000"/>
                        <a:lumOff val="35000"/>
                      </a:srgb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b="1" i="0" u="none" strike="noStrike" kern="1200" baseline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ɛ [um/um]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0033A0">
                        <a:lumMod val="65000"/>
                        <a:lumOff val="35000"/>
                      </a:srgbClr>
                    </a:solidFill>
                  </a:defRPr>
                </a:pP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900" b="1" i="0" u="none" strike="noStrike" kern="1200" baseline="0">
                  <a:solidFill>
                    <a:srgbClr val="0033A0">
                      <a:lumMod val="65000"/>
                      <a:lumOff val="35000"/>
                    </a:srgb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5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11753374143646998"/>
          <c:y val="0.88179443231139243"/>
          <c:w val="0.79830576724123414"/>
          <c:h val="0.102804878048780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cap="all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100" b="1" i="0" u="none" strike="noStrike" cap="all" baseline="0" dirty="0">
                <a:solidFill>
                  <a:schemeClr val="tx2"/>
                </a:solidFill>
                <a:effectLst/>
              </a:rPr>
              <a:t>solo LAYERS Out of plane deformation [UM]</a:t>
            </a:r>
            <a:endParaRPr lang="en-GB" sz="1100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12743283006846415"/>
          <c:y val="3.91716831775580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cap="all" spc="15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1523312503022148E-2"/>
          <c:y val="1.5593759317117329E-2"/>
          <c:w val="0.95150202572733777"/>
          <c:h val="0.95625155014192409"/>
        </c:manualLayout>
      </c:layout>
      <c:barChart>
        <c:barDir val="col"/>
        <c:grouping val="clustered"/>
        <c:varyColors val="0"/>
        <c:ser>
          <c:idx val="0"/>
          <c:order val="0"/>
          <c:tx>
            <c:v>Upst_3s_N2</c:v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elete val="1"/>
          </c:dLbls>
          <c:val>
            <c:numRef>
              <c:f>'N2'!$F$144:$F$146</c:f>
              <c:numCache>
                <c:formatCode>General</c:formatCode>
                <c:ptCount val="3"/>
                <c:pt idx="0">
                  <c:v>92</c:v>
                </c:pt>
                <c:pt idx="1">
                  <c:v>37</c:v>
                </c:pt>
                <c:pt idx="2">
                  <c:v>31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1D1-41DB-A037-A309F4B025CC}"/>
            </c:ext>
          </c:extLst>
        </c:ser>
        <c:ser>
          <c:idx val="2"/>
          <c:order val="1"/>
          <c:tx>
            <c:v>Dwst_3s_N2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'N2'!$H$144:$H$146</c:f>
              <c:numCache>
                <c:formatCode>General</c:formatCode>
                <c:ptCount val="3"/>
                <c:pt idx="0">
                  <c:v>-77</c:v>
                </c:pt>
                <c:pt idx="1">
                  <c:v>-38</c:v>
                </c:pt>
                <c:pt idx="2">
                  <c:v>-25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41D1-41DB-A037-A309F4B025CC}"/>
            </c:ext>
          </c:extLst>
        </c:ser>
        <c:ser>
          <c:idx val="3"/>
          <c:order val="2"/>
          <c:tx>
            <c:v>Empty</c:v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delete val="1"/>
          </c:dLbls>
          <c:cat>
            <c:strLit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41D1-41DB-A037-A309F4B025CC}"/>
            </c:ext>
          </c:extLst>
        </c:ser>
        <c:ser>
          <c:idx val="1"/>
          <c:order val="3"/>
          <c:tx>
            <c:v>Upst_3s_VAC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Lit>
              <c:ptCount val="3"/>
              <c:pt idx="0">
                <c:v>1</c:v>
              </c:pt>
              <c:pt idx="1">
                <c:v>2</c:v>
              </c:pt>
              <c:pt idx="2">
                <c:v>3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'N2'!$F$155:$F$157</c:f>
              <c:numCache>
                <c:formatCode>General</c:formatCode>
                <c:ptCount val="3"/>
                <c:pt idx="0">
                  <c:v>44</c:v>
                </c:pt>
                <c:pt idx="1">
                  <c:v>9</c:v>
                </c:pt>
                <c:pt idx="2">
                  <c:v>15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41D1-41DB-A037-A309F4B025CC}"/>
            </c:ext>
          </c:extLst>
        </c:ser>
        <c:ser>
          <c:idx val="4"/>
          <c:order val="4"/>
          <c:tx>
            <c:v>Dwst_3s_VAC</c:v>
          </c:tx>
          <c:spPr>
            <a:solidFill>
              <a:srgbClr val="FF9900"/>
            </a:solidFill>
            <a:ln>
              <a:solidFill>
                <a:srgbClr val="FF9900"/>
              </a:solidFill>
            </a:ln>
            <a:effectLst/>
          </c:spPr>
          <c:invertIfNegative val="0"/>
          <c:dLbls>
            <c:delete val="1"/>
          </c:dLbls>
          <c:cat>
            <c:strLit>
              <c:ptCount val="3"/>
              <c:pt idx="0">
                <c:v>1</c:v>
              </c:pt>
              <c:pt idx="1">
                <c:v>2</c:v>
              </c:pt>
              <c:pt idx="2">
                <c:v>3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'N2'!$H$155:$H$157</c:f>
              <c:numCache>
                <c:formatCode>General</c:formatCode>
                <c:ptCount val="3"/>
                <c:pt idx="0">
                  <c:v>-20</c:v>
                </c:pt>
                <c:pt idx="1">
                  <c:v>-17</c:v>
                </c:pt>
                <c:pt idx="2">
                  <c:v>-35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41D1-41DB-A037-A309F4B025CC}"/>
            </c:ext>
          </c:extLst>
        </c:ser>
        <c:ser>
          <c:idx val="5"/>
          <c:order val="5"/>
          <c:tx>
            <c:v>Empty2</c:v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dLbls>
            <c:delete val="1"/>
          </c:dLbls>
          <c:cat>
            <c:strLit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5-41D1-41DB-A037-A309F4B025CC}"/>
            </c:ext>
          </c:extLst>
        </c:ser>
        <c:ser>
          <c:idx val="6"/>
          <c:order val="6"/>
          <c:tx>
            <c:v>HRMT-43_Ups_G27</c:v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Lit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Lit>
              <c:formatCode>General</c:formatCode>
              <c:ptCount val="3"/>
              <c:pt idx="0">
                <c:v>0</c:v>
              </c:pt>
              <c:pt idx="1">
                <c:v>0</c:v>
              </c:pt>
              <c:pt idx="2">
                <c:v>237</c:v>
              </c:pt>
            </c:numLit>
          </c:val>
          <c:extLst>
            <c:ext xmlns:c16="http://schemas.microsoft.com/office/drawing/2014/chart" uri="{C3380CC4-5D6E-409C-BE32-E72D297353CC}">
              <c16:uniqueId val="{00000006-41D1-41DB-A037-A309F4B025CC}"/>
            </c:ext>
          </c:extLst>
        </c:ser>
        <c:ser>
          <c:idx val="7"/>
          <c:order val="7"/>
          <c:tx>
            <c:v>HRMT-43_Dwst_G27</c:v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Lit>
              <c:ptCount val="6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Lit>
              <c:formatCode>General</c:formatCode>
              <c:ptCount val="3"/>
              <c:pt idx="0">
                <c:v>0</c:v>
              </c:pt>
              <c:pt idx="1">
                <c:v>0</c:v>
              </c:pt>
              <c:pt idx="2">
                <c:v>-225</c:v>
              </c:pt>
            </c:numLit>
          </c:val>
          <c:extLst>
            <c:ext xmlns:c16="http://schemas.microsoft.com/office/drawing/2014/chart" uri="{C3380CC4-5D6E-409C-BE32-E72D297353CC}">
              <c16:uniqueId val="{00000007-41D1-41DB-A037-A309F4B025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823895024"/>
        <c:axId val="1823897936"/>
      </c:barChart>
      <c:catAx>
        <c:axId val="1823895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2"/>
                    </a:solidFill>
                  </a:rPr>
                  <a:t>Number</a:t>
                </a:r>
                <a:r>
                  <a:rPr lang="en-US" baseline="0" dirty="0">
                    <a:solidFill>
                      <a:schemeClr val="tx2"/>
                    </a:solidFill>
                  </a:rPr>
                  <a:t> of samples [1,3]</a:t>
                </a:r>
                <a:endParaRPr lang="en-GB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.39922661425430422"/>
              <c:y val="0.952520122935510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7936"/>
        <c:crosses val="autoZero"/>
        <c:auto val="1"/>
        <c:lblAlgn val="ctr"/>
        <c:lblOffset val="100"/>
        <c:noMultiLvlLbl val="0"/>
      </c:catAx>
      <c:valAx>
        <c:axId val="1823897936"/>
        <c:scaling>
          <c:orientation val="minMax"/>
          <c:max val="250"/>
          <c:min val="-250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chemeClr val="tx2"/>
                    </a:solidFill>
                  </a:rPr>
                  <a:t>Deformation</a:t>
                </a:r>
                <a:r>
                  <a:rPr lang="en-GB" baseline="0" dirty="0">
                    <a:solidFill>
                      <a:schemeClr val="tx2"/>
                    </a:solidFill>
                  </a:rPr>
                  <a:t> [um]</a:t>
                </a:r>
                <a:endParaRPr lang="en-GB" dirty="0">
                  <a:solidFill>
                    <a:schemeClr val="tx2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3895024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22361254910103506"/>
          <c:y val="0.71375940678582661"/>
          <c:w val="0.50286037528692651"/>
          <c:h val="0.156832647810876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0.41294</cdr:x>
      <cdr:y>0.37211</cdr:y>
    </cdr:from>
    <cdr:to>
      <cdr:x>0.58706</cdr:x>
      <cdr:y>0.62789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2BDE683-B8C8-4517-91EE-7167A0E97C51}"/>
            </a:ext>
          </a:extLst>
        </cdr:cNvPr>
        <cdr:cNvSpPr txBox="1"/>
      </cdr:nvSpPr>
      <cdr:spPr bwMode="auto">
        <a:xfrm xmlns:a="http://schemas.openxmlformats.org/drawingml/2006/main">
          <a:off x="2168688" y="1330307"/>
          <a:ext cx="914400" cy="91440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0.21427</cdr:x>
      <cdr:y>0.17643</cdr:y>
    </cdr:from>
    <cdr:to>
      <cdr:x>0.4215</cdr:x>
      <cdr:y>0.28701</cdr:y>
    </cdr:to>
    <cdr:grpSp>
      <cdr:nvGrpSpPr>
        <cdr:cNvPr id="5" name="Group 4">
          <a:extLst xmlns:a="http://schemas.openxmlformats.org/drawingml/2006/main">
            <a:ext uri="{FF2B5EF4-FFF2-40B4-BE49-F238E27FC236}">
              <a16:creationId xmlns:a16="http://schemas.microsoft.com/office/drawing/2014/main" id="{5A0B85A9-D148-4B48-A2B1-4DCF5EE9A258}"/>
            </a:ext>
          </a:extLst>
        </cdr:cNvPr>
        <cdr:cNvGrpSpPr/>
      </cdr:nvGrpSpPr>
      <cdr:grpSpPr>
        <a:xfrm xmlns:a="http://schemas.openxmlformats.org/drawingml/2006/main">
          <a:off x="1205298" y="865735"/>
          <a:ext cx="1165697" cy="542612"/>
          <a:chOff x="1205303" y="865758"/>
          <a:chExt cx="1165709" cy="542567"/>
        </a:xfrm>
      </cdr:grpSpPr>
      <cdr:cxnSp macro="">
        <cdr:nvCxnSpPr>
          <cdr:cNvPr id="3" name="Straight Arrow Connector 2">
            <a:extLst xmlns:a="http://schemas.openxmlformats.org/drawingml/2006/main">
              <a:ext uri="{FF2B5EF4-FFF2-40B4-BE49-F238E27FC236}">
                <a16:creationId xmlns:a16="http://schemas.microsoft.com/office/drawing/2014/main" id="{F81291FE-4A8D-4E69-8E33-E7AA0F7CB58B}"/>
              </a:ext>
            </a:extLst>
          </cdr:cNvPr>
          <cdr:cNvCxnSpPr/>
        </cdr:nvCxnSpPr>
        <cdr:spPr>
          <a:xfrm xmlns:a="http://schemas.openxmlformats.org/drawingml/2006/main">
            <a:off x="1662175" y="1124790"/>
            <a:ext cx="0" cy="283535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tailEnd type="triangle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4" name="TextBox 3">
            <a:extLst xmlns:a="http://schemas.openxmlformats.org/drawingml/2006/main">
              <a:ext uri="{FF2B5EF4-FFF2-40B4-BE49-F238E27FC236}">
                <a16:creationId xmlns:a16="http://schemas.microsoft.com/office/drawing/2014/main" id="{245E302B-D415-48CB-B426-9F0F29B3CC2C}"/>
              </a:ext>
            </a:extLst>
          </cdr:cNvPr>
          <cdr:cNvSpPr txBox="1"/>
        </cdr:nvSpPr>
        <cdr:spPr bwMode="auto">
          <a:xfrm xmlns:a="http://schemas.openxmlformats.org/drawingml/2006/main">
            <a:off x="1205303" y="865758"/>
            <a:ext cx="1165709" cy="266120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en-US" sz="1100" dirty="0"/>
              <a:t>HRMT-56</a:t>
            </a:r>
            <a:endParaRPr lang="en-GB" sz="1100" dirty="0"/>
          </a:p>
        </cdr:txBody>
      </cdr:sp>
    </cdr:grpSp>
  </cdr:relSizeAnchor>
  <cdr:relSizeAnchor xmlns:cdr="http://schemas.openxmlformats.org/drawingml/2006/chartDrawing">
    <cdr:from>
      <cdr:x>0.72774</cdr:x>
      <cdr:y>0.16576</cdr:y>
    </cdr:from>
    <cdr:to>
      <cdr:x>0.93497</cdr:x>
      <cdr:y>0.21999</cdr:y>
    </cdr:to>
    <cdr:grpSp>
      <cdr:nvGrpSpPr>
        <cdr:cNvPr id="6" name="Group 5">
          <a:extLst xmlns:a="http://schemas.openxmlformats.org/drawingml/2006/main">
            <a:ext uri="{FF2B5EF4-FFF2-40B4-BE49-F238E27FC236}">
              <a16:creationId xmlns:a16="http://schemas.microsoft.com/office/drawing/2014/main" id="{4B386BCE-C7C4-4DA9-921C-A021ED46F2B2}"/>
            </a:ext>
          </a:extLst>
        </cdr:cNvPr>
        <cdr:cNvGrpSpPr/>
      </cdr:nvGrpSpPr>
      <cdr:grpSpPr>
        <a:xfrm xmlns:a="http://schemas.openxmlformats.org/drawingml/2006/main">
          <a:off x="4093636" y="813378"/>
          <a:ext cx="1165697" cy="266105"/>
          <a:chOff x="1205303" y="865758"/>
          <a:chExt cx="1165709" cy="266120"/>
        </a:xfrm>
      </cdr:grpSpPr>
      <cdr:cxnSp macro="">
        <cdr:nvCxnSpPr>
          <cdr:cNvPr id="7" name="Straight Arrow Connector 6">
            <a:extLst xmlns:a="http://schemas.openxmlformats.org/drawingml/2006/main">
              <a:ext uri="{FF2B5EF4-FFF2-40B4-BE49-F238E27FC236}">
                <a16:creationId xmlns:a16="http://schemas.microsoft.com/office/drawing/2014/main" id="{209AC0A4-6883-40F3-B90A-6418AC3DC66A}"/>
              </a:ext>
            </a:extLst>
          </cdr:cNvPr>
          <cdr:cNvCxnSpPr/>
        </cdr:nvCxnSpPr>
        <cdr:spPr>
          <a:xfrm xmlns:a="http://schemas.openxmlformats.org/drawingml/2006/main">
            <a:off x="2009953" y="983022"/>
            <a:ext cx="220483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tailEnd type="triangle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8" name="TextBox 3">
            <a:extLst xmlns:a="http://schemas.openxmlformats.org/drawingml/2006/main">
              <a:ext uri="{FF2B5EF4-FFF2-40B4-BE49-F238E27FC236}">
                <a16:creationId xmlns:a16="http://schemas.microsoft.com/office/drawing/2014/main" id="{B05E6E6A-C776-4A4E-B14E-AA472EFFEF9E}"/>
              </a:ext>
            </a:extLst>
          </cdr:cNvPr>
          <cdr:cNvSpPr txBox="1"/>
        </cdr:nvSpPr>
        <cdr:spPr bwMode="auto">
          <a:xfrm xmlns:a="http://schemas.openxmlformats.org/drawingml/2006/main">
            <a:off x="1205303" y="865758"/>
            <a:ext cx="1165709" cy="266120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txBody>
          <a:bodyPr xmlns:a="http://schemas.openxmlformats.org/drawingml/2006/main" wrap="squar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100" dirty="0"/>
              <a:t>HRMT-43</a:t>
            </a:r>
            <a:endParaRPr lang="en-GB" sz="1100" dirty="0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expanded graphite (reduced speech)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623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Consideration as the best alternative to compose the dump core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849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two/three legends </a:t>
            </a:r>
          </a:p>
          <a:p>
            <a:endParaRPr lang="en-GB" dirty="0"/>
          </a:p>
          <a:p>
            <a:r>
              <a:rPr lang="en-GB" dirty="0"/>
              <a:t>Add BEAM </a:t>
            </a:r>
          </a:p>
          <a:p>
            <a:endParaRPr lang="en-GB" dirty="0"/>
          </a:p>
          <a:p>
            <a:r>
              <a:rPr lang="en-GB" dirty="0"/>
              <a:t>4 TS </a:t>
            </a:r>
          </a:p>
          <a:p>
            <a:r>
              <a:rPr lang="en-GB" dirty="0"/>
              <a:t>440GeV a 1.2e11 p+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766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278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A15A3-EF4E-40F8-AE7C-F5717CAC113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026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A15A3-EF4E-40F8-AE7C-F5717CAC113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792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A15A3-EF4E-40F8-AE7C-F5717CAC113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48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A15A3-EF4E-40F8-AE7C-F5717CAC113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063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A15A3-EF4E-40F8-AE7C-F5717CAC113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121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5/10/2022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5/10/2022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5/10/2022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10/05/2022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31878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US" dirty="0"/>
              <a:t>SY-STI-TCD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88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10/05/2022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91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10/05/2022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3091502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5/10/2022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5/10/2022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5/10/2022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biLevel thresh="25000"/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  <p:sldLayoutId id="2147483673" r:id="rId21"/>
    <p:sldLayoutId id="2147483674" r:id="rId22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Relationship Id="rId5" Type="http://schemas.openxmlformats.org/officeDocument/2006/relationships/hyperlink" Target="https://edms.cern.ch/document/2380563/1" TargetMode="Externa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3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4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3.png"/><Relationship Id="rId5" Type="http://schemas.openxmlformats.org/officeDocument/2006/relationships/image" Target="../media/image41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725064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hyperlink" Target="https://arxiv.org/abs/1904.1170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389205" y="2780928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dirty="0"/>
              <a:t>HRMT-56: Experimental Results on Irradiated Graphitic Materials for HED</a:t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92E11-D2A5-4DFE-A62D-91F47765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E711EC-FAB5-4CB6-BAF0-BB4D2FEFA49B}"/>
              </a:ext>
            </a:extLst>
          </p:cNvPr>
          <p:cNvSpPr txBox="1">
            <a:spLocks/>
          </p:cNvSpPr>
          <p:nvPr/>
        </p:nvSpPr>
        <p:spPr bwMode="auto">
          <a:xfrm>
            <a:off x="-2295892" y="-7391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Target Station A &amp; B: </a:t>
            </a:r>
            <a:r>
              <a:rPr lang="en-US" sz="2000" dirty="0"/>
              <a:t>HL-LHC TDE</a:t>
            </a:r>
            <a:endParaRPr lang="en-GB" dirty="0"/>
          </a:p>
        </p:txBody>
      </p:sp>
      <p:pic>
        <p:nvPicPr>
          <p:cNvPr id="8" name="Content Placeholder 8" descr="A picture containing map&#10;&#10;Description automatically generated">
            <a:extLst>
              <a:ext uri="{FF2B5EF4-FFF2-40B4-BE49-F238E27FC236}">
                <a16:creationId xmlns:a16="http://schemas.microsoft.com/office/drawing/2014/main" id="{A6219C66-42E5-4D3D-8B39-FDF5D84E3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91" y="2627078"/>
            <a:ext cx="5820647" cy="3600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9E4A29-670D-4465-93D2-E2A0542FF9A5}"/>
              </a:ext>
            </a:extLst>
          </p:cNvPr>
          <p:cNvSpPr txBox="1"/>
          <p:nvPr/>
        </p:nvSpPr>
        <p:spPr>
          <a:xfrm>
            <a:off x="155373" y="5942212"/>
            <a:ext cx="2400267" cy="235898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33" dirty="0">
                <a:solidFill>
                  <a:schemeClr val="tx1"/>
                </a:solidFill>
              </a:rPr>
              <a:t>HL-LHC Beam Dump material targets (1)</a:t>
            </a:r>
            <a:endParaRPr lang="en-GB" sz="933" dirty="0">
              <a:solidFill>
                <a:schemeClr val="tx1"/>
              </a:solidFill>
            </a:endParaRPr>
          </a:p>
        </p:txBody>
      </p:sp>
      <p:sp>
        <p:nvSpPr>
          <p:cNvPr id="10" name="Notched Right Arrow 220">
            <a:extLst>
              <a:ext uri="{FF2B5EF4-FFF2-40B4-BE49-F238E27FC236}">
                <a16:creationId xmlns:a16="http://schemas.microsoft.com/office/drawing/2014/main" id="{43BD2EE2-2AD8-415F-B057-EF649731A9C1}"/>
              </a:ext>
            </a:extLst>
          </p:cNvPr>
          <p:cNvSpPr/>
          <p:nvPr/>
        </p:nvSpPr>
        <p:spPr bwMode="auto">
          <a:xfrm rot="557953">
            <a:off x="-110505" y="3649646"/>
            <a:ext cx="703908" cy="257725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33" dirty="0">
                <a:solidFill>
                  <a:schemeClr val="tx1"/>
                </a:solidFill>
              </a:rPr>
              <a:t>beam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F81B47B-05E1-4A88-A800-C1A38C480E47}"/>
              </a:ext>
            </a:extLst>
          </p:cNvPr>
          <p:cNvGraphicFramePr>
            <a:graphicFrameLocks/>
          </p:cNvGraphicFramePr>
          <p:nvPr/>
        </p:nvGraphicFramePr>
        <p:xfrm>
          <a:off x="551384" y="1134097"/>
          <a:ext cx="4732903" cy="1377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588">
                  <a:extLst>
                    <a:ext uri="{9D8B030D-6E8A-4147-A177-3AD203B41FA5}">
                      <a16:colId xmlns:a16="http://schemas.microsoft.com/office/drawing/2014/main" val="2753359470"/>
                    </a:ext>
                  </a:extLst>
                </a:gridCol>
                <a:gridCol w="908080">
                  <a:extLst>
                    <a:ext uri="{9D8B030D-6E8A-4147-A177-3AD203B41FA5}">
                      <a16:colId xmlns:a16="http://schemas.microsoft.com/office/drawing/2014/main" val="512585045"/>
                    </a:ext>
                  </a:extLst>
                </a:gridCol>
                <a:gridCol w="840855">
                  <a:extLst>
                    <a:ext uri="{9D8B030D-6E8A-4147-A177-3AD203B41FA5}">
                      <a16:colId xmlns:a16="http://schemas.microsoft.com/office/drawing/2014/main" val="705167083"/>
                    </a:ext>
                  </a:extLst>
                </a:gridCol>
                <a:gridCol w="1520380">
                  <a:extLst>
                    <a:ext uri="{9D8B030D-6E8A-4147-A177-3AD203B41FA5}">
                      <a16:colId xmlns:a16="http://schemas.microsoft.com/office/drawing/2014/main" val="1112631947"/>
                    </a:ext>
                  </a:extLst>
                </a:gridCol>
              </a:tblGrid>
              <a:tr h="3569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Target </a:t>
                      </a:r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St.A</a:t>
                      </a:r>
                      <a:endParaRPr lang="en-GB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Instrumented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824484"/>
                  </a:ext>
                </a:extLst>
              </a:tr>
              <a:tr h="356909">
                <a:tc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Targets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205597"/>
                  </a:ext>
                </a:extLst>
              </a:tr>
              <a:tr h="327167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TiB</a:t>
                      </a:r>
                      <a:r>
                        <a:rPr lang="en-US" sz="1400" b="1" baseline="-250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Diluters</a:t>
                      </a:r>
                      <a:endParaRPr lang="en-GB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 = 5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5540494"/>
                  </a:ext>
                </a:extLst>
              </a:tr>
              <a:tr h="327167">
                <a:tc vMerge="1">
                  <a:txBody>
                    <a:bodyPr/>
                    <a:lstStyle/>
                    <a:p>
                      <a:pPr marL="0" algn="l"/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Short = 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Yes (5 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100" dirty="0"/>
                        <a:t>[1x] PT100)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34822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16875" y="22816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5C15B3-2EA6-448A-B7AF-D710E037B136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14D3C54-C895-459D-9013-3D57BAD190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746948"/>
              </p:ext>
            </p:extLst>
          </p:nvPr>
        </p:nvGraphicFramePr>
        <p:xfrm>
          <a:off x="6462801" y="310867"/>
          <a:ext cx="5279924" cy="2222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580">
                  <a:extLst>
                    <a:ext uri="{9D8B030D-6E8A-4147-A177-3AD203B41FA5}">
                      <a16:colId xmlns:a16="http://schemas.microsoft.com/office/drawing/2014/main" val="2753359470"/>
                    </a:ext>
                  </a:extLst>
                </a:gridCol>
                <a:gridCol w="964188">
                  <a:extLst>
                    <a:ext uri="{9D8B030D-6E8A-4147-A177-3AD203B41FA5}">
                      <a16:colId xmlns:a16="http://schemas.microsoft.com/office/drawing/2014/main" val="512585045"/>
                    </a:ext>
                  </a:extLst>
                </a:gridCol>
                <a:gridCol w="971086">
                  <a:extLst>
                    <a:ext uri="{9D8B030D-6E8A-4147-A177-3AD203B41FA5}">
                      <a16:colId xmlns:a16="http://schemas.microsoft.com/office/drawing/2014/main" val="705167083"/>
                    </a:ext>
                  </a:extLst>
                </a:gridCol>
                <a:gridCol w="1879070">
                  <a:extLst>
                    <a:ext uri="{9D8B030D-6E8A-4147-A177-3AD203B41FA5}">
                      <a16:colId xmlns:a16="http://schemas.microsoft.com/office/drawing/2014/main" val="1112631947"/>
                    </a:ext>
                  </a:extLst>
                </a:gridCol>
              </a:tblGrid>
              <a:tr h="3569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C000"/>
                          </a:solidFill>
                        </a:rPr>
                        <a:t>Target </a:t>
                      </a:r>
                      <a:r>
                        <a:rPr lang="en-US" dirty="0" err="1">
                          <a:solidFill>
                            <a:srgbClr val="FFC000"/>
                          </a:solidFill>
                        </a:rPr>
                        <a:t>St.B</a:t>
                      </a:r>
                      <a:endParaRPr lang="en-GB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Instrumented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824484"/>
                  </a:ext>
                </a:extLst>
              </a:tr>
              <a:tr h="356909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Targets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205597"/>
                  </a:ext>
                </a:extLst>
              </a:tr>
              <a:tr h="356909">
                <a:tc vMerge="1">
                  <a:txBody>
                    <a:bodyPr/>
                    <a:lstStyle/>
                    <a:p>
                      <a:pPr marL="0" algn="ctr"/>
                      <a:endParaRPr lang="en-US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 mm &amp; 75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4362127"/>
                  </a:ext>
                </a:extLst>
              </a:tr>
              <a:tr h="327167">
                <a:tc rowSpan="3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TiB</a:t>
                      </a:r>
                      <a:r>
                        <a:rPr lang="en-US" sz="1400" b="1" baseline="-250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Diluters</a:t>
                      </a:r>
                      <a:endParaRPr lang="en-GB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 = 3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5540494"/>
                  </a:ext>
                </a:extLst>
              </a:tr>
              <a:tr h="3271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Inter. =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([1x] PT100)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7665702"/>
                  </a:ext>
                </a:extLst>
              </a:tr>
              <a:tr h="327167">
                <a:tc vMerge="1">
                  <a:txBody>
                    <a:bodyPr/>
                    <a:lstStyle/>
                    <a:p>
                      <a:pPr marL="0" algn="l"/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Short = 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(3 </a:t>
                      </a:r>
                      <a:r>
                        <a:rPr lang="en-US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[1x] PT100)</a:t>
                      </a:r>
                      <a:endParaRPr lang="en-GB" sz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348225"/>
                  </a:ext>
                </a:extLst>
              </a:tr>
            </a:tbl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EE505F4A-184C-4F14-895B-0C24B4393AB9}"/>
              </a:ext>
            </a:extLst>
          </p:cNvPr>
          <p:cNvGrpSpPr/>
          <p:nvPr/>
        </p:nvGrpSpPr>
        <p:grpSpPr>
          <a:xfrm>
            <a:off x="6089873" y="2624665"/>
            <a:ext cx="6060619" cy="3600399"/>
            <a:chOff x="0" y="1844824"/>
            <a:chExt cx="6060619" cy="3351374"/>
          </a:xfrm>
        </p:grpSpPr>
        <p:pic>
          <p:nvPicPr>
            <p:cNvPr id="21" name="Picture 20" descr="A picture containing text, computer, miller&#10;&#10;Description automatically generated">
              <a:extLst>
                <a:ext uri="{FF2B5EF4-FFF2-40B4-BE49-F238E27FC236}">
                  <a16:creationId xmlns:a16="http://schemas.microsoft.com/office/drawing/2014/main" id="{14E934E4-5F5B-47CB-9265-52E7A8517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844824"/>
              <a:ext cx="6060619" cy="335137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0FB3FFD-E20C-42A1-BBEC-2C8DF52FECA5}"/>
                </a:ext>
              </a:extLst>
            </p:cNvPr>
            <p:cNvSpPr txBox="1"/>
            <p:nvPr/>
          </p:nvSpPr>
          <p:spPr>
            <a:xfrm>
              <a:off x="110801" y="4929418"/>
              <a:ext cx="2400267" cy="235898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33" dirty="0">
                  <a:solidFill>
                    <a:schemeClr val="tx1"/>
                  </a:solidFill>
                </a:rPr>
                <a:t>HL-LHC Beam Dump material targets (2)</a:t>
              </a:r>
              <a:endParaRPr lang="en-GB" sz="933" dirty="0">
                <a:solidFill>
                  <a:schemeClr val="tx1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0E82D6D-08AD-433A-BCB9-5B1032D912AF}"/>
                </a:ext>
              </a:extLst>
            </p:cNvPr>
            <p:cNvGrpSpPr/>
            <p:nvPr/>
          </p:nvGrpSpPr>
          <p:grpSpPr>
            <a:xfrm rot="21378139">
              <a:off x="5028259" y="2997545"/>
              <a:ext cx="703908" cy="264426"/>
              <a:chOff x="8044687" y="1036099"/>
              <a:chExt cx="527931" cy="198319"/>
            </a:xfrm>
          </p:grpSpPr>
          <p:sp>
            <p:nvSpPr>
              <p:cNvPr id="24" name="Notched Right Arrow 220">
                <a:extLst>
                  <a:ext uri="{FF2B5EF4-FFF2-40B4-BE49-F238E27FC236}">
                    <a16:creationId xmlns:a16="http://schemas.microsoft.com/office/drawing/2014/main" id="{DD69761A-2945-4203-BE77-9543C548BF8B}"/>
                  </a:ext>
                </a:extLst>
              </p:cNvPr>
              <p:cNvSpPr/>
              <p:nvPr/>
            </p:nvSpPr>
            <p:spPr bwMode="auto">
              <a:xfrm rot="10800000">
                <a:off x="8044687" y="1036099"/>
                <a:ext cx="527931" cy="193294"/>
              </a:xfrm>
              <a:prstGeom prst="notched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933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A29DAB-DA91-4FDB-BE1D-22788543FBB3}"/>
                  </a:ext>
                </a:extLst>
              </p:cNvPr>
              <p:cNvSpPr txBox="1"/>
              <p:nvPr/>
            </p:nvSpPr>
            <p:spPr>
              <a:xfrm>
                <a:off x="8122445" y="1057495"/>
                <a:ext cx="449848" cy="1769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33" dirty="0"/>
                  <a:t>beam</a:t>
                </a:r>
                <a:endParaRPr lang="en-GB" sz="933" dirty="0"/>
              </a:p>
            </p:txBody>
          </p:sp>
        </p:grp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AD7A61B9-2682-4798-A86E-BFFA37068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932" y="2589073"/>
            <a:ext cx="6185662" cy="3633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D1DBBC1-5609-4A1B-A7CB-3DB81C86B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82" y="2591488"/>
            <a:ext cx="6023992" cy="36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05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92E11-D2A5-4DFE-A62D-91F47765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E711EC-FAB5-4CB6-BAF0-BB4D2FEFA49B}"/>
              </a:ext>
            </a:extLst>
          </p:cNvPr>
          <p:cNvSpPr txBox="1">
            <a:spLocks/>
          </p:cNvSpPr>
          <p:nvPr/>
        </p:nvSpPr>
        <p:spPr bwMode="auto">
          <a:xfrm>
            <a:off x="-1032792" y="27677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Target Stations C &amp; D: </a:t>
            </a:r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+ TCDQ/S &amp; </a:t>
            </a:r>
            <a:r>
              <a:rPr lang="en-US" sz="2000" dirty="0" err="1"/>
              <a:t>Sigraflex</a:t>
            </a:r>
            <a:r>
              <a:rPr lang="en-US" sz="2000" baseline="30000" dirty="0"/>
              <a:t>®</a:t>
            </a:r>
            <a:endParaRPr lang="en-GB" sz="2000" baseline="30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F4F31D-6F46-41A7-9278-D5AA4DA0452C}"/>
              </a:ext>
            </a:extLst>
          </p:cNvPr>
          <p:cNvGrpSpPr/>
          <p:nvPr/>
        </p:nvGrpSpPr>
        <p:grpSpPr>
          <a:xfrm>
            <a:off x="72008" y="3089992"/>
            <a:ext cx="6023992" cy="3346709"/>
            <a:chOff x="39266" y="2420888"/>
            <a:chExt cx="6023992" cy="3346709"/>
          </a:xfrm>
        </p:grpSpPr>
        <p:pic>
          <p:nvPicPr>
            <p:cNvPr id="11" name="Picture 10" descr="A picture containing electronics&#10;&#10;Description automatically generated">
              <a:extLst>
                <a:ext uri="{FF2B5EF4-FFF2-40B4-BE49-F238E27FC236}">
                  <a16:creationId xmlns:a16="http://schemas.microsoft.com/office/drawing/2014/main" id="{CEBD976F-84A4-4A26-9C65-C1283626E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66" y="2420888"/>
              <a:ext cx="6023992" cy="3346709"/>
            </a:xfrm>
            <a:prstGeom prst="rect">
              <a:avLst/>
            </a:prstGeom>
          </p:spPr>
        </p:pic>
        <p:sp>
          <p:nvSpPr>
            <p:cNvPr id="12" name="Notched Right Arrow 220">
              <a:extLst>
                <a:ext uri="{FF2B5EF4-FFF2-40B4-BE49-F238E27FC236}">
                  <a16:creationId xmlns:a16="http://schemas.microsoft.com/office/drawing/2014/main" id="{388D61ED-80EE-4547-94AC-2E19361155E7}"/>
                </a:ext>
              </a:extLst>
            </p:cNvPr>
            <p:cNvSpPr/>
            <p:nvPr/>
          </p:nvSpPr>
          <p:spPr bwMode="auto">
            <a:xfrm rot="21384958">
              <a:off x="342727" y="3698643"/>
              <a:ext cx="703908" cy="257725"/>
            </a:xfrm>
            <a:prstGeom prst="notchedRightArrow">
              <a:avLst/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33" dirty="0">
                  <a:solidFill>
                    <a:schemeClr val="tx1"/>
                  </a:solidFill>
                </a:rPr>
                <a:t>beam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C01A9F-FF11-49DC-8BBA-B9086DB25848}"/>
                </a:ext>
              </a:extLst>
            </p:cNvPr>
            <p:cNvSpPr txBox="1"/>
            <p:nvPr/>
          </p:nvSpPr>
          <p:spPr>
            <a:xfrm>
              <a:off x="2999656" y="5510593"/>
              <a:ext cx="2400267" cy="235898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33" dirty="0">
                  <a:solidFill>
                    <a:schemeClr val="tx1"/>
                  </a:solidFill>
                </a:rPr>
                <a:t>FCC-</a:t>
              </a:r>
              <a:r>
                <a:rPr lang="en-US" sz="933" dirty="0" err="1">
                  <a:solidFill>
                    <a:schemeClr val="tx1"/>
                  </a:solidFill>
                </a:rPr>
                <a:t>ee</a:t>
              </a:r>
              <a:r>
                <a:rPr lang="en-US" sz="933" dirty="0">
                  <a:solidFill>
                    <a:schemeClr val="tx1"/>
                  </a:solidFill>
                </a:rPr>
                <a:t> &amp; TCDQ/s material targets</a:t>
              </a:r>
              <a:endParaRPr lang="en-GB" sz="933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4420AFC-608C-4CEA-8DE5-785B141E0A09}"/>
              </a:ext>
            </a:extLst>
          </p:cNvPr>
          <p:cNvGraphicFramePr>
            <a:graphicFrameLocks/>
          </p:cNvGraphicFramePr>
          <p:nvPr/>
        </p:nvGraphicFramePr>
        <p:xfrm>
          <a:off x="12438" y="836712"/>
          <a:ext cx="5617515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746">
                  <a:extLst>
                    <a:ext uri="{9D8B030D-6E8A-4147-A177-3AD203B41FA5}">
                      <a16:colId xmlns:a16="http://schemas.microsoft.com/office/drawing/2014/main" val="2753359470"/>
                    </a:ext>
                  </a:extLst>
                </a:gridCol>
                <a:gridCol w="677048">
                  <a:extLst>
                    <a:ext uri="{9D8B030D-6E8A-4147-A177-3AD203B41FA5}">
                      <a16:colId xmlns:a16="http://schemas.microsoft.com/office/drawing/2014/main" val="2836996383"/>
                    </a:ext>
                  </a:extLst>
                </a:gridCol>
                <a:gridCol w="1097273">
                  <a:extLst>
                    <a:ext uri="{9D8B030D-6E8A-4147-A177-3AD203B41FA5}">
                      <a16:colId xmlns:a16="http://schemas.microsoft.com/office/drawing/2014/main" val="51258504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705167083"/>
                    </a:ext>
                  </a:extLst>
                </a:gridCol>
                <a:gridCol w="1542344">
                  <a:extLst>
                    <a:ext uri="{9D8B030D-6E8A-4147-A177-3AD203B41FA5}">
                      <a16:colId xmlns:a16="http://schemas.microsoft.com/office/drawing/2014/main" val="1112631947"/>
                    </a:ext>
                  </a:extLst>
                </a:gridCol>
              </a:tblGrid>
              <a:tr h="25105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Target 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St.C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Number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Instrumented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824484"/>
                  </a:ext>
                </a:extLst>
              </a:tr>
              <a:tr h="292862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Targets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[x1] –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LDV. Int</a:t>
                      </a:r>
                      <a:endParaRPr lang="en-GB" sz="1100" b="1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205597"/>
                  </a:ext>
                </a:extLst>
              </a:tr>
              <a:tr h="292862">
                <a:tc vMerge="1">
                  <a:txBody>
                    <a:bodyPr/>
                    <a:lstStyle/>
                    <a:p>
                      <a:pPr marL="0" algn="ctr"/>
                      <a:endParaRPr lang="en-US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algn="ctr"/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[x3] -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LDV. Ext</a:t>
                      </a:r>
                      <a:endParaRPr lang="en-GB" sz="1100" b="1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4362127"/>
                  </a:ext>
                </a:extLst>
              </a:tr>
              <a:tr h="229331">
                <a:tc rowSpan="4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Diluters</a:t>
                      </a:r>
                      <a:endParaRPr lang="en-GB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TiC</a:t>
                      </a:r>
                      <a:endParaRPr lang="en-GB" sz="1400" b="1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 = 1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([1x] PT100)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223993"/>
                  </a:ext>
                </a:extLst>
              </a:tr>
              <a:tr h="2293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/>
                      <a:endParaRPr lang="en-GB" sz="14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Short = 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([1x] PT100)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8226772"/>
                  </a:ext>
                </a:extLst>
              </a:tr>
              <a:tr h="229331">
                <a:tc vMerge="1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Diluters</a:t>
                      </a:r>
                      <a:endParaRPr lang="en-GB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TiB</a:t>
                      </a:r>
                      <a:r>
                        <a:rPr lang="en-US" sz="1400" b="1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b="1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 = 3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5540494"/>
                  </a:ext>
                </a:extLst>
              </a:tr>
              <a:tr h="209187">
                <a:tc vMerge="1">
                  <a:txBody>
                    <a:bodyPr/>
                    <a:lstStyle/>
                    <a:p>
                      <a:pPr marL="0" algn="l"/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 = 3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(3 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[1x] PT100)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348225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FFEF02EB-2C87-4218-A59F-87CC23E2C4F3}"/>
              </a:ext>
            </a:extLst>
          </p:cNvPr>
          <p:cNvGrpSpPr/>
          <p:nvPr/>
        </p:nvGrpSpPr>
        <p:grpSpPr>
          <a:xfrm>
            <a:off x="5951984" y="3130296"/>
            <a:ext cx="5988685" cy="3328096"/>
            <a:chOff x="5835214" y="2993637"/>
            <a:chExt cx="5988685" cy="3328096"/>
          </a:xfrm>
        </p:grpSpPr>
        <p:pic>
          <p:nvPicPr>
            <p:cNvPr id="22" name="Picture 21" descr="Diagram&#10;&#10;Description automatically generated">
              <a:extLst>
                <a:ext uri="{FF2B5EF4-FFF2-40B4-BE49-F238E27FC236}">
                  <a16:creationId xmlns:a16="http://schemas.microsoft.com/office/drawing/2014/main" id="{3B52245B-33DA-4BF8-A912-AF5E2417F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5214" y="2993637"/>
              <a:ext cx="5988685" cy="332809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09CB930-012E-4BB7-ADF9-EC464B60266E}"/>
                </a:ext>
              </a:extLst>
            </p:cNvPr>
            <p:cNvSpPr txBox="1"/>
            <p:nvPr/>
          </p:nvSpPr>
          <p:spPr>
            <a:xfrm>
              <a:off x="9634927" y="6025370"/>
              <a:ext cx="2156991" cy="235898"/>
            </a:xfrm>
            <a:prstGeom prst="rect">
              <a:avLst/>
            </a:prstGeom>
            <a:solidFill>
              <a:schemeClr val="bg1"/>
            </a:solidFill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33" dirty="0">
                  <a:solidFill>
                    <a:schemeClr val="tx1"/>
                  </a:solidFill>
                </a:rPr>
                <a:t>LHC-TDE </a:t>
              </a:r>
              <a:r>
                <a:rPr lang="en-US" sz="933" dirty="0" err="1">
                  <a:solidFill>
                    <a:schemeClr val="tx1"/>
                  </a:solidFill>
                </a:rPr>
                <a:t>Sigraflex</a:t>
              </a:r>
              <a:r>
                <a:rPr lang="en-US" sz="933" dirty="0">
                  <a:solidFill>
                    <a:schemeClr val="tx1"/>
                  </a:solidFill>
                </a:rPr>
                <a:t> for Run3 targets</a:t>
              </a:r>
              <a:endParaRPr lang="en-GB" sz="933" dirty="0">
                <a:solidFill>
                  <a:schemeClr val="tx1"/>
                </a:solidFill>
              </a:endParaRPr>
            </a:p>
          </p:txBody>
        </p:sp>
        <p:sp>
          <p:nvSpPr>
            <p:cNvPr id="25" name="Notched Right Arrow 220">
              <a:extLst>
                <a:ext uri="{FF2B5EF4-FFF2-40B4-BE49-F238E27FC236}">
                  <a16:creationId xmlns:a16="http://schemas.microsoft.com/office/drawing/2014/main" id="{4C1FE235-311E-40C6-9AE4-D4761DE81064}"/>
                </a:ext>
              </a:extLst>
            </p:cNvPr>
            <p:cNvSpPr/>
            <p:nvPr/>
          </p:nvSpPr>
          <p:spPr bwMode="auto">
            <a:xfrm rot="10997196">
              <a:off x="10729190" y="4346860"/>
              <a:ext cx="703908" cy="280692"/>
            </a:xfrm>
            <a:prstGeom prst="notchedRightArrow">
              <a:avLst/>
            </a:prstGeom>
            <a:solidFill>
              <a:srgbClr val="FFFF0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933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854351-8933-43E8-888F-74DB9A61B056}"/>
                </a:ext>
              </a:extLst>
            </p:cNvPr>
            <p:cNvSpPr txBox="1"/>
            <p:nvPr/>
          </p:nvSpPr>
          <p:spPr>
            <a:xfrm rot="197196">
              <a:off x="10851340" y="4356969"/>
              <a:ext cx="599797" cy="256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33" dirty="0"/>
                <a:t>beam</a:t>
              </a:r>
              <a:endParaRPr lang="en-GB" sz="933" dirty="0"/>
            </a:p>
          </p:txBody>
        </p:sp>
      </p:grp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7D309A1-E567-4340-B085-C84EA1A1A6B0}"/>
              </a:ext>
            </a:extLst>
          </p:cNvPr>
          <p:cNvGraphicFramePr>
            <a:graphicFrameLocks/>
          </p:cNvGraphicFramePr>
          <p:nvPr/>
        </p:nvGraphicFramePr>
        <p:xfrm>
          <a:off x="7074700" y="1672065"/>
          <a:ext cx="4865969" cy="107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265">
                  <a:extLst>
                    <a:ext uri="{9D8B030D-6E8A-4147-A177-3AD203B41FA5}">
                      <a16:colId xmlns:a16="http://schemas.microsoft.com/office/drawing/2014/main" val="2753359470"/>
                    </a:ext>
                  </a:extLst>
                </a:gridCol>
                <a:gridCol w="1076080">
                  <a:extLst>
                    <a:ext uri="{9D8B030D-6E8A-4147-A177-3AD203B41FA5}">
                      <a16:colId xmlns:a16="http://schemas.microsoft.com/office/drawing/2014/main" val="512585045"/>
                    </a:ext>
                  </a:extLst>
                </a:gridCol>
                <a:gridCol w="964859">
                  <a:extLst>
                    <a:ext uri="{9D8B030D-6E8A-4147-A177-3AD203B41FA5}">
                      <a16:colId xmlns:a16="http://schemas.microsoft.com/office/drawing/2014/main" val="705167083"/>
                    </a:ext>
                  </a:extLst>
                </a:gridCol>
                <a:gridCol w="1390765">
                  <a:extLst>
                    <a:ext uri="{9D8B030D-6E8A-4147-A177-3AD203B41FA5}">
                      <a16:colId xmlns:a16="http://schemas.microsoft.com/office/drawing/2014/main" val="1112631947"/>
                    </a:ext>
                  </a:extLst>
                </a:gridCol>
              </a:tblGrid>
              <a:tr h="31424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Target </a:t>
                      </a:r>
                      <a:r>
                        <a:rPr lang="en-US" dirty="0" err="1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rPr>
                        <a:t>St.D</a:t>
                      </a:r>
                      <a:endParaRPr lang="en-GB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Instrumented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8824484"/>
                  </a:ext>
                </a:extLst>
              </a:tr>
              <a:tr h="356909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Total Targets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([1x] PT100)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205597"/>
                  </a:ext>
                </a:extLst>
              </a:tr>
              <a:tr h="356909">
                <a:tc vMerge="1">
                  <a:txBody>
                    <a:bodyPr/>
                    <a:lstStyle/>
                    <a:p>
                      <a:pPr marL="0" algn="ctr"/>
                      <a:endParaRPr lang="en-US" sz="1400" b="1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320 mm</a:t>
                      </a:r>
                      <a:endParaRPr lang="en-GB" sz="14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([1x] PT100)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4362127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89D03AF1-93FF-4BF4-B771-D5C1CF85E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6" y="3016729"/>
            <a:ext cx="6023992" cy="35348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BCC20-AB3C-4247-8C5D-2F6B42618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016729"/>
            <a:ext cx="6063124" cy="353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8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gun&#10;&#10;Description automatically generated">
            <a:extLst>
              <a:ext uri="{FF2B5EF4-FFF2-40B4-BE49-F238E27FC236}">
                <a16:creationId xmlns:a16="http://schemas.microsoft.com/office/drawing/2014/main" id="{94D37B9F-2BD6-4EB9-AA41-D14B3D165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578" y="1746646"/>
            <a:ext cx="10032437" cy="454742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0C1E9-CD23-4F7B-8D4E-755D059D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8A91D-E33C-420F-902E-E8EE069AE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3205C6-A024-4164-B7B9-0EF491C7D19B}"/>
              </a:ext>
            </a:extLst>
          </p:cNvPr>
          <p:cNvSpPr txBox="1"/>
          <p:nvPr/>
        </p:nvSpPr>
        <p:spPr>
          <a:xfrm>
            <a:off x="1217918" y="695988"/>
            <a:ext cx="5568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Peak Energy Density into target train </a:t>
            </a:r>
            <a:r>
              <a:rPr lang="en-US" sz="933" dirty="0"/>
              <a:t>(Courtesy of </a:t>
            </a:r>
            <a:r>
              <a:rPr lang="en-US" sz="933" dirty="0" err="1"/>
              <a:t>E.Farina</a:t>
            </a:r>
            <a:r>
              <a:rPr lang="en-US" sz="933" dirty="0"/>
              <a:t> &amp; </a:t>
            </a:r>
            <a:r>
              <a:rPr lang="en-US" sz="933" dirty="0" err="1"/>
              <a:t>A.Lechner</a:t>
            </a:r>
            <a:r>
              <a:rPr lang="en-US" sz="933" dirty="0"/>
              <a:t>)</a:t>
            </a:r>
            <a:endParaRPr lang="en-GB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5CE513E-5E9D-4E07-ADF3-95BAEBE9137C}"/>
              </a:ext>
            </a:extLst>
          </p:cNvPr>
          <p:cNvSpPr/>
          <p:nvPr/>
        </p:nvSpPr>
        <p:spPr>
          <a:xfrm>
            <a:off x="6958000" y="1892274"/>
            <a:ext cx="2853480" cy="76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67" b="1" dirty="0"/>
              <a:t>Targets</a:t>
            </a:r>
          </a:p>
          <a:p>
            <a:pPr algn="ctr"/>
            <a:r>
              <a:rPr lang="en-US" sz="1467" dirty="0"/>
              <a:t>21 mm of C/C - Ø 60 mm</a:t>
            </a:r>
          </a:p>
          <a:p>
            <a:pPr algn="ctr"/>
            <a:r>
              <a:rPr lang="en-US" sz="1467" dirty="0"/>
              <a:t>(3 slices)</a:t>
            </a:r>
            <a:endParaRPr lang="en-GB" sz="1467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53EDA24-F481-4C18-A3FD-CB5DE6A3E574}"/>
              </a:ext>
            </a:extLst>
          </p:cNvPr>
          <p:cNvCxnSpPr>
            <a:cxnSpLocks/>
          </p:cNvCxnSpPr>
          <p:nvPr/>
        </p:nvCxnSpPr>
        <p:spPr bwMode="auto">
          <a:xfrm flipH="1">
            <a:off x="6786537" y="2692492"/>
            <a:ext cx="1136371" cy="7680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2C0468-793B-427E-A57A-3A586E328E02}"/>
              </a:ext>
            </a:extLst>
          </p:cNvPr>
          <p:cNvCxnSpPr>
            <a:cxnSpLocks/>
          </p:cNvCxnSpPr>
          <p:nvPr/>
        </p:nvCxnSpPr>
        <p:spPr bwMode="auto">
          <a:xfrm>
            <a:off x="8496267" y="2660916"/>
            <a:ext cx="232747" cy="5817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095FFE6-CC9C-4D1E-BF30-DDB8E82E2929}"/>
              </a:ext>
            </a:extLst>
          </p:cNvPr>
          <p:cNvCxnSpPr>
            <a:cxnSpLocks/>
          </p:cNvCxnSpPr>
          <p:nvPr/>
        </p:nvCxnSpPr>
        <p:spPr bwMode="auto">
          <a:xfrm>
            <a:off x="8880310" y="2528609"/>
            <a:ext cx="1892437" cy="497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48DA93B7-29C7-49DE-AE21-1AD99B075221}"/>
              </a:ext>
            </a:extLst>
          </p:cNvPr>
          <p:cNvSpPr/>
          <p:nvPr/>
        </p:nvSpPr>
        <p:spPr>
          <a:xfrm>
            <a:off x="1967542" y="3583099"/>
            <a:ext cx="2787516" cy="54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67" dirty="0"/>
              <a:t>Diluter up </a:t>
            </a:r>
            <a:r>
              <a:rPr lang="en-US" sz="1467" dirty="0">
                <a:sym typeface="Wingdings" panose="05000000000000000000" pitchFamily="2" charset="2"/>
              </a:rPr>
              <a:t></a:t>
            </a:r>
            <a:r>
              <a:rPr lang="en-US" sz="1467" dirty="0"/>
              <a:t> 250 mm TiB2 Ø20mm / (20 mm slices)</a:t>
            </a:r>
            <a:endParaRPr lang="en-GB" sz="1467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1703A44-008F-4A50-9496-07162009966B}"/>
              </a:ext>
            </a:extLst>
          </p:cNvPr>
          <p:cNvCxnSpPr>
            <a:cxnSpLocks/>
          </p:cNvCxnSpPr>
          <p:nvPr/>
        </p:nvCxnSpPr>
        <p:spPr bwMode="auto">
          <a:xfrm>
            <a:off x="4472469" y="3743860"/>
            <a:ext cx="580867" cy="1711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355E2F80-551A-4542-B658-98CD84A2E6FF}"/>
              </a:ext>
            </a:extLst>
          </p:cNvPr>
          <p:cNvSpPr/>
          <p:nvPr/>
        </p:nvSpPr>
        <p:spPr>
          <a:xfrm>
            <a:off x="7761384" y="5659604"/>
            <a:ext cx="3140576" cy="54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67" dirty="0"/>
              <a:t>Diluters mid &amp; down </a:t>
            </a:r>
            <a:r>
              <a:rPr lang="en-US" sz="1467" dirty="0">
                <a:sym typeface="Wingdings" panose="05000000000000000000" pitchFamily="2" charset="2"/>
              </a:rPr>
              <a:t></a:t>
            </a:r>
            <a:r>
              <a:rPr lang="en-US" sz="1467" dirty="0"/>
              <a:t> 80 mm TiB2 Ø20mm / (20 mm slices)</a:t>
            </a:r>
            <a:endParaRPr lang="en-GB" sz="1467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6160CFB-80CC-4E63-A60B-9CFAD91AEA4F}"/>
              </a:ext>
            </a:extLst>
          </p:cNvPr>
          <p:cNvSpPr/>
          <p:nvPr/>
        </p:nvSpPr>
        <p:spPr>
          <a:xfrm>
            <a:off x="6481898" y="4757477"/>
            <a:ext cx="1438064" cy="5438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67" dirty="0">
                <a:solidFill>
                  <a:schemeClr val="tx1"/>
                </a:solidFill>
              </a:rPr>
              <a:t>Peak E dose = 2.75 kJ/g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EB9215-CB2B-40A0-AB1D-23FD412722E1}"/>
              </a:ext>
            </a:extLst>
          </p:cNvPr>
          <p:cNvSpPr/>
          <p:nvPr/>
        </p:nvSpPr>
        <p:spPr>
          <a:xfrm>
            <a:off x="8612640" y="4512953"/>
            <a:ext cx="1438064" cy="5438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67" dirty="0">
                <a:solidFill>
                  <a:schemeClr val="tx1"/>
                </a:solidFill>
              </a:rPr>
              <a:t>Peak E dose = 2.62 kJ/g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BCA77F7-0BC6-4769-9A57-438ACFC4507C}"/>
              </a:ext>
            </a:extLst>
          </p:cNvPr>
          <p:cNvSpPr/>
          <p:nvPr/>
        </p:nvSpPr>
        <p:spPr>
          <a:xfrm>
            <a:off x="10713092" y="4284905"/>
            <a:ext cx="1438064" cy="5438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67" dirty="0">
                <a:solidFill>
                  <a:schemeClr val="tx1"/>
                </a:solidFill>
              </a:rPr>
              <a:t>Peak E dose = 2.32 kJ/g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B27EA85-17F7-4E5C-8D3A-DFDF891269B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20014" y="4418287"/>
            <a:ext cx="734808" cy="11193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F8CF976-C97B-4C1E-9C52-8E4624284706}"/>
              </a:ext>
            </a:extLst>
          </p:cNvPr>
          <p:cNvCxnSpPr>
            <a:cxnSpLocks/>
          </p:cNvCxnSpPr>
          <p:nvPr/>
        </p:nvCxnSpPr>
        <p:spPr bwMode="auto">
          <a:xfrm flipV="1">
            <a:off x="10153306" y="4055476"/>
            <a:ext cx="261207" cy="14588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E184EC6-DD9E-4645-B9F9-068B331BC16B}"/>
              </a:ext>
            </a:extLst>
          </p:cNvPr>
          <p:cNvSpPr txBox="1"/>
          <p:nvPr/>
        </p:nvSpPr>
        <p:spPr>
          <a:xfrm rot="16200000">
            <a:off x="6845865" y="3928029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1.1 g/cm</a:t>
            </a:r>
            <a:r>
              <a:rPr lang="en-US" sz="1600" baseline="30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62E563E-5C74-459A-BFA3-F8388EA2C52C}"/>
              </a:ext>
            </a:extLst>
          </p:cNvPr>
          <p:cNvSpPr txBox="1"/>
          <p:nvPr/>
        </p:nvSpPr>
        <p:spPr>
          <a:xfrm rot="16200000">
            <a:off x="8880286" y="3638881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1.5 g/cm</a:t>
            </a:r>
            <a:r>
              <a:rPr lang="en-US" sz="1600" baseline="30000" dirty="0">
                <a:solidFill>
                  <a:schemeClr val="bg1"/>
                </a:solidFill>
              </a:rPr>
              <a:t>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9F54CD0-7A09-4C45-9000-B3F991EED919}"/>
              </a:ext>
            </a:extLst>
          </p:cNvPr>
          <p:cNvSpPr txBox="1"/>
          <p:nvPr/>
        </p:nvSpPr>
        <p:spPr>
          <a:xfrm rot="16200000">
            <a:off x="10880837" y="3403686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1.7 g/cm</a:t>
            </a:r>
            <a:r>
              <a:rPr lang="en-US" sz="1600" baseline="30000" dirty="0">
                <a:solidFill>
                  <a:schemeClr val="bg1"/>
                </a:solidFill>
              </a:rPr>
              <a:t>3</a:t>
            </a:r>
            <a:endParaRPr lang="en-US" sz="16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3" name="Notched Right Arrow 220">
            <a:extLst>
              <a:ext uri="{FF2B5EF4-FFF2-40B4-BE49-F238E27FC236}">
                <a16:creationId xmlns:a16="http://schemas.microsoft.com/office/drawing/2014/main" id="{DDD13B8C-47DB-4125-98E8-CDF36E8F6F41}"/>
              </a:ext>
            </a:extLst>
          </p:cNvPr>
          <p:cNvSpPr/>
          <p:nvPr/>
        </p:nvSpPr>
        <p:spPr bwMode="auto">
          <a:xfrm rot="21192351">
            <a:off x="857949" y="4589460"/>
            <a:ext cx="1115069" cy="357431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33" dirty="0">
                <a:solidFill>
                  <a:schemeClr val="tx1"/>
                </a:solidFill>
              </a:rPr>
              <a:t>beam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257F74A-11B6-4E8F-B090-45D45B1C593B}"/>
              </a:ext>
            </a:extLst>
          </p:cNvPr>
          <p:cNvCxnSpPr>
            <a:cxnSpLocks/>
          </p:cNvCxnSpPr>
          <p:nvPr/>
        </p:nvCxnSpPr>
        <p:spPr>
          <a:xfrm flipV="1">
            <a:off x="2051100" y="3552311"/>
            <a:ext cx="9645279" cy="1125121"/>
          </a:xfrm>
          <a:prstGeom prst="line">
            <a:avLst/>
          </a:prstGeom>
          <a:ln w="3175">
            <a:solidFill>
              <a:srgbClr val="FFFF00"/>
            </a:solidFill>
            <a:prstDash val="dash"/>
          </a:ln>
          <a:effectLst>
            <a:glow rad="101600">
              <a:srgbClr val="FFFF00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1C1811E-D6A4-43EB-B909-6EA01BCE50E5}"/>
              </a:ext>
            </a:extLst>
          </p:cNvPr>
          <p:cNvSpPr txBox="1"/>
          <p:nvPr/>
        </p:nvSpPr>
        <p:spPr>
          <a:xfrm>
            <a:off x="1428574" y="5409387"/>
            <a:ext cx="3499484" cy="256545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67" i="1" dirty="0"/>
              <a:t>Example of Target Train for HRMT-56 beam impact</a:t>
            </a:r>
            <a:endParaRPr lang="en-GB" sz="1067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9D1755B-AF58-4545-8076-71C414011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16" y="990500"/>
            <a:ext cx="6450164" cy="2472019"/>
          </a:xfrm>
          <a:prstGeom prst="rect">
            <a:avLst/>
          </a:prstGeom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id="{7C3A1182-244C-4D56-872B-4BF388A9F3E8}"/>
              </a:ext>
            </a:extLst>
          </p:cNvPr>
          <p:cNvSpPr txBox="1">
            <a:spLocks/>
          </p:cNvSpPr>
          <p:nvPr/>
        </p:nvSpPr>
        <p:spPr bwMode="auto">
          <a:xfrm>
            <a:off x="-2295892" y="-7391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Target Station A &amp; B: </a:t>
            </a:r>
            <a:r>
              <a:rPr lang="en-US" sz="2000" dirty="0"/>
              <a:t>HL-LHC TDE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105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DCEE9-321D-4B1F-8B0E-174A15CA2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D4AB04-46C6-40D3-B71D-6F083EBDD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851802"/>
            <a:ext cx="8343900" cy="51543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A4AF84-3B3F-4796-A6BD-508FD9CDC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296" y="84875"/>
            <a:ext cx="3384376" cy="29354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06B829F-24CD-43F8-9800-5FE91C423B15}"/>
              </a:ext>
            </a:extLst>
          </p:cNvPr>
          <p:cNvSpPr txBox="1">
            <a:spLocks/>
          </p:cNvSpPr>
          <p:nvPr/>
        </p:nvSpPr>
        <p:spPr bwMode="auto">
          <a:xfrm>
            <a:off x="-3841104" y="0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Diluters TiB</a:t>
            </a:r>
            <a:r>
              <a:rPr lang="en-US" baseline="-25000" dirty="0"/>
              <a:t>2</a:t>
            </a:r>
            <a:endParaRPr lang="en-GB" baseline="-25000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477F4BD7-5831-4247-ABB1-2035AD4D6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296" y="3140968"/>
            <a:ext cx="338437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62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D232B9-F10E-491E-B726-C7FEA4C17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41566E-9CC2-46A8-AA6C-2D9D51210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776" y="1543370"/>
            <a:ext cx="8002095" cy="46969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CBC820-0418-4F8E-A6DC-5332E9B41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86" y="116632"/>
            <a:ext cx="4401695" cy="450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27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807968" y="2852936"/>
            <a:ext cx="8616280" cy="715840"/>
          </a:xfrm>
        </p:spPr>
        <p:txBody>
          <a:bodyPr/>
          <a:lstStyle/>
          <a:p>
            <a:pPr>
              <a:defRPr/>
            </a:pPr>
            <a:r>
              <a:rPr lang="en-US" dirty="0"/>
              <a:t>PIE - Results Analysis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0622CBF-F3F3-4916-A1D3-BD13530337FB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61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21324-AB67-4D0A-8ADA-74AAF7548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24880" y="-113647"/>
            <a:ext cx="11376025" cy="1065742"/>
          </a:xfrm>
        </p:spPr>
        <p:txBody>
          <a:bodyPr/>
          <a:lstStyle/>
          <a:p>
            <a:r>
              <a:rPr lang="en-US" dirty="0"/>
              <a:t>TDE Low-Density Core: </a:t>
            </a:r>
            <a:r>
              <a:rPr lang="en-US" dirty="0" err="1"/>
              <a:t>Sigraflex</a:t>
            </a:r>
            <a:r>
              <a:rPr lang="en-US" baseline="30000" dirty="0"/>
              <a:t>®</a:t>
            </a:r>
            <a:endParaRPr lang="en-GB" baseline="30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E6DBC-BD58-4B93-BA88-75929620E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7E84EB-439F-4530-82F7-3960C6225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A9D1E9-26F5-4E05-AACC-3C5CD246C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001" y="1905434"/>
            <a:ext cx="3760003" cy="27274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3A2B7D-A8BD-4021-B2DA-CB76672B81AA}"/>
              </a:ext>
            </a:extLst>
          </p:cNvPr>
          <p:cNvSpPr txBox="1"/>
          <p:nvPr/>
        </p:nvSpPr>
        <p:spPr>
          <a:xfrm>
            <a:off x="269787" y="847261"/>
            <a:ext cx="474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/>
              <a:t>HRMT- 43 (2018) test </a:t>
            </a:r>
            <a:endParaRPr lang="en-GB" sz="3600" b="1" u="sng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13062C-B6F5-4741-8FE6-0D9DE3041119}"/>
              </a:ext>
            </a:extLst>
          </p:cNvPr>
          <p:cNvGrpSpPr/>
          <p:nvPr/>
        </p:nvGrpSpPr>
        <p:grpSpPr>
          <a:xfrm>
            <a:off x="696798" y="1754190"/>
            <a:ext cx="3886529" cy="2722259"/>
            <a:chOff x="2338577" y="1326622"/>
            <a:chExt cx="2914897" cy="204169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A30C7F8-6D33-4843-8028-4476599CF09E}"/>
                </a:ext>
              </a:extLst>
            </p:cNvPr>
            <p:cNvGrpSpPr/>
            <p:nvPr/>
          </p:nvGrpSpPr>
          <p:grpSpPr>
            <a:xfrm>
              <a:off x="2338577" y="1326622"/>
              <a:ext cx="2914897" cy="1931710"/>
              <a:chOff x="6147314" y="470051"/>
              <a:chExt cx="3354598" cy="2223097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4A84DEF-0B89-4DD6-9FF9-2D5128E0C23B}"/>
                  </a:ext>
                </a:extLst>
              </p:cNvPr>
              <p:cNvSpPr txBox="1"/>
              <p:nvPr/>
            </p:nvSpPr>
            <p:spPr>
              <a:xfrm>
                <a:off x="6147314" y="470051"/>
                <a:ext cx="3354598" cy="1142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594" indent="-228594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One single beam impact</a:t>
                </a:r>
              </a:p>
              <a:p>
                <a:pPr marL="228594" indent="-228594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One sheet</a:t>
                </a:r>
              </a:p>
              <a:p>
                <a:pPr marL="228594" indent="-228594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Sample was in Air</a:t>
                </a:r>
              </a:p>
              <a:p>
                <a:pPr marL="228594" indent="-228594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Sample was unconstrained</a:t>
                </a:r>
              </a:p>
              <a:p>
                <a:pPr marL="228594" indent="-228594"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16BA6CC-D669-41F1-826F-B1C4CD5F04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5191217">
                <a:off x="6657757" y="1570018"/>
                <a:ext cx="1125810" cy="112044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34972D5-0BCA-464B-B7C8-EC7A8FCBDFEC}"/>
                  </a:ext>
                </a:extLst>
              </p:cNvPr>
              <p:cNvSpPr txBox="1"/>
              <p:nvPr/>
            </p:nvSpPr>
            <p:spPr>
              <a:xfrm>
                <a:off x="6973988" y="1420997"/>
                <a:ext cx="665498" cy="256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33" dirty="0">
                    <a:solidFill>
                      <a:schemeClr val="tx2"/>
                    </a:solidFill>
                  </a:rPr>
                  <a:t>24 mm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14893FB1-05F8-448A-B45D-5E0DB9D595FB}"/>
                  </a:ext>
                </a:extLst>
              </p:cNvPr>
              <p:cNvCxnSpPr/>
              <p:nvPr/>
            </p:nvCxnSpPr>
            <p:spPr>
              <a:xfrm>
                <a:off x="6372604" y="2152935"/>
                <a:ext cx="29792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12AE9C5-5EC0-4700-8EE9-7E23E283BA83}"/>
                  </a:ext>
                </a:extLst>
              </p:cNvPr>
              <p:cNvSpPr txBox="1"/>
              <p:nvPr/>
            </p:nvSpPr>
            <p:spPr>
              <a:xfrm>
                <a:off x="6221916" y="1881438"/>
                <a:ext cx="689216" cy="256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33" dirty="0">
                    <a:solidFill>
                      <a:schemeClr val="tx2"/>
                    </a:solidFill>
                  </a:rPr>
                  <a:t>beam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4FAEAB-AB0A-4AB8-81BF-CF84725CDF12}"/>
                </a:ext>
              </a:extLst>
            </p:cNvPr>
            <p:cNvSpPr txBox="1"/>
            <p:nvPr/>
          </p:nvSpPr>
          <p:spPr>
            <a:xfrm>
              <a:off x="2600267" y="3145226"/>
              <a:ext cx="1185733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>
                  <a:solidFill>
                    <a:schemeClr val="tx2"/>
                  </a:solidFill>
                </a:rPr>
                <a:t>0.5 mm thickness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EDA810D-4E43-4D04-A189-E210EF2B283E}"/>
              </a:ext>
            </a:extLst>
          </p:cNvPr>
          <p:cNvSpPr txBox="1"/>
          <p:nvPr/>
        </p:nvSpPr>
        <p:spPr>
          <a:xfrm>
            <a:off x="586910" y="4871457"/>
            <a:ext cx="411837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Energy deposited </a:t>
            </a:r>
            <a:r>
              <a:rPr lang="en-US" sz="1600" b="1" dirty="0"/>
              <a:t>~ </a:t>
            </a:r>
            <a:r>
              <a:rPr lang="en-US" sz="1600" b="1" dirty="0">
                <a:solidFill>
                  <a:srgbClr val="FF0000"/>
                </a:solidFill>
              </a:rPr>
              <a:t>2.46 kJ/g  (in 7.2 µs)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LHC Run3 peak energy density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67A585-F3A5-4188-B285-13A920DE6194}"/>
              </a:ext>
            </a:extLst>
          </p:cNvPr>
          <p:cNvSpPr/>
          <p:nvPr/>
        </p:nvSpPr>
        <p:spPr bwMode="auto">
          <a:xfrm>
            <a:off x="6247578" y="3765788"/>
            <a:ext cx="422836" cy="31780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C8BBE8-03DC-47D8-A572-48BD9D9A9A22}"/>
              </a:ext>
            </a:extLst>
          </p:cNvPr>
          <p:cNvSpPr txBox="1"/>
          <p:nvPr/>
        </p:nvSpPr>
        <p:spPr>
          <a:xfrm>
            <a:off x="5752095" y="4888079"/>
            <a:ext cx="5814349" cy="830997"/>
          </a:xfrm>
          <a:prstGeom prst="rect">
            <a:avLst/>
          </a:prstGeom>
          <a:noFill/>
        </p:spPr>
        <p:txBody>
          <a:bodyPr wrap="square" lIns="24000" rIns="24000" rtlCol="0">
            <a:spAutoFit/>
          </a:bodyPr>
          <a:lstStyle/>
          <a:p>
            <a:r>
              <a:rPr lang="en-US" sz="1600" dirty="0"/>
              <a:t>-    Delamination &amp; flakes fracture within the bulk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Bump of over 200 µm of both sides (-&gt; permanent damage)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Experimental conditions were not fully controlled</a:t>
            </a:r>
            <a:endParaRPr lang="en-GB" sz="16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10F888-4419-4605-B44E-ADD794D7A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148989" y="2160825"/>
            <a:ext cx="3714713" cy="165622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D5CFECB-E667-4EE9-BE03-FC4986B82564}"/>
              </a:ext>
            </a:extLst>
          </p:cNvPr>
          <p:cNvSpPr txBox="1"/>
          <p:nvPr/>
        </p:nvSpPr>
        <p:spPr>
          <a:xfrm>
            <a:off x="120523" y="5868074"/>
            <a:ext cx="9794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Investigation of SIGRAFLEX samples exposed in the </a:t>
            </a:r>
            <a:r>
              <a:rPr lang="en-GB" sz="1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HiRadMat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</a:rPr>
              <a:t> facility: </a:t>
            </a:r>
            <a:r>
              <a:rPr lang="en-GB" sz="1400" b="1" dirty="0">
                <a:solidFill>
                  <a:srgbClr val="000000"/>
                </a:solidFill>
                <a:latin typeface="arial" panose="020B0604020202020204" pitchFamily="34" charset="0"/>
                <a:hlinkClick r:id="rId5"/>
              </a:rPr>
              <a:t>https://edms.cern.ch/document/2380563/1</a:t>
            </a:r>
            <a:endParaRPr lang="en-GB" sz="1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7604F0-F2EF-48E0-BB4B-C9FA9BCB4AC0}"/>
              </a:ext>
            </a:extLst>
          </p:cNvPr>
          <p:cNvSpPr txBox="1"/>
          <p:nvPr/>
        </p:nvSpPr>
        <p:spPr>
          <a:xfrm>
            <a:off x="5879976" y="147150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SEM</a:t>
            </a:r>
            <a:endParaRPr lang="en-GB" sz="2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CD4A5F-1B4C-4A38-92BC-FFE33C22EFF4}"/>
              </a:ext>
            </a:extLst>
          </p:cNvPr>
          <p:cNvSpPr txBox="1"/>
          <p:nvPr/>
        </p:nvSpPr>
        <p:spPr>
          <a:xfrm>
            <a:off x="9196430" y="761178"/>
            <a:ext cx="165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u-CT scan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3488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5662069" y="6544394"/>
            <a:ext cx="867862" cy="288000"/>
          </a:xfrm>
        </p:spPr>
        <p:txBody>
          <a:bodyPr/>
          <a:lstStyle/>
          <a:p>
            <a:pPr algn="ctr">
              <a:defRPr/>
            </a:pPr>
            <a:fld id="{EB0B0381-81E6-4F08-8F90-ACA2F5D9F598}" type="datetime1">
              <a:rPr lang="en-GB" b="1" smtClean="0"/>
              <a:pPr algn="ctr">
                <a:defRPr/>
              </a:pPr>
              <a:t>10/05/2022</a:t>
            </a:fld>
            <a:endParaRPr lang="en-GB" b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b="1" smtClean="0"/>
              <a:t>17</a:t>
            </a:fld>
            <a:endParaRPr lang="en-GB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C5032F7-02BA-144C-AFD4-A05E12BCEADA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H</a:t>
            </a:r>
            <a:r>
              <a:rPr lang="en-GB" sz="3200" b="1" dirty="0">
                <a:solidFill>
                  <a:schemeClr val="tx1"/>
                </a:solidFill>
              </a:rPr>
              <a:t>RMT-56 [HED] – </a:t>
            </a:r>
            <a:r>
              <a:rPr lang="en-GB" sz="3200" b="1" dirty="0" err="1">
                <a:solidFill>
                  <a:schemeClr val="tx1"/>
                </a:solidFill>
              </a:rPr>
              <a:t>Sigraflex</a:t>
            </a:r>
            <a:r>
              <a:rPr lang="en-GB" sz="3200" b="1" dirty="0">
                <a:solidFill>
                  <a:schemeClr val="tx1"/>
                </a:solidFill>
              </a:rPr>
              <a:t> studies </a:t>
            </a:r>
            <a:r>
              <a:rPr lang="en-US" sz="2000" b="1" dirty="0">
                <a:solidFill>
                  <a:schemeClr val="tx1"/>
                </a:solidFill>
              </a:rPr>
              <a:t>(N</a:t>
            </a:r>
            <a:r>
              <a:rPr lang="en-US" sz="2000" b="1" baseline="-25000" dirty="0">
                <a:solidFill>
                  <a:schemeClr val="tx1"/>
                </a:solidFill>
              </a:rPr>
              <a:t>2</a:t>
            </a:r>
            <a:r>
              <a:rPr lang="en-US" sz="2000" b="1" dirty="0">
                <a:solidFill>
                  <a:schemeClr val="tx1"/>
                </a:solidFill>
              </a:rPr>
              <a:t> and VACUUM)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F4F04864-1814-1D46-BEF2-6E2B5485A6D8}"/>
              </a:ext>
            </a:extLst>
          </p:cNvPr>
          <p:cNvSpPr/>
          <p:nvPr/>
        </p:nvSpPr>
        <p:spPr bwMode="auto">
          <a:xfrm>
            <a:off x="6212924" y="2978270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C34C5BCB-1A7E-504D-8DF8-5EE7DFB62513}"/>
              </a:ext>
            </a:extLst>
          </p:cNvPr>
          <p:cNvSpPr/>
          <p:nvPr/>
        </p:nvSpPr>
        <p:spPr bwMode="auto">
          <a:xfrm>
            <a:off x="8409587" y="5157192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4A048BB-1E3D-4D45-A5E8-2AEE791E6792}"/>
              </a:ext>
            </a:extLst>
          </p:cNvPr>
          <p:cNvSpPr/>
          <p:nvPr/>
        </p:nvSpPr>
        <p:spPr bwMode="auto">
          <a:xfrm>
            <a:off x="6238046" y="534265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ACF4A96A-786D-494B-A982-181EBEF0BC46}"/>
              </a:ext>
            </a:extLst>
          </p:cNvPr>
          <p:cNvSpPr/>
          <p:nvPr/>
        </p:nvSpPr>
        <p:spPr bwMode="auto">
          <a:xfrm>
            <a:off x="8017478" y="536133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4488A3-69FD-4772-A13F-F9104DCA45F5}"/>
              </a:ext>
            </a:extLst>
          </p:cNvPr>
          <p:cNvGrpSpPr/>
          <p:nvPr/>
        </p:nvGrpSpPr>
        <p:grpSpPr>
          <a:xfrm>
            <a:off x="180897" y="752739"/>
            <a:ext cx="3309242" cy="2390504"/>
            <a:chOff x="-2247528" y="1630873"/>
            <a:chExt cx="3309242" cy="239050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74330E-C819-457E-82E5-3EF1A0889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645150" y="2303831"/>
              <a:ext cx="2706864" cy="171754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158624-9AE5-4199-8C0D-877ECFC733F0}"/>
                </a:ext>
              </a:extLst>
            </p:cNvPr>
            <p:cNvSpPr txBox="1"/>
            <p:nvPr/>
          </p:nvSpPr>
          <p:spPr>
            <a:xfrm rot="21023175">
              <a:off x="-2247528" y="1630873"/>
              <a:ext cx="1915288" cy="64633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BEAM 1 = </a:t>
              </a:r>
            </a:p>
            <a:p>
              <a:r>
                <a:rPr lang="en-US" dirty="0"/>
                <a:t>0.25 x 0.25 mm</a:t>
              </a:r>
              <a:endParaRPr lang="en-GB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AE4A3B-9C03-4B85-9528-7D12FEA4FC0B}"/>
              </a:ext>
            </a:extLst>
          </p:cNvPr>
          <p:cNvGrpSpPr/>
          <p:nvPr/>
        </p:nvGrpSpPr>
        <p:grpSpPr>
          <a:xfrm>
            <a:off x="5683528" y="611586"/>
            <a:ext cx="6605160" cy="2667897"/>
            <a:chOff x="-1908" y="910130"/>
            <a:chExt cx="6395519" cy="2667897"/>
          </a:xfrm>
        </p:grpSpPr>
        <p:pic>
          <p:nvPicPr>
            <p:cNvPr id="14" name="Picture 13" descr="A picture containing text, stationary&#10;&#10;Description automatically generated">
              <a:extLst>
                <a:ext uri="{FF2B5EF4-FFF2-40B4-BE49-F238E27FC236}">
                  <a16:creationId xmlns:a16="http://schemas.microsoft.com/office/drawing/2014/main" id="{B7178E4F-9E4C-4E5B-8C6F-5A0803739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-1908" y="1230880"/>
              <a:ext cx="5772761" cy="192373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4F3FD1A-5FDD-4B81-938F-7036515CFDB2}"/>
                </a:ext>
              </a:extLst>
            </p:cNvPr>
            <p:cNvSpPr txBox="1"/>
            <p:nvPr/>
          </p:nvSpPr>
          <p:spPr bwMode="auto">
            <a:xfrm rot="21398848">
              <a:off x="4773" y="1422058"/>
              <a:ext cx="2023759" cy="253897"/>
            </a:xfrm>
            <a:prstGeom prst="rect">
              <a:avLst/>
            </a:prstGeom>
            <a:noFill/>
          </p:spPr>
          <p:txBody>
            <a:bodyPr wrap="square" rtlCol="0">
              <a:normAutofit fontScale="47500" lnSpcReduction="20000"/>
            </a:bodyPr>
            <a:lstStyle/>
            <a:p>
              <a:pPr algn="ctr"/>
              <a:r>
                <a:rPr lang="en-US" sz="1200" dirty="0"/>
                <a:t>Constrained configuration - Uncompressed</a:t>
              </a:r>
            </a:p>
            <a:p>
              <a:pPr algn="ctr"/>
              <a:r>
                <a:rPr lang="en-US" sz="1400" b="1" dirty="0"/>
                <a:t>1.2 g/cm3</a:t>
              </a:r>
              <a:r>
                <a:rPr lang="en-US" sz="1200" dirty="0"/>
                <a:t>, t = 2 mm</a:t>
              </a:r>
              <a:endParaRPr lang="en-GB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331D67-FE70-4647-A7B3-C101E4A4C5BC}"/>
                </a:ext>
              </a:extLst>
            </p:cNvPr>
            <p:cNvSpPr txBox="1"/>
            <p:nvPr/>
          </p:nvSpPr>
          <p:spPr bwMode="auto">
            <a:xfrm rot="21341337">
              <a:off x="3466987" y="2922825"/>
              <a:ext cx="1513609" cy="65520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/>
              <a:r>
                <a:rPr lang="en-US" sz="600" b="1" dirty="0"/>
                <a:t>Free sheets: </a:t>
              </a:r>
            </a:p>
            <a:p>
              <a:pPr algn="ctr"/>
              <a:r>
                <a:rPr lang="en-US" sz="600" dirty="0"/>
                <a:t>t = 2/1/0.5 mm, </a:t>
              </a:r>
              <a:r>
                <a:rPr lang="en-US" sz="600" b="1" dirty="0"/>
                <a:t>1.0 g/cm3</a:t>
              </a:r>
              <a:br>
                <a:rPr lang="en-US" sz="600" dirty="0"/>
              </a:br>
              <a:r>
                <a:rPr lang="en-US" sz="600" dirty="0"/>
                <a:t>t = 2/1/0.5 mm, </a:t>
              </a:r>
              <a:r>
                <a:rPr lang="en-US" sz="600" b="1" dirty="0"/>
                <a:t>1.2 g/cm3</a:t>
              </a:r>
              <a:endParaRPr lang="en-GB" sz="6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3FA956-27FC-46A0-952B-5D1FBC67AD7B}"/>
                </a:ext>
              </a:extLst>
            </p:cNvPr>
            <p:cNvSpPr txBox="1"/>
            <p:nvPr/>
          </p:nvSpPr>
          <p:spPr bwMode="auto">
            <a:xfrm rot="21340193">
              <a:off x="4166711" y="1088887"/>
              <a:ext cx="874709" cy="42845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en-US"/>
              </a:defPPr>
              <a:lvl1pPr algn="ctr">
                <a:defRPr sz="600" b="1"/>
              </a:lvl1pPr>
            </a:lstStyle>
            <a:p>
              <a:r>
                <a:rPr lang="en-US" dirty="0"/>
                <a:t>Diluter of TiB2: </a:t>
              </a:r>
              <a:r>
                <a:rPr lang="en-US" b="0" dirty="0"/>
                <a:t>Ø20mm</a:t>
              </a:r>
              <a:br>
                <a:rPr lang="en-US" b="0" dirty="0"/>
              </a:br>
              <a:r>
                <a:rPr lang="en-US" b="0" dirty="0"/>
                <a:t>Length 20 mm</a:t>
              </a:r>
              <a:endParaRPr lang="en-GB" b="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189D81-C90D-45D5-94A7-B6AD42907248}"/>
                </a:ext>
              </a:extLst>
            </p:cNvPr>
            <p:cNvSpPr txBox="1"/>
            <p:nvPr/>
          </p:nvSpPr>
          <p:spPr bwMode="auto">
            <a:xfrm rot="21327211">
              <a:off x="4692606" y="2732929"/>
              <a:ext cx="1248644" cy="33767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en-US"/>
              </a:defPPr>
              <a:lvl1pPr algn="ctr">
                <a:defRPr sz="600"/>
              </a:lvl1pPr>
            </a:lstStyle>
            <a:p>
              <a:r>
                <a:rPr lang="en-US" dirty="0"/>
                <a:t>Constrained - Uncompressed </a:t>
              </a:r>
            </a:p>
            <a:p>
              <a:r>
                <a:rPr lang="en-US" b="1" dirty="0"/>
                <a:t>1.2 g/cm</a:t>
              </a:r>
              <a:r>
                <a:rPr lang="en-US" dirty="0"/>
                <a:t>, t = 2mm</a:t>
              </a:r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6F881AF-9D3E-40F0-8993-E44AB287F122}"/>
                </a:ext>
              </a:extLst>
            </p:cNvPr>
            <p:cNvSpPr txBox="1"/>
            <p:nvPr/>
          </p:nvSpPr>
          <p:spPr bwMode="auto">
            <a:xfrm rot="21398848">
              <a:off x="1987026" y="2914484"/>
              <a:ext cx="2023759" cy="253897"/>
            </a:xfrm>
            <a:prstGeom prst="rect">
              <a:avLst/>
            </a:prstGeom>
            <a:noFill/>
          </p:spPr>
          <p:txBody>
            <a:bodyPr wrap="square" rtlCol="0">
              <a:normAutofit fontScale="47500" lnSpcReduction="20000"/>
            </a:bodyPr>
            <a:lstStyle/>
            <a:p>
              <a:pPr algn="ctr"/>
              <a:r>
                <a:rPr lang="en-US" sz="1200" dirty="0"/>
                <a:t>Constrained configuration – Compressed 5%</a:t>
              </a:r>
            </a:p>
            <a:p>
              <a:pPr algn="ctr"/>
              <a:r>
                <a:rPr lang="en-US" sz="1400" b="1" dirty="0"/>
                <a:t>1.2 g/cm3</a:t>
              </a:r>
              <a:r>
                <a:rPr lang="en-US" sz="1200" dirty="0"/>
                <a:t>, t = 2 mm 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E2362BA-A2A8-4037-B3BF-575C2632DAA3}"/>
                </a:ext>
              </a:extLst>
            </p:cNvPr>
            <p:cNvSpPr txBox="1"/>
            <p:nvPr/>
          </p:nvSpPr>
          <p:spPr bwMode="auto">
            <a:xfrm>
              <a:off x="2836188" y="2155035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50 mm</a:t>
              </a:r>
              <a:endParaRPr lang="en-GB" sz="7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02DDAA-BE1B-44E8-9894-83D8E4E1C5C4}"/>
                </a:ext>
              </a:extLst>
            </p:cNvPr>
            <p:cNvSpPr txBox="1"/>
            <p:nvPr/>
          </p:nvSpPr>
          <p:spPr bwMode="auto">
            <a:xfrm>
              <a:off x="1471281" y="2250061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50 mm</a:t>
              </a:r>
              <a:endParaRPr lang="en-GB" sz="7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1A9A68-6FDC-49E2-AD5C-5B8A7E6E0E30}"/>
                </a:ext>
              </a:extLst>
            </p:cNvPr>
            <p:cNvSpPr txBox="1"/>
            <p:nvPr/>
          </p:nvSpPr>
          <p:spPr bwMode="auto">
            <a:xfrm>
              <a:off x="4778834" y="2033994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10 mm</a:t>
              </a:r>
              <a:endParaRPr lang="en-GB" sz="7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6B0B1A-9E2F-4617-BF3A-DD59DA439480}"/>
                </a:ext>
              </a:extLst>
            </p:cNvPr>
            <p:cNvCxnSpPr>
              <a:cxnSpLocks/>
              <a:stCxn id="15" idx="2"/>
            </p:cNvCxnSpPr>
            <p:nvPr/>
          </p:nvCxnSpPr>
          <p:spPr bwMode="auto">
            <a:xfrm>
              <a:off x="1024077" y="1675738"/>
              <a:ext cx="103371" cy="358256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A637C8C-494C-4114-9FC7-7A20F952E5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68016" y="1450696"/>
              <a:ext cx="0" cy="661799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187B714-5CF7-4F62-BCCF-51657C8CC9EC}"/>
                </a:ext>
              </a:extLst>
            </p:cNvPr>
            <p:cNvSpPr txBox="1"/>
            <p:nvPr/>
          </p:nvSpPr>
          <p:spPr bwMode="auto">
            <a:xfrm rot="21356570">
              <a:off x="2323521" y="3063576"/>
              <a:ext cx="14738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2.7 kJ/g</a:t>
              </a:r>
              <a:endParaRPr lang="en-GB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C568630-68F0-463B-943F-B6AC0884F6DB}"/>
                </a:ext>
              </a:extLst>
            </p:cNvPr>
            <p:cNvSpPr txBox="1"/>
            <p:nvPr/>
          </p:nvSpPr>
          <p:spPr bwMode="auto">
            <a:xfrm rot="21356570">
              <a:off x="208567" y="1242907"/>
              <a:ext cx="21439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/>
                <a:t>Max. Peak E = 2.6 - 2.7 kJ/g</a:t>
              </a:r>
              <a:endParaRPr lang="en-GB" sz="1000" b="1" i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F6AF420-3364-43FA-9AD0-334B77A725BC}"/>
                </a:ext>
              </a:extLst>
            </p:cNvPr>
            <p:cNvSpPr txBox="1"/>
            <p:nvPr/>
          </p:nvSpPr>
          <p:spPr bwMode="auto">
            <a:xfrm rot="21356570">
              <a:off x="3324169" y="3205910"/>
              <a:ext cx="20417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2.60 – 2.37 kJ/g</a:t>
              </a:r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15BFF8D-E2D1-44F2-9E44-DBF039C09221}"/>
                </a:ext>
              </a:extLst>
            </p:cNvPr>
            <p:cNvSpPr txBox="1"/>
            <p:nvPr/>
          </p:nvSpPr>
          <p:spPr bwMode="auto">
            <a:xfrm rot="21356570">
              <a:off x="4754333" y="2877315"/>
              <a:ext cx="16392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3.2 kJ/g</a:t>
              </a:r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B7E4A4-FE6D-4606-9C5C-ED53AA16643A}"/>
                </a:ext>
              </a:extLst>
            </p:cNvPr>
            <p:cNvSpPr txBox="1"/>
            <p:nvPr/>
          </p:nvSpPr>
          <p:spPr bwMode="auto">
            <a:xfrm>
              <a:off x="0" y="910130"/>
              <a:ext cx="307921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err="1"/>
                <a:t>Sigraflex</a:t>
              </a:r>
              <a:r>
                <a:rPr lang="en-US" sz="1400" dirty="0"/>
                <a:t> 1.2 </a:t>
              </a:r>
              <a:r>
                <a:rPr lang="en-US" sz="1100" dirty="0"/>
                <a:t>(= 1.1) </a:t>
              </a:r>
              <a:r>
                <a:rPr lang="en-US" sz="1400" dirty="0"/>
                <a:t>Target 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5D6DEA2-3933-4D57-B2C2-BB19CF84D117}"/>
                </a:ext>
              </a:extLst>
            </p:cNvPr>
            <p:cNvCxnSpPr>
              <a:cxnSpLocks/>
              <a:stCxn id="16" idx="0"/>
            </p:cNvCxnSpPr>
            <p:nvPr/>
          </p:nvCxnSpPr>
          <p:spPr bwMode="auto">
            <a:xfrm flipH="1" flipV="1">
              <a:off x="4082434" y="2528525"/>
              <a:ext cx="116732" cy="39522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704CD6E-A66D-49D7-BF18-117852EDC72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032894" y="2452943"/>
              <a:ext cx="116732" cy="33573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654E88F-F498-46B5-8E4C-EE31481FA78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962481" y="2620809"/>
              <a:ext cx="116732" cy="33573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1E513B6-20CC-4712-BB43-202DBFB56EBA}"/>
              </a:ext>
            </a:extLst>
          </p:cNvPr>
          <p:cNvGrpSpPr/>
          <p:nvPr/>
        </p:nvGrpSpPr>
        <p:grpSpPr>
          <a:xfrm>
            <a:off x="245809" y="3856920"/>
            <a:ext cx="3646409" cy="2484038"/>
            <a:chOff x="79156" y="1489573"/>
            <a:chExt cx="2737595" cy="211919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E3CB3C7-7A1A-48EE-BD4E-3E1ECBD4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343" y="2058373"/>
              <a:ext cx="2673408" cy="155039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9505107-1A64-4961-A84A-6C729BB7E2A9}"/>
                </a:ext>
              </a:extLst>
            </p:cNvPr>
            <p:cNvSpPr txBox="1"/>
            <p:nvPr/>
          </p:nvSpPr>
          <p:spPr>
            <a:xfrm rot="21023175">
              <a:off x="79156" y="1489573"/>
              <a:ext cx="1544950" cy="551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BEAM 2 =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1 x 0.34 mm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4261F3B-04C5-4C7A-935C-0DF3498B1C45}"/>
              </a:ext>
            </a:extLst>
          </p:cNvPr>
          <p:cNvGrpSpPr/>
          <p:nvPr/>
        </p:nvGrpSpPr>
        <p:grpSpPr>
          <a:xfrm>
            <a:off x="5521510" y="3867408"/>
            <a:ext cx="7444411" cy="2602908"/>
            <a:chOff x="3142054" y="711222"/>
            <a:chExt cx="7444411" cy="260290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408DDE5-A0CE-4F00-AE82-B6D9145C70D4}"/>
                </a:ext>
              </a:extLst>
            </p:cNvPr>
            <p:cNvGrpSpPr/>
            <p:nvPr/>
          </p:nvGrpSpPr>
          <p:grpSpPr>
            <a:xfrm>
              <a:off x="3142054" y="711222"/>
              <a:ext cx="6772971" cy="2602908"/>
              <a:chOff x="5836809" y="1130253"/>
              <a:chExt cx="6772971" cy="2602908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6EB3C3A5-54F5-495A-ADCD-EC4AD7D266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 bwMode="auto">
              <a:xfrm>
                <a:off x="5836809" y="1408493"/>
                <a:ext cx="6345126" cy="2324668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9DEADE6-E581-4AD2-B0F9-2178C575B741}"/>
                  </a:ext>
                </a:extLst>
              </p:cNvPr>
              <p:cNvSpPr txBox="1"/>
              <p:nvPr/>
            </p:nvSpPr>
            <p:spPr bwMode="auto">
              <a:xfrm rot="21340193">
                <a:off x="8335014" y="1463809"/>
                <a:ext cx="874709" cy="428450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en-US"/>
                </a:defPPr>
                <a:lvl1pPr algn="ctr">
                  <a:defRPr sz="600" b="1"/>
                </a:lvl1pPr>
              </a:lstStyle>
              <a:p>
                <a:r>
                  <a:rPr lang="en-US" dirty="0"/>
                  <a:t>Diluter of TiB2: </a:t>
                </a:r>
                <a:r>
                  <a:rPr lang="en-US" b="0" dirty="0"/>
                  <a:t>Ø20mm</a:t>
                </a:r>
                <a:br>
                  <a:rPr lang="en-US" b="0" dirty="0"/>
                </a:br>
                <a:r>
                  <a:rPr lang="en-US" b="0" dirty="0"/>
                  <a:t>Length 250 mm</a:t>
                </a:r>
                <a:endParaRPr lang="en-GB" b="0" dirty="0"/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540A666E-569D-4186-9F03-4C2B9684A5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784465" y="1858061"/>
                <a:ext cx="0" cy="661799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BE64516-E7A6-495F-A976-AC29C2EB8B7B}"/>
                  </a:ext>
                </a:extLst>
              </p:cNvPr>
              <p:cNvSpPr txBox="1"/>
              <p:nvPr/>
            </p:nvSpPr>
            <p:spPr bwMode="auto">
              <a:xfrm rot="21327211">
                <a:off x="10783737" y="3045749"/>
                <a:ext cx="1248644" cy="33767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en-US"/>
                </a:defPPr>
                <a:lvl1pPr algn="ctr">
                  <a:defRPr sz="600"/>
                </a:lvl1pPr>
              </a:lstStyle>
              <a:p>
                <a:r>
                  <a:rPr lang="en-US" dirty="0"/>
                  <a:t>Constrained - Uncompressed </a:t>
                </a:r>
              </a:p>
              <a:p>
                <a:r>
                  <a:rPr lang="en-US" b="1" dirty="0"/>
                  <a:t>1.2 g/cm</a:t>
                </a:r>
                <a:r>
                  <a:rPr lang="en-US" dirty="0"/>
                  <a:t>, t = 2mm</a:t>
                </a:r>
              </a:p>
              <a:p>
                <a:endParaRPr lang="en-US" dirty="0"/>
              </a:p>
              <a:p>
                <a:endParaRPr lang="en-GB" dirty="0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5CF8DFF-B3E7-4F24-A46A-3E3F90D2D9E5}"/>
                  </a:ext>
                </a:extLst>
              </p:cNvPr>
              <p:cNvSpPr txBox="1"/>
              <p:nvPr/>
            </p:nvSpPr>
            <p:spPr bwMode="auto">
              <a:xfrm rot="21341337">
                <a:off x="10453916" y="1296002"/>
                <a:ext cx="1513609" cy="655202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/>
                <a:r>
                  <a:rPr lang="en-US" sz="600" b="1" dirty="0"/>
                  <a:t>Free sheets: </a:t>
                </a:r>
              </a:p>
              <a:p>
                <a:pPr algn="ctr"/>
                <a:r>
                  <a:rPr lang="en-US" sz="600" dirty="0"/>
                  <a:t>t = 2/1/0.5 mm, </a:t>
                </a:r>
                <a:r>
                  <a:rPr lang="en-US" sz="600" b="1" dirty="0"/>
                  <a:t>1.2 g/cm3</a:t>
                </a:r>
                <a:endParaRPr lang="en-GB" sz="600" b="1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CE180B9-65AC-43AC-9DE3-2664A861BC7B}"/>
                  </a:ext>
                </a:extLst>
              </p:cNvPr>
              <p:cNvSpPr txBox="1"/>
              <p:nvPr/>
            </p:nvSpPr>
            <p:spPr bwMode="auto">
              <a:xfrm rot="21356570">
                <a:off x="10179572" y="1130253"/>
                <a:ext cx="24302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000" b="1" i="1"/>
                </a:lvl1pPr>
              </a:lstStyle>
              <a:p>
                <a:r>
                  <a:rPr lang="en-US" dirty="0"/>
                  <a:t>Max. Peak E = 1.85 – 1.5 kJ/g</a:t>
                </a:r>
                <a:endParaRPr lang="en-GB" dirty="0"/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05A39443-107F-4B84-B346-8386F11A9EF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1408059" y="1596819"/>
                <a:ext cx="422601" cy="48020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616D7FD-ADFF-4057-9ED1-BF0D12DE8202}"/>
                  </a:ext>
                </a:extLst>
              </p:cNvPr>
              <p:cNvSpPr txBox="1"/>
              <p:nvPr/>
            </p:nvSpPr>
            <p:spPr bwMode="auto">
              <a:xfrm>
                <a:off x="5989071" y="1442931"/>
                <a:ext cx="22060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err="1"/>
                  <a:t>Sigraflex</a:t>
                </a:r>
                <a:r>
                  <a:rPr lang="en-US" sz="1400" dirty="0"/>
                  <a:t> 2.1 </a:t>
                </a:r>
                <a:r>
                  <a:rPr lang="en-US" sz="1100" dirty="0"/>
                  <a:t>(= 2.2) </a:t>
                </a:r>
                <a:r>
                  <a:rPr lang="en-US" sz="1400" dirty="0"/>
                  <a:t>Target </a:t>
                </a: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BA110C8E-E0B6-4EB9-8F54-7F73AE7370CE}"/>
                  </a:ext>
                </a:extLst>
              </p:cNvPr>
              <p:cNvCxnSpPr>
                <a:cxnSpLocks/>
                <a:stCxn id="46" idx="0"/>
              </p:cNvCxnSpPr>
              <p:nvPr/>
            </p:nvCxnSpPr>
            <p:spPr bwMode="auto">
              <a:xfrm flipV="1">
                <a:off x="11394676" y="2421021"/>
                <a:ext cx="108513" cy="625259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FEC47D2-1996-46E6-88D6-7906D607BBC3}"/>
                </a:ext>
              </a:extLst>
            </p:cNvPr>
            <p:cNvSpPr txBox="1"/>
            <p:nvPr/>
          </p:nvSpPr>
          <p:spPr bwMode="auto">
            <a:xfrm rot="21356570">
              <a:off x="8156257" y="2791803"/>
              <a:ext cx="24302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3  kJ/g</a:t>
              </a:r>
              <a:endParaRPr lang="en-GB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9C8BDAF-0FB8-4FCF-B588-85D1397B6CBA}"/>
              </a:ext>
            </a:extLst>
          </p:cNvPr>
          <p:cNvGrpSpPr/>
          <p:nvPr/>
        </p:nvGrpSpPr>
        <p:grpSpPr>
          <a:xfrm>
            <a:off x="5235899" y="3306425"/>
            <a:ext cx="6757512" cy="3034533"/>
            <a:chOff x="5366332" y="3256543"/>
            <a:chExt cx="6757512" cy="303453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73685C-9815-4016-BFC6-A54D13AB2E03}"/>
                </a:ext>
              </a:extLst>
            </p:cNvPr>
            <p:cNvGrpSpPr/>
            <p:nvPr/>
          </p:nvGrpSpPr>
          <p:grpSpPr>
            <a:xfrm>
              <a:off x="5366332" y="3893473"/>
              <a:ext cx="6757512" cy="2397603"/>
              <a:chOff x="5752119" y="3234061"/>
              <a:chExt cx="6281098" cy="1862179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185E7157-D053-47AD-91EE-EC8C54B880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58278" y="3234061"/>
                <a:ext cx="2974939" cy="1862179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2E4F455-6963-4FEA-BB4D-FD4791F8FE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52119" y="3240558"/>
                <a:ext cx="3332247" cy="1854529"/>
              </a:xfrm>
              <a:prstGeom prst="rect">
                <a:avLst/>
              </a:prstGeom>
            </p:spPr>
          </p:pic>
        </p:grpSp>
        <p:sp>
          <p:nvSpPr>
            <p:cNvPr id="3" name="Arrow: Up 2">
              <a:extLst>
                <a:ext uri="{FF2B5EF4-FFF2-40B4-BE49-F238E27FC236}">
                  <a16:creationId xmlns:a16="http://schemas.microsoft.com/office/drawing/2014/main" id="{2F8F96DC-BEF6-41FA-9485-E6C16A06050A}"/>
                </a:ext>
              </a:extLst>
            </p:cNvPr>
            <p:cNvSpPr/>
            <p:nvPr/>
          </p:nvSpPr>
          <p:spPr>
            <a:xfrm rot="10800000">
              <a:off x="8782706" y="3256543"/>
              <a:ext cx="425179" cy="612102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CCB98E0-C6F9-44F2-91A4-F494B054B2DA}"/>
              </a:ext>
            </a:extLst>
          </p:cNvPr>
          <p:cNvGrpSpPr/>
          <p:nvPr/>
        </p:nvGrpSpPr>
        <p:grpSpPr>
          <a:xfrm>
            <a:off x="5375331" y="636059"/>
            <a:ext cx="6739514" cy="3203843"/>
            <a:chOff x="5375331" y="636059"/>
            <a:chExt cx="6739514" cy="3203843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82F52181-4D2E-4C73-9828-E8CD28AAB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 bwMode="auto">
            <a:xfrm>
              <a:off x="5375331" y="636059"/>
              <a:ext cx="6739514" cy="2881249"/>
            </a:xfrm>
            <a:prstGeom prst="rect">
              <a:avLst/>
            </a:prstGeom>
          </p:spPr>
        </p:pic>
        <p:sp>
          <p:nvSpPr>
            <p:cNvPr id="7" name="Arrow: Up 6">
              <a:extLst>
                <a:ext uri="{FF2B5EF4-FFF2-40B4-BE49-F238E27FC236}">
                  <a16:creationId xmlns:a16="http://schemas.microsoft.com/office/drawing/2014/main" id="{FCD4FBFE-2359-4F5F-B7FB-50F16C333946}"/>
                </a:ext>
              </a:extLst>
            </p:cNvPr>
            <p:cNvSpPr/>
            <p:nvPr/>
          </p:nvSpPr>
          <p:spPr>
            <a:xfrm>
              <a:off x="8078379" y="3492552"/>
              <a:ext cx="464378" cy="34735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8680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126D5-90B7-4D03-8B4B-9F141BC15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BA4DB3-63D2-47A0-B08D-CF59CD98D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936" y="3133907"/>
            <a:ext cx="6247733" cy="3112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701166-AE6B-4F58-998B-59A657689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3155854"/>
            <a:ext cx="4555356" cy="3051288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6492B22-BE20-4A33-865B-3D88E0C94A23}"/>
              </a:ext>
            </a:extLst>
          </p:cNvPr>
          <p:cNvGrpSpPr/>
          <p:nvPr/>
        </p:nvGrpSpPr>
        <p:grpSpPr>
          <a:xfrm>
            <a:off x="5683528" y="611586"/>
            <a:ext cx="6605160" cy="2667897"/>
            <a:chOff x="-1908" y="910130"/>
            <a:chExt cx="6395519" cy="2667897"/>
          </a:xfrm>
        </p:grpSpPr>
        <p:pic>
          <p:nvPicPr>
            <p:cNvPr id="10" name="Picture 9" descr="A picture containing text, stationary&#10;&#10;Description automatically generated">
              <a:extLst>
                <a:ext uri="{FF2B5EF4-FFF2-40B4-BE49-F238E27FC236}">
                  <a16:creationId xmlns:a16="http://schemas.microsoft.com/office/drawing/2014/main" id="{C4FECB0F-73EC-4770-8190-468426A6B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-1908" y="1230880"/>
              <a:ext cx="5772761" cy="192373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03DC75-0851-4C44-B1DC-A512CF9A77F9}"/>
                </a:ext>
              </a:extLst>
            </p:cNvPr>
            <p:cNvSpPr txBox="1"/>
            <p:nvPr/>
          </p:nvSpPr>
          <p:spPr bwMode="auto">
            <a:xfrm rot="21398848">
              <a:off x="4773" y="1422058"/>
              <a:ext cx="2023759" cy="253897"/>
            </a:xfrm>
            <a:prstGeom prst="rect">
              <a:avLst/>
            </a:prstGeom>
            <a:noFill/>
          </p:spPr>
          <p:txBody>
            <a:bodyPr wrap="square" rtlCol="0">
              <a:normAutofit fontScale="47500" lnSpcReduction="20000"/>
            </a:bodyPr>
            <a:lstStyle/>
            <a:p>
              <a:pPr algn="ctr"/>
              <a:r>
                <a:rPr lang="en-US" sz="1200" dirty="0"/>
                <a:t>Constrained configuration - Uncompressed</a:t>
              </a:r>
            </a:p>
            <a:p>
              <a:pPr algn="ctr"/>
              <a:r>
                <a:rPr lang="en-US" sz="1400" b="1" dirty="0"/>
                <a:t>1.2 g/cm3</a:t>
              </a:r>
              <a:r>
                <a:rPr lang="en-US" sz="1200" dirty="0"/>
                <a:t>, t = 2 mm</a:t>
              </a:r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9C2A81-397A-437F-9342-F2CA04D4C1E1}"/>
                </a:ext>
              </a:extLst>
            </p:cNvPr>
            <p:cNvSpPr txBox="1"/>
            <p:nvPr/>
          </p:nvSpPr>
          <p:spPr bwMode="auto">
            <a:xfrm rot="21341337">
              <a:off x="3466987" y="2922825"/>
              <a:ext cx="1513609" cy="655202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/>
              <a:r>
                <a:rPr lang="en-US" sz="600" b="1" dirty="0"/>
                <a:t>Free sheets: </a:t>
              </a:r>
            </a:p>
            <a:p>
              <a:pPr algn="ctr"/>
              <a:r>
                <a:rPr lang="en-US" sz="600" dirty="0"/>
                <a:t>t = 2/1/0.5 mm, </a:t>
              </a:r>
              <a:r>
                <a:rPr lang="en-US" sz="600" b="1" dirty="0"/>
                <a:t>1.0 g/cm3</a:t>
              </a:r>
              <a:br>
                <a:rPr lang="en-US" sz="600" dirty="0"/>
              </a:br>
              <a:r>
                <a:rPr lang="en-US" sz="600" dirty="0"/>
                <a:t>t = 2/1/0.5 mm, </a:t>
              </a:r>
              <a:r>
                <a:rPr lang="en-US" sz="600" b="1" dirty="0"/>
                <a:t>1.2 g/cm3</a:t>
              </a:r>
              <a:endParaRPr lang="en-GB" sz="6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D145D2-FF68-4218-B2AB-1A42D5A6859C}"/>
                </a:ext>
              </a:extLst>
            </p:cNvPr>
            <p:cNvSpPr txBox="1"/>
            <p:nvPr/>
          </p:nvSpPr>
          <p:spPr bwMode="auto">
            <a:xfrm rot="21340193">
              <a:off x="4166711" y="1088887"/>
              <a:ext cx="874709" cy="42845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en-US"/>
              </a:defPPr>
              <a:lvl1pPr algn="ctr">
                <a:defRPr sz="600" b="1"/>
              </a:lvl1pPr>
            </a:lstStyle>
            <a:p>
              <a:r>
                <a:rPr lang="en-US" dirty="0"/>
                <a:t>Diluter of TiB2: </a:t>
              </a:r>
              <a:r>
                <a:rPr lang="en-US" b="0" dirty="0"/>
                <a:t>Ø20mm</a:t>
              </a:r>
              <a:br>
                <a:rPr lang="en-US" b="0" dirty="0"/>
              </a:br>
              <a:r>
                <a:rPr lang="en-US" b="0" dirty="0"/>
                <a:t>Length 20 mm</a:t>
              </a:r>
              <a:endParaRPr lang="en-GB" b="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A98A76-A8DB-4AAC-9A9E-1B45888C85CC}"/>
                </a:ext>
              </a:extLst>
            </p:cNvPr>
            <p:cNvSpPr txBox="1"/>
            <p:nvPr/>
          </p:nvSpPr>
          <p:spPr bwMode="auto">
            <a:xfrm rot="21327211">
              <a:off x="4692606" y="2732929"/>
              <a:ext cx="1248644" cy="33767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en-US"/>
              </a:defPPr>
              <a:lvl1pPr algn="ctr">
                <a:defRPr sz="600"/>
              </a:lvl1pPr>
            </a:lstStyle>
            <a:p>
              <a:r>
                <a:rPr lang="en-US" dirty="0"/>
                <a:t>Constrained - Uncompressed </a:t>
              </a:r>
            </a:p>
            <a:p>
              <a:r>
                <a:rPr lang="en-US" b="1" dirty="0"/>
                <a:t>1.2 g/cm</a:t>
              </a:r>
              <a:r>
                <a:rPr lang="en-US" dirty="0"/>
                <a:t>, t = 2mm</a:t>
              </a:r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200815-CD17-4EF6-972D-3FB7454F1291}"/>
                </a:ext>
              </a:extLst>
            </p:cNvPr>
            <p:cNvSpPr txBox="1"/>
            <p:nvPr/>
          </p:nvSpPr>
          <p:spPr bwMode="auto">
            <a:xfrm rot="21398848">
              <a:off x="1987026" y="2914484"/>
              <a:ext cx="2023759" cy="253897"/>
            </a:xfrm>
            <a:prstGeom prst="rect">
              <a:avLst/>
            </a:prstGeom>
            <a:noFill/>
          </p:spPr>
          <p:txBody>
            <a:bodyPr wrap="square" rtlCol="0">
              <a:normAutofit fontScale="47500" lnSpcReduction="20000"/>
            </a:bodyPr>
            <a:lstStyle/>
            <a:p>
              <a:pPr algn="ctr"/>
              <a:r>
                <a:rPr lang="en-US" sz="1200" dirty="0"/>
                <a:t>Constrained configuration – Compressed 5%</a:t>
              </a:r>
            </a:p>
            <a:p>
              <a:pPr algn="ctr"/>
              <a:r>
                <a:rPr lang="en-US" sz="1400" b="1" dirty="0"/>
                <a:t>1.2 g/cm3</a:t>
              </a:r>
              <a:r>
                <a:rPr lang="en-US" sz="1200" dirty="0"/>
                <a:t>, t = 2 mm </a:t>
              </a:r>
              <a:endParaRPr lang="en-GB" sz="12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3ECEFB-B3D6-4565-9B37-634752FE932D}"/>
                </a:ext>
              </a:extLst>
            </p:cNvPr>
            <p:cNvSpPr txBox="1"/>
            <p:nvPr/>
          </p:nvSpPr>
          <p:spPr bwMode="auto">
            <a:xfrm>
              <a:off x="2836188" y="2155035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50 mm</a:t>
              </a:r>
              <a:endParaRPr lang="en-GB" sz="7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8FC950-7F43-4FDB-8050-4BC3E8DCAF94}"/>
                </a:ext>
              </a:extLst>
            </p:cNvPr>
            <p:cNvSpPr txBox="1"/>
            <p:nvPr/>
          </p:nvSpPr>
          <p:spPr bwMode="auto">
            <a:xfrm>
              <a:off x="1471281" y="2250061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50 mm</a:t>
              </a:r>
              <a:endParaRPr lang="en-GB" sz="7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D1C35C-313A-47D0-9C3C-FE35E80A519F}"/>
                </a:ext>
              </a:extLst>
            </p:cNvPr>
            <p:cNvSpPr txBox="1"/>
            <p:nvPr/>
          </p:nvSpPr>
          <p:spPr bwMode="auto">
            <a:xfrm>
              <a:off x="4778834" y="2033994"/>
              <a:ext cx="448494" cy="1900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rmAutofit lnSpcReduction="10000"/>
            </a:bodyPr>
            <a:lstStyle/>
            <a:p>
              <a:r>
                <a:rPr lang="en-US" sz="700" dirty="0"/>
                <a:t>10 mm</a:t>
              </a:r>
              <a:endParaRPr lang="en-GB" sz="700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3A5B528-952B-4AEB-B521-5BBE59E833AA}"/>
                </a:ext>
              </a:extLst>
            </p:cNvPr>
            <p:cNvCxnSpPr>
              <a:cxnSpLocks/>
              <a:stCxn id="11" idx="2"/>
            </p:cNvCxnSpPr>
            <p:nvPr/>
          </p:nvCxnSpPr>
          <p:spPr bwMode="auto">
            <a:xfrm>
              <a:off x="1024077" y="1675738"/>
              <a:ext cx="103371" cy="358256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CEB3A4C-74ED-4F4F-8874-6D64D8A5E4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68016" y="1450696"/>
              <a:ext cx="0" cy="661799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5C1D15-5E46-4BF8-96AF-8F2BDD7FE111}"/>
                </a:ext>
              </a:extLst>
            </p:cNvPr>
            <p:cNvSpPr txBox="1"/>
            <p:nvPr/>
          </p:nvSpPr>
          <p:spPr bwMode="auto">
            <a:xfrm rot="21356570">
              <a:off x="2323521" y="3063576"/>
              <a:ext cx="14738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2.7 kJ/g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2C98EA-87C6-496D-9280-48E2BB6ADEC7}"/>
                </a:ext>
              </a:extLst>
            </p:cNvPr>
            <p:cNvSpPr txBox="1"/>
            <p:nvPr/>
          </p:nvSpPr>
          <p:spPr bwMode="auto">
            <a:xfrm rot="21356570">
              <a:off x="208567" y="1242907"/>
              <a:ext cx="21439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/>
                <a:t>Max. Peak E = 2.6 - 2.7 kJ/g</a:t>
              </a:r>
              <a:endParaRPr lang="en-GB" sz="1000" b="1" i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0E9C32-9463-4974-8BCD-58743F980FF4}"/>
                </a:ext>
              </a:extLst>
            </p:cNvPr>
            <p:cNvSpPr txBox="1"/>
            <p:nvPr/>
          </p:nvSpPr>
          <p:spPr bwMode="auto">
            <a:xfrm rot="21356570">
              <a:off x="3324169" y="3205910"/>
              <a:ext cx="20417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2.60 – 2.37 kJ/g</a:t>
              </a:r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DF52A8-7716-4097-BDE6-7016C8DAE9B0}"/>
                </a:ext>
              </a:extLst>
            </p:cNvPr>
            <p:cNvSpPr txBox="1"/>
            <p:nvPr/>
          </p:nvSpPr>
          <p:spPr bwMode="auto">
            <a:xfrm rot="21356570">
              <a:off x="4754333" y="2877315"/>
              <a:ext cx="16392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Max. Peak E = 3.2 kJ/g</a:t>
              </a:r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31EF150-8F9D-4580-AC6D-C310B0065408}"/>
                </a:ext>
              </a:extLst>
            </p:cNvPr>
            <p:cNvSpPr txBox="1"/>
            <p:nvPr/>
          </p:nvSpPr>
          <p:spPr bwMode="auto">
            <a:xfrm>
              <a:off x="0" y="910130"/>
              <a:ext cx="307921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err="1"/>
                <a:t>Sigraflex</a:t>
              </a:r>
              <a:r>
                <a:rPr lang="en-US" sz="1400" dirty="0"/>
                <a:t> 1.2 </a:t>
              </a:r>
              <a:r>
                <a:rPr lang="en-US" sz="1100" dirty="0"/>
                <a:t>(= 1.1) </a:t>
              </a:r>
              <a:r>
                <a:rPr lang="en-US" sz="1400" dirty="0"/>
                <a:t>Target 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D34022C-DEB4-4943-9460-2FAA61A49A13}"/>
                </a:ext>
              </a:extLst>
            </p:cNvPr>
            <p:cNvCxnSpPr>
              <a:cxnSpLocks/>
              <a:stCxn id="12" idx="0"/>
            </p:cNvCxnSpPr>
            <p:nvPr/>
          </p:nvCxnSpPr>
          <p:spPr bwMode="auto">
            <a:xfrm flipH="1" flipV="1">
              <a:off x="4082434" y="2528525"/>
              <a:ext cx="116732" cy="39522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820C862-A612-4780-9897-5D1F1AE33DD6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032894" y="2452943"/>
              <a:ext cx="116732" cy="33573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8A56386-7177-4F95-8EFA-818D4F55045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962481" y="2620809"/>
              <a:ext cx="116732" cy="335733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5DAEF53-8D82-470E-8077-7C1833EA6516}"/>
              </a:ext>
            </a:extLst>
          </p:cNvPr>
          <p:cNvGrpSpPr/>
          <p:nvPr/>
        </p:nvGrpSpPr>
        <p:grpSpPr>
          <a:xfrm>
            <a:off x="679088" y="978013"/>
            <a:ext cx="3671994" cy="2177842"/>
            <a:chOff x="-1749337" y="1856147"/>
            <a:chExt cx="3671994" cy="2177842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A9C85D8-D65F-43A2-9D28-A6BF971F9A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784207" y="2316443"/>
              <a:ext cx="2706864" cy="171754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1D5BB5-2B92-4642-9D93-60614B7CD22C}"/>
                </a:ext>
              </a:extLst>
            </p:cNvPr>
            <p:cNvSpPr txBox="1"/>
            <p:nvPr/>
          </p:nvSpPr>
          <p:spPr>
            <a:xfrm rot="21023175">
              <a:off x="-1749337" y="1856147"/>
              <a:ext cx="1915288" cy="64633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/>
                <a:t>BEAM 1 = </a:t>
              </a:r>
            </a:p>
            <a:p>
              <a:r>
                <a:rPr lang="en-US" dirty="0"/>
                <a:t>0.25 x 0.25 mm</a:t>
              </a:r>
              <a:endParaRPr lang="en-GB" dirty="0"/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FAB4BB85-158C-4DF8-B39C-D25FFA24D870}"/>
              </a:ext>
            </a:extLst>
          </p:cNvPr>
          <p:cNvSpPr txBox="1">
            <a:spLocks/>
          </p:cNvSpPr>
          <p:nvPr/>
        </p:nvSpPr>
        <p:spPr bwMode="auto">
          <a:xfrm>
            <a:off x="-384720" y="5888"/>
            <a:ext cx="11507814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HRMT-56 </a:t>
            </a:r>
            <a:r>
              <a:rPr lang="en-US" dirty="0" err="1"/>
              <a:t>Sigraflex</a:t>
            </a:r>
            <a:r>
              <a:rPr lang="en-US" baseline="30000" dirty="0"/>
              <a:t> ®</a:t>
            </a:r>
            <a:r>
              <a:rPr lang="en-US" dirty="0"/>
              <a:t> targets type1 </a:t>
            </a:r>
            <a:r>
              <a:rPr lang="en-US" sz="2800" dirty="0"/>
              <a:t>(N2 and VACUUM)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64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5662069" y="6544394"/>
            <a:ext cx="867862" cy="288000"/>
          </a:xfrm>
        </p:spPr>
        <p:txBody>
          <a:bodyPr/>
          <a:lstStyle/>
          <a:p>
            <a:pPr algn="ctr">
              <a:defRPr/>
            </a:pPr>
            <a:fld id="{EB0B0381-81E6-4F08-8F90-ACA2F5D9F598}" type="datetime1">
              <a:rPr lang="en-GB" b="1" smtClean="0"/>
              <a:pPr algn="ctr">
                <a:defRPr/>
              </a:pPr>
              <a:t>10/05/2022</a:t>
            </a:fld>
            <a:endParaRPr lang="en-GB" b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b="1" smtClean="0"/>
              <a:t>19</a:t>
            </a:fld>
            <a:endParaRPr lang="en-GB" b="1" dirty="0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F4F04864-1814-1D46-BEF2-6E2B5485A6D8}"/>
              </a:ext>
            </a:extLst>
          </p:cNvPr>
          <p:cNvSpPr/>
          <p:nvPr/>
        </p:nvSpPr>
        <p:spPr bwMode="auto">
          <a:xfrm>
            <a:off x="6212924" y="2978270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C34C5BCB-1A7E-504D-8DF8-5EE7DFB62513}"/>
              </a:ext>
            </a:extLst>
          </p:cNvPr>
          <p:cNvSpPr/>
          <p:nvPr/>
        </p:nvSpPr>
        <p:spPr bwMode="auto">
          <a:xfrm>
            <a:off x="8409587" y="5157192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4A048BB-1E3D-4D45-A5E8-2AEE791E6792}"/>
              </a:ext>
            </a:extLst>
          </p:cNvPr>
          <p:cNvSpPr/>
          <p:nvPr/>
        </p:nvSpPr>
        <p:spPr bwMode="auto">
          <a:xfrm>
            <a:off x="6238046" y="534265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ACF4A96A-786D-494B-A982-181EBEF0BC46}"/>
              </a:ext>
            </a:extLst>
          </p:cNvPr>
          <p:cNvSpPr/>
          <p:nvPr/>
        </p:nvSpPr>
        <p:spPr bwMode="auto">
          <a:xfrm>
            <a:off x="8017478" y="536133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19CE5D-6485-4FDF-9263-CD8958015EBE}"/>
              </a:ext>
            </a:extLst>
          </p:cNvPr>
          <p:cNvSpPr txBox="1"/>
          <p:nvPr/>
        </p:nvSpPr>
        <p:spPr>
          <a:xfrm>
            <a:off x="162453" y="845071"/>
            <a:ext cx="474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SOLO layers</a:t>
            </a:r>
            <a:r>
              <a:rPr lang="en-US" sz="2800" dirty="0"/>
              <a:t> </a:t>
            </a:r>
            <a:r>
              <a:rPr lang="en-US" sz="2000" dirty="0"/>
              <a:t>(HRMT-56)</a:t>
            </a:r>
            <a:endParaRPr lang="en-GB" sz="2000" dirty="0"/>
          </a:p>
        </p:txBody>
      </p:sp>
      <p:pic>
        <p:nvPicPr>
          <p:cNvPr id="61" name="Picture 60" descr="A picture containing text, stationary&#10;&#10;Description automatically generated">
            <a:extLst>
              <a:ext uri="{FF2B5EF4-FFF2-40B4-BE49-F238E27FC236}">
                <a16:creationId xmlns:a16="http://schemas.microsoft.com/office/drawing/2014/main" id="{75616D3E-52E8-4C11-BFC2-630B4129D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86367" y="9200"/>
            <a:ext cx="4519479" cy="1428336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A3D7BA5C-CA59-4EF5-827F-3E187B016B8F}"/>
              </a:ext>
            </a:extLst>
          </p:cNvPr>
          <p:cNvSpPr/>
          <p:nvPr/>
        </p:nvSpPr>
        <p:spPr>
          <a:xfrm>
            <a:off x="10329566" y="100365"/>
            <a:ext cx="863951" cy="11183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143066E8-77AC-40C4-8539-A44C36CFD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15909"/>
            <a:ext cx="6067509" cy="36736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1BCF4E7-EDB6-4908-9C9B-C60B8E758597}"/>
              </a:ext>
            </a:extLst>
          </p:cNvPr>
          <p:cNvGrpSpPr/>
          <p:nvPr/>
        </p:nvGrpSpPr>
        <p:grpSpPr>
          <a:xfrm>
            <a:off x="212651" y="1437536"/>
            <a:ext cx="5683266" cy="3884341"/>
            <a:chOff x="212651" y="1437536"/>
            <a:chExt cx="5683266" cy="3884341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C547579A-3BF2-428C-9660-76B30EE485B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35716" y="1746864"/>
            <a:ext cx="5185211" cy="35750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6829927-C530-4996-B880-4A134EC93E49}"/>
                </a:ext>
              </a:extLst>
            </p:cNvPr>
            <p:cNvSpPr txBox="1"/>
            <p:nvPr/>
          </p:nvSpPr>
          <p:spPr bwMode="auto">
            <a:xfrm>
              <a:off x="212651" y="1437536"/>
              <a:ext cx="56832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/>
                <a:t>Layer Thickness / Multi-shot vs. Single shot effect in N2</a:t>
              </a:r>
              <a:endParaRPr lang="en-GB" sz="1600" b="1" i="1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56266E1-4CBF-42A4-ABF9-E4E343239EB8}"/>
              </a:ext>
            </a:extLst>
          </p:cNvPr>
          <p:cNvSpPr txBox="1"/>
          <p:nvPr/>
        </p:nvSpPr>
        <p:spPr>
          <a:xfrm>
            <a:off x="-15480" y="5231956"/>
            <a:ext cx="619702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Relation between layer thickness and damages observed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No clear sign of major effect related with multi-pulses events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r>
              <a:rPr lang="en-US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6AA283-0B99-4AD4-9568-B04044EE9489}"/>
              </a:ext>
            </a:extLst>
          </p:cNvPr>
          <p:cNvSpPr txBox="1"/>
          <p:nvPr/>
        </p:nvSpPr>
        <p:spPr bwMode="auto">
          <a:xfrm>
            <a:off x="6427148" y="5430854"/>
            <a:ext cx="60965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/>
              <a:t>Specimens much less affected than in HRMT-43 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Damaged confined to entry/exit surfaces 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Bulk intact 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BA9FBE6D-14A4-46BA-9003-A4D31DB86780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H</a:t>
            </a:r>
            <a:r>
              <a:rPr lang="en-GB" sz="3200" b="1" dirty="0">
                <a:solidFill>
                  <a:schemeClr val="tx1"/>
                </a:solidFill>
              </a:rPr>
              <a:t>RMT-56 [HED] – </a:t>
            </a:r>
            <a:r>
              <a:rPr lang="en-GB" sz="3200" b="1" dirty="0" err="1">
                <a:solidFill>
                  <a:schemeClr val="tx1"/>
                </a:solidFill>
              </a:rPr>
              <a:t>Sigraflex</a:t>
            </a:r>
            <a:r>
              <a:rPr lang="en-GB" sz="3200" b="1" dirty="0">
                <a:solidFill>
                  <a:schemeClr val="tx1"/>
                </a:solidFill>
              </a:rPr>
              <a:t> studies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70FD8A28-6EF7-4984-8C7D-D1E13D0B3BE5}"/>
              </a:ext>
            </a:extLst>
          </p:cNvPr>
          <p:cNvSpPr txBox="1"/>
          <p:nvPr/>
        </p:nvSpPr>
        <p:spPr bwMode="auto">
          <a:xfrm rot="16411061">
            <a:off x="832790" y="3959000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2 mm thick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4539920C-7C6C-4144-A5F4-5A19D0093B20}"/>
              </a:ext>
            </a:extLst>
          </p:cNvPr>
          <p:cNvSpPr txBox="1"/>
          <p:nvPr/>
        </p:nvSpPr>
        <p:spPr bwMode="auto">
          <a:xfrm rot="16411061">
            <a:off x="1681837" y="3957450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1 mm thick</a:t>
            </a:r>
          </a:p>
        </p:txBody>
      </p:sp>
      <p:sp>
        <p:nvSpPr>
          <p:cNvPr id="27" name="TextBox 8">
            <a:extLst>
              <a:ext uri="{FF2B5EF4-FFF2-40B4-BE49-F238E27FC236}">
                <a16:creationId xmlns:a16="http://schemas.microsoft.com/office/drawing/2014/main" id="{132635AB-C206-41DE-BF35-DDF70145B6C6}"/>
              </a:ext>
            </a:extLst>
          </p:cNvPr>
          <p:cNvSpPr txBox="1"/>
          <p:nvPr/>
        </p:nvSpPr>
        <p:spPr bwMode="auto">
          <a:xfrm rot="16411061">
            <a:off x="2388210" y="4010206"/>
            <a:ext cx="799879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0,5 mm thick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F38C9A74-7443-4088-90C2-39C24CF0386D}"/>
              </a:ext>
            </a:extLst>
          </p:cNvPr>
          <p:cNvSpPr txBox="1"/>
          <p:nvPr/>
        </p:nvSpPr>
        <p:spPr bwMode="auto">
          <a:xfrm rot="16411061">
            <a:off x="3230842" y="3958999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2 mm thick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990F2EA-1404-4AE4-92A5-DCC1776B1E1C}"/>
              </a:ext>
            </a:extLst>
          </p:cNvPr>
          <p:cNvSpPr txBox="1"/>
          <p:nvPr/>
        </p:nvSpPr>
        <p:spPr bwMode="auto">
          <a:xfrm rot="16411061">
            <a:off x="4079889" y="3957449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1 mm thick</a:t>
            </a:r>
          </a:p>
        </p:txBody>
      </p:sp>
      <p:sp>
        <p:nvSpPr>
          <p:cNvPr id="31" name="TextBox 8">
            <a:extLst>
              <a:ext uri="{FF2B5EF4-FFF2-40B4-BE49-F238E27FC236}">
                <a16:creationId xmlns:a16="http://schemas.microsoft.com/office/drawing/2014/main" id="{3E6E5523-26E4-42BC-AB9F-7D095DFF7E06}"/>
              </a:ext>
            </a:extLst>
          </p:cNvPr>
          <p:cNvSpPr txBox="1"/>
          <p:nvPr/>
        </p:nvSpPr>
        <p:spPr bwMode="auto">
          <a:xfrm rot="16411061">
            <a:off x="4786262" y="4010205"/>
            <a:ext cx="799879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0,5 mm thick</a:t>
            </a:r>
          </a:p>
        </p:txBody>
      </p:sp>
    </p:spTree>
    <p:extLst>
      <p:ext uri="{BB962C8B-B14F-4D97-AF65-F5344CB8AC3E}">
        <p14:creationId xmlns:p14="http://schemas.microsoft.com/office/powerpoint/2010/main" val="251797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30741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19538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408335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7733414" y="230549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7733414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7733414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991544" y="1556792"/>
            <a:ext cx="6696743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Irradiated Materials Overview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The HRMT-56 Experiment</a:t>
            </a:r>
            <a:endParaRPr lang="en-GB" sz="2400" baseline="30000" dirty="0">
              <a:solidFill>
                <a:srgbClr val="4D4D4D"/>
              </a:solidFill>
            </a:endParaRP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Results Analysis 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Conclusions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5662069" y="6544394"/>
            <a:ext cx="867862" cy="288000"/>
          </a:xfrm>
        </p:spPr>
        <p:txBody>
          <a:bodyPr/>
          <a:lstStyle/>
          <a:p>
            <a:pPr algn="ctr">
              <a:defRPr/>
            </a:pPr>
            <a:fld id="{EB0B0381-81E6-4F08-8F90-ACA2F5D9F598}" type="datetime1">
              <a:rPr lang="en-GB" b="1" smtClean="0"/>
              <a:pPr algn="ctr">
                <a:defRPr/>
              </a:pPr>
              <a:t>10/05/2022</a:t>
            </a:fld>
            <a:endParaRPr lang="en-GB" b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b="1" smtClean="0"/>
              <a:t>20</a:t>
            </a:fld>
            <a:endParaRPr lang="en-GB" b="1" dirty="0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F4F04864-1814-1D46-BEF2-6E2B5485A6D8}"/>
              </a:ext>
            </a:extLst>
          </p:cNvPr>
          <p:cNvSpPr/>
          <p:nvPr/>
        </p:nvSpPr>
        <p:spPr bwMode="auto">
          <a:xfrm>
            <a:off x="6212924" y="2978270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C34C5BCB-1A7E-504D-8DF8-5EE7DFB62513}"/>
              </a:ext>
            </a:extLst>
          </p:cNvPr>
          <p:cNvSpPr/>
          <p:nvPr/>
        </p:nvSpPr>
        <p:spPr bwMode="auto">
          <a:xfrm>
            <a:off x="8409587" y="5157192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4A048BB-1E3D-4D45-A5E8-2AEE791E6792}"/>
              </a:ext>
            </a:extLst>
          </p:cNvPr>
          <p:cNvSpPr/>
          <p:nvPr/>
        </p:nvSpPr>
        <p:spPr bwMode="auto">
          <a:xfrm>
            <a:off x="6238046" y="534265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ACF4A96A-786D-494B-A982-181EBEF0BC46}"/>
              </a:ext>
            </a:extLst>
          </p:cNvPr>
          <p:cNvSpPr/>
          <p:nvPr/>
        </p:nvSpPr>
        <p:spPr bwMode="auto">
          <a:xfrm>
            <a:off x="8017478" y="536133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19CE5D-6485-4FDF-9263-CD8958015EBE}"/>
              </a:ext>
            </a:extLst>
          </p:cNvPr>
          <p:cNvSpPr txBox="1"/>
          <p:nvPr/>
        </p:nvSpPr>
        <p:spPr>
          <a:xfrm>
            <a:off x="162453" y="845071"/>
            <a:ext cx="474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SOLO layers</a:t>
            </a:r>
            <a:r>
              <a:rPr lang="en-US" sz="2800" dirty="0"/>
              <a:t> </a:t>
            </a:r>
            <a:r>
              <a:rPr lang="en-US" sz="2000" dirty="0"/>
              <a:t>(HRMT-56)</a:t>
            </a:r>
            <a:endParaRPr lang="en-GB" sz="2000" dirty="0"/>
          </a:p>
        </p:txBody>
      </p:sp>
      <p:pic>
        <p:nvPicPr>
          <p:cNvPr id="61" name="Picture 60" descr="A picture containing text, stationary&#10;&#10;Description automatically generated">
            <a:extLst>
              <a:ext uri="{FF2B5EF4-FFF2-40B4-BE49-F238E27FC236}">
                <a16:creationId xmlns:a16="http://schemas.microsoft.com/office/drawing/2014/main" id="{75616D3E-52E8-4C11-BFC2-630B4129D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86367" y="9200"/>
            <a:ext cx="4519479" cy="1428336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A3D7BA5C-CA59-4EF5-827F-3E187B016B8F}"/>
              </a:ext>
            </a:extLst>
          </p:cNvPr>
          <p:cNvSpPr/>
          <p:nvPr/>
        </p:nvSpPr>
        <p:spPr>
          <a:xfrm>
            <a:off x="10329566" y="100365"/>
            <a:ext cx="863951" cy="11183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B060AF-8919-4EDB-ABEB-CCA02ADBA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472" y="1687759"/>
            <a:ext cx="6096528" cy="3673600"/>
          </a:xfrm>
          <a:prstGeom prst="rect">
            <a:avLst/>
          </a:prstGeom>
        </p:spPr>
      </p:pic>
      <p:graphicFrame>
        <p:nvGraphicFramePr>
          <p:cNvPr id="63" name="Chart 62">
            <a:extLst>
              <a:ext uri="{FF2B5EF4-FFF2-40B4-BE49-F238E27FC236}">
                <a16:creationId xmlns:a16="http://schemas.microsoft.com/office/drawing/2014/main" id="{9D62EF41-6CA0-42D9-980D-F77FED7D9FC1}"/>
              </a:ext>
            </a:extLst>
          </p:cNvPr>
          <p:cNvGraphicFramePr>
            <a:graphicFrameLocks/>
          </p:cNvGraphicFramePr>
          <p:nvPr/>
        </p:nvGraphicFramePr>
        <p:xfrm>
          <a:off x="436021" y="1715909"/>
          <a:ext cx="5251777" cy="361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6266E1-4CBF-42A4-ABF9-E4E343239EB8}"/>
              </a:ext>
            </a:extLst>
          </p:cNvPr>
          <p:cNvSpPr txBox="1"/>
          <p:nvPr/>
        </p:nvSpPr>
        <p:spPr>
          <a:xfrm>
            <a:off x="-32006" y="5231956"/>
            <a:ext cx="610883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Relation between layer thickness and damages observed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Samples irradiated in N2 more damaged than those under vacuum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6AA283-0B99-4AD4-9568-B04044EE9489}"/>
              </a:ext>
            </a:extLst>
          </p:cNvPr>
          <p:cNvSpPr txBox="1"/>
          <p:nvPr/>
        </p:nvSpPr>
        <p:spPr bwMode="auto">
          <a:xfrm>
            <a:off x="6324922" y="5473062"/>
            <a:ext cx="60965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/>
              <a:t>Specimens much less affected than in HRMT-43 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Damaged confined to entry/exit surfaces 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Bulk intact 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BA9FBE6D-14A4-46BA-9003-A4D31DB86780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H</a:t>
            </a:r>
            <a:r>
              <a:rPr lang="en-GB" sz="3200" b="1" dirty="0">
                <a:solidFill>
                  <a:schemeClr val="tx1"/>
                </a:solidFill>
              </a:rPr>
              <a:t>RMT-56 [HED] – </a:t>
            </a:r>
            <a:r>
              <a:rPr lang="en-GB" sz="3200" b="1" dirty="0" err="1">
                <a:solidFill>
                  <a:schemeClr val="tx1"/>
                </a:solidFill>
              </a:rPr>
              <a:t>Sigraflex</a:t>
            </a:r>
            <a:r>
              <a:rPr lang="en-GB" sz="3200" b="1" dirty="0">
                <a:solidFill>
                  <a:schemeClr val="tx1"/>
                </a:solidFill>
              </a:rPr>
              <a:t> studies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8D70BE-E4EF-4824-9E46-931378D28C1E}"/>
              </a:ext>
            </a:extLst>
          </p:cNvPr>
          <p:cNvSpPr txBox="1"/>
          <p:nvPr/>
        </p:nvSpPr>
        <p:spPr bwMode="auto">
          <a:xfrm>
            <a:off x="408523" y="1392043"/>
            <a:ext cx="568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Layer Thickness / Response in N</a:t>
            </a:r>
            <a:r>
              <a:rPr lang="en-US" sz="1600" b="1" i="1" baseline="-25000" dirty="0"/>
              <a:t>2</a:t>
            </a:r>
            <a:r>
              <a:rPr lang="en-US" sz="1600" b="1" i="1" dirty="0"/>
              <a:t> vs. under Vacuum</a:t>
            </a:r>
            <a:r>
              <a:rPr lang="en-US" sz="1600" b="1" i="1" baseline="-25000" dirty="0"/>
              <a:t>	 </a:t>
            </a:r>
            <a:endParaRPr lang="en-GB" sz="1600" b="1" i="1" baseline="-25000" dirty="0"/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E8C1536A-10A2-4C93-9045-CA6B27A2E96B}"/>
              </a:ext>
            </a:extLst>
          </p:cNvPr>
          <p:cNvSpPr txBox="1"/>
          <p:nvPr/>
        </p:nvSpPr>
        <p:spPr bwMode="auto">
          <a:xfrm rot="16411061">
            <a:off x="832790" y="3959000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2 mm thick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D10666B4-6816-43AA-89DF-3B4ADE00286B}"/>
              </a:ext>
            </a:extLst>
          </p:cNvPr>
          <p:cNvSpPr txBox="1"/>
          <p:nvPr/>
        </p:nvSpPr>
        <p:spPr bwMode="auto">
          <a:xfrm rot="16411061">
            <a:off x="1670899" y="3957448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1 mm thick</a:t>
            </a:r>
          </a:p>
        </p:txBody>
      </p:sp>
      <p:sp>
        <p:nvSpPr>
          <p:cNvPr id="25" name="TextBox 8">
            <a:extLst>
              <a:ext uri="{FF2B5EF4-FFF2-40B4-BE49-F238E27FC236}">
                <a16:creationId xmlns:a16="http://schemas.microsoft.com/office/drawing/2014/main" id="{E540C665-8502-44B7-A239-F7FBA1D00D15}"/>
              </a:ext>
            </a:extLst>
          </p:cNvPr>
          <p:cNvSpPr txBox="1"/>
          <p:nvPr/>
        </p:nvSpPr>
        <p:spPr bwMode="auto">
          <a:xfrm rot="16411061">
            <a:off x="2417529" y="4010203"/>
            <a:ext cx="799879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0,5 mm thick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CFD200BD-6A2F-40D1-8683-B16B4975F7F0}"/>
              </a:ext>
            </a:extLst>
          </p:cNvPr>
          <p:cNvSpPr txBox="1"/>
          <p:nvPr/>
        </p:nvSpPr>
        <p:spPr bwMode="auto">
          <a:xfrm rot="16411061">
            <a:off x="3258931" y="3957451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2 mm thick</a:t>
            </a:r>
          </a:p>
        </p:txBody>
      </p:sp>
      <p:sp>
        <p:nvSpPr>
          <p:cNvPr id="27" name="TextBox 8">
            <a:extLst>
              <a:ext uri="{FF2B5EF4-FFF2-40B4-BE49-F238E27FC236}">
                <a16:creationId xmlns:a16="http://schemas.microsoft.com/office/drawing/2014/main" id="{881E2A69-217C-41CF-A504-FC6025A75377}"/>
              </a:ext>
            </a:extLst>
          </p:cNvPr>
          <p:cNvSpPr txBox="1"/>
          <p:nvPr/>
        </p:nvSpPr>
        <p:spPr bwMode="auto">
          <a:xfrm rot="16411061">
            <a:off x="4079889" y="3957449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1 mm thick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A497DFA8-AB44-45B8-A342-E51CA446FF7A}"/>
              </a:ext>
            </a:extLst>
          </p:cNvPr>
          <p:cNvSpPr txBox="1"/>
          <p:nvPr/>
        </p:nvSpPr>
        <p:spPr bwMode="auto">
          <a:xfrm rot="16411061">
            <a:off x="4851237" y="3969996"/>
            <a:ext cx="799879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0,5 mm thick</a:t>
            </a:r>
          </a:p>
        </p:txBody>
      </p:sp>
    </p:spTree>
    <p:extLst>
      <p:ext uri="{BB962C8B-B14F-4D97-AF65-F5344CB8AC3E}">
        <p14:creationId xmlns:p14="http://schemas.microsoft.com/office/powerpoint/2010/main" val="178957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5662069" y="6544394"/>
            <a:ext cx="867862" cy="288000"/>
          </a:xfrm>
        </p:spPr>
        <p:txBody>
          <a:bodyPr/>
          <a:lstStyle/>
          <a:p>
            <a:pPr algn="ctr">
              <a:defRPr/>
            </a:pPr>
            <a:fld id="{EB0B0381-81E6-4F08-8F90-ACA2F5D9F598}" type="datetime1">
              <a:rPr lang="en-GB" b="1" smtClean="0"/>
              <a:pPr algn="ctr">
                <a:defRPr/>
              </a:pPr>
              <a:t>10/05/2022</a:t>
            </a:fld>
            <a:endParaRPr lang="en-GB" b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b="1" smtClean="0"/>
              <a:t>21</a:t>
            </a:fld>
            <a:endParaRPr lang="en-GB" b="1" dirty="0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F4F04864-1814-1D46-BEF2-6E2B5485A6D8}"/>
              </a:ext>
            </a:extLst>
          </p:cNvPr>
          <p:cNvSpPr/>
          <p:nvPr/>
        </p:nvSpPr>
        <p:spPr bwMode="auto">
          <a:xfrm>
            <a:off x="6212924" y="2978270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C34C5BCB-1A7E-504D-8DF8-5EE7DFB62513}"/>
              </a:ext>
            </a:extLst>
          </p:cNvPr>
          <p:cNvSpPr/>
          <p:nvPr/>
        </p:nvSpPr>
        <p:spPr bwMode="auto">
          <a:xfrm>
            <a:off x="8409587" y="5157192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4A048BB-1E3D-4D45-A5E8-2AEE791E6792}"/>
              </a:ext>
            </a:extLst>
          </p:cNvPr>
          <p:cNvSpPr/>
          <p:nvPr/>
        </p:nvSpPr>
        <p:spPr bwMode="auto">
          <a:xfrm>
            <a:off x="6238046" y="534265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ACF4A96A-786D-494B-A982-181EBEF0BC46}"/>
              </a:ext>
            </a:extLst>
          </p:cNvPr>
          <p:cNvSpPr/>
          <p:nvPr/>
        </p:nvSpPr>
        <p:spPr bwMode="auto">
          <a:xfrm>
            <a:off x="8017478" y="536133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A578DBF-AD2F-48AB-A458-9D4F7F00159D}"/>
              </a:ext>
            </a:extLst>
          </p:cNvPr>
          <p:cNvGraphicFramePr>
            <a:graphicFrameLocks/>
          </p:cNvGraphicFramePr>
          <p:nvPr/>
        </p:nvGraphicFramePr>
        <p:xfrm>
          <a:off x="67388" y="1221461"/>
          <a:ext cx="5625136" cy="490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97127E19-35B8-423A-A3D3-3746C3BBACF5}"/>
              </a:ext>
            </a:extLst>
          </p:cNvPr>
          <p:cNvGrpSpPr/>
          <p:nvPr/>
        </p:nvGrpSpPr>
        <p:grpSpPr>
          <a:xfrm>
            <a:off x="5757566" y="1656588"/>
            <a:ext cx="9370152" cy="3901332"/>
            <a:chOff x="5763872" y="1444101"/>
            <a:chExt cx="9370152" cy="3901332"/>
          </a:xfrm>
        </p:grpSpPr>
        <p:graphicFrame>
          <p:nvGraphicFramePr>
            <p:cNvPr id="13" name="Table 5">
              <a:extLst>
                <a:ext uri="{FF2B5EF4-FFF2-40B4-BE49-F238E27FC236}">
                  <a16:creationId xmlns:a16="http://schemas.microsoft.com/office/drawing/2014/main" id="{B3996112-B6F0-4C8B-941F-D56167B7AC7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763872" y="1444101"/>
            <a:ext cx="6341974" cy="3466362"/>
          </p:xfrm>
          <a:graphic>
            <a:graphicData uri="http://schemas.openxmlformats.org/drawingml/2006/table">
              <a:tbl>
                <a:tblPr firstRow="1" bandRow="1"/>
                <a:tblGrid>
                  <a:gridCol w="1745434">
                    <a:extLst>
                      <a:ext uri="{9D8B030D-6E8A-4147-A177-3AD203B41FA5}">
                        <a16:colId xmlns:a16="http://schemas.microsoft.com/office/drawing/2014/main" val="1074107979"/>
                      </a:ext>
                    </a:extLst>
                  </a:gridCol>
                  <a:gridCol w="2268290">
                    <a:extLst>
                      <a:ext uri="{9D8B030D-6E8A-4147-A177-3AD203B41FA5}">
                        <a16:colId xmlns:a16="http://schemas.microsoft.com/office/drawing/2014/main" val="397620596"/>
                      </a:ext>
                    </a:extLst>
                  </a:gridCol>
                  <a:gridCol w="2328250">
                    <a:extLst>
                      <a:ext uri="{9D8B030D-6E8A-4147-A177-3AD203B41FA5}">
                        <a16:colId xmlns:a16="http://schemas.microsoft.com/office/drawing/2014/main" val="4131066003"/>
                      </a:ext>
                    </a:extLst>
                  </a:gridCol>
                </a:tblGrid>
                <a:tr h="290437">
                  <a:tc>
                    <a:txBody>
                      <a:bodyPr/>
                      <a:lstStyle>
                        <a:lvl1pPr marL="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/>
                        <a:r>
                          <a:rPr lang="en-US" sz="1100" dirty="0"/>
                          <a:t>HRMT-43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/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 b="1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/>
                        <a:r>
                          <a:rPr lang="en-US" sz="1100" dirty="0"/>
                          <a:t>HRMT-56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753555129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Material purity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TH/Z grade (C &gt; 99.85%) – F05010TH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NH/C grade (C &gt; 98%) – F05010C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243993539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Density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1.0 g/cm</a:t>
                        </a:r>
                        <a:r>
                          <a:rPr lang="en-US" sz="1100" b="1" baseline="30000" dirty="0"/>
                          <a:t>3</a:t>
                        </a:r>
                        <a:endParaRPr lang="en-GB" sz="1100" b="1" baseline="300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marL="0" marR="0" lvl="0" indent="0" algn="l" defTabSz="914384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100" b="1" dirty="0"/>
                          <a:t>1.0 g/cm</a:t>
                        </a:r>
                        <a:r>
                          <a:rPr lang="en-US" sz="1100" b="1" baseline="30000" dirty="0"/>
                          <a:t>3</a:t>
                        </a:r>
                        <a:endParaRPr lang="en-GB" sz="1100" b="1" baseline="300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94704439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Environment*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rPr>
                          <a:t>Air</a:t>
                        </a:r>
                        <a:endParaRPr lang="en-GB" sz="1100" b="1" dirty="0">
                          <a:solidFill>
                            <a:srgbClr val="FF0000"/>
                          </a:solidFill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>
                            <a:solidFill>
                              <a:srgbClr val="0070C0"/>
                            </a:solidFill>
                            <a:latin typeface="Calibri" panose="020F0502020204030204"/>
                            <a:ea typeface="+mn-ea"/>
                            <a:cs typeface="+mn-cs"/>
                          </a:rPr>
                          <a:t>Nitrogen</a:t>
                        </a:r>
                        <a:r>
                          <a:rPr lang="en-US" sz="1100" b="1" dirty="0"/>
                          <a:t> </a:t>
                        </a:r>
                        <a:r>
                          <a:rPr lang="en-US" sz="1050" i="1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(also under vacuum)</a:t>
                        </a:r>
                        <a:endParaRPr lang="en-GB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endParaRP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302309282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Beam Spot Size (</a:t>
                        </a:r>
                        <a:r>
                          <a:rPr lang="el-GR" sz="1100" dirty="0"/>
                          <a:t>σ</a:t>
                        </a:r>
                        <a:r>
                          <a:rPr lang="en-US" sz="1100" baseline="-25000" dirty="0"/>
                          <a:t>x</a:t>
                        </a:r>
                        <a:r>
                          <a:rPr lang="en-US" sz="1100" baseline="0" dirty="0"/>
                          <a:t> , </a:t>
                        </a:r>
                        <a:r>
                          <a:rPr lang="el-GR" sz="1100" dirty="0"/>
                          <a:t>σ</a:t>
                        </a:r>
                        <a:r>
                          <a:rPr lang="en-US" sz="1100" baseline="-25000" dirty="0"/>
                          <a:t>y</a:t>
                        </a:r>
                        <a:r>
                          <a:rPr lang="en-US" sz="1100" dirty="0"/>
                          <a:t>)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“0.25x0.25 mm”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0.28x0.24 mm (SOLO layers)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920578097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Conditioning of Samples**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Workshop </a:t>
                        </a:r>
                        <a:r>
                          <a:rPr lang="en-US" sz="1100" b="1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rPr>
                          <a:t>(“humid”)</a:t>
                        </a:r>
                        <a:endParaRPr lang="en-GB" sz="1100" b="1" dirty="0">
                          <a:solidFill>
                            <a:srgbClr val="FF0000"/>
                          </a:solidFill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N2 environment and Flushing </a:t>
                        </a:r>
                        <a:r>
                          <a:rPr lang="en-US" sz="1100" b="1" dirty="0">
                            <a:solidFill>
                              <a:srgbClr val="0070C0"/>
                            </a:solidFill>
                            <a:latin typeface="Calibri" panose="020F0502020204030204"/>
                            <a:ea typeface="+mn-ea"/>
                            <a:cs typeface="+mn-cs"/>
                          </a:rPr>
                          <a:t>(“dry”)</a:t>
                        </a:r>
                        <a:endParaRPr lang="en-GB" sz="1100" b="1" dirty="0">
                          <a:solidFill>
                            <a:srgbClr val="0070C0"/>
                          </a:solidFill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22290870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Sample thickness 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0.5 mm 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0.5 mm </a:t>
                        </a:r>
                        <a:r>
                          <a:rPr lang="en-US" sz="1050" i="1" dirty="0"/>
                          <a:t>(also 1 mm and 2 mm)</a:t>
                        </a:r>
                        <a:endParaRPr lang="en-GB" sz="1100" i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30740770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Out of plane deformation 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200 – 250 ums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20 – 30 ums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774277269"/>
                    </a:ext>
                  </a:extLst>
                </a:tr>
                <a:tr h="290437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Radius of affected area 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0.8 mm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b="1" dirty="0"/>
                          <a:t>0.28 mm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886807781"/>
                    </a:ext>
                  </a:extLst>
                </a:tr>
                <a:tr h="716146"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Beam Intensity //</a:t>
                        </a:r>
                      </a:p>
                      <a:p>
                        <a:r>
                          <a:rPr lang="en-US" sz="1100" dirty="0"/>
                          <a:t>Peak Energy Density // Event type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G27-G28 </a:t>
                        </a:r>
                        <a:r>
                          <a:rPr lang="en-US" sz="1100" dirty="0">
                            <a:sym typeface="Wingdings" panose="05000000000000000000" pitchFamily="2" charset="2"/>
                          </a:rPr>
                          <a:t> 1.218e11 ppb, 288b //</a:t>
                        </a:r>
                      </a:p>
                      <a:p>
                        <a:r>
                          <a:rPr lang="en-US" sz="1100" dirty="0">
                            <a:sym typeface="Wingdings" panose="05000000000000000000" pitchFamily="2" charset="2"/>
                          </a:rPr>
                          <a:t> ̴ 2.47 kJ/g //</a:t>
                        </a:r>
                        <a:br>
                          <a:rPr lang="en-US" sz="1100" dirty="0">
                            <a:sym typeface="Wingdings" panose="05000000000000000000" pitchFamily="2" charset="2"/>
                          </a:rPr>
                        </a:br>
                        <a:r>
                          <a:rPr lang="en-US" sz="1100" dirty="0">
                            <a:sym typeface="Wingdings" panose="05000000000000000000" pitchFamily="2" charset="2"/>
                          </a:rPr>
                          <a:t> (</a:t>
                        </a:r>
                        <a:r>
                          <a:rPr lang="en-US" sz="1100" b="1" dirty="0">
                            <a:sym typeface="Wingdings" panose="05000000000000000000" pitchFamily="2" charset="2"/>
                          </a:rPr>
                          <a:t>1 pulse event</a:t>
                        </a:r>
                        <a:r>
                          <a:rPr lang="en-US" sz="1100" dirty="0">
                            <a:sym typeface="Wingdings" panose="05000000000000000000" pitchFamily="2" charset="2"/>
                          </a:rPr>
                          <a:t>)</a:t>
                        </a:r>
                        <a:endParaRPr lang="en-GB" sz="11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>
                          <a:defRPr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r>
                          <a:rPr lang="en-US" sz="1100" dirty="0"/>
                          <a:t>1.208e11 ppb, 288b //</a:t>
                        </a:r>
                      </a:p>
                      <a:p>
                        <a:pPr marL="0" marR="0" lvl="0" indent="0" algn="l" defTabSz="914384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100" dirty="0"/>
                          <a:t> </a:t>
                        </a:r>
                        <a:r>
                          <a:rPr lang="en-US" sz="1100" dirty="0">
                            <a:sym typeface="Wingdings" panose="05000000000000000000" pitchFamily="2" charset="2"/>
                          </a:rPr>
                          <a:t> ̴ 2.45 – 2.35 kJ/g (per pulse) //</a:t>
                        </a:r>
                      </a:p>
                      <a:p>
                        <a:pPr marL="0" marR="0" lvl="0" indent="0" algn="l" defTabSz="914384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100" b="1" dirty="0">
                            <a:sym typeface="Wingdings" panose="05000000000000000000" pitchFamily="2" charset="2"/>
                          </a:rPr>
                          <a:t>(3 pulses / 1 pulse)</a:t>
                        </a:r>
                        <a:endParaRPr lang="en-GB" sz="1100" b="1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5B9BD5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128018260"/>
                    </a:ext>
                  </a:extLst>
                </a:tr>
              </a:tbl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5016324-FD99-4AB5-87E1-E72AEEEC6988}"/>
                </a:ext>
              </a:extLst>
            </p:cNvPr>
            <p:cNvSpPr txBox="1"/>
            <p:nvPr/>
          </p:nvSpPr>
          <p:spPr bwMode="auto">
            <a:xfrm>
              <a:off x="7285152" y="4883768"/>
              <a:ext cx="7848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*TDE environment is N2 at slight overpressure to P</a:t>
              </a:r>
              <a:r>
                <a:rPr lang="en-US" sz="1200" baseline="-25000" dirty="0"/>
                <a:t>a</a:t>
              </a:r>
              <a:r>
                <a:rPr lang="en-US" sz="1200" dirty="0"/>
                <a:t>.</a:t>
              </a:r>
            </a:p>
            <a:p>
              <a:r>
                <a:rPr lang="en-US" sz="1200" dirty="0"/>
                <a:t>**</a:t>
              </a:r>
              <a:r>
                <a:rPr lang="en-US" sz="1200" dirty="0" err="1"/>
                <a:t>Sigraflex</a:t>
              </a:r>
              <a:r>
                <a:rPr lang="en-US" sz="1200" dirty="0"/>
                <a:t> Dump conditioning is “somewhere between” dry and humid</a:t>
              </a:r>
              <a:endParaRPr lang="en-GB" sz="12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08751D5-B61E-4C1C-8008-13F3625333BD}"/>
              </a:ext>
            </a:extLst>
          </p:cNvPr>
          <p:cNvSpPr txBox="1"/>
          <p:nvPr/>
        </p:nvSpPr>
        <p:spPr bwMode="auto">
          <a:xfrm>
            <a:off x="67388" y="623325"/>
            <a:ext cx="70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SOLO layers</a:t>
            </a:r>
            <a:r>
              <a:rPr lang="en-US" sz="2800" dirty="0"/>
              <a:t> </a:t>
            </a:r>
            <a:r>
              <a:rPr lang="en-US" sz="2000" dirty="0"/>
              <a:t>(HRMT-43 vs. HRMT-</a:t>
            </a:r>
            <a:r>
              <a:rPr lang="en-US" sz="2000" dirty="0">
                <a:solidFill>
                  <a:srgbClr val="FF0000"/>
                </a:solidFill>
              </a:rPr>
              <a:t>56</a:t>
            </a:r>
            <a:r>
              <a:rPr lang="en-US" sz="2000" dirty="0"/>
              <a:t>)</a:t>
            </a:r>
            <a:endParaRPr lang="en-US" sz="28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7080F6F-D0F6-4310-B85E-FBD0F3C5A645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H</a:t>
            </a:r>
            <a:r>
              <a:rPr lang="en-GB" sz="3200" b="1" dirty="0">
                <a:solidFill>
                  <a:schemeClr val="tx1"/>
                </a:solidFill>
              </a:rPr>
              <a:t>RMT-56 [HED] – </a:t>
            </a:r>
            <a:r>
              <a:rPr lang="en-GB" sz="3200" b="1" dirty="0" err="1">
                <a:solidFill>
                  <a:schemeClr val="tx1"/>
                </a:solidFill>
              </a:rPr>
              <a:t>Sigraflex</a:t>
            </a:r>
            <a:r>
              <a:rPr lang="en-GB" sz="3200" b="1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results</a:t>
            </a:r>
            <a:endParaRPr lang="en-GB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54E6C5-C2E2-4EAE-B02B-86067AD20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209" y="142087"/>
            <a:ext cx="2120265" cy="148569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BBB750-9144-4DB2-B797-7474D4C66BC7}"/>
              </a:ext>
            </a:extLst>
          </p:cNvPr>
          <p:cNvSpPr/>
          <p:nvPr/>
        </p:nvSpPr>
        <p:spPr>
          <a:xfrm>
            <a:off x="439479" y="2693582"/>
            <a:ext cx="4685414" cy="1963478"/>
          </a:xfrm>
          <a:prstGeom prst="rect">
            <a:avLst/>
          </a:prstGeom>
          <a:noFill/>
          <a:ln w="19050">
            <a:solidFill>
              <a:schemeClr val="tx2">
                <a:lumMod val="50000"/>
                <a:lumOff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7D9209E8-8009-4A2A-B6C7-D4AA596FB346}"/>
              </a:ext>
            </a:extLst>
          </p:cNvPr>
          <p:cNvSpPr txBox="1"/>
          <p:nvPr/>
        </p:nvSpPr>
        <p:spPr bwMode="auto">
          <a:xfrm rot="16411061">
            <a:off x="874658" y="4062958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2 mm thick</a:t>
            </a:r>
          </a:p>
        </p:txBody>
      </p:sp>
      <p:sp>
        <p:nvSpPr>
          <p:cNvPr id="31" name="TextBox 8">
            <a:extLst>
              <a:ext uri="{FF2B5EF4-FFF2-40B4-BE49-F238E27FC236}">
                <a16:creationId xmlns:a16="http://schemas.microsoft.com/office/drawing/2014/main" id="{73E94480-57B0-4FB3-A7E6-661EABE7C685}"/>
              </a:ext>
            </a:extLst>
          </p:cNvPr>
          <p:cNvSpPr txBox="1"/>
          <p:nvPr/>
        </p:nvSpPr>
        <p:spPr bwMode="auto">
          <a:xfrm rot="16411061">
            <a:off x="2664752" y="4062957"/>
            <a:ext cx="694171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1 mm thick</a:t>
            </a:r>
          </a:p>
        </p:txBody>
      </p:sp>
      <p:sp>
        <p:nvSpPr>
          <p:cNvPr id="35" name="TextBox 8">
            <a:extLst>
              <a:ext uri="{FF2B5EF4-FFF2-40B4-BE49-F238E27FC236}">
                <a16:creationId xmlns:a16="http://schemas.microsoft.com/office/drawing/2014/main" id="{95485EFE-D3AE-47E7-B257-64CE9FA8BD54}"/>
              </a:ext>
            </a:extLst>
          </p:cNvPr>
          <p:cNvSpPr txBox="1"/>
          <p:nvPr/>
        </p:nvSpPr>
        <p:spPr bwMode="auto">
          <a:xfrm rot="16411061">
            <a:off x="4343954" y="4062957"/>
            <a:ext cx="799879" cy="17304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i="1" dirty="0"/>
              <a:t>0,5 mm thick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4CA591-C403-49CF-AA5E-A7C9CB35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0416" y="142087"/>
            <a:ext cx="2120265" cy="148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9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63E5B-8962-4CA8-94E4-E97A2D3E7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22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9DE8F8E-0893-4FD9-88FA-4D354D373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61501" y="3050284"/>
            <a:ext cx="6964842" cy="324738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673C327-FC7E-4657-A251-75AA8CD0C51D}"/>
              </a:ext>
            </a:extLst>
          </p:cNvPr>
          <p:cNvGrpSpPr/>
          <p:nvPr/>
        </p:nvGrpSpPr>
        <p:grpSpPr>
          <a:xfrm>
            <a:off x="5061501" y="720403"/>
            <a:ext cx="7444411" cy="2602908"/>
            <a:chOff x="3142054" y="711222"/>
            <a:chExt cx="7444411" cy="26029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4FF2AA5-77B2-4F1E-928D-E6BBCD0867F4}"/>
                </a:ext>
              </a:extLst>
            </p:cNvPr>
            <p:cNvGrpSpPr/>
            <p:nvPr/>
          </p:nvGrpSpPr>
          <p:grpSpPr>
            <a:xfrm>
              <a:off x="3142054" y="711222"/>
              <a:ext cx="6772971" cy="2602908"/>
              <a:chOff x="5836809" y="1130253"/>
              <a:chExt cx="6772971" cy="260290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C4B6ED3-19F7-4583-A6DF-7E981D4AED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5836809" y="1408493"/>
                <a:ext cx="6345126" cy="2324668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CEC0C3-F19A-469A-AA4A-3CB5BF6C1C82}"/>
                  </a:ext>
                </a:extLst>
              </p:cNvPr>
              <p:cNvSpPr txBox="1"/>
              <p:nvPr/>
            </p:nvSpPr>
            <p:spPr bwMode="auto">
              <a:xfrm rot="21340193">
                <a:off x="8335014" y="1463809"/>
                <a:ext cx="874709" cy="428450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en-US"/>
                </a:defPPr>
                <a:lvl1pPr algn="ctr">
                  <a:defRPr sz="600" b="1"/>
                </a:lvl1pPr>
              </a:lstStyle>
              <a:p>
                <a:r>
                  <a:rPr lang="en-US" dirty="0"/>
                  <a:t>Diluter of TiB2: </a:t>
                </a:r>
                <a:r>
                  <a:rPr lang="en-US" b="0" dirty="0"/>
                  <a:t>Ø20mm</a:t>
                </a:r>
                <a:br>
                  <a:rPr lang="en-US" b="0" dirty="0"/>
                </a:br>
                <a:r>
                  <a:rPr lang="en-US" b="0" dirty="0"/>
                  <a:t>Length 250 mm</a:t>
                </a:r>
                <a:endParaRPr lang="en-GB" b="0" dirty="0"/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0D6182C-2FEA-4AC7-B45B-227951EEE4D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784465" y="1858061"/>
                <a:ext cx="0" cy="661799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BA6C27B-0E19-47CD-AABF-71BD4E7E517B}"/>
                  </a:ext>
                </a:extLst>
              </p:cNvPr>
              <p:cNvSpPr txBox="1"/>
              <p:nvPr/>
            </p:nvSpPr>
            <p:spPr bwMode="auto">
              <a:xfrm rot="21327211">
                <a:off x="10783737" y="3045749"/>
                <a:ext cx="1248644" cy="33767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>
                <a:defPPr>
                  <a:defRPr lang="en-US"/>
                </a:defPPr>
                <a:lvl1pPr algn="ctr">
                  <a:defRPr sz="600"/>
                </a:lvl1pPr>
              </a:lstStyle>
              <a:p>
                <a:r>
                  <a:rPr lang="en-US" dirty="0"/>
                  <a:t>Constrained - Uncompressed </a:t>
                </a:r>
              </a:p>
              <a:p>
                <a:r>
                  <a:rPr lang="en-US" b="1" dirty="0"/>
                  <a:t>1.2 g/cm</a:t>
                </a:r>
                <a:r>
                  <a:rPr lang="en-US" dirty="0"/>
                  <a:t>, t = 2mm</a:t>
                </a:r>
              </a:p>
              <a:p>
                <a:endParaRPr lang="en-US" dirty="0"/>
              </a:p>
              <a:p>
                <a:endParaRPr lang="en-GB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B8DB4A-50E0-451A-BBC1-970E3BE9506A}"/>
                  </a:ext>
                </a:extLst>
              </p:cNvPr>
              <p:cNvSpPr txBox="1"/>
              <p:nvPr/>
            </p:nvSpPr>
            <p:spPr bwMode="auto">
              <a:xfrm rot="21341337">
                <a:off x="10453916" y="1296002"/>
                <a:ext cx="1513609" cy="655202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/>
                <a:r>
                  <a:rPr lang="en-US" sz="600" b="1" dirty="0"/>
                  <a:t>Free sheets: </a:t>
                </a:r>
              </a:p>
              <a:p>
                <a:pPr algn="ctr"/>
                <a:r>
                  <a:rPr lang="en-US" sz="600" dirty="0"/>
                  <a:t>t = 2/1/0.5 mm, </a:t>
                </a:r>
                <a:r>
                  <a:rPr lang="en-US" sz="600" b="1" dirty="0"/>
                  <a:t>1.2 g/cm3</a:t>
                </a:r>
                <a:endParaRPr lang="en-GB" sz="6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E0FFF5D-DE8A-44E6-9FFD-83028565C273}"/>
                  </a:ext>
                </a:extLst>
              </p:cNvPr>
              <p:cNvSpPr txBox="1"/>
              <p:nvPr/>
            </p:nvSpPr>
            <p:spPr bwMode="auto">
              <a:xfrm rot="21356570">
                <a:off x="10179572" y="1130253"/>
                <a:ext cx="24302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000" b="1" i="1"/>
                </a:lvl1pPr>
              </a:lstStyle>
              <a:p>
                <a:r>
                  <a:rPr lang="en-US" dirty="0"/>
                  <a:t>Max. Peak E = 1.85 – 1.5 kJ/g</a:t>
                </a:r>
                <a:endParaRPr lang="en-GB" dirty="0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F3D0D49-BCD8-426C-99A5-A57159E628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1408059" y="1596819"/>
                <a:ext cx="422601" cy="480201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AB16E94-3925-4308-9595-EE813FED7058}"/>
                  </a:ext>
                </a:extLst>
              </p:cNvPr>
              <p:cNvSpPr txBox="1"/>
              <p:nvPr/>
            </p:nvSpPr>
            <p:spPr bwMode="auto">
              <a:xfrm>
                <a:off x="5989071" y="1442931"/>
                <a:ext cx="22060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err="1"/>
                  <a:t>Sigraflex</a:t>
                </a:r>
                <a:r>
                  <a:rPr lang="en-US" sz="1400" dirty="0"/>
                  <a:t> 2.1 </a:t>
                </a:r>
                <a:r>
                  <a:rPr lang="en-US" sz="1100" dirty="0"/>
                  <a:t>(= 2.2) </a:t>
                </a:r>
                <a:r>
                  <a:rPr lang="en-US" sz="1400" dirty="0"/>
                  <a:t>Target 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448064E1-2624-427E-917B-50D18A333C0E}"/>
                  </a:ext>
                </a:extLst>
              </p:cNvPr>
              <p:cNvCxnSpPr>
                <a:cxnSpLocks/>
                <a:stCxn id="10" idx="0"/>
              </p:cNvCxnSpPr>
              <p:nvPr/>
            </p:nvCxnSpPr>
            <p:spPr bwMode="auto">
              <a:xfrm flipV="1">
                <a:off x="11394676" y="2421021"/>
                <a:ext cx="108513" cy="625259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BB852B-7CA6-4D79-9F6B-3382668084C6}"/>
                </a:ext>
              </a:extLst>
            </p:cNvPr>
            <p:cNvSpPr txBox="1"/>
            <p:nvPr/>
          </p:nvSpPr>
          <p:spPr bwMode="auto">
            <a:xfrm rot="21356570">
              <a:off x="8156257" y="2791803"/>
              <a:ext cx="24302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 b="1" i="1"/>
              </a:lvl1pPr>
            </a:lstStyle>
            <a:p>
              <a:r>
                <a:rPr lang="en-US" dirty="0"/>
                <a:t>Max</a:t>
              </a:r>
              <a:r>
                <a:rPr lang="en-US"/>
                <a:t>. Peak </a:t>
              </a:r>
              <a:r>
                <a:rPr lang="en-US" dirty="0"/>
                <a:t>E </a:t>
              </a:r>
              <a:r>
                <a:rPr lang="en-US"/>
                <a:t>= 2.8  kJ/g</a:t>
              </a:r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7D6E8E-67BE-4A07-AA5C-F9188F589A7D}"/>
              </a:ext>
            </a:extLst>
          </p:cNvPr>
          <p:cNvGrpSpPr/>
          <p:nvPr/>
        </p:nvGrpSpPr>
        <p:grpSpPr>
          <a:xfrm>
            <a:off x="657451" y="1477952"/>
            <a:ext cx="3560914" cy="2713184"/>
            <a:chOff x="0" y="1368292"/>
            <a:chExt cx="2673408" cy="231468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9C3551B-3990-4A9B-B5A3-E5956742ACD5}"/>
                </a:ext>
              </a:extLst>
            </p:cNvPr>
            <p:cNvSpPr txBox="1"/>
            <p:nvPr/>
          </p:nvSpPr>
          <p:spPr>
            <a:xfrm rot="21023175">
              <a:off x="421957" y="1368292"/>
              <a:ext cx="1544950" cy="551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BEAM 2 =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1 x 0.34 mm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E2DD888-6F54-4FA0-A719-91A0D91A9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132583"/>
              <a:ext cx="2673408" cy="1550390"/>
            </a:xfrm>
            <a:prstGeom prst="rect">
              <a:avLst/>
            </a:prstGeom>
          </p:spPr>
        </p:pic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D3FC1002-56A2-470A-8BF7-B69F16F92B47}"/>
              </a:ext>
            </a:extLst>
          </p:cNvPr>
          <p:cNvSpPr txBox="1">
            <a:spLocks/>
          </p:cNvSpPr>
          <p:nvPr/>
        </p:nvSpPr>
        <p:spPr bwMode="auto">
          <a:xfrm>
            <a:off x="-384720" y="5888"/>
            <a:ext cx="11507814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HRMT-56 </a:t>
            </a:r>
            <a:r>
              <a:rPr lang="en-US" dirty="0" err="1"/>
              <a:t>Sigraflex</a:t>
            </a:r>
            <a:r>
              <a:rPr lang="en-US" baseline="30000" dirty="0"/>
              <a:t> ®</a:t>
            </a:r>
            <a:r>
              <a:rPr lang="en-US" dirty="0"/>
              <a:t> targets type2 </a:t>
            </a:r>
            <a:r>
              <a:rPr lang="en-US" sz="2800" dirty="0"/>
              <a:t>(N2 and VACUUM)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733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5662069" y="6544394"/>
            <a:ext cx="867862" cy="288000"/>
          </a:xfrm>
        </p:spPr>
        <p:txBody>
          <a:bodyPr/>
          <a:lstStyle/>
          <a:p>
            <a:pPr algn="ctr">
              <a:defRPr/>
            </a:pPr>
            <a:fld id="{EB0B0381-81E6-4F08-8F90-ACA2F5D9F598}" type="datetime1">
              <a:rPr lang="en-GB" b="1" smtClean="0"/>
              <a:pPr algn="ctr">
                <a:defRPr/>
              </a:pPr>
              <a:t>10/05/2022</a:t>
            </a:fld>
            <a:endParaRPr lang="en-GB" b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b="1" smtClean="0"/>
              <a:t>23</a:t>
            </a:fld>
            <a:endParaRPr lang="en-GB" b="1" dirty="0"/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F4F04864-1814-1D46-BEF2-6E2B5485A6D8}"/>
              </a:ext>
            </a:extLst>
          </p:cNvPr>
          <p:cNvSpPr/>
          <p:nvPr/>
        </p:nvSpPr>
        <p:spPr bwMode="auto">
          <a:xfrm>
            <a:off x="6212924" y="2978270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C34C5BCB-1A7E-504D-8DF8-5EE7DFB62513}"/>
              </a:ext>
            </a:extLst>
          </p:cNvPr>
          <p:cNvSpPr/>
          <p:nvPr/>
        </p:nvSpPr>
        <p:spPr bwMode="auto">
          <a:xfrm>
            <a:off x="8409587" y="5157192"/>
            <a:ext cx="630247" cy="6317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4A048BB-1E3D-4D45-A5E8-2AEE791E6792}"/>
              </a:ext>
            </a:extLst>
          </p:cNvPr>
          <p:cNvSpPr/>
          <p:nvPr/>
        </p:nvSpPr>
        <p:spPr bwMode="auto">
          <a:xfrm>
            <a:off x="6238046" y="534265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ACF4A96A-786D-494B-A982-181EBEF0BC46}"/>
              </a:ext>
            </a:extLst>
          </p:cNvPr>
          <p:cNvSpPr/>
          <p:nvPr/>
        </p:nvSpPr>
        <p:spPr bwMode="auto">
          <a:xfrm>
            <a:off x="8017478" y="5361330"/>
            <a:ext cx="1040800" cy="8925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8751D5-B61E-4C1C-8008-13F3625333BD}"/>
              </a:ext>
            </a:extLst>
          </p:cNvPr>
          <p:cNvSpPr txBox="1"/>
          <p:nvPr/>
        </p:nvSpPr>
        <p:spPr bwMode="auto">
          <a:xfrm>
            <a:off x="67388" y="623325"/>
            <a:ext cx="705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SOLO layers</a:t>
            </a:r>
            <a:r>
              <a:rPr lang="en-US" sz="2800" dirty="0"/>
              <a:t> </a:t>
            </a:r>
            <a:r>
              <a:rPr lang="en-US" sz="2000" dirty="0"/>
              <a:t>(HRMT-</a:t>
            </a:r>
            <a:r>
              <a:rPr lang="en-US" sz="2000" dirty="0">
                <a:solidFill>
                  <a:srgbClr val="FF0000"/>
                </a:solidFill>
              </a:rPr>
              <a:t>56</a:t>
            </a:r>
            <a:r>
              <a:rPr lang="en-US" sz="2000" dirty="0"/>
              <a:t>)</a:t>
            </a:r>
            <a:endParaRPr lang="en-US" sz="28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7080F6F-D0F6-4310-B85E-FBD0F3C5A645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Asymmetric Beam in N</a:t>
            </a:r>
            <a:r>
              <a:rPr lang="en-US" sz="3200" b="1" baseline="-25000" dirty="0">
                <a:solidFill>
                  <a:schemeClr val="tx1"/>
                </a:solidFill>
              </a:rPr>
              <a:t>2 </a:t>
            </a:r>
            <a:r>
              <a:rPr lang="en-US" sz="3200" b="1" dirty="0">
                <a:solidFill>
                  <a:schemeClr val="tx1"/>
                </a:solidFill>
              </a:rPr>
              <a:t>– Surface effects</a:t>
            </a:r>
            <a:endParaRPr lang="en-GB" sz="3200" b="1" dirty="0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8AF90E-9A8A-4E99-9D8F-76194B77353D}"/>
              </a:ext>
            </a:extLst>
          </p:cNvPr>
          <p:cNvGrpSpPr/>
          <p:nvPr/>
        </p:nvGrpSpPr>
        <p:grpSpPr>
          <a:xfrm>
            <a:off x="263352" y="1181712"/>
            <a:ext cx="5020500" cy="2976556"/>
            <a:chOff x="5807968" y="2521018"/>
            <a:chExt cx="4844978" cy="313238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DA53E4-5D16-4040-8300-4F66E6B8B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07968" y="2521018"/>
              <a:ext cx="4844978" cy="313238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901527-B0A6-4A16-83C7-FD0CA18BA2AF}"/>
                </a:ext>
              </a:extLst>
            </p:cNvPr>
            <p:cNvSpPr txBox="1"/>
            <p:nvPr/>
          </p:nvSpPr>
          <p:spPr>
            <a:xfrm>
              <a:off x="5967580" y="2565742"/>
              <a:ext cx="2304256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2.37 – 2.45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7D4610-4F66-4D1A-9CE7-1E64CF43C4FC}"/>
                </a:ext>
              </a:extLst>
            </p:cNvPr>
            <p:cNvSpPr txBox="1"/>
            <p:nvPr/>
          </p:nvSpPr>
          <p:spPr>
            <a:xfrm>
              <a:off x="8706613" y="4585300"/>
              <a:ext cx="1819798" cy="68479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0.5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Symmetric beam</a:t>
              </a:r>
              <a:endParaRPr lang="en-US" sz="11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DFD1C59-E820-4C63-8895-5F641F85D806}"/>
              </a:ext>
            </a:extLst>
          </p:cNvPr>
          <p:cNvGrpSpPr/>
          <p:nvPr/>
        </p:nvGrpSpPr>
        <p:grpSpPr>
          <a:xfrm>
            <a:off x="5335884" y="4552181"/>
            <a:ext cx="6826931" cy="1613400"/>
            <a:chOff x="2102388" y="201221"/>
            <a:chExt cx="4969198" cy="127384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EEBECC5-5E55-47E2-AFA7-BED4514ED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2388" y="201221"/>
              <a:ext cx="4969198" cy="1273849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C488138-D0DC-46A7-9A17-C6E8E100378F}"/>
                </a:ext>
              </a:extLst>
            </p:cNvPr>
            <p:cNvSpPr/>
            <p:nvPr/>
          </p:nvSpPr>
          <p:spPr>
            <a:xfrm>
              <a:off x="6358862" y="425309"/>
              <a:ext cx="330517" cy="8256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6893AE-1CAB-4345-A5F3-EACF57E1246F}"/>
              </a:ext>
            </a:extLst>
          </p:cNvPr>
          <p:cNvGrpSpPr/>
          <p:nvPr/>
        </p:nvGrpSpPr>
        <p:grpSpPr>
          <a:xfrm>
            <a:off x="6456040" y="1124744"/>
            <a:ext cx="5594680" cy="2748441"/>
            <a:chOff x="6597320" y="1904695"/>
            <a:chExt cx="5594680" cy="274844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E386D36-624D-4C1E-9282-3CFB366A2298}"/>
                </a:ext>
              </a:extLst>
            </p:cNvPr>
            <p:cNvGrpSpPr/>
            <p:nvPr/>
          </p:nvGrpSpPr>
          <p:grpSpPr>
            <a:xfrm>
              <a:off x="6597320" y="1904695"/>
              <a:ext cx="5594680" cy="2748441"/>
              <a:chOff x="6597320" y="1919919"/>
              <a:chExt cx="5594680" cy="274844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9CA55F1-CB07-4399-9855-1DFD33B5E1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97320" y="1919919"/>
                <a:ext cx="5594680" cy="2748441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178E12F-DDDA-4E58-A02E-F13B40D09EEE}"/>
                  </a:ext>
                </a:extLst>
              </p:cNvPr>
              <p:cNvSpPr txBox="1"/>
              <p:nvPr/>
            </p:nvSpPr>
            <p:spPr bwMode="auto">
              <a:xfrm>
                <a:off x="10184203" y="3977776"/>
                <a:ext cx="1885725" cy="60016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Density = 1.0 g/cc</a:t>
                </a:r>
              </a:p>
              <a:p>
                <a:r>
                  <a:rPr lang="en-US" sz="1100" dirty="0"/>
                  <a:t>Thickness = 2 mm</a:t>
                </a:r>
                <a:endParaRPr lang="en-GB" sz="1100" dirty="0"/>
              </a:p>
              <a:p>
                <a:r>
                  <a:rPr lang="en-GB" sz="1100" dirty="0"/>
                  <a:t>N</a:t>
                </a:r>
                <a:r>
                  <a:rPr lang="en-GB" sz="1100" baseline="-25000" dirty="0"/>
                  <a:t>2 </a:t>
                </a:r>
                <a:r>
                  <a:rPr lang="en-GB" sz="1100" dirty="0"/>
                  <a:t> / </a:t>
                </a:r>
                <a:r>
                  <a:rPr lang="en-GB" sz="1100" dirty="0">
                    <a:highlight>
                      <a:srgbClr val="FFFF00"/>
                    </a:highlight>
                  </a:rPr>
                  <a:t>Asymmetric beam</a:t>
                </a:r>
                <a:endParaRPr lang="en-US" sz="1100" dirty="0">
                  <a:highlight>
                    <a:srgbClr val="FFFF00"/>
                  </a:highlight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444A759-C382-4610-B5EF-50578359D3DE}"/>
                </a:ext>
              </a:extLst>
            </p:cNvPr>
            <p:cNvSpPr txBox="1"/>
            <p:nvPr/>
          </p:nvSpPr>
          <p:spPr bwMode="auto">
            <a:xfrm>
              <a:off x="6634288" y="1961016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1.8 – 1.85 kJ/g</a:t>
              </a:r>
              <a:r>
                <a:rPr lang="en-US" sz="1200" dirty="0"/>
                <a:t> 0</a:t>
              </a:r>
              <a:endParaRPr lang="en-GB" sz="1200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34B96B-C9E3-4193-9A03-A54922DFF9EA}"/>
              </a:ext>
            </a:extLst>
          </p:cNvPr>
          <p:cNvGrpSpPr/>
          <p:nvPr/>
        </p:nvGrpSpPr>
        <p:grpSpPr>
          <a:xfrm>
            <a:off x="6456040" y="1131499"/>
            <a:ext cx="5594680" cy="2789118"/>
            <a:chOff x="5706192" y="3903873"/>
            <a:chExt cx="5594680" cy="278911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6062865-759A-49C1-BA7F-0F42F24E5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06192" y="3927782"/>
              <a:ext cx="5594680" cy="2765209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1278C53-76C1-4D2E-BF6D-4D16B88ECC5E}"/>
                </a:ext>
              </a:extLst>
            </p:cNvPr>
            <p:cNvSpPr txBox="1"/>
            <p:nvPr/>
          </p:nvSpPr>
          <p:spPr bwMode="auto">
            <a:xfrm>
              <a:off x="5714987" y="3903873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1.6 – 1.7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03D89FE-D48C-4725-8888-BD68C8151081}"/>
                </a:ext>
              </a:extLst>
            </p:cNvPr>
            <p:cNvSpPr txBox="1"/>
            <p:nvPr/>
          </p:nvSpPr>
          <p:spPr bwMode="auto">
            <a:xfrm>
              <a:off x="9106819" y="5798452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1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414941E-B62E-4BD0-A1EE-45244B737DCF}"/>
              </a:ext>
            </a:extLst>
          </p:cNvPr>
          <p:cNvGrpSpPr/>
          <p:nvPr/>
        </p:nvGrpSpPr>
        <p:grpSpPr>
          <a:xfrm>
            <a:off x="6465792" y="1131499"/>
            <a:ext cx="5599397" cy="2805984"/>
            <a:chOff x="3622666" y="3197743"/>
            <a:chExt cx="5599397" cy="280598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9374426-9C4B-4139-985D-7DDFDE5A4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22666" y="3197743"/>
              <a:ext cx="5599397" cy="2805984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2911FF1-EC96-4454-AFA4-9C4D9445EC24}"/>
                </a:ext>
              </a:extLst>
            </p:cNvPr>
            <p:cNvSpPr txBox="1"/>
            <p:nvPr/>
          </p:nvSpPr>
          <p:spPr bwMode="auto">
            <a:xfrm>
              <a:off x="3788985" y="3343442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1.5 – 1.55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784FEE3-C039-4D54-8953-6DA015B7E032}"/>
                </a:ext>
              </a:extLst>
            </p:cNvPr>
            <p:cNvSpPr txBox="1"/>
            <p:nvPr/>
          </p:nvSpPr>
          <p:spPr bwMode="auto">
            <a:xfrm>
              <a:off x="7180817" y="5238021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0.5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95DEA2B-B58D-4680-9AE6-104BE2A05899}"/>
              </a:ext>
            </a:extLst>
          </p:cNvPr>
          <p:cNvSpPr txBox="1"/>
          <p:nvPr/>
        </p:nvSpPr>
        <p:spPr bwMode="auto">
          <a:xfrm>
            <a:off x="-25619" y="4676190"/>
            <a:ext cx="55250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SOLO layers in N2 + asymmetric beams 		</a:t>
            </a:r>
            <a:r>
              <a:rPr lang="en-US" sz="1600" b="1" dirty="0">
                <a:sym typeface="Wingdings" panose="05000000000000000000" pitchFamily="2" charset="2"/>
              </a:rPr>
              <a:t> bulk delamination</a:t>
            </a:r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Effect of thickness on extent of delamination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Recent results. On-going progress.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3AD5101-8233-4F9B-9AF0-81A337396D31}"/>
              </a:ext>
            </a:extLst>
          </p:cNvPr>
          <p:cNvGrpSpPr/>
          <p:nvPr/>
        </p:nvGrpSpPr>
        <p:grpSpPr>
          <a:xfrm>
            <a:off x="158095" y="663790"/>
            <a:ext cx="5421272" cy="3439563"/>
            <a:chOff x="5470439" y="1811642"/>
            <a:chExt cx="5144083" cy="3206016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8E3454F-99DE-4AEE-954F-5EBCBAD00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70439" y="1811642"/>
              <a:ext cx="5144083" cy="3206016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F2F7174-EDDA-4049-8A01-B80A2BBFDA5F}"/>
                </a:ext>
              </a:extLst>
            </p:cNvPr>
            <p:cNvSpPr txBox="1"/>
            <p:nvPr/>
          </p:nvSpPr>
          <p:spPr bwMode="auto">
            <a:xfrm>
              <a:off x="5526968" y="2351211"/>
              <a:ext cx="1592740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2.8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715AD62-2811-43AC-B148-08593BB557B3}"/>
                </a:ext>
              </a:extLst>
            </p:cNvPr>
            <p:cNvSpPr txBox="1"/>
            <p:nvPr/>
          </p:nvSpPr>
          <p:spPr bwMode="auto">
            <a:xfrm>
              <a:off x="8848345" y="4116383"/>
              <a:ext cx="1656184" cy="76944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2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</a:p>
            <a:p>
              <a:r>
                <a:rPr lang="en-GB" sz="1100" dirty="0">
                  <a:highlight>
                    <a:srgbClr val="FF9900"/>
                  </a:highlight>
                </a:rPr>
                <a:t>Stacked</a:t>
              </a:r>
              <a:endParaRPr lang="en-US" sz="1100" dirty="0">
                <a:highlight>
                  <a:srgbClr val="FF99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9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426E7C-D9C4-49D4-ADA7-03BC3BB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DBC523-0AC1-4DFA-89EF-A573B6DC0888}"/>
              </a:ext>
            </a:extLst>
          </p:cNvPr>
          <p:cNvGrpSpPr/>
          <p:nvPr/>
        </p:nvGrpSpPr>
        <p:grpSpPr>
          <a:xfrm>
            <a:off x="253294" y="1028699"/>
            <a:ext cx="5594680" cy="2748441"/>
            <a:chOff x="6597320" y="1904695"/>
            <a:chExt cx="5594680" cy="274844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A757D8C-CF8B-4394-8911-222BD56C0C74}"/>
                </a:ext>
              </a:extLst>
            </p:cNvPr>
            <p:cNvGrpSpPr/>
            <p:nvPr/>
          </p:nvGrpSpPr>
          <p:grpSpPr>
            <a:xfrm>
              <a:off x="6597320" y="1904695"/>
              <a:ext cx="5594680" cy="2748441"/>
              <a:chOff x="6597320" y="1919919"/>
              <a:chExt cx="5594680" cy="274844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7ED9939-57F5-4869-8DE6-1E1099A945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97320" y="1919919"/>
                <a:ext cx="5594680" cy="2748441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976C69-EFA0-41AF-B724-853B36B2A361}"/>
                  </a:ext>
                </a:extLst>
              </p:cNvPr>
              <p:cNvSpPr txBox="1"/>
              <p:nvPr/>
            </p:nvSpPr>
            <p:spPr bwMode="auto">
              <a:xfrm>
                <a:off x="10184203" y="3977776"/>
                <a:ext cx="1885725" cy="60016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Density = 1.0 g/cc</a:t>
                </a:r>
              </a:p>
              <a:p>
                <a:r>
                  <a:rPr lang="en-US" sz="1100" dirty="0"/>
                  <a:t>Thickness = 2 mm</a:t>
                </a:r>
                <a:endParaRPr lang="en-GB" sz="1100" dirty="0"/>
              </a:p>
              <a:p>
                <a:r>
                  <a:rPr lang="en-GB" sz="1100" dirty="0"/>
                  <a:t>N</a:t>
                </a:r>
                <a:r>
                  <a:rPr lang="en-GB" sz="1100" baseline="-25000" dirty="0"/>
                  <a:t>2 </a:t>
                </a:r>
                <a:r>
                  <a:rPr lang="en-GB" sz="1100" dirty="0"/>
                  <a:t> / </a:t>
                </a:r>
                <a:r>
                  <a:rPr lang="en-GB" sz="1100" dirty="0">
                    <a:highlight>
                      <a:srgbClr val="FFFF00"/>
                    </a:highlight>
                  </a:rPr>
                  <a:t>Asymmetric beam</a:t>
                </a:r>
                <a:endParaRPr lang="en-US" sz="1100" dirty="0">
                  <a:highlight>
                    <a:srgbClr val="FFFF00"/>
                  </a:highlight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813368F-0A9D-4E27-AFE8-51F84B60EE21}"/>
                </a:ext>
              </a:extLst>
            </p:cNvPr>
            <p:cNvSpPr txBox="1"/>
            <p:nvPr/>
          </p:nvSpPr>
          <p:spPr bwMode="auto">
            <a:xfrm>
              <a:off x="6634288" y="1961016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1.8 – 1.85 kJ/g</a:t>
              </a:r>
              <a:r>
                <a:rPr lang="en-US" sz="1200" dirty="0"/>
                <a:t> 0</a:t>
              </a:r>
              <a:endParaRPr lang="en-GB" sz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DD6B34-1000-4135-9FB2-59CAEBB3BE8B}"/>
              </a:ext>
            </a:extLst>
          </p:cNvPr>
          <p:cNvGrpSpPr/>
          <p:nvPr/>
        </p:nvGrpSpPr>
        <p:grpSpPr>
          <a:xfrm>
            <a:off x="253294" y="1019126"/>
            <a:ext cx="5594680" cy="2765209"/>
            <a:chOff x="5637369" y="3717032"/>
            <a:chExt cx="5594680" cy="276520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0812FE-C59F-4D1C-81BC-2B4FC0FD9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7369" y="3717032"/>
              <a:ext cx="5594680" cy="276520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851F61-9FC3-4649-84BE-7A9DD8960139}"/>
                </a:ext>
              </a:extLst>
            </p:cNvPr>
            <p:cNvSpPr txBox="1"/>
            <p:nvPr/>
          </p:nvSpPr>
          <p:spPr bwMode="auto">
            <a:xfrm>
              <a:off x="5714987" y="3903873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1.6 – 1.7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DB1D27-D690-414B-94D9-4F6D13F0DAE7}"/>
                </a:ext>
              </a:extLst>
            </p:cNvPr>
            <p:cNvSpPr txBox="1"/>
            <p:nvPr/>
          </p:nvSpPr>
          <p:spPr bwMode="auto">
            <a:xfrm>
              <a:off x="9106819" y="5798452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1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4B361A8-B2F7-4771-950F-E7AEAD119E56}"/>
              </a:ext>
            </a:extLst>
          </p:cNvPr>
          <p:cNvGrpSpPr/>
          <p:nvPr/>
        </p:nvGrpSpPr>
        <p:grpSpPr>
          <a:xfrm>
            <a:off x="247920" y="1018126"/>
            <a:ext cx="5599397" cy="2805984"/>
            <a:chOff x="3622666" y="3197743"/>
            <a:chExt cx="5599397" cy="280598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CC4ABC-11F8-4876-BAA0-E81ECC4ED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2666" y="3197743"/>
              <a:ext cx="5599397" cy="280598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2DF669-72BF-4909-B641-AD82E4C92FD8}"/>
                </a:ext>
              </a:extLst>
            </p:cNvPr>
            <p:cNvSpPr txBox="1"/>
            <p:nvPr/>
          </p:nvSpPr>
          <p:spPr bwMode="auto">
            <a:xfrm>
              <a:off x="3788985" y="3343442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1.5 – 1.55 kJ/g</a:t>
              </a:r>
              <a:r>
                <a:rPr lang="en-US" sz="1200" dirty="0"/>
                <a:t> </a:t>
              </a:r>
              <a:endParaRPr lang="en-GB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C74ADD-2481-437A-82A6-1531BFC50B85}"/>
                </a:ext>
              </a:extLst>
            </p:cNvPr>
            <p:cNvSpPr txBox="1"/>
            <p:nvPr/>
          </p:nvSpPr>
          <p:spPr bwMode="auto">
            <a:xfrm>
              <a:off x="7180817" y="5238021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0.5 mm</a:t>
              </a:r>
              <a:endParaRPr lang="en-GB" sz="1100" dirty="0"/>
            </a:p>
            <a:p>
              <a:r>
                <a:rPr lang="en-GB" sz="1100" dirty="0"/>
                <a:t>N</a:t>
              </a:r>
              <a:r>
                <a:rPr lang="en-GB" sz="1100" baseline="-25000" dirty="0"/>
                <a:t>2 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3E39D867-6437-4E59-A67E-5EE0349A18B2}"/>
              </a:ext>
            </a:extLst>
          </p:cNvPr>
          <p:cNvSpPr txBox="1">
            <a:spLocks/>
          </p:cNvSpPr>
          <p:nvPr/>
        </p:nvSpPr>
        <p:spPr bwMode="auto">
          <a:xfrm>
            <a:off x="601179" y="135173"/>
            <a:ext cx="10981221" cy="46217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>
              <a:spcBef>
                <a:spcPts val="0"/>
              </a:spcBef>
              <a:buNone/>
              <a:defRPr sz="28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</a:rPr>
              <a:t>Asymmetric Beam in N</a:t>
            </a:r>
            <a:r>
              <a:rPr lang="en-US" sz="3200" b="1" baseline="-25000" dirty="0">
                <a:solidFill>
                  <a:schemeClr val="tx1"/>
                </a:solidFill>
              </a:rPr>
              <a:t>2</a:t>
            </a:r>
            <a:r>
              <a:rPr lang="en-US" sz="3200" b="1" dirty="0">
                <a:solidFill>
                  <a:schemeClr val="tx1"/>
                </a:solidFill>
              </a:rPr>
              <a:t> / Vacuum</a:t>
            </a:r>
            <a:endParaRPr lang="en-GB" sz="3200" b="1" dirty="0">
              <a:solidFill>
                <a:schemeClr val="tx1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67EBC9A-3C4B-4B47-9F26-96B5C60F457D}"/>
              </a:ext>
            </a:extLst>
          </p:cNvPr>
          <p:cNvGrpSpPr/>
          <p:nvPr/>
        </p:nvGrpSpPr>
        <p:grpSpPr>
          <a:xfrm>
            <a:off x="6264879" y="1024113"/>
            <a:ext cx="5594680" cy="2690720"/>
            <a:chOff x="6264879" y="1024113"/>
            <a:chExt cx="5594680" cy="269072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CD82F33-B1B3-4EB0-A840-4C6D02BE3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64879" y="1024113"/>
              <a:ext cx="5594680" cy="269072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F82720A-D418-48C4-88F2-FCD41F48A0AD}"/>
                </a:ext>
              </a:extLst>
            </p:cNvPr>
            <p:cNvSpPr txBox="1"/>
            <p:nvPr/>
          </p:nvSpPr>
          <p:spPr bwMode="auto">
            <a:xfrm>
              <a:off x="9324890" y="1124744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1.8 – 1.85 kJ/g</a:t>
              </a:r>
              <a:r>
                <a:rPr lang="en-US" sz="1200" dirty="0"/>
                <a:t> 0</a:t>
              </a:r>
              <a:endParaRPr lang="en-GB" sz="12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A577EE-6A8D-4939-AB4E-BF977D5E0F02}"/>
                </a:ext>
              </a:extLst>
            </p:cNvPr>
            <p:cNvSpPr txBox="1"/>
            <p:nvPr/>
          </p:nvSpPr>
          <p:spPr bwMode="auto">
            <a:xfrm>
              <a:off x="9898907" y="3044860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2 mm</a:t>
              </a:r>
              <a:r>
                <a:rPr lang="en-GB" sz="1100" baseline="-25000" dirty="0"/>
                <a:t> </a:t>
              </a:r>
              <a:r>
                <a:rPr lang="en-GB" sz="1100" dirty="0"/>
                <a:t> /</a:t>
              </a:r>
            </a:p>
            <a:p>
              <a:r>
                <a:rPr lang="en-GB" sz="1100" dirty="0">
                  <a:highlight>
                    <a:srgbClr val="00FFFF"/>
                  </a:highlight>
                </a:rPr>
                <a:t>VAC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AC48CBD-6381-44DF-8115-41C33D4B160F}"/>
              </a:ext>
            </a:extLst>
          </p:cNvPr>
          <p:cNvGrpSpPr/>
          <p:nvPr/>
        </p:nvGrpSpPr>
        <p:grpSpPr>
          <a:xfrm>
            <a:off x="6266553" y="1024113"/>
            <a:ext cx="5593006" cy="2765209"/>
            <a:chOff x="2565087" y="2015641"/>
            <a:chExt cx="5593006" cy="277331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FBC08CC-229B-4A2C-82E5-7ECE55B59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5087" y="2015641"/>
              <a:ext cx="5593006" cy="2773311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E35DE26-7D41-4E83-9CC4-34A4AF6B1226}"/>
                </a:ext>
              </a:extLst>
            </p:cNvPr>
            <p:cNvSpPr txBox="1"/>
            <p:nvPr/>
          </p:nvSpPr>
          <p:spPr bwMode="auto">
            <a:xfrm>
              <a:off x="5725902" y="2125920"/>
              <a:ext cx="2387734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1.6 – 1.7 kJ/g</a:t>
              </a:r>
              <a:r>
                <a:rPr lang="en-US" sz="1200" dirty="0"/>
                <a:t> 0</a:t>
              </a:r>
              <a:endParaRPr lang="en-GB" sz="12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FF796BC-DB46-4EA6-B62F-B3E003789FCE}"/>
                </a:ext>
              </a:extLst>
            </p:cNvPr>
            <p:cNvSpPr txBox="1"/>
            <p:nvPr/>
          </p:nvSpPr>
          <p:spPr bwMode="auto">
            <a:xfrm>
              <a:off x="6175970" y="4059370"/>
              <a:ext cx="1885725" cy="6001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1 mm</a:t>
              </a:r>
              <a:r>
                <a:rPr lang="en-GB" sz="1100" baseline="-25000" dirty="0"/>
                <a:t> </a:t>
              </a:r>
              <a:r>
                <a:rPr lang="en-GB" sz="1100" dirty="0"/>
                <a:t> /</a:t>
              </a:r>
            </a:p>
            <a:p>
              <a:r>
                <a:rPr lang="en-GB" sz="1100" dirty="0">
                  <a:highlight>
                    <a:srgbClr val="00FFFF"/>
                  </a:highlight>
                </a:rPr>
                <a:t>VAC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928D335-8B02-4BEB-B963-76A1267ABDD6}"/>
              </a:ext>
            </a:extLst>
          </p:cNvPr>
          <p:cNvGrpSpPr/>
          <p:nvPr/>
        </p:nvGrpSpPr>
        <p:grpSpPr>
          <a:xfrm>
            <a:off x="6264222" y="1077481"/>
            <a:ext cx="5585121" cy="2746629"/>
            <a:chOff x="6274438" y="3811256"/>
            <a:chExt cx="5585121" cy="2746629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DF87F83-F757-49C0-9C57-B4E081681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74438" y="3811256"/>
              <a:ext cx="5585121" cy="274662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8C08374-A329-4C57-973F-CBBF62734053}"/>
                </a:ext>
              </a:extLst>
            </p:cNvPr>
            <p:cNvSpPr txBox="1"/>
            <p:nvPr/>
          </p:nvSpPr>
          <p:spPr bwMode="auto">
            <a:xfrm>
              <a:off x="9385214" y="3912301"/>
              <a:ext cx="2387734" cy="27619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solidFill>
                    <a:schemeClr val="bg1"/>
                  </a:solidFill>
                </a:rPr>
                <a:t>E_density</a:t>
              </a:r>
              <a:r>
                <a:rPr lang="en-US" sz="1200" dirty="0">
                  <a:solidFill>
                    <a:schemeClr val="bg1"/>
                  </a:solidFill>
                </a:rPr>
                <a:t> = 1.5 – 1.55 kJ/g</a:t>
              </a:r>
              <a:r>
                <a:rPr lang="en-US" sz="1200" dirty="0"/>
                <a:t> 0</a:t>
              </a:r>
              <a:endParaRPr lang="en-GB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76A8F3-97B1-43D8-B2D8-722C5B64BA68}"/>
                </a:ext>
              </a:extLst>
            </p:cNvPr>
            <p:cNvSpPr txBox="1"/>
            <p:nvPr/>
          </p:nvSpPr>
          <p:spPr bwMode="auto">
            <a:xfrm>
              <a:off x="9835282" y="5840102"/>
              <a:ext cx="1885725" cy="59841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Density = 1.0 g/cc</a:t>
              </a:r>
            </a:p>
            <a:p>
              <a:r>
                <a:rPr lang="en-US" sz="1100" dirty="0"/>
                <a:t>Thickness = 0,5 mm</a:t>
              </a:r>
              <a:r>
                <a:rPr lang="en-GB" sz="1100" baseline="-25000" dirty="0"/>
                <a:t> </a:t>
              </a:r>
              <a:r>
                <a:rPr lang="en-GB" sz="1100" dirty="0"/>
                <a:t> /</a:t>
              </a:r>
            </a:p>
            <a:p>
              <a:r>
                <a:rPr lang="en-GB" sz="1100" dirty="0">
                  <a:highlight>
                    <a:srgbClr val="00FFFF"/>
                  </a:highlight>
                </a:rPr>
                <a:t>VAC</a:t>
              </a:r>
              <a:r>
                <a:rPr lang="en-GB" sz="1100" dirty="0"/>
                <a:t> / </a:t>
              </a:r>
              <a:r>
                <a:rPr lang="en-GB" sz="1100" dirty="0">
                  <a:highlight>
                    <a:srgbClr val="FFFF00"/>
                  </a:highlight>
                </a:rPr>
                <a:t>Asymmetric beam</a:t>
              </a:r>
              <a:endParaRPr lang="en-US" sz="1100" dirty="0">
                <a:highlight>
                  <a:srgbClr val="FFFF00"/>
                </a:highlight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B8B1F3F-1B66-45A2-A661-CC058715532A}"/>
              </a:ext>
            </a:extLst>
          </p:cNvPr>
          <p:cNvSpPr txBox="1"/>
          <p:nvPr/>
        </p:nvSpPr>
        <p:spPr bwMode="auto">
          <a:xfrm>
            <a:off x="-25619" y="4676190"/>
            <a:ext cx="55250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N2 layers damaged in the bulk / Vacuum layers just superficial damage 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Effect of thickness on extent of delamination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pPr marL="285750" indent="-285750">
              <a:buFontTx/>
              <a:buChar char="-"/>
            </a:pPr>
            <a:r>
              <a:rPr lang="en-US" sz="1600" b="1" dirty="0"/>
              <a:t>Recent results. On-going progress.</a:t>
            </a:r>
          </a:p>
          <a:p>
            <a:pPr marL="285750" indent="-285750">
              <a:buFontTx/>
              <a:buChar char="-"/>
            </a:pPr>
            <a:endParaRPr lang="en-US" sz="1600" b="1" dirty="0"/>
          </a:p>
          <a:p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E2CE231-1588-42FD-8E0B-1757DCD52287}"/>
              </a:ext>
            </a:extLst>
          </p:cNvPr>
          <p:cNvGrpSpPr/>
          <p:nvPr/>
        </p:nvGrpSpPr>
        <p:grpSpPr>
          <a:xfrm>
            <a:off x="5362511" y="4518553"/>
            <a:ext cx="6826931" cy="1656100"/>
            <a:chOff x="2102388" y="201221"/>
            <a:chExt cx="4969198" cy="1273849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998B4B0-FDF6-413E-B4AC-9AC2EC456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02388" y="201221"/>
              <a:ext cx="4969198" cy="1273849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F81F9A3-7AC6-44AD-A3A3-7A65B88665E9}"/>
                </a:ext>
              </a:extLst>
            </p:cNvPr>
            <p:cNvSpPr/>
            <p:nvPr/>
          </p:nvSpPr>
          <p:spPr>
            <a:xfrm>
              <a:off x="6358862" y="425309"/>
              <a:ext cx="330517" cy="8256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149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25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3EF964-FD5C-419A-8210-5DECD5A36E16}"/>
              </a:ext>
            </a:extLst>
          </p:cNvPr>
          <p:cNvSpPr txBox="1"/>
          <p:nvPr/>
        </p:nvSpPr>
        <p:spPr>
          <a:xfrm>
            <a:off x="287201" y="1167653"/>
            <a:ext cx="474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STACKED layers</a:t>
            </a:r>
            <a:endParaRPr lang="en-GB" sz="2800" b="1" u="sng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E6A0FB-38D9-4F41-BCD4-B5814B4E0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1714351"/>
            <a:ext cx="6816608" cy="40095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45265C-BF18-4147-A894-9F4D7103A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427" y="122012"/>
            <a:ext cx="4066350" cy="20023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D1600D-EA9D-4E9F-89FC-100B52A3A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427" y="2135033"/>
            <a:ext cx="4066350" cy="21242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5137EF-7CC6-41A6-8D51-C8354D81CF87}"/>
              </a:ext>
            </a:extLst>
          </p:cNvPr>
          <p:cNvSpPr txBox="1"/>
          <p:nvPr/>
        </p:nvSpPr>
        <p:spPr>
          <a:xfrm>
            <a:off x="6816080" y="4590544"/>
            <a:ext cx="54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r>
              <a:rPr lang="en-US" dirty="0"/>
              <a:t>Conclusions STACKED layers in N2/Vacuum: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Practically no damage observed (</a:t>
            </a:r>
            <a:r>
              <a:rPr lang="en-US" b="1" dirty="0"/>
              <a:t>coherent with LHC TDE Autopsy Results</a:t>
            </a:r>
            <a:r>
              <a:rPr lang="en-US" dirty="0"/>
              <a:t>) </a:t>
            </a:r>
          </a:p>
          <a:p>
            <a:pPr marL="285750" indent="-285750">
              <a:buFontTx/>
              <a:buChar char="-"/>
            </a:pPr>
            <a:r>
              <a:rPr lang="en-US" dirty="0"/>
              <a:t>Compressed/Uncompressed results are very similar</a:t>
            </a:r>
          </a:p>
          <a:p>
            <a:r>
              <a:rPr lang="en-US" dirty="0"/>
              <a:t>-    Vacuum samples “untouched”</a:t>
            </a:r>
          </a:p>
        </p:txBody>
      </p:sp>
      <p:sp>
        <p:nvSpPr>
          <p:cNvPr id="13" name="Title 8">
            <a:extLst>
              <a:ext uri="{FF2B5EF4-FFF2-40B4-BE49-F238E27FC236}">
                <a16:creationId xmlns:a16="http://schemas.microsoft.com/office/drawing/2014/main" id="{C56B5A88-1BFE-4489-9E7B-D4703CE61F54}"/>
              </a:ext>
            </a:extLst>
          </p:cNvPr>
          <p:cNvSpPr txBox="1">
            <a:spLocks/>
          </p:cNvSpPr>
          <p:nvPr/>
        </p:nvSpPr>
        <p:spPr bwMode="auto">
          <a:xfrm>
            <a:off x="-2256928" y="121100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Results on </a:t>
            </a:r>
            <a:r>
              <a:rPr lang="en-US" dirty="0" err="1"/>
              <a:t>Sigraflex</a:t>
            </a:r>
            <a:r>
              <a:rPr lang="en-US" baseline="30000" dirty="0"/>
              <a:t>®</a:t>
            </a:r>
            <a:r>
              <a:rPr lang="en-US" dirty="0"/>
              <a:t> </a:t>
            </a:r>
            <a:r>
              <a:rPr lang="en-US" sz="2400" dirty="0"/>
              <a:t>(HRMT-56)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4946F14-2C26-4FCE-809C-EF320024F9C0}"/>
              </a:ext>
            </a:extLst>
          </p:cNvPr>
          <p:cNvGrpSpPr/>
          <p:nvPr/>
        </p:nvGrpSpPr>
        <p:grpSpPr>
          <a:xfrm>
            <a:off x="-528" y="-5089"/>
            <a:ext cx="4740549" cy="1273849"/>
            <a:chOff x="-528" y="-5089"/>
            <a:chExt cx="4740549" cy="1273849"/>
          </a:xfrm>
        </p:grpSpPr>
        <p:pic>
          <p:nvPicPr>
            <p:cNvPr id="9" name="Picture 8" descr="A picture containing text, stationary&#10;&#10;Description automatically generated">
              <a:extLst>
                <a:ext uri="{FF2B5EF4-FFF2-40B4-BE49-F238E27FC236}">
                  <a16:creationId xmlns:a16="http://schemas.microsoft.com/office/drawing/2014/main" id="{A81178E1-53D6-4F9C-98B2-62696AD49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-528" y="-5089"/>
              <a:ext cx="4740549" cy="1273849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CD48D4B-9425-4566-BCB8-F47A5880A857}"/>
                </a:ext>
              </a:extLst>
            </p:cNvPr>
            <p:cNvSpPr/>
            <p:nvPr/>
          </p:nvSpPr>
          <p:spPr>
            <a:xfrm>
              <a:off x="551384" y="179319"/>
              <a:ext cx="2520280" cy="9454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2E680FD-0E8A-4B6C-A692-4746BC184F29}"/>
                </a:ext>
              </a:extLst>
            </p:cNvPr>
            <p:cNvSpPr/>
            <p:nvPr/>
          </p:nvSpPr>
          <p:spPr>
            <a:xfrm>
              <a:off x="3473401" y="131574"/>
              <a:ext cx="864883" cy="9454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AB365E45-6FC7-40D3-AD24-51D59F441A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9211" y="134146"/>
            <a:ext cx="4066350" cy="19902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543A70-33D7-4588-ABC8-0B2351A94D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9211" y="2135033"/>
            <a:ext cx="4066350" cy="212427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36F2F8B-EABD-4952-91E3-C9C771A3B384}"/>
              </a:ext>
            </a:extLst>
          </p:cNvPr>
          <p:cNvGrpSpPr/>
          <p:nvPr/>
        </p:nvGrpSpPr>
        <p:grpSpPr>
          <a:xfrm>
            <a:off x="-3345" y="32960"/>
            <a:ext cx="4969198" cy="1245122"/>
            <a:chOff x="-3345" y="32959"/>
            <a:chExt cx="4969198" cy="127384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F91C477-580D-4C09-A16D-F8DFB61B47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3345" y="32959"/>
              <a:ext cx="4969198" cy="1273849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13C6C2-9A23-4C2B-806C-A068EE513B9C}"/>
                </a:ext>
              </a:extLst>
            </p:cNvPr>
            <p:cNvSpPr/>
            <p:nvPr/>
          </p:nvSpPr>
          <p:spPr>
            <a:xfrm>
              <a:off x="4007767" y="260649"/>
              <a:ext cx="330517" cy="82567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3177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384032" y="2741363"/>
            <a:ext cx="8616280" cy="715840"/>
          </a:xfrm>
        </p:spPr>
        <p:txBody>
          <a:bodyPr/>
          <a:lstStyle/>
          <a:p>
            <a:pPr>
              <a:defRPr/>
            </a:pPr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0622CBF-F3F3-4916-A1D3-BD13530337FB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435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27</a:t>
            </a:fld>
            <a:endParaRPr lang="en-GB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3"/>
          </p:nvPr>
        </p:nvSpPr>
        <p:spPr bwMode="auto">
          <a:xfrm>
            <a:off x="135868" y="296652"/>
            <a:ext cx="11920264" cy="626469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Sigraflex</a:t>
            </a:r>
            <a:r>
              <a:rPr lang="en-US" sz="2400" baseline="30000" dirty="0"/>
              <a:t>®</a:t>
            </a:r>
            <a:r>
              <a:rPr lang="en-US" sz="2400" dirty="0"/>
              <a:t> shows no damage up to 2.7 - 3.2 kJ/g when irradiated in N2 &amp; Vacuum for 3 (or 1) shots and in STACKED configuration for any beam impact</a:t>
            </a:r>
          </a:p>
          <a:p>
            <a:pPr marL="231775" lvl="1" indent="0">
              <a:buNone/>
            </a:pPr>
            <a:r>
              <a:rPr lang="en-US" sz="1800" dirty="0"/>
              <a:t>	Run3 parameters are compatible with tested conditions for </a:t>
            </a:r>
            <a:r>
              <a:rPr lang="en-US" sz="1800" dirty="0" err="1"/>
              <a:t>Sigraflex</a:t>
            </a:r>
            <a:br>
              <a:rPr lang="en-US" sz="1800" dirty="0"/>
            </a:br>
            <a:r>
              <a:rPr lang="en-US" sz="1800" dirty="0"/>
              <a:t>	</a:t>
            </a:r>
            <a:r>
              <a:rPr lang="en-US" sz="1050" b="0" i="1" dirty="0"/>
              <a:t> </a:t>
            </a:r>
            <a:r>
              <a:rPr lang="en-US" sz="1600" dirty="0"/>
              <a:t>	 (doubt on what cumulative damages would appear after ‘00s shots at Run3 &amp; beyond (HRMT-HED2 (2024))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BC703BF-792E-440C-AB02-3986D9F2BE96}"/>
              </a:ext>
            </a:extLst>
          </p:cNvPr>
          <p:cNvSpPr txBox="1">
            <a:spLocks/>
          </p:cNvSpPr>
          <p:nvPr/>
        </p:nvSpPr>
        <p:spPr bwMode="auto">
          <a:xfrm>
            <a:off x="551384" y="1700808"/>
            <a:ext cx="10968567" cy="25435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467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HRMT-56 SOLO layers results do not show bursting-out effect shown in HRMT-43 for symmetric beam impacts </a:t>
            </a:r>
          </a:p>
          <a:p>
            <a:pPr marL="574675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HRMT-56 SOLO layers show bursting-out effect for asymmetric beam impacts:</a:t>
            </a:r>
          </a:p>
          <a:p>
            <a:pPr marL="1222825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No bulk effect on samples under Vacuum / Layers impacted in N2 show same extent of damage as those of HRMT-43</a:t>
            </a:r>
          </a:p>
          <a:p>
            <a:pPr marL="1222825" lvl="3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Boundary conditions and environment play indeed a role in bursting out of plane – even more than peak energy density. </a:t>
            </a:r>
          </a:p>
          <a:p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EB9D271-F4B7-4A6F-8889-D93137BF0FF8}"/>
              </a:ext>
            </a:extLst>
          </p:cNvPr>
          <p:cNvSpPr txBox="1">
            <a:spLocks/>
          </p:cNvSpPr>
          <p:nvPr/>
        </p:nvSpPr>
        <p:spPr bwMode="auto">
          <a:xfrm>
            <a:off x="135868" y="4229607"/>
            <a:ext cx="11792780" cy="25435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Technically going with stacked </a:t>
            </a:r>
            <a:r>
              <a:rPr lang="en-US" sz="2000" b="1" dirty="0" err="1">
                <a:sym typeface="Wingdings" panose="05000000000000000000" pitchFamily="2" charset="2"/>
              </a:rPr>
              <a:t>Sigraflex</a:t>
            </a:r>
            <a:r>
              <a:rPr lang="en-US" sz="2000" baseline="30000" dirty="0"/>
              <a:t> ®</a:t>
            </a:r>
            <a:r>
              <a:rPr lang="en-US" sz="2000" b="1" dirty="0">
                <a:sym typeface="Wingdings" panose="05000000000000000000" pitchFamily="2" charset="2"/>
              </a:rPr>
              <a:t> sheets is a valid choice for Run3</a:t>
            </a: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Alternatives based on CFC materials would be available and are performing well.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Full assessment of C-based materials under beam Impact (being) done (CC / C-</a:t>
            </a:r>
            <a:r>
              <a:rPr lang="en-US" sz="2000" dirty="0" err="1"/>
              <a:t>SiC</a:t>
            </a:r>
            <a:r>
              <a:rPr lang="en-US" sz="2000" dirty="0"/>
              <a:t> / </a:t>
            </a:r>
            <a:r>
              <a:rPr lang="en-US" sz="2000" dirty="0" err="1"/>
              <a:t>Sigraflex</a:t>
            </a:r>
            <a:r>
              <a:rPr lang="en-US" sz="2000" dirty="0"/>
              <a:t> / Graphite)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01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97001-57E5-4940-BA8A-5B25EFE14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80E8-9D69-4354-84AD-8A8FDB3F9103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688A02-4260-436B-8450-66FA0E70E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260" y="187772"/>
            <a:ext cx="10519215" cy="715840"/>
          </a:xfrm>
          <a:effectLst/>
        </p:spPr>
        <p:txBody>
          <a:bodyPr vert="horz" lIns="45720" rIns="45720" anchor="ctr" anchorCtr="1">
            <a:normAutofit/>
          </a:bodyPr>
          <a:lstStyle/>
          <a:p>
            <a:r>
              <a:rPr lang="en-US" dirty="0"/>
              <a:t>LHC TDE Configuration &amp; Operational Runs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A79BB41-2996-40F2-A3A1-EF380B2FC973}"/>
              </a:ext>
            </a:extLst>
          </p:cNvPr>
          <p:cNvCxnSpPr>
            <a:cxnSpLocks/>
          </p:cNvCxnSpPr>
          <p:nvPr/>
        </p:nvCxnSpPr>
        <p:spPr>
          <a:xfrm flipH="1">
            <a:off x="2135560" y="4869160"/>
            <a:ext cx="312190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52D57D-B598-4331-9CF5-D5F5E7CA06DD}"/>
              </a:ext>
            </a:extLst>
          </p:cNvPr>
          <p:cNvCxnSpPr>
            <a:cxnSpLocks/>
          </p:cNvCxnSpPr>
          <p:nvPr/>
        </p:nvCxnSpPr>
        <p:spPr>
          <a:xfrm flipH="1">
            <a:off x="2287960" y="5021560"/>
            <a:ext cx="312190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9993755-01BE-4ECA-8EBE-ADA996F2FA70}"/>
              </a:ext>
            </a:extLst>
          </p:cNvPr>
          <p:cNvGrpSpPr/>
          <p:nvPr/>
        </p:nvGrpSpPr>
        <p:grpSpPr>
          <a:xfrm>
            <a:off x="0" y="745412"/>
            <a:ext cx="12192000" cy="5367176"/>
            <a:chOff x="0" y="696963"/>
            <a:chExt cx="12192000" cy="497458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99EE11-444F-40F8-9720-BC16B36AC726}"/>
                </a:ext>
              </a:extLst>
            </p:cNvPr>
            <p:cNvGrpSpPr/>
            <p:nvPr/>
          </p:nvGrpSpPr>
          <p:grpSpPr>
            <a:xfrm>
              <a:off x="0" y="696963"/>
              <a:ext cx="12192000" cy="4974589"/>
              <a:chOff x="1353626" y="3621230"/>
              <a:chExt cx="12192000" cy="5497293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2E184D0-69A8-40C6-BAAA-D56924286E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01154" y="6322037"/>
                <a:ext cx="30499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1147561-6D46-4ADA-ACC2-A29677EE9C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5560" y="4725144"/>
                <a:ext cx="3049900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108D860-B6E1-4DE5-9A77-2ABD4A00E4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63552" y="4005064"/>
                <a:ext cx="312190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28674A4B-9893-45AD-908B-BBF44CEDA1D3}"/>
                  </a:ext>
                </a:extLst>
              </p:cNvPr>
              <p:cNvGrpSpPr/>
              <p:nvPr/>
            </p:nvGrpSpPr>
            <p:grpSpPr>
              <a:xfrm>
                <a:off x="1353626" y="3621230"/>
                <a:ext cx="12192000" cy="5497293"/>
                <a:chOff x="466114" y="975379"/>
                <a:chExt cx="12192000" cy="5782258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9A19F2B6-041A-45CA-A597-DAB0414556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66114" y="975379"/>
                  <a:ext cx="12192000" cy="5782258"/>
                </a:xfrm>
                <a:prstGeom prst="rect">
                  <a:avLst/>
                </a:prstGeom>
              </p:spPr>
            </p:pic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A75F3DE0-0DF6-4395-8790-A2D6F4A815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2760" y="4671060"/>
                  <a:ext cx="268986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F207ABD7-B45B-414F-9AF4-14AEEC9B9C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2760" y="5295900"/>
                  <a:ext cx="268986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C3DB0367-A900-45B3-8FB7-23A4BB4FF3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1034" y="5824175"/>
                <a:ext cx="10963871" cy="3273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3C7BC7B-1878-451A-B0E0-6A948B085B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89186" y="6322037"/>
                <a:ext cx="3085904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7167603-B040-4F34-9BF5-58F4096D16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5560" y="3645024"/>
              <a:ext cx="3085904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D4ECAC8-E843-4F7B-BDDE-B343AD0C3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5560" y="4293096"/>
              <a:ext cx="3085904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A451D04-256F-4A0B-9E7C-2D9F58C756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5560" y="4869160"/>
              <a:ext cx="3085904" cy="0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300D8D9D-F89E-4C68-B9B7-C26B11DEED45}"/>
              </a:ext>
            </a:extLst>
          </p:cNvPr>
          <p:cNvSpPr/>
          <p:nvPr/>
        </p:nvSpPr>
        <p:spPr>
          <a:xfrm>
            <a:off x="1559496" y="3856205"/>
            <a:ext cx="576064" cy="2566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170958-CE25-4C9E-A7EF-A0571468A7E2}"/>
              </a:ext>
            </a:extLst>
          </p:cNvPr>
          <p:cNvSpPr txBox="1"/>
          <p:nvPr/>
        </p:nvSpPr>
        <p:spPr bwMode="auto">
          <a:xfrm>
            <a:off x="8498508" y="5977992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</a:t>
            </a:r>
            <a:r>
              <a:rPr lang="en-US" sz="1400" dirty="0" err="1"/>
              <a:t>E.Farina</a:t>
            </a:r>
            <a:r>
              <a:rPr lang="en-US" sz="1400" dirty="0"/>
              <a:t> &amp; </a:t>
            </a:r>
            <a:r>
              <a:rPr lang="en-US" sz="1400" dirty="0" err="1"/>
              <a:t>A.Lechner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525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575721" y="2743338"/>
            <a:ext cx="8616280" cy="715840"/>
          </a:xfrm>
        </p:spPr>
        <p:txBody>
          <a:bodyPr/>
          <a:lstStyle/>
          <a:p>
            <a:pPr>
              <a:defRPr/>
            </a:pPr>
            <a:r>
              <a:rPr lang="en-US" dirty="0"/>
              <a:t>Irradiated Materials Overview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0622CBF-F3F3-4916-A1D3-BD13530337FB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375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204C-1DAF-4C1B-94A3-10A5B7919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-93921"/>
            <a:ext cx="11376025" cy="1065742"/>
          </a:xfrm>
        </p:spPr>
        <p:txBody>
          <a:bodyPr/>
          <a:lstStyle/>
          <a:p>
            <a:r>
              <a:rPr lang="en-US" dirty="0"/>
              <a:t>TDE Low-Density Core: </a:t>
            </a:r>
            <a:r>
              <a:rPr lang="en-US" dirty="0" err="1"/>
              <a:t>Sigraflex</a:t>
            </a:r>
            <a:r>
              <a:rPr lang="en-US" baseline="30000" dirty="0"/>
              <a:t>®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F50A4-568B-4DA4-849C-7B9FF086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349839-08E2-4B4A-B570-08F5AE5A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A76713-B016-46F2-B8A4-C506C142A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6322" y="1146106"/>
            <a:ext cx="2688299" cy="36176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B82A08-05A4-4ABD-A6E2-C7662A8845E2}"/>
              </a:ext>
            </a:extLst>
          </p:cNvPr>
          <p:cNvSpPr txBox="1"/>
          <p:nvPr/>
        </p:nvSpPr>
        <p:spPr>
          <a:xfrm>
            <a:off x="936459" y="903524"/>
            <a:ext cx="7026616" cy="4205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133" dirty="0"/>
              <a:t>~1630 sheets of </a:t>
            </a:r>
            <a:r>
              <a:rPr lang="en-US" sz="2133" dirty="0" err="1"/>
              <a:t>Sigraflex</a:t>
            </a:r>
            <a:r>
              <a:rPr lang="en-US" sz="2667" baseline="30000" dirty="0"/>
              <a:t>®</a:t>
            </a:r>
            <a:r>
              <a:rPr lang="en-US" sz="2133" dirty="0"/>
              <a:t>, 2 mm thick (L20012-C)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042326-25FA-4CCB-A9E3-7799FE0191A3}"/>
              </a:ext>
            </a:extLst>
          </p:cNvPr>
          <p:cNvSpPr txBox="1"/>
          <p:nvPr/>
        </p:nvSpPr>
        <p:spPr>
          <a:xfrm>
            <a:off x="9598199" y="4763758"/>
            <a:ext cx="212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Sigraflex</a:t>
            </a:r>
            <a:r>
              <a:rPr lang="en-US" sz="1400" dirty="0"/>
              <a:t> stack of sheets</a:t>
            </a:r>
            <a:endParaRPr lang="en-GB" sz="14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35B318D-1D21-4DF6-9F6E-87172CA1A7F3}"/>
              </a:ext>
            </a:extLst>
          </p:cNvPr>
          <p:cNvGrpSpPr/>
          <p:nvPr/>
        </p:nvGrpSpPr>
        <p:grpSpPr>
          <a:xfrm>
            <a:off x="119336" y="1436096"/>
            <a:ext cx="8792815" cy="4352291"/>
            <a:chOff x="227064" y="2400747"/>
            <a:chExt cx="5925669" cy="275810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21DA6FB-76BD-4691-A04A-718B0992FF84}"/>
                </a:ext>
              </a:extLst>
            </p:cNvPr>
            <p:cNvGrpSpPr/>
            <p:nvPr/>
          </p:nvGrpSpPr>
          <p:grpSpPr>
            <a:xfrm>
              <a:off x="588014" y="2400747"/>
              <a:ext cx="5564719" cy="2758103"/>
              <a:chOff x="155240" y="2417258"/>
              <a:chExt cx="5564719" cy="275810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449E1B12-56F8-4D44-881B-31E1C836B3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8006" y="2417258"/>
                <a:ext cx="4093994" cy="1863684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FB3BBA0-15F2-44A8-A6D3-1EF04429B0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5240" y="4174651"/>
                <a:ext cx="1331640" cy="999662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295D69B-1561-4D9D-8110-75943183B2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1720" y="4248089"/>
                <a:ext cx="1224829" cy="927272"/>
              </a:xfrm>
              <a:prstGeom prst="rect">
                <a:avLst/>
              </a:prstGeom>
            </p:spPr>
          </p:pic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69D986F5-6DA8-413B-90A2-072F402D5C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2000" y="3349100"/>
                <a:ext cx="180122" cy="82555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53294B9D-0327-4824-BF4F-2145843AB5B6}"/>
                  </a:ext>
                </a:extLst>
              </p:cNvPr>
              <p:cNvCxnSpPr>
                <a:cxnSpLocks/>
                <a:endCxn id="9" idx="2"/>
              </p:cNvCxnSpPr>
              <p:nvPr/>
            </p:nvCxnSpPr>
            <p:spPr bwMode="auto">
              <a:xfrm>
                <a:off x="1609755" y="3451247"/>
                <a:ext cx="915248" cy="8296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4C51EB0D-B7F3-4ABF-A095-A8F2FEEB43D5}"/>
                  </a:ext>
                </a:extLst>
              </p:cNvPr>
              <p:cNvCxnSpPr>
                <a:cxnSpLocks/>
                <a:endCxn id="21" idx="0"/>
              </p:cNvCxnSpPr>
              <p:nvPr/>
            </p:nvCxnSpPr>
            <p:spPr bwMode="auto">
              <a:xfrm>
                <a:off x="4424249" y="3349100"/>
                <a:ext cx="427311" cy="109644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 descr="A picture containing half, case&#10;&#10;Description automatically generated">
                <a:extLst>
                  <a:ext uri="{FF2B5EF4-FFF2-40B4-BE49-F238E27FC236}">
                    <a16:creationId xmlns:a16="http://schemas.microsoft.com/office/drawing/2014/main" id="{CA8EDE0E-FFF4-47AF-962B-E9C8CD1804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3160" y="4445546"/>
                <a:ext cx="1736799" cy="556878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FD8FF2C-F179-4406-B433-E69807C0864A}"/>
                </a:ext>
              </a:extLst>
            </p:cNvPr>
            <p:cNvSpPr txBox="1"/>
            <p:nvPr/>
          </p:nvSpPr>
          <p:spPr>
            <a:xfrm rot="16200000">
              <a:off x="-202922" y="3281305"/>
              <a:ext cx="1171097" cy="311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SIGRAFLEX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0224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EB05875-E5D3-491C-BC93-FEDB9B243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88" y="3048570"/>
            <a:ext cx="3867088" cy="18736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558BC-AFEF-4CA1-900F-187F1180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SY-STI-TCD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060BF1-BB12-40DB-9D41-391B1706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E862D06-D086-4EF7-B27A-31B69D00D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005" y="0"/>
            <a:ext cx="10560000" cy="720000"/>
          </a:xfrm>
        </p:spPr>
        <p:txBody>
          <a:bodyPr/>
          <a:lstStyle/>
          <a:p>
            <a:r>
              <a:rPr lang="en-US" dirty="0"/>
              <a:t>Alternative Options for HL-LHC Dump Core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EF7C6-1410-4901-8BBB-41077CC33A02}"/>
              </a:ext>
            </a:extLst>
          </p:cNvPr>
          <p:cNvSpPr txBox="1"/>
          <p:nvPr/>
        </p:nvSpPr>
        <p:spPr>
          <a:xfrm>
            <a:off x="440251" y="649598"/>
            <a:ext cx="11569285" cy="247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Low-Density Carbon-based materials such as Graphite and </a:t>
            </a:r>
            <a:r>
              <a:rPr lang="en-US" sz="2400" b="1" i="1" dirty="0"/>
              <a:t>Carbon-Carbon - C/C</a:t>
            </a:r>
            <a:endParaRPr lang="en-US" sz="1867" b="1" dirty="0"/>
          </a:p>
          <a:p>
            <a:endParaRPr lang="en-US" sz="1867" b="1" dirty="0"/>
          </a:p>
          <a:p>
            <a:r>
              <a:rPr lang="en-US" sz="2133" b="1" i="1" dirty="0"/>
              <a:t>C/Cs advantages:</a:t>
            </a:r>
          </a:p>
          <a:p>
            <a:r>
              <a:rPr lang="en-US" sz="2133" i="1" dirty="0"/>
              <a:t>	</a:t>
            </a:r>
            <a:r>
              <a:rPr lang="en-US" sz="1600" i="1" dirty="0"/>
              <a:t>+ Densities and properties can be “tailored”.</a:t>
            </a:r>
          </a:p>
          <a:p>
            <a:r>
              <a:rPr lang="en-US" sz="1600" i="1" dirty="0"/>
              <a:t>	+ Hight R</a:t>
            </a:r>
            <a:r>
              <a:rPr lang="en-US" sz="1600" i="1" baseline="-25000" dirty="0"/>
              <a:t>T</a:t>
            </a:r>
            <a:r>
              <a:rPr lang="en-US" sz="1600" i="1" dirty="0"/>
              <a:t> as of compared to Graphite (Better mechanical properties).</a:t>
            </a:r>
          </a:p>
          <a:p>
            <a:r>
              <a:rPr lang="en-US" sz="1600" i="1" dirty="0"/>
              <a:t>	+ Non-fragile </a:t>
            </a:r>
            <a:r>
              <a:rPr lang="en-US" sz="1600" i="1" dirty="0" err="1"/>
              <a:t>behaviour</a:t>
            </a:r>
            <a:r>
              <a:rPr lang="en-US" sz="1600" i="1" dirty="0"/>
              <a:t> (also </a:t>
            </a:r>
            <a:r>
              <a:rPr lang="en-US" sz="1600" i="1" dirty="0" err="1"/>
              <a:t>wrt</a:t>
            </a:r>
            <a:r>
              <a:rPr lang="en-US" sz="1600" i="1" dirty="0"/>
              <a:t> crack propagation).</a:t>
            </a:r>
          </a:p>
          <a:p>
            <a:r>
              <a:rPr lang="en-US" sz="1600" i="1" dirty="0"/>
              <a:t>	</a:t>
            </a:r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2133" b="1" dirty="0"/>
              <a:t> </a:t>
            </a:r>
            <a:r>
              <a:rPr lang="en-US" sz="2133" b="1" i="1" dirty="0"/>
              <a:t>	</a:t>
            </a:r>
            <a:endParaRPr lang="en-GB" sz="2133" b="1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2B42BA-E32C-4275-B3AF-0E39327C9A2B}"/>
              </a:ext>
            </a:extLst>
          </p:cNvPr>
          <p:cNvGrpSpPr/>
          <p:nvPr/>
        </p:nvGrpSpPr>
        <p:grpSpPr>
          <a:xfrm>
            <a:off x="4229341" y="2869399"/>
            <a:ext cx="3986666" cy="2346335"/>
            <a:chOff x="3438411" y="3628635"/>
            <a:chExt cx="3128093" cy="244827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7867D81-3624-4BC1-903D-776C744672C4}"/>
                </a:ext>
              </a:extLst>
            </p:cNvPr>
            <p:cNvGrpSpPr/>
            <p:nvPr/>
          </p:nvGrpSpPr>
          <p:grpSpPr>
            <a:xfrm>
              <a:off x="3438411" y="3628635"/>
              <a:ext cx="3060340" cy="2448272"/>
              <a:chOff x="3438411" y="3628635"/>
              <a:chExt cx="3060340" cy="244827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AF706FE-9A54-4DF7-AD19-4E99F3469951}"/>
                  </a:ext>
                </a:extLst>
              </p:cNvPr>
              <p:cNvGrpSpPr/>
              <p:nvPr/>
            </p:nvGrpSpPr>
            <p:grpSpPr>
              <a:xfrm>
                <a:off x="3438411" y="3628635"/>
                <a:ext cx="3060340" cy="2448272"/>
                <a:chOff x="3667497" y="3585208"/>
                <a:chExt cx="3060340" cy="2448272"/>
              </a:xfrm>
            </p:grpSpPr>
            <p:pic>
              <p:nvPicPr>
                <p:cNvPr id="20" name="Picture 4" descr="C/C composite｜C/C composite｜Toyo Tanso Co., Ltd Products website">
                  <a:extLst>
                    <a:ext uri="{FF2B5EF4-FFF2-40B4-BE49-F238E27FC236}">
                      <a16:creationId xmlns:a16="http://schemas.microsoft.com/office/drawing/2014/main" id="{D6AFAEA4-8D81-4651-B406-79AC2EF04A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67497" y="3585208"/>
                  <a:ext cx="3060340" cy="24482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72C1A8D-871F-4CFE-BFC2-43CD33BCF77D}"/>
                    </a:ext>
                  </a:extLst>
                </p:cNvPr>
                <p:cNvSpPr txBox="1"/>
                <p:nvPr/>
              </p:nvSpPr>
              <p:spPr>
                <a:xfrm>
                  <a:off x="5572703" y="4027135"/>
                  <a:ext cx="485704" cy="31037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1333" dirty="0"/>
                    <a:t>C/C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C7AE4A4-6F0E-4C94-AF90-D2BEDDB2E5E5}"/>
                    </a:ext>
                  </a:extLst>
                </p:cNvPr>
                <p:cNvSpPr txBox="1"/>
                <p:nvPr/>
              </p:nvSpPr>
              <p:spPr>
                <a:xfrm>
                  <a:off x="5338523" y="4940340"/>
                  <a:ext cx="611717" cy="289033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Graphite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75DE8BE-B4EF-4177-AF37-0A64D1C4777E}"/>
                  </a:ext>
                </a:extLst>
              </p:cNvPr>
              <p:cNvSpPr/>
              <p:nvPr/>
            </p:nvSpPr>
            <p:spPr bwMode="auto">
              <a:xfrm>
                <a:off x="4767788" y="3785304"/>
                <a:ext cx="1080120" cy="168174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FA5A5C-5EE1-4E59-B09F-8243542ACC9E}"/>
                </a:ext>
              </a:extLst>
            </p:cNvPr>
            <p:cNvSpPr txBox="1"/>
            <p:nvPr/>
          </p:nvSpPr>
          <p:spPr>
            <a:xfrm>
              <a:off x="5355466" y="5371646"/>
              <a:ext cx="1211038" cy="267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67" dirty="0">
                  <a:solidFill>
                    <a:schemeClr val="dk1"/>
                  </a:solidFill>
                </a:rPr>
                <a:t>Brittleness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70A03BD-B2CC-4304-B326-45915ABD90B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00401" y="5548903"/>
              <a:ext cx="214895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" descr="SIGRASIC® | SGL Carbon">
            <a:extLst>
              <a:ext uri="{FF2B5EF4-FFF2-40B4-BE49-F238E27FC236}">
                <a16:creationId xmlns:a16="http://schemas.microsoft.com/office/drawing/2014/main" id="{BA079960-5558-46CA-8607-27347B7FD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11" y="2995553"/>
            <a:ext cx="3764760" cy="20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0996053-318A-448C-A935-812435F869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746" y="2960110"/>
            <a:ext cx="3986841" cy="21121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3ED9859-24DC-4AA2-B05C-A761EC0F1B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9811" y="2649475"/>
            <a:ext cx="3986841" cy="247234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76D012A-5BE3-4586-83AF-35FE254CC4CB}"/>
              </a:ext>
            </a:extLst>
          </p:cNvPr>
          <p:cNvSpPr txBox="1"/>
          <p:nvPr/>
        </p:nvSpPr>
        <p:spPr>
          <a:xfrm>
            <a:off x="5519936" y="5174436"/>
            <a:ext cx="6973019" cy="63600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133" b="1" i="1" dirty="0"/>
              <a:t>	</a:t>
            </a:r>
            <a:r>
              <a:rPr lang="en-US" sz="1400" i="1" dirty="0"/>
              <a:t>- </a:t>
            </a:r>
            <a:r>
              <a:rPr lang="en-US" sz="1400" b="1" i="1" dirty="0"/>
              <a:t>Adjustable</a:t>
            </a:r>
            <a:r>
              <a:rPr lang="en-US" sz="1400" i="1" dirty="0"/>
              <a:t> </a:t>
            </a:r>
            <a:r>
              <a:rPr lang="en-US" sz="1400" b="1" i="1" dirty="0"/>
              <a:t>mechanical and thermomechanical  properties</a:t>
            </a:r>
            <a:r>
              <a:rPr lang="en-US" sz="1400" i="1" dirty="0"/>
              <a:t>. </a:t>
            </a:r>
          </a:p>
          <a:p>
            <a:pPr algn="just"/>
            <a:r>
              <a:rPr lang="en-US" sz="1400" i="1" dirty="0"/>
              <a:t>	- </a:t>
            </a:r>
            <a:r>
              <a:rPr lang="en-US" sz="1400" b="1" i="1" dirty="0">
                <a:sym typeface="Wingdings" panose="05000000000000000000" pitchFamily="2" charset="2"/>
              </a:rPr>
              <a:t>30 grades from 6 different EU producers under assessment. </a:t>
            </a:r>
            <a:endParaRPr lang="en-GB" sz="1400" b="1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4CA1FC-E2D7-4083-8098-BD9E44B80707}"/>
              </a:ext>
            </a:extLst>
          </p:cNvPr>
          <p:cNvSpPr txBox="1"/>
          <p:nvPr/>
        </p:nvSpPr>
        <p:spPr>
          <a:xfrm>
            <a:off x="0" y="5768275"/>
            <a:ext cx="9840416" cy="70769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333" i="1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- 3D Carbon/Carbon composites for beam intercepting devices at CERN</a:t>
            </a:r>
            <a:r>
              <a:rPr lang="en-GB" sz="1333" i="1" dirty="0">
                <a:solidFill>
                  <a:srgbClr val="0070C0"/>
                </a:solidFill>
              </a:rPr>
              <a:t> (</a:t>
            </a:r>
            <a:r>
              <a:rPr lang="en-GB" sz="1333" i="1" dirty="0" err="1">
                <a:solidFill>
                  <a:srgbClr val="0070C0"/>
                </a:solidFill>
              </a:rPr>
              <a:t>F.X.Nuiry</a:t>
            </a:r>
            <a:r>
              <a:rPr lang="en-GB" sz="1333" i="1" dirty="0">
                <a:solidFill>
                  <a:srgbClr val="0070C0"/>
                </a:solidFill>
              </a:rPr>
              <a:t> et al.)</a:t>
            </a:r>
          </a:p>
          <a:p>
            <a:r>
              <a:rPr lang="en-GB" sz="1333" i="1" dirty="0">
                <a:solidFill>
                  <a:srgbClr val="0070C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Full Scale Proton Beam Impact Testing of new CERN Collimators and Validation of a Numerical Approach for Future Operation</a:t>
            </a:r>
            <a:r>
              <a:rPr lang="en-GB" sz="1333" i="1" dirty="0">
                <a:solidFill>
                  <a:srgbClr val="0070C0"/>
                </a:solidFill>
              </a:rPr>
              <a:t> (</a:t>
            </a:r>
            <a:r>
              <a:rPr lang="en-GB" sz="1333" i="1" dirty="0" err="1">
                <a:solidFill>
                  <a:srgbClr val="0070C0"/>
                </a:solidFill>
              </a:rPr>
              <a:t>M.Bergeret</a:t>
            </a:r>
            <a:r>
              <a:rPr lang="en-GB" sz="1333" i="1" dirty="0">
                <a:solidFill>
                  <a:srgbClr val="0070C0"/>
                </a:solidFill>
              </a:rPr>
              <a:t>, </a:t>
            </a:r>
            <a:r>
              <a:rPr lang="en-GB" sz="1333" i="1" dirty="0" err="1">
                <a:solidFill>
                  <a:srgbClr val="0070C0"/>
                </a:solidFill>
              </a:rPr>
              <a:t>F.X.Nuiry</a:t>
            </a:r>
            <a:r>
              <a:rPr lang="en-GB" sz="1333" i="1" dirty="0">
                <a:solidFill>
                  <a:srgbClr val="0070C0"/>
                </a:solidFill>
              </a:rPr>
              <a:t> et al.)</a:t>
            </a:r>
            <a:endParaRPr lang="en-US" sz="1333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10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0CC3D2-6228-4E15-8023-EE0501B4F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34B93-6122-42A2-B1CB-E84966D0E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89BC4C1-6D48-468F-A95B-2CD5593C206C}"/>
              </a:ext>
            </a:extLst>
          </p:cNvPr>
          <p:cNvSpPr txBox="1">
            <a:spLocks/>
          </p:cNvSpPr>
          <p:nvPr/>
        </p:nvSpPr>
        <p:spPr bwMode="auto">
          <a:xfrm>
            <a:off x="407368" y="200048"/>
            <a:ext cx="10969139" cy="7158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C/C Tailoring of Industrial grades </a:t>
            </a:r>
            <a:endParaRPr lang="en-GB" dirty="0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3BCC5D0E-7513-40CA-9F58-68D7C409546E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897293596"/>
              </p:ext>
            </p:extLst>
          </p:nvPr>
        </p:nvGraphicFramePr>
        <p:xfrm>
          <a:off x="462100" y="1283659"/>
          <a:ext cx="4104456" cy="461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11">
            <a:extLst>
              <a:ext uri="{FF2B5EF4-FFF2-40B4-BE49-F238E27FC236}">
                <a16:creationId xmlns:a16="http://schemas.microsoft.com/office/drawing/2014/main" id="{6784EB86-310A-4267-81DE-576E04527353}"/>
              </a:ext>
            </a:extLst>
          </p:cNvPr>
          <p:cNvGraphicFramePr>
            <a:graphicFrameLocks/>
          </p:cNvGraphicFramePr>
          <p:nvPr/>
        </p:nvGraphicFramePr>
        <p:xfrm>
          <a:off x="7057495" y="476672"/>
          <a:ext cx="5544616" cy="6624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66BC0F4-BEB4-4F96-AF5D-AA0F58868483}"/>
              </a:ext>
            </a:extLst>
          </p:cNvPr>
          <p:cNvSpPr txBox="1"/>
          <p:nvPr/>
        </p:nvSpPr>
        <p:spPr bwMode="auto">
          <a:xfrm>
            <a:off x="4441913" y="1231010"/>
            <a:ext cx="3022241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i="1" dirty="0"/>
              <a:t>Density and HTHT influence mechanical and thermomechanical properties of grades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E51AB1-75A2-4362-9416-FDCC8EA9B3A2}"/>
              </a:ext>
            </a:extLst>
          </p:cNvPr>
          <p:cNvCxnSpPr/>
          <p:nvPr/>
        </p:nvCxnSpPr>
        <p:spPr bwMode="auto">
          <a:xfrm>
            <a:off x="5998149" y="2308228"/>
            <a:ext cx="0" cy="388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D60C496-2B9A-45A5-BC3F-AA65D02D7D31}"/>
              </a:ext>
            </a:extLst>
          </p:cNvPr>
          <p:cNvSpPr txBox="1"/>
          <p:nvPr/>
        </p:nvSpPr>
        <p:spPr bwMode="auto">
          <a:xfrm>
            <a:off x="4441913" y="2705179"/>
            <a:ext cx="3128156" cy="12388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i="1" dirty="0"/>
              <a:t>Higher density:</a:t>
            </a:r>
          </a:p>
          <a:p>
            <a:r>
              <a:rPr lang="en-US" sz="1600" i="1" dirty="0"/>
              <a:t>- Similar CTE </a:t>
            </a:r>
          </a:p>
          <a:p>
            <a:r>
              <a:rPr lang="en-US" sz="1600" i="1" dirty="0"/>
              <a:t>- Higher Thermal Conductivity </a:t>
            </a:r>
          </a:p>
          <a:p>
            <a:r>
              <a:rPr lang="en-US" sz="1600" i="1" dirty="0"/>
              <a:t>- Stronger (</a:t>
            </a:r>
            <a:r>
              <a:rPr lang="el-GR" sz="1600" i="1" dirty="0"/>
              <a:t>↑</a:t>
            </a:r>
            <a:r>
              <a:rPr lang="en-US" sz="1600" i="1" dirty="0"/>
              <a:t> </a:t>
            </a:r>
            <a:r>
              <a:rPr lang="el-GR" sz="1600" i="1" dirty="0"/>
              <a:t>σ</a:t>
            </a:r>
            <a:r>
              <a:rPr lang="en-US" sz="1600" i="1" baseline="-25000" dirty="0"/>
              <a:t>T </a:t>
            </a:r>
            <a:r>
              <a:rPr lang="en-US" sz="1600" i="1" dirty="0"/>
              <a:t>) but stiffer (</a:t>
            </a:r>
            <a:r>
              <a:rPr lang="el-GR" sz="1600" i="1" dirty="0"/>
              <a:t>↑</a:t>
            </a:r>
            <a:r>
              <a:rPr lang="en-US" sz="1600" i="1" dirty="0"/>
              <a:t> E)</a:t>
            </a:r>
          </a:p>
          <a:p>
            <a:r>
              <a:rPr lang="en-US" sz="1050" i="1" dirty="0"/>
              <a:t>(Relation depends on specs. For each material)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55072A-2648-4A7B-BBC7-42857FEBC1D1}"/>
              </a:ext>
            </a:extLst>
          </p:cNvPr>
          <p:cNvSpPr txBox="1"/>
          <p:nvPr/>
        </p:nvSpPr>
        <p:spPr bwMode="auto">
          <a:xfrm>
            <a:off x="4265984" y="3957149"/>
            <a:ext cx="3482666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i="1" dirty="0"/>
              <a:t>Higher T during HTHT:</a:t>
            </a:r>
          </a:p>
          <a:p>
            <a:r>
              <a:rPr lang="en-US" sz="1600" i="1" dirty="0"/>
              <a:t>- Stability to material throughout T span </a:t>
            </a:r>
            <a:r>
              <a:rPr lang="en-US" sz="1200" i="1" dirty="0"/>
              <a:t>(Specially </a:t>
            </a:r>
            <a:r>
              <a:rPr lang="en-US" sz="1200" i="1" dirty="0" err="1"/>
              <a:t>wrt</a:t>
            </a:r>
            <a:r>
              <a:rPr lang="en-US" sz="1200" i="1" dirty="0"/>
              <a:t> CTE values)</a:t>
            </a:r>
          </a:p>
          <a:p>
            <a:r>
              <a:rPr lang="en-US" sz="1600" i="1" dirty="0"/>
              <a:t>- Increases Thermal Conductivity </a:t>
            </a:r>
          </a:p>
          <a:p>
            <a:r>
              <a:rPr lang="en-US" sz="1600" i="1" dirty="0"/>
              <a:t>- Increases mechanical properties  (</a:t>
            </a:r>
            <a:r>
              <a:rPr lang="el-GR" sz="1600" i="1" dirty="0"/>
              <a:t>↑σ</a:t>
            </a:r>
            <a:r>
              <a:rPr lang="en-US" sz="1600" i="1" baseline="-25000" dirty="0"/>
              <a:t>T </a:t>
            </a:r>
            <a:r>
              <a:rPr lang="en-US" sz="1600" i="1" dirty="0"/>
              <a:t>/E) but up to a limit related to Graphitization</a:t>
            </a:r>
            <a:r>
              <a:rPr lang="en-US" sz="1050" i="1" dirty="0"/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85FF67-A772-4605-851F-EBF89CB232FF}"/>
              </a:ext>
            </a:extLst>
          </p:cNvPr>
          <p:cNvCxnSpPr/>
          <p:nvPr/>
        </p:nvCxnSpPr>
        <p:spPr bwMode="auto">
          <a:xfrm>
            <a:off x="5916006" y="5773031"/>
            <a:ext cx="0" cy="388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B532ED5-547A-400F-8012-C7723B8ACBF4}"/>
              </a:ext>
            </a:extLst>
          </p:cNvPr>
          <p:cNvSpPr txBox="1"/>
          <p:nvPr/>
        </p:nvSpPr>
        <p:spPr bwMode="auto">
          <a:xfrm>
            <a:off x="3567112" y="6267942"/>
            <a:ext cx="492590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Characterizations required as inputs for simulations</a:t>
            </a:r>
          </a:p>
        </p:txBody>
      </p:sp>
    </p:spTree>
    <p:extLst>
      <p:ext uri="{BB962C8B-B14F-4D97-AF65-F5344CB8AC3E}">
        <p14:creationId xmlns:p14="http://schemas.microsoft.com/office/powerpoint/2010/main" val="2264976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HRMT-56 Experiment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0622CBF-F3F3-4916-A1D3-BD13530337FB}" type="datetime1">
              <a:rPr lang="en-GB" smtClean="0"/>
              <a:t>10/05/2022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on a machine&#10;&#10;Description automatically generated with low confidence">
            <a:extLst>
              <a:ext uri="{FF2B5EF4-FFF2-40B4-BE49-F238E27FC236}">
                <a16:creationId xmlns:a16="http://schemas.microsoft.com/office/drawing/2014/main" id="{83B3400B-C10E-482C-9F98-212C1515E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89142"/>
            <a:ext cx="5366573" cy="322163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4558BC-AFEF-4CA1-900F-187F1180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SY-STI-TCD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060BF1-BB12-40DB-9D41-391B1706C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A23A6445-B8D4-4A54-9840-6B873FECA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816" y="1834931"/>
            <a:ext cx="7680853" cy="433006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904ACC0-E213-4A40-8F1F-77E8775D4440}"/>
              </a:ext>
            </a:extLst>
          </p:cNvPr>
          <p:cNvSpPr txBox="1">
            <a:spLocks/>
          </p:cNvSpPr>
          <p:nvPr/>
        </p:nvSpPr>
        <p:spPr>
          <a:xfrm>
            <a:off x="-672752" y="2784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en-US"/>
            </a:defPPr>
            <a:lvl1pPr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HiRadMat-56 [HED = High-Energy Dumps]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9533A4-24E6-4DFD-9E29-5E7137F13435}"/>
              </a:ext>
            </a:extLst>
          </p:cNvPr>
          <p:cNvSpPr txBox="1"/>
          <p:nvPr/>
        </p:nvSpPr>
        <p:spPr>
          <a:xfrm>
            <a:off x="1" y="2227874"/>
            <a:ext cx="2045929" cy="52322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Beam parameters: </a:t>
            </a:r>
          </a:p>
          <a:p>
            <a:pPr algn="ctr"/>
            <a:r>
              <a:rPr lang="en-US" sz="1400" dirty="0"/>
              <a:t>440 GeV / 1.2e11 ppb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D7B68-D740-4FAF-9EA3-966C53334F07}"/>
              </a:ext>
            </a:extLst>
          </p:cNvPr>
          <p:cNvSpPr txBox="1"/>
          <p:nvPr/>
        </p:nvSpPr>
        <p:spPr>
          <a:xfrm>
            <a:off x="623392" y="5157382"/>
            <a:ext cx="2422083" cy="256545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67" i="1" dirty="0"/>
              <a:t>HRMT-56 tank CAD model</a:t>
            </a:r>
            <a:endParaRPr lang="en-GB" sz="1067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763780-1C30-40D6-B259-AA2C0BCA134D}"/>
              </a:ext>
            </a:extLst>
          </p:cNvPr>
          <p:cNvSpPr txBox="1"/>
          <p:nvPr/>
        </p:nvSpPr>
        <p:spPr>
          <a:xfrm>
            <a:off x="5231905" y="6429092"/>
            <a:ext cx="2747212" cy="256545"/>
          </a:xfrm>
          <a:prstGeom prst="rect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67" i="1" dirty="0"/>
              <a:t>HRMT-56 tank CAD model – cut view</a:t>
            </a:r>
            <a:endParaRPr lang="en-GB" sz="1067" i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8ED5287-E67E-4E9E-AAC3-DAFDDDE71C38}"/>
              </a:ext>
            </a:extLst>
          </p:cNvPr>
          <p:cNvCxnSpPr/>
          <p:nvPr/>
        </p:nvCxnSpPr>
        <p:spPr>
          <a:xfrm>
            <a:off x="1050869" y="3370103"/>
            <a:ext cx="3215771" cy="399791"/>
          </a:xfrm>
          <a:prstGeom prst="line">
            <a:avLst/>
          </a:prstGeom>
          <a:ln w="3175">
            <a:solidFill>
              <a:srgbClr val="FFFF00"/>
            </a:solidFill>
            <a:prstDash val="dash"/>
          </a:ln>
          <a:effectLst>
            <a:glow rad="63500">
              <a:srgbClr val="FFFF0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Notched Right Arrow 220">
            <a:extLst>
              <a:ext uri="{FF2B5EF4-FFF2-40B4-BE49-F238E27FC236}">
                <a16:creationId xmlns:a16="http://schemas.microsoft.com/office/drawing/2014/main" id="{FAF05E67-85F3-461C-B0D6-9C41D979A640}"/>
              </a:ext>
            </a:extLst>
          </p:cNvPr>
          <p:cNvSpPr/>
          <p:nvPr/>
        </p:nvSpPr>
        <p:spPr bwMode="auto">
          <a:xfrm rot="399360">
            <a:off x="175567" y="3161380"/>
            <a:ext cx="895648" cy="357431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73C9FD19-6470-4106-BB5E-5C88380F8EC4}"/>
              </a:ext>
            </a:extLst>
          </p:cNvPr>
          <p:cNvSpPr/>
          <p:nvPr/>
        </p:nvSpPr>
        <p:spPr>
          <a:xfrm>
            <a:off x="1487488" y="718292"/>
            <a:ext cx="9054786" cy="852432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tx1"/>
                </a:solidFill>
              </a:rPr>
              <a:t>Beam gotten w44/21 (November 2021)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tx1"/>
                </a:solidFill>
              </a:rPr>
              <a:t>Complete Pulse List attained successfully – </a:t>
            </a:r>
            <a:r>
              <a:rPr lang="en-US" b="1" dirty="0">
                <a:solidFill>
                  <a:schemeClr val="tx1"/>
                </a:solidFill>
              </a:rPr>
              <a:t>77 pulses </a:t>
            </a:r>
            <a:r>
              <a:rPr lang="en-US" dirty="0">
                <a:solidFill>
                  <a:schemeClr val="tx1"/>
                </a:solidFill>
              </a:rPr>
              <a:t>in total </a:t>
            </a:r>
            <a:r>
              <a:rPr lang="en-US" sz="1400" dirty="0">
                <a:solidFill>
                  <a:schemeClr val="tx1"/>
                </a:solidFill>
              </a:rPr>
              <a:t>(~2,65x10</a:t>
            </a:r>
            <a:r>
              <a:rPr lang="en-US" sz="1400" baseline="30000" dirty="0">
                <a:solidFill>
                  <a:schemeClr val="tx1"/>
                </a:solidFill>
              </a:rPr>
              <a:t>15</a:t>
            </a:r>
            <a:r>
              <a:rPr lang="en-US" sz="1400" dirty="0">
                <a:solidFill>
                  <a:schemeClr val="tx1"/>
                </a:solidFill>
              </a:rPr>
              <a:t> protons)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249D165-A005-4B9B-8142-3E863755B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4513" y="1590653"/>
            <a:ext cx="5976888" cy="467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1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1977</TotalTime>
  <Words>2341</Words>
  <Application>Microsoft Office PowerPoint</Application>
  <DocSecurity>0</DocSecurity>
  <PresentationFormat>Widescreen</PresentationFormat>
  <Paragraphs>453</Paragraphs>
  <Slides>27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arial</vt:lpstr>
      <vt:lpstr>Calibri</vt:lpstr>
      <vt:lpstr>Wingdings</vt:lpstr>
      <vt:lpstr>Office Theme</vt:lpstr>
      <vt:lpstr>HRMT-56: Experimental Results on Irradiated Graphitic Materials for HED </vt:lpstr>
      <vt:lpstr>Agenda</vt:lpstr>
      <vt:lpstr>LHC TDE Configuration &amp; Operational Runs</vt:lpstr>
      <vt:lpstr>Irradiated Materials Overview</vt:lpstr>
      <vt:lpstr>TDE Low-Density Core: Sigraflex®</vt:lpstr>
      <vt:lpstr>Alternative Options for HL-LHC Dump Core</vt:lpstr>
      <vt:lpstr>PowerPoint Presentation</vt:lpstr>
      <vt:lpstr>The HRMT-56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PIE - Results Analysis</vt:lpstr>
      <vt:lpstr>TDE Low-Density Core: Sigraflex®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Pablo Andreu Munoz</cp:lastModifiedBy>
  <cp:revision>61</cp:revision>
  <dcterms:created xsi:type="dcterms:W3CDTF">2021-11-08T12:53:02Z</dcterms:created>
  <dcterms:modified xsi:type="dcterms:W3CDTF">2022-05-10T16:04:14Z</dcterms:modified>
  <cp:category/>
  <dc:identifier/>
  <cp:contentStatus/>
  <dc:language/>
  <cp:version/>
</cp:coreProperties>
</file>