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70" r:id="rId3"/>
    <p:sldId id="291" r:id="rId4"/>
    <p:sldId id="292" r:id="rId5"/>
    <p:sldId id="294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10" autoAdjust="0"/>
    <p:restoredTop sz="78417" autoAdjust="0"/>
  </p:normalViewPr>
  <p:slideViewPr>
    <p:cSldViewPr snapToObjects="1">
      <p:cViewPr varScale="1">
        <p:scale>
          <a:sx n="84" d="100"/>
          <a:sy n="84" d="100"/>
        </p:scale>
        <p:origin x="167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25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86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64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97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03.05.2022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03/05/2022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Dielectric Resonator System Barcelona </a:t>
            </a:r>
            <a:br>
              <a:rPr lang="en-US" sz="4400" dirty="0"/>
            </a:br>
            <a:r>
              <a:rPr lang="en-US" sz="3200" dirty="0"/>
              <a:t>CC-CC Transition Measurement 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P. Krkotić &amp; S. Calatroni</a:t>
            </a:r>
          </a:p>
          <a:p>
            <a:pPr algn="l"/>
            <a:r>
              <a:rPr lang="en-US" sz="1800" dirty="0"/>
              <a:t>2-May-22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Dielectric Resonator</a:t>
            </a:r>
            <a:br>
              <a:rPr lang="en-US" dirty="0"/>
            </a:br>
            <a:r>
              <a:rPr lang="en-US" dirty="0"/>
              <a:t>System Barcelona</a:t>
            </a:r>
          </a:p>
        </p:txBody>
      </p:sp>
      <p:pic>
        <p:nvPicPr>
          <p:cNvPr id="98" name="Picture 97" descr="Diagram&#10;&#10;Description automatically generated">
            <a:extLst>
              <a:ext uri="{FF2B5EF4-FFF2-40B4-BE49-F238E27FC236}">
                <a16:creationId xmlns:a16="http://schemas.microsoft.com/office/drawing/2014/main" id="{47C61BDD-BCAB-42D1-850D-EDF4E5450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272" y="1592264"/>
            <a:ext cx="4942102" cy="4608511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57A73D9-6571-0543-9560-AFA8BC10DD03}" type="datetime1">
              <a:rPr lang="de-CH" smtClean="0"/>
              <a:pPr>
                <a:spcAft>
                  <a:spcPts val="600"/>
                </a:spcAft>
              </a:pPr>
              <a:t>03.05.2022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P. Krkotić &amp; S. Calatroni</a:t>
            </a:r>
            <a:r>
              <a:rPr lang="en-US" dirty="0"/>
              <a:t> | Cool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Content Placeholder 2">
                <a:extLst>
                  <a:ext uri="{FF2B5EF4-FFF2-40B4-BE49-F238E27FC236}">
                    <a16:creationId xmlns:a16="http://schemas.microsoft.com/office/drawing/2014/main" id="{D83550D6-F428-4DAF-B44A-A1BA570102E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</p:spPr>
            <p:txBody>
              <a:bodyPr/>
              <a:lstStyle/>
              <a:p>
                <a:r>
                  <a:rPr lang="de-DE" sz="1900" dirty="0"/>
                  <a:t>Closed Hakki-Coleman </a:t>
                </a:r>
                <a:r>
                  <a:rPr lang="de-DE" sz="1900" dirty="0" err="1"/>
                  <a:t>Dielectric</a:t>
                </a:r>
                <a:r>
                  <a:rPr lang="de-DE" sz="1900" dirty="0"/>
                  <a:t> Resonator</a:t>
                </a:r>
              </a:p>
              <a:p>
                <a:pPr lvl="1"/>
                <a:r>
                  <a:rPr lang="en-US" dirty="0"/>
                  <a:t>Operation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TE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011</m:t>
                        </m:r>
                      </m:sub>
                    </m:sSub>
                  </m:oMath>
                </a14:m>
                <a:r>
                  <a:rPr lang="en-US" dirty="0"/>
                  <a:t> mode</a:t>
                </a:r>
              </a:p>
              <a:p>
                <a:pPr lvl="2"/>
                <a:r>
                  <a:rPr lang="de-DE" sz="1400" dirty="0"/>
                  <a:t>Rutile </a:t>
                </a:r>
                <a:r>
                  <a:rPr lang="en-US" sz="1400" dirty="0"/>
                  <a:t>single crystal </a:t>
                </a:r>
                <a14:m>
                  <m:oMath xmlns:m="http://schemas.openxmlformats.org/officeDocument/2006/math">
                    <m:r>
                      <a:rPr lang="de-DE" sz="1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1400" i="1">
                        <a:latin typeface="Cambria Math" panose="02040503050406030204" pitchFamily="18" charset="0"/>
                      </a:rPr>
                      <m:t>≈1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@ 50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de-DE" sz="1400">
                        <a:latin typeface="Cambria Math" panose="02040503050406030204" pitchFamily="18" charset="0"/>
                      </a:rPr>
                      <m:t>)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7.9</m:t>
                    </m:r>
                  </m:oMath>
                </a14:m>
                <a:r>
                  <a:rPr lang="en-US" sz="1400" dirty="0"/>
                  <a:t> GHz</a:t>
                </a:r>
              </a:p>
              <a:p>
                <a:pPr lvl="2"/>
                <a:r>
                  <a:rPr lang="en-US" sz="1400" dirty="0"/>
                  <a:t>Electromagnetic field distribution is strongly concentrated in the interior of the dielectric cylinder</a:t>
                </a:r>
              </a:p>
              <a:p>
                <a:pPr lvl="2"/>
                <a:r>
                  <a:rPr lang="en-US" sz="1400" dirty="0"/>
                  <a:t>As a result, loss affected surface currents flow mainly in the upper and lower cavity surfaces</a:t>
                </a:r>
              </a:p>
              <a:p>
                <a:pPr lvl="2"/>
                <a:r>
                  <a:rPr lang="en-US" sz="1400" dirty="0"/>
                  <a:t>Insensitive to electrical contact of the sample with the metallic enclosure</a:t>
                </a:r>
              </a:p>
              <a:p>
                <a:pPr marL="324000" lvl="2" indent="0">
                  <a:buNone/>
                </a:pPr>
                <a:endParaRPr lang="en-US" sz="1400" b="0" dirty="0"/>
              </a:p>
              <a:p>
                <a:pPr lvl="1"/>
                <a:r>
                  <a:rPr lang="en-US" dirty="0">
                    <a:latin typeface="+mj-lt"/>
                  </a:rPr>
                  <a:t>Measurement of the unloaded Quality Factor</a:t>
                </a:r>
              </a:p>
              <a:p>
                <a:pPr lvl="2"/>
                <a:r>
                  <a:rPr lang="en-GB" sz="1400" dirty="0">
                    <a:latin typeface="+mj-lt"/>
                    <a:cs typeface="Calibri Light" panose="020F0302020204030204" pitchFamily="34" charset="0"/>
                  </a:rPr>
                  <a:t>The unloaded Q-factor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>
                    <a:latin typeface="+mj-lt"/>
                    <a:cs typeface="Calibri Light" panose="020F0302020204030204" pitchFamily="34" charset="0"/>
                  </a:rPr>
                  <a:t> is given by </a:t>
                </a:r>
                <a:r>
                  <a:rPr lang="en-GB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	</a:t>
                </a:r>
              </a:p>
              <a:p>
                <a:pPr marL="6480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3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sz="13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sz="13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13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de-DE" sz="1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3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de-DE" sz="1300">
                              <a:latin typeface="Cambria Math" panose="02040503050406030204" pitchFamily="18" charset="0"/>
                            </a:rPr>
                            <m:t>tan</m:t>
                          </m:r>
                        </m:e>
                      </m:nary>
                      <m:d>
                        <m:dPr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n-US" sz="1400" dirty="0"/>
              </a:p>
              <a:p>
                <a:pPr marL="648000" marR="0" lvl="2" indent="-32400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1400" b="0" dirty="0"/>
                  <a:t>Postprocessing of S-parameters with ARPE </a:t>
                </a:r>
                <a:br>
                  <a:rPr lang="en-US" sz="1400" b="0" dirty="0"/>
                </a:br>
                <a:r>
                  <a:rPr lang="en-US" sz="1400" b="0" dirty="0"/>
                  <a:t>ww</a:t>
                </a:r>
                <a:r>
                  <a:rPr lang="en-US" sz="1400" dirty="0"/>
                  <a:t>w.arpe.upc.edu</a:t>
                </a:r>
                <a:endParaRPr lang="en-US" sz="1500" dirty="0"/>
              </a:p>
            </p:txBody>
          </p:sp>
        </mc:Choice>
        <mc:Fallback xmlns="">
          <p:sp>
            <p:nvSpPr>
              <p:cNvPr id="101" name="Content Placeholder 2">
                <a:extLst>
                  <a:ext uri="{FF2B5EF4-FFF2-40B4-BE49-F238E27FC236}">
                    <a16:creationId xmlns:a16="http://schemas.microsoft.com/office/drawing/2014/main" id="{D83550D6-F428-4DAF-B44A-A1BA570102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  <a:blipFill>
                <a:blip r:embed="rId4"/>
                <a:stretch>
                  <a:fillRect l="-2714" t="-2249" r="-2606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0B72D7-40BF-4653-90EC-078A9BDEA95B}"/>
                  </a:ext>
                </a:extLst>
              </p:cNvPr>
              <p:cNvSpPr txBox="1"/>
              <p:nvPr/>
            </p:nvSpPr>
            <p:spPr>
              <a:xfrm>
                <a:off x="4083630" y="5281347"/>
                <a:ext cx="1308099" cy="3508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sSub>
                          <m:sSubPr>
                            <m:ctrlP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800" dirty="0">
                    <a:solidFill>
                      <a:schemeClr val="tx2"/>
                    </a:solidFill>
                  </a:rPr>
                  <a:t>= surface resistance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de-DE" sz="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800" dirty="0">
                    <a:solidFill>
                      <a:schemeClr val="tx2"/>
                    </a:solidFill>
                  </a:rPr>
                  <a:t> = geometry factor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0B72D7-40BF-4653-90EC-078A9BDEA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630" y="5281347"/>
                <a:ext cx="1308099" cy="350802"/>
              </a:xfrm>
              <a:prstGeom prst="rect">
                <a:avLst/>
              </a:prstGeom>
              <a:blipFill>
                <a:blip r:embed="rId5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33720D-DBA5-4F55-B50D-45A7BE53DBD8}"/>
                  </a:ext>
                </a:extLst>
              </p:cNvPr>
              <p:cNvSpPr txBox="1"/>
              <p:nvPr/>
            </p:nvSpPr>
            <p:spPr>
              <a:xfrm>
                <a:off x="5323842" y="5281347"/>
                <a:ext cx="130809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𝑝</m:t>
                    </m:r>
                  </m:oMath>
                </a14:m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= filling factor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sz="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kumimoji="0" lang="de-DE" sz="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de-DE" sz="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𝛿</m:t>
                            </m:r>
                          </m:e>
                        </m:d>
                      </m:e>
                    </m:func>
                  </m:oMath>
                </a14:m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= loss tangent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33720D-DBA5-4F55-B50D-45A7BE53D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842" y="5281347"/>
                <a:ext cx="1308099" cy="338554"/>
              </a:xfrm>
              <a:prstGeom prst="rect">
                <a:avLst/>
              </a:prstGeom>
              <a:blipFill>
                <a:blip r:embed="rId6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Content Placeholder 2">
                <a:extLst>
                  <a:ext uri="{FF2B5EF4-FFF2-40B4-BE49-F238E27FC236}">
                    <a16:creationId xmlns:a16="http://schemas.microsoft.com/office/drawing/2014/main" id="{D83550D6-F428-4DAF-B44A-A1BA570102E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</p:spPr>
            <p:txBody>
              <a:bodyPr/>
              <a:lstStyle/>
              <a:p>
                <a:r>
                  <a:rPr lang="de-DE" sz="1900" dirty="0">
                    <a:solidFill>
                      <a:schemeClr val="bg1"/>
                    </a:solidFill>
                  </a:rPr>
                  <a:t>Closed Hakki-Coleman </a:t>
                </a:r>
                <a:r>
                  <a:rPr lang="de-DE" sz="1900" dirty="0" err="1">
                    <a:solidFill>
                      <a:schemeClr val="bg1"/>
                    </a:solidFill>
                  </a:rPr>
                  <a:t>Dielectric</a:t>
                </a:r>
                <a:r>
                  <a:rPr lang="de-DE" sz="1900" dirty="0">
                    <a:solidFill>
                      <a:schemeClr val="bg1"/>
                    </a:solidFill>
                  </a:rPr>
                  <a:t> Resonator</a:t>
                </a:r>
              </a:p>
              <a:p>
                <a:pPr lvl="1"/>
                <a:r>
                  <a:rPr lang="en-US" dirty="0">
                    <a:solidFill>
                      <a:schemeClr val="bg1"/>
                    </a:solidFill>
                  </a:rPr>
                  <a:t>Operation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TE</m:t>
                        </m:r>
                      </m:e>
                      <m:sub>
                        <m:r>
                          <a:rPr lang="de-DE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011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mode</a:t>
                </a:r>
              </a:p>
              <a:p>
                <a:pPr lvl="2"/>
                <a:r>
                  <a:rPr lang="de-DE" sz="1400" dirty="0">
                    <a:solidFill>
                      <a:schemeClr val="bg1"/>
                    </a:solidFill>
                  </a:rPr>
                  <a:t>Rutile </a:t>
                </a:r>
                <a:r>
                  <a:rPr lang="en-US" sz="1400" dirty="0">
                    <a:solidFill>
                      <a:schemeClr val="bg1"/>
                    </a:solidFill>
                  </a:rPr>
                  <a:t>single crystal </a:t>
                </a:r>
                <a14:m>
                  <m:oMath xmlns:m="http://schemas.openxmlformats.org/officeDocument/2006/math">
                    <m:r>
                      <a:rPr lang="de-DE" sz="14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≈1</m:t>
                    </m:r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DE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@ 50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de-DE" sz="14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de-DE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7.9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GHz</a:t>
                </a:r>
              </a:p>
              <a:p>
                <a:pPr lvl="2"/>
                <a:r>
                  <a:rPr lang="en-US" sz="1400" dirty="0">
                    <a:solidFill>
                      <a:schemeClr val="bg1"/>
                    </a:solidFill>
                  </a:rPr>
                  <a:t>Electromagnetic field distribution is strongly concentrated in the interior of the dielectric cylinder</a:t>
                </a:r>
              </a:p>
              <a:p>
                <a:pPr lvl="2"/>
                <a:r>
                  <a:rPr lang="en-US" sz="1400" dirty="0">
                    <a:solidFill>
                      <a:schemeClr val="bg1"/>
                    </a:solidFill>
                  </a:rPr>
                  <a:t>As a result, loss affected surface currents flow mainly in the upper and lower cavity surfaces</a:t>
                </a:r>
              </a:p>
              <a:p>
                <a:pPr lvl="2"/>
                <a:r>
                  <a:rPr lang="en-US" sz="1400" dirty="0">
                    <a:solidFill>
                      <a:schemeClr val="bg1"/>
                    </a:solidFill>
                  </a:rPr>
                  <a:t>Insensitive to electrical contact of the sample with the metallic enclosure</a:t>
                </a:r>
              </a:p>
              <a:p>
                <a:pPr marL="324000" lvl="2" indent="0">
                  <a:buNone/>
                </a:pPr>
                <a:endParaRPr lang="en-US" sz="1400" b="0" dirty="0"/>
              </a:p>
              <a:p>
                <a:pPr lvl="1"/>
                <a:r>
                  <a:rPr lang="en-US" dirty="0">
                    <a:latin typeface="+mj-lt"/>
                  </a:rPr>
                  <a:t>Measurement of the unloaded Quality Factor</a:t>
                </a:r>
              </a:p>
              <a:p>
                <a:pPr lvl="2"/>
                <a:r>
                  <a:rPr lang="en-GB" sz="1400" dirty="0">
                    <a:latin typeface="+mj-lt"/>
                    <a:cs typeface="Calibri Light" panose="020F0302020204030204" pitchFamily="34" charset="0"/>
                  </a:rPr>
                  <a:t>The unloaded Q-factor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400" dirty="0">
                    <a:latin typeface="+mj-lt"/>
                    <a:cs typeface="Calibri Light" panose="020F0302020204030204" pitchFamily="34" charset="0"/>
                  </a:rPr>
                  <a:t> is given by </a:t>
                </a:r>
                <a:r>
                  <a:rPr lang="en-GB" sz="18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	</a:t>
                </a:r>
              </a:p>
              <a:p>
                <a:pPr marL="648000" lvl="3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1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3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sz="13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sz="13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13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de-DE" sz="1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de-DE" sz="13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3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de-DE" sz="13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de-DE" sz="1300">
                              <a:latin typeface="Cambria Math" panose="02040503050406030204" pitchFamily="18" charset="0"/>
                            </a:rPr>
                            <m:t>tan</m:t>
                          </m:r>
                        </m:e>
                      </m:nary>
                      <m:d>
                        <m:dPr>
                          <m:ctrlPr>
                            <a:rPr lang="de-DE" sz="1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3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de-DE" sz="1300" dirty="0"/>
              </a:p>
              <a:p>
                <a:pPr lvl="2"/>
                <a:r>
                  <a:rPr lang="en-US" sz="1400" b="0" dirty="0"/>
                  <a:t>Postprocessing of S-parameters with ARPE</a:t>
                </a:r>
                <a:br>
                  <a:rPr lang="en-US" sz="1400" b="0" dirty="0"/>
                </a:br>
                <a:r>
                  <a:rPr lang="en-US" sz="1400" b="0" dirty="0"/>
                  <a:t>ww</a:t>
                </a:r>
                <a:r>
                  <a:rPr lang="en-US" sz="1400" dirty="0"/>
                  <a:t>w.arpe.upc.edu</a:t>
                </a:r>
                <a:endParaRPr lang="en-US" sz="1400" b="0" dirty="0"/>
              </a:p>
            </p:txBody>
          </p:sp>
        </mc:Choice>
        <mc:Fallback xmlns="">
          <p:sp>
            <p:nvSpPr>
              <p:cNvPr id="101" name="Content Placeholder 2">
                <a:extLst>
                  <a:ext uri="{FF2B5EF4-FFF2-40B4-BE49-F238E27FC236}">
                    <a16:creationId xmlns:a16="http://schemas.microsoft.com/office/drawing/2014/main" id="{D83550D6-F428-4DAF-B44A-A1BA570102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5616575" cy="4608512"/>
              </a:xfrm>
              <a:blipFill>
                <a:blip r:embed="rId3"/>
                <a:stretch>
                  <a:fillRect l="-2714" t="-2249" r="-2606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Content Placeholder 2">
                <a:extLst>
                  <a:ext uri="{FF2B5EF4-FFF2-40B4-BE49-F238E27FC236}">
                    <a16:creationId xmlns:a16="http://schemas.microsoft.com/office/drawing/2014/main" id="{C98A5C62-A699-48E9-A2A9-3821E1F71B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8" y="1591056"/>
                <a:ext cx="5616575" cy="460851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900" dirty="0"/>
                  <a:t>Closed Hakki-Coleman </a:t>
                </a:r>
                <a:r>
                  <a:rPr lang="de-DE" sz="1900" dirty="0" err="1"/>
                  <a:t>Dielectric</a:t>
                </a:r>
                <a:r>
                  <a:rPr lang="de-DE" sz="1900" dirty="0"/>
                  <a:t> Resonator</a:t>
                </a:r>
              </a:p>
              <a:p>
                <a:pPr lvl="1"/>
                <a:r>
                  <a:rPr lang="en-US" dirty="0"/>
                  <a:t>Operation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TE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011</m:t>
                        </m:r>
                      </m:sub>
                    </m:sSub>
                  </m:oMath>
                </a14:m>
                <a:r>
                  <a:rPr lang="en-US" dirty="0"/>
                  <a:t> mode</a:t>
                </a:r>
              </a:p>
              <a:p>
                <a:pPr lvl="2"/>
                <a:r>
                  <a:rPr lang="de-DE" sz="1400" dirty="0"/>
                  <a:t>Rutile </a:t>
                </a:r>
                <a:r>
                  <a:rPr lang="en-US" sz="1400" dirty="0"/>
                  <a:t>single crystal </a:t>
                </a:r>
                <a14:m>
                  <m:oMath xmlns:m="http://schemas.openxmlformats.org/officeDocument/2006/math">
                    <m:r>
                      <a:rPr lang="de-DE" sz="1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de-DE" sz="1400" i="1">
                        <a:latin typeface="Cambria Math" panose="02040503050406030204" pitchFamily="18" charset="0"/>
                      </a:rPr>
                      <m:t>≈1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smtClean="0">
                        <a:latin typeface="Cambria Math" panose="02040503050406030204" pitchFamily="18" charset="0"/>
                      </a:rPr>
                      <m:t>@ 50 </m:t>
                    </m:r>
                    <m:r>
                      <m:rPr>
                        <m:sty m:val="p"/>
                      </m:rPr>
                      <a:rPr lang="en-US" sz="140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de-DE" sz="1400">
                        <a:latin typeface="Cambria Math" panose="02040503050406030204" pitchFamily="18" charset="0"/>
                      </a:rPr>
                      <m:t>)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 smtClean="0">
                        <a:latin typeface="Cambria Math" panose="02040503050406030204" pitchFamily="18" charset="0"/>
                      </a:rPr>
                      <m:t>7.9</m:t>
                    </m:r>
                  </m:oMath>
                </a14:m>
                <a:r>
                  <a:rPr lang="en-US" sz="1400" dirty="0"/>
                  <a:t> GHz</a:t>
                </a:r>
              </a:p>
              <a:p>
                <a:pPr lvl="2"/>
                <a:r>
                  <a:rPr lang="en-US" sz="1400" dirty="0"/>
                  <a:t>Electromagnetic field distribution is strongly concentrated in the interior of the dielectric cylinder</a:t>
                </a:r>
              </a:p>
              <a:p>
                <a:pPr lvl="2"/>
                <a:r>
                  <a:rPr lang="en-US" sz="1400" dirty="0"/>
                  <a:t>As a result, loss affected surface currents flow mainly in the upper and lower cavity surfaces</a:t>
                </a:r>
              </a:p>
              <a:p>
                <a:pPr lvl="2"/>
                <a:r>
                  <a:rPr lang="en-US" sz="1400" dirty="0"/>
                  <a:t>Insensitive to electrical contact of the sample with the metallic enclosure</a:t>
                </a:r>
              </a:p>
              <a:p>
                <a:pPr marL="324000" lvl="2" indent="0">
                  <a:buFont typeface="Arial" panose="020B0604020202020204" pitchFamily="34" charset="0"/>
                  <a:buNone/>
                </a:pPr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endParaRPr lang="en-US" sz="1500" dirty="0"/>
              </a:p>
            </p:txBody>
          </p:sp>
        </mc:Choice>
        <mc:Fallback xmlns="">
          <p:sp>
            <p:nvSpPr>
              <p:cNvPr id="96" name="Content Placeholder 2">
                <a:extLst>
                  <a:ext uri="{FF2B5EF4-FFF2-40B4-BE49-F238E27FC236}">
                    <a16:creationId xmlns:a16="http://schemas.microsoft.com/office/drawing/2014/main" id="{C98A5C62-A699-48E9-A2A9-3821E1F71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1591056"/>
                <a:ext cx="5616575" cy="4608512"/>
              </a:xfrm>
              <a:prstGeom prst="rect">
                <a:avLst/>
              </a:prstGeom>
              <a:blipFill>
                <a:blip r:embed="rId4"/>
                <a:stretch>
                  <a:fillRect l="-2714" t="-2249" r="-2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Dielectric Resonator</a:t>
            </a:r>
            <a:br>
              <a:rPr lang="en-US" dirty="0"/>
            </a:br>
            <a:r>
              <a:rPr lang="en-US" dirty="0"/>
              <a:t>System Barcelona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57A73D9-6571-0543-9560-AFA8BC10DD03}" type="datetime1">
              <a:rPr lang="de-CH" smtClean="0"/>
              <a:pPr>
                <a:spcAft>
                  <a:spcPts val="600"/>
                </a:spcAft>
              </a:pPr>
              <a:t>03.05.2022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F92A8BB-2046-4954-B658-A0CE8F498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313" y="0"/>
            <a:ext cx="5896812" cy="6207170"/>
          </a:xfrm>
          <a:prstGeom prst="rect">
            <a:avLst/>
          </a:prstGeom>
          <a:noFill/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C88F93B-9441-4A08-92AB-9812F0694D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1648458"/>
            <a:ext cx="4191000" cy="279114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CA42F57-5626-404E-BC2C-A8447830EC8B}"/>
              </a:ext>
            </a:extLst>
          </p:cNvPr>
          <p:cNvCxnSpPr/>
          <p:nvPr/>
        </p:nvCxnSpPr>
        <p:spPr>
          <a:xfrm flipH="1" flipV="1">
            <a:off x="5105400" y="1648458"/>
            <a:ext cx="3429000" cy="406654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C8BB49B-447E-4D71-BB8C-C783C0F22803}"/>
              </a:ext>
            </a:extLst>
          </p:cNvPr>
          <p:cNvCxnSpPr>
            <a:cxnSpLocks/>
          </p:cNvCxnSpPr>
          <p:nvPr/>
        </p:nvCxnSpPr>
        <p:spPr>
          <a:xfrm flipH="1" flipV="1">
            <a:off x="5105400" y="4439605"/>
            <a:ext cx="3429000" cy="142779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7" name="Footer Placeholder 5">
            <a:extLst>
              <a:ext uri="{FF2B5EF4-FFF2-40B4-BE49-F238E27FC236}">
                <a16:creationId xmlns:a16="http://schemas.microsoft.com/office/drawing/2014/main" id="{A7E0604F-B193-4E73-9F00-24657C8C2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P. Krkotić &amp; S. Calatroni</a:t>
            </a:r>
            <a:r>
              <a:rPr lang="en-US" dirty="0"/>
              <a:t> | Cool Meeting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B9CD66-0038-4926-9507-6F92FD4EB34F}"/>
                  </a:ext>
                </a:extLst>
              </p:cNvPr>
              <p:cNvSpPr txBox="1"/>
              <p:nvPr/>
            </p:nvSpPr>
            <p:spPr>
              <a:xfrm>
                <a:off x="4083630" y="5281347"/>
                <a:ext cx="1308099" cy="3508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sSub>
                          <m:sSubPr>
                            <m:ctrlP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de-DE" sz="8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800" dirty="0">
                    <a:solidFill>
                      <a:schemeClr val="tx2"/>
                    </a:solidFill>
                  </a:rPr>
                  <a:t>= surface resistance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de-DE" sz="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800" dirty="0">
                    <a:solidFill>
                      <a:schemeClr val="tx2"/>
                    </a:solidFill>
                  </a:rPr>
                  <a:t> = geometry factor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B9CD66-0038-4926-9507-6F92FD4EB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3630" y="5281347"/>
                <a:ext cx="1308099" cy="350802"/>
              </a:xfrm>
              <a:prstGeom prst="rect">
                <a:avLst/>
              </a:prstGeom>
              <a:blipFill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087C778-CDAC-4383-B907-0451A8621D77}"/>
                  </a:ext>
                </a:extLst>
              </p:cNvPr>
              <p:cNvSpPr txBox="1"/>
              <p:nvPr/>
            </p:nvSpPr>
            <p:spPr>
              <a:xfrm>
                <a:off x="5323842" y="5281347"/>
                <a:ext cx="130809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𝑝</m:t>
                    </m:r>
                  </m:oMath>
                </a14:m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= filling factor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sz="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kumimoji="0" lang="de-DE" sz="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de-DE" sz="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𝛿</m:t>
                            </m:r>
                          </m:e>
                        </m:d>
                      </m:e>
                    </m:func>
                  </m:oMath>
                </a14:m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= loss tangent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087C778-CDAC-4383-B907-0451A8621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842" y="5281347"/>
                <a:ext cx="1308099" cy="338554"/>
              </a:xfrm>
              <a:prstGeom prst="rect">
                <a:avLst/>
              </a:prstGeom>
              <a:blipFill>
                <a:blip r:embed="rId4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270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52DC0AAC-83DB-451B-83EA-1AD468382B84}"/>
              </a:ext>
            </a:extLst>
          </p:cNvPr>
          <p:cNvSpPr txBox="1">
            <a:spLocks/>
          </p:cNvSpPr>
          <p:nvPr/>
        </p:nvSpPr>
        <p:spPr>
          <a:xfrm>
            <a:off x="407988" y="1591056"/>
            <a:ext cx="614521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/>
              <a:t>Samples Characterisation</a:t>
            </a:r>
          </a:p>
          <a:p>
            <a:pPr lvl="1"/>
            <a:r>
              <a:rPr lang="en-US" dirty="0"/>
              <a:t>Surface resistance as a function of </a:t>
            </a:r>
          </a:p>
          <a:p>
            <a:pPr lvl="2"/>
            <a:r>
              <a:rPr lang="en-US" sz="1500" dirty="0"/>
              <a:t>Temperature</a:t>
            </a:r>
          </a:p>
          <a:p>
            <a:pPr lvl="2"/>
            <a:r>
              <a:rPr lang="en-US" sz="1500" dirty="0"/>
              <a:t>DC magnetic field up to 9 T</a:t>
            </a:r>
          </a:p>
          <a:p>
            <a:pPr lvl="2"/>
            <a:r>
              <a:rPr lang="en-US" sz="1500" dirty="0"/>
              <a:t>RF surface magnetic field strength (VNA output power +13 </a:t>
            </a:r>
            <a:r>
              <a:rPr lang="en-US" sz="1500" dirty="0" err="1"/>
              <a:t>dbm</a:t>
            </a:r>
            <a:r>
              <a:rPr lang="en-US" sz="1500" dirty="0"/>
              <a:t>)</a:t>
            </a:r>
          </a:p>
          <a:p>
            <a:pPr lvl="1"/>
            <a:endParaRPr lang="en-US" sz="1400" dirty="0"/>
          </a:p>
          <a:p>
            <a:pPr lvl="1"/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Dielectric Resonator</a:t>
            </a:r>
            <a:br>
              <a:rPr lang="en-US" dirty="0"/>
            </a:br>
            <a:r>
              <a:rPr lang="en-US" dirty="0"/>
              <a:t>System Barcelona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57A73D9-6571-0543-9560-AFA8BC10DD03}" type="datetime1">
              <a:rPr lang="de-CH" smtClean="0"/>
              <a:pPr>
                <a:spcAft>
                  <a:spcPts val="600"/>
                </a:spcAft>
              </a:pPr>
              <a:t>03.05.2022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5EAB2D8-105D-42D7-A829-676D23EDB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345" y="3581400"/>
            <a:ext cx="4866010" cy="2438400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0DC30EDB-28DC-41DA-806A-19D757F8D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574841"/>
            <a:ext cx="3567699" cy="285415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7CD190A-7D76-4D0E-ADB0-6A6D604662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7387" y="3454833"/>
            <a:ext cx="3491958" cy="2793567"/>
          </a:xfrm>
          <a:prstGeom prst="rect">
            <a:avLst/>
          </a:prstGeom>
        </p:spPr>
      </p:pic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E06E830F-9116-4DCA-8E38-9ADEE5539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6556" y="5052826"/>
            <a:ext cx="1066800" cy="1066800"/>
          </a:xfrm>
          <a:prstGeom prst="rect">
            <a:avLst/>
          </a:prstGeom>
        </p:spPr>
      </p:pic>
      <p:sp>
        <p:nvSpPr>
          <p:cNvPr id="27" name="Footer Placeholder 5">
            <a:extLst>
              <a:ext uri="{FF2B5EF4-FFF2-40B4-BE49-F238E27FC236}">
                <a16:creationId xmlns:a16="http://schemas.microsoft.com/office/drawing/2014/main" id="{B73A328A-54DC-4474-8039-217D110C7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P. Krkotić &amp; S. Calatroni</a:t>
            </a:r>
            <a:r>
              <a:rPr lang="en-US" dirty="0"/>
              <a:t> | Cool Meeting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30614B-5704-4439-99C1-3B9EDAAE18F6}"/>
              </a:ext>
            </a:extLst>
          </p:cNvPr>
          <p:cNvSpPr txBox="1"/>
          <p:nvPr/>
        </p:nvSpPr>
        <p:spPr>
          <a:xfrm>
            <a:off x="1067345" y="6080258"/>
            <a:ext cx="11750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By </a:t>
            </a:r>
            <a:r>
              <a:rPr lang="en-US" sz="800" dirty="0" err="1"/>
              <a:t>P.Krkotić</a:t>
            </a:r>
            <a:r>
              <a:rPr lang="en-US" sz="800" dirty="0"/>
              <a:t> and </a:t>
            </a:r>
            <a:r>
              <a:rPr lang="en-US" sz="800" dirty="0" err="1"/>
              <a:t>G.Telles</a:t>
            </a:r>
            <a:endParaRPr lang="en-GB" sz="800" dirty="0"/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5915420-8CD9-4282-8399-317C0AC387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1313" y="0"/>
            <a:ext cx="5896812" cy="6207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69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BA154A4-D2A7-43F4-886D-88B016AE0751}"/>
              </a:ext>
            </a:extLst>
          </p:cNvPr>
          <p:cNvSpPr/>
          <p:nvPr/>
        </p:nvSpPr>
        <p:spPr>
          <a:xfrm>
            <a:off x="1863310" y="3789370"/>
            <a:ext cx="2286000" cy="2286000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Dielectric Resonator</a:t>
            </a:r>
            <a:br>
              <a:rPr lang="en-US" dirty="0"/>
            </a:br>
            <a:r>
              <a:rPr lang="en-US" dirty="0"/>
              <a:t>System Barcelona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57A73D9-6571-0543-9560-AFA8BC10DD03}" type="datetime1">
              <a:rPr lang="de-CH" smtClean="0"/>
              <a:pPr>
                <a:spcAft>
                  <a:spcPts val="600"/>
                </a:spcAft>
              </a:pPr>
              <a:t>03.05.2022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C9AE209-0530-474F-A44F-FC921F909D05}"/>
              </a:ext>
            </a:extLst>
          </p:cNvPr>
          <p:cNvSpPr txBox="1">
            <a:spLocks/>
          </p:cNvSpPr>
          <p:nvPr/>
        </p:nvSpPr>
        <p:spPr>
          <a:xfrm>
            <a:off x="407988" y="1591056"/>
            <a:ext cx="614521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/>
              <a:t>CC-CC Transition Measurement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Solder 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Delamination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 dirty="0"/>
              <a:t>Cut</a:t>
            </a:r>
          </a:p>
          <a:p>
            <a:pPr marL="342750" lvl="1" indent="-342900">
              <a:buFont typeface="+mj-lt"/>
              <a:buAutoNum type="arabicPeriod"/>
            </a:pPr>
            <a:r>
              <a:rPr lang="en-US"/>
              <a:t>Sample Manipulation </a:t>
            </a:r>
            <a:r>
              <a:rPr lang="en-US" dirty="0"/>
              <a:t>for CC-CC transition testing</a:t>
            </a:r>
          </a:p>
          <a:p>
            <a:endParaRPr lang="en-GB" sz="1900" dirty="0"/>
          </a:p>
          <a:p>
            <a:pPr lvl="1"/>
            <a:endParaRPr lang="en-US" sz="1400" dirty="0"/>
          </a:p>
          <a:p>
            <a:pPr lvl="1"/>
            <a:endParaRPr lang="en-US" sz="15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46B5C5-BBE1-4377-A959-32D663330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45" y="1486775"/>
            <a:ext cx="3785328" cy="440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EB137232-927F-4294-BFCA-D41985A28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P. Krkotić &amp; S. Calatroni</a:t>
            </a:r>
            <a:r>
              <a:rPr lang="en-US" dirty="0"/>
              <a:t> | Cool Meeting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4271768-EB02-44D5-9CE1-160EF4FA02A6}"/>
              </a:ext>
            </a:extLst>
          </p:cNvPr>
          <p:cNvGrpSpPr/>
          <p:nvPr/>
        </p:nvGrpSpPr>
        <p:grpSpPr>
          <a:xfrm>
            <a:off x="1872869" y="3790950"/>
            <a:ext cx="2276441" cy="2286000"/>
            <a:chOff x="1861900" y="4198945"/>
            <a:chExt cx="2276441" cy="22860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2B094B-BC16-4A8E-B159-186B6D85DAE3}"/>
                </a:ext>
              </a:extLst>
            </p:cNvPr>
            <p:cNvSpPr/>
            <p:nvPr/>
          </p:nvSpPr>
          <p:spPr>
            <a:xfrm>
              <a:off x="1861900" y="4198945"/>
              <a:ext cx="1109645" cy="2286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35B9521-55A8-4260-BF9A-C6926C3D6171}"/>
                </a:ext>
              </a:extLst>
            </p:cNvPr>
            <p:cNvSpPr/>
            <p:nvPr/>
          </p:nvSpPr>
          <p:spPr>
            <a:xfrm>
              <a:off x="3028696" y="4198945"/>
              <a:ext cx="1109645" cy="22860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1753CCB-8648-40DD-8A45-51549A59A9B0}"/>
              </a:ext>
            </a:extLst>
          </p:cNvPr>
          <p:cNvSpPr/>
          <p:nvPr/>
        </p:nvSpPr>
        <p:spPr>
          <a:xfrm>
            <a:off x="-503045" y="3788571"/>
            <a:ext cx="3484960" cy="2286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65D9FDE-3B17-420C-9492-51E870E6BE5B}"/>
              </a:ext>
            </a:extLst>
          </p:cNvPr>
          <p:cNvSpPr/>
          <p:nvPr/>
        </p:nvSpPr>
        <p:spPr>
          <a:xfrm>
            <a:off x="3038431" y="3790948"/>
            <a:ext cx="3484960" cy="2286000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DED892-2623-49BD-82CB-091BF8502A90}"/>
              </a:ext>
            </a:extLst>
          </p:cNvPr>
          <p:cNvSpPr/>
          <p:nvPr/>
        </p:nvSpPr>
        <p:spPr>
          <a:xfrm>
            <a:off x="-502446" y="3790950"/>
            <a:ext cx="3484960" cy="2286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5D5D27-4919-4812-B4CB-7B6A4691C3AF}"/>
              </a:ext>
            </a:extLst>
          </p:cNvPr>
          <p:cNvSpPr/>
          <p:nvPr/>
        </p:nvSpPr>
        <p:spPr>
          <a:xfrm>
            <a:off x="3039664" y="3790950"/>
            <a:ext cx="3484960" cy="2286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E660B-4ABE-4B66-B06E-2DF3DEB28061}"/>
              </a:ext>
            </a:extLst>
          </p:cNvPr>
          <p:cNvCxnSpPr/>
          <p:nvPr/>
        </p:nvCxnSpPr>
        <p:spPr>
          <a:xfrm>
            <a:off x="1863310" y="3429000"/>
            <a:ext cx="0" cy="297180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C7E06BA-7B2C-43C8-A0CC-1DAE83463B1F}"/>
              </a:ext>
            </a:extLst>
          </p:cNvPr>
          <p:cNvCxnSpPr/>
          <p:nvPr/>
        </p:nvCxnSpPr>
        <p:spPr>
          <a:xfrm>
            <a:off x="4149310" y="3429000"/>
            <a:ext cx="0" cy="297180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8A4D783-BA43-4ECF-818C-2CDE8615E7A5}"/>
              </a:ext>
            </a:extLst>
          </p:cNvPr>
          <p:cNvSpPr/>
          <p:nvPr/>
        </p:nvSpPr>
        <p:spPr>
          <a:xfrm>
            <a:off x="2981915" y="3788571"/>
            <a:ext cx="57750" cy="2286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F516E49-2359-47B5-8AB3-31DE2EE1978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860291" y="3790006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5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 animBg="1"/>
      <p:bldP spid="32" grpId="1" animBg="1"/>
      <p:bldP spid="12" grpId="0" animBg="1"/>
      <p:bldP spid="12" grpId="1" animBg="1"/>
      <p:bldP spid="22" grpId="0" animBg="1"/>
      <p:bldP spid="22" grpId="1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304</TotalTime>
  <Words>435</Words>
  <Application>Microsoft Office PowerPoint</Application>
  <PresentationFormat>Widescreen</PresentationFormat>
  <Paragraphs>72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Dielectric Resonator System Barcelona  CC-CC Transition Measurement </vt:lpstr>
      <vt:lpstr>Dielectric Resonator System Barcelona</vt:lpstr>
      <vt:lpstr>Dielectric Resonator System Barcelona</vt:lpstr>
      <vt:lpstr>Dielectric Resonator System Barcelona</vt:lpstr>
      <vt:lpstr>Dielectric Resonator System Barcelona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Dielectric Resonator System Barcelona  CC-CC Transition Measurement </dc:title>
  <dc:creator>Patrick Krkotic</dc:creator>
  <cp:lastModifiedBy>Patrick Krkotic</cp:lastModifiedBy>
  <cp:revision>11</cp:revision>
  <cp:lastPrinted>2020-01-30T13:49:18Z</cp:lastPrinted>
  <dcterms:created xsi:type="dcterms:W3CDTF">2022-05-02T07:18:11Z</dcterms:created>
  <dcterms:modified xsi:type="dcterms:W3CDTF">2022-05-03T11:16:21Z</dcterms:modified>
</cp:coreProperties>
</file>