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2"/>
  </p:notesMasterIdLst>
  <p:sldIdLst>
    <p:sldId id="260" r:id="rId2"/>
    <p:sldId id="261" r:id="rId3"/>
    <p:sldId id="269" r:id="rId4"/>
    <p:sldId id="263" r:id="rId5"/>
    <p:sldId id="272" r:id="rId6"/>
    <p:sldId id="275" r:id="rId7"/>
    <p:sldId id="268" r:id="rId8"/>
    <p:sldId id="281" r:id="rId9"/>
    <p:sldId id="277" r:id="rId10"/>
    <p:sldId id="279" r:id="rId11"/>
    <p:sldId id="274" r:id="rId12"/>
    <p:sldId id="286" r:id="rId13"/>
    <p:sldId id="270" r:id="rId14"/>
    <p:sldId id="264" r:id="rId15"/>
    <p:sldId id="265" r:id="rId16"/>
    <p:sldId id="267" r:id="rId17"/>
    <p:sldId id="266" r:id="rId18"/>
    <p:sldId id="392" r:id="rId19"/>
    <p:sldId id="393" r:id="rId20"/>
    <p:sldId id="412" r:id="rId21"/>
    <p:sldId id="420" r:id="rId22"/>
    <p:sldId id="396" r:id="rId23"/>
    <p:sldId id="397" r:id="rId24"/>
    <p:sldId id="398" r:id="rId25"/>
    <p:sldId id="402" r:id="rId26"/>
    <p:sldId id="403" r:id="rId27"/>
    <p:sldId id="407" r:id="rId28"/>
    <p:sldId id="408" r:id="rId29"/>
    <p:sldId id="410" r:id="rId30"/>
    <p:sldId id="433" r:id="rId31"/>
    <p:sldId id="434" r:id="rId32"/>
    <p:sldId id="437" r:id="rId33"/>
    <p:sldId id="440" r:id="rId34"/>
    <p:sldId id="441" r:id="rId35"/>
    <p:sldId id="444" r:id="rId36"/>
    <p:sldId id="445" r:id="rId37"/>
    <p:sldId id="448" r:id="rId38"/>
    <p:sldId id="449" r:id="rId39"/>
    <p:sldId id="451" r:id="rId40"/>
    <p:sldId id="452" r:id="rId41"/>
    <p:sldId id="455" r:id="rId42"/>
    <p:sldId id="456" r:id="rId43"/>
    <p:sldId id="457" r:id="rId44"/>
    <p:sldId id="459" r:id="rId45"/>
    <p:sldId id="460" r:id="rId46"/>
    <p:sldId id="462" r:id="rId47"/>
    <p:sldId id="463" r:id="rId48"/>
    <p:sldId id="464" r:id="rId49"/>
    <p:sldId id="465" r:id="rId50"/>
    <p:sldId id="467" r:id="rId51"/>
    <p:sldId id="469" r:id="rId52"/>
    <p:sldId id="470" r:id="rId53"/>
    <p:sldId id="471" r:id="rId54"/>
    <p:sldId id="472" r:id="rId55"/>
    <p:sldId id="473" r:id="rId56"/>
    <p:sldId id="474" r:id="rId57"/>
    <p:sldId id="500" r:id="rId58"/>
    <p:sldId id="501" r:id="rId59"/>
    <p:sldId id="502" r:id="rId60"/>
    <p:sldId id="503" r:id="rId61"/>
    <p:sldId id="475" r:id="rId62"/>
    <p:sldId id="476" r:id="rId63"/>
    <p:sldId id="477" r:id="rId64"/>
    <p:sldId id="430" r:id="rId65"/>
    <p:sldId id="494" r:id="rId66"/>
    <p:sldId id="429" r:id="rId67"/>
    <p:sldId id="431" r:id="rId68"/>
    <p:sldId id="432" r:id="rId69"/>
    <p:sldId id="478" r:id="rId70"/>
    <p:sldId id="480" r:id="rId71"/>
    <p:sldId id="481" r:id="rId72"/>
    <p:sldId id="482" r:id="rId73"/>
    <p:sldId id="479" r:id="rId74"/>
    <p:sldId id="495" r:id="rId75"/>
    <p:sldId id="483" r:id="rId76"/>
    <p:sldId id="484" r:id="rId77"/>
    <p:sldId id="485" r:id="rId78"/>
    <p:sldId id="496" r:id="rId79"/>
    <p:sldId id="486" r:id="rId80"/>
    <p:sldId id="498" r:id="rId81"/>
    <p:sldId id="497" r:id="rId82"/>
    <p:sldId id="487" r:id="rId83"/>
    <p:sldId id="488" r:id="rId84"/>
    <p:sldId id="489" r:id="rId85"/>
    <p:sldId id="490" r:id="rId86"/>
    <p:sldId id="499" r:id="rId87"/>
    <p:sldId id="491" r:id="rId88"/>
    <p:sldId id="492" r:id="rId89"/>
    <p:sldId id="504" r:id="rId90"/>
    <p:sldId id="493" r:id="rId9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5" autoAdjust="0"/>
    <p:restoredTop sz="93900" autoAdjust="0"/>
  </p:normalViewPr>
  <p:slideViewPr>
    <p:cSldViewPr>
      <p:cViewPr varScale="1">
        <p:scale>
          <a:sx n="150" d="100"/>
          <a:sy n="150" d="100"/>
        </p:scale>
        <p:origin x="-84" y="-3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Cross section for </a:t>
            </a:r>
            <a:r>
              <a:rPr lang="en-US" dirty="0" err="1" smtClean="0"/>
              <a:t>hadronic</a:t>
            </a:r>
            <a:r>
              <a:rPr lang="en-US" dirty="0" smtClean="0"/>
              <a:t> Higgs production is order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pico</a:t>
            </a:r>
            <a:r>
              <a:rPr lang="en-US" baseline="0" dirty="0" smtClean="0"/>
              <a:t> barn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7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Laser ablation surface engineering (LASE), or laser-engineered surface structures (LESS) are techniques that can be applied to the beam-facing surfaces of the </a:t>
            </a:r>
            <a:r>
              <a:rPr lang="en-US" dirty="0" err="1" smtClean="0"/>
              <a:t>beamscreen</a:t>
            </a:r>
            <a:r>
              <a:rPr lang="en-US" dirty="0" smtClean="0"/>
              <a:t> in order to mitigate the electron cloud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80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Griffiths p11:16 p481 </a:t>
            </a:r>
            <a:r>
              <a:rPr lang="en-US" dirty="0" err="1" smtClean="0"/>
              <a:t>pdf</a:t>
            </a:r>
            <a:r>
              <a:rPr lang="en-US" dirty="0" smtClean="0"/>
              <a:t>, </a:t>
            </a:r>
          </a:p>
          <a:p>
            <a:r>
              <a:rPr lang="en-US" dirty="0" smtClean="0"/>
              <a:t>Jackson p688 </a:t>
            </a:r>
            <a:r>
              <a:rPr lang="en-US" dirty="0" err="1" smtClean="0"/>
              <a:t>eq</a:t>
            </a:r>
            <a:r>
              <a:rPr lang="en-US" dirty="0" smtClean="0"/>
              <a:t> 14.13-14.14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8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 </a:t>
            </a:r>
            <a:r>
              <a:rPr lang="en-US" dirty="0" err="1" smtClean="0"/>
              <a:t>gev</a:t>
            </a:r>
            <a:r>
              <a:rPr lang="en-US" dirty="0" smtClean="0"/>
              <a:t> lost per turn in FCC-</a:t>
            </a:r>
            <a:r>
              <a:rPr lang="en-US" dirty="0" err="1" smtClean="0"/>
              <a:t>ee</a:t>
            </a:r>
            <a:r>
              <a:rPr lang="en-US" dirty="0" smtClean="0"/>
              <a:t> 182.5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1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Summary from DG presentation to personnel,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sept</a:t>
            </a:r>
            <a:r>
              <a:rPr lang="en-US" baseline="0" dirty="0" smtClean="0"/>
              <a:t>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45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Yearly consumption about 1.9 </a:t>
            </a:r>
            <a:r>
              <a:rPr lang="en-US" dirty="0" err="1" smtClean="0"/>
              <a:t>TWh</a:t>
            </a:r>
            <a:r>
              <a:rPr lang="en-US" dirty="0" smtClean="0"/>
              <a:t> (compare 1.2 </a:t>
            </a:r>
            <a:r>
              <a:rPr lang="en-US" dirty="0" err="1" smtClean="0"/>
              <a:t>TWh</a:t>
            </a:r>
            <a:r>
              <a:rPr lang="en-US" dirty="0" smtClean="0"/>
              <a:t> for CERN in 2016)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31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HL-LHC annual meeting 2019</a:t>
            </a:r>
          </a:p>
          <a:p>
            <a:r>
              <a:rPr lang="en-US" dirty="0" smtClean="0"/>
              <a:t>See https://www.symmetrymagazine.org/article/november-2012/how-to-make-a-neutrino-beam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65353-9173-424F-9601-5204EA1DB30A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37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31 October 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60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2140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power: 100 MW cooling to absorb 5 MW synchrotron radiation, 30 MW to</a:t>
            </a:r>
            <a:r>
              <a:rPr lang="en-US" baseline="0" dirty="0" smtClean="0"/>
              <a:t> cool losses from rest-gas scattering. RF power: 12 MW / 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4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3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62C9-0D1F-488B-8772-166ED749C570}" type="datetime1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202D-2F46-4058-B942-C7FE1DFB055E}" type="datetime1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AB69-60E3-4705-9A97-2C4B3A7453AA}" type="datetime1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2D461905-A3B3-4625-B265-285313B4814D}" type="datetime1">
              <a:rPr lang="en-US" smtClean="0"/>
              <a:pPr/>
              <a:t>10/31/2022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D852-1C1A-44A7-B004-DAFB4B24BF0F}" type="datetime1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9102-CD83-43B9-9B45-949DD563D0A3}" type="datetime1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7D97E-8540-4400-8CD8-6284644F0FB4}" type="datetime1">
              <a:rPr lang="en-US" smtClean="0"/>
              <a:t>10/31/2022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7B67-FB22-4E34-B54D-32FB6A26FED9}" type="datetime1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D165-C5C1-4780-8394-9FBD3955FB4B}" type="datetime1">
              <a:rPr lang="en-US" smtClean="0"/>
              <a:t>10/31/2022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69F7-9F50-4217-8B4A-C4FC844419AB}" type="datetime1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637D-34E3-46F7-B487-5F63A8C7B708}" type="datetime1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89-949F-4156-B034-D04CE04FF401}" type="datetime1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cds.cern.ch/record/269141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ome.cern/sites/home.web.cern.ch/files/2020-06/2020%20Update%20European%20Strategy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ites/home.web.cern.ch/files/2020-06/2020%20Update%20European%20Strategy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hyperlink" Target="https://linearcollider.org/technical-design-repor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0892/files/arXiv:1608.07537.pdf" TargetMode="External"/><Relationship Id="rId2" Type="http://schemas.openxmlformats.org/officeDocument/2006/relationships/hyperlink" Target="https://clic-study.web.cern.ch/content/conceptual-design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8.01.03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png"/><Relationship Id="rId7" Type="http://schemas.openxmlformats.org/officeDocument/2006/relationships/image" Target="../media/image62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11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90.tiff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cc-cdr.web.cern.ch/" TargetMode="External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93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9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hyperlink" Target="https://arxiv.org/abs/1809.0028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emf"/><Relationship Id="rId4" Type="http://schemas.openxmlformats.org/officeDocument/2006/relationships/image" Target="../media/image9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hyperlink" Target="https://arxiv.org/abs/1809.00285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gi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4064201/" TargetMode="Externa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image" Target="../media/image120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hyperlink" Target="https://www.osti.gov/biblio/4064201/" TargetMode="Externa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gi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jpg"/><Relationship Id="rId4" Type="http://schemas.openxmlformats.org/officeDocument/2006/relationships/image" Target="../media/image129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wm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2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40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tiff"/><Relationship Id="rId4" Type="http://schemas.openxmlformats.org/officeDocument/2006/relationships/image" Target="../media/image15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7.jpeg"/><Relationship Id="rId4" Type="http://schemas.openxmlformats.org/officeDocument/2006/relationships/image" Target="../media/image156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tif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62.emf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1949/" TargetMode="External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2406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3478"/>
            <a:ext cx="8458200" cy="110251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568" y="1257300"/>
            <a:ext cx="6400800" cy="131445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Roderik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</a:t>
            </a: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01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</a:t>
            </a:r>
            <a:r>
              <a:rPr lang="en-US" dirty="0" err="1" smtClean="0"/>
              <a:t>vs</a:t>
            </a:r>
            <a:r>
              <a:rPr lang="en-US" dirty="0" smtClean="0"/>
              <a:t> linear collider</a:t>
            </a:r>
            <a:endParaRPr lang="en-US" dirty="0"/>
          </a:p>
        </p:txBody>
      </p:sp>
      <p:grpSp>
        <p:nvGrpSpPr>
          <p:cNvPr id="6" name="Group 169"/>
          <p:cNvGrpSpPr>
            <a:grpSpLocks/>
          </p:cNvGrpSpPr>
          <p:nvPr/>
        </p:nvGrpSpPr>
        <p:grpSpPr bwMode="auto">
          <a:xfrm>
            <a:off x="174202" y="4271119"/>
            <a:ext cx="8755062" cy="748903"/>
            <a:chOff x="543" y="2341"/>
            <a:chExt cx="5515" cy="629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43" y="2757"/>
              <a:ext cx="358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1819" y="2763"/>
              <a:ext cx="569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main </a:t>
              </a:r>
              <a:r>
                <a:rPr lang="en-US" altLang="en-US" sz="1000" dirty="0" err="1">
                  <a:solidFill>
                    <a:srgbClr val="000000"/>
                  </a:solidFill>
                  <a:latin typeface="Arial" pitchFamily="34" charset="0"/>
                </a:rPr>
                <a:t>linac</a:t>
              </a:r>
              <a:endParaRPr lang="en-US" altLang="en-US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1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3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57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8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9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6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7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0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5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3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54" name="Group 53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6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2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3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34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6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5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8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2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3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0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1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72" name="Group 172"/>
          <p:cNvGrpSpPr>
            <a:grpSpLocks/>
          </p:cNvGrpSpPr>
          <p:nvPr/>
        </p:nvGrpSpPr>
        <p:grpSpPr bwMode="auto">
          <a:xfrm>
            <a:off x="5544442" y="1863675"/>
            <a:ext cx="3348037" cy="902494"/>
            <a:chOff x="993" y="572"/>
            <a:chExt cx="2581" cy="1010"/>
          </a:xfrm>
        </p:grpSpPr>
        <p:grpSp>
          <p:nvGrpSpPr>
            <p:cNvPr id="73" name="Group 167"/>
            <p:cNvGrpSpPr>
              <a:grpSpLocks/>
            </p:cNvGrpSpPr>
            <p:nvPr/>
          </p:nvGrpSpPr>
          <p:grpSpPr bwMode="auto">
            <a:xfrm>
              <a:off x="1181" y="805"/>
              <a:ext cx="2393" cy="640"/>
              <a:chOff x="1181" y="805"/>
              <a:chExt cx="2393" cy="640"/>
            </a:xfrm>
          </p:grpSpPr>
          <p:grpSp>
            <p:nvGrpSpPr>
              <p:cNvPr id="93" name="Group 166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31"/>
                <a:chOff x="1181" y="805"/>
                <a:chExt cx="2393" cy="631"/>
              </a:xfrm>
            </p:grpSpPr>
            <p:grpSp>
              <p:nvGrpSpPr>
                <p:cNvPr id="96" name="Group 165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9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3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97" name="Rectangle 86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75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N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98" name="Rectangle 87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70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S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94" name="Rectangle 88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75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N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Rectangle 89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7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S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4" name="Group 164"/>
            <p:cNvGrpSpPr>
              <a:grpSpLocks/>
            </p:cNvGrpSpPr>
            <p:nvPr/>
          </p:nvGrpSpPr>
          <p:grpSpPr bwMode="auto">
            <a:xfrm>
              <a:off x="993" y="1025"/>
              <a:ext cx="403" cy="409"/>
              <a:chOff x="993" y="1025"/>
              <a:chExt cx="403" cy="409"/>
            </a:xfrm>
          </p:grpSpPr>
          <p:sp>
            <p:nvSpPr>
              <p:cNvPr id="91" name="Oval 91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" name="Oval 92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91" lon="21299991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5" name="Group 171"/>
            <p:cNvGrpSpPr>
              <a:grpSpLocks/>
            </p:cNvGrpSpPr>
            <p:nvPr/>
          </p:nvGrpSpPr>
          <p:grpSpPr bwMode="auto">
            <a:xfrm>
              <a:off x="2260" y="1110"/>
              <a:ext cx="355" cy="472"/>
              <a:chOff x="2260" y="1110"/>
              <a:chExt cx="355" cy="472"/>
            </a:xfrm>
          </p:grpSpPr>
          <p:sp>
            <p:nvSpPr>
              <p:cNvPr id="81" name="Line 99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" name="Oval 100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3" name="Oval 101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4" name="Line 102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103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104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105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106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10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108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6" name="Group 162"/>
            <p:cNvGrpSpPr>
              <a:grpSpLocks/>
            </p:cNvGrpSpPr>
            <p:nvPr/>
          </p:nvGrpSpPr>
          <p:grpSpPr bwMode="auto">
            <a:xfrm>
              <a:off x="1739" y="572"/>
              <a:ext cx="1317" cy="306"/>
              <a:chOff x="1739" y="572"/>
              <a:chExt cx="1317" cy="306"/>
            </a:xfrm>
          </p:grpSpPr>
          <p:grpSp>
            <p:nvGrpSpPr>
              <p:cNvPr id="77" name="Group 94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79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8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8" name="Text Box 161"/>
              <p:cNvSpPr txBox="1">
                <a:spLocks noChangeArrowheads="1"/>
              </p:cNvSpPr>
              <p:nvPr/>
            </p:nvSpPr>
            <p:spPr bwMode="auto">
              <a:xfrm>
                <a:off x="1739" y="572"/>
                <a:ext cx="1317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00" dirty="0">
                    <a:solidFill>
                      <a:srgbClr val="000000"/>
                    </a:solidFill>
                    <a:latin typeface="Arial" pitchFamily="34" charset="0"/>
                  </a:rPr>
                  <a:t>accelerating cavities</a:t>
                </a:r>
              </a:p>
            </p:txBody>
          </p:sp>
        </p:grpSp>
      </p:grpSp>
      <p:sp>
        <p:nvSpPr>
          <p:cNvPr id="104" name="Rectangle 3"/>
          <p:cNvSpPr txBox="1">
            <a:spLocks noChangeArrowheads="1"/>
          </p:cNvSpPr>
          <p:nvPr/>
        </p:nvSpPr>
        <p:spPr>
          <a:xfrm>
            <a:off x="699607" y="551082"/>
            <a:ext cx="7993062" cy="864394"/>
          </a:xfrm>
          <a:prstGeom prst="rect">
            <a:avLst/>
          </a:prstGeom>
          <a:noFill/>
        </p:spPr>
        <p:txBody>
          <a:bodyPr lIns="90000" rIns="9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1800" kern="0" dirty="0" smtClean="0">
                <a:solidFill>
                  <a:srgbClr val="000099"/>
                </a:solidFill>
              </a:rPr>
              <a:t>Circular Collider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kern="0" dirty="0">
                <a:cs typeface="Arial" pitchFamily="34" charset="0"/>
              </a:rPr>
              <a:t>multi-pass =&gt; </a:t>
            </a:r>
            <a:r>
              <a:rPr lang="en-US" sz="1600" dirty="0"/>
              <a:t>Accelerate beam in many turns, let beam collide many times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 smtClean="0"/>
              <a:t>many magnets, few accelerating cavities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 smtClean="0"/>
              <a:t>Bending of beam trajectory </a:t>
            </a:r>
            <a:r>
              <a:rPr lang="en-US" altLang="en-US" sz="1600" b="0" kern="0" dirty="0" smtClean="0">
                <a:cs typeface="Arial" pitchFamily="34" charset="0"/>
              </a:rPr>
              <a:t>=&gt; </a:t>
            </a:r>
            <a:r>
              <a:rPr lang="en-US" altLang="en-US" sz="1600" b="0" kern="0" dirty="0">
                <a:cs typeface="Arial" pitchFamily="34" charset="0"/>
              </a:rPr>
              <a:t>synchrotron radiation </a:t>
            </a:r>
            <a:r>
              <a:rPr lang="en-US" altLang="en-US" sz="1600" b="0" kern="0" dirty="0" smtClean="0">
                <a:cs typeface="Arial" pitchFamily="34" charset="0"/>
              </a:rPr>
              <a:t>losses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b="0" kern="0" dirty="0"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1800" b="0" kern="0" dirty="0" smtClean="0">
              <a:cs typeface="Arial" pitchFamily="34" charset="0"/>
            </a:endParaRPr>
          </a:p>
        </p:txBody>
      </p:sp>
      <p:sp>
        <p:nvSpPr>
          <p:cNvPr id="105" name="Rectangle 4"/>
          <p:cNvSpPr txBox="1">
            <a:spLocks noChangeArrowheads="1"/>
          </p:cNvSpPr>
          <p:nvPr/>
        </p:nvSpPr>
        <p:spPr>
          <a:xfrm>
            <a:off x="586950" y="2998697"/>
            <a:ext cx="8449545" cy="12292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kern="0" dirty="0" smtClean="0">
                <a:solidFill>
                  <a:srgbClr val="000099"/>
                </a:solidFill>
              </a:rPr>
              <a:t>Linear Collider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b="0" kern="0" dirty="0" smtClean="0">
                <a:cs typeface="Arial" pitchFamily="34" charset="0"/>
              </a:rPr>
              <a:t>single </a:t>
            </a:r>
            <a:r>
              <a:rPr lang="en-US" altLang="en-US" sz="1600" b="0" kern="0" dirty="0">
                <a:cs typeface="Arial" pitchFamily="34" charset="0"/>
              </a:rPr>
              <a:t>pass </a:t>
            </a:r>
            <a:r>
              <a:rPr lang="en-US" altLang="en-US" sz="1600" b="0" kern="0" dirty="0" smtClean="0">
                <a:cs typeface="Arial" pitchFamily="34" charset="0"/>
              </a:rPr>
              <a:t>=&gt; need to be very efficient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 dirty="0" smtClean="0"/>
              <a:t>few </a:t>
            </a:r>
            <a:r>
              <a:rPr lang="en-US" altLang="en-US" sz="1600" kern="0" dirty="0"/>
              <a:t>magnets, many accelerating cavities </a:t>
            </a:r>
            <a:endParaRPr lang="en-US" altLang="en-US" sz="1600" kern="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 dirty="0" smtClean="0">
                <a:cs typeface="Arial" pitchFamily="34" charset="0"/>
              </a:rPr>
              <a:t>Not </a:t>
            </a:r>
            <a:r>
              <a:rPr lang="en-US" altLang="en-US" sz="1600" kern="0" dirty="0">
                <a:cs typeface="Arial" pitchFamily="34" charset="0"/>
              </a:rPr>
              <a:t>limited by synchrotron radiation – promising choice for reaching highest lepton energies </a:t>
            </a:r>
            <a:endParaRPr lang="en-US" altLang="en-US" sz="1600" kern="0" dirty="0"/>
          </a:p>
          <a:p>
            <a:pPr eaLnBrk="1" hangingPunct="1">
              <a:lnSpc>
                <a:spcPct val="90000"/>
              </a:lnSpc>
            </a:pPr>
            <a:endParaRPr lang="en-US" altLang="en-US" sz="1600" b="0" kern="0" dirty="0" smtClean="0"/>
          </a:p>
        </p:txBody>
      </p: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709014"/>
              </p:ext>
            </p:extLst>
          </p:nvPr>
        </p:nvGraphicFramePr>
        <p:xfrm>
          <a:off x="3866835" y="1815415"/>
          <a:ext cx="1322840" cy="462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7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6835" y="1815415"/>
                        <a:ext cx="1322840" cy="462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47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0247" y="943782"/>
            <a:ext cx="2887495" cy="342816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Hadron beams: energy limited by ability of to </a:t>
            </a:r>
            <a:r>
              <a:rPr lang="en-US" dirty="0"/>
              <a:t>keep particle on circular </a:t>
            </a:r>
            <a:r>
              <a:rPr lang="en-US" dirty="0" smtClean="0"/>
              <a:t>orbit</a:t>
            </a:r>
          </a:p>
          <a:p>
            <a:pPr lvl="1"/>
            <a:r>
              <a:rPr lang="en-US" dirty="0" smtClean="0"/>
              <a:t>Maximum achievable dipole field (superconductor technology)</a:t>
            </a:r>
          </a:p>
          <a:p>
            <a:pPr lvl="1"/>
            <a:r>
              <a:rPr lang="en-US" dirty="0" smtClean="0"/>
              <a:t>Radius of ring (cost, site)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Lepton beams: radiation losses</a:t>
            </a:r>
          </a:p>
          <a:p>
            <a:pPr lvl="1"/>
            <a:r>
              <a:rPr lang="en-US" dirty="0" smtClean="0"/>
              <a:t>RF power consumption</a:t>
            </a:r>
          </a:p>
          <a:p>
            <a:pPr lvl="1"/>
            <a:r>
              <a:rPr lang="en-US" dirty="0" smtClean="0"/>
              <a:t>Disposal of radiated power</a:t>
            </a:r>
          </a:p>
          <a:p>
            <a:pPr lvl="1"/>
            <a:r>
              <a:rPr lang="en-US" dirty="0" smtClean="0"/>
              <a:t>Radius of ring (cost, site)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beam energy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570856"/>
            <a:ext cx="1879041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 dirty="0">
                <a:solidFill>
                  <a:srgbClr val="000099"/>
                </a:solidFill>
              </a:rPr>
              <a:t>Circular Collider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6136" y="570856"/>
            <a:ext cx="1720343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 dirty="0" smtClean="0">
                <a:solidFill>
                  <a:srgbClr val="000099"/>
                </a:solidFill>
              </a:rPr>
              <a:t>Linear Collider</a:t>
            </a:r>
            <a:endParaRPr lang="en-US" altLang="en-US" sz="2000" b="1" kern="0" dirty="0">
              <a:solidFill>
                <a:srgbClr val="000099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647999"/>
              </p:ext>
            </p:extLst>
          </p:nvPr>
        </p:nvGraphicFramePr>
        <p:xfrm>
          <a:off x="683568" y="3551712"/>
          <a:ext cx="1825514" cy="702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6" name="Equation" r:id="rId4" imgW="927000" imgH="469800" progId="Equation.3">
                  <p:embed/>
                </p:oleObj>
              </mc:Choice>
              <mc:Fallback>
                <p:oleObj name="Equation" r:id="rId4" imgW="927000" imgH="469800" progId="Equation.3">
                  <p:embed/>
                  <p:pic>
                    <p:nvPicPr>
                      <p:cNvPr id="0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51712"/>
                        <a:ext cx="1825514" cy="702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58" y="555526"/>
            <a:ext cx="1710928" cy="102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65" y="1794429"/>
            <a:ext cx="1565714" cy="153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69"/>
          <p:cNvGrpSpPr>
            <a:grpSpLocks/>
          </p:cNvGrpSpPr>
          <p:nvPr/>
        </p:nvGrpSpPr>
        <p:grpSpPr bwMode="auto">
          <a:xfrm rot="5400000">
            <a:off x="7365812" y="1755155"/>
            <a:ext cx="2449025" cy="625078"/>
            <a:chOff x="678" y="2341"/>
            <a:chExt cx="5380" cy="525"/>
          </a:xfrm>
        </p:grpSpPr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7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8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9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3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7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5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5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6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7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1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62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8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9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7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5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78" name="Content Placeholder 1"/>
          <p:cNvSpPr txBox="1">
            <a:spLocks/>
          </p:cNvSpPr>
          <p:nvPr/>
        </p:nvSpPr>
        <p:spPr>
          <a:xfrm>
            <a:off x="5508104" y="987573"/>
            <a:ext cx="2887495" cy="2232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Energy depends on </a:t>
            </a:r>
          </a:p>
          <a:p>
            <a:pPr lvl="1"/>
            <a:r>
              <a:rPr lang="en-US" dirty="0" smtClean="0"/>
              <a:t>Accelerating gradient (RF technology)</a:t>
            </a:r>
          </a:p>
          <a:p>
            <a:pPr lvl="2"/>
            <a:r>
              <a:rPr lang="en-US" dirty="0" smtClean="0"/>
              <a:t>Plasma </a:t>
            </a:r>
            <a:r>
              <a:rPr lang="en-US" dirty="0" err="1" smtClean="0"/>
              <a:t>wakefield</a:t>
            </a:r>
            <a:r>
              <a:rPr lang="en-US" dirty="0" smtClean="0"/>
              <a:t> acceleration promises large advancement, but not yet mature to produce required beam quality</a:t>
            </a:r>
          </a:p>
          <a:p>
            <a:pPr lvl="1"/>
            <a:r>
              <a:rPr lang="en-US" dirty="0" smtClean="0"/>
              <a:t>Length (cost, site)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4443958"/>
            <a:ext cx="852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To push energy boundary: improve technology (B-fields, RF gradient) or build a larger machine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8879" y="3428671"/>
            <a:ext cx="2069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For protons: </a:t>
            </a:r>
            <a:endParaRPr lang="en-US" sz="1100" dirty="0"/>
          </a:p>
        </p:txBody>
      </p:sp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223905"/>
              </p:ext>
            </p:extLst>
          </p:nvPr>
        </p:nvGraphicFramePr>
        <p:xfrm>
          <a:off x="3059832" y="3665081"/>
          <a:ext cx="3024336" cy="26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7" name="Equation" r:id="rId8" imgW="1955520" imgH="228600" progId="Equation.3">
                  <p:embed/>
                </p:oleObj>
              </mc:Choice>
              <mc:Fallback>
                <p:oleObj name="Equation" r:id="rId8" imgW="19555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65081"/>
                        <a:ext cx="3024336" cy="269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26"/>
          <p:cNvSpPr>
            <a:spLocks noChangeArrowheads="1"/>
          </p:cNvSpPr>
          <p:nvPr/>
        </p:nvSpPr>
        <p:spPr bwMode="auto">
          <a:xfrm>
            <a:off x="6649848" y="3291830"/>
            <a:ext cx="2386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sz="2400" i="1" noProof="1">
                <a:latin typeface="Times New Roman"/>
                <a:cs typeface="Times New Roman"/>
              </a:rPr>
              <a:t>E</a:t>
            </a:r>
            <a:r>
              <a:rPr sz="2400" i="1" baseline="-25000" noProof="1">
                <a:latin typeface="Times New Roman"/>
                <a:cs typeface="Times New Roman"/>
              </a:rPr>
              <a:t>cm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lang="en-US" sz="2400" i="1" noProof="1">
                <a:latin typeface="Times New Roman"/>
                <a:cs typeface="Times New Roman"/>
              </a:rPr>
              <a:t>≈ 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sz="2400" i="1" noProof="1">
                <a:latin typeface="Times New Roman"/>
                <a:cs typeface="Times New Roman"/>
              </a:rPr>
              <a:t>L</a:t>
            </a:r>
            <a:r>
              <a:rPr sz="2400" i="1" baseline="-25000" noProof="1">
                <a:latin typeface="Times New Roman"/>
                <a:cs typeface="Times New Roman"/>
              </a:rPr>
              <a:t>linac</a:t>
            </a:r>
            <a:r>
              <a:rPr sz="900" i="1" noProof="1">
                <a:solidFill>
                  <a:srgbClr val="00187E"/>
                </a:solidFill>
                <a:latin typeface="Times New Roman"/>
                <a:cs typeface="Times New Roman"/>
              </a:rPr>
              <a:t> </a:t>
            </a:r>
            <a:r>
              <a:rPr sz="2400" i="1" noProof="1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400" i="1" baseline="-25000" noProof="1">
                <a:solidFill>
                  <a:srgbClr val="FF0000"/>
                </a:solidFill>
                <a:latin typeface="Times New Roman"/>
                <a:cs typeface="Times New Roman"/>
              </a:rPr>
              <a:t>acc</a:t>
            </a:r>
          </a:p>
        </p:txBody>
      </p:sp>
    </p:spTree>
    <p:extLst>
      <p:ext uri="{BB962C8B-B14F-4D97-AF65-F5344CB8AC3E}">
        <p14:creationId xmlns:p14="http://schemas.microsoft.com/office/powerpoint/2010/main" val="29951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  <p:bldP spid="78" grpId="0"/>
      <p:bldP spid="10" grpId="0"/>
      <p:bldP spid="11" grpId="0"/>
      <p:bldP spid="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9149"/>
            <a:ext cx="1152128" cy="53206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R. Bruce, </a:t>
            </a:r>
            <a:r>
              <a:rPr lang="en-US" sz="1000" dirty="0" smtClean="0"/>
              <a:t>2022.11.01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z="1050" smtClean="0"/>
              <a:t>12</a:t>
            </a:fld>
            <a:endParaRPr lang="en-US" sz="105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luminosity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4716016" y="987574"/>
            <a:ext cx="2292424" cy="2343150"/>
          </a:xfrm>
          <a:prstGeom prst="round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F: shorter bunches, smaller crossing angle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099094" y="2227596"/>
            <a:ext cx="186906" cy="2857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2555776" y="2027709"/>
            <a:ext cx="426289" cy="5143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55726"/>
            <a:ext cx="1371624" cy="8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>
            <a:endCxn id="8" idx="1"/>
          </p:cNvCxnSpPr>
          <p:nvPr/>
        </p:nvCxnSpPr>
        <p:spPr bwMode="auto">
          <a:xfrm flipV="1">
            <a:off x="3923928" y="2159149"/>
            <a:ext cx="792088" cy="7726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ounded Rectangle 13"/>
          <p:cNvSpPr/>
          <p:nvPr/>
        </p:nvSpPr>
        <p:spPr bwMode="auto">
          <a:xfrm>
            <a:off x="1295399" y="4113546"/>
            <a:ext cx="1375455" cy="4572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β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*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3608833" y="4113546"/>
            <a:ext cx="1375455" cy="8001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emittance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417795" y="3673599"/>
            <a:ext cx="633862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4" idx="0"/>
          </p:cNvCxnSpPr>
          <p:nvPr/>
        </p:nvCxnSpPr>
        <p:spPr bwMode="auto">
          <a:xfrm flipV="1">
            <a:off x="1983127" y="3787899"/>
            <a:ext cx="860681" cy="3256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371600" y="4685046"/>
            <a:ext cx="20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Smaller beam size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77362" y="978282"/>
            <a:ext cx="176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Higher intensity</a:t>
            </a:r>
            <a:endParaRPr lang="en-US" b="1" i="1" dirty="0">
              <a:solidFill>
                <a:srgbClr val="00B05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835816" y="1275606"/>
            <a:ext cx="1442551" cy="1009278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number of bunches</a:t>
            </a: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801467"/>
              </p:ext>
            </p:extLst>
          </p:nvPr>
        </p:nvGraphicFramePr>
        <p:xfrm>
          <a:off x="1353754" y="2513346"/>
          <a:ext cx="2754957" cy="141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" name="Equation" r:id="rId5" imgW="939600" imgH="469800" progId="Equation.3">
                  <p:embed/>
                </p:oleObj>
              </mc:Choice>
              <mc:Fallback>
                <p:oleObj name="Equation" r:id="rId5" imgW="93960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754" y="2513346"/>
                        <a:ext cx="2754957" cy="141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2496301" y="1315813"/>
            <a:ext cx="1885842" cy="742950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bunch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intensity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2488" y="413251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Reminder: luminosity depends on beams and </a:t>
            </a:r>
            <a:r>
              <a:rPr lang="en-US" dirty="0" smtClean="0"/>
              <a:t>optics</a:t>
            </a:r>
          </a:p>
          <a:p>
            <a:r>
              <a:rPr lang="en-US" dirty="0" smtClean="0"/>
              <a:t>Expression for round beams: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164288" y="1003530"/>
            <a:ext cx="19442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addition: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Potential limitations on luminosity from losses and showers from the </a:t>
            </a:r>
            <a:r>
              <a:rPr lang="en-US" sz="1400" dirty="0" smtClean="0"/>
              <a:t>collisions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47770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8" grpId="0"/>
      <p:bldP spid="19" grpId="0"/>
      <p:bldP spid="29" grpId="0" animBg="1"/>
      <p:bldP spid="7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future collider choices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4630" y="915566"/>
            <a:ext cx="425497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Physics potential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915566"/>
            <a:ext cx="49407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collider energy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collider luminosity</a:t>
            </a:r>
          </a:p>
          <a:p>
            <a:r>
              <a:rPr lang="en-US" dirty="0">
                <a:solidFill>
                  <a:srgbClr val="000000"/>
                </a:solidFill>
              </a:rPr>
              <a:t>Particle </a:t>
            </a:r>
            <a:r>
              <a:rPr lang="en-US" dirty="0" smtClean="0">
                <a:solidFill>
                  <a:srgbClr val="000000"/>
                </a:solidFill>
              </a:rPr>
              <a:t>type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630" y="2069134"/>
            <a:ext cx="42549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Feasibility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2069134"/>
            <a:ext cx="49407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technical maturity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risk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schedule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30" y="3268092"/>
            <a:ext cx="4254970" cy="1477328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Affordability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3268092"/>
            <a:ext cx="494077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collider cost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collider power consumption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Availability of site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0651" y="843558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D. Schulte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1111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5698976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Common strategy worked out in Europe to guide future decision-making in field: </a:t>
            </a:r>
            <a:r>
              <a:rPr lang="en-US" dirty="0"/>
              <a:t>“</a:t>
            </a:r>
            <a:r>
              <a:rPr lang="en-US" dirty="0">
                <a:solidFill>
                  <a:srgbClr val="0000FF"/>
                </a:solidFill>
              </a:rPr>
              <a:t>European strategy for particle physics”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endorsed by the CERN council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Based on bottom-up </a:t>
            </a:r>
            <a:r>
              <a:rPr lang="en-US" dirty="0"/>
              <a:t>approach: </a:t>
            </a:r>
            <a:endParaRPr lang="en-US" dirty="0" smtClean="0"/>
          </a:p>
          <a:p>
            <a:pPr lvl="1"/>
            <a:r>
              <a:rPr lang="en-US" dirty="0" smtClean="0"/>
              <a:t>physics community </a:t>
            </a:r>
            <a:r>
              <a:rPr lang="en-US" dirty="0"/>
              <a:t>is invited to submit proposals </a:t>
            </a:r>
            <a:r>
              <a:rPr lang="en-US" dirty="0" smtClean="0"/>
              <a:t>for </a:t>
            </a:r>
            <a:r>
              <a:rPr lang="en-US" dirty="0"/>
              <a:t>near-term, mid-term and longer-term </a:t>
            </a:r>
            <a:r>
              <a:rPr lang="en-US" dirty="0" smtClean="0"/>
              <a:t>projects </a:t>
            </a:r>
            <a:r>
              <a:rPr lang="en-US" dirty="0" smtClean="0">
                <a:sym typeface="Wingdings" pitchFamily="2" charset="2"/>
              </a:rPr>
              <a:t> community discussion in open symposium, </a:t>
            </a:r>
            <a:r>
              <a:rPr lang="en-US" dirty="0">
                <a:hlinkClick r:id="rId2"/>
              </a:rPr>
              <a:t>Physics briefing book</a:t>
            </a:r>
            <a:endParaRPr lang="en-US" dirty="0"/>
          </a:p>
          <a:p>
            <a:pPr lvl="1"/>
            <a:r>
              <a:rPr lang="en-US" dirty="0" smtClean="0"/>
              <a:t>Based on </a:t>
            </a:r>
            <a:r>
              <a:rPr lang="en-US" dirty="0"/>
              <a:t>this input, the  European Strategy </a:t>
            </a:r>
            <a:r>
              <a:rPr lang="en-US" dirty="0" smtClean="0"/>
              <a:t>Group formulates the strategy</a:t>
            </a:r>
          </a:p>
          <a:p>
            <a:pPr lvl="2"/>
            <a:r>
              <a:rPr lang="en-US" dirty="0" smtClean="0"/>
              <a:t>consists </a:t>
            </a:r>
            <a:r>
              <a:rPr lang="en-US" dirty="0"/>
              <a:t>of scientific delegates from CERN Member States, Associate Member States, directors of major European laboratories, representatives of various European organizations, some invitees from outside the European </a:t>
            </a:r>
            <a:r>
              <a:rPr lang="en-US" dirty="0" smtClean="0"/>
              <a:t>Community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Initiated in 2006, updated in </a:t>
            </a:r>
            <a:r>
              <a:rPr lang="en-US" dirty="0"/>
              <a:t>2013 and 2020, next update foreseen in </a:t>
            </a:r>
            <a:r>
              <a:rPr lang="en-US" dirty="0" smtClean="0"/>
              <a:t>2026/2027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strategy for particle physics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5526"/>
            <a:ext cx="2682171" cy="391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96136" y="4424213"/>
            <a:ext cx="3405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 dirty="0" smtClean="0">
                <a:hlinkClick r:id="rId4"/>
              </a:rPr>
              <a:t>2020 update: Key </a:t>
            </a:r>
            <a:r>
              <a:rPr lang="en-US" sz="1400" i="1" dirty="0">
                <a:hlinkClick r:id="rId4"/>
              </a:rPr>
              <a:t>takeaway messages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72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1044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Some points relevant to future high-energy colliders - see full document </a:t>
            </a:r>
            <a:r>
              <a:rPr lang="en-US" dirty="0" smtClean="0">
                <a:hlinkClick r:id="rId3"/>
              </a:rPr>
              <a:t>here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[about LHC] “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successful completion of the high-luminosity upgrade </a:t>
            </a:r>
            <a:r>
              <a:rPr lang="en-US" dirty="0" smtClean="0">
                <a:solidFill>
                  <a:srgbClr val="FF0000"/>
                </a:solidFill>
              </a:rPr>
              <a:t>…. should </a:t>
            </a:r>
            <a:r>
              <a:rPr lang="en-US" dirty="0">
                <a:solidFill>
                  <a:srgbClr val="FF0000"/>
                </a:solidFill>
              </a:rPr>
              <a:t>remain the focal point of European </a:t>
            </a:r>
            <a:r>
              <a:rPr lang="en-US" dirty="0" smtClean="0">
                <a:solidFill>
                  <a:srgbClr val="FF0000"/>
                </a:solidFill>
              </a:rPr>
              <a:t>particle physics</a:t>
            </a:r>
            <a:r>
              <a:rPr lang="en-US" dirty="0"/>
              <a:t>, together with continued innovation in experimental techniques. </a:t>
            </a:r>
            <a:r>
              <a:rPr lang="en-US" dirty="0" smtClean="0"/>
              <a:t>The full </a:t>
            </a:r>
            <a:r>
              <a:rPr lang="en-US" dirty="0"/>
              <a:t>physics potential of the LHC and the </a:t>
            </a:r>
            <a:r>
              <a:rPr lang="en-US" dirty="0" smtClean="0"/>
              <a:t>HL-LHC …. </a:t>
            </a:r>
            <a:r>
              <a:rPr lang="en-US" dirty="0"/>
              <a:t>should be exploited</a:t>
            </a:r>
            <a:r>
              <a:rPr lang="en-US" dirty="0" smtClean="0"/>
              <a:t>. “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An </a:t>
            </a:r>
            <a:r>
              <a:rPr lang="en-US" dirty="0">
                <a:solidFill>
                  <a:srgbClr val="FF0000"/>
                </a:solidFill>
              </a:rPr>
              <a:t>electron-positron Higgs factory is the highest-priority next </a:t>
            </a:r>
            <a:r>
              <a:rPr lang="en-US" dirty="0" smtClean="0">
                <a:solidFill>
                  <a:srgbClr val="FF0000"/>
                </a:solidFill>
              </a:rPr>
              <a:t>collider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r>
              <a:rPr lang="en-US" dirty="0"/>
              <a:t>“Europe, together with its international partners, should investigate the technical and financial feasibility of a </a:t>
            </a:r>
            <a:r>
              <a:rPr lang="en-US" dirty="0">
                <a:solidFill>
                  <a:srgbClr val="FF0000"/>
                </a:solidFill>
              </a:rPr>
              <a:t>future hadron collider at CERN with a </a:t>
            </a:r>
            <a:r>
              <a:rPr lang="en-US" dirty="0" err="1">
                <a:solidFill>
                  <a:srgbClr val="FF0000"/>
                </a:solidFill>
              </a:rPr>
              <a:t>centre</a:t>
            </a:r>
            <a:r>
              <a:rPr lang="en-US" dirty="0">
                <a:solidFill>
                  <a:srgbClr val="FF0000"/>
                </a:solidFill>
              </a:rPr>
              <a:t>-of-mass energy of at least 100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with an electron-positron Higgs and electroweak factory as a possible first stage. “</a:t>
            </a:r>
          </a:p>
          <a:p>
            <a:endParaRPr lang="en-US" dirty="0" smtClean="0"/>
          </a:p>
          <a:p>
            <a:r>
              <a:rPr lang="en-US" dirty="0" smtClean="0"/>
              <a:t>“The </a:t>
            </a:r>
            <a:r>
              <a:rPr lang="en-US" dirty="0"/>
              <a:t>particle physics community should ramp up its </a:t>
            </a:r>
            <a:r>
              <a:rPr lang="en-US" dirty="0">
                <a:solidFill>
                  <a:srgbClr val="FF0000"/>
                </a:solidFill>
              </a:rPr>
              <a:t>R&amp;D effort </a:t>
            </a:r>
            <a:r>
              <a:rPr lang="en-US" dirty="0" smtClean="0">
                <a:solidFill>
                  <a:srgbClr val="FF0000"/>
                </a:solidFill>
              </a:rPr>
              <a:t>focused on </a:t>
            </a:r>
            <a:r>
              <a:rPr lang="en-US" dirty="0">
                <a:solidFill>
                  <a:srgbClr val="FF0000"/>
                </a:solidFill>
              </a:rPr>
              <a:t>advanced accelerator technologies</a:t>
            </a:r>
            <a:r>
              <a:rPr lang="en-US" dirty="0"/>
              <a:t>, in particular that for </a:t>
            </a:r>
            <a:r>
              <a:rPr lang="en-US" dirty="0" smtClean="0"/>
              <a:t>high-field superconducting </a:t>
            </a:r>
            <a:r>
              <a:rPr lang="en-US" dirty="0"/>
              <a:t>magnets, including high-temperature </a:t>
            </a:r>
            <a:r>
              <a:rPr lang="en-US" dirty="0" smtClean="0"/>
              <a:t>superconductors”</a:t>
            </a:r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recommendations in European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7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114800" cy="4392488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HL-LHC</a:t>
            </a:r>
            <a:r>
              <a:rPr lang="en-US" dirty="0" smtClean="0"/>
              <a:t>: luminosity upgrade of the LHC. </a:t>
            </a:r>
          </a:p>
          <a:p>
            <a:pPr lvl="1"/>
            <a:r>
              <a:rPr lang="en-US" dirty="0" smtClean="0"/>
              <a:t>Approved and financed - production and installation of upgrades already in full swing</a:t>
            </a:r>
          </a:p>
          <a:p>
            <a:pPr lvl="1"/>
            <a:r>
              <a:rPr lang="en-US" dirty="0" smtClean="0"/>
              <a:t>14TeV </a:t>
            </a:r>
            <a:r>
              <a:rPr lang="en-US" dirty="0" err="1" smtClean="0"/>
              <a:t>pp</a:t>
            </a:r>
            <a:r>
              <a:rPr lang="en-US" dirty="0" smtClean="0"/>
              <a:t> CMS and heavy </a:t>
            </a:r>
            <a:r>
              <a:rPr lang="en-US" dirty="0"/>
              <a:t>ions </a:t>
            </a:r>
            <a:r>
              <a:rPr lang="en-US" dirty="0" smtClean="0"/>
              <a:t>as in LHC, 27 km</a:t>
            </a:r>
          </a:p>
          <a:p>
            <a:endParaRPr lang="en-US" dirty="0" smtClean="0"/>
          </a:p>
          <a:p>
            <a:r>
              <a:rPr lang="en-US" b="1" dirty="0">
                <a:solidFill>
                  <a:srgbClr val="0000FF"/>
                </a:solidFill>
              </a:rPr>
              <a:t>Future Circular Collider (FCC) </a:t>
            </a:r>
            <a:r>
              <a:rPr lang="en-US" dirty="0"/>
              <a:t>in different stages</a:t>
            </a:r>
          </a:p>
          <a:p>
            <a:pPr lvl="1"/>
            <a:r>
              <a:rPr lang="en-US" dirty="0"/>
              <a:t>Conceptual design report released</a:t>
            </a:r>
          </a:p>
          <a:p>
            <a:pPr lvl="1"/>
            <a:r>
              <a:rPr lang="en-US" dirty="0"/>
              <a:t>Circular </a:t>
            </a:r>
            <a:r>
              <a:rPr lang="en-US" dirty="0" err="1"/>
              <a:t>e+e</a:t>
            </a:r>
            <a:r>
              <a:rPr lang="en-US" dirty="0"/>
              <a:t>- collider in 100 km </a:t>
            </a:r>
            <a:r>
              <a:rPr lang="en-US" dirty="0" smtClean="0"/>
              <a:t>tunnel, up to 365 </a:t>
            </a:r>
            <a:r>
              <a:rPr lang="en-US" dirty="0" err="1" smtClean="0"/>
              <a:t>GeV</a:t>
            </a:r>
            <a:r>
              <a:rPr lang="en-US" dirty="0" smtClean="0"/>
              <a:t>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ee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Re-use tunnel for 100 km hadron </a:t>
            </a:r>
            <a:r>
              <a:rPr lang="en-US" dirty="0" smtClean="0"/>
              <a:t>collider, 100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pp</a:t>
            </a:r>
            <a:r>
              <a:rPr lang="en-US" dirty="0" smtClean="0"/>
              <a:t> CMS: </a:t>
            </a:r>
            <a:r>
              <a:rPr lang="en-US" dirty="0" smtClean="0">
                <a:solidFill>
                  <a:srgbClr val="0000FF"/>
                </a:solidFill>
              </a:rPr>
              <a:t>FCC-</a:t>
            </a:r>
            <a:r>
              <a:rPr lang="en-US" dirty="0" err="1" smtClean="0">
                <a:solidFill>
                  <a:srgbClr val="0000FF"/>
                </a:solidFill>
              </a:rPr>
              <a:t>hh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2-step approach inspired </a:t>
            </a:r>
            <a:r>
              <a:rPr lang="en-US" dirty="0"/>
              <a:t>by successful LEP – LHC programs at </a:t>
            </a:r>
            <a:r>
              <a:rPr lang="en-US" dirty="0" smtClean="0"/>
              <a:t>CERN</a:t>
            </a:r>
            <a:endParaRPr lang="en-US" dirty="0"/>
          </a:p>
          <a:p>
            <a:pPr lvl="1"/>
            <a:r>
              <a:rPr lang="en-US" dirty="0"/>
              <a:t>Alternative approaches: </a:t>
            </a:r>
          </a:p>
          <a:p>
            <a:pPr lvl="2"/>
            <a:r>
              <a:rPr lang="en-US" dirty="0"/>
              <a:t>energy upgrade of the LHC using stronger magnets: High-Energy LHC (HE-LHC)</a:t>
            </a:r>
          </a:p>
          <a:p>
            <a:pPr lvl="2"/>
            <a:r>
              <a:rPr lang="en-US" dirty="0"/>
              <a:t>Hadron-electron collisions at the FCC: FCC-he</a:t>
            </a:r>
          </a:p>
          <a:p>
            <a:pPr lvl="2"/>
            <a:r>
              <a:rPr lang="en-US" dirty="0"/>
              <a:t>Lower-field version of FCC-</a:t>
            </a:r>
            <a:r>
              <a:rPr lang="en-US" dirty="0" err="1"/>
              <a:t>hh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Compact Linear Collider (CLIC)</a:t>
            </a:r>
          </a:p>
          <a:p>
            <a:pPr lvl="1"/>
            <a:r>
              <a:rPr lang="en-US" dirty="0" smtClean="0"/>
              <a:t>Linear </a:t>
            </a:r>
            <a:r>
              <a:rPr lang="en-US" dirty="0" err="1" smtClean="0"/>
              <a:t>e+e</a:t>
            </a:r>
            <a:r>
              <a:rPr lang="en-US" dirty="0" smtClean="0"/>
              <a:t>- collider, conceptual design report released</a:t>
            </a:r>
          </a:p>
          <a:p>
            <a:pPr lvl="1"/>
            <a:r>
              <a:rPr lang="en-US" dirty="0" smtClean="0"/>
              <a:t>Up to ~50 km and 3 </a:t>
            </a:r>
            <a:r>
              <a:rPr lang="en-US" dirty="0" err="1" smtClean="0"/>
              <a:t>TeV</a:t>
            </a:r>
            <a:r>
              <a:rPr lang="en-US" dirty="0" smtClean="0"/>
              <a:t> CMS energy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Other projects that are being studied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collider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LHeC</a:t>
            </a:r>
            <a:r>
              <a:rPr lang="en-US" dirty="0" smtClean="0"/>
              <a:t> (hadron-electron collisions at the LHC)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high-energy </a:t>
            </a:r>
            <a:r>
              <a:rPr lang="en-US" dirty="0" smtClean="0"/>
              <a:t>colliders studied at CERN</a:t>
            </a:r>
            <a:endParaRPr lang="en-US" dirty="0"/>
          </a:p>
        </p:txBody>
      </p:sp>
      <p:pic>
        <p:nvPicPr>
          <p:cNvPr id="11266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714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59754"/>
            <a:ext cx="2322597" cy="17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69025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75606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27984" y="2922498"/>
            <a:ext cx="535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FCC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668344" y="408391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33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4186808" cy="432048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International Linear Collider (ILC)</a:t>
            </a: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</a:t>
            </a:r>
            <a:r>
              <a:rPr lang="en-US" dirty="0" smtClean="0"/>
              <a:t>technical design </a:t>
            </a:r>
            <a:r>
              <a:rPr lang="en-US" dirty="0"/>
              <a:t>report </a:t>
            </a:r>
            <a:r>
              <a:rPr lang="en-US" dirty="0" smtClean="0"/>
              <a:t>released – mature design</a:t>
            </a:r>
            <a:endParaRPr lang="en-US" dirty="0"/>
          </a:p>
          <a:p>
            <a:pPr lvl="1"/>
            <a:r>
              <a:rPr lang="en-US" dirty="0" smtClean="0"/>
              <a:t>up to 500 </a:t>
            </a:r>
            <a:r>
              <a:rPr lang="en-US" dirty="0" err="1" smtClean="0"/>
              <a:t>GeV</a:t>
            </a:r>
            <a:r>
              <a:rPr lang="en-US" dirty="0" smtClean="0"/>
              <a:t> CMS, 31 km</a:t>
            </a:r>
          </a:p>
          <a:p>
            <a:pPr lvl="1"/>
            <a:r>
              <a:rPr lang="en-US" dirty="0" smtClean="0"/>
              <a:t>Potentially hosted by Japan – waiting for political decisions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Chinese initiative for circular collider </a:t>
            </a:r>
          </a:p>
          <a:p>
            <a:pPr lvl="1"/>
            <a:r>
              <a:rPr lang="en-US" dirty="0" smtClean="0"/>
              <a:t>First: </a:t>
            </a:r>
            <a:r>
              <a:rPr lang="en-US" dirty="0" err="1" smtClean="0"/>
              <a:t>e+e</a:t>
            </a:r>
            <a:r>
              <a:rPr lang="en-US" dirty="0" smtClean="0"/>
              <a:t>- collider (</a:t>
            </a:r>
            <a:r>
              <a:rPr lang="en-US" dirty="0" smtClean="0">
                <a:solidFill>
                  <a:srgbClr val="0000FF"/>
                </a:solidFill>
              </a:rPr>
              <a:t>CEPC</a:t>
            </a:r>
            <a:r>
              <a:rPr lang="en-US" dirty="0"/>
              <a:t>), </a:t>
            </a:r>
            <a:r>
              <a:rPr lang="en-US" dirty="0" smtClean="0"/>
              <a:t>up to 240 </a:t>
            </a:r>
            <a:r>
              <a:rPr lang="en-US" dirty="0" err="1" smtClean="0"/>
              <a:t>GeV</a:t>
            </a:r>
            <a:r>
              <a:rPr lang="en-US" dirty="0" smtClean="0"/>
              <a:t> CMS energy, 100 km ring</a:t>
            </a:r>
            <a:endParaRPr lang="en-US" dirty="0"/>
          </a:p>
          <a:p>
            <a:pPr lvl="1"/>
            <a:r>
              <a:rPr lang="en-US" dirty="0" smtClean="0"/>
              <a:t>followed by a 100 km hadron collider (</a:t>
            </a:r>
            <a:r>
              <a:rPr lang="en-US" dirty="0" err="1" smtClean="0">
                <a:solidFill>
                  <a:srgbClr val="0000FF"/>
                </a:solidFill>
              </a:rPr>
              <a:t>SppC</a:t>
            </a:r>
            <a:r>
              <a:rPr lang="en-US" dirty="0" smtClean="0"/>
              <a:t>), </a:t>
            </a:r>
            <a:br>
              <a:rPr lang="en-US" dirty="0" smtClean="0"/>
            </a:br>
            <a:r>
              <a:rPr lang="en-US" dirty="0" smtClean="0"/>
              <a:t>75 </a:t>
            </a:r>
            <a:r>
              <a:rPr lang="en-US" dirty="0" err="1" smtClean="0"/>
              <a:t>TeV</a:t>
            </a:r>
            <a:r>
              <a:rPr lang="en-US" dirty="0" smtClean="0"/>
              <a:t> CMS energy (proposals for extensions to ~150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Electron-Ion Collider (EIC) </a:t>
            </a:r>
            <a:r>
              <a:rPr lang="en-US" dirty="0" smtClean="0"/>
              <a:t>to be built at Brookhaven, US</a:t>
            </a:r>
          </a:p>
          <a:p>
            <a:pPr lvl="1"/>
            <a:r>
              <a:rPr lang="en-US" dirty="0" smtClean="0"/>
              <a:t>Circular, up to 140 </a:t>
            </a:r>
            <a:r>
              <a:rPr lang="en-US" dirty="0" err="1" smtClean="0"/>
              <a:t>GeV</a:t>
            </a:r>
            <a:r>
              <a:rPr lang="en-US" dirty="0" smtClean="0"/>
              <a:t> CMS energy, ~3.4 km</a:t>
            </a:r>
          </a:p>
          <a:p>
            <a:pPr lvl="1"/>
            <a:r>
              <a:rPr lang="en-US" dirty="0" smtClean="0"/>
              <a:t>Range of ions: p-U</a:t>
            </a:r>
          </a:p>
          <a:p>
            <a:pPr lvl="1"/>
            <a:r>
              <a:rPr lang="en-US" dirty="0" smtClean="0"/>
              <a:t>Use existing RHIC with some upgrades for ions</a:t>
            </a:r>
          </a:p>
          <a:p>
            <a:pPr lvl="1"/>
            <a:r>
              <a:rPr lang="en-US" dirty="0" smtClean="0"/>
              <a:t>New electron storage ring and injector</a:t>
            </a:r>
          </a:p>
          <a:p>
            <a:pPr lvl="1"/>
            <a:r>
              <a:rPr lang="en-US" dirty="0" smtClean="0"/>
              <a:t>Project approved, </a:t>
            </a:r>
            <a:r>
              <a:rPr lang="en-US" dirty="0"/>
              <a:t>announced timeline </a:t>
            </a:r>
            <a:r>
              <a:rPr lang="en-US" dirty="0" smtClean="0"/>
              <a:t>to completion of ~</a:t>
            </a:r>
            <a:r>
              <a:rPr lang="en-US" dirty="0"/>
              <a:t>10-15 years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Initiatives in the rest of the world</a:t>
            </a:r>
            <a:endParaRPr lang="en-US" dirty="0"/>
          </a:p>
        </p:txBody>
      </p:sp>
      <p:pic>
        <p:nvPicPr>
          <p:cNvPr id="58370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5526"/>
            <a:ext cx="1682945" cy="119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8542" y="915566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ILC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8372" name="Picture 4" descr="http://cepc.ihep.ac.cn/mar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9702"/>
            <a:ext cx="4414391" cy="8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205840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CEPC / </a:t>
            </a:r>
            <a:r>
              <a:rPr lang="en-US" dirty="0" err="1" smtClean="0"/>
              <a:t>SppC</a:t>
            </a:r>
            <a:endParaRPr lang="en-US" dirty="0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49" y="3152254"/>
            <a:ext cx="3119792" cy="198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5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ILC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25650"/>
            <a:ext cx="26381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0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764902"/>
            <a:ext cx="4546848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International Linear Collider: </a:t>
            </a:r>
            <a:r>
              <a:rPr lang="en-US" dirty="0" err="1" smtClean="0">
                <a:solidFill>
                  <a:srgbClr val="0000FF"/>
                </a:solidFill>
              </a:rPr>
              <a:t>e+e</a:t>
            </a:r>
            <a:r>
              <a:rPr lang="en-US" dirty="0" smtClean="0">
                <a:solidFill>
                  <a:srgbClr val="0000FF"/>
                </a:solidFill>
              </a:rPr>
              <a:t>- collider</a:t>
            </a:r>
            <a:r>
              <a:rPr lang="en-US" dirty="0" smtClean="0"/>
              <a:t>, aiming at 100-250 </a:t>
            </a:r>
            <a:r>
              <a:rPr lang="en-US" dirty="0" err="1" smtClean="0"/>
              <a:t>GeV</a:t>
            </a:r>
            <a:r>
              <a:rPr lang="en-US" dirty="0" smtClean="0"/>
              <a:t> beam energy (</a:t>
            </a:r>
            <a:r>
              <a:rPr lang="en-US" dirty="0" smtClean="0">
                <a:solidFill>
                  <a:srgbClr val="0000FF"/>
                </a:solidFill>
              </a:rPr>
              <a:t>up to 500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centre</a:t>
            </a:r>
            <a:r>
              <a:rPr lang="en-US" dirty="0" smtClean="0">
                <a:solidFill>
                  <a:srgbClr val="0000FF"/>
                </a:solidFill>
              </a:rPr>
              <a:t> of mass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Extendable to 1 </a:t>
            </a:r>
            <a:r>
              <a:rPr lang="en-US" dirty="0" err="1" smtClean="0"/>
              <a:t>TeV</a:t>
            </a:r>
            <a:r>
              <a:rPr lang="en-US" dirty="0" smtClean="0"/>
              <a:t> (requires doubling the length)</a:t>
            </a:r>
          </a:p>
          <a:p>
            <a:endParaRPr lang="en-US" dirty="0" smtClean="0"/>
          </a:p>
          <a:p>
            <a:r>
              <a:rPr lang="en-US" dirty="0" smtClean="0"/>
              <a:t>Foreseen length at 500 </a:t>
            </a:r>
            <a:r>
              <a:rPr lang="en-US" dirty="0" err="1" smtClean="0"/>
              <a:t>GeV</a:t>
            </a:r>
            <a:r>
              <a:rPr lang="en-US" dirty="0" smtClean="0"/>
              <a:t> CMS energy of </a:t>
            </a:r>
            <a:r>
              <a:rPr lang="en-US" dirty="0" smtClean="0">
                <a:solidFill>
                  <a:srgbClr val="0000FF"/>
                </a:solidFill>
              </a:rPr>
              <a:t>31 km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 smtClean="0"/>
          </a:p>
          <a:p>
            <a:r>
              <a:rPr lang="en-US" dirty="0" smtClean="0"/>
              <a:t>Possibly to be built in Japan – waiting for political decisions and agreements on funding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basics</a:t>
            </a:r>
            <a:endParaRPr lang="en-US" dirty="0"/>
          </a:p>
        </p:txBody>
      </p:sp>
      <p:pic>
        <p:nvPicPr>
          <p:cNvPr id="6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10213"/>
            <a:ext cx="2814858" cy="199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7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699542"/>
            <a:ext cx="7326389" cy="43204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  <a:p>
            <a:pPr lvl="1"/>
            <a:r>
              <a:rPr lang="en-US" dirty="0" smtClean="0"/>
              <a:t>Considerations </a:t>
            </a:r>
            <a:r>
              <a:rPr lang="en-US" dirty="0"/>
              <a:t>for </a:t>
            </a:r>
            <a:r>
              <a:rPr lang="en-US" dirty="0" smtClean="0"/>
              <a:t>collider design: </a:t>
            </a:r>
            <a:r>
              <a:rPr lang="en-US" dirty="0"/>
              <a:t>particle type, energy, </a:t>
            </a:r>
            <a:r>
              <a:rPr lang="en-US" dirty="0" smtClean="0"/>
              <a:t>circular/linear…</a:t>
            </a:r>
          </a:p>
          <a:p>
            <a:pPr lvl="1"/>
            <a:r>
              <a:rPr lang="en-US" dirty="0" smtClean="0"/>
              <a:t>Limitations for future colliders</a:t>
            </a:r>
            <a:endParaRPr lang="en-US" dirty="0"/>
          </a:p>
          <a:p>
            <a:pPr lvl="1"/>
            <a:r>
              <a:rPr lang="en-US" dirty="0" smtClean="0"/>
              <a:t>European </a:t>
            </a:r>
            <a:r>
              <a:rPr lang="en-US" dirty="0"/>
              <a:t>strategy </a:t>
            </a:r>
            <a:r>
              <a:rPr lang="en-US" dirty="0" smtClean="0"/>
              <a:t>for particle physics</a:t>
            </a:r>
          </a:p>
          <a:p>
            <a:r>
              <a:rPr lang="en-US" dirty="0" smtClean="0"/>
              <a:t>ILC </a:t>
            </a:r>
            <a:r>
              <a:rPr lang="en-US" sz="1800" dirty="0" smtClean="0"/>
              <a:t>(International Linear Collider)</a:t>
            </a:r>
            <a:endParaRPr lang="en-US" sz="2600" dirty="0" smtClean="0"/>
          </a:p>
          <a:p>
            <a:r>
              <a:rPr lang="en-US" dirty="0" smtClean="0"/>
              <a:t>CLIC </a:t>
            </a:r>
            <a:r>
              <a:rPr lang="en-US" sz="1800" dirty="0" smtClean="0"/>
              <a:t>(Compact Linear Collider)</a:t>
            </a:r>
          </a:p>
          <a:p>
            <a:r>
              <a:rPr lang="en-US" dirty="0" smtClean="0"/>
              <a:t>HL-LHC </a:t>
            </a:r>
            <a:r>
              <a:rPr lang="en-US" sz="1800" dirty="0" smtClean="0"/>
              <a:t>(High-Luminosity Large Hadron Collider)</a:t>
            </a:r>
          </a:p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</a:t>
            </a:r>
            <a:r>
              <a:rPr lang="en-US" sz="1800" dirty="0" smtClean="0"/>
              <a:t>(Future Circular collider, hadrons)</a:t>
            </a:r>
          </a:p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sz="1800" dirty="0"/>
              <a:t>(Future Circular collider, </a:t>
            </a:r>
            <a:r>
              <a:rPr lang="en-US" sz="1800" dirty="0" err="1" smtClean="0"/>
              <a:t>e+e</a:t>
            </a:r>
            <a:r>
              <a:rPr lang="en-US" sz="1800" dirty="0" smtClean="0"/>
              <a:t>-)</a:t>
            </a:r>
            <a:endParaRPr lang="en-US" sz="1800" dirty="0"/>
          </a:p>
          <a:p>
            <a:r>
              <a:rPr lang="en-US" dirty="0" smtClean="0"/>
              <a:t>CEPC/</a:t>
            </a:r>
            <a:r>
              <a:rPr lang="en-US" dirty="0" err="1" smtClean="0"/>
              <a:t>SppC</a:t>
            </a:r>
            <a:r>
              <a:rPr lang="en-US" dirty="0" smtClean="0"/>
              <a:t> </a:t>
            </a:r>
            <a:r>
              <a:rPr lang="en-US" sz="1800" dirty="0" smtClean="0"/>
              <a:t>(Chinese Electron-Positron Collider / </a:t>
            </a:r>
            <a:br>
              <a:rPr lang="en-US" sz="1800" dirty="0" smtClean="0"/>
            </a:br>
            <a:r>
              <a:rPr lang="en-US" sz="1800" dirty="0" smtClean="0"/>
              <a:t>Super proton-proton Collider</a:t>
            </a:r>
            <a:r>
              <a:rPr lang="en-US" sz="1800" dirty="0" smtClean="0"/>
              <a:t>)</a:t>
            </a:r>
          </a:p>
          <a:p>
            <a:r>
              <a:rPr lang="en-US" dirty="0" smtClean="0"/>
              <a:t>Other future accelerator projects </a:t>
            </a:r>
            <a:r>
              <a:rPr lang="en-US" sz="1800" dirty="0" smtClean="0"/>
              <a:t>(briefly)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6372200" y="2323140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6386999" y="2931790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67392" y="235572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Linear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7392" y="3570570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Circular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29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layout and concept</a:t>
            </a:r>
            <a:endParaRPr lang="en-US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59" y="843558"/>
            <a:ext cx="5504842" cy="262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8" name="Picture 4" descr="https://upload.wikimedia.org/wikipedia/commons/9/9f/Undula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28051"/>
            <a:ext cx="1911014" cy="1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60232" y="3128069"/>
            <a:ext cx="926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Undulator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835410" y="3363838"/>
            <a:ext cx="33027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CC BY-SA 3.0, https://commons.wikimedia.org/w/index.php?curid=537945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First, </a:t>
            </a:r>
            <a:r>
              <a:rPr lang="en-US" dirty="0"/>
              <a:t>create </a:t>
            </a:r>
            <a:r>
              <a:rPr lang="en-US" dirty="0" smtClean="0"/>
              <a:t>e- (photocathode </a:t>
            </a:r>
            <a:r>
              <a:rPr lang="en-US" dirty="0"/>
              <a:t>DC </a:t>
            </a:r>
            <a:r>
              <a:rPr lang="en-US" dirty="0" smtClean="0"/>
              <a:t>gun)</a:t>
            </a:r>
          </a:p>
          <a:p>
            <a:endParaRPr lang="en-US" dirty="0" smtClean="0"/>
          </a:p>
          <a:p>
            <a:r>
              <a:rPr lang="en-US" dirty="0" smtClean="0"/>
              <a:t>Accelerate, send to circulate in 3.2 km damping ring</a:t>
            </a:r>
          </a:p>
          <a:p>
            <a:pPr lvl="1"/>
            <a:r>
              <a:rPr lang="en-US" dirty="0" smtClean="0"/>
              <a:t>Shrinking </a:t>
            </a:r>
            <a:r>
              <a:rPr lang="en-US" dirty="0" err="1" smtClean="0"/>
              <a:t>emittance</a:t>
            </a:r>
            <a:r>
              <a:rPr lang="en-US" dirty="0" smtClean="0"/>
              <a:t> under radiation damping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e- sent to main </a:t>
            </a:r>
            <a:r>
              <a:rPr lang="en-US" dirty="0" err="1" smtClean="0"/>
              <a:t>linac</a:t>
            </a:r>
            <a:r>
              <a:rPr lang="en-US" dirty="0" smtClean="0"/>
              <a:t>, accelerate</a:t>
            </a:r>
          </a:p>
          <a:p>
            <a:endParaRPr lang="en-US" dirty="0" smtClean="0"/>
          </a:p>
          <a:p>
            <a:r>
              <a:rPr lang="en-US" dirty="0" smtClean="0"/>
              <a:t>To create e+: Electrons pass </a:t>
            </a:r>
            <a:r>
              <a:rPr lang="en-US" dirty="0" err="1" smtClean="0"/>
              <a:t>undulator</a:t>
            </a:r>
            <a:r>
              <a:rPr lang="en-US" dirty="0" smtClean="0"/>
              <a:t> – magnets with many periodic bends</a:t>
            </a:r>
          </a:p>
          <a:p>
            <a:pPr lvl="1"/>
            <a:r>
              <a:rPr lang="en-US" dirty="0" smtClean="0"/>
              <a:t>Radiated photons impact </a:t>
            </a:r>
            <a:r>
              <a:rPr lang="en-US" dirty="0"/>
              <a:t>on </a:t>
            </a:r>
            <a:r>
              <a:rPr lang="en-US" dirty="0" smtClean="0"/>
              <a:t>Ti-alloy </a:t>
            </a:r>
            <a:r>
              <a:rPr lang="en-US" dirty="0"/>
              <a:t>target</a:t>
            </a:r>
            <a:r>
              <a:rPr lang="en-US" dirty="0" smtClean="0"/>
              <a:t>, creating </a:t>
            </a:r>
            <a:r>
              <a:rPr lang="en-US" dirty="0" err="1" smtClean="0"/>
              <a:t>e+e</a:t>
            </a:r>
            <a:r>
              <a:rPr lang="en-US" dirty="0" smtClean="0"/>
              <a:t>- pairs. </a:t>
            </a:r>
          </a:p>
          <a:p>
            <a:pPr lvl="1"/>
            <a:r>
              <a:rPr lang="en-US" dirty="0" smtClean="0"/>
              <a:t>Capture e+, accelerate, send to damping ring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Send e+ to main </a:t>
            </a:r>
            <a:r>
              <a:rPr lang="en-US" dirty="0" err="1" smtClean="0"/>
              <a:t>linac</a:t>
            </a:r>
            <a:r>
              <a:rPr lang="en-US" dirty="0" smtClean="0"/>
              <a:t>, accelerate</a:t>
            </a:r>
          </a:p>
          <a:p>
            <a:endParaRPr lang="en-US" dirty="0"/>
          </a:p>
          <a:p>
            <a:r>
              <a:rPr lang="en-US" dirty="0" smtClean="0"/>
              <a:t>Collide </a:t>
            </a:r>
            <a:r>
              <a:rPr lang="en-US" dirty="0" err="1" smtClean="0"/>
              <a:t>e+e</a:t>
            </a:r>
            <a:r>
              <a:rPr lang="en-US" dirty="0" smtClean="0"/>
              <a:t>- inside detector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96589" y="483518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From ILC design report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67359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682752" cy="36724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Comparing luminosity between different future lepton colliders</a:t>
            </a:r>
          </a:p>
          <a:p>
            <a:pPr lvl="1"/>
            <a:r>
              <a:rPr lang="en-US" dirty="0" smtClean="0"/>
              <a:t>Circular and linear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At </a:t>
            </a:r>
            <a:r>
              <a:rPr lang="en-US" dirty="0">
                <a:solidFill>
                  <a:srgbClr val="0000FF"/>
                </a:solidFill>
              </a:rPr>
              <a:t>high energies, linear lepton colliders can achieve higher luminosity than circular ones</a:t>
            </a:r>
          </a:p>
          <a:p>
            <a:pPr lvl="1"/>
            <a:r>
              <a:rPr lang="en-US" dirty="0"/>
              <a:t>Intensity in circular colliders limited by synchrotron </a:t>
            </a:r>
            <a:r>
              <a:rPr lang="en-US" dirty="0" err="1"/>
              <a:t>raditaion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comparison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7574"/>
            <a:ext cx="435638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74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ILC technical design report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documentation</a:t>
            </a:r>
            <a:endParaRPr lang="en-US" dirty="0"/>
          </a:p>
        </p:txBody>
      </p:sp>
      <p:pic>
        <p:nvPicPr>
          <p:cNvPr id="52226" name="Picture 2" descr="https://linearcollider.org/files/tdr-volume1_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s://linearcollider.org/files/tdr-volume2_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0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https://linearcollider.org/files/tdr-volume3-I_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16" y="2139701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2" name="Picture 8" descr="https://linearcollider.org/files/tdr-volume3-II_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40664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4" name="Picture 10" descr="https://linearcollider.org/files/tdr-volume4_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96" y="2139701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CLIC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769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3528392" cy="403244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Linear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- collider, to be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built in stages of increasing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-of-mass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energy: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3 stages: 380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– 3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Length between ~11 km and ~50 km</a:t>
            </a:r>
          </a:p>
          <a:p>
            <a:pPr lvl="1"/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Aiming at highest lepton energies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/>
              <a:t>30 MW of beam </a:t>
            </a:r>
            <a:r>
              <a:rPr lang="en-US" dirty="0"/>
              <a:t>power </a:t>
            </a:r>
            <a:r>
              <a:rPr lang="en-US" dirty="0" smtClean="0"/>
              <a:t>at </a:t>
            </a:r>
            <a:r>
              <a:rPr lang="en-US" dirty="0"/>
              <a:t>3TeV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basics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59782"/>
            <a:ext cx="2880320" cy="190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35" y="62753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2664296" cy="432048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Concept: </a:t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generation </a:t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pre-acceleration </a:t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damping rings </a:t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booster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main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collisions</a:t>
            </a: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CLIC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aims at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gradients of 100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MV/m, 20 times higher than the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LHC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Compare 30 MV/m at ILC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Different acceleration concept in main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LINAC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ILC : 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drive-beam acceleration, with RF power taken from another e- beam</a:t>
            </a: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layout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64" y="843558"/>
            <a:ext cx="639266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26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952328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high-current drive beam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decelerated in special power extraction structures (PETS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enerated EM field can be transferred in RF waveguides to the other beam =&gt; power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used to accelerate the main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acceleration scheme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649772"/>
            <a:ext cx="3728993" cy="316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012778"/>
            <a:ext cx="3728993" cy="6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1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42979"/>
            <a:ext cx="1944216" cy="396708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Experimental tests carried out in test facility at CERN to demonstrate drive beam concept</a:t>
            </a:r>
          </a:p>
          <a:p>
            <a:endParaRPr lang="en-US" sz="1800" dirty="0" smtClean="0"/>
          </a:p>
          <a:p>
            <a:r>
              <a:rPr lang="en-US" sz="1800" dirty="0"/>
              <a:t>Accelerating gradient </a:t>
            </a:r>
            <a:r>
              <a:rPr lang="en-US" sz="1800" dirty="0" smtClean="0"/>
              <a:t>of &gt;100 </a:t>
            </a:r>
            <a:r>
              <a:rPr lang="en-US" sz="1800" dirty="0"/>
              <a:t>MV/m </a:t>
            </a:r>
            <a:r>
              <a:rPr lang="en-US" sz="1800" dirty="0" smtClean="0"/>
              <a:t>achieved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Test Facility (CTF3)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83518"/>
            <a:ext cx="6480720" cy="428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1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680520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Power and energy consumption 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380 </a:t>
            </a:r>
            <a:r>
              <a:rPr lang="en-US" dirty="0" err="1"/>
              <a:t>GeV</a:t>
            </a:r>
            <a:r>
              <a:rPr lang="en-US" dirty="0"/>
              <a:t> is well within the existing parameters and installations at </a:t>
            </a:r>
            <a:r>
              <a:rPr lang="en-US" dirty="0" smtClean="0"/>
              <a:t>CERN</a:t>
            </a:r>
          </a:p>
          <a:p>
            <a:endParaRPr lang="en-US" dirty="0"/>
          </a:p>
          <a:p>
            <a:r>
              <a:rPr lang="en-US" dirty="0" smtClean="0"/>
              <a:t>At </a:t>
            </a:r>
            <a:r>
              <a:rPr lang="en-US" dirty="0"/>
              <a:t>1.5 </a:t>
            </a:r>
            <a:r>
              <a:rPr lang="en-US" dirty="0" err="1" smtClean="0"/>
              <a:t>TeV</a:t>
            </a:r>
            <a:r>
              <a:rPr lang="en-US" dirty="0" smtClean="0"/>
              <a:t>:  power will </a:t>
            </a:r>
            <a:r>
              <a:rPr lang="en-US" dirty="0"/>
              <a:t>surpass the current CERN usage (2017) by ~30</a:t>
            </a:r>
            <a:r>
              <a:rPr lang="en-US" dirty="0" smtClean="0"/>
              <a:t>%</a:t>
            </a:r>
          </a:p>
          <a:p>
            <a:endParaRPr lang="en-US" dirty="0"/>
          </a:p>
          <a:p>
            <a:r>
              <a:rPr lang="en-US" dirty="0" smtClean="0"/>
              <a:t>At </a:t>
            </a:r>
            <a:r>
              <a:rPr lang="en-US" dirty="0"/>
              <a:t>3 </a:t>
            </a:r>
            <a:r>
              <a:rPr lang="en-US" dirty="0" err="1"/>
              <a:t>TeV</a:t>
            </a:r>
            <a:r>
              <a:rPr lang="en-US" dirty="0"/>
              <a:t> the energy consumption will be a factor two of the current CERN usage (2017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Development work ongoing to further improve energy efficiency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power consumption</a:t>
            </a:r>
            <a:endParaRPr lang="en-US" dirty="0"/>
          </a:p>
        </p:txBody>
      </p:sp>
      <p:pic>
        <p:nvPicPr>
          <p:cNvPr id="34818" name="Picture 2" descr="https://clic.cern/sites/clic.web.cern.ch/files/images/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9622"/>
            <a:ext cx="35656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20072" y="555526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Estimated power consumption of CLIC in MW at 380 </a:t>
            </a:r>
            <a:r>
              <a:rPr lang="en-US" dirty="0" err="1"/>
              <a:t>GeV</a:t>
            </a:r>
            <a:r>
              <a:rPr lang="en-US" dirty="0"/>
              <a:t> (total: 252 MW)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3795886"/>
            <a:ext cx="1177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https://clic.cern</a:t>
            </a:r>
          </a:p>
        </p:txBody>
      </p:sp>
    </p:spTree>
    <p:extLst>
      <p:ext uri="{BB962C8B-B14F-4D97-AF65-F5344CB8AC3E}">
        <p14:creationId xmlns:p14="http://schemas.microsoft.com/office/powerpoint/2010/main" val="313961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330824" cy="3967088"/>
          </a:xfrm>
        </p:spPr>
        <p:txBody>
          <a:bodyPr/>
          <a:lstStyle/>
          <a:p>
            <a:r>
              <a:rPr lang="en-US" dirty="0" smtClean="0"/>
              <a:t>More information: </a:t>
            </a:r>
          </a:p>
          <a:p>
            <a:pPr lvl="1"/>
            <a:r>
              <a:rPr lang="en-US" dirty="0" smtClean="0">
                <a:hlinkClick r:id="rId2"/>
              </a:rPr>
              <a:t>Conceptual design report </a:t>
            </a:r>
            <a:r>
              <a:rPr lang="en-US" dirty="0" smtClean="0"/>
              <a:t>(2012)</a:t>
            </a:r>
          </a:p>
          <a:p>
            <a:pPr lvl="1"/>
            <a:r>
              <a:rPr lang="en-US" dirty="0" smtClean="0">
                <a:hlinkClick r:id="rId3"/>
              </a:rPr>
              <a:t>Updated CLIC baseline document </a:t>
            </a:r>
            <a:r>
              <a:rPr lang="en-US" dirty="0" smtClean="0"/>
              <a:t>(2016)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reference documents</a:t>
            </a:r>
            <a:endParaRPr lang="en-US" dirty="0"/>
          </a:p>
        </p:txBody>
      </p:sp>
      <p:pic>
        <p:nvPicPr>
          <p:cNvPr id="51202" name="Picture 2" descr="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03598"/>
            <a:ext cx="2095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Cover volum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25859"/>
            <a:ext cx="1905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402832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Particle </a:t>
            </a:r>
            <a:r>
              <a:rPr lang="en-US" dirty="0">
                <a:solidFill>
                  <a:srgbClr val="0000FF"/>
                </a:solidFill>
              </a:rPr>
              <a:t>colliders </a:t>
            </a:r>
            <a:r>
              <a:rPr lang="en-US" dirty="0" smtClean="0">
                <a:solidFill>
                  <a:srgbClr val="0000FF"/>
                </a:solidFill>
              </a:rPr>
              <a:t>have </a:t>
            </a:r>
            <a:r>
              <a:rPr lang="en-US" dirty="0">
                <a:solidFill>
                  <a:srgbClr val="0000FF"/>
                </a:solidFill>
              </a:rPr>
              <a:t>been </a:t>
            </a:r>
            <a:r>
              <a:rPr lang="en-US" dirty="0" smtClean="0">
                <a:solidFill>
                  <a:srgbClr val="0000FF"/>
                </a:solidFill>
              </a:rPr>
              <a:t>instrumental for scientific discoveries in high </a:t>
            </a:r>
            <a:r>
              <a:rPr lang="en-US" dirty="0">
                <a:solidFill>
                  <a:srgbClr val="0000FF"/>
                </a:solidFill>
              </a:rPr>
              <a:t>energy physics </a:t>
            </a:r>
            <a:r>
              <a:rPr lang="en-US" dirty="0" smtClean="0"/>
              <a:t>for </a:t>
            </a:r>
            <a:r>
              <a:rPr lang="en-US" dirty="0"/>
              <a:t>more than half a </a:t>
            </a:r>
            <a:r>
              <a:rPr lang="en-US" dirty="0" smtClean="0"/>
              <a:t>century</a:t>
            </a:r>
            <a:endParaRPr lang="en-US" dirty="0"/>
          </a:p>
          <a:p>
            <a:pPr lvl="1"/>
            <a:r>
              <a:rPr lang="en-US" dirty="0" smtClean="0"/>
              <a:t>Key for establishing the standard model in particle physics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Technological </a:t>
            </a:r>
            <a:r>
              <a:rPr lang="en-US" dirty="0"/>
              <a:t>innovation </a:t>
            </a:r>
            <a:r>
              <a:rPr lang="en-US" dirty="0" smtClean="0"/>
              <a:t>made it possible to increase energy </a:t>
            </a:r>
            <a:r>
              <a:rPr lang="en-US" dirty="0"/>
              <a:t>at a much faster pace than the </a:t>
            </a:r>
            <a:r>
              <a:rPr lang="en-US" dirty="0" smtClean="0"/>
              <a:t>costs</a:t>
            </a:r>
          </a:p>
          <a:p>
            <a:endParaRPr lang="en-US" dirty="0"/>
          </a:p>
          <a:p>
            <a:pPr marL="271463" indent="-271463"/>
            <a:r>
              <a:rPr lang="en-US" altLang="en-US" dirty="0"/>
              <a:t>LHC has the highest energy </a:t>
            </a:r>
            <a:r>
              <a:rPr lang="en-US" altLang="en-US" dirty="0" smtClean="0"/>
              <a:t>among colliders built so </a:t>
            </a:r>
            <a:r>
              <a:rPr lang="en-US" altLang="en-US" dirty="0"/>
              <a:t>far</a:t>
            </a:r>
          </a:p>
          <a:p>
            <a:pPr marL="671513" lvl="1" indent="-271463"/>
            <a:r>
              <a:rPr lang="en-US" altLang="en-US" dirty="0"/>
              <a:t>Circular collider, designed to collide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7 </a:t>
            </a:r>
            <a:r>
              <a:rPr lang="en-US" altLang="en-US" dirty="0" err="1"/>
              <a:t>TeV</a:t>
            </a:r>
            <a:r>
              <a:rPr lang="en-US" altLang="en-US" dirty="0"/>
              <a:t> </a:t>
            </a:r>
            <a:r>
              <a:rPr lang="en-US" altLang="en-US" dirty="0" smtClean="0"/>
              <a:t>protons and heavy ions</a:t>
            </a:r>
          </a:p>
          <a:p>
            <a:pPr marL="671513" lvl="1" indent="-271463"/>
            <a:endParaRPr lang="en-US" alt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colliders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15566"/>
            <a:ext cx="3376443" cy="283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379588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“Livingstone plot” of collider energy </a:t>
            </a:r>
            <a:r>
              <a:rPr lang="en-US" sz="1200" dirty="0" err="1" smtClean="0"/>
              <a:t>vs</a:t>
            </a:r>
            <a:r>
              <a:rPr lang="en-US" sz="1200" dirty="0" smtClean="0"/>
              <a:t> time (</a:t>
            </a:r>
            <a:r>
              <a:rPr lang="en-US" sz="1200" dirty="0" smtClean="0">
                <a:hlinkClick r:id="rId3"/>
              </a:rPr>
              <a:t>source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173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HL-LHC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9702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51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71550"/>
            <a:ext cx="2520280" cy="382307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27 km synchrotron, built to collide 7 </a:t>
            </a:r>
            <a:r>
              <a:rPr lang="en-US" dirty="0" err="1"/>
              <a:t>TeV</a:t>
            </a:r>
            <a:r>
              <a:rPr lang="en-US" dirty="0"/>
              <a:t> proton beams at 4 </a:t>
            </a:r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Largest collider and highest energy to date</a:t>
            </a:r>
          </a:p>
          <a:p>
            <a:endParaRPr lang="en-US" dirty="0"/>
          </a:p>
          <a:p>
            <a:r>
              <a:rPr lang="en-US" dirty="0"/>
              <a:t>About 1 month per year: heavy-ion </a:t>
            </a:r>
            <a:r>
              <a:rPr lang="en-US" dirty="0" smtClean="0"/>
              <a:t>collisions</a:t>
            </a:r>
          </a:p>
          <a:p>
            <a:endParaRPr lang="en-US" dirty="0"/>
          </a:p>
          <a:p>
            <a:r>
              <a:rPr lang="en-US" dirty="0" smtClean="0"/>
              <a:t>About 1200 superconducting dipole magnets (</a:t>
            </a:r>
            <a:r>
              <a:rPr lang="en-US" dirty="0" err="1" smtClean="0"/>
              <a:t>NbTi</a:t>
            </a:r>
            <a:r>
              <a:rPr lang="en-US" dirty="0" smtClean="0"/>
              <a:t>) with </a:t>
            </a:r>
            <a:r>
              <a:rPr lang="en-US" dirty="0"/>
              <a:t>8.3 T </a:t>
            </a:r>
            <a:r>
              <a:rPr lang="en-US" dirty="0" smtClean="0"/>
              <a:t>field, operating at 1.9 </a:t>
            </a:r>
            <a:r>
              <a:rPr lang="en-US" dirty="0" smtClean="0"/>
              <a:t>K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So far collected </a:t>
            </a:r>
            <a:r>
              <a:rPr lang="en-US" dirty="0">
                <a:solidFill>
                  <a:srgbClr val="FF0000"/>
                </a:solidFill>
              </a:rPr>
              <a:t>in total about 190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integrated luminosity at the high-luminosity experiments (ATLAS, CMS)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LHC</a:t>
            </a:r>
            <a:endParaRPr lang="en-US" dirty="0"/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00101"/>
            <a:ext cx="6300788" cy="373499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Freeform 7"/>
          <p:cNvSpPr>
            <a:spLocks/>
          </p:cNvSpPr>
          <p:nvPr/>
        </p:nvSpPr>
        <p:spPr bwMode="auto">
          <a:xfrm>
            <a:off x="3590926" y="1856184"/>
            <a:ext cx="860425" cy="157163"/>
          </a:xfrm>
          <a:custGeom>
            <a:avLst/>
            <a:gdLst>
              <a:gd name="T0" fmla="*/ 0 w 542"/>
              <a:gd name="T1" fmla="*/ 12 h 132"/>
              <a:gd name="T2" fmla="*/ 64 w 542"/>
              <a:gd name="T3" fmla="*/ 80 h 132"/>
              <a:gd name="T4" fmla="*/ 98 w 542"/>
              <a:gd name="T5" fmla="*/ 76 h 132"/>
              <a:gd name="T6" fmla="*/ 146 w 542"/>
              <a:gd name="T7" fmla="*/ 62 h 132"/>
              <a:gd name="T8" fmla="*/ 170 w 542"/>
              <a:gd name="T9" fmla="*/ 48 h 132"/>
              <a:gd name="T10" fmla="*/ 188 w 542"/>
              <a:gd name="T11" fmla="*/ 42 h 132"/>
              <a:gd name="T12" fmla="*/ 194 w 542"/>
              <a:gd name="T13" fmla="*/ 40 h 132"/>
              <a:gd name="T14" fmla="*/ 286 w 542"/>
              <a:gd name="T15" fmla="*/ 52 h 132"/>
              <a:gd name="T16" fmla="*/ 304 w 542"/>
              <a:gd name="T17" fmla="*/ 58 h 132"/>
              <a:gd name="T18" fmla="*/ 344 w 542"/>
              <a:gd name="T19" fmla="*/ 80 h 132"/>
              <a:gd name="T20" fmla="*/ 418 w 542"/>
              <a:gd name="T21" fmla="*/ 100 h 132"/>
              <a:gd name="T22" fmla="*/ 524 w 542"/>
              <a:gd name="T23" fmla="*/ 114 h 132"/>
              <a:gd name="T24" fmla="*/ 542 w 542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2" h="132">
                <a:moveTo>
                  <a:pt x="0" y="12"/>
                </a:moveTo>
                <a:cubicBezTo>
                  <a:pt x="80" y="15"/>
                  <a:pt x="61" y="0"/>
                  <a:pt x="64" y="80"/>
                </a:cubicBezTo>
                <a:cubicBezTo>
                  <a:pt x="75" y="78"/>
                  <a:pt x="87" y="78"/>
                  <a:pt x="98" y="76"/>
                </a:cubicBezTo>
                <a:cubicBezTo>
                  <a:pt x="114" y="73"/>
                  <a:pt x="128" y="64"/>
                  <a:pt x="146" y="62"/>
                </a:cubicBezTo>
                <a:cubicBezTo>
                  <a:pt x="155" y="59"/>
                  <a:pt x="161" y="51"/>
                  <a:pt x="170" y="48"/>
                </a:cubicBezTo>
                <a:cubicBezTo>
                  <a:pt x="176" y="46"/>
                  <a:pt x="182" y="44"/>
                  <a:pt x="188" y="42"/>
                </a:cubicBezTo>
                <a:cubicBezTo>
                  <a:pt x="190" y="41"/>
                  <a:pt x="194" y="40"/>
                  <a:pt x="194" y="40"/>
                </a:cubicBezTo>
                <a:cubicBezTo>
                  <a:pt x="231" y="44"/>
                  <a:pt x="245" y="50"/>
                  <a:pt x="286" y="52"/>
                </a:cubicBezTo>
                <a:cubicBezTo>
                  <a:pt x="292" y="54"/>
                  <a:pt x="304" y="58"/>
                  <a:pt x="304" y="58"/>
                </a:cubicBezTo>
                <a:cubicBezTo>
                  <a:pt x="312" y="81"/>
                  <a:pt x="322" y="78"/>
                  <a:pt x="344" y="80"/>
                </a:cubicBezTo>
                <a:cubicBezTo>
                  <a:pt x="377" y="91"/>
                  <a:pt x="378" y="98"/>
                  <a:pt x="418" y="100"/>
                </a:cubicBezTo>
                <a:cubicBezTo>
                  <a:pt x="471" y="113"/>
                  <a:pt x="436" y="112"/>
                  <a:pt x="524" y="114"/>
                </a:cubicBezTo>
                <a:cubicBezTo>
                  <a:pt x="530" y="118"/>
                  <a:pt x="539" y="125"/>
                  <a:pt x="542" y="13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4102100" y="2013347"/>
            <a:ext cx="920750" cy="375047"/>
          </a:xfrm>
          <a:custGeom>
            <a:avLst/>
            <a:gdLst>
              <a:gd name="T0" fmla="*/ 224 w 580"/>
              <a:gd name="T1" fmla="*/ 0 h 315"/>
              <a:gd name="T2" fmla="*/ 198 w 580"/>
              <a:gd name="T3" fmla="*/ 10 h 315"/>
              <a:gd name="T4" fmla="*/ 180 w 580"/>
              <a:gd name="T5" fmla="*/ 16 h 315"/>
              <a:gd name="T6" fmla="*/ 174 w 580"/>
              <a:gd name="T7" fmla="*/ 18 h 315"/>
              <a:gd name="T8" fmla="*/ 162 w 580"/>
              <a:gd name="T9" fmla="*/ 28 h 315"/>
              <a:gd name="T10" fmla="*/ 150 w 580"/>
              <a:gd name="T11" fmla="*/ 32 h 315"/>
              <a:gd name="T12" fmla="*/ 76 w 580"/>
              <a:gd name="T13" fmla="*/ 70 h 315"/>
              <a:gd name="T14" fmla="*/ 58 w 580"/>
              <a:gd name="T15" fmla="*/ 82 h 315"/>
              <a:gd name="T16" fmla="*/ 20 w 580"/>
              <a:gd name="T17" fmla="*/ 90 h 315"/>
              <a:gd name="T18" fmla="*/ 8 w 580"/>
              <a:gd name="T19" fmla="*/ 98 h 315"/>
              <a:gd name="T20" fmla="*/ 6 w 580"/>
              <a:gd name="T21" fmla="*/ 124 h 315"/>
              <a:gd name="T22" fmla="*/ 18 w 580"/>
              <a:gd name="T23" fmla="*/ 128 h 315"/>
              <a:gd name="T24" fmla="*/ 44 w 580"/>
              <a:gd name="T25" fmla="*/ 118 h 315"/>
              <a:gd name="T26" fmla="*/ 58 w 580"/>
              <a:gd name="T27" fmla="*/ 120 h 315"/>
              <a:gd name="T28" fmla="*/ 60 w 580"/>
              <a:gd name="T29" fmla="*/ 132 h 315"/>
              <a:gd name="T30" fmla="*/ 66 w 580"/>
              <a:gd name="T31" fmla="*/ 134 h 315"/>
              <a:gd name="T32" fmla="*/ 280 w 580"/>
              <a:gd name="T33" fmla="*/ 128 h 315"/>
              <a:gd name="T34" fmla="*/ 354 w 580"/>
              <a:gd name="T35" fmla="*/ 130 h 315"/>
              <a:gd name="T36" fmla="*/ 370 w 580"/>
              <a:gd name="T37" fmla="*/ 142 h 315"/>
              <a:gd name="T38" fmla="*/ 400 w 580"/>
              <a:gd name="T39" fmla="*/ 146 h 315"/>
              <a:gd name="T40" fmla="*/ 452 w 580"/>
              <a:gd name="T41" fmla="*/ 154 h 315"/>
              <a:gd name="T42" fmla="*/ 528 w 580"/>
              <a:gd name="T43" fmla="*/ 162 h 315"/>
              <a:gd name="T44" fmla="*/ 546 w 580"/>
              <a:gd name="T45" fmla="*/ 172 h 315"/>
              <a:gd name="T46" fmla="*/ 536 w 580"/>
              <a:gd name="T47" fmla="*/ 206 h 315"/>
              <a:gd name="T48" fmla="*/ 516 w 580"/>
              <a:gd name="T49" fmla="*/ 220 h 315"/>
              <a:gd name="T50" fmla="*/ 498 w 580"/>
              <a:gd name="T51" fmla="*/ 232 h 315"/>
              <a:gd name="T52" fmla="*/ 462 w 580"/>
              <a:gd name="T53" fmla="*/ 270 h 315"/>
              <a:gd name="T54" fmla="*/ 464 w 580"/>
              <a:gd name="T55" fmla="*/ 286 h 315"/>
              <a:gd name="T56" fmla="*/ 488 w 580"/>
              <a:gd name="T57" fmla="*/ 292 h 315"/>
              <a:gd name="T58" fmla="*/ 500 w 580"/>
              <a:gd name="T59" fmla="*/ 312 h 315"/>
              <a:gd name="T60" fmla="*/ 544 w 580"/>
              <a:gd name="T61" fmla="*/ 296 h 315"/>
              <a:gd name="T62" fmla="*/ 580 w 580"/>
              <a:gd name="T63" fmla="*/ 296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" h="315">
                <a:moveTo>
                  <a:pt x="224" y="0"/>
                </a:moveTo>
                <a:cubicBezTo>
                  <a:pt x="208" y="11"/>
                  <a:pt x="217" y="7"/>
                  <a:pt x="198" y="10"/>
                </a:cubicBezTo>
                <a:cubicBezTo>
                  <a:pt x="192" y="12"/>
                  <a:pt x="186" y="14"/>
                  <a:pt x="180" y="16"/>
                </a:cubicBezTo>
                <a:cubicBezTo>
                  <a:pt x="178" y="17"/>
                  <a:pt x="174" y="18"/>
                  <a:pt x="174" y="18"/>
                </a:cubicBezTo>
                <a:cubicBezTo>
                  <a:pt x="170" y="22"/>
                  <a:pt x="167" y="26"/>
                  <a:pt x="162" y="28"/>
                </a:cubicBezTo>
                <a:cubicBezTo>
                  <a:pt x="158" y="30"/>
                  <a:pt x="150" y="32"/>
                  <a:pt x="150" y="32"/>
                </a:cubicBezTo>
                <a:cubicBezTo>
                  <a:pt x="132" y="59"/>
                  <a:pt x="100" y="54"/>
                  <a:pt x="76" y="70"/>
                </a:cubicBezTo>
                <a:cubicBezTo>
                  <a:pt x="70" y="74"/>
                  <a:pt x="65" y="81"/>
                  <a:pt x="58" y="82"/>
                </a:cubicBezTo>
                <a:cubicBezTo>
                  <a:pt x="45" y="84"/>
                  <a:pt x="33" y="86"/>
                  <a:pt x="20" y="90"/>
                </a:cubicBezTo>
                <a:cubicBezTo>
                  <a:pt x="15" y="92"/>
                  <a:pt x="8" y="98"/>
                  <a:pt x="8" y="98"/>
                </a:cubicBezTo>
                <a:cubicBezTo>
                  <a:pt x="6" y="105"/>
                  <a:pt x="0" y="116"/>
                  <a:pt x="6" y="124"/>
                </a:cubicBezTo>
                <a:cubicBezTo>
                  <a:pt x="9" y="127"/>
                  <a:pt x="18" y="128"/>
                  <a:pt x="18" y="128"/>
                </a:cubicBezTo>
                <a:cubicBezTo>
                  <a:pt x="28" y="126"/>
                  <a:pt x="35" y="121"/>
                  <a:pt x="44" y="118"/>
                </a:cubicBezTo>
                <a:cubicBezTo>
                  <a:pt x="49" y="119"/>
                  <a:pt x="54" y="117"/>
                  <a:pt x="58" y="120"/>
                </a:cubicBezTo>
                <a:cubicBezTo>
                  <a:pt x="61" y="123"/>
                  <a:pt x="58" y="128"/>
                  <a:pt x="60" y="132"/>
                </a:cubicBezTo>
                <a:cubicBezTo>
                  <a:pt x="61" y="134"/>
                  <a:pt x="64" y="133"/>
                  <a:pt x="66" y="134"/>
                </a:cubicBezTo>
                <a:cubicBezTo>
                  <a:pt x="139" y="132"/>
                  <a:pt x="206" y="129"/>
                  <a:pt x="280" y="128"/>
                </a:cubicBezTo>
                <a:cubicBezTo>
                  <a:pt x="305" y="129"/>
                  <a:pt x="329" y="129"/>
                  <a:pt x="354" y="130"/>
                </a:cubicBezTo>
                <a:cubicBezTo>
                  <a:pt x="362" y="130"/>
                  <a:pt x="363" y="139"/>
                  <a:pt x="370" y="142"/>
                </a:cubicBezTo>
                <a:cubicBezTo>
                  <a:pt x="378" y="146"/>
                  <a:pt x="395" y="146"/>
                  <a:pt x="400" y="146"/>
                </a:cubicBezTo>
                <a:cubicBezTo>
                  <a:pt x="423" y="154"/>
                  <a:pt x="422" y="152"/>
                  <a:pt x="452" y="154"/>
                </a:cubicBezTo>
                <a:cubicBezTo>
                  <a:pt x="474" y="161"/>
                  <a:pt x="507" y="161"/>
                  <a:pt x="528" y="162"/>
                </a:cubicBezTo>
                <a:cubicBezTo>
                  <a:pt x="537" y="164"/>
                  <a:pt x="541" y="164"/>
                  <a:pt x="546" y="172"/>
                </a:cubicBezTo>
                <a:cubicBezTo>
                  <a:pt x="550" y="186"/>
                  <a:pt x="548" y="198"/>
                  <a:pt x="536" y="206"/>
                </a:cubicBezTo>
                <a:cubicBezTo>
                  <a:pt x="530" y="215"/>
                  <a:pt x="527" y="218"/>
                  <a:pt x="516" y="220"/>
                </a:cubicBezTo>
                <a:cubicBezTo>
                  <a:pt x="510" y="224"/>
                  <a:pt x="498" y="232"/>
                  <a:pt x="498" y="232"/>
                </a:cubicBezTo>
                <a:cubicBezTo>
                  <a:pt x="488" y="246"/>
                  <a:pt x="472" y="255"/>
                  <a:pt x="462" y="270"/>
                </a:cubicBezTo>
                <a:cubicBezTo>
                  <a:pt x="463" y="275"/>
                  <a:pt x="459" y="283"/>
                  <a:pt x="464" y="286"/>
                </a:cubicBezTo>
                <a:cubicBezTo>
                  <a:pt x="483" y="297"/>
                  <a:pt x="505" y="280"/>
                  <a:pt x="488" y="292"/>
                </a:cubicBezTo>
                <a:cubicBezTo>
                  <a:pt x="478" y="307"/>
                  <a:pt x="485" y="307"/>
                  <a:pt x="500" y="312"/>
                </a:cubicBezTo>
                <a:cubicBezTo>
                  <a:pt x="526" y="310"/>
                  <a:pt x="531" y="315"/>
                  <a:pt x="544" y="296"/>
                </a:cubicBezTo>
                <a:cubicBezTo>
                  <a:pt x="551" y="286"/>
                  <a:pt x="568" y="296"/>
                  <a:pt x="580" y="2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4873625" y="2394347"/>
            <a:ext cx="520700" cy="697706"/>
          </a:xfrm>
          <a:custGeom>
            <a:avLst/>
            <a:gdLst>
              <a:gd name="T0" fmla="*/ 98 w 328"/>
              <a:gd name="T1" fmla="*/ 0 h 586"/>
              <a:gd name="T2" fmla="*/ 168 w 328"/>
              <a:gd name="T3" fmla="*/ 14 h 586"/>
              <a:gd name="T4" fmla="*/ 174 w 328"/>
              <a:gd name="T5" fmla="*/ 18 h 586"/>
              <a:gd name="T6" fmla="*/ 176 w 328"/>
              <a:gd name="T7" fmla="*/ 24 h 586"/>
              <a:gd name="T8" fmla="*/ 218 w 328"/>
              <a:gd name="T9" fmla="*/ 32 h 586"/>
              <a:gd name="T10" fmla="*/ 234 w 328"/>
              <a:gd name="T11" fmla="*/ 46 h 586"/>
              <a:gd name="T12" fmla="*/ 266 w 328"/>
              <a:gd name="T13" fmla="*/ 68 h 586"/>
              <a:gd name="T14" fmla="*/ 308 w 328"/>
              <a:gd name="T15" fmla="*/ 70 h 586"/>
              <a:gd name="T16" fmla="*/ 302 w 328"/>
              <a:gd name="T17" fmla="*/ 92 h 586"/>
              <a:gd name="T18" fmla="*/ 298 w 328"/>
              <a:gd name="T19" fmla="*/ 104 h 586"/>
              <a:gd name="T20" fmla="*/ 316 w 328"/>
              <a:gd name="T21" fmla="*/ 118 h 586"/>
              <a:gd name="T22" fmla="*/ 328 w 328"/>
              <a:gd name="T23" fmla="*/ 134 h 586"/>
              <a:gd name="T24" fmla="*/ 308 w 328"/>
              <a:gd name="T25" fmla="*/ 160 h 586"/>
              <a:gd name="T26" fmla="*/ 296 w 328"/>
              <a:gd name="T27" fmla="*/ 164 h 586"/>
              <a:gd name="T28" fmla="*/ 284 w 328"/>
              <a:gd name="T29" fmla="*/ 188 h 586"/>
              <a:gd name="T30" fmla="*/ 248 w 328"/>
              <a:gd name="T31" fmla="*/ 212 h 586"/>
              <a:gd name="T32" fmla="*/ 202 w 328"/>
              <a:gd name="T33" fmla="*/ 228 h 586"/>
              <a:gd name="T34" fmla="*/ 208 w 328"/>
              <a:gd name="T35" fmla="*/ 242 h 586"/>
              <a:gd name="T36" fmla="*/ 206 w 328"/>
              <a:gd name="T37" fmla="*/ 260 h 586"/>
              <a:gd name="T38" fmla="*/ 194 w 328"/>
              <a:gd name="T39" fmla="*/ 268 h 586"/>
              <a:gd name="T40" fmla="*/ 178 w 328"/>
              <a:gd name="T41" fmla="*/ 280 h 586"/>
              <a:gd name="T42" fmla="*/ 160 w 328"/>
              <a:gd name="T43" fmla="*/ 298 h 586"/>
              <a:gd name="T44" fmla="*/ 140 w 328"/>
              <a:gd name="T45" fmla="*/ 316 h 586"/>
              <a:gd name="T46" fmla="*/ 104 w 328"/>
              <a:gd name="T47" fmla="*/ 330 h 586"/>
              <a:gd name="T48" fmla="*/ 50 w 328"/>
              <a:gd name="T49" fmla="*/ 402 h 586"/>
              <a:gd name="T50" fmla="*/ 24 w 328"/>
              <a:gd name="T51" fmla="*/ 436 h 586"/>
              <a:gd name="T52" fmla="*/ 0 w 328"/>
              <a:gd name="T53" fmla="*/ 466 h 586"/>
              <a:gd name="T54" fmla="*/ 72 w 328"/>
              <a:gd name="T55" fmla="*/ 476 h 586"/>
              <a:gd name="T56" fmla="*/ 108 w 328"/>
              <a:gd name="T57" fmla="*/ 492 h 586"/>
              <a:gd name="T58" fmla="*/ 198 w 328"/>
              <a:gd name="T59" fmla="*/ 506 h 586"/>
              <a:gd name="T60" fmla="*/ 222 w 328"/>
              <a:gd name="T61" fmla="*/ 516 h 586"/>
              <a:gd name="T62" fmla="*/ 234 w 328"/>
              <a:gd name="T63" fmla="*/ 524 h 586"/>
              <a:gd name="T64" fmla="*/ 212 w 328"/>
              <a:gd name="T65" fmla="*/ 546 h 586"/>
              <a:gd name="T66" fmla="*/ 190 w 328"/>
              <a:gd name="T67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8" h="586">
                <a:moveTo>
                  <a:pt x="98" y="0"/>
                </a:moveTo>
                <a:cubicBezTo>
                  <a:pt x="119" y="14"/>
                  <a:pt x="144" y="13"/>
                  <a:pt x="168" y="14"/>
                </a:cubicBezTo>
                <a:cubicBezTo>
                  <a:pt x="170" y="15"/>
                  <a:pt x="172" y="16"/>
                  <a:pt x="174" y="18"/>
                </a:cubicBezTo>
                <a:cubicBezTo>
                  <a:pt x="175" y="20"/>
                  <a:pt x="175" y="23"/>
                  <a:pt x="176" y="24"/>
                </a:cubicBezTo>
                <a:cubicBezTo>
                  <a:pt x="185" y="33"/>
                  <a:pt x="212" y="32"/>
                  <a:pt x="218" y="32"/>
                </a:cubicBezTo>
                <a:cubicBezTo>
                  <a:pt x="226" y="35"/>
                  <a:pt x="229" y="39"/>
                  <a:pt x="234" y="46"/>
                </a:cubicBezTo>
                <a:cubicBezTo>
                  <a:pt x="237" y="76"/>
                  <a:pt x="235" y="71"/>
                  <a:pt x="266" y="68"/>
                </a:cubicBezTo>
                <a:cubicBezTo>
                  <a:pt x="280" y="64"/>
                  <a:pt x="294" y="65"/>
                  <a:pt x="308" y="70"/>
                </a:cubicBezTo>
                <a:cubicBezTo>
                  <a:pt x="304" y="105"/>
                  <a:pt x="310" y="74"/>
                  <a:pt x="302" y="92"/>
                </a:cubicBezTo>
                <a:cubicBezTo>
                  <a:pt x="300" y="96"/>
                  <a:pt x="298" y="104"/>
                  <a:pt x="298" y="104"/>
                </a:cubicBezTo>
                <a:cubicBezTo>
                  <a:pt x="301" y="116"/>
                  <a:pt x="304" y="116"/>
                  <a:pt x="316" y="118"/>
                </a:cubicBezTo>
                <a:cubicBezTo>
                  <a:pt x="323" y="123"/>
                  <a:pt x="325" y="126"/>
                  <a:pt x="328" y="134"/>
                </a:cubicBezTo>
                <a:cubicBezTo>
                  <a:pt x="325" y="146"/>
                  <a:pt x="316" y="152"/>
                  <a:pt x="308" y="160"/>
                </a:cubicBezTo>
                <a:cubicBezTo>
                  <a:pt x="305" y="163"/>
                  <a:pt x="296" y="164"/>
                  <a:pt x="296" y="164"/>
                </a:cubicBezTo>
                <a:cubicBezTo>
                  <a:pt x="289" y="171"/>
                  <a:pt x="287" y="178"/>
                  <a:pt x="284" y="188"/>
                </a:cubicBezTo>
                <a:cubicBezTo>
                  <a:pt x="281" y="198"/>
                  <a:pt x="258" y="209"/>
                  <a:pt x="248" y="212"/>
                </a:cubicBezTo>
                <a:cubicBezTo>
                  <a:pt x="240" y="225"/>
                  <a:pt x="216" y="226"/>
                  <a:pt x="202" y="228"/>
                </a:cubicBezTo>
                <a:cubicBezTo>
                  <a:pt x="196" y="236"/>
                  <a:pt x="199" y="239"/>
                  <a:pt x="208" y="242"/>
                </a:cubicBezTo>
                <a:cubicBezTo>
                  <a:pt x="212" y="249"/>
                  <a:pt x="213" y="254"/>
                  <a:pt x="206" y="260"/>
                </a:cubicBezTo>
                <a:cubicBezTo>
                  <a:pt x="202" y="263"/>
                  <a:pt x="194" y="268"/>
                  <a:pt x="194" y="268"/>
                </a:cubicBezTo>
                <a:cubicBezTo>
                  <a:pt x="189" y="275"/>
                  <a:pt x="185" y="275"/>
                  <a:pt x="178" y="280"/>
                </a:cubicBezTo>
                <a:cubicBezTo>
                  <a:pt x="175" y="288"/>
                  <a:pt x="168" y="295"/>
                  <a:pt x="160" y="298"/>
                </a:cubicBezTo>
                <a:cubicBezTo>
                  <a:pt x="155" y="305"/>
                  <a:pt x="148" y="313"/>
                  <a:pt x="140" y="316"/>
                </a:cubicBezTo>
                <a:cubicBezTo>
                  <a:pt x="132" y="328"/>
                  <a:pt x="116" y="322"/>
                  <a:pt x="104" y="330"/>
                </a:cubicBezTo>
                <a:cubicBezTo>
                  <a:pt x="88" y="354"/>
                  <a:pt x="69" y="379"/>
                  <a:pt x="50" y="402"/>
                </a:cubicBezTo>
                <a:cubicBezTo>
                  <a:pt x="41" y="413"/>
                  <a:pt x="37" y="427"/>
                  <a:pt x="24" y="436"/>
                </a:cubicBezTo>
                <a:cubicBezTo>
                  <a:pt x="17" y="447"/>
                  <a:pt x="7" y="455"/>
                  <a:pt x="0" y="466"/>
                </a:cubicBezTo>
                <a:cubicBezTo>
                  <a:pt x="8" y="489"/>
                  <a:pt x="70" y="476"/>
                  <a:pt x="72" y="476"/>
                </a:cubicBezTo>
                <a:cubicBezTo>
                  <a:pt x="85" y="480"/>
                  <a:pt x="95" y="489"/>
                  <a:pt x="108" y="492"/>
                </a:cubicBezTo>
                <a:cubicBezTo>
                  <a:pt x="138" y="500"/>
                  <a:pt x="167" y="502"/>
                  <a:pt x="198" y="506"/>
                </a:cubicBezTo>
                <a:cubicBezTo>
                  <a:pt x="207" y="509"/>
                  <a:pt x="213" y="513"/>
                  <a:pt x="222" y="516"/>
                </a:cubicBezTo>
                <a:cubicBezTo>
                  <a:pt x="227" y="518"/>
                  <a:pt x="234" y="524"/>
                  <a:pt x="234" y="524"/>
                </a:cubicBezTo>
                <a:cubicBezTo>
                  <a:pt x="227" y="531"/>
                  <a:pt x="220" y="541"/>
                  <a:pt x="212" y="546"/>
                </a:cubicBezTo>
                <a:cubicBezTo>
                  <a:pt x="202" y="560"/>
                  <a:pt x="202" y="574"/>
                  <a:pt x="190" y="58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5178426" y="2942034"/>
            <a:ext cx="2359025" cy="427435"/>
          </a:xfrm>
          <a:custGeom>
            <a:avLst/>
            <a:gdLst>
              <a:gd name="T0" fmla="*/ 0 w 1486"/>
              <a:gd name="T1" fmla="*/ 124 h 359"/>
              <a:gd name="T2" fmla="*/ 38 w 1486"/>
              <a:gd name="T3" fmla="*/ 130 h 359"/>
              <a:gd name="T4" fmla="*/ 56 w 1486"/>
              <a:gd name="T5" fmla="*/ 140 h 359"/>
              <a:gd name="T6" fmla="*/ 142 w 1486"/>
              <a:gd name="T7" fmla="*/ 168 h 359"/>
              <a:gd name="T8" fmla="*/ 218 w 1486"/>
              <a:gd name="T9" fmla="*/ 176 h 359"/>
              <a:gd name="T10" fmla="*/ 234 w 1486"/>
              <a:gd name="T11" fmla="*/ 188 h 359"/>
              <a:gd name="T12" fmla="*/ 268 w 1486"/>
              <a:gd name="T13" fmla="*/ 198 h 359"/>
              <a:gd name="T14" fmla="*/ 342 w 1486"/>
              <a:gd name="T15" fmla="*/ 216 h 359"/>
              <a:gd name="T16" fmla="*/ 426 w 1486"/>
              <a:gd name="T17" fmla="*/ 244 h 359"/>
              <a:gd name="T18" fmla="*/ 508 w 1486"/>
              <a:gd name="T19" fmla="*/ 270 h 359"/>
              <a:gd name="T20" fmla="*/ 554 w 1486"/>
              <a:gd name="T21" fmla="*/ 274 h 359"/>
              <a:gd name="T22" fmla="*/ 610 w 1486"/>
              <a:gd name="T23" fmla="*/ 298 h 359"/>
              <a:gd name="T24" fmla="*/ 628 w 1486"/>
              <a:gd name="T25" fmla="*/ 304 h 359"/>
              <a:gd name="T26" fmla="*/ 640 w 1486"/>
              <a:gd name="T27" fmla="*/ 308 h 359"/>
              <a:gd name="T28" fmla="*/ 748 w 1486"/>
              <a:gd name="T29" fmla="*/ 306 h 359"/>
              <a:gd name="T30" fmla="*/ 808 w 1486"/>
              <a:gd name="T31" fmla="*/ 316 h 359"/>
              <a:gd name="T32" fmla="*/ 870 w 1486"/>
              <a:gd name="T33" fmla="*/ 330 h 359"/>
              <a:gd name="T34" fmla="*/ 912 w 1486"/>
              <a:gd name="T35" fmla="*/ 350 h 359"/>
              <a:gd name="T36" fmla="*/ 974 w 1486"/>
              <a:gd name="T37" fmla="*/ 338 h 359"/>
              <a:gd name="T38" fmla="*/ 980 w 1486"/>
              <a:gd name="T39" fmla="*/ 316 h 359"/>
              <a:gd name="T40" fmla="*/ 986 w 1486"/>
              <a:gd name="T41" fmla="*/ 268 h 359"/>
              <a:gd name="T42" fmla="*/ 998 w 1486"/>
              <a:gd name="T43" fmla="*/ 244 h 359"/>
              <a:gd name="T44" fmla="*/ 1074 w 1486"/>
              <a:gd name="T45" fmla="*/ 198 h 359"/>
              <a:gd name="T46" fmla="*/ 1182 w 1486"/>
              <a:gd name="T47" fmla="*/ 206 h 359"/>
              <a:gd name="T48" fmla="*/ 1202 w 1486"/>
              <a:gd name="T49" fmla="*/ 200 h 359"/>
              <a:gd name="T50" fmla="*/ 1270 w 1486"/>
              <a:gd name="T51" fmla="*/ 168 h 359"/>
              <a:gd name="T52" fmla="*/ 1296 w 1486"/>
              <a:gd name="T53" fmla="*/ 82 h 359"/>
              <a:gd name="T54" fmla="*/ 1304 w 1486"/>
              <a:gd name="T55" fmla="*/ 58 h 359"/>
              <a:gd name="T56" fmla="*/ 1332 w 1486"/>
              <a:gd name="T57" fmla="*/ 50 h 359"/>
              <a:gd name="T58" fmla="*/ 1358 w 1486"/>
              <a:gd name="T59" fmla="*/ 54 h 359"/>
              <a:gd name="T60" fmla="*/ 1386 w 1486"/>
              <a:gd name="T61" fmla="*/ 0 h 359"/>
              <a:gd name="T62" fmla="*/ 1480 w 1486"/>
              <a:gd name="T63" fmla="*/ 16 h 359"/>
              <a:gd name="T64" fmla="*/ 1486 w 1486"/>
              <a:gd name="T65" fmla="*/ 26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6" h="359">
                <a:moveTo>
                  <a:pt x="0" y="124"/>
                </a:moveTo>
                <a:cubicBezTo>
                  <a:pt x="20" y="131"/>
                  <a:pt x="8" y="128"/>
                  <a:pt x="38" y="130"/>
                </a:cubicBezTo>
                <a:cubicBezTo>
                  <a:pt x="45" y="132"/>
                  <a:pt x="56" y="140"/>
                  <a:pt x="56" y="140"/>
                </a:cubicBezTo>
                <a:cubicBezTo>
                  <a:pt x="70" y="161"/>
                  <a:pt x="118" y="165"/>
                  <a:pt x="142" y="168"/>
                </a:cubicBezTo>
                <a:cubicBezTo>
                  <a:pt x="165" y="176"/>
                  <a:pt x="195" y="175"/>
                  <a:pt x="218" y="176"/>
                </a:cubicBezTo>
                <a:cubicBezTo>
                  <a:pt x="227" y="179"/>
                  <a:pt x="228" y="184"/>
                  <a:pt x="234" y="188"/>
                </a:cubicBezTo>
                <a:cubicBezTo>
                  <a:pt x="243" y="194"/>
                  <a:pt x="258" y="195"/>
                  <a:pt x="268" y="198"/>
                </a:cubicBezTo>
                <a:cubicBezTo>
                  <a:pt x="295" y="206"/>
                  <a:pt x="312" y="214"/>
                  <a:pt x="342" y="216"/>
                </a:cubicBezTo>
                <a:cubicBezTo>
                  <a:pt x="378" y="228"/>
                  <a:pt x="382" y="241"/>
                  <a:pt x="426" y="244"/>
                </a:cubicBezTo>
                <a:cubicBezTo>
                  <a:pt x="454" y="250"/>
                  <a:pt x="481" y="263"/>
                  <a:pt x="508" y="270"/>
                </a:cubicBezTo>
                <a:cubicBezTo>
                  <a:pt x="524" y="274"/>
                  <a:pt x="534" y="273"/>
                  <a:pt x="554" y="274"/>
                </a:cubicBezTo>
                <a:cubicBezTo>
                  <a:pt x="574" y="281"/>
                  <a:pt x="590" y="291"/>
                  <a:pt x="610" y="298"/>
                </a:cubicBezTo>
                <a:cubicBezTo>
                  <a:pt x="616" y="300"/>
                  <a:pt x="622" y="302"/>
                  <a:pt x="628" y="304"/>
                </a:cubicBezTo>
                <a:cubicBezTo>
                  <a:pt x="632" y="305"/>
                  <a:pt x="640" y="308"/>
                  <a:pt x="640" y="308"/>
                </a:cubicBezTo>
                <a:cubicBezTo>
                  <a:pt x="676" y="306"/>
                  <a:pt x="712" y="304"/>
                  <a:pt x="748" y="306"/>
                </a:cubicBezTo>
                <a:cubicBezTo>
                  <a:pt x="770" y="312"/>
                  <a:pt x="783" y="314"/>
                  <a:pt x="808" y="316"/>
                </a:cubicBezTo>
                <a:cubicBezTo>
                  <a:pt x="833" y="324"/>
                  <a:pt x="841" y="328"/>
                  <a:pt x="870" y="330"/>
                </a:cubicBezTo>
                <a:cubicBezTo>
                  <a:pt x="883" y="339"/>
                  <a:pt x="899" y="341"/>
                  <a:pt x="912" y="350"/>
                </a:cubicBezTo>
                <a:cubicBezTo>
                  <a:pt x="943" y="349"/>
                  <a:pt x="960" y="359"/>
                  <a:pt x="974" y="338"/>
                </a:cubicBezTo>
                <a:cubicBezTo>
                  <a:pt x="976" y="331"/>
                  <a:pt x="978" y="323"/>
                  <a:pt x="980" y="316"/>
                </a:cubicBezTo>
                <a:cubicBezTo>
                  <a:pt x="982" y="300"/>
                  <a:pt x="978" y="282"/>
                  <a:pt x="986" y="268"/>
                </a:cubicBezTo>
                <a:cubicBezTo>
                  <a:pt x="990" y="260"/>
                  <a:pt x="998" y="244"/>
                  <a:pt x="998" y="244"/>
                </a:cubicBezTo>
                <a:cubicBezTo>
                  <a:pt x="1002" y="194"/>
                  <a:pt x="1030" y="200"/>
                  <a:pt x="1074" y="198"/>
                </a:cubicBezTo>
                <a:cubicBezTo>
                  <a:pt x="1121" y="199"/>
                  <a:pt x="1143" y="202"/>
                  <a:pt x="1182" y="206"/>
                </a:cubicBezTo>
                <a:cubicBezTo>
                  <a:pt x="1191" y="209"/>
                  <a:pt x="1196" y="208"/>
                  <a:pt x="1202" y="200"/>
                </a:cubicBezTo>
                <a:cubicBezTo>
                  <a:pt x="1207" y="164"/>
                  <a:pt x="1238" y="169"/>
                  <a:pt x="1270" y="168"/>
                </a:cubicBezTo>
                <a:cubicBezTo>
                  <a:pt x="1280" y="139"/>
                  <a:pt x="1284" y="110"/>
                  <a:pt x="1296" y="82"/>
                </a:cubicBezTo>
                <a:cubicBezTo>
                  <a:pt x="1296" y="81"/>
                  <a:pt x="1301" y="60"/>
                  <a:pt x="1304" y="58"/>
                </a:cubicBezTo>
                <a:cubicBezTo>
                  <a:pt x="1313" y="52"/>
                  <a:pt x="1321" y="52"/>
                  <a:pt x="1332" y="50"/>
                </a:cubicBezTo>
                <a:cubicBezTo>
                  <a:pt x="1340" y="53"/>
                  <a:pt x="1349" y="56"/>
                  <a:pt x="1358" y="54"/>
                </a:cubicBezTo>
                <a:cubicBezTo>
                  <a:pt x="1371" y="51"/>
                  <a:pt x="1372" y="9"/>
                  <a:pt x="1386" y="0"/>
                </a:cubicBezTo>
                <a:cubicBezTo>
                  <a:pt x="1421" y="2"/>
                  <a:pt x="1445" y="14"/>
                  <a:pt x="1480" y="16"/>
                </a:cubicBezTo>
                <a:cubicBezTo>
                  <a:pt x="1485" y="23"/>
                  <a:pt x="1483" y="20"/>
                  <a:pt x="1486" y="2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1"/>
          <p:cNvSpPr>
            <a:spLocks/>
          </p:cNvSpPr>
          <p:nvPr/>
        </p:nvSpPr>
        <p:spPr bwMode="auto">
          <a:xfrm>
            <a:off x="7521576" y="2381250"/>
            <a:ext cx="1527175" cy="617934"/>
          </a:xfrm>
          <a:custGeom>
            <a:avLst/>
            <a:gdLst>
              <a:gd name="T0" fmla="*/ 6 w 962"/>
              <a:gd name="T1" fmla="*/ 497 h 519"/>
              <a:gd name="T2" fmla="*/ 32 w 962"/>
              <a:gd name="T3" fmla="*/ 507 h 519"/>
              <a:gd name="T4" fmla="*/ 44 w 962"/>
              <a:gd name="T5" fmla="*/ 519 h 519"/>
              <a:gd name="T6" fmla="*/ 60 w 962"/>
              <a:gd name="T7" fmla="*/ 479 h 519"/>
              <a:gd name="T8" fmla="*/ 18 w 962"/>
              <a:gd name="T9" fmla="*/ 429 h 519"/>
              <a:gd name="T10" fmla="*/ 8 w 962"/>
              <a:gd name="T11" fmla="*/ 411 h 519"/>
              <a:gd name="T12" fmla="*/ 20 w 962"/>
              <a:gd name="T13" fmla="*/ 315 h 519"/>
              <a:gd name="T14" fmla="*/ 42 w 962"/>
              <a:gd name="T15" fmla="*/ 231 h 519"/>
              <a:gd name="T16" fmla="*/ 90 w 962"/>
              <a:gd name="T17" fmla="*/ 237 h 519"/>
              <a:gd name="T18" fmla="*/ 198 w 962"/>
              <a:gd name="T19" fmla="*/ 257 h 519"/>
              <a:gd name="T20" fmla="*/ 228 w 962"/>
              <a:gd name="T21" fmla="*/ 257 h 519"/>
              <a:gd name="T22" fmla="*/ 202 w 962"/>
              <a:gd name="T23" fmla="*/ 167 h 519"/>
              <a:gd name="T24" fmla="*/ 218 w 962"/>
              <a:gd name="T25" fmla="*/ 139 h 519"/>
              <a:gd name="T26" fmla="*/ 222 w 962"/>
              <a:gd name="T27" fmla="*/ 93 h 519"/>
              <a:gd name="T28" fmla="*/ 226 w 962"/>
              <a:gd name="T29" fmla="*/ 81 h 519"/>
              <a:gd name="T30" fmla="*/ 228 w 962"/>
              <a:gd name="T31" fmla="*/ 67 h 519"/>
              <a:gd name="T32" fmla="*/ 302 w 962"/>
              <a:gd name="T33" fmla="*/ 65 h 519"/>
              <a:gd name="T34" fmla="*/ 376 w 962"/>
              <a:gd name="T35" fmla="*/ 49 h 519"/>
              <a:gd name="T36" fmla="*/ 394 w 962"/>
              <a:gd name="T37" fmla="*/ 43 h 519"/>
              <a:gd name="T38" fmla="*/ 400 w 962"/>
              <a:gd name="T39" fmla="*/ 41 h 519"/>
              <a:gd name="T40" fmla="*/ 416 w 962"/>
              <a:gd name="T41" fmla="*/ 25 h 519"/>
              <a:gd name="T42" fmla="*/ 422 w 962"/>
              <a:gd name="T43" fmla="*/ 5 h 519"/>
              <a:gd name="T44" fmla="*/ 582 w 962"/>
              <a:gd name="T45" fmla="*/ 3 h 519"/>
              <a:gd name="T46" fmla="*/ 618 w 962"/>
              <a:gd name="T47" fmla="*/ 11 h 519"/>
              <a:gd name="T48" fmla="*/ 674 w 962"/>
              <a:gd name="T49" fmla="*/ 21 h 519"/>
              <a:gd name="T50" fmla="*/ 768 w 962"/>
              <a:gd name="T51" fmla="*/ 33 h 519"/>
              <a:gd name="T52" fmla="*/ 868 w 962"/>
              <a:gd name="T53" fmla="*/ 49 h 519"/>
              <a:gd name="T54" fmla="*/ 962 w 962"/>
              <a:gd name="T55" fmla="*/ 6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62" h="519">
                <a:moveTo>
                  <a:pt x="6" y="497"/>
                </a:moveTo>
                <a:cubicBezTo>
                  <a:pt x="15" y="499"/>
                  <a:pt x="25" y="501"/>
                  <a:pt x="32" y="507"/>
                </a:cubicBezTo>
                <a:cubicBezTo>
                  <a:pt x="36" y="511"/>
                  <a:pt x="44" y="519"/>
                  <a:pt x="44" y="519"/>
                </a:cubicBezTo>
                <a:cubicBezTo>
                  <a:pt x="73" y="516"/>
                  <a:pt x="70" y="509"/>
                  <a:pt x="60" y="479"/>
                </a:cubicBezTo>
                <a:cubicBezTo>
                  <a:pt x="56" y="452"/>
                  <a:pt x="46" y="434"/>
                  <a:pt x="18" y="429"/>
                </a:cubicBezTo>
                <a:cubicBezTo>
                  <a:pt x="13" y="414"/>
                  <a:pt x="17" y="420"/>
                  <a:pt x="8" y="411"/>
                </a:cubicBezTo>
                <a:cubicBezTo>
                  <a:pt x="0" y="387"/>
                  <a:pt x="5" y="338"/>
                  <a:pt x="20" y="315"/>
                </a:cubicBezTo>
                <a:cubicBezTo>
                  <a:pt x="23" y="287"/>
                  <a:pt x="9" y="242"/>
                  <a:pt x="42" y="231"/>
                </a:cubicBezTo>
                <a:cubicBezTo>
                  <a:pt x="65" y="232"/>
                  <a:pt x="72" y="233"/>
                  <a:pt x="90" y="237"/>
                </a:cubicBezTo>
                <a:cubicBezTo>
                  <a:pt x="123" y="259"/>
                  <a:pt x="158" y="255"/>
                  <a:pt x="198" y="257"/>
                </a:cubicBezTo>
                <a:cubicBezTo>
                  <a:pt x="205" y="258"/>
                  <a:pt x="224" y="263"/>
                  <a:pt x="228" y="257"/>
                </a:cubicBezTo>
                <a:cubicBezTo>
                  <a:pt x="241" y="234"/>
                  <a:pt x="209" y="188"/>
                  <a:pt x="202" y="167"/>
                </a:cubicBezTo>
                <a:cubicBezTo>
                  <a:pt x="204" y="155"/>
                  <a:pt x="210" y="147"/>
                  <a:pt x="218" y="139"/>
                </a:cubicBezTo>
                <a:cubicBezTo>
                  <a:pt x="225" y="118"/>
                  <a:pt x="216" y="148"/>
                  <a:pt x="222" y="93"/>
                </a:cubicBezTo>
                <a:cubicBezTo>
                  <a:pt x="222" y="89"/>
                  <a:pt x="226" y="81"/>
                  <a:pt x="226" y="81"/>
                </a:cubicBezTo>
                <a:cubicBezTo>
                  <a:pt x="227" y="76"/>
                  <a:pt x="223" y="68"/>
                  <a:pt x="228" y="67"/>
                </a:cubicBezTo>
                <a:cubicBezTo>
                  <a:pt x="252" y="62"/>
                  <a:pt x="277" y="66"/>
                  <a:pt x="302" y="65"/>
                </a:cubicBezTo>
                <a:cubicBezTo>
                  <a:pt x="326" y="64"/>
                  <a:pt x="351" y="52"/>
                  <a:pt x="376" y="49"/>
                </a:cubicBezTo>
                <a:cubicBezTo>
                  <a:pt x="382" y="47"/>
                  <a:pt x="388" y="45"/>
                  <a:pt x="394" y="43"/>
                </a:cubicBezTo>
                <a:cubicBezTo>
                  <a:pt x="396" y="42"/>
                  <a:pt x="400" y="41"/>
                  <a:pt x="400" y="41"/>
                </a:cubicBezTo>
                <a:cubicBezTo>
                  <a:pt x="406" y="35"/>
                  <a:pt x="409" y="30"/>
                  <a:pt x="416" y="25"/>
                </a:cubicBezTo>
                <a:cubicBezTo>
                  <a:pt x="419" y="15"/>
                  <a:pt x="408" y="0"/>
                  <a:pt x="422" y="5"/>
                </a:cubicBezTo>
                <a:cubicBezTo>
                  <a:pt x="494" y="2"/>
                  <a:pt x="492" y="1"/>
                  <a:pt x="582" y="3"/>
                </a:cubicBezTo>
                <a:cubicBezTo>
                  <a:pt x="598" y="8"/>
                  <a:pt x="594" y="9"/>
                  <a:pt x="618" y="11"/>
                </a:cubicBezTo>
                <a:cubicBezTo>
                  <a:pt x="637" y="15"/>
                  <a:pt x="654" y="19"/>
                  <a:pt x="674" y="21"/>
                </a:cubicBezTo>
                <a:cubicBezTo>
                  <a:pt x="709" y="33"/>
                  <a:pt x="727" y="32"/>
                  <a:pt x="768" y="33"/>
                </a:cubicBezTo>
                <a:cubicBezTo>
                  <a:pt x="805" y="45"/>
                  <a:pt x="822" y="47"/>
                  <a:pt x="868" y="49"/>
                </a:cubicBezTo>
                <a:cubicBezTo>
                  <a:pt x="898" y="59"/>
                  <a:pt x="931" y="61"/>
                  <a:pt x="962" y="61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2814638" y="1965721"/>
            <a:ext cx="1279517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Switzerland</a:t>
            </a:r>
          </a:p>
        </p:txBody>
      </p:sp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3751263" y="1534715"/>
            <a:ext cx="816249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France</a:t>
            </a:r>
          </a:p>
        </p:txBody>
      </p:sp>
      <p:sp>
        <p:nvSpPr>
          <p:cNvPr id="58" name="Freeform 18"/>
          <p:cNvSpPr>
            <a:spLocks/>
          </p:cNvSpPr>
          <p:nvPr/>
        </p:nvSpPr>
        <p:spPr bwMode="auto">
          <a:xfrm>
            <a:off x="4398964" y="2257426"/>
            <a:ext cx="2382837" cy="715565"/>
          </a:xfrm>
          <a:custGeom>
            <a:avLst/>
            <a:gdLst>
              <a:gd name="T0" fmla="*/ 4 w 1501"/>
              <a:gd name="T1" fmla="*/ 0 h 601"/>
              <a:gd name="T2" fmla="*/ 3 w 1501"/>
              <a:gd name="T3" fmla="*/ 33 h 601"/>
              <a:gd name="T4" fmla="*/ 6 w 1501"/>
              <a:gd name="T5" fmla="*/ 78 h 601"/>
              <a:gd name="T6" fmla="*/ 37 w 1501"/>
              <a:gd name="T7" fmla="*/ 163 h 601"/>
              <a:gd name="T8" fmla="*/ 117 w 1501"/>
              <a:gd name="T9" fmla="*/ 255 h 601"/>
              <a:gd name="T10" fmla="*/ 237 w 1501"/>
              <a:gd name="T11" fmla="*/ 342 h 601"/>
              <a:gd name="T12" fmla="*/ 400 w 1501"/>
              <a:gd name="T13" fmla="*/ 417 h 601"/>
              <a:gd name="T14" fmla="*/ 573 w 1501"/>
              <a:gd name="T15" fmla="*/ 480 h 601"/>
              <a:gd name="T16" fmla="*/ 757 w 1501"/>
              <a:gd name="T17" fmla="*/ 529 h 601"/>
              <a:gd name="T18" fmla="*/ 946 w 1501"/>
              <a:gd name="T19" fmla="*/ 567 h 601"/>
              <a:gd name="T20" fmla="*/ 1207 w 1501"/>
              <a:gd name="T21" fmla="*/ 594 h 601"/>
              <a:gd name="T22" fmla="*/ 1501 w 1501"/>
              <a:gd name="T23" fmla="*/ 60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1" h="601">
                <a:moveTo>
                  <a:pt x="4" y="0"/>
                </a:moveTo>
                <a:cubicBezTo>
                  <a:pt x="3" y="10"/>
                  <a:pt x="3" y="20"/>
                  <a:pt x="3" y="33"/>
                </a:cubicBezTo>
                <a:cubicBezTo>
                  <a:pt x="3" y="46"/>
                  <a:pt x="0" y="56"/>
                  <a:pt x="6" y="78"/>
                </a:cubicBezTo>
                <a:cubicBezTo>
                  <a:pt x="12" y="100"/>
                  <a:pt x="19" y="134"/>
                  <a:pt x="37" y="163"/>
                </a:cubicBezTo>
                <a:cubicBezTo>
                  <a:pt x="55" y="192"/>
                  <a:pt x="84" y="225"/>
                  <a:pt x="117" y="255"/>
                </a:cubicBezTo>
                <a:cubicBezTo>
                  <a:pt x="150" y="285"/>
                  <a:pt x="190" y="315"/>
                  <a:pt x="237" y="342"/>
                </a:cubicBezTo>
                <a:cubicBezTo>
                  <a:pt x="284" y="369"/>
                  <a:pt x="344" y="394"/>
                  <a:pt x="400" y="417"/>
                </a:cubicBezTo>
                <a:cubicBezTo>
                  <a:pt x="456" y="440"/>
                  <a:pt x="513" y="461"/>
                  <a:pt x="573" y="480"/>
                </a:cubicBezTo>
                <a:cubicBezTo>
                  <a:pt x="633" y="499"/>
                  <a:pt x="695" y="515"/>
                  <a:pt x="757" y="529"/>
                </a:cubicBezTo>
                <a:cubicBezTo>
                  <a:pt x="819" y="543"/>
                  <a:pt x="871" y="556"/>
                  <a:pt x="946" y="567"/>
                </a:cubicBezTo>
                <a:cubicBezTo>
                  <a:pt x="1021" y="578"/>
                  <a:pt x="1115" y="588"/>
                  <a:pt x="1207" y="594"/>
                </a:cubicBezTo>
                <a:cubicBezTo>
                  <a:pt x="1299" y="600"/>
                  <a:pt x="1448" y="601"/>
                  <a:pt x="1501" y="601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19"/>
          <p:cNvSpPr>
            <a:spLocks/>
          </p:cNvSpPr>
          <p:nvPr/>
        </p:nvSpPr>
        <p:spPr bwMode="auto">
          <a:xfrm>
            <a:off x="6780213" y="1971676"/>
            <a:ext cx="2195512" cy="1001315"/>
          </a:xfrm>
          <a:custGeom>
            <a:avLst/>
            <a:gdLst>
              <a:gd name="T0" fmla="*/ 0 w 1383"/>
              <a:gd name="T1" fmla="*/ 841 h 841"/>
              <a:gd name="T2" fmla="*/ 49 w 1383"/>
              <a:gd name="T3" fmla="*/ 841 h 841"/>
              <a:gd name="T4" fmla="*/ 126 w 1383"/>
              <a:gd name="T5" fmla="*/ 841 h 841"/>
              <a:gd name="T6" fmla="*/ 250 w 1383"/>
              <a:gd name="T7" fmla="*/ 840 h 841"/>
              <a:gd name="T8" fmla="*/ 385 w 1383"/>
              <a:gd name="T9" fmla="*/ 837 h 841"/>
              <a:gd name="T10" fmla="*/ 556 w 1383"/>
              <a:gd name="T11" fmla="*/ 825 h 841"/>
              <a:gd name="T12" fmla="*/ 637 w 1383"/>
              <a:gd name="T13" fmla="*/ 819 h 841"/>
              <a:gd name="T14" fmla="*/ 772 w 1383"/>
              <a:gd name="T15" fmla="*/ 801 h 841"/>
              <a:gd name="T16" fmla="*/ 882 w 1383"/>
              <a:gd name="T17" fmla="*/ 784 h 841"/>
              <a:gd name="T18" fmla="*/ 984 w 1383"/>
              <a:gd name="T19" fmla="*/ 760 h 841"/>
              <a:gd name="T20" fmla="*/ 1063 w 1383"/>
              <a:gd name="T21" fmla="*/ 732 h 841"/>
              <a:gd name="T22" fmla="*/ 1143 w 1383"/>
              <a:gd name="T23" fmla="*/ 696 h 841"/>
              <a:gd name="T24" fmla="*/ 1231 w 1383"/>
              <a:gd name="T25" fmla="*/ 634 h 841"/>
              <a:gd name="T26" fmla="*/ 1296 w 1383"/>
              <a:gd name="T27" fmla="*/ 574 h 841"/>
              <a:gd name="T28" fmla="*/ 1318 w 1383"/>
              <a:gd name="T29" fmla="*/ 541 h 841"/>
              <a:gd name="T30" fmla="*/ 1348 w 1383"/>
              <a:gd name="T31" fmla="*/ 489 h 841"/>
              <a:gd name="T32" fmla="*/ 1369 w 1383"/>
              <a:gd name="T33" fmla="*/ 433 h 841"/>
              <a:gd name="T34" fmla="*/ 1381 w 1383"/>
              <a:gd name="T35" fmla="*/ 376 h 841"/>
              <a:gd name="T36" fmla="*/ 1381 w 1383"/>
              <a:gd name="T37" fmla="*/ 316 h 841"/>
              <a:gd name="T38" fmla="*/ 1377 w 1383"/>
              <a:gd name="T39" fmla="*/ 277 h 841"/>
              <a:gd name="T40" fmla="*/ 1362 w 1383"/>
              <a:gd name="T41" fmla="*/ 213 h 841"/>
              <a:gd name="T42" fmla="*/ 1336 w 1383"/>
              <a:gd name="T43" fmla="*/ 162 h 841"/>
              <a:gd name="T44" fmla="*/ 1288 w 1383"/>
              <a:gd name="T45" fmla="*/ 99 h 841"/>
              <a:gd name="T46" fmla="*/ 1237 w 1383"/>
              <a:gd name="T47" fmla="*/ 57 h 841"/>
              <a:gd name="T48" fmla="*/ 1177 w 1383"/>
              <a:gd name="T49" fmla="*/ 19 h 841"/>
              <a:gd name="T50" fmla="*/ 1146 w 1383"/>
              <a:gd name="T51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3" h="841">
                <a:moveTo>
                  <a:pt x="0" y="841"/>
                </a:moveTo>
                <a:cubicBezTo>
                  <a:pt x="14" y="841"/>
                  <a:pt x="28" y="841"/>
                  <a:pt x="49" y="841"/>
                </a:cubicBezTo>
                <a:cubicBezTo>
                  <a:pt x="70" y="841"/>
                  <a:pt x="93" y="841"/>
                  <a:pt x="126" y="841"/>
                </a:cubicBezTo>
                <a:cubicBezTo>
                  <a:pt x="159" y="841"/>
                  <a:pt x="207" y="841"/>
                  <a:pt x="250" y="840"/>
                </a:cubicBezTo>
                <a:cubicBezTo>
                  <a:pt x="293" y="839"/>
                  <a:pt x="334" y="839"/>
                  <a:pt x="385" y="837"/>
                </a:cubicBezTo>
                <a:cubicBezTo>
                  <a:pt x="436" y="835"/>
                  <a:pt x="514" y="828"/>
                  <a:pt x="556" y="825"/>
                </a:cubicBezTo>
                <a:cubicBezTo>
                  <a:pt x="598" y="822"/>
                  <a:pt x="601" y="823"/>
                  <a:pt x="637" y="819"/>
                </a:cubicBezTo>
                <a:cubicBezTo>
                  <a:pt x="673" y="815"/>
                  <a:pt x="731" y="807"/>
                  <a:pt x="772" y="801"/>
                </a:cubicBezTo>
                <a:cubicBezTo>
                  <a:pt x="813" y="795"/>
                  <a:pt x="847" y="791"/>
                  <a:pt x="882" y="784"/>
                </a:cubicBezTo>
                <a:cubicBezTo>
                  <a:pt x="917" y="777"/>
                  <a:pt x="954" y="769"/>
                  <a:pt x="984" y="760"/>
                </a:cubicBezTo>
                <a:cubicBezTo>
                  <a:pt x="1014" y="751"/>
                  <a:pt x="1037" y="743"/>
                  <a:pt x="1063" y="732"/>
                </a:cubicBezTo>
                <a:cubicBezTo>
                  <a:pt x="1089" y="721"/>
                  <a:pt x="1115" y="712"/>
                  <a:pt x="1143" y="696"/>
                </a:cubicBezTo>
                <a:cubicBezTo>
                  <a:pt x="1171" y="680"/>
                  <a:pt x="1206" y="654"/>
                  <a:pt x="1231" y="634"/>
                </a:cubicBezTo>
                <a:cubicBezTo>
                  <a:pt x="1256" y="614"/>
                  <a:pt x="1281" y="589"/>
                  <a:pt x="1296" y="574"/>
                </a:cubicBezTo>
                <a:cubicBezTo>
                  <a:pt x="1311" y="559"/>
                  <a:pt x="1309" y="555"/>
                  <a:pt x="1318" y="541"/>
                </a:cubicBezTo>
                <a:cubicBezTo>
                  <a:pt x="1327" y="527"/>
                  <a:pt x="1339" y="507"/>
                  <a:pt x="1348" y="489"/>
                </a:cubicBezTo>
                <a:cubicBezTo>
                  <a:pt x="1357" y="471"/>
                  <a:pt x="1364" y="452"/>
                  <a:pt x="1369" y="433"/>
                </a:cubicBezTo>
                <a:cubicBezTo>
                  <a:pt x="1374" y="414"/>
                  <a:pt x="1379" y="395"/>
                  <a:pt x="1381" y="376"/>
                </a:cubicBezTo>
                <a:cubicBezTo>
                  <a:pt x="1383" y="357"/>
                  <a:pt x="1382" y="332"/>
                  <a:pt x="1381" y="316"/>
                </a:cubicBezTo>
                <a:cubicBezTo>
                  <a:pt x="1380" y="300"/>
                  <a:pt x="1380" y="294"/>
                  <a:pt x="1377" y="277"/>
                </a:cubicBezTo>
                <a:cubicBezTo>
                  <a:pt x="1374" y="260"/>
                  <a:pt x="1369" y="232"/>
                  <a:pt x="1362" y="213"/>
                </a:cubicBezTo>
                <a:cubicBezTo>
                  <a:pt x="1355" y="194"/>
                  <a:pt x="1348" y="181"/>
                  <a:pt x="1336" y="162"/>
                </a:cubicBezTo>
                <a:cubicBezTo>
                  <a:pt x="1324" y="143"/>
                  <a:pt x="1305" y="117"/>
                  <a:pt x="1288" y="99"/>
                </a:cubicBezTo>
                <a:cubicBezTo>
                  <a:pt x="1271" y="81"/>
                  <a:pt x="1255" y="70"/>
                  <a:pt x="1237" y="57"/>
                </a:cubicBezTo>
                <a:cubicBezTo>
                  <a:pt x="1219" y="44"/>
                  <a:pt x="1192" y="29"/>
                  <a:pt x="1177" y="19"/>
                </a:cubicBezTo>
                <a:cubicBezTo>
                  <a:pt x="1162" y="9"/>
                  <a:pt x="1154" y="4"/>
                  <a:pt x="1146" y="0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20"/>
          <p:cNvSpPr>
            <a:spLocks/>
          </p:cNvSpPr>
          <p:nvPr/>
        </p:nvSpPr>
        <p:spPr bwMode="auto">
          <a:xfrm>
            <a:off x="4405314" y="1660922"/>
            <a:ext cx="2460625" cy="592931"/>
          </a:xfrm>
          <a:custGeom>
            <a:avLst/>
            <a:gdLst>
              <a:gd name="T0" fmla="*/ 0 w 1550"/>
              <a:gd name="T1" fmla="*/ 498 h 498"/>
              <a:gd name="T2" fmla="*/ 6 w 1550"/>
              <a:gd name="T3" fmla="*/ 444 h 498"/>
              <a:gd name="T4" fmla="*/ 32 w 1550"/>
              <a:gd name="T5" fmla="*/ 385 h 498"/>
              <a:gd name="T6" fmla="*/ 71 w 1550"/>
              <a:gd name="T7" fmla="*/ 327 h 498"/>
              <a:gd name="T8" fmla="*/ 132 w 1550"/>
              <a:gd name="T9" fmla="*/ 277 h 498"/>
              <a:gd name="T10" fmla="*/ 201 w 1550"/>
              <a:gd name="T11" fmla="*/ 235 h 498"/>
              <a:gd name="T12" fmla="*/ 281 w 1550"/>
              <a:gd name="T13" fmla="*/ 195 h 498"/>
              <a:gd name="T14" fmla="*/ 359 w 1550"/>
              <a:gd name="T15" fmla="*/ 162 h 498"/>
              <a:gd name="T16" fmla="*/ 453 w 1550"/>
              <a:gd name="T17" fmla="*/ 127 h 498"/>
              <a:gd name="T18" fmla="*/ 620 w 1550"/>
              <a:gd name="T19" fmla="*/ 79 h 498"/>
              <a:gd name="T20" fmla="*/ 783 w 1550"/>
              <a:gd name="T21" fmla="*/ 46 h 498"/>
              <a:gd name="T22" fmla="*/ 954 w 1550"/>
              <a:gd name="T23" fmla="*/ 22 h 498"/>
              <a:gd name="T24" fmla="*/ 1152 w 1550"/>
              <a:gd name="T25" fmla="*/ 6 h 498"/>
              <a:gd name="T26" fmla="*/ 1289 w 1550"/>
              <a:gd name="T27" fmla="*/ 3 h 498"/>
              <a:gd name="T28" fmla="*/ 1416 w 1550"/>
              <a:gd name="T29" fmla="*/ 0 h 498"/>
              <a:gd name="T30" fmla="*/ 1550 w 1550"/>
              <a:gd name="T31" fmla="*/ 4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50" h="498">
                <a:moveTo>
                  <a:pt x="0" y="498"/>
                </a:moveTo>
                <a:cubicBezTo>
                  <a:pt x="0" y="480"/>
                  <a:pt x="1" y="463"/>
                  <a:pt x="6" y="444"/>
                </a:cubicBezTo>
                <a:cubicBezTo>
                  <a:pt x="11" y="425"/>
                  <a:pt x="21" y="405"/>
                  <a:pt x="32" y="385"/>
                </a:cubicBezTo>
                <a:cubicBezTo>
                  <a:pt x="43" y="365"/>
                  <a:pt x="54" y="345"/>
                  <a:pt x="71" y="327"/>
                </a:cubicBezTo>
                <a:cubicBezTo>
                  <a:pt x="88" y="309"/>
                  <a:pt x="110" y="292"/>
                  <a:pt x="132" y="277"/>
                </a:cubicBezTo>
                <a:cubicBezTo>
                  <a:pt x="154" y="262"/>
                  <a:pt x="176" y="249"/>
                  <a:pt x="201" y="235"/>
                </a:cubicBezTo>
                <a:cubicBezTo>
                  <a:pt x="226" y="221"/>
                  <a:pt x="255" y="207"/>
                  <a:pt x="281" y="195"/>
                </a:cubicBezTo>
                <a:cubicBezTo>
                  <a:pt x="307" y="183"/>
                  <a:pt x="330" y="173"/>
                  <a:pt x="359" y="162"/>
                </a:cubicBezTo>
                <a:cubicBezTo>
                  <a:pt x="388" y="151"/>
                  <a:pt x="410" y="141"/>
                  <a:pt x="453" y="127"/>
                </a:cubicBezTo>
                <a:cubicBezTo>
                  <a:pt x="496" y="113"/>
                  <a:pt x="565" y="92"/>
                  <a:pt x="620" y="79"/>
                </a:cubicBezTo>
                <a:cubicBezTo>
                  <a:pt x="675" y="66"/>
                  <a:pt x="727" y="56"/>
                  <a:pt x="783" y="46"/>
                </a:cubicBezTo>
                <a:cubicBezTo>
                  <a:pt x="839" y="36"/>
                  <a:pt x="893" y="29"/>
                  <a:pt x="954" y="22"/>
                </a:cubicBezTo>
                <a:cubicBezTo>
                  <a:pt x="1015" y="15"/>
                  <a:pt x="1096" y="9"/>
                  <a:pt x="1152" y="6"/>
                </a:cubicBezTo>
                <a:cubicBezTo>
                  <a:pt x="1208" y="3"/>
                  <a:pt x="1245" y="4"/>
                  <a:pt x="1289" y="3"/>
                </a:cubicBezTo>
                <a:cubicBezTo>
                  <a:pt x="1333" y="2"/>
                  <a:pt x="1373" y="0"/>
                  <a:pt x="1416" y="0"/>
                </a:cubicBezTo>
                <a:cubicBezTo>
                  <a:pt x="1459" y="0"/>
                  <a:pt x="1526" y="4"/>
                  <a:pt x="1550" y="4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21"/>
          <p:cNvSpPr>
            <a:spLocks/>
          </p:cNvSpPr>
          <p:nvPr/>
        </p:nvSpPr>
        <p:spPr bwMode="auto">
          <a:xfrm>
            <a:off x="6867525" y="1660922"/>
            <a:ext cx="1727200" cy="307181"/>
          </a:xfrm>
          <a:custGeom>
            <a:avLst/>
            <a:gdLst>
              <a:gd name="T0" fmla="*/ 0 w 1088"/>
              <a:gd name="T1" fmla="*/ 0 h 258"/>
              <a:gd name="T2" fmla="*/ 206 w 1088"/>
              <a:gd name="T3" fmla="*/ 15 h 258"/>
              <a:gd name="T4" fmla="*/ 353 w 1088"/>
              <a:gd name="T5" fmla="*/ 30 h 258"/>
              <a:gd name="T6" fmla="*/ 432 w 1088"/>
              <a:gd name="T7" fmla="*/ 42 h 258"/>
              <a:gd name="T8" fmla="*/ 564 w 1088"/>
              <a:gd name="T9" fmla="*/ 67 h 258"/>
              <a:gd name="T10" fmla="*/ 674 w 1088"/>
              <a:gd name="T11" fmla="*/ 96 h 258"/>
              <a:gd name="T12" fmla="*/ 780 w 1088"/>
              <a:gd name="T13" fmla="*/ 129 h 258"/>
              <a:gd name="T14" fmla="*/ 882 w 1088"/>
              <a:gd name="T15" fmla="*/ 166 h 258"/>
              <a:gd name="T16" fmla="*/ 939 w 1088"/>
              <a:gd name="T17" fmla="*/ 192 h 258"/>
              <a:gd name="T18" fmla="*/ 1002 w 1088"/>
              <a:gd name="T19" fmla="*/ 219 h 258"/>
              <a:gd name="T20" fmla="*/ 1088 w 1088"/>
              <a:gd name="T2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8" h="258">
                <a:moveTo>
                  <a:pt x="0" y="0"/>
                </a:moveTo>
                <a:cubicBezTo>
                  <a:pt x="73" y="5"/>
                  <a:pt x="147" y="10"/>
                  <a:pt x="206" y="15"/>
                </a:cubicBezTo>
                <a:cubicBezTo>
                  <a:pt x="265" y="20"/>
                  <a:pt x="315" y="26"/>
                  <a:pt x="353" y="30"/>
                </a:cubicBezTo>
                <a:cubicBezTo>
                  <a:pt x="391" y="34"/>
                  <a:pt x="397" y="36"/>
                  <a:pt x="432" y="42"/>
                </a:cubicBezTo>
                <a:cubicBezTo>
                  <a:pt x="467" y="48"/>
                  <a:pt x="524" y="58"/>
                  <a:pt x="564" y="67"/>
                </a:cubicBezTo>
                <a:cubicBezTo>
                  <a:pt x="604" y="76"/>
                  <a:pt x="638" y="86"/>
                  <a:pt x="674" y="96"/>
                </a:cubicBezTo>
                <a:cubicBezTo>
                  <a:pt x="710" y="106"/>
                  <a:pt x="745" y="117"/>
                  <a:pt x="780" y="129"/>
                </a:cubicBezTo>
                <a:cubicBezTo>
                  <a:pt x="815" y="141"/>
                  <a:pt x="856" y="156"/>
                  <a:pt x="882" y="166"/>
                </a:cubicBezTo>
                <a:cubicBezTo>
                  <a:pt x="908" y="176"/>
                  <a:pt x="919" y="183"/>
                  <a:pt x="939" y="192"/>
                </a:cubicBezTo>
                <a:cubicBezTo>
                  <a:pt x="959" y="201"/>
                  <a:pt x="977" y="208"/>
                  <a:pt x="1002" y="219"/>
                </a:cubicBezTo>
                <a:cubicBezTo>
                  <a:pt x="1027" y="230"/>
                  <a:pt x="1072" y="246"/>
                  <a:pt x="1088" y="258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7578725" y="1415652"/>
            <a:ext cx="550151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LHC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217774" y="21717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CMS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8915400" y="2375498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4978878" y="1809392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29201" y="17145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ALICE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386530" y="2133959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029200" y="2743200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93574" y="26289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</a:rPr>
              <a:t>LHCb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19601" y="2057400"/>
            <a:ext cx="74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ATLAS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6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7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483518"/>
            <a:ext cx="8229600" cy="1584176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High-luminosity LHC: Major upgrade of the LHC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Main goals: </a:t>
            </a:r>
          </a:p>
          <a:p>
            <a:pPr marL="742950" lvl="2" indent="-342900"/>
            <a:r>
              <a:rPr lang="en-US" dirty="0" smtClean="0"/>
              <a:t>Target </a:t>
            </a:r>
            <a:r>
              <a:rPr lang="en-US" dirty="0"/>
              <a:t>an integrated luminosity </a:t>
            </a:r>
            <a:r>
              <a:rPr lang="en-US" dirty="0" smtClean="0"/>
              <a:t>of at least </a:t>
            </a:r>
            <a:r>
              <a:rPr lang="en-US" dirty="0">
                <a:solidFill>
                  <a:srgbClr val="FF0000"/>
                </a:solidFill>
              </a:rPr>
              <a:t>~250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per </a:t>
            </a:r>
            <a:r>
              <a:rPr lang="en-US" dirty="0" smtClean="0">
                <a:solidFill>
                  <a:srgbClr val="FF0000"/>
                </a:solidFill>
              </a:rPr>
              <a:t>year</a:t>
            </a:r>
          </a:p>
          <a:p>
            <a:pPr marL="742950" lvl="2" indent="-342900"/>
            <a:r>
              <a:rPr lang="en-US" dirty="0" smtClean="0"/>
              <a:t>Achieve </a:t>
            </a:r>
            <a:r>
              <a:rPr lang="en-US" dirty="0"/>
              <a:t>a total integrated luminosity of </a:t>
            </a:r>
            <a:r>
              <a:rPr lang="en-US" dirty="0">
                <a:solidFill>
                  <a:srgbClr val="FF0000"/>
                </a:solidFill>
              </a:rPr>
              <a:t>3000 </a:t>
            </a:r>
            <a:r>
              <a:rPr lang="en-US" dirty="0" smtClean="0">
                <a:solidFill>
                  <a:srgbClr val="FF0000"/>
                </a:solidFill>
              </a:rPr>
              <a:t>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/>
              <a:t> over the project lifetime, a </a:t>
            </a:r>
            <a:r>
              <a:rPr lang="en-US" dirty="0"/>
              <a:t>factor ~15 higher than what has been achieved so far at LHC </a:t>
            </a:r>
            <a:endParaRPr lang="en-US" dirty="0" smtClean="0"/>
          </a:p>
          <a:p>
            <a:pPr marL="742950" lvl="2" indent="-342900"/>
            <a:r>
              <a:rPr lang="en-US" dirty="0" smtClean="0"/>
              <a:t>Prepare </a:t>
            </a:r>
            <a:r>
              <a:rPr lang="en-US" dirty="0"/>
              <a:t>machine for operation </a:t>
            </a:r>
            <a:r>
              <a:rPr lang="en-US" dirty="0" smtClean="0"/>
              <a:t>from </a:t>
            </a:r>
            <a:r>
              <a:rPr lang="en-US" dirty="0" smtClean="0">
                <a:solidFill>
                  <a:srgbClr val="FF0000"/>
                </a:solidFill>
              </a:rPr>
              <a:t>2029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at least up </a:t>
            </a:r>
            <a:r>
              <a:rPr lang="en-US" dirty="0">
                <a:solidFill>
                  <a:srgbClr val="FF0000"/>
                </a:solidFill>
              </a:rPr>
              <a:t>to ~</a:t>
            </a:r>
            <a:r>
              <a:rPr lang="en-US" dirty="0" smtClean="0">
                <a:solidFill>
                  <a:srgbClr val="FF0000"/>
                </a:solidFill>
              </a:rPr>
              <a:t>2038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009512"/>
              </p:ext>
            </p:extLst>
          </p:nvPr>
        </p:nvGraphicFramePr>
        <p:xfrm>
          <a:off x="611560" y="2211708"/>
          <a:ext cx="7696200" cy="25012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88206"/>
                <a:gridCol w="2103997"/>
                <a:gridCol w="2103997"/>
              </a:tblGrid>
              <a:tr h="29374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LHC 2018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HL-LHC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Proton</a:t>
                      </a:r>
                      <a:r>
                        <a:rPr lang="en-US" sz="1200" baseline="0" dirty="0" smtClean="0">
                          <a:solidFill>
                            <a:srgbClr val="008000"/>
                          </a:solidFill>
                        </a:rPr>
                        <a:t>s per bunch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r>
                        <a:rPr lang="en-US" sz="1200" baseline="0" dirty="0" smtClean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 dirty="0" smtClean="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2.2</a:t>
                      </a:r>
                      <a:r>
                        <a:rPr lang="en-US" sz="1200" baseline="0" dirty="0" smtClean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 dirty="0" smtClean="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Number of bunches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2556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2750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Normalized</a:t>
                      </a:r>
                      <a:r>
                        <a:rPr lang="en-US" sz="1200" baseline="0" dirty="0" smtClean="0">
                          <a:solidFill>
                            <a:srgbClr val="008000"/>
                          </a:solidFill>
                        </a:rPr>
                        <a:t> emittance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1.8 micron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2.5 micron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Beta*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25-30 cm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15</a:t>
                      </a:r>
                      <a:r>
                        <a:rPr lang="en-US" sz="1200" baseline="0" dirty="0" smtClean="0">
                          <a:solidFill>
                            <a:srgbClr val="008000"/>
                          </a:solidFill>
                        </a:rPr>
                        <a:t> cm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Full crossing angle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320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500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reduction factor F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0.35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“Virtual” luminosity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2.4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x 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 cm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</a:rPr>
                        <a:t>-2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</a:rPr>
                        <a:t>-1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Levelled luminosity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r>
                        <a:rPr lang="en-US" sz="1200" baseline="0" dirty="0" smtClean="0"/>
                        <a:t> x 10</a:t>
                      </a:r>
                      <a:r>
                        <a:rPr lang="en-US" sz="1200" baseline="30000" dirty="0" smtClean="0"/>
                        <a:t>34</a:t>
                      </a:r>
                      <a:r>
                        <a:rPr lang="en-US" sz="1200" dirty="0" smtClean="0"/>
                        <a:t> 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 </a:t>
                      </a:r>
                      <a:endParaRPr lang="en-US" sz="12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64952" y="2499742"/>
            <a:ext cx="77768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7110" y="3332088"/>
            <a:ext cx="7776864" cy="823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896205"/>
              </p:ext>
            </p:extLst>
          </p:nvPr>
        </p:nvGraphicFramePr>
        <p:xfrm>
          <a:off x="7452320" y="1491630"/>
          <a:ext cx="1561678" cy="802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5" name="Equation" r:id="rId3" imgW="939600" imgH="469800" progId="Equation.3">
                  <p:embed/>
                </p:oleObj>
              </mc:Choice>
              <mc:Fallback>
                <p:oleObj name="Equation" r:id="rId3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491630"/>
                        <a:ext cx="1561678" cy="802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950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Bunches experience electromagnetic force from the opposing beam </a:t>
            </a:r>
            <a:r>
              <a:rPr lang="en-US" dirty="0"/>
              <a:t>at the collision point (</a:t>
            </a:r>
            <a:r>
              <a:rPr lang="en-US" dirty="0">
                <a:solidFill>
                  <a:srgbClr val="FF0000"/>
                </a:solidFill>
              </a:rPr>
              <a:t>head-on beam-beam</a:t>
            </a:r>
            <a:r>
              <a:rPr lang="en-US" dirty="0"/>
              <a:t>) or nearby in common beam pipe (</a:t>
            </a:r>
            <a:r>
              <a:rPr lang="en-US" dirty="0">
                <a:solidFill>
                  <a:srgbClr val="FF0000"/>
                </a:solidFill>
              </a:rPr>
              <a:t>long-range beam-beam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Need crossing angle, not </a:t>
            </a:r>
            <a:r>
              <a:rPr lang="en-US" dirty="0"/>
              <a:t>only to avoid parasitic </a:t>
            </a:r>
            <a:r>
              <a:rPr lang="en-US" dirty="0" smtClean="0"/>
              <a:t>collisions</a:t>
            </a:r>
          </a:p>
          <a:p>
            <a:pPr lvl="1"/>
            <a:endParaRPr lang="en-US" dirty="0"/>
          </a:p>
          <a:p>
            <a:r>
              <a:rPr lang="en-US" dirty="0" smtClean="0"/>
              <a:t>Crossing angle at HL-LHC must be larger than at LHC, due to higher intensity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Would cause very large loss in luminosity: F≈0.35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compensate: use “crab cavities” that tilt the bunches longitudinally and ensure overlap at the collision point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of geometric reduction factor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427734"/>
            <a:ext cx="3550303" cy="23200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1550"/>
            <a:ext cx="430555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06483" y="1131590"/>
            <a:ext cx="1001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Long-range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129465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Head-on</a:t>
            </a:r>
            <a:endParaRPr lang="en-US" sz="14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768422"/>
              </p:ext>
            </p:extLst>
          </p:nvPr>
        </p:nvGraphicFramePr>
        <p:xfrm>
          <a:off x="1907704" y="2571750"/>
          <a:ext cx="1408658" cy="724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0" name="Equation" r:id="rId5" imgW="939600" imgH="469800" progId="Equation.3">
                  <p:embed/>
                </p:oleObj>
              </mc:Choice>
              <mc:Fallback>
                <p:oleObj name="Equation" r:id="rId5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571750"/>
                        <a:ext cx="1408658" cy="724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620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cavities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586467"/>
            <a:ext cx="6457800" cy="32687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55526"/>
            <a:ext cx="7826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Create a oscillating transverse electric field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K</a:t>
            </a:r>
            <a:r>
              <a:rPr lang="en-US" sz="2000" dirty="0" smtClean="0"/>
              <a:t>ick head and </a:t>
            </a:r>
            <a:r>
              <a:rPr lang="en-US" sz="2000" dirty="0"/>
              <a:t>tail of the bunch in opposite </a:t>
            </a:r>
            <a:r>
              <a:rPr lang="en-US" sz="2000" dirty="0" smtClean="0"/>
              <a:t>directions</a:t>
            </a:r>
          </a:p>
        </p:txBody>
      </p:sp>
    </p:spTree>
    <p:extLst>
      <p:ext uri="{BB962C8B-B14F-4D97-AF65-F5344CB8AC3E}">
        <p14:creationId xmlns:p14="http://schemas.microsoft.com/office/powerpoint/2010/main" val="42685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FCC-</a:t>
            </a:r>
            <a:r>
              <a:rPr lang="en-US" sz="8800" dirty="0" err="1" smtClean="0"/>
              <a:t>hh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35</a:t>
            </a:fld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11710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9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483518"/>
            <a:ext cx="4032448" cy="453650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European strategy: “</a:t>
            </a:r>
            <a:r>
              <a:rPr lang="en-US" dirty="0"/>
              <a:t>Europe, together with its international partners, should investigate the technical and financial feasibility of a </a:t>
            </a:r>
            <a:r>
              <a:rPr lang="en-US" dirty="0">
                <a:solidFill>
                  <a:srgbClr val="0000FF"/>
                </a:solidFill>
              </a:rPr>
              <a:t>future hadron collider at CERN with a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-of-mass energy of at least 100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/>
              <a:t> and with an electron-positron Higgs and electroweak factory as a possible first stage. “</a:t>
            </a:r>
          </a:p>
          <a:p>
            <a:endParaRPr lang="en-US" dirty="0" smtClean="0"/>
          </a:p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: collide </a:t>
            </a:r>
            <a:r>
              <a:rPr lang="en-US" dirty="0" smtClean="0">
                <a:solidFill>
                  <a:srgbClr val="0000FF"/>
                </a:solidFill>
              </a:rPr>
              <a:t>50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r>
              <a:rPr lang="en-US" dirty="0" smtClean="0">
                <a:solidFill>
                  <a:srgbClr val="0000FF"/>
                </a:solidFill>
              </a:rPr>
              <a:t> protons </a:t>
            </a:r>
            <a:r>
              <a:rPr lang="en-US" dirty="0" smtClean="0"/>
              <a:t>(or heavy ions of equivalent magnetic rigidity) in </a:t>
            </a:r>
            <a:r>
              <a:rPr lang="en-US" dirty="0" smtClean="0">
                <a:solidFill>
                  <a:srgbClr val="0000FF"/>
                </a:solidFill>
              </a:rPr>
              <a:t>tunnel of ~100 km</a:t>
            </a:r>
          </a:p>
          <a:p>
            <a:pPr lvl="1"/>
            <a:r>
              <a:rPr lang="en-US" dirty="0" smtClean="0"/>
              <a:t>Factor 7 higher energy than LHC, factor ~3 longer tunnel</a:t>
            </a:r>
          </a:p>
          <a:p>
            <a:pPr lvl="1"/>
            <a:r>
              <a:rPr lang="en-GB" dirty="0"/>
              <a:t>International FCC collaboration (CERN as host lab)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More than an order of magnitude higher peak luminosity than LHC; factor 6 higher than HL-LHC</a:t>
            </a:r>
          </a:p>
          <a:p>
            <a:endParaRPr lang="en-US" dirty="0"/>
          </a:p>
          <a:p>
            <a:r>
              <a:rPr lang="en-US" dirty="0" smtClean="0"/>
              <a:t>Goal: Achieve integrated luminosity of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20 000 fb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per experiment collected over 25 years </a:t>
            </a:r>
            <a:r>
              <a:rPr lang="en-US" dirty="0"/>
              <a:t>of operation (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3000 fb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smtClean="0"/>
              <a:t>HL-LHC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general goals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7734"/>
            <a:ext cx="4426844" cy="230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55729"/>
            <a:ext cx="1656184" cy="183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17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Insertions in FCC-</a:t>
            </a:r>
            <a:r>
              <a:rPr lang="en-GB" dirty="0" err="1" smtClean="0"/>
              <a:t>hh</a:t>
            </a:r>
            <a:endParaRPr lang="en-GB" dirty="0" smtClean="0"/>
          </a:p>
          <a:p>
            <a:pPr lvl="1">
              <a:buFont typeface="Arial"/>
              <a:buChar char="•"/>
            </a:pPr>
            <a:r>
              <a:rPr lang="en-GB" dirty="0" smtClean="0"/>
              <a:t>Two </a:t>
            </a:r>
            <a:r>
              <a:rPr lang="en-GB" dirty="0">
                <a:solidFill>
                  <a:srgbClr val="0000FF"/>
                </a:solidFill>
              </a:rPr>
              <a:t>high-luminosity experiments </a:t>
            </a:r>
            <a:r>
              <a:rPr lang="en-GB" dirty="0"/>
              <a:t>(A and G</a:t>
            </a:r>
            <a:r>
              <a:rPr lang="en-GB" dirty="0" smtClean="0"/>
              <a:t>)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other experiments </a:t>
            </a:r>
            <a:r>
              <a:rPr lang="en-GB" dirty="0"/>
              <a:t>(B and L), combined with injection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Two </a:t>
            </a:r>
            <a:r>
              <a:rPr lang="en-GB" dirty="0">
                <a:solidFill>
                  <a:srgbClr val="0000FF"/>
                </a:solidFill>
              </a:rPr>
              <a:t>collimation </a:t>
            </a:r>
            <a:r>
              <a:rPr lang="en-GB" dirty="0" smtClean="0">
                <a:solidFill>
                  <a:srgbClr val="0000FF"/>
                </a:solidFill>
              </a:rPr>
              <a:t>insertions </a:t>
            </a:r>
            <a:r>
              <a:rPr lang="en-GB" dirty="0" smtClean="0"/>
              <a:t>(F and J)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GB" dirty="0"/>
              <a:t>One </a:t>
            </a:r>
            <a:r>
              <a:rPr lang="en-GB" dirty="0">
                <a:solidFill>
                  <a:srgbClr val="0000FF"/>
                </a:solidFill>
              </a:rPr>
              <a:t>extraction </a:t>
            </a:r>
            <a:r>
              <a:rPr lang="en-GB" dirty="0" smtClean="0">
                <a:solidFill>
                  <a:srgbClr val="0000FF"/>
                </a:solidFill>
              </a:rPr>
              <a:t>insertion </a:t>
            </a:r>
            <a:r>
              <a:rPr lang="en-GB" dirty="0" smtClean="0"/>
              <a:t>(D)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One </a:t>
            </a:r>
            <a:r>
              <a:rPr lang="en-GB" dirty="0" smtClean="0">
                <a:solidFill>
                  <a:srgbClr val="0000FF"/>
                </a:solidFill>
              </a:rPr>
              <a:t>RF insertion </a:t>
            </a:r>
            <a:r>
              <a:rPr lang="en-GB" dirty="0" smtClean="0"/>
              <a:t>(H)</a:t>
            </a:r>
          </a:p>
          <a:p>
            <a:pPr>
              <a:buFont typeface="Arial"/>
              <a:buChar char="•"/>
            </a:pPr>
            <a:endParaRPr lang="en-GB" dirty="0"/>
          </a:p>
          <a:p>
            <a:pPr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Insertions are 1.4/2.8 km </a:t>
            </a:r>
            <a:r>
              <a:rPr lang="en-GB" dirty="0" smtClean="0">
                <a:solidFill>
                  <a:srgbClr val="000000"/>
                </a:solidFill>
              </a:rPr>
              <a:t>long</a:t>
            </a:r>
          </a:p>
          <a:p>
            <a:pPr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r>
              <a:rPr lang="en-US" dirty="0"/>
              <a:t>Compatible with LHC or SPS as injector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6" name="Picture 5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605774"/>
            <a:ext cx="3955301" cy="40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3312368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16 T dipole magnets – not feasible with today’s technology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ym typeface="Wingdings" pitchFamily="2" charset="2"/>
              </a:rPr>
              <a:t> big challenge for technological development!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In LHC, 8.3 T</a:t>
            </a:r>
            <a:r>
              <a:rPr lang="en-US" dirty="0" smtClean="0">
                <a:sym typeface="Wingdings" pitchFamily="2" charset="2"/>
              </a:rPr>
              <a:t>, with </a:t>
            </a:r>
            <a:r>
              <a:rPr lang="en-US" dirty="0" err="1" smtClean="0">
                <a:sym typeface="Wingdings" pitchFamily="2" charset="2"/>
              </a:rPr>
              <a:t>NbTi</a:t>
            </a:r>
            <a:r>
              <a:rPr lang="en-US" dirty="0" smtClean="0">
                <a:sym typeface="Wingdings" pitchFamily="2" charset="2"/>
              </a:rPr>
              <a:t> superconductors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Cannot reach 16 T with </a:t>
            </a:r>
            <a:r>
              <a:rPr lang="en-US" dirty="0" err="1" smtClean="0">
                <a:sym typeface="Wingdings" pitchFamily="2" charset="2"/>
              </a:rPr>
              <a:t>NbTi</a:t>
            </a:r>
            <a:r>
              <a:rPr lang="en-US" dirty="0" smtClean="0">
                <a:sym typeface="Wingdings" pitchFamily="2" charset="2"/>
              </a:rPr>
              <a:t>: to be superconducting, need working point below “critical surface” in space spanned by temperature, current density and magnetic </a:t>
            </a:r>
            <a:r>
              <a:rPr lang="en-US" dirty="0" smtClean="0">
                <a:sym typeface="Wingdings" pitchFamily="2" charset="2"/>
              </a:rPr>
              <a:t>field</a:t>
            </a:r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16 T, rely on future </a:t>
            </a:r>
            <a:r>
              <a:rPr lang="en-US" dirty="0">
                <a:sym typeface="Wingdings" pitchFamily="2" charset="2"/>
              </a:rPr>
              <a:t>developments </a:t>
            </a:r>
            <a:r>
              <a:rPr lang="en-US" dirty="0" smtClean="0">
                <a:sym typeface="Wingdings" pitchFamily="2" charset="2"/>
              </a:rPr>
              <a:t>of Nb3Sn </a:t>
            </a:r>
            <a:r>
              <a:rPr lang="en-US" dirty="0">
                <a:sym typeface="Wingdings" pitchFamily="2" charset="2"/>
              </a:rPr>
              <a:t>superconductor </a:t>
            </a:r>
            <a:r>
              <a:rPr lang="en-US" dirty="0" smtClean="0">
                <a:sym typeface="Wingdings" pitchFamily="2" charset="2"/>
              </a:rPr>
              <a:t>technology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Alternatively, bet on high-temperature superconductors – significant technology development and cost reduction </a:t>
            </a:r>
            <a:r>
              <a:rPr lang="en-US" dirty="0" smtClean="0">
                <a:sym typeface="Wingdings" pitchFamily="2" charset="2"/>
              </a:rPr>
              <a:t>needed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Advanced research program on high-field magnets going on!</a:t>
            </a:r>
            <a:endParaRPr lang="en-US" dirty="0" smtClean="0">
              <a:solidFill>
                <a:srgbClr val="0000FF"/>
              </a:solidFill>
              <a:sym typeface="Wingdings" pitchFamily="2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magnets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5834" r="3727"/>
          <a:stretch/>
        </p:blipFill>
        <p:spPr bwMode="auto">
          <a:xfrm>
            <a:off x="3563889" y="1080380"/>
            <a:ext cx="2921242" cy="287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341379" y="3939902"/>
            <a:ext cx="14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Critical surface </a:t>
            </a:r>
          </a:p>
          <a:p>
            <a:r>
              <a:rPr lang="en-US" sz="1600" dirty="0" smtClean="0"/>
              <a:t>for </a:t>
            </a:r>
            <a:r>
              <a:rPr lang="en-US" sz="1600" dirty="0" err="1" smtClean="0"/>
              <a:t>NbTi</a:t>
            </a:r>
            <a:endParaRPr lang="en-US" sz="16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131" y="1238549"/>
            <a:ext cx="2636527" cy="26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34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program on 16T Nb3Sn magnets</a:t>
            </a:r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63F2CF70-A0B0-2644-8079-41AACE07DF59}"/>
              </a:ext>
            </a:extLst>
          </p:cNvPr>
          <p:cNvGrpSpPr>
            <a:grpSpLocks noChangeAspect="1"/>
          </p:cNvGrpSpPr>
          <p:nvPr/>
        </p:nvGrpSpPr>
        <p:grpSpPr>
          <a:xfrm>
            <a:off x="209959" y="1131590"/>
            <a:ext cx="1466706" cy="1692327"/>
            <a:chOff x="337076" y="1335644"/>
            <a:chExt cx="3046391" cy="351501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39A0F2E1-6CD5-D144-AEF8-DC09AABB3211}"/>
                </a:ext>
              </a:extLst>
            </p:cNvPr>
            <p:cNvSpPr txBox="1"/>
            <p:nvPr/>
          </p:nvSpPr>
          <p:spPr>
            <a:xfrm>
              <a:off x="337076" y="1335644"/>
              <a:ext cx="2466875" cy="639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Cos-theta</a:t>
              </a:r>
            </a:p>
          </p:txBody>
        </p:sp>
        <p:pic>
          <p:nvPicPr>
            <p:cNvPr id="54" name="Picture 53" descr="Screen Shot 2016-06-21 at 21.36.31.png">
              <a:extLst>
                <a:ext uri="{FF2B5EF4-FFF2-40B4-BE49-F238E27FC236}">
                  <a16:creationId xmlns:a16="http://schemas.microsoft.com/office/drawing/2014/main" xmlns="" id="{30AD70FF-A058-4B4C-B6D4-32295B18B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539" y="1843804"/>
              <a:ext cx="2997928" cy="3006851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C89474A0-B93F-E947-AC29-7246CF4D3BD1}"/>
              </a:ext>
            </a:extLst>
          </p:cNvPr>
          <p:cNvGrpSpPr>
            <a:grpSpLocks noChangeAspect="1"/>
          </p:cNvGrpSpPr>
          <p:nvPr/>
        </p:nvGrpSpPr>
        <p:grpSpPr>
          <a:xfrm>
            <a:off x="1633330" y="2840037"/>
            <a:ext cx="1498510" cy="1675929"/>
            <a:chOff x="3301854" y="-435565"/>
            <a:chExt cx="3105587" cy="347327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5B7A6C47-F367-7D43-83BD-DF0496301A57}"/>
                </a:ext>
              </a:extLst>
            </p:cNvPr>
            <p:cNvSpPr txBox="1"/>
            <p:nvPr/>
          </p:nvSpPr>
          <p:spPr>
            <a:xfrm>
              <a:off x="4115776" y="-435565"/>
              <a:ext cx="1935111" cy="637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Blocks </a:t>
              </a:r>
            </a:p>
          </p:txBody>
        </p:sp>
        <p:pic>
          <p:nvPicPr>
            <p:cNvPr id="57" name="Picture 56" descr="Screen Shot 2016-06-21 at 21.39.33.png">
              <a:extLst>
                <a:ext uri="{FF2B5EF4-FFF2-40B4-BE49-F238E27FC236}">
                  <a16:creationId xmlns:a16="http://schemas.microsoft.com/office/drawing/2014/main" xmlns="" id="{8A974DE0-AA6E-FB48-91D0-D4B4B151F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1854" y="35420"/>
              <a:ext cx="3105587" cy="3002294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98642762-20DA-FD4C-901F-FC3479C0E27D}"/>
              </a:ext>
            </a:extLst>
          </p:cNvPr>
          <p:cNvGrpSpPr>
            <a:grpSpLocks noChangeAspect="1"/>
          </p:cNvGrpSpPr>
          <p:nvPr/>
        </p:nvGrpSpPr>
        <p:grpSpPr>
          <a:xfrm>
            <a:off x="3070181" y="1059582"/>
            <a:ext cx="1519542" cy="1765503"/>
            <a:chOff x="5910741" y="1626570"/>
            <a:chExt cx="3078821" cy="357717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464CA59B-0A5A-0E42-B656-7A41C5C4C967}"/>
                </a:ext>
              </a:extLst>
            </p:cNvPr>
            <p:cNvSpPr txBox="1"/>
            <p:nvPr/>
          </p:nvSpPr>
          <p:spPr>
            <a:xfrm>
              <a:off x="6179072" y="1626570"/>
              <a:ext cx="2673693" cy="623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Common coils</a:t>
              </a:r>
            </a:p>
          </p:txBody>
        </p:sp>
        <p:pic>
          <p:nvPicPr>
            <p:cNvPr id="60" name="Picture 59" descr="Screen Shot 2016-06-21 at 21.43.00.png">
              <a:extLst>
                <a:ext uri="{FF2B5EF4-FFF2-40B4-BE49-F238E27FC236}">
                  <a16:creationId xmlns:a16="http://schemas.microsoft.com/office/drawing/2014/main" xmlns="" id="{CC26C3FE-3758-784B-A718-3F6E504BE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0741" y="2214166"/>
              <a:ext cx="3078821" cy="2989579"/>
            </a:xfrm>
            <a:prstGeom prst="rect">
              <a:avLst/>
            </a:prstGeom>
          </p:spPr>
        </p:pic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C08CB366-399B-3C45-853F-4C16F251A02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256" y="849577"/>
            <a:ext cx="1215925" cy="5829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58B556E7-CC3A-6045-ACD1-5CD5ED1D5AE6}"/>
              </a:ext>
            </a:extLst>
          </p:cNvPr>
          <p:cNvSpPr/>
          <p:nvPr/>
        </p:nvSpPr>
        <p:spPr>
          <a:xfrm>
            <a:off x="186408" y="4587974"/>
            <a:ext cx="64018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GB" sz="1400" b="1" dirty="0">
                <a:solidFill>
                  <a:srgbClr val="FF0000"/>
                </a:solidFill>
                <a:latin typeface="Arial"/>
              </a:rPr>
              <a:t>Short model magnets (1.5 m lengths) will be built until ~2025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41A59C7D-F1CE-D24A-9F53-DFF6DC3BC1FA}"/>
              </a:ext>
            </a:extLst>
          </p:cNvPr>
          <p:cNvSpPr txBox="1"/>
          <p:nvPr/>
        </p:nvSpPr>
        <p:spPr>
          <a:xfrm>
            <a:off x="5290528" y="699542"/>
            <a:ext cx="125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GB" sz="1400" b="1" dirty="0">
                <a:solidFill>
                  <a:srgbClr val="0C377B"/>
                </a:solidFill>
                <a:latin typeface="Calibri" panose="020F0502020204030204" pitchFamily="34" charset="0"/>
              </a:rPr>
              <a:t>Swiss contribution 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F6156212-97E0-C943-9596-822CA2A616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03" y="2231561"/>
            <a:ext cx="1423637" cy="14156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1C810607-B00F-4D4B-8306-F6724B842C2E}"/>
              </a:ext>
            </a:extLst>
          </p:cNvPr>
          <p:cNvSpPr txBox="1"/>
          <p:nvPr/>
        </p:nvSpPr>
        <p:spPr>
          <a:xfrm>
            <a:off x="5472513" y="1635646"/>
            <a:ext cx="1006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400" dirty="0">
                <a:solidFill>
                  <a:srgbClr val="0C377B"/>
                </a:solidFill>
                <a:latin typeface="Arial"/>
              </a:rPr>
              <a:t>Canted</a:t>
            </a:r>
          </a:p>
          <a:p>
            <a:pPr algn="ctr" defTabSz="342900">
              <a:defRPr/>
            </a:pPr>
            <a:r>
              <a:rPr lang="en-US" sz="1400" dirty="0">
                <a:solidFill>
                  <a:srgbClr val="0C377B"/>
                </a:solidFill>
                <a:latin typeface="Arial"/>
              </a:rPr>
              <a:t>Cos-theta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48D62E2C-BFA3-7D47-B785-113EBE7B6C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8332" y="1161480"/>
            <a:ext cx="376213" cy="37621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F196179B-E8F6-BF42-A1AC-5C02928304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5249" y="2455511"/>
            <a:ext cx="1261247" cy="848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122C0CC8-EC6C-A240-A36C-41DF79DEAF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5249" y="1059582"/>
            <a:ext cx="1261246" cy="1043548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8E266E42-EB49-0B4A-ACE9-D9F003AC057E}"/>
              </a:ext>
            </a:extLst>
          </p:cNvPr>
          <p:cNvSpPr txBox="1"/>
          <p:nvPr/>
        </p:nvSpPr>
        <p:spPr>
          <a:xfrm>
            <a:off x="233292" y="849577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INFN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2CF3C2F7-9B07-0F42-81FF-792D6212F6A0}"/>
              </a:ext>
            </a:extLst>
          </p:cNvPr>
          <p:cNvSpPr txBox="1"/>
          <p:nvPr/>
        </p:nvSpPr>
        <p:spPr>
          <a:xfrm>
            <a:off x="2052865" y="2624013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CEA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C7F7857-2490-AD44-AFB1-2397897CCA0C}"/>
              </a:ext>
            </a:extLst>
          </p:cNvPr>
          <p:cNvSpPr txBox="1"/>
          <p:nvPr/>
        </p:nvSpPr>
        <p:spPr>
          <a:xfrm>
            <a:off x="3203848" y="849577"/>
            <a:ext cx="1039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CIEMAT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B2471AB-3BFB-1B41-91C1-C9DD603DF13C}"/>
              </a:ext>
            </a:extLst>
          </p:cNvPr>
          <p:cNvSpPr txBox="1"/>
          <p:nvPr/>
        </p:nvSpPr>
        <p:spPr>
          <a:xfrm>
            <a:off x="5398846" y="1195699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PSI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30A789D4-1AC5-D640-9887-58F74D286190}"/>
              </a:ext>
            </a:extLst>
          </p:cNvPr>
          <p:cNvSpPr txBox="1"/>
          <p:nvPr/>
        </p:nvSpPr>
        <p:spPr>
          <a:xfrm>
            <a:off x="7064763" y="1075117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LBNL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B642016-3694-594F-A6FD-0696D8DA09AF}"/>
              </a:ext>
            </a:extLst>
          </p:cNvPr>
          <p:cNvSpPr txBox="1"/>
          <p:nvPr/>
        </p:nvSpPr>
        <p:spPr>
          <a:xfrm>
            <a:off x="7064763" y="3203796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FNAL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32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808312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Present LHC will operate for a few more years</a:t>
            </a:r>
          </a:p>
          <a:p>
            <a:endParaRPr lang="en-US" dirty="0" smtClean="0"/>
          </a:p>
          <a:p>
            <a:r>
              <a:rPr lang="en-US" dirty="0" smtClean="0"/>
              <a:t>High-Luminosity LHC (HL-LHC) upgrades foreseen for next long </a:t>
            </a:r>
            <a:r>
              <a:rPr lang="en-US" dirty="0" smtClean="0"/>
              <a:t>shutdown (LS3) for Run 4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HL-LHC planned to operate </a:t>
            </a:r>
            <a:r>
              <a:rPr lang="en-US" dirty="0" smtClean="0"/>
              <a:t> at least until ~2038</a:t>
            </a:r>
            <a:endParaRPr lang="en-US" dirty="0" smtClean="0"/>
          </a:p>
          <a:p>
            <a:endParaRPr lang="en-US" dirty="0"/>
          </a:p>
          <a:p>
            <a:pPr marL="271463" indent="-271463"/>
            <a:r>
              <a:rPr lang="en-US" altLang="en-US" dirty="0"/>
              <a:t>What happens next? </a:t>
            </a:r>
          </a:p>
          <a:p>
            <a:pPr marL="671513" lvl="1" indent="-271463"/>
            <a:r>
              <a:rPr lang="en-US" altLang="en-US" dirty="0"/>
              <a:t>Nobody knows, but there are many ideas on the </a:t>
            </a:r>
            <a:r>
              <a:rPr lang="en-US" altLang="en-US" dirty="0" smtClean="0"/>
              <a:t>table</a:t>
            </a:r>
          </a:p>
          <a:p>
            <a:pPr marL="671513" lvl="1" indent="-271463"/>
            <a:endParaRPr lang="en-US" altLang="en-US" dirty="0"/>
          </a:p>
          <a:p>
            <a:pPr marL="271463" indent="-271463"/>
            <a:r>
              <a:rPr lang="en-US" altLang="en-US" dirty="0" smtClean="0"/>
              <a:t>It took ~25 years to design and build the LHC, so need to start thinking now about future options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timeline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27552" y="627534"/>
            <a:ext cx="3356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Tentative</a:t>
            </a:r>
            <a:r>
              <a:rPr lang="en-US" sz="1600" dirty="0" smtClean="0"/>
              <a:t> schedule, </a:t>
            </a:r>
            <a:r>
              <a:rPr lang="en-US" sz="1600" b="1" i="1" dirty="0" smtClean="0"/>
              <a:t>could well </a:t>
            </a:r>
            <a:r>
              <a:rPr lang="en-US" sz="1600" b="1" i="1" dirty="0" smtClean="0"/>
              <a:t>change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8100392" y="164136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6942" y="235572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0392" y="2338967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305606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1238" y="30758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372387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6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3012" y="2300863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HL-LHC installation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321" y="1127907"/>
            <a:ext cx="5745176" cy="266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5-Point Star 18"/>
          <p:cNvSpPr/>
          <p:nvPr/>
        </p:nvSpPr>
        <p:spPr>
          <a:xfrm>
            <a:off x="4231508" y="1584846"/>
            <a:ext cx="304800" cy="228600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2427734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HL-LHC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2120" y="3282538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HL-LHC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challenge: FCC-</a:t>
            </a:r>
            <a:r>
              <a:rPr lang="en-US" dirty="0" err="1" smtClean="0"/>
              <a:t>hh</a:t>
            </a:r>
            <a:r>
              <a:rPr lang="en-US" dirty="0" smtClean="0"/>
              <a:t> machine protection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54346"/>
            <a:ext cx="3240360" cy="2430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-1096" y="1649281"/>
            <a:ext cx="4392488" cy="192128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2893" r="7705" b="3671"/>
          <a:stretch/>
        </p:blipFill>
        <p:spPr bwMode="auto">
          <a:xfrm>
            <a:off x="3388058" y="3391384"/>
            <a:ext cx="2152624" cy="16826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70901" y="40026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0.6 MJ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7" y="649600"/>
            <a:ext cx="453650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 smtClean="0"/>
              <a:t>HL-LHC: 680 MJ - kinetic energy of </a:t>
            </a:r>
            <a:br>
              <a:rPr lang="en-US" sz="1800" dirty="0" smtClean="0"/>
            </a:br>
            <a:r>
              <a:rPr lang="en-US" sz="1800" dirty="0" smtClean="0"/>
              <a:t>TGV train cruising at 215 km/h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573244"/>
            <a:ext cx="5365184" cy="98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: 8.3 GJ – kinetic energy of </a:t>
            </a:r>
            <a:br>
              <a:rPr lang="en-US" sz="1800" dirty="0" smtClean="0"/>
            </a:br>
            <a:r>
              <a:rPr lang="en-US" sz="1800" dirty="0" smtClean="0"/>
              <a:t>Airbus A380 (empty) cruising at 880 km/h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4527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92894"/>
            <a:ext cx="3240360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Need beam dump to safely extract and dispose of beam in case of any failure, or the remaining beam a the end of luminosity production</a:t>
            </a:r>
          </a:p>
          <a:p>
            <a:pPr lvl="1"/>
            <a:r>
              <a:rPr lang="en-US" dirty="0" smtClean="0"/>
              <a:t>Extract beam in separate dump channel using very fast dipole magnets</a:t>
            </a:r>
          </a:p>
          <a:p>
            <a:endParaRPr lang="en-US" dirty="0" smtClean="0"/>
          </a:p>
          <a:p>
            <a:r>
              <a:rPr lang="en-US" dirty="0" smtClean="0"/>
              <a:t>Need to dispose of 8.3 GJ!</a:t>
            </a:r>
          </a:p>
          <a:p>
            <a:pPr lvl="1"/>
            <a:r>
              <a:rPr lang="en-US" dirty="0" smtClean="0"/>
              <a:t>Enough to drill 300m </a:t>
            </a:r>
            <a:r>
              <a:rPr lang="en-US" dirty="0"/>
              <a:t>long hole in </a:t>
            </a:r>
            <a:r>
              <a:rPr lang="en-US" dirty="0" smtClean="0"/>
              <a:t>copper</a:t>
            </a:r>
          </a:p>
          <a:p>
            <a:pPr lvl="1"/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</a:t>
            </a:r>
            <a:endParaRPr lang="en-US" dirty="0"/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5004048" y="3088761"/>
            <a:ext cx="3225257" cy="1834977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83" y="771550"/>
            <a:ext cx="4680385" cy="204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909453" y="2366759"/>
            <a:ext cx="91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FCC-</a:t>
            </a:r>
            <a:r>
              <a:rPr lang="en-US" sz="1200" i="1" dirty="0" err="1" smtClean="0"/>
              <a:t>hh</a:t>
            </a:r>
            <a:r>
              <a:rPr lang="en-US" sz="1200" i="1" dirty="0" smtClean="0"/>
              <a:t> CDR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59769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1022499"/>
            <a:ext cx="3178696" cy="306867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Solution: as for LHC, distribute (“paint”) beam </a:t>
            </a:r>
            <a:r>
              <a:rPr lang="en-US" dirty="0" smtClean="0"/>
              <a:t>transversely, </a:t>
            </a:r>
            <a:r>
              <a:rPr lang="en-US" dirty="0"/>
              <a:t>but over much larger surface than in LHC</a:t>
            </a:r>
          </a:p>
          <a:p>
            <a:pPr lvl="1"/>
            <a:r>
              <a:rPr lang="en-US" dirty="0"/>
              <a:t>Beam-dump made of low-density graphite sheets, should not exceed 1500 </a:t>
            </a:r>
            <a:r>
              <a:rPr lang="en-US" dirty="0" err="1" smtClean="0"/>
              <a:t>deg</a:t>
            </a:r>
            <a:r>
              <a:rPr lang="en-US" dirty="0" smtClean="0"/>
              <a:t> C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50995" y="3581730"/>
            <a:ext cx="1500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LHC pattern (same scale)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5766" t="20973" r="10551" b="29085"/>
          <a:stretch/>
        </p:blipFill>
        <p:spPr>
          <a:xfrm>
            <a:off x="5270769" y="843558"/>
            <a:ext cx="2778127" cy="262996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220072" y="3499540"/>
            <a:ext cx="283809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2007_nominalTDE_X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36" y="3548048"/>
            <a:ext cx="1409810" cy="9665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83400" y="3263709"/>
            <a:ext cx="70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72200" y="566559"/>
            <a:ext cx="1689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D. Schulte, W. </a:t>
            </a:r>
            <a:r>
              <a:rPr lang="en-US" sz="1200" i="1" dirty="0" err="1" smtClean="0"/>
              <a:t>Bartmann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7319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483518"/>
            <a:ext cx="8784976" cy="188417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first hadron collider where </a:t>
            </a:r>
            <a:r>
              <a:rPr lang="en-US" dirty="0" smtClean="0">
                <a:solidFill>
                  <a:srgbClr val="FF0000"/>
                </a:solidFill>
              </a:rPr>
              <a:t>synchrotron radiation power has potentially limiting effects</a:t>
            </a:r>
          </a:p>
          <a:p>
            <a:pPr lvl="1"/>
            <a:r>
              <a:rPr lang="en-US" dirty="0" smtClean="0"/>
              <a:t>About </a:t>
            </a:r>
            <a:r>
              <a:rPr lang="en-US" dirty="0" smtClean="0">
                <a:solidFill>
                  <a:srgbClr val="FF0000"/>
                </a:solidFill>
              </a:rPr>
              <a:t>5 MW power loss </a:t>
            </a:r>
            <a:r>
              <a:rPr lang="en-US" dirty="0" smtClean="0"/>
              <a:t>per beam, lost continuously around the ring!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about </a:t>
            </a:r>
            <a:r>
              <a:rPr lang="en-US" dirty="0" smtClean="0">
                <a:solidFill>
                  <a:srgbClr val="FF0000"/>
                </a:solidFill>
              </a:rPr>
              <a:t>12 MW of RF power </a:t>
            </a:r>
            <a:r>
              <a:rPr lang="en-US" dirty="0" smtClean="0"/>
              <a:t>per beam to replenish lost energy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to cool away the 5MW heating power of lost photons around the ring - need much more cooling power than 5 MW (Carnot process – look back at thermodynamics)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beamscreen</a:t>
            </a:r>
            <a:r>
              <a:rPr lang="en-US" dirty="0" smtClean="0"/>
              <a:t> kept at 2K : 3500 MW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beamscreen</a:t>
            </a:r>
            <a:r>
              <a:rPr lang="en-US" dirty="0" smtClean="0"/>
              <a:t> kept at 50 K: </a:t>
            </a:r>
            <a:r>
              <a:rPr lang="en-US" dirty="0" smtClean="0">
                <a:solidFill>
                  <a:srgbClr val="FF0000"/>
                </a:solidFill>
              </a:rPr>
              <a:t>100 MW </a:t>
            </a:r>
            <a:r>
              <a:rPr lang="en-US" dirty="0" smtClean="0">
                <a:sym typeface="Wingdings" pitchFamily="2" charset="2"/>
              </a:rPr>
              <a:t> choose this option!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Special beam screen design to intercept photons in a slit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 in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67695"/>
            <a:ext cx="3785600" cy="244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9662"/>
            <a:ext cx="32403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11944" y="4808084"/>
            <a:ext cx="2193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FCC-</a:t>
            </a:r>
            <a:r>
              <a:rPr lang="en-US" sz="1200" i="1" dirty="0" err="1" smtClean="0"/>
              <a:t>hh</a:t>
            </a:r>
            <a:r>
              <a:rPr lang="en-US" sz="1200" i="1" dirty="0" smtClean="0"/>
              <a:t> conceptual design report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11550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FCC-</a:t>
            </a:r>
            <a:r>
              <a:rPr lang="en-US" sz="8800" dirty="0" err="1" smtClean="0"/>
              <a:t>ee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44</a:t>
            </a:fld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9702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4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4320480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European strategy: </a:t>
            </a:r>
            <a:r>
              <a:rPr lang="en-US" dirty="0"/>
              <a:t>“</a:t>
            </a:r>
            <a:r>
              <a:rPr lang="en-US" dirty="0">
                <a:solidFill>
                  <a:srgbClr val="0000FF"/>
                </a:solidFill>
              </a:rPr>
              <a:t>An electron-positron Higgs factory is the highest-priority next collider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is a high-luminosity</a:t>
            </a:r>
            <a:r>
              <a:rPr lang="en-US" dirty="0"/>
              <a:t>, high-precision </a:t>
            </a:r>
            <a:r>
              <a:rPr lang="en-US" dirty="0" err="1"/>
              <a:t>e+e</a:t>
            </a:r>
            <a:r>
              <a:rPr lang="en-US" dirty="0"/>
              <a:t>- circular </a:t>
            </a:r>
            <a:r>
              <a:rPr lang="en-US" dirty="0" smtClean="0"/>
              <a:t>collider</a:t>
            </a:r>
          </a:p>
          <a:p>
            <a:endParaRPr lang="en-US" dirty="0" smtClean="0"/>
          </a:p>
          <a:p>
            <a:r>
              <a:rPr lang="en-US" dirty="0" smtClean="0"/>
              <a:t>Several different operational energies are foreseen to perform </a:t>
            </a:r>
            <a:r>
              <a:rPr lang="en-US" dirty="0" smtClean="0">
                <a:solidFill>
                  <a:srgbClr val="0000FF"/>
                </a:solidFill>
              </a:rPr>
              <a:t>precision </a:t>
            </a:r>
            <a:r>
              <a:rPr lang="en-US" dirty="0">
                <a:solidFill>
                  <a:srgbClr val="0000FF"/>
                </a:solidFill>
              </a:rPr>
              <a:t>measurements of </a:t>
            </a:r>
            <a:r>
              <a:rPr lang="en-US" b="1" dirty="0" smtClean="0">
                <a:solidFill>
                  <a:srgbClr val="0000FF"/>
                </a:solidFill>
              </a:rPr>
              <a:t>Z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b="1" dirty="0">
                <a:solidFill>
                  <a:srgbClr val="0000FF"/>
                </a:solidFill>
              </a:rPr>
              <a:t>W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b="1" dirty="0">
                <a:solidFill>
                  <a:srgbClr val="0000FF"/>
                </a:solidFill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bosons and the </a:t>
            </a:r>
            <a:r>
              <a:rPr lang="en-US" b="1" dirty="0" smtClean="0">
                <a:solidFill>
                  <a:srgbClr val="0000FF"/>
                </a:solidFill>
              </a:rPr>
              <a:t>top quark</a:t>
            </a:r>
          </a:p>
          <a:p>
            <a:pPr lvl="1"/>
            <a:r>
              <a:rPr lang="en-US" dirty="0"/>
              <a:t>Goal: </a:t>
            </a:r>
            <a:r>
              <a:rPr lang="en-US" dirty="0" smtClean="0">
                <a:solidFill>
                  <a:srgbClr val="FF0000"/>
                </a:solidFill>
              </a:rPr>
              <a:t>provide samples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5× </a:t>
            </a: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12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Z bosons</a:t>
            </a:r>
            <a:r>
              <a:rPr lang="en-US" dirty="0">
                <a:solidFill>
                  <a:srgbClr val="FF0000"/>
                </a:solidFill>
              </a:rPr>
              <a:t>, 10</a:t>
            </a:r>
            <a:r>
              <a:rPr lang="en-US" baseline="30000" dirty="0">
                <a:solidFill>
                  <a:srgbClr val="FF0000"/>
                </a:solidFill>
              </a:rPr>
              <a:t>8</a:t>
            </a:r>
            <a:r>
              <a:rPr lang="en-US" dirty="0">
                <a:solidFill>
                  <a:srgbClr val="FF0000"/>
                </a:solidFill>
              </a:rPr>
              <a:t> W pairs, 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 Higgs bosons and 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 top quark pairs</a:t>
            </a:r>
            <a:r>
              <a:rPr lang="en-US" dirty="0"/>
              <a:t>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Beam energy: 45-182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endParaRPr lang="en-US" dirty="0"/>
          </a:p>
        </p:txBody>
      </p:sp>
      <p:pic>
        <p:nvPicPr>
          <p:cNvPr id="24578" name="Picture 2" descr="Z boson | The Particle Zo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55526"/>
            <a:ext cx="190965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s://cdn.shopify.com/s/files/1/1708/0909/products/HiggsBoson_1024x1024.jpg?v=1490073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16" y="2774595"/>
            <a:ext cx="2160240" cy="167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s://cdn.shopify.com/s/files/1/1708/0909/products/W_boson_front_1024x1024.jpg?v=1490073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5796"/>
            <a:ext cx="2241851" cy="207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https://cdn.shopify.com/s/files/1/1708/0909/products/top_quark_1024x1024.jpg?v=14900736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7734"/>
            <a:ext cx="1775808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3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898776" cy="194421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To reach the physics goals, need to significantly increase luminosity w.r.t. previous lepton colliders</a:t>
            </a:r>
          </a:p>
          <a:p>
            <a:endParaRPr lang="en-US" dirty="0" smtClean="0"/>
          </a:p>
          <a:p>
            <a:r>
              <a:rPr lang="en-US" dirty="0" smtClean="0"/>
              <a:t>Can reach higher luminosity than linear colliders at lower energy</a:t>
            </a:r>
          </a:p>
          <a:p>
            <a:pPr lvl="1"/>
            <a:r>
              <a:rPr lang="en-US" dirty="0" smtClean="0"/>
              <a:t>The higher the energy, the more severe limitations from synchrotron radiation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comparison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3213"/>
          <a:stretch/>
        </p:blipFill>
        <p:spPr>
          <a:xfrm>
            <a:off x="4788024" y="987574"/>
            <a:ext cx="4260873" cy="3168352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7734"/>
            <a:ext cx="3600400" cy="244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3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466728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Two-ring layout with two collision points and two RF insertions</a:t>
            </a:r>
          </a:p>
          <a:p>
            <a:endParaRPr lang="en-US" dirty="0" smtClean="0"/>
          </a:p>
          <a:p>
            <a:r>
              <a:rPr lang="en-US" dirty="0" smtClean="0"/>
              <a:t>Follows </a:t>
            </a:r>
            <a:r>
              <a:rPr lang="en-US" dirty="0"/>
              <a:t>footprint of FCC-</a:t>
            </a:r>
            <a:r>
              <a:rPr lang="en-US" dirty="0" err="1"/>
              <a:t>hh</a:t>
            </a:r>
            <a:r>
              <a:rPr lang="en-US" dirty="0"/>
              <a:t>, except around </a:t>
            </a:r>
            <a:r>
              <a:rPr lang="en-US" dirty="0" smtClean="0"/>
              <a:t>interaction points (IPs)</a:t>
            </a:r>
          </a:p>
          <a:p>
            <a:pPr lvl="1">
              <a:defRPr/>
            </a:pPr>
            <a:r>
              <a:rPr lang="en-US" kern="0" dirty="0">
                <a:cs typeface="Calibri" pitchFamily="34" charset="0"/>
              </a:rPr>
              <a:t>Need a crossing angle at IP - cannot bend beams close to </a:t>
            </a:r>
            <a:r>
              <a:rPr lang="en-US" kern="0" dirty="0" smtClean="0">
                <a:cs typeface="Calibri" pitchFamily="34" charset="0"/>
              </a:rPr>
              <a:t>IP - this </a:t>
            </a:r>
            <a:r>
              <a:rPr lang="en-US" kern="0" dirty="0">
                <a:cs typeface="Calibri" pitchFamily="34" charset="0"/>
              </a:rPr>
              <a:t>would generate photons/background</a:t>
            </a:r>
          </a:p>
          <a:p>
            <a:pPr lvl="1">
              <a:defRPr/>
            </a:pPr>
            <a:r>
              <a:rPr lang="en-US" kern="0" dirty="0">
                <a:cs typeface="Calibri" pitchFamily="34" charset="0"/>
              </a:rPr>
              <a:t>Special layout with last bend far from </a:t>
            </a:r>
            <a:r>
              <a:rPr lang="en-US" kern="0" dirty="0" smtClean="0">
                <a:cs typeface="Calibri" pitchFamily="34" charset="0"/>
              </a:rPr>
              <a:t>IP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presently </a:t>
            </a:r>
            <a:r>
              <a:rPr lang="en-US" dirty="0" smtClean="0"/>
              <a:t>versions with 2 </a:t>
            </a:r>
            <a:r>
              <a:rPr lang="en-US" dirty="0"/>
              <a:t>IPs </a:t>
            </a:r>
            <a:r>
              <a:rPr lang="en-US" dirty="0" smtClean="0"/>
              <a:t>or </a:t>
            </a:r>
            <a:r>
              <a:rPr lang="en-US" dirty="0"/>
              <a:t>4 IPs under </a:t>
            </a:r>
            <a:r>
              <a:rPr lang="en-US" dirty="0" smtClean="0"/>
              <a:t>study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427984" y="547520"/>
            <a:ext cx="4576314" cy="399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3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27534"/>
            <a:ext cx="3779912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Design choice: </a:t>
            </a:r>
            <a:r>
              <a:rPr lang="en-US" dirty="0" smtClean="0">
                <a:solidFill>
                  <a:srgbClr val="FF0000"/>
                </a:solidFill>
              </a:rPr>
              <a:t>limit radiation power to 50 MW per beam </a:t>
            </a:r>
            <a:r>
              <a:rPr lang="en-US" dirty="0" smtClean="0"/>
              <a:t>(still huge!)</a:t>
            </a:r>
          </a:p>
          <a:p>
            <a:pPr lvl="1"/>
            <a:r>
              <a:rPr lang="en-US" dirty="0"/>
              <a:t>RF cavities have a certain (in)efficiency </a:t>
            </a:r>
            <a:r>
              <a:rPr lang="en-US" dirty="0">
                <a:sym typeface="Wingdings" pitchFamily="2" charset="2"/>
              </a:rPr>
              <a:t> total RF power consumption for both beams up to about 160 </a:t>
            </a:r>
            <a:r>
              <a:rPr lang="en-US" dirty="0" smtClean="0">
                <a:sym typeface="Wingdings" pitchFamily="2" charset="2"/>
              </a:rPr>
              <a:t>MW</a:t>
            </a:r>
            <a:endParaRPr lang="en-US" dirty="0" smtClean="0"/>
          </a:p>
          <a:p>
            <a:pPr lvl="1"/>
            <a:r>
              <a:rPr lang="en-US" dirty="0" smtClean="0"/>
              <a:t>Lower intensity at higher energy =&gt; </a:t>
            </a:r>
            <a:br>
              <a:rPr lang="en-US" dirty="0" smtClean="0"/>
            </a:br>
            <a:r>
              <a:rPr lang="en-US" i="1" dirty="0" smtClean="0"/>
              <a:t>lower luminosity</a:t>
            </a:r>
          </a:p>
          <a:p>
            <a:pPr lvl="1"/>
            <a:r>
              <a:rPr lang="en-US" dirty="0" smtClean="0"/>
              <a:t>Not critical for cooling – normal-conducting magnets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At highest energy, 182.5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, loss of 9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or ~5% per turn</a:t>
            </a:r>
          </a:p>
          <a:p>
            <a:pPr lvl="1"/>
            <a:r>
              <a:rPr lang="en-US" dirty="0" smtClean="0"/>
              <a:t>Not enough to replenish energy once per turn </a:t>
            </a:r>
            <a:r>
              <a:rPr lang="en-US" dirty="0" smtClean="0">
                <a:sym typeface="Wingdings" pitchFamily="2" charset="2"/>
              </a:rPr>
              <a:t> use two RF insertions to control energy in collisions at both </a:t>
            </a:r>
            <a:r>
              <a:rPr lang="en-US" dirty="0" err="1" smtClean="0">
                <a:sym typeface="Wingdings" pitchFamily="2" charset="2"/>
              </a:rPr>
              <a:t>Ips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Also: particles that have lost energy are </a:t>
            </a:r>
            <a:r>
              <a:rPr lang="en-US" dirty="0" err="1" smtClean="0">
                <a:sym typeface="Wingdings" pitchFamily="2" charset="2"/>
              </a:rPr>
              <a:t>overbent</a:t>
            </a:r>
            <a:r>
              <a:rPr lang="en-US" dirty="0" smtClean="0">
                <a:sym typeface="Wingdings" pitchFamily="2" charset="2"/>
              </a:rPr>
              <a:t> by the dipoles =&gt; accumulate large transverse offsets, “saw tooth” orbit if nothing is done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 in FCC-</a:t>
            </a:r>
            <a:r>
              <a:rPr lang="en-US" dirty="0" err="1" smtClean="0"/>
              <a:t>ee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17157"/>
              </p:ext>
            </p:extLst>
          </p:nvPr>
        </p:nvGraphicFramePr>
        <p:xfrm>
          <a:off x="4047133" y="1254480"/>
          <a:ext cx="141763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7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7133" y="1254480"/>
                        <a:ext cx="1417637" cy="6302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044358" y="483518"/>
            <a:ext cx="2488082" cy="2172162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7774"/>
            <a:ext cx="3743348" cy="203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80112" y="2715766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Example horizontal orbit with radiation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5184576" y="4353922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i="1" dirty="0"/>
              <a:t> B. </a:t>
            </a:r>
            <a:r>
              <a:rPr lang="en-US" sz="1050" i="1" dirty="0" err="1"/>
              <a:t>Härer</a:t>
            </a:r>
            <a:r>
              <a:rPr lang="en-US" sz="1050" i="1" dirty="0"/>
              <a:t>, A. </a:t>
            </a:r>
            <a:r>
              <a:rPr lang="en-US" sz="1050" i="1" dirty="0" err="1"/>
              <a:t>Doblhammer</a:t>
            </a:r>
            <a:r>
              <a:rPr lang="en-US" sz="1050" i="1" dirty="0"/>
              <a:t>, and B.J. </a:t>
            </a:r>
            <a:r>
              <a:rPr lang="en-US" sz="1050" i="1" dirty="0" err="1"/>
              <a:t>Holzer</a:t>
            </a:r>
            <a:r>
              <a:rPr lang="en-US" sz="1050" i="1" dirty="0"/>
              <a:t>, </a:t>
            </a:r>
            <a:r>
              <a:rPr lang="en-US" sz="1050" i="1" dirty="0" smtClean="0"/>
              <a:t>IPAC16, THPOR003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9562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2746648" cy="3967088"/>
          </a:xfrm>
        </p:spPr>
        <p:txBody>
          <a:bodyPr>
            <a:normAutofit fontScale="925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To avoid large transverse offsets due to over-bending: “Tapering scheme” </a:t>
            </a:r>
            <a:endParaRPr lang="en-US" dirty="0" smtClean="0">
              <a:sym typeface="Wingdings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 smtClean="0">
              <a:sym typeface="Wingdings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Vary magnetic </a:t>
            </a:r>
            <a:r>
              <a:rPr lang="en-US" dirty="0">
                <a:sym typeface="Wingdings" pitchFamily="2" charset="2"/>
              </a:rPr>
              <a:t>strengths along the </a:t>
            </a:r>
            <a:r>
              <a:rPr lang="en-US" dirty="0" smtClean="0">
                <a:sym typeface="Wingdings" pitchFamily="2" charset="2"/>
              </a:rPr>
              <a:t>ring, so that we always match the beam energy</a:t>
            </a:r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Tapering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788024" y="604065"/>
            <a:ext cx="3528392" cy="2111701"/>
            <a:chOff x="4642155" y="662862"/>
            <a:chExt cx="3528392" cy="2111701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662862"/>
              <a:ext cx="3367231" cy="983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618542"/>
              <a:ext cx="3382523" cy="987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793205" y="1358647"/>
              <a:ext cx="2741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</a:rPr>
                <a:t>No tapering (note: positive energy offset)</a:t>
              </a:r>
              <a:endParaRPr lang="en-US" sz="1200" i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93205" y="2366759"/>
              <a:ext cx="33071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</a:rPr>
                <a:t>Tapering: adjusting magnetic field to beam energy</a:t>
              </a:r>
              <a:endParaRPr lang="en-US" sz="1200" i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42155" y="2512953"/>
              <a:ext cx="352839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i="1" dirty="0"/>
                <a:t> B. </a:t>
              </a:r>
              <a:r>
                <a:rPr lang="en-US" sz="1050" i="1" dirty="0" err="1"/>
                <a:t>Härer</a:t>
              </a:r>
              <a:r>
                <a:rPr lang="en-US" sz="1050" i="1" dirty="0"/>
                <a:t>, A. </a:t>
              </a:r>
              <a:r>
                <a:rPr lang="en-US" sz="1050" i="1" dirty="0" err="1"/>
                <a:t>Doblhammer</a:t>
              </a:r>
              <a:r>
                <a:rPr lang="en-US" sz="1050" i="1" dirty="0"/>
                <a:t>, and B.J. </a:t>
              </a:r>
              <a:r>
                <a:rPr lang="en-US" sz="1050" i="1" dirty="0" err="1"/>
                <a:t>Holzer</a:t>
              </a:r>
              <a:r>
                <a:rPr lang="en-US" sz="1050" i="1" dirty="0"/>
                <a:t>, </a:t>
              </a:r>
              <a:r>
                <a:rPr lang="en-US" sz="1050" i="1" dirty="0" smtClean="0"/>
                <a:t>IPAC16, THPOR003</a:t>
              </a:r>
              <a:endParaRPr lang="en-US" sz="1050" i="1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5684318" y="2847860"/>
            <a:ext cx="2488082" cy="21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79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38A0ADC-31E0-4CFB-B027-4808A1E3651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7950" y="80963"/>
            <a:ext cx="8977138" cy="369332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1800" b="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3 main </a:t>
            </a:r>
            <a:r>
              <a:rPr lang="en-US" sz="1800" b="0" u="sng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complementary</a:t>
            </a:r>
            <a:r>
              <a:rPr lang="en-US" sz="1800" b="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ways to search for (and study) new physics at accelerators</a:t>
            </a:r>
          </a:p>
        </p:txBody>
      </p:sp>
      <p:pic>
        <p:nvPicPr>
          <p:cNvPr id="58371" name="Picture 16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35" y="613560"/>
            <a:ext cx="1508125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Box 5"/>
          <p:cNvSpPr txBox="1">
            <a:spLocks noChangeArrowheads="1"/>
          </p:cNvSpPr>
          <p:nvPr/>
        </p:nvSpPr>
        <p:spPr bwMode="auto">
          <a:xfrm>
            <a:off x="107951" y="740569"/>
            <a:ext cx="4482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e.g.: Higgs production at future </a:t>
            </a:r>
            <a:r>
              <a:rPr lang="en-US" altLang="en-US" sz="1200" b="0" dirty="0" err="1" smtClean="0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dirty="0" err="1" smtClean="0">
                <a:solidFill>
                  <a:srgbClr val="000000"/>
                </a:solidFill>
                <a:latin typeface="Comic Sans MS" pitchFamily="66" charset="0"/>
              </a:rPr>
              <a:t>+</a:t>
            </a:r>
            <a:r>
              <a:rPr lang="en-US" altLang="en-US" sz="1200" b="0" dirty="0" err="1" smtClean="0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dirty="0" smtClean="0">
                <a:solidFill>
                  <a:srgbClr val="000000"/>
                </a:solidFill>
                <a:latin typeface="Comic Sans MS" pitchFamily="66" charset="0"/>
              </a:rPr>
              <a:t>-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 linear/circular colliders</a:t>
            </a:r>
          </a:p>
          <a:p>
            <a:pPr algn="l" eaLnBrk="0" hangingPunct="0"/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at √s ~ 250 </a:t>
            </a:r>
            <a:r>
              <a:rPr lang="en-US" altLang="en-US" sz="1200" b="0" dirty="0" err="1" smtClean="0">
                <a:solidFill>
                  <a:srgbClr val="000000"/>
                </a:solidFill>
                <a:latin typeface="Comic Sans MS" pitchFamily="66" charset="0"/>
              </a:rPr>
              <a:t>GeV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 through the HZ process </a:t>
            </a:r>
          </a:p>
          <a:p>
            <a:pPr algn="l" eaLnBrk="0" hangingPunct="0"/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</a:t>
            </a:r>
            <a:endParaRPr lang="en-US" altLang="en-US" sz="12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373" name="TextBox 17"/>
          <p:cNvSpPr txBox="1">
            <a:spLocks noChangeArrowheads="1"/>
          </p:cNvSpPr>
          <p:nvPr/>
        </p:nvSpPr>
        <p:spPr bwMode="auto">
          <a:xfrm>
            <a:off x="34926" y="1762125"/>
            <a:ext cx="9001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look for (tiny) deviations from SM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 expectation from quantum effects (loops, virtual particles) </a:t>
            </a:r>
          </a:p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sensitivities to E-scales Λ&gt;&gt; 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√s 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 </a:t>
            </a:r>
            <a:endParaRPr lang="en-US" altLang="en-US" sz="12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58374" name="Group 24"/>
          <p:cNvGrpSpPr>
            <a:grpSpLocks/>
          </p:cNvGrpSpPr>
          <p:nvPr/>
        </p:nvGrpSpPr>
        <p:grpSpPr bwMode="auto">
          <a:xfrm>
            <a:off x="179388" y="458392"/>
            <a:ext cx="4406704" cy="307777"/>
            <a:chOff x="179512" y="548680"/>
            <a:chExt cx="4406742" cy="409754"/>
          </a:xfrm>
        </p:grpSpPr>
        <p:sp>
          <p:nvSpPr>
            <p:cNvPr id="3" name="TextBox 2"/>
            <p:cNvSpPr txBox="1"/>
            <p:nvPr/>
          </p:nvSpPr>
          <p:spPr>
            <a:xfrm>
              <a:off x="1192346" y="570872"/>
              <a:ext cx="3393908" cy="368778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production of a given (new or known) particle</a:t>
              </a:r>
            </a:p>
          </p:txBody>
        </p:sp>
        <p:sp>
          <p:nvSpPr>
            <p:cNvPr id="58400" name="TextBox 20"/>
            <p:cNvSpPr txBox="1">
              <a:spLocks noChangeArrowheads="1"/>
            </p:cNvSpPr>
            <p:nvPr/>
          </p:nvSpPr>
          <p:spPr bwMode="auto">
            <a:xfrm>
              <a:off x="179512" y="548680"/>
              <a:ext cx="726487" cy="40975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Direct</a:t>
              </a:r>
            </a:p>
          </p:txBody>
        </p:sp>
      </p:grpSp>
      <p:grpSp>
        <p:nvGrpSpPr>
          <p:cNvPr id="58375" name="Group 25"/>
          <p:cNvGrpSpPr>
            <a:grpSpLocks/>
          </p:cNvGrpSpPr>
          <p:nvPr/>
        </p:nvGrpSpPr>
        <p:grpSpPr bwMode="auto">
          <a:xfrm>
            <a:off x="14380" y="4267972"/>
            <a:ext cx="7308850" cy="861774"/>
            <a:chOff x="323263" y="5661876"/>
            <a:chExt cx="7309264" cy="1148008"/>
          </a:xfrm>
        </p:grpSpPr>
        <p:sp>
          <p:nvSpPr>
            <p:cNvPr id="58397" name="TextBox 19"/>
            <p:cNvSpPr txBox="1">
              <a:spLocks noChangeArrowheads="1"/>
            </p:cNvSpPr>
            <p:nvPr/>
          </p:nvSpPr>
          <p:spPr bwMode="auto">
            <a:xfrm>
              <a:off x="323263" y="5661876"/>
              <a:ext cx="5904698" cy="1148008"/>
            </a:xfrm>
            <a:prstGeom prst="rect">
              <a:avLst/>
            </a:prstGeom>
            <a:solidFill>
              <a:srgbClr val="D7ACD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 dirty="0" smtClean="0">
                  <a:solidFill>
                    <a:srgbClr val="000000"/>
                  </a:solidFill>
                  <a:latin typeface="Comic Sans MS" pitchFamily="66" charset="0"/>
                </a:rPr>
                <a:t>E.g.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K</a:t>
              </a:r>
              <a:r>
                <a:rPr lang="en-US" altLang="en-US" sz="1400" b="0" baseline="30000" dirty="0" smtClean="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 π</a:t>
              </a:r>
              <a:r>
                <a:rPr lang="en-US" altLang="en-US" sz="1400" b="0" baseline="3000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+</a:t>
              </a:r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νν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</a:t>
              </a:r>
              <a:r>
                <a:rPr lang="en-US" altLang="en-US" sz="12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decay (NA62 experiment)</a:t>
              </a:r>
            </a:p>
            <a:p>
              <a:pPr algn="l" eaLnBrk="0" hangingPunct="0"/>
              <a:r>
                <a:rPr lang="en-US" altLang="en-US" sz="12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Proceeds via loops  suppressed in the SM : BR~ 10</a:t>
              </a:r>
              <a:r>
                <a:rPr lang="en-US" altLang="en-US" sz="1200" b="0" baseline="3000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-10</a:t>
              </a:r>
            </a:p>
            <a:p>
              <a:pPr algn="l" eaLnBrk="0" hangingPunct="0"/>
              <a:r>
                <a:rPr lang="en-US" altLang="en-US" sz="12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Can be enhanced by new particles running in the loop.</a:t>
              </a:r>
            </a:p>
            <a:p>
              <a:pPr algn="l" eaLnBrk="0" hangingPunct="0"/>
              <a:r>
                <a:rPr lang="en-US" altLang="en-US" sz="12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Theoretically very clean.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488057" y="6093291"/>
              <a:ext cx="144470" cy="21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x-none" sz="1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6" name="Group 18"/>
          <p:cNvGrpSpPr>
            <a:grpSpLocks/>
          </p:cNvGrpSpPr>
          <p:nvPr/>
        </p:nvGrpSpPr>
        <p:grpSpPr bwMode="auto">
          <a:xfrm>
            <a:off x="107950" y="3375416"/>
            <a:ext cx="6087169" cy="361417"/>
            <a:chOff x="107504" y="4140368"/>
            <a:chExt cx="6087100" cy="481273"/>
          </a:xfrm>
        </p:grpSpPr>
        <p:sp>
          <p:nvSpPr>
            <p:cNvPr id="58394" name="TextBox 8"/>
            <p:cNvSpPr txBox="1">
              <a:spLocks noChangeArrowheads="1"/>
            </p:cNvSpPr>
            <p:nvPr/>
          </p:nvSpPr>
          <p:spPr bwMode="auto">
            <a:xfrm>
              <a:off x="107504" y="4140368"/>
              <a:ext cx="184729" cy="368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en-US" sz="1200" b="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95" name="TextBox 27"/>
            <p:cNvSpPr txBox="1">
              <a:spLocks noChangeArrowheads="1"/>
            </p:cNvSpPr>
            <p:nvPr/>
          </p:nvSpPr>
          <p:spPr bwMode="auto">
            <a:xfrm>
              <a:off x="161237" y="4211797"/>
              <a:ext cx="1455832" cy="40984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smtClean="0">
                  <a:solidFill>
                    <a:srgbClr val="000000"/>
                  </a:solidFill>
                  <a:latin typeface="Comic Sans MS" pitchFamily="66" charset="0"/>
                </a:rPr>
                <a:t>Rare processes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2170" y="4233911"/>
              <a:ext cx="4142434" cy="368859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x-none" sz="1200" b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suppressed in SM </a:t>
              </a:r>
              <a:r>
                <a:rPr lang="en-US" altLang="x-none" sz="1200" b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 could be enhanced by New Physics</a:t>
              </a:r>
              <a:endParaRPr lang="en-US" altLang="x-none" sz="1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7" name="Group 32"/>
          <p:cNvGrpSpPr>
            <a:grpSpLocks/>
          </p:cNvGrpSpPr>
          <p:nvPr/>
        </p:nvGrpSpPr>
        <p:grpSpPr bwMode="auto">
          <a:xfrm>
            <a:off x="179389" y="1431133"/>
            <a:ext cx="4492807" cy="307777"/>
            <a:chOff x="323528" y="2060848"/>
            <a:chExt cx="4492608" cy="411519"/>
          </a:xfrm>
        </p:grpSpPr>
        <p:sp>
          <p:nvSpPr>
            <p:cNvPr id="58392" name="TextBox 21"/>
            <p:cNvSpPr txBox="1">
              <a:spLocks noChangeArrowheads="1"/>
            </p:cNvSpPr>
            <p:nvPr/>
          </p:nvSpPr>
          <p:spPr bwMode="auto">
            <a:xfrm>
              <a:off x="323528" y="2060848"/>
              <a:ext cx="894757" cy="411519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smtClean="0">
                  <a:solidFill>
                    <a:srgbClr val="000000"/>
                  </a:solidFill>
                  <a:latin typeface="Comic Sans MS" pitchFamily="66" charset="0"/>
                </a:rPr>
                <a:t>Indirect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7436" y="2081544"/>
              <a:ext cx="3268700" cy="37036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precise measurements of known processes </a:t>
              </a:r>
            </a:p>
          </p:txBody>
        </p:sp>
      </p:grpSp>
      <p:grpSp>
        <p:nvGrpSpPr>
          <p:cNvPr id="58378" name="Group 23"/>
          <p:cNvGrpSpPr>
            <a:grpSpLocks/>
          </p:cNvGrpSpPr>
          <p:nvPr/>
        </p:nvGrpSpPr>
        <p:grpSpPr bwMode="auto">
          <a:xfrm>
            <a:off x="61218" y="2301906"/>
            <a:ext cx="8502691" cy="995493"/>
            <a:chOff x="107504" y="3140968"/>
            <a:chExt cx="8832378" cy="1399333"/>
          </a:xfrm>
        </p:grpSpPr>
        <p:pic>
          <p:nvPicPr>
            <p:cNvPr id="58382" name="Picture 5" descr="J:\Public\PSI\eeZttff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1981200" cy="138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383" name="Group 79"/>
            <p:cNvGrpSpPr>
              <a:grpSpLocks/>
            </p:cNvGrpSpPr>
            <p:nvPr/>
          </p:nvGrpSpPr>
          <p:grpSpPr bwMode="auto">
            <a:xfrm>
              <a:off x="6660232" y="3341738"/>
              <a:ext cx="2279650" cy="1198563"/>
              <a:chOff x="528" y="912"/>
              <a:chExt cx="1436" cy="755"/>
            </a:xfrm>
          </p:grpSpPr>
          <p:pic>
            <p:nvPicPr>
              <p:cNvPr id="58387" name="Picture 80" descr="\\cern.ch\dfs\Users\j\janot\Public\SSI2001\eegee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912"/>
                <a:ext cx="1229" cy="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81"/>
              <p:cNvSpPr>
                <a:spLocks noChangeArrowheads="1"/>
              </p:cNvSpPr>
              <p:nvPr/>
            </p:nvSpPr>
            <p:spPr bwMode="auto">
              <a:xfrm>
                <a:off x="960" y="1024"/>
                <a:ext cx="336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endParaRPr lang="en-US" altLang="x-none" sz="1600" b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2" name="Text Box 82"/>
              <p:cNvSpPr txBox="1">
                <a:spLocks noChangeArrowheads="1"/>
              </p:cNvSpPr>
              <p:nvPr/>
            </p:nvSpPr>
            <p:spPr bwMode="auto">
              <a:xfrm>
                <a:off x="1056" y="1036"/>
                <a:ext cx="279" cy="28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x-none" sz="1600" b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X</a:t>
                </a:r>
                <a:r>
                  <a:rPr lang="en-US" altLang="x-none" sz="1600" b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*</a:t>
                </a:r>
                <a:endParaRPr lang="en-US" altLang="x-none" sz="1600" b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58390" name="Text Box 83"/>
              <p:cNvSpPr txBox="1">
                <a:spLocks noChangeArrowheads="1"/>
              </p:cNvSpPr>
              <p:nvPr/>
            </p:nvSpPr>
            <p:spPr bwMode="auto">
              <a:xfrm>
                <a:off x="1728" y="921"/>
                <a:ext cx="230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 smtClean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 smtClean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-</a:t>
                </a:r>
                <a:endParaRPr lang="en-US" altLang="en-US" sz="1400" b="0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391" name="Text Box 84"/>
              <p:cNvSpPr txBox="1">
                <a:spLocks noChangeArrowheads="1"/>
              </p:cNvSpPr>
              <p:nvPr/>
            </p:nvSpPr>
            <p:spPr bwMode="auto">
              <a:xfrm>
                <a:off x="1728" y="1408"/>
                <a:ext cx="236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 smtClean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 smtClean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+</a:t>
                </a:r>
                <a:endParaRPr lang="en-US" altLang="en-US" sz="1400" b="0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58384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1763688" y="3861048"/>
              <a:ext cx="60471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385" name="TextBox 7"/>
            <p:cNvSpPr txBox="1">
              <a:spLocks noChangeArrowheads="1"/>
            </p:cNvSpPr>
            <p:nvPr/>
          </p:nvSpPr>
          <p:spPr bwMode="auto">
            <a:xfrm>
              <a:off x="2195736" y="3501008"/>
              <a:ext cx="4269656" cy="98488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E.g. top mass predicted by LEP1 and SLC in 1993:</a:t>
              </a:r>
            </a:p>
            <a:p>
              <a:pPr algn="l" eaLnBrk="0" hangingPunct="0"/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dirty="0" err="1" smtClean="0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 = 177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10 </a:t>
              </a:r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;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first direct evidence </a:t>
              </a:r>
            </a:p>
            <a:p>
              <a:pPr algn="l" eaLnBrk="0" hangingPunct="0"/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at </a:t>
              </a:r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Tevatron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in 1994: </a:t>
              </a:r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dirty="0" err="1" smtClean="0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baseline="-250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=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</a:rPr>
                <a:t>174 </a:t>
              </a:r>
              <a:r>
                <a:rPr lang="en-US" altLang="en-US" sz="1400" b="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16 </a:t>
              </a:r>
              <a:r>
                <a:rPr lang="en-US" altLang="en-US" sz="1400" b="0" dirty="0" err="1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endParaRPr lang="en-US" altLang="en-US" sz="1400" b="0" baseline="-25000" dirty="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86" name="TextBox 22"/>
            <p:cNvSpPr txBox="1">
              <a:spLocks noChangeArrowheads="1"/>
            </p:cNvSpPr>
            <p:nvPr/>
          </p:nvSpPr>
          <p:spPr bwMode="auto">
            <a:xfrm>
              <a:off x="539552" y="3212976"/>
              <a:ext cx="1061643" cy="3693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 smtClean="0">
                  <a:solidFill>
                    <a:srgbClr val="000000"/>
                  </a:solidFill>
                  <a:latin typeface="Comic Sans MS" pitchFamily="66" charset="0"/>
                </a:rPr>
                <a:t>√s ~ 90 GeV</a:t>
              </a:r>
            </a:p>
          </p:txBody>
        </p:sp>
      </p:grpSp>
      <p:sp>
        <p:nvSpPr>
          <p:cNvPr id="58379" name="TextBox 33"/>
          <p:cNvSpPr txBox="1">
            <a:spLocks noChangeArrowheads="1"/>
          </p:cNvSpPr>
          <p:nvPr/>
        </p:nvSpPr>
        <p:spPr bwMode="auto">
          <a:xfrm>
            <a:off x="34925" y="3721894"/>
            <a:ext cx="7553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</a:rPr>
              <a:t>e.g. neutrino interactions, rare decay modes </a:t>
            </a:r>
            <a:r>
              <a:rPr lang="en-US" altLang="en-US" sz="1200" b="0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intense beams and/or ultra-sensitive (massive) </a:t>
            </a:r>
          </a:p>
          <a:p>
            <a:pPr algn="l" eaLnBrk="0" hangingPunct="0"/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detectors (“intensity frontier”)</a:t>
            </a:r>
            <a:endParaRPr lang="en-US" altLang="en-US" sz="12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8381" name="Picture 3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35" y="4056460"/>
            <a:ext cx="1597025" cy="105370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8373" y="4445699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effectLst/>
              </a:rPr>
              <a:t>Slide from </a:t>
            </a:r>
          </a:p>
          <a:p>
            <a:r>
              <a:rPr lang="en-US" sz="1800" i="1" dirty="0" smtClean="0">
                <a:effectLst/>
              </a:rPr>
              <a:t>F. </a:t>
            </a:r>
            <a:r>
              <a:rPr lang="en-US" sz="1800" i="1" dirty="0" err="1" smtClean="0">
                <a:effectLst/>
              </a:rPr>
              <a:t>Gianotti</a:t>
            </a:r>
            <a:endParaRPr lang="en-US" sz="1800" i="1" dirty="0" smtClean="0">
              <a:effectLst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316416" y="555526"/>
            <a:ext cx="504056" cy="274187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5400000">
            <a:off x="8314408" y="1758065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effectLst/>
              </a:rPr>
              <a:t>Main focus</a:t>
            </a:r>
          </a:p>
        </p:txBody>
      </p:sp>
    </p:spTree>
    <p:extLst>
      <p:ext uri="{BB962C8B-B14F-4D97-AF65-F5344CB8AC3E}">
        <p14:creationId xmlns:p14="http://schemas.microsoft.com/office/powerpoint/2010/main" val="119259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555526"/>
            <a:ext cx="3888432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Particles radiate </a:t>
            </a:r>
            <a:r>
              <a:rPr lang="en-US" dirty="0" smtClean="0"/>
              <a:t>not only in magnets, but also </a:t>
            </a:r>
            <a:r>
              <a:rPr lang="en-US" dirty="0" smtClean="0">
                <a:solidFill>
                  <a:srgbClr val="FF0000"/>
                </a:solidFill>
              </a:rPr>
              <a:t>due to electromagnetic field of opposing beam: “</a:t>
            </a:r>
            <a:r>
              <a:rPr lang="en-US" dirty="0" err="1" smtClean="0">
                <a:solidFill>
                  <a:srgbClr val="FF0000"/>
                </a:solidFill>
              </a:rPr>
              <a:t>beamstrahlung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</a:p>
          <a:p>
            <a:pPr lvl="1"/>
            <a:endParaRPr lang="en-US" dirty="0"/>
          </a:p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/>
              <a:t>will be the first collider where </a:t>
            </a:r>
            <a:r>
              <a:rPr lang="en-US" dirty="0" err="1"/>
              <a:t>beamstrahlung</a:t>
            </a:r>
            <a:r>
              <a:rPr lang="en-US" dirty="0"/>
              <a:t> plays a significant role in </a:t>
            </a:r>
            <a:r>
              <a:rPr lang="en-US" dirty="0" smtClean="0"/>
              <a:t>beam dynamics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Collider must have </a:t>
            </a:r>
            <a:r>
              <a:rPr lang="en-US" dirty="0">
                <a:solidFill>
                  <a:srgbClr val="FF0000"/>
                </a:solidFill>
              </a:rPr>
              <a:t>sufficiently large </a:t>
            </a:r>
            <a:r>
              <a:rPr lang="en-US" dirty="0" smtClean="0">
                <a:solidFill>
                  <a:srgbClr val="FF0000"/>
                </a:solidFill>
              </a:rPr>
              <a:t>momentum </a:t>
            </a:r>
            <a:r>
              <a:rPr lang="en-US" dirty="0">
                <a:solidFill>
                  <a:srgbClr val="FF0000"/>
                </a:solidFill>
              </a:rPr>
              <a:t>acceptance </a:t>
            </a:r>
            <a:r>
              <a:rPr lang="en-US" dirty="0"/>
              <a:t>to hold a particle that </a:t>
            </a:r>
            <a:r>
              <a:rPr lang="en-US" dirty="0" smtClean="0"/>
              <a:t>loses its </a:t>
            </a:r>
            <a:r>
              <a:rPr lang="en-US" dirty="0"/>
              <a:t>energy in a single photon emission due to </a:t>
            </a:r>
            <a:r>
              <a:rPr lang="en-US" dirty="0" err="1"/>
              <a:t>beamstrahlung</a:t>
            </a:r>
            <a:r>
              <a:rPr lang="en-US" dirty="0"/>
              <a:t>. </a:t>
            </a:r>
            <a:endParaRPr lang="en-US" dirty="0" smtClean="0"/>
          </a:p>
          <a:p>
            <a:pPr lvl="2"/>
            <a:r>
              <a:rPr lang="en-US" dirty="0" smtClean="0"/>
              <a:t>A particle with 2% momentum deviation must still stay within the </a:t>
            </a:r>
            <a:r>
              <a:rPr lang="en-US" dirty="0" err="1" smtClean="0"/>
              <a:t>beampipe</a:t>
            </a:r>
            <a:r>
              <a:rPr lang="en-US" dirty="0" smtClean="0"/>
              <a:t> without touching it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Power of radiated photons reaches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almost 400 kW!</a:t>
            </a:r>
          </a:p>
          <a:p>
            <a:pPr lvl="1"/>
            <a:r>
              <a:rPr lang="en-US" dirty="0" smtClean="0"/>
              <a:t>Photons hit downstream vacuum chamber in localized spot – engineering challenge to dispose of heat without material damage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995936" y="699542"/>
            <a:ext cx="5112568" cy="1152128"/>
            <a:chOff x="1043608" y="627534"/>
            <a:chExt cx="7632848" cy="1667792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627534"/>
              <a:ext cx="7632848" cy="15926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8172400" y="1707654"/>
              <a:ext cx="50405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4745154">
              <a:off x="8288914" y="1924521"/>
              <a:ext cx="59759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`</a:t>
              </a:r>
              <a:endParaRPr lang="en-US" dirty="0"/>
            </a:p>
          </p:txBody>
        </p:sp>
      </p:grp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546" y="2139702"/>
            <a:ext cx="367240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348874" y="4371950"/>
            <a:ext cx="831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A. </a:t>
            </a:r>
            <a:r>
              <a:rPr lang="en-US" sz="1200" i="1" dirty="0" err="1" smtClean="0"/>
              <a:t>Ciarma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58754" y="2964916"/>
            <a:ext cx="2331687" cy="6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61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power consumption</a:t>
            </a:r>
            <a:endParaRPr lang="en-US" dirty="0"/>
          </a:p>
        </p:txBody>
      </p:sp>
      <p:graphicFrame>
        <p:nvGraphicFramePr>
          <p:cNvPr id="6" name="Table"/>
          <p:cNvGraphicFramePr/>
          <p:nvPr>
            <p:extLst>
              <p:ext uri="{D42A27DB-BD31-4B8C-83A1-F6EECF244321}">
                <p14:modId xmlns:p14="http://schemas.microsoft.com/office/powerpoint/2010/main" val="1944604808"/>
              </p:ext>
            </p:extLst>
          </p:nvPr>
        </p:nvGraphicFramePr>
        <p:xfrm>
          <a:off x="-7937" y="483519"/>
          <a:ext cx="9143998" cy="3725199"/>
        </p:xfrm>
        <a:graphic>
          <a:graphicData uri="http://schemas.openxmlformats.org/drawingml/2006/table">
            <a:tbl>
              <a:tblPr firstRow="1" firstCol="1"/>
              <a:tblGrid>
                <a:gridCol w="3128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7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2047">
                  <a:extLst>
                    <a:ext uri="{9D8B030D-6E8A-4147-A177-3AD203B41FA5}">
                      <a16:colId xmlns:a16="http://schemas.microsoft.com/office/drawing/2014/main" xmlns="" val="4243762961"/>
                    </a:ext>
                  </a:extLst>
                </a:gridCol>
                <a:gridCol w="1221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43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00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Beam energy (GeV)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>
                          <a:solidFill>
                            <a:srgbClr val="F5F5EA"/>
                          </a:solidFill>
                        </a:rPr>
                        <a:t>45.6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>
                          <a:solidFill>
                            <a:srgbClr val="F5F5EA"/>
                          </a:solidFill>
                        </a:rPr>
                        <a:t>Z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>
                          <a:solidFill>
                            <a:srgbClr val="F5F5EA"/>
                          </a:solidFill>
                          <a:latin typeface="Palatino"/>
                        </a:rPr>
                        <a:t>80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>
                          <a:solidFill>
                            <a:srgbClr val="F5F5EA"/>
                          </a:solidFill>
                          <a:latin typeface="Palatino"/>
                        </a:rPr>
                        <a:t>W</a:t>
                      </a:r>
                      <a:endParaRPr sz="1400" b="1" dirty="0">
                        <a:solidFill>
                          <a:srgbClr val="F5F5EA"/>
                        </a:solidFill>
                        <a:latin typeface="Palatino"/>
                      </a:endParaRP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>
                          <a:solidFill>
                            <a:srgbClr val="F5F5EA"/>
                          </a:solidFill>
                        </a:rPr>
                        <a:t>120</a:t>
                      </a:r>
                      <a:endParaRPr lang="en-US" sz="1400" b="1" dirty="0" smtClean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>
                          <a:solidFill>
                            <a:srgbClr val="F5F5EA"/>
                          </a:solidFill>
                        </a:rPr>
                        <a:t>ZH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>
                          <a:solidFill>
                            <a:srgbClr val="F5F5EA"/>
                          </a:solidFill>
                        </a:rPr>
                        <a:t>182.5</a:t>
                      </a:r>
                      <a:endParaRPr lang="en-US" sz="1400" b="1" dirty="0" smtClean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err="1" smtClean="0">
                          <a:solidFill>
                            <a:srgbClr val="F5F5EA"/>
                          </a:solidFill>
                        </a:rPr>
                        <a:t>ttbar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RF (SR = 100)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/>
                        <a:t>1</a:t>
                      </a:r>
                      <a:r>
                        <a:rPr lang="en-US" sz="1400" b="1" dirty="0" smtClean="0"/>
                        <a:t>63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163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145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145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Collider cryo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/>
                        <a:t>1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9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46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Collider magnets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12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26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60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Booster RF &amp; cryo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Booster magnets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1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2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5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Pre injector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10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Physics detector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8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Data center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Cooling &amp; ventilation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/>
                        <a:t>3</a:t>
                      </a:r>
                      <a:r>
                        <a:rPr lang="en-US" sz="1400" b="1" dirty="0" smtClean="0"/>
                        <a:t>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31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31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37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>
                          <a:solidFill>
                            <a:srgbClr val="F5F5EA"/>
                          </a:solidFill>
                        </a:rPr>
                        <a:t>G</a:t>
                      </a:r>
                      <a:r>
                        <a:rPr lang="en-US" sz="1400" b="1" dirty="0" smtClean="0">
                          <a:solidFill>
                            <a:srgbClr val="F5F5EA"/>
                          </a:solidFill>
                        </a:rPr>
                        <a:t>e</a:t>
                      </a:r>
                      <a:r>
                        <a:rPr sz="1400" b="1" dirty="0" smtClean="0">
                          <a:solidFill>
                            <a:srgbClr val="F5F5EA"/>
                          </a:solidFill>
                        </a:rPr>
                        <a:t>neral </a:t>
                      </a: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services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36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Total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 smtClean="0"/>
                        <a:t>2</a:t>
                      </a:r>
                      <a:r>
                        <a:rPr lang="en-US" sz="1400" b="1" dirty="0" smtClean="0"/>
                        <a:t>59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smtClean="0"/>
                        <a:t>278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282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359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1040532"/>
            <a:ext cx="91440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15841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Foreseen FCC timeline spans several decades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Remember: it took ~25 years from the start of the LHC design to the start of operation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FCC timeline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2" b="2211"/>
          <a:stretch/>
        </p:blipFill>
        <p:spPr bwMode="auto">
          <a:xfrm>
            <a:off x="0" y="2643758"/>
            <a:ext cx="9144000" cy="188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72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design report</a:t>
            </a:r>
            <a:endParaRPr lang="en-US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3807350" y="644945"/>
            <a:ext cx="5252132" cy="2244092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FCC-Conceptual Design Reports (completed in 2018):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Vol 1 Physics, Vol 2 FCC-ee, Vol 3 FCC-</a:t>
            </a:r>
            <a:r>
              <a:rPr lang="en-US" sz="1600" b="1" dirty="0" err="1"/>
              <a:t>hh</a:t>
            </a:r>
            <a:r>
              <a:rPr lang="en-US" sz="1600" b="1" dirty="0"/>
              <a:t>, Vol 4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CDRs published in </a:t>
            </a:r>
            <a:r>
              <a:rPr lang="fr-FR" sz="1600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600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670322" lvl="1" indent="0">
              <a:spcBef>
                <a:spcPts val="900"/>
              </a:spcBef>
              <a:buClr>
                <a:srgbClr val="0C377B"/>
              </a:buClr>
              <a:buNone/>
            </a:pPr>
            <a:r>
              <a:rPr lang="en-US" sz="14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400" dirty="0">
                <a:solidFill>
                  <a:sysClr val="windowText" lastClr="000000"/>
                </a:solidFill>
              </a:rPr>
              <a:t>  , </a:t>
            </a:r>
            <a:r>
              <a:rPr lang="en-US" sz="14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400" dirty="0">
                <a:solidFill>
                  <a:sysClr val="windowText" lastClr="000000"/>
                </a:solidFill>
              </a:rPr>
              <a:t>, </a:t>
            </a:r>
            <a:r>
              <a:rPr lang="en-US" sz="14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400" dirty="0">
                <a:solidFill>
                  <a:sysClr val="windowText" lastClr="000000"/>
                </a:solidFill>
              </a:rPr>
              <a:t>  , </a:t>
            </a:r>
            <a:r>
              <a:rPr lang="en-US" sz="14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</a:p>
          <a:p>
            <a:pPr marL="336042" lvl="1" indent="0">
              <a:spcBef>
                <a:spcPts val="900"/>
              </a:spcBef>
              <a:buClr>
                <a:srgbClr val="0C377B"/>
              </a:buClr>
              <a:buNone/>
            </a:pPr>
            <a:endParaRPr lang="en-GB" sz="1600" b="1" dirty="0">
              <a:solidFill>
                <a:srgbClr val="0000FF"/>
              </a:solidFill>
            </a:endParaRPr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FCC-integral, FCC-ee, FCC-</a:t>
            </a:r>
            <a:r>
              <a:rPr lang="en-US" sz="1600" b="1" dirty="0" err="1"/>
              <a:t>hh</a:t>
            </a:r>
            <a:r>
              <a:rPr lang="en-US" sz="1600" b="1" dirty="0"/>
              <a:t>,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Accessible on </a:t>
            </a:r>
            <a:r>
              <a:rPr lang="en-GB" sz="1600" dirty="0">
                <a:hlinkClick r:id="rId6"/>
              </a:rPr>
              <a:t>http://fcc-cdr.web.cern.ch/</a:t>
            </a:r>
            <a:endParaRPr lang="en-GB" sz="1600" dirty="0"/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916761" y="579426"/>
            <a:ext cx="1883908" cy="20167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8" y="563381"/>
            <a:ext cx="1890982" cy="1892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89" y="2406340"/>
            <a:ext cx="2039431" cy="2244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9687" y="2406340"/>
            <a:ext cx="1978558" cy="221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CEPC / </a:t>
            </a:r>
            <a:r>
              <a:rPr lang="en-US" sz="8800" dirty="0" err="1" smtClean="0"/>
              <a:t>SppC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54</a:t>
            </a:fld>
            <a:endParaRPr lang="en-US" dirty="0"/>
          </a:p>
        </p:txBody>
      </p:sp>
      <p:pic>
        <p:nvPicPr>
          <p:cNvPr id="6" name="Picture 4" descr="http://cepc.ihep.ac.cn/marg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43707"/>
            <a:ext cx="6336704" cy="11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555526"/>
            <a:ext cx="4618856" cy="2448892"/>
          </a:xfrm>
        </p:spPr>
        <p:txBody>
          <a:bodyPr>
            <a:noAutofit/>
          </a:bodyPr>
          <a:lstStyle/>
          <a:p>
            <a:pPr marL="285750">
              <a:buFont typeface="Arial"/>
              <a:buChar char="•"/>
            </a:pPr>
            <a:r>
              <a:rPr lang="en-US" sz="2000" dirty="0" smtClean="0"/>
              <a:t>Chinese proposal for </a:t>
            </a:r>
            <a:r>
              <a:rPr lang="en-US" sz="2000" dirty="0" err="1" smtClean="0"/>
              <a:t>e</a:t>
            </a:r>
            <a:r>
              <a:rPr lang="en-US" sz="2000" baseline="30000" dirty="0" err="1" smtClean="0"/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/>
              <a:t>- </a:t>
            </a:r>
            <a:r>
              <a:rPr lang="en-US" sz="2000" dirty="0"/>
              <a:t>collider 90-240 </a:t>
            </a:r>
            <a:r>
              <a:rPr lang="en-US" sz="2000" dirty="0" err="1" smtClean="0"/>
              <a:t>GeV</a:t>
            </a:r>
            <a:r>
              <a:rPr lang="en-US" sz="2000" dirty="0" smtClean="0"/>
              <a:t>, 100 km ring</a:t>
            </a:r>
            <a:endParaRPr lang="en-US" sz="2000" dirty="0"/>
          </a:p>
          <a:p>
            <a:pPr marL="285750">
              <a:buFont typeface="Arial"/>
              <a:buChar char="•"/>
            </a:pPr>
            <a:r>
              <a:rPr lang="en-US" sz="2000" dirty="0" smtClean="0"/>
              <a:t>Focus </a:t>
            </a:r>
            <a:r>
              <a:rPr lang="en-US" sz="2000" dirty="0"/>
              <a:t>on </a:t>
            </a:r>
            <a:r>
              <a:rPr lang="en-US" sz="2000" dirty="0" smtClean="0"/>
              <a:t>Higgs production</a:t>
            </a:r>
          </a:p>
          <a:p>
            <a:pPr marL="285750">
              <a:buFont typeface="Arial"/>
              <a:buChar char="•"/>
            </a:pPr>
            <a:r>
              <a:rPr lang="en-US" sz="2000" dirty="0" smtClean="0"/>
              <a:t>Two collision points, two RF insertions</a:t>
            </a:r>
          </a:p>
          <a:p>
            <a:pPr marL="285750">
              <a:buFont typeface="Arial"/>
              <a:buChar char="•"/>
            </a:pPr>
            <a:r>
              <a:rPr lang="en-US" sz="2000" dirty="0" smtClean="0"/>
              <a:t>Limit synchrotron radiation power to 30 MW per ring</a:t>
            </a:r>
          </a:p>
          <a:p>
            <a:pPr marL="285750">
              <a:buFont typeface="Arial"/>
              <a:buChar char="•"/>
            </a:pPr>
            <a:r>
              <a:rPr lang="en-US" sz="2000" dirty="0" smtClean="0"/>
              <a:t>More info: </a:t>
            </a:r>
            <a:r>
              <a:rPr lang="en-US" sz="2000" dirty="0" smtClean="0">
                <a:hlinkClick r:id="rId2"/>
              </a:rPr>
              <a:t>conceptual </a:t>
            </a:r>
            <a:r>
              <a:rPr lang="en-US" sz="2000" dirty="0">
                <a:hlinkClick r:id="rId2"/>
              </a:rPr>
              <a:t>design </a:t>
            </a:r>
            <a:r>
              <a:rPr lang="en-US" sz="2000" dirty="0" smtClean="0">
                <a:hlinkClick r:id="rId2"/>
              </a:rPr>
              <a:t>report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CEPC (</a:t>
            </a:r>
            <a:r>
              <a:rPr lang="en-US" dirty="0"/>
              <a:t>Circular Electron Positron Collider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187" y="2794094"/>
            <a:ext cx="2367189" cy="229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14" y="3076426"/>
            <a:ext cx="49720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987824" y="4428976"/>
            <a:ext cx="16033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hlinkClick r:id="rId2"/>
              </a:rPr>
              <a:t>CEPC design </a:t>
            </a:r>
            <a:r>
              <a:rPr lang="en-US" sz="1400" i="1" dirty="0">
                <a:hlinkClick r:id="rId2"/>
              </a:rPr>
              <a:t>report </a:t>
            </a:r>
            <a:endParaRPr lang="en-US" sz="14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551" y="498165"/>
            <a:ext cx="353642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258816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100 km hadron </a:t>
            </a:r>
            <a:r>
              <a:rPr lang="en-US" dirty="0"/>
              <a:t>collider to later be installed in the same </a:t>
            </a:r>
            <a:r>
              <a:rPr lang="en-US" dirty="0" smtClean="0"/>
              <a:t>tunnel as CEPC</a:t>
            </a:r>
          </a:p>
          <a:p>
            <a:endParaRPr lang="en-US" dirty="0"/>
          </a:p>
          <a:p>
            <a:r>
              <a:rPr lang="en-US" dirty="0" smtClean="0"/>
              <a:t>Design report scenario: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12 </a:t>
            </a:r>
            <a:r>
              <a:rPr lang="en-US" dirty="0" smtClean="0"/>
              <a:t>T high-temperature </a:t>
            </a:r>
            <a:r>
              <a:rPr lang="en-US" dirty="0"/>
              <a:t>iron-based superconductors for high field dipole magnets </a:t>
            </a:r>
            <a:r>
              <a:rPr lang="en-US" dirty="0" smtClean="0"/>
              <a:t>=&gt; </a:t>
            </a:r>
            <a:r>
              <a:rPr lang="en-US" dirty="0" err="1" smtClean="0"/>
              <a:t>centre</a:t>
            </a:r>
            <a:r>
              <a:rPr lang="en-US" dirty="0" smtClean="0"/>
              <a:t> </a:t>
            </a:r>
            <a:r>
              <a:rPr lang="en-US" dirty="0"/>
              <a:t>of mass energy of 75 </a:t>
            </a:r>
            <a:r>
              <a:rPr lang="en-US" dirty="0" err="1"/>
              <a:t>TeV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“ultimate” upgrade: 24T field, 150 </a:t>
            </a:r>
            <a:r>
              <a:rPr lang="en-US" dirty="0" err="1" smtClean="0"/>
              <a:t>TeV</a:t>
            </a:r>
            <a:r>
              <a:rPr lang="en-US" dirty="0" smtClean="0"/>
              <a:t> CMS energy</a:t>
            </a:r>
          </a:p>
          <a:p>
            <a:pPr lvl="1"/>
            <a:r>
              <a:rPr lang="en-US" dirty="0" smtClean="0"/>
              <a:t>Operating at 4.2 K</a:t>
            </a:r>
            <a:endParaRPr lang="en-US" dirty="0"/>
          </a:p>
          <a:p>
            <a:pPr lvl="1"/>
            <a:r>
              <a:rPr lang="en-US" dirty="0" smtClean="0"/>
              <a:t>Luminosity </a:t>
            </a:r>
            <a:r>
              <a:rPr lang="en-US" dirty="0"/>
              <a:t>of 10</a:t>
            </a:r>
            <a:r>
              <a:rPr lang="en-US" baseline="30000" dirty="0"/>
              <a:t>35</a:t>
            </a:r>
            <a:r>
              <a:rPr lang="en-US" dirty="0"/>
              <a:t> cm</a:t>
            </a:r>
            <a:r>
              <a:rPr lang="en-US" baseline="30000" dirty="0"/>
              <a:t>–2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–1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Baseline layout with 8 insertions for experiments, collimation, extraction, injection, RF</a:t>
            </a:r>
          </a:p>
          <a:p>
            <a:endParaRPr lang="en-US" dirty="0"/>
          </a:p>
          <a:p>
            <a:r>
              <a:rPr lang="en-US" dirty="0" smtClean="0"/>
              <a:t>More info in </a:t>
            </a:r>
            <a:r>
              <a:rPr lang="en-US" dirty="0">
                <a:hlinkClick r:id="rId2"/>
              </a:rPr>
              <a:t>conceptual design report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SppC</a:t>
            </a:r>
            <a:r>
              <a:rPr lang="en-US" dirty="0" smtClean="0"/>
              <a:t> (Super proton-proton Collider)</a:t>
            </a:r>
            <a:endParaRPr lang="en-US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720" y="627533"/>
            <a:ext cx="3658280" cy="360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15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83718"/>
            <a:ext cx="3415308" cy="2276872"/>
          </a:xfrm>
          <a:prstGeom prst="rect">
            <a:avLst/>
          </a:prstGeom>
        </p:spPr>
      </p:pic>
      <p:sp>
        <p:nvSpPr>
          <p:cNvPr id="7" name="Title 4"/>
          <p:cNvSpPr txBox="1">
            <a:spLocks/>
          </p:cNvSpPr>
          <p:nvPr/>
        </p:nvSpPr>
        <p:spPr>
          <a:xfrm>
            <a:off x="539552" y="1203598"/>
            <a:ext cx="8077200" cy="2393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 smtClean="0">
                <a:solidFill>
                  <a:schemeClr val="tx1"/>
                </a:solidFill>
              </a:rPr>
              <a:t>Other Accelerator Studies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857250"/>
          </a:xfrm>
        </p:spPr>
        <p:txBody>
          <a:bodyPr/>
          <a:lstStyle/>
          <a:p>
            <a:r>
              <a:rPr lang="en-US" sz="3600" dirty="0" smtClean="0"/>
              <a:t>Physics beyond colliders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z="1050" smtClean="0"/>
              <a:pPr>
                <a:defRPr/>
              </a:pPr>
              <a:t>58</a:t>
            </a:fld>
            <a:endParaRPr lang="en-US" sz="105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050" dirty="0" err="1" smtClean="0"/>
              <a:t>Roderik</a:t>
            </a:r>
            <a:r>
              <a:rPr lang="en-US" sz="1050" dirty="0" smtClean="0"/>
              <a:t> </a:t>
            </a:r>
            <a:r>
              <a:rPr lang="en-US" sz="1050" dirty="0" smtClean="0"/>
              <a:t>Bruce</a:t>
            </a:r>
            <a:endParaRPr lang="en-US" sz="1050" dirty="0"/>
          </a:p>
        </p:txBody>
      </p:sp>
      <p:sp>
        <p:nvSpPr>
          <p:cNvPr id="14" name="TextBox 13">
            <a:extLst>
              <a:ext uri="{FF2B5EF4-FFF2-40B4-BE49-F238E27FC236}"/>
            </a:extLst>
          </p:cNvPr>
          <p:cNvSpPr txBox="1"/>
          <p:nvPr/>
        </p:nvSpPr>
        <p:spPr>
          <a:xfrm>
            <a:off x="107951" y="573881"/>
            <a:ext cx="6950301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defTabSz="457200" eaLnBrk="0" hangingPunct="0">
              <a:defRPr/>
            </a:pPr>
            <a:r>
              <a:rPr lang="en-US" altLang="en-US" sz="1200" b="0" dirty="0">
                <a:solidFill>
                  <a:srgbClr val="0052FF"/>
                </a:solidFill>
                <a:ea typeface="ＭＳ Ｐゴシック" charset="-128"/>
              </a:rPr>
              <a:t>Physics Beyond Colliders study group </a:t>
            </a:r>
            <a:r>
              <a:rPr lang="en-US" altLang="en-US" sz="1200" b="0" dirty="0">
                <a:solidFill>
                  <a:prstClr val="black"/>
                </a:solidFill>
                <a:ea typeface="ＭＳ Ｐゴシック" charset="-128"/>
              </a:rPr>
              <a:t>set up in 2016 </a:t>
            </a: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to explore the </a:t>
            </a: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opportunities offered by the </a:t>
            </a:r>
          </a:p>
          <a:p>
            <a:pPr algn="l" defTabSz="457200" eaLnBrk="0" hangingPunct="0">
              <a:defRPr/>
            </a:pP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CERN accelerator complex and other scientific infrastructure to get new insight into some of </a:t>
            </a:r>
          </a:p>
          <a:p>
            <a:pPr algn="l" defTabSz="457200" eaLnBrk="0" hangingPunct="0">
              <a:defRPr/>
            </a:pP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today’s outstanding questions</a:t>
            </a: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in particle physics </a:t>
            </a: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through projects complementary to high-energy </a:t>
            </a:r>
          </a:p>
          <a:p>
            <a:pPr algn="l" defTabSz="457200" eaLnBrk="0" hangingPunct="0">
              <a:defRPr/>
            </a:pP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colliders </a:t>
            </a: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(i.e. projects requiring different types of beams and experiments) </a:t>
            </a: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and other initiatives in the world</a:t>
            </a: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. </a:t>
            </a:r>
          </a:p>
          <a:p>
            <a:pPr algn="l" defTabSz="457200" eaLnBrk="0" hangingPunct="0">
              <a:defRPr/>
            </a:pP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Projects should exploit the </a:t>
            </a:r>
            <a:r>
              <a:rPr lang="en-US" sz="1200" b="0" dirty="0">
                <a:solidFill>
                  <a:srgbClr val="0052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uniqueness of CERN accelerator complex and infrastructure</a:t>
            </a:r>
            <a:r>
              <a:rPr lang="en-US" sz="1200" b="0" dirty="0">
                <a:solidFill>
                  <a:prstClr val="black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.</a:t>
            </a: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55576" y="1629966"/>
            <a:ext cx="8404965" cy="3180120"/>
            <a:chOff x="155660" y="2461938"/>
            <a:chExt cx="8404993" cy="4239694"/>
          </a:xfrm>
        </p:grpSpPr>
        <p:sp>
          <p:nvSpPr>
            <p:cNvPr id="16" name="TextBox 15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55660" y="3860371"/>
              <a:ext cx="4129102" cy="1497681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solidFill>
                <a:srgbClr val="9BBB59">
                  <a:lumMod val="50000"/>
                </a:srgbClr>
              </a:solidFill>
            </a:ln>
          </p:spPr>
          <p:txBody>
            <a:bodyPr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Rare decays and precise measurements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KLEVER (K</a:t>
              </a:r>
              <a:r>
                <a:rPr kumimoji="0" lang="en-US" sz="11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0</a:t>
              </a:r>
              <a:r>
                <a:rPr kumimoji="0" lang="en-US" sz="11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L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 π</a:t>
              </a:r>
              <a:r>
                <a:rPr kumimoji="0" lang="en-US" sz="11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0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𝜈𝜈)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TauFV@BDF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: 𝜏  3μ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REDTOP (𝜂 decays)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MUonE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 (hadronic vacuum polarization for (g-2</a:t>
              </a:r>
              <a:r>
                <a:rPr kumimoji="0" lang="en-US" sz="11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μ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))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Proton EDM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17" name="TextBox 16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200110" y="2493685"/>
              <a:ext cx="3655180" cy="1046325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QCD measurements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COMPASS++, DIRAC++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NA61++, NA60++  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Fixed target (gas, bending crystals) in ALICE and 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LHCb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18" name="TextBox 17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65691" y="5634790"/>
              <a:ext cx="4905527" cy="1066842"/>
            </a:xfrm>
            <a:prstGeom prst="rect">
              <a:avLst/>
            </a:prstGeom>
            <a:solidFill>
              <a:srgbClr val="8064A2">
                <a:lumMod val="20000"/>
                <a:lumOff val="80000"/>
              </a:srgbClr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Non-accelerator projects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Exploit CERN’s technology (RF, vacuum, magnets, optics, cryogenics) for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experiments possibly located in other labs.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E.g. axion searches: IAXO 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(helioscope),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JURA 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(Light Shining through Wall)</a:t>
              </a:r>
            </a:p>
          </p:txBody>
        </p:sp>
        <p:sp>
          <p:nvSpPr>
            <p:cNvPr id="19" name="TextBox 18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5003901" y="4149265"/>
              <a:ext cx="2868103" cy="59496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>
              <a:solidFill>
                <a:srgbClr val="4BACC6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Long-lived particles from LHC collisions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FASER, MATHUSLA, CODEX-b, 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milliQAN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20" name="TextBox 19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5219802" y="2461938"/>
              <a:ext cx="2778334" cy="1497681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Hidden sector with “beam dump”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NA64++ (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e,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μ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  <a:sym typeface="Wingdings" pitchFamily="2" charset="2"/>
                </a:rPr>
                <a:t>)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NA62++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Beam Dump Facility at North Area (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SHiP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)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LDMX@eSPS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 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AWAKE++</a:t>
              </a:r>
            </a:p>
          </p:txBody>
        </p:sp>
        <p:sp>
          <p:nvSpPr>
            <p:cNvPr id="21" name="TextBox 2">
              <a:extLst>
                <a:ext uri="{FF2B5EF4-FFF2-40B4-BE49-F238E27FC236}"/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5570" y="5971515"/>
              <a:ext cx="1685083" cy="615486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marL="285750" marR="0" lvl="0" indent="-28575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à"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52FF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Report submitted 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52FF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     to the ESPP</a:t>
              </a:r>
            </a:p>
          </p:txBody>
        </p:sp>
        <p:sp>
          <p:nvSpPr>
            <p:cNvPr id="22" name="TextBox 21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4859439" y="4977848"/>
              <a:ext cx="3199926" cy="594969"/>
            </a:xfrm>
            <a:prstGeom prst="rect">
              <a:avLst/>
            </a:prstGeom>
            <a:solidFill>
              <a:srgbClr val="EEECE1">
                <a:lumMod val="90000"/>
              </a:srgbClr>
            </a:solidFill>
            <a:ln>
              <a:solidFill>
                <a:srgbClr val="EEECE1">
                  <a:lumMod val="1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Other facilities:</a:t>
              </a:r>
            </a:p>
            <a:p>
              <a:pPr marL="0" marR="0" lvl="0" indent="0" algn="l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𝛾-factory from Partially Stripped Ions; 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nuSTORM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68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LBNF/DUNE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1" y="528661"/>
            <a:ext cx="8569325" cy="405050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American project, with proton accelerator at </a:t>
            </a:r>
            <a:r>
              <a:rPr lang="en-US" dirty="0" err="1" smtClean="0"/>
              <a:t>Fermilab</a:t>
            </a:r>
            <a:r>
              <a:rPr lang="en-US" dirty="0" smtClean="0"/>
              <a:t>, sending neutrinos through the Earth to a detector 1300 km </a:t>
            </a:r>
            <a:r>
              <a:rPr lang="en-US" dirty="0" smtClean="0"/>
              <a:t>away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Status:</a:t>
            </a:r>
          </a:p>
          <a:p>
            <a:pPr marL="461963" lvl="1" indent="-1698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Far site: </a:t>
            </a:r>
            <a:r>
              <a:rPr lang="en-US" dirty="0" smtClean="0"/>
              <a:t>Construction at started </a:t>
            </a:r>
            <a:r>
              <a:rPr lang="en-US" dirty="0"/>
              <a:t>Nov 2018.  </a:t>
            </a:r>
            <a:r>
              <a:rPr lang="en-US" dirty="0" smtClean="0"/>
              <a:t>Currently </a:t>
            </a:r>
            <a:r>
              <a:rPr lang="en-US" dirty="0"/>
              <a:t>building or refurbishing ~100 year old rock handling systems at former gold mine to be able to move ~800k tons of excavated rock to </a:t>
            </a:r>
            <a:r>
              <a:rPr lang="en-US" dirty="0" smtClean="0"/>
              <a:t>surface</a:t>
            </a:r>
          </a:p>
          <a:p>
            <a:pPr marL="461963" lvl="1" indent="-1698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Near Site</a:t>
            </a:r>
            <a:r>
              <a:rPr lang="en-US" dirty="0"/>
              <a:t>: site preparation construction contract awarded last month, design of facilities and neutrino </a:t>
            </a:r>
            <a:r>
              <a:rPr lang="en-US" dirty="0" err="1"/>
              <a:t>beamline</a:t>
            </a:r>
            <a:r>
              <a:rPr lang="en-US" dirty="0"/>
              <a:t> underway</a:t>
            </a:r>
            <a:r>
              <a:rPr lang="en-US" dirty="0" smtClean="0"/>
              <a:t>.</a:t>
            </a:r>
          </a:p>
          <a:p>
            <a:pPr marL="461963" lvl="1" indent="-1698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DUNE</a:t>
            </a:r>
            <a:r>
              <a:rPr lang="en-US" dirty="0"/>
              <a:t>: two prototype detector models constructed and operating at CERN.</a:t>
            </a:r>
          </a:p>
          <a:p>
            <a:pPr marL="461963" lvl="1" indent="-1698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461963" lvl="1" indent="-1698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Roderik</a:t>
            </a:r>
            <a:r>
              <a:rPr lang="en-US" dirty="0" smtClean="0"/>
              <a:t> </a:t>
            </a:r>
            <a:r>
              <a:rPr lang="en-US" dirty="0" smtClean="0"/>
              <a:t>Bruce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6278"/>
          <a:stretch>
            <a:fillRect/>
          </a:stretch>
        </p:blipFill>
        <p:spPr>
          <a:xfrm>
            <a:off x="276495" y="1059582"/>
            <a:ext cx="8693449" cy="16383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6076" y="2211710"/>
            <a:ext cx="4289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  &amp;  LBNF  &amp;  PIP-II</a:t>
            </a:r>
          </a:p>
        </p:txBody>
      </p:sp>
    </p:spTree>
    <p:extLst>
      <p:ext uri="{BB962C8B-B14F-4D97-AF65-F5344CB8AC3E}">
        <p14:creationId xmlns:p14="http://schemas.microsoft.com/office/powerpoint/2010/main" val="34306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92894"/>
            <a:ext cx="5770984" cy="411110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So, </a:t>
            </a:r>
            <a:r>
              <a:rPr lang="en-US" dirty="0" smtClean="0">
                <a:solidFill>
                  <a:srgbClr val="FF0000"/>
                </a:solidFill>
              </a:rPr>
              <a:t>we want high energy and high luminosity</a:t>
            </a:r>
          </a:p>
          <a:p>
            <a:pPr lvl="1"/>
            <a:r>
              <a:rPr lang="en-US" dirty="0" smtClean="0"/>
              <a:t>When we say high luminosity, we implicitly mean high event rate</a:t>
            </a:r>
          </a:p>
          <a:p>
            <a:pPr lvl="1"/>
            <a:r>
              <a:rPr lang="en-US" dirty="0" smtClean="0"/>
              <a:t>Reminder: The luminosity directly determines the event rate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do we get there? Several choices to be made:</a:t>
            </a:r>
          </a:p>
          <a:p>
            <a:pPr marL="671513" lvl="1" indent="-271463"/>
            <a:r>
              <a:rPr lang="en-US" altLang="en-US" dirty="0" smtClean="0">
                <a:solidFill>
                  <a:srgbClr val="0000FF"/>
                </a:solidFill>
              </a:rPr>
              <a:t>What </a:t>
            </a:r>
            <a:r>
              <a:rPr lang="en-US" altLang="en-US" dirty="0">
                <a:solidFill>
                  <a:srgbClr val="0000FF"/>
                </a:solidFill>
              </a:rPr>
              <a:t>to collide</a:t>
            </a:r>
            <a:r>
              <a:rPr lang="en-US" altLang="en-US" dirty="0"/>
              <a:t>: lepton </a:t>
            </a:r>
            <a:r>
              <a:rPr lang="en-US" altLang="en-US" dirty="0" err="1"/>
              <a:t>vs</a:t>
            </a:r>
            <a:r>
              <a:rPr lang="en-US" altLang="en-US" dirty="0"/>
              <a:t> hadron</a:t>
            </a:r>
          </a:p>
          <a:p>
            <a:pPr marL="671513" lvl="1" indent="-271463"/>
            <a:r>
              <a:rPr lang="en-US" altLang="en-US" dirty="0" smtClean="0">
                <a:solidFill>
                  <a:srgbClr val="0000FF"/>
                </a:solidFill>
              </a:rPr>
              <a:t>How </a:t>
            </a:r>
            <a:r>
              <a:rPr lang="en-US" altLang="en-US" dirty="0">
                <a:solidFill>
                  <a:srgbClr val="0000FF"/>
                </a:solidFill>
              </a:rPr>
              <a:t>to collide</a:t>
            </a:r>
            <a:r>
              <a:rPr lang="en-US" altLang="en-US" dirty="0"/>
              <a:t>: </a:t>
            </a:r>
            <a:endParaRPr lang="en-US" altLang="en-US" dirty="0" smtClean="0"/>
          </a:p>
          <a:p>
            <a:pPr marL="1071563" lvl="2" indent="-271463"/>
            <a:r>
              <a:rPr lang="en-GB" altLang="en-US" dirty="0" smtClean="0"/>
              <a:t>fixed </a:t>
            </a:r>
            <a:r>
              <a:rPr lang="en-GB" altLang="en-US" dirty="0"/>
              <a:t>target or colliding </a:t>
            </a:r>
            <a:r>
              <a:rPr lang="en-GB" altLang="en-US" dirty="0" smtClean="0"/>
              <a:t>beams</a:t>
            </a:r>
          </a:p>
          <a:p>
            <a:pPr marL="1071563" lvl="2" indent="-271463"/>
            <a:r>
              <a:rPr lang="en-US" altLang="en-US" dirty="0" smtClean="0"/>
              <a:t>linear </a:t>
            </a:r>
            <a:r>
              <a:rPr lang="en-US" altLang="en-US" dirty="0" err="1"/>
              <a:t>vs</a:t>
            </a:r>
            <a:r>
              <a:rPr lang="en-US" altLang="en-US" dirty="0"/>
              <a:t> </a:t>
            </a:r>
            <a:r>
              <a:rPr lang="en-US" altLang="en-US" dirty="0" smtClean="0"/>
              <a:t>circular collider</a:t>
            </a:r>
          </a:p>
          <a:p>
            <a:pPr marL="671513" lvl="1" indent="-271463"/>
            <a:r>
              <a:rPr lang="en-US" altLang="en-US" dirty="0" smtClean="0">
                <a:solidFill>
                  <a:srgbClr val="0000FF"/>
                </a:solidFill>
              </a:rPr>
              <a:t>Acceleration </a:t>
            </a:r>
            <a:r>
              <a:rPr lang="en-US" altLang="en-US" dirty="0">
                <a:solidFill>
                  <a:srgbClr val="0000FF"/>
                </a:solidFill>
              </a:rPr>
              <a:t>technology</a:t>
            </a:r>
          </a:p>
          <a:p>
            <a:pPr marL="1071563" lvl="2" indent="-271463"/>
            <a:r>
              <a:rPr lang="en-US" altLang="en-US" dirty="0"/>
              <a:t>DC, RF, </a:t>
            </a:r>
            <a:r>
              <a:rPr lang="en-US" altLang="en-US" dirty="0" err="1" smtClean="0"/>
              <a:t>wakefield</a:t>
            </a:r>
            <a:r>
              <a:rPr lang="en-US" altLang="en-US" dirty="0" smtClean="0"/>
              <a:t>…</a:t>
            </a:r>
          </a:p>
          <a:p>
            <a:pPr marL="671513" lvl="1" indent="-271463"/>
            <a:r>
              <a:rPr lang="en-US" altLang="en-US" dirty="0" smtClean="0">
                <a:solidFill>
                  <a:srgbClr val="0000FF"/>
                </a:solidFill>
              </a:rPr>
              <a:t>Magnet technology</a:t>
            </a:r>
          </a:p>
          <a:p>
            <a:pPr marL="1071563" lvl="2" indent="-271463"/>
            <a:r>
              <a:rPr lang="en-US" altLang="en-US" dirty="0" smtClean="0"/>
              <a:t>Superconducting (what conductor?), normal conducting </a:t>
            </a:r>
          </a:p>
          <a:p>
            <a:pPr marL="671513" lvl="1" indent="-271463"/>
            <a:r>
              <a:rPr lang="en-US" altLang="en-US" dirty="0" smtClean="0">
                <a:solidFill>
                  <a:srgbClr val="0000FF"/>
                </a:solidFill>
              </a:rPr>
              <a:t>Acceptable cost </a:t>
            </a:r>
            <a:r>
              <a:rPr lang="en-US" altLang="en-US" dirty="0" smtClean="0"/>
              <a:t>of construction, power consumption, site</a:t>
            </a:r>
          </a:p>
          <a:p>
            <a:pPr marL="671513" lvl="1" indent="-271463"/>
            <a:endParaRPr lang="en-US" altLang="en-US" dirty="0"/>
          </a:p>
          <a:p>
            <a:pPr marL="271463" indent="-271463"/>
            <a:r>
              <a:rPr lang="en-US" altLang="en-US" dirty="0" smtClean="0"/>
              <a:t>Think about various </a:t>
            </a:r>
            <a:r>
              <a:rPr lang="en-US" altLang="en-US" dirty="0" smtClean="0">
                <a:solidFill>
                  <a:srgbClr val="FF0000"/>
                </a:solidFill>
              </a:rPr>
              <a:t>limitations to energy and luminosity </a:t>
            </a:r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smtClean="0"/>
              <a:t>and </a:t>
            </a:r>
            <a:r>
              <a:rPr lang="en-US" altLang="en-US" dirty="0" smtClean="0"/>
              <a:t>how to overcome them</a:t>
            </a:r>
          </a:p>
          <a:p>
            <a:pPr marL="671513" lvl="1" indent="-271463"/>
            <a:endParaRPr lang="en-US" altLang="en-US" dirty="0" smtClean="0"/>
          </a:p>
          <a:p>
            <a:pPr marL="1071563" lvl="2" indent="-271463"/>
            <a:endParaRPr lang="en-US" alt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new colliders</a:t>
            </a:r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31590"/>
            <a:ext cx="2027015" cy="936104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2302267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</a:rPr>
              <a:t>Event rate</a:t>
            </a:r>
            <a:endParaRPr lang="en-US" sz="1600" i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92431" y="2786077"/>
            <a:ext cx="18323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</a:rPr>
              <a:t>Luminosity</a:t>
            </a:r>
          </a:p>
          <a:p>
            <a:r>
              <a:rPr lang="en-US" sz="1600" i="1" dirty="0" smtClean="0">
                <a:solidFill>
                  <a:schemeClr val="accent1"/>
                </a:solidFill>
              </a:rPr>
              <a:t>(determined by</a:t>
            </a:r>
          </a:p>
          <a:p>
            <a:r>
              <a:rPr lang="en-US" sz="1600" i="1" dirty="0" smtClean="0">
                <a:solidFill>
                  <a:schemeClr val="accent1"/>
                </a:solidFill>
              </a:rPr>
              <a:t>and collider design:</a:t>
            </a:r>
            <a:endParaRPr lang="en-US" sz="1600" i="1" dirty="0" smtClean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US" sz="1600" i="1" dirty="0" smtClean="0">
                <a:solidFill>
                  <a:schemeClr val="accent1"/>
                </a:solidFill>
                <a:sym typeface="Wingdings" pitchFamily="2" charset="2"/>
              </a:rPr>
              <a:t>can be influenced)</a:t>
            </a:r>
            <a:endParaRPr lang="en-US" sz="1600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2430636"/>
            <a:ext cx="16305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</a:rPr>
              <a:t>Cross section</a:t>
            </a:r>
          </a:p>
          <a:p>
            <a:r>
              <a:rPr lang="en-US" sz="1600" i="1" dirty="0" smtClean="0">
                <a:solidFill>
                  <a:schemeClr val="accent1"/>
                </a:solidFill>
              </a:rPr>
              <a:t>(given by physics,</a:t>
            </a:r>
          </a:p>
          <a:p>
            <a:r>
              <a:rPr lang="en-US" sz="1600" i="1" dirty="0" smtClean="0">
                <a:solidFill>
                  <a:schemeClr val="accent1"/>
                </a:solidFill>
              </a:rPr>
              <a:t>cannot be </a:t>
            </a:r>
          </a:p>
          <a:p>
            <a:r>
              <a:rPr lang="en-US" sz="1600" i="1" dirty="0" smtClean="0">
                <a:solidFill>
                  <a:schemeClr val="accent1"/>
                </a:solidFill>
              </a:rPr>
              <a:t>influenced)</a:t>
            </a:r>
            <a:endParaRPr lang="en-US" sz="1600" i="1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14115" y="2086243"/>
            <a:ext cx="0" cy="288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339615" y="2014235"/>
            <a:ext cx="17075" cy="512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16216" y="1942229"/>
            <a:ext cx="1080120" cy="104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3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0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 Neutrino Super Beam (</a:t>
            </a:r>
            <a:r>
              <a:rPr lang="en-GB" dirty="0" err="1" smtClean="0"/>
              <a:t>ESSnuSB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Doubling the ESS beam power for a second target</a:t>
            </a:r>
          </a:p>
          <a:p>
            <a:pPr lvl="1"/>
            <a:r>
              <a:rPr lang="en-GB" sz="1400" dirty="0" err="1" smtClean="0"/>
              <a:t>linac</a:t>
            </a:r>
            <a:r>
              <a:rPr lang="en-GB" sz="1400" dirty="0" smtClean="0"/>
              <a:t> duty cycle doubling to 8 % (RF sources, cooling)</a:t>
            </a:r>
          </a:p>
          <a:p>
            <a:pPr lvl="2"/>
            <a:r>
              <a:rPr lang="en-GB" sz="1200" dirty="0" smtClean="0"/>
              <a:t>using new H</a:t>
            </a:r>
            <a:r>
              <a:rPr lang="en-GB" sz="1200" baseline="30000" dirty="0" smtClean="0"/>
              <a:t>-</a:t>
            </a:r>
            <a:r>
              <a:rPr lang="en-GB" sz="1200" dirty="0" smtClean="0"/>
              <a:t> source</a:t>
            </a:r>
          </a:p>
          <a:p>
            <a:pPr lvl="1"/>
            <a:r>
              <a:rPr lang="en-US" sz="1400" dirty="0" smtClean="0"/>
              <a:t>accumulator ring (~</a:t>
            </a:r>
            <a:r>
              <a:rPr lang="en-US" sz="1400" dirty="0"/>
              <a:t>400 </a:t>
            </a:r>
            <a:r>
              <a:rPr lang="en-US" sz="1400" dirty="0" smtClean="0"/>
              <a:t>m circ.) compress 2.86 </a:t>
            </a:r>
            <a:r>
              <a:rPr lang="en-US" sz="1400" dirty="0" err="1"/>
              <a:t>ms</a:t>
            </a:r>
            <a:r>
              <a:rPr lang="en-US" sz="1400" dirty="0"/>
              <a:t> </a:t>
            </a:r>
            <a:r>
              <a:rPr lang="en-US" sz="1400" dirty="0" smtClean="0"/>
              <a:t>beam pulse to few µs</a:t>
            </a:r>
          </a:p>
          <a:p>
            <a:pPr lvl="2"/>
            <a:r>
              <a:rPr lang="en-US" sz="1200" dirty="0" smtClean="0"/>
              <a:t>multi-turn injection, stripping H</a:t>
            </a:r>
            <a:r>
              <a:rPr lang="en-US" sz="1200" baseline="30000" dirty="0" smtClean="0"/>
              <a:t>-</a:t>
            </a:r>
            <a:r>
              <a:rPr lang="en-US" sz="1200" dirty="0" smtClean="0"/>
              <a:t> </a:t>
            </a:r>
            <a:r>
              <a:rPr lang="en-US" sz="1200" dirty="0" smtClean="0">
                <a:latin typeface="Arial"/>
                <a:cs typeface="Arial"/>
              </a:rPr>
              <a:t>→</a:t>
            </a:r>
            <a:r>
              <a:rPr lang="en-US" sz="1200" dirty="0" smtClean="0"/>
              <a:t> H</a:t>
            </a:r>
            <a:r>
              <a:rPr lang="en-US" sz="1200" baseline="30000" dirty="0" smtClean="0"/>
              <a:t>+</a:t>
            </a:r>
          </a:p>
          <a:p>
            <a:pPr lvl="1"/>
            <a:r>
              <a:rPr lang="en-US" sz="1400" dirty="0" smtClean="0"/>
              <a:t>2nd target station with magnetic </a:t>
            </a:r>
            <a:r>
              <a:rPr lang="en-US" sz="1400" dirty="0"/>
              <a:t>horn (350 </a:t>
            </a:r>
            <a:r>
              <a:rPr lang="en-US" sz="1400" dirty="0" smtClean="0"/>
              <a:t>kA)</a:t>
            </a:r>
          </a:p>
          <a:p>
            <a:pPr lvl="2"/>
            <a:r>
              <a:rPr lang="en-US" sz="1200" dirty="0" smtClean="0"/>
              <a:t>to deliver ~300 MeV neutrinos</a:t>
            </a:r>
          </a:p>
          <a:p>
            <a:pPr lvl="1"/>
            <a:endParaRPr lang="en-US" sz="1400" dirty="0"/>
          </a:p>
          <a:p>
            <a:pPr lvl="1"/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4782183"/>
            <a:ext cx="2520280" cy="273844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Roderik</a:t>
            </a:r>
            <a:r>
              <a:rPr lang="en-US" dirty="0" smtClean="0"/>
              <a:t> </a:t>
            </a:r>
            <a:r>
              <a:rPr lang="en-US" dirty="0" smtClean="0"/>
              <a:t>Bruce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04448" y="4785467"/>
            <a:ext cx="405408" cy="273844"/>
          </a:xfrm>
        </p:spPr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60</a:t>
            </a:fld>
            <a:endParaRPr lang="sv-SE" dirty="0"/>
          </a:p>
        </p:txBody>
      </p:sp>
      <p:pic>
        <p:nvPicPr>
          <p:cNvPr id="8" name="Imag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512"/>
          <a:stretch/>
        </p:blipFill>
        <p:spPr>
          <a:xfrm>
            <a:off x="387178" y="3894467"/>
            <a:ext cx="6425514" cy="891000"/>
          </a:xfrm>
          <a:prstGeom prst="rect">
            <a:avLst/>
          </a:prstGeom>
        </p:spPr>
      </p:pic>
      <p:pic>
        <p:nvPicPr>
          <p:cNvPr id="7" name="Image 4" descr="layout_ESSnuSB_04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844" y="1878227"/>
            <a:ext cx="3835077" cy="214896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59029" y="2533618"/>
            <a:ext cx="2077443" cy="1493576"/>
            <a:chOff x="1176501" y="2207986"/>
            <a:chExt cx="3298153" cy="316160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6501" y="2207986"/>
              <a:ext cx="3298153" cy="3161605"/>
            </a:xfrm>
            <a:prstGeom prst="rect">
              <a:avLst/>
            </a:prstGeom>
          </p:spPr>
        </p:pic>
        <p:sp>
          <p:nvSpPr>
            <p:cNvPr id="11" name="TextBox 15"/>
            <p:cNvSpPr txBox="1"/>
            <p:nvPr/>
          </p:nvSpPr>
          <p:spPr>
            <a:xfrm>
              <a:off x="2305780" y="2484987"/>
              <a:ext cx="1160998" cy="586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Injection</a:t>
              </a:r>
              <a:endParaRPr lang="en-US" sz="1200" dirty="0"/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2179994" y="3886064"/>
              <a:ext cx="1425875" cy="1368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Extraction </a:t>
              </a:r>
            </a:p>
            <a:p>
              <a:r>
                <a:rPr lang="en-US" sz="1200" dirty="0" smtClean="0"/>
                <a:t>Collimation</a:t>
              </a:r>
            </a:p>
            <a:p>
              <a:r>
                <a:rPr lang="en-US" sz="1200" dirty="0" smtClean="0"/>
                <a:t>RF</a:t>
              </a:r>
              <a:endParaRPr lang="en-US" sz="1200" dirty="0"/>
            </a:p>
          </p:txBody>
        </p:sp>
      </p:grpSp>
      <p:pic>
        <p:nvPicPr>
          <p:cNvPr id="14" name="Image 2" descr="Screen Shot 2014-03-11 at 9.13.52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220" y="2765634"/>
            <a:ext cx="1705766" cy="1121451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524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555526"/>
            <a:ext cx="8229600" cy="453650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LHC will be upgraded to </a:t>
            </a:r>
            <a:r>
              <a:rPr lang="en-US" b="1" dirty="0" smtClean="0">
                <a:solidFill>
                  <a:srgbClr val="00B050"/>
                </a:solidFill>
              </a:rPr>
              <a:t>HL-LHC</a:t>
            </a:r>
            <a:r>
              <a:rPr lang="en-US" dirty="0" smtClean="0"/>
              <a:t>, and operate until 2035-2040</a:t>
            </a:r>
          </a:p>
          <a:p>
            <a:pPr lvl="1"/>
            <a:r>
              <a:rPr lang="en-US" dirty="0" smtClean="0"/>
              <a:t>Future collider projects on the table, but no decision yet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Main projects studied at CERN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FCC-</a:t>
            </a:r>
            <a:r>
              <a:rPr lang="en-US" b="1" dirty="0" err="1" smtClean="0">
                <a:solidFill>
                  <a:srgbClr val="0000FF"/>
                </a:solidFill>
              </a:rPr>
              <a:t>ee</a:t>
            </a:r>
            <a:r>
              <a:rPr lang="en-US" dirty="0" smtClean="0"/>
              <a:t>: circular </a:t>
            </a:r>
            <a:r>
              <a:rPr lang="en-US" dirty="0" err="1" smtClean="0"/>
              <a:t>e+e</a:t>
            </a:r>
            <a:r>
              <a:rPr lang="en-US" dirty="0" smtClean="0"/>
              <a:t>- collider </a:t>
            </a:r>
          </a:p>
          <a:p>
            <a:pPr lvl="2"/>
            <a:r>
              <a:rPr lang="en-US" dirty="0" err="1" smtClean="0"/>
              <a:t>e+e</a:t>
            </a:r>
            <a:r>
              <a:rPr lang="en-US" dirty="0" smtClean="0"/>
              <a:t>- Higgs factory is highest priority it European strategy</a:t>
            </a:r>
          </a:p>
          <a:p>
            <a:pPr lvl="2"/>
            <a:r>
              <a:rPr lang="en-US" dirty="0" smtClean="0"/>
              <a:t>conceptual design report exists; studies are ongoing to give more inputs to next European strategy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FCC-</a:t>
            </a:r>
            <a:r>
              <a:rPr lang="en-US" b="1" dirty="0" err="1" smtClean="0">
                <a:solidFill>
                  <a:srgbClr val="0000FF"/>
                </a:solidFill>
              </a:rPr>
              <a:t>hh</a:t>
            </a:r>
            <a:r>
              <a:rPr lang="en-US" dirty="0" smtClean="0"/>
              <a:t>: </a:t>
            </a:r>
            <a:r>
              <a:rPr lang="en-US" dirty="0"/>
              <a:t>circular </a:t>
            </a:r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/>
              <a:t>collider </a:t>
            </a:r>
            <a:r>
              <a:rPr lang="en-US" dirty="0" smtClean="0"/>
              <a:t>with ion option</a:t>
            </a:r>
          </a:p>
          <a:p>
            <a:pPr lvl="2"/>
            <a:r>
              <a:rPr lang="en-US" dirty="0"/>
              <a:t>High priority by European </a:t>
            </a:r>
            <a:r>
              <a:rPr lang="en-US" dirty="0" smtClean="0"/>
              <a:t>strategy</a:t>
            </a:r>
          </a:p>
          <a:p>
            <a:pPr lvl="2"/>
            <a:r>
              <a:rPr lang="en-US" dirty="0" smtClean="0"/>
              <a:t>conceptual </a:t>
            </a:r>
            <a:r>
              <a:rPr lang="en-US" dirty="0"/>
              <a:t>design report exists; studies are ongoing to give more inputs to next European strategy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CLIC</a:t>
            </a:r>
            <a:r>
              <a:rPr lang="en-US" dirty="0" smtClean="0"/>
              <a:t>: Linear </a:t>
            </a:r>
            <a:r>
              <a:rPr lang="en-US" dirty="0" err="1" smtClean="0"/>
              <a:t>e+e</a:t>
            </a:r>
            <a:r>
              <a:rPr lang="en-US" dirty="0" smtClean="0"/>
              <a:t>- collider</a:t>
            </a:r>
          </a:p>
          <a:p>
            <a:pPr lvl="2"/>
            <a:r>
              <a:rPr lang="en-US" dirty="0" smtClean="0"/>
              <a:t>Also fulfills priority on a Higgs factory in European strategy</a:t>
            </a:r>
          </a:p>
          <a:p>
            <a:pPr lvl="2"/>
            <a:r>
              <a:rPr lang="en-US" dirty="0" smtClean="0"/>
              <a:t>Conceptual design report exists, technology and concept demonstrated</a:t>
            </a:r>
          </a:p>
          <a:p>
            <a:pPr lvl="1"/>
            <a:r>
              <a:rPr lang="en-US" dirty="0" smtClean="0"/>
              <a:t>Also: HE-LHC, FCC-eh, </a:t>
            </a:r>
            <a:r>
              <a:rPr lang="en-US" dirty="0" err="1" smtClean="0"/>
              <a:t>muon</a:t>
            </a:r>
            <a:r>
              <a:rPr lang="en-US" dirty="0" smtClean="0"/>
              <a:t> collider, </a:t>
            </a:r>
            <a:r>
              <a:rPr lang="en-US" dirty="0" err="1" smtClean="0"/>
              <a:t>LHeC</a:t>
            </a:r>
            <a:endParaRPr lang="en-US" dirty="0" smtClean="0"/>
          </a:p>
          <a:p>
            <a:pPr lvl="1"/>
            <a:r>
              <a:rPr lang="en-US" dirty="0" smtClean="0"/>
              <a:t>All these machines have many interesting beam physics aspects – I could cover only a few!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Initiatives in other parts of the world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ILC</a:t>
            </a:r>
            <a:r>
              <a:rPr lang="en-US" dirty="0" smtClean="0"/>
              <a:t>: Linear </a:t>
            </a:r>
            <a:r>
              <a:rPr lang="en-US" dirty="0" err="1" smtClean="0"/>
              <a:t>e+e</a:t>
            </a:r>
            <a:r>
              <a:rPr lang="en-US" dirty="0" smtClean="0"/>
              <a:t>- collider, possibly hosted by Japan</a:t>
            </a:r>
          </a:p>
          <a:p>
            <a:pPr lvl="2"/>
            <a:r>
              <a:rPr lang="en-US" dirty="0" smtClean="0"/>
              <a:t>Mature design with technical design report; ready to be built. Awaiting political decisions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CEPC / </a:t>
            </a:r>
            <a:r>
              <a:rPr lang="en-US" b="1" dirty="0" err="1" smtClean="0">
                <a:solidFill>
                  <a:schemeClr val="accent2"/>
                </a:solidFill>
              </a:rPr>
              <a:t>SppC</a:t>
            </a:r>
            <a:r>
              <a:rPr lang="en-US" dirty="0" smtClean="0"/>
              <a:t>: circular </a:t>
            </a:r>
            <a:r>
              <a:rPr lang="en-US" dirty="0" err="1" smtClean="0"/>
              <a:t>e+e</a:t>
            </a:r>
            <a:r>
              <a:rPr lang="en-US" dirty="0" smtClean="0"/>
              <a:t>- collider followed by hadron collider, Chinese initiative</a:t>
            </a:r>
          </a:p>
          <a:p>
            <a:pPr lvl="2"/>
            <a:r>
              <a:rPr lang="en-US" dirty="0" smtClean="0"/>
              <a:t>Conceptual design report exists. China will decide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EIC</a:t>
            </a:r>
            <a:r>
              <a:rPr lang="en-US" dirty="0" smtClean="0"/>
              <a:t>: circular electron-ion collider, to be built in the US</a:t>
            </a:r>
          </a:p>
          <a:p>
            <a:pPr lvl="2"/>
            <a:r>
              <a:rPr lang="en-US" dirty="0" smtClean="0"/>
              <a:t>Approved project with conceptual design report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19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(2)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24672"/>
              </p:ext>
            </p:extLst>
          </p:nvPr>
        </p:nvGraphicFramePr>
        <p:xfrm>
          <a:off x="255399" y="696856"/>
          <a:ext cx="8575615" cy="41791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88344"/>
                <a:gridCol w="673805"/>
                <a:gridCol w="1041718"/>
                <a:gridCol w="1192657"/>
                <a:gridCol w="1115568"/>
                <a:gridCol w="1431100"/>
                <a:gridCol w="2032423"/>
              </a:tblGrid>
              <a:tr h="2905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Energy [</a:t>
                      </a:r>
                      <a:r>
                        <a:rPr lang="en-US" sz="1200" dirty="0" err="1" smtClean="0"/>
                        <a:t>TeV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Int.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. [ab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Oper</a:t>
                      </a:r>
                      <a:r>
                        <a:rPr lang="en-US" sz="1200" dirty="0" smtClean="0"/>
                        <a:t>. Time [</a:t>
                      </a:r>
                      <a:r>
                        <a:rPr lang="en-US" sz="1200" dirty="0" err="1" smtClean="0"/>
                        <a:t>y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Power [MW]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Cost</a:t>
                      </a:r>
                      <a:endParaRPr lang="en-US" sz="1200" dirty="0"/>
                    </a:p>
                  </a:txBody>
                  <a:tcPr marT="34290" marB="34290"/>
                </a:tc>
              </a:tr>
              <a:tr h="27293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ILC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0.25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129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upgr</a:t>
                      </a:r>
                      <a:r>
                        <a:rPr lang="en-US" sz="1200" baseline="0" dirty="0" smtClean="0"/>
                        <a:t>. 150-200)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4.8-5.3 GILCU</a:t>
                      </a:r>
                      <a:r>
                        <a:rPr lang="en-US" sz="1200" baseline="30000" dirty="0" smtClean="0"/>
                        <a:t>1</a:t>
                      </a:r>
                      <a:r>
                        <a:rPr lang="en-US" sz="1200" dirty="0" smtClean="0"/>
                        <a:t> + upgrade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0.5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4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163 (204)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7.8 GILCU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0.38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168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5.9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2.5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(370)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+5.1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(590)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+7.3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CEPC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0.091+0.16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16+2.6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149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5 G$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0.24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5.6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266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FCC-</a:t>
                      </a:r>
                      <a:r>
                        <a:rPr lang="en-US" sz="1200" dirty="0" err="1" smtClean="0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0.091+0.16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150+10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4+1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259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10.5</a:t>
                      </a:r>
                      <a:r>
                        <a:rPr lang="en-US" sz="1200" baseline="0" dirty="0" smtClean="0"/>
                        <a:t>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0.24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282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0.365 (+0.35)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1.5 (+0.2)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(+1)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340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+1.1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LHeC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ep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60 / 7000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(+100)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1.75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FCC-</a:t>
                      </a:r>
                      <a:r>
                        <a:rPr lang="en-US" sz="1200" dirty="0" err="1" smtClean="0"/>
                        <a:t>hh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580 (550)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17 GCHF (+7 GCHF)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HE-LHC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27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7.2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4803998"/>
            <a:ext cx="1394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D. Schulte, 2019</a:t>
            </a:r>
            <a:endParaRPr lang="en-US" sz="1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477116" y="4803998"/>
            <a:ext cx="3111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United </a:t>
            </a:r>
            <a:r>
              <a:rPr lang="en-US" sz="1400" dirty="0"/>
              <a:t>States dollar as in January 2012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71800" y="402218"/>
            <a:ext cx="3590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2019 – with reservation for updates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1012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colliders?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627534"/>
            <a:ext cx="313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collisions 50 years ago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81053" y="627534"/>
            <a:ext cx="24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collisions today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627534"/>
            <a:ext cx="296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collisions in 50 years </a:t>
            </a:r>
            <a:endParaRPr lang="en-US" dirty="0"/>
          </a:p>
        </p:txBody>
      </p:sp>
      <p:pic>
        <p:nvPicPr>
          <p:cNvPr id="9" name="image35.jpeg" descr="http://www.symmetrymagazine.org/breaking/wp-content/uploads/2010/11/alicelead3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1880" y="3147814"/>
            <a:ext cx="2080104" cy="1584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2.gif" descr="http://aliweb.cern.ch/secure/system/files/images/alice-images/ALICE-SetUp-2008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19872" y="1419622"/>
            <a:ext cx="2160240" cy="151216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603"/>
          <p:cNvSpPr/>
          <p:nvPr/>
        </p:nvSpPr>
        <p:spPr>
          <a:xfrm>
            <a:off x="2209800" y="990599"/>
            <a:ext cx="4572000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 dirty="0" smtClean="0">
                <a:solidFill>
                  <a:srgbClr val="0070C0"/>
                </a:solidFill>
              </a:rPr>
              <a:t>574 </a:t>
            </a:r>
            <a:r>
              <a:rPr lang="en-US" sz="1200" dirty="0" err="1" smtClean="0">
                <a:solidFill>
                  <a:srgbClr val="0070C0"/>
                </a:solidFill>
              </a:rPr>
              <a:t>TeV</a:t>
            </a:r>
            <a:r>
              <a:rPr lang="en-US" sz="1200" dirty="0" smtClean="0">
                <a:solidFill>
                  <a:srgbClr val="0070C0"/>
                </a:solidFill>
              </a:rPr>
              <a:t> </a:t>
            </a:r>
            <a:r>
              <a:rPr lang="en-US" sz="1200" dirty="0" err="1" smtClean="0">
                <a:solidFill>
                  <a:srgbClr val="0070C0"/>
                </a:solidFill>
              </a:rPr>
              <a:t>Pb</a:t>
            </a:r>
            <a:r>
              <a:rPr lang="en-US" sz="1200" dirty="0" smtClean="0">
                <a:solidFill>
                  <a:srgbClr val="0070C0"/>
                </a:solidFill>
              </a:rPr>
              <a:t> beams colliding at </a:t>
            </a:r>
            <a:r>
              <a:rPr sz="1200" dirty="0" smtClean="0">
                <a:solidFill>
                  <a:srgbClr val="0070C0"/>
                </a:solidFill>
              </a:rPr>
              <a:t>ALICE</a:t>
            </a:r>
            <a:r>
              <a:rPr lang="en-US" sz="1200" dirty="0" smtClean="0">
                <a:solidFill>
                  <a:srgbClr val="0070C0"/>
                </a:solidFill>
              </a:rPr>
              <a:t>, </a:t>
            </a:r>
            <a:r>
              <a:rPr sz="1200" dirty="0" smtClean="0">
                <a:solidFill>
                  <a:srgbClr val="0070C0"/>
                </a:solidFill>
              </a:rPr>
              <a:t>LHC</a:t>
            </a:r>
            <a:endParaRPr sz="1200" dirty="0">
              <a:solidFill>
                <a:srgbClr val="0070C0"/>
              </a:solidFill>
            </a:endParaRPr>
          </a:p>
        </p:txBody>
      </p:sp>
      <p:pic>
        <p:nvPicPr>
          <p:cNvPr id="12" name="image33.jpeg" descr="http://www.universe-cluster.de/fileadmin/user_upload/Presse-Bildmaterial/bubble_chamber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3400" y="3067531"/>
            <a:ext cx="1950368" cy="1740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34.jpeg" descr="http://upload.wikimedia.org/wikipedia/commons/thumb/7/76/Liquid_hydrogen_bubblechamber.jpg/225px-Liquid_hydrogen_bubblechamber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03648" y="1122745"/>
            <a:ext cx="1115144" cy="164689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603"/>
          <p:cNvSpPr/>
          <p:nvPr/>
        </p:nvSpPr>
        <p:spPr>
          <a:xfrm>
            <a:off x="179512" y="1122745"/>
            <a:ext cx="1129680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 dirty="0" smtClean="0">
                <a:solidFill>
                  <a:srgbClr val="0070C0"/>
                </a:solidFill>
              </a:rPr>
              <a:t>32 cm bubble chamber with liquid hydrogen, 16 </a:t>
            </a:r>
            <a:r>
              <a:rPr lang="en-US" sz="1200" dirty="0" err="1" smtClean="0">
                <a:solidFill>
                  <a:srgbClr val="0070C0"/>
                </a:solidFill>
              </a:rPr>
              <a:t>GeV</a:t>
            </a:r>
            <a:r>
              <a:rPr lang="en-US" sz="1200" dirty="0" smtClean="0">
                <a:solidFill>
                  <a:srgbClr val="0070C0"/>
                </a:solidFill>
              </a:rPr>
              <a:t> pion interacting with proton</a:t>
            </a:r>
            <a:endParaRPr sz="1200" dirty="0">
              <a:solidFill>
                <a:srgbClr val="0070C0"/>
              </a:solidFill>
            </a:endParaRPr>
          </a:p>
        </p:txBody>
      </p:sp>
      <p:pic>
        <p:nvPicPr>
          <p:cNvPr id="77826" name="Picture 2" descr="What Self-Represented Litigants (Actually) Want - LawNow ..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579718"/>
            <a:ext cx="1233637" cy="205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07504" y="4838114"/>
            <a:ext cx="15905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https://cds.cern.ch/record/39474</a:t>
            </a:r>
          </a:p>
        </p:txBody>
      </p:sp>
    </p:spTree>
    <p:extLst>
      <p:ext uri="{BB962C8B-B14F-4D97-AF65-F5344CB8AC3E}">
        <p14:creationId xmlns:p14="http://schemas.microsoft.com/office/powerpoint/2010/main" val="365669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 animBg="1"/>
      <p:bldP spid="14" grpId="0" animBg="1"/>
      <p:bldP spid="1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1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934550" cy="424847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Intensity</a:t>
            </a:r>
          </a:p>
          <a:p>
            <a:pPr lvl="1"/>
            <a:r>
              <a:rPr lang="en-US" dirty="0" smtClean="0"/>
              <a:t>Limitations in beam production scheme</a:t>
            </a:r>
          </a:p>
          <a:p>
            <a:pPr lvl="1"/>
            <a:r>
              <a:rPr lang="en-US" dirty="0" smtClean="0"/>
              <a:t>Collective effects and instabilities, e.g. space charge, impedance effects, beam-beam effects</a:t>
            </a:r>
          </a:p>
          <a:p>
            <a:pPr lvl="1"/>
            <a:r>
              <a:rPr lang="en-US" dirty="0"/>
              <a:t>Beam-beam effects (detrimental non-linear electromagnetic field acting on opposing beam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In circular lepton machines, limitations on RF power (compensate synchrotron radiation losses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Detrimental effects of beam losses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Beam size</a:t>
            </a:r>
          </a:p>
          <a:p>
            <a:pPr lvl="1"/>
            <a:r>
              <a:rPr lang="el-GR" dirty="0" smtClean="0"/>
              <a:t>β</a:t>
            </a:r>
            <a:r>
              <a:rPr lang="en-US" dirty="0" smtClean="0"/>
              <a:t>* limited by magnet focusing strength and aperture  in final focus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: limitations in beam production, larger risk for instabilities, blowup (intra-beam scattering); not easy to reduce </a:t>
            </a:r>
            <a:r>
              <a:rPr lang="en-US" dirty="0" err="1" smtClean="0"/>
              <a:t>emittance</a:t>
            </a:r>
            <a:r>
              <a:rPr lang="en-US" dirty="0" smtClean="0"/>
              <a:t> of existing beam, need dedicated cooling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Lepton machines: equilibrium </a:t>
            </a:r>
            <a:r>
              <a:rPr lang="en-US" dirty="0" err="1" smtClean="0"/>
              <a:t>emittance</a:t>
            </a:r>
            <a:r>
              <a:rPr lang="en-US" dirty="0" smtClean="0"/>
              <a:t> determined by accelerator lattice</a:t>
            </a:r>
          </a:p>
          <a:p>
            <a:pPr lvl="2"/>
            <a:r>
              <a:rPr lang="en-US" dirty="0" smtClean="0"/>
              <a:t>Can use damping rings to shrink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Beam-beam effects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limitations on intensity and beam size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41A45A4-6B93-3C46-99D6-9F857C51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2229218"/>
            <a:ext cx="1457103" cy="55855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26" y="2734443"/>
            <a:ext cx="3722978" cy="228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12" y="817394"/>
            <a:ext cx="4170492" cy="10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63688" y="474226"/>
            <a:ext cx="202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(not exhaustive list)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59313" y="1142623"/>
            <a:ext cx="880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Long-range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19" y="135864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Head-on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499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  <p:bldP spid="1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3960440" cy="417646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For full derivation, see e.g. Jackson, Classical electrodynamics, chapter 14</a:t>
            </a:r>
          </a:p>
          <a:p>
            <a:endParaRPr lang="en-US" dirty="0" smtClean="0"/>
          </a:p>
          <a:p>
            <a:r>
              <a:rPr lang="en-US" i="1" dirty="0" smtClean="0"/>
              <a:t>Very </a:t>
            </a:r>
            <a:r>
              <a:rPr lang="en-US" dirty="0" smtClean="0"/>
              <a:t>short summary</a:t>
            </a:r>
          </a:p>
          <a:p>
            <a:pPr lvl="1"/>
            <a:r>
              <a:rPr lang="en-US" dirty="0" smtClean="0"/>
              <a:t>Write down electric and magnetic fields of moving point charge (at relativistic speed)</a:t>
            </a:r>
          </a:p>
          <a:p>
            <a:pPr lvl="1"/>
            <a:r>
              <a:rPr lang="en-US" dirty="0" smtClean="0"/>
              <a:t>Power radiated is given by integral of </a:t>
            </a:r>
            <a:r>
              <a:rPr lang="en-US" dirty="0" err="1" smtClean="0"/>
              <a:t>Poynting</a:t>
            </a:r>
            <a:r>
              <a:rPr lang="en-US" dirty="0" smtClean="0"/>
              <a:t> vector over closed surface around charge, let R</a:t>
            </a:r>
            <a:r>
              <a:rPr lang="en-US" dirty="0" smtClean="0">
                <a:sym typeface="Wingdings" pitchFamily="2" charset="2"/>
              </a:rPr>
              <a:t>∞</a:t>
            </a:r>
            <a:r>
              <a:rPr lang="en-US" dirty="0" smtClean="0"/>
              <a:t>  (only 1/R terms in fields contribute)</a:t>
            </a:r>
          </a:p>
          <a:p>
            <a:pPr lvl="1"/>
            <a:r>
              <a:rPr lang="en-US" dirty="0" smtClean="0"/>
              <a:t>Integrate …. don’t be in a hurry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Result: </a:t>
            </a:r>
          </a:p>
          <a:p>
            <a:pPr lvl="1"/>
            <a:r>
              <a:rPr lang="en-US" dirty="0" smtClean="0"/>
              <a:t>Energy loss is negligible for longitudinal acceleration, except for extreme (unphysical) gradients</a:t>
            </a:r>
          </a:p>
          <a:p>
            <a:pPr lvl="1"/>
            <a:r>
              <a:rPr lang="en-US" dirty="0" smtClean="0"/>
              <a:t>For transverse acceleration (as in circular colliders), energy loss could be significant - 4</a:t>
            </a:r>
            <a:r>
              <a:rPr lang="en-US" baseline="30000" dirty="0" smtClean="0"/>
              <a:t>th</a:t>
            </a:r>
            <a:r>
              <a:rPr lang="en-US" dirty="0" smtClean="0"/>
              <a:t> power dependence on energy and mass</a:t>
            </a:r>
          </a:p>
          <a:p>
            <a:pPr lvl="1"/>
            <a:r>
              <a:rPr lang="en-US" dirty="0" smtClean="0"/>
              <a:t>Effect is much more limiting for light particles, such as electrons/positrons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Electrons are 2000 </a:t>
            </a:r>
            <a:r>
              <a:rPr lang="en-US" dirty="0" smtClean="0">
                <a:solidFill>
                  <a:srgbClr val="000000"/>
                </a:solidFill>
              </a:rPr>
              <a:t>times </a:t>
            </a:r>
            <a:r>
              <a:rPr lang="en-US" dirty="0">
                <a:solidFill>
                  <a:srgbClr val="000000"/>
                </a:solidFill>
              </a:rPr>
              <a:t>lighter than </a:t>
            </a:r>
            <a:r>
              <a:rPr lang="en-US" dirty="0" smtClean="0">
                <a:solidFill>
                  <a:srgbClr val="000000"/>
                </a:solidFill>
              </a:rPr>
              <a:t>protons!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Radiated power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23678"/>
            <a:ext cx="2952328" cy="57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391" y="843558"/>
            <a:ext cx="4831609" cy="94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4017257"/>
            <a:ext cx="1581055" cy="642542"/>
            <a:chOff x="4363142" y="3789005"/>
            <a:chExt cx="1581055" cy="642542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770"/>
            <a:stretch/>
          </p:blipFill>
          <p:spPr bwMode="auto">
            <a:xfrm>
              <a:off x="4363142" y="3789005"/>
              <a:ext cx="254578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31"/>
            <a:stretch/>
          </p:blipFill>
          <p:spPr bwMode="auto">
            <a:xfrm>
              <a:off x="4572000" y="3795886"/>
              <a:ext cx="1372197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5724128" y="4158862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meaning… 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910980" y="3363626"/>
            <a:ext cx="505803" cy="144016"/>
            <a:chOff x="4874103" y="3147814"/>
            <a:chExt cx="505803" cy="144016"/>
          </a:xfrm>
        </p:grpSpPr>
        <p:sp>
          <p:nvSpPr>
            <p:cNvPr id="10" name="Oval 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222392" y="3363838"/>
            <a:ext cx="505803" cy="144016"/>
            <a:chOff x="4874103" y="3147814"/>
            <a:chExt cx="505803" cy="144016"/>
          </a:xfrm>
        </p:grpSpPr>
        <p:sp>
          <p:nvSpPr>
            <p:cNvPr id="20" name="Oval 1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ight Arrow 15"/>
          <p:cNvSpPr/>
          <p:nvPr/>
        </p:nvSpPr>
        <p:spPr>
          <a:xfrm>
            <a:off x="4211960" y="315533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force</a:t>
            </a:r>
            <a:endParaRPr lang="en-US" sz="900" dirty="0"/>
          </a:p>
        </p:txBody>
      </p:sp>
      <p:sp>
        <p:nvSpPr>
          <p:cNvPr id="23" name="Right Arrow 22"/>
          <p:cNvSpPr/>
          <p:nvPr/>
        </p:nvSpPr>
        <p:spPr>
          <a:xfrm rot="16200000">
            <a:off x="6002044" y="3535905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force</a:t>
            </a:r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4371635" y="2787774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 dirty="0" smtClean="0">
                <a:solidFill>
                  <a:schemeClr val="accent1"/>
                </a:solidFill>
              </a:rPr>
              <a:t>acceleration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53347" y="2787774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</a:rPr>
              <a:t>Transverse</a:t>
            </a:r>
          </a:p>
          <a:p>
            <a:r>
              <a:rPr lang="en-US" sz="1100" dirty="0" smtClean="0">
                <a:solidFill>
                  <a:schemeClr val="accent1"/>
                </a:solidFill>
              </a:rPr>
              <a:t>acceleration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 rot="5700759">
            <a:off x="5840769" y="2320604"/>
            <a:ext cx="1152128" cy="1079908"/>
          </a:xfrm>
          <a:prstGeom prst="arc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977421" y="3447031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609487"/>
              </p:ext>
            </p:extLst>
          </p:nvPr>
        </p:nvGraphicFramePr>
        <p:xfrm>
          <a:off x="7186818" y="4013458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6" name="Equation" r:id="rId6" imgW="914040" imgH="420480" progId="Equation.3">
                  <p:embed/>
                </p:oleObj>
              </mc:Choice>
              <mc:Fallback>
                <p:oleObj name="Equation" r:id="rId6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6818" y="4013458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66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6" grpId="0" animBg="1"/>
      <p:bldP spid="23" grpId="0" animBg="1"/>
      <p:bldP spid="17" grpId="0"/>
      <p:bldP spid="25" grpId="0"/>
      <p:bldP spid="1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7984" y="555526"/>
            <a:ext cx="4680520" cy="432048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Emitted photons along </a:t>
            </a:r>
            <a:r>
              <a:rPr lang="en-US" dirty="0" err="1" smtClean="0"/>
              <a:t>betatron</a:t>
            </a:r>
            <a:r>
              <a:rPr lang="en-US" dirty="0" smtClean="0"/>
              <a:t> trajectory – (almost) no change in angle of particle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Energy losses compensated by </a:t>
            </a:r>
            <a:r>
              <a:rPr lang="en-US" dirty="0" smtClean="0">
                <a:solidFill>
                  <a:srgbClr val="0000FF"/>
                </a:solidFill>
              </a:rPr>
              <a:t>RF, giving purely longitudinal momentum kick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Increases longitudinal momentum and not transverse =&gt; decrease in angle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Smaller </a:t>
            </a:r>
            <a:r>
              <a:rPr lang="en-US" dirty="0" err="1" smtClean="0">
                <a:solidFill>
                  <a:srgbClr val="0000FF"/>
                </a:solidFill>
              </a:rPr>
              <a:t>betatron</a:t>
            </a:r>
            <a:r>
              <a:rPr lang="en-US" dirty="0" smtClean="0">
                <a:solidFill>
                  <a:srgbClr val="0000FF"/>
                </a:solidFill>
              </a:rPr>
              <a:t> amplitudes =&gt; </a:t>
            </a:r>
            <a:r>
              <a:rPr lang="en-US" dirty="0">
                <a:solidFill>
                  <a:srgbClr val="0000FF"/>
                </a:solidFill>
              </a:rPr>
              <a:t>smaller </a:t>
            </a:r>
            <a:r>
              <a:rPr lang="en-US" dirty="0" err="1" smtClean="0">
                <a:solidFill>
                  <a:srgbClr val="0000FF"/>
                </a:solidFill>
              </a:rPr>
              <a:t>emittance</a:t>
            </a:r>
            <a:r>
              <a:rPr lang="en-US" dirty="0" smtClean="0">
                <a:solidFill>
                  <a:srgbClr val="0000FF"/>
                </a:solidFill>
              </a:rPr>
              <a:t>, “radiation damping”</a:t>
            </a:r>
          </a:p>
          <a:p>
            <a:pPr lvl="2"/>
            <a:r>
              <a:rPr lang="en-US" dirty="0" smtClean="0"/>
              <a:t>Remember: </a:t>
            </a:r>
            <a:r>
              <a:rPr lang="en-US" dirty="0" err="1" smtClean="0"/>
              <a:t>emittance</a:t>
            </a:r>
            <a:r>
              <a:rPr lang="en-US" dirty="0" smtClean="0"/>
              <a:t> determines phase space area occupied by </a:t>
            </a:r>
            <a:r>
              <a:rPr lang="en-US" dirty="0" smtClean="0"/>
              <a:t>beam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On the other hand: </a:t>
            </a:r>
            <a:r>
              <a:rPr lang="en-US" dirty="0" smtClean="0">
                <a:solidFill>
                  <a:srgbClr val="0000FF"/>
                </a:solidFill>
              </a:rPr>
              <a:t>photon emission gives </a:t>
            </a:r>
            <a:r>
              <a:rPr lang="en-US" dirty="0" smtClean="0"/>
              <a:t>small random energy (and very small angle) change =&gt; </a:t>
            </a:r>
            <a:r>
              <a:rPr lang="en-US" dirty="0" smtClean="0">
                <a:solidFill>
                  <a:srgbClr val="0000FF"/>
                </a:solidFill>
              </a:rPr>
              <a:t>blowup</a:t>
            </a:r>
            <a:r>
              <a:rPr lang="en-US" dirty="0">
                <a:solidFill>
                  <a:srgbClr val="0000FF"/>
                </a:solidFill>
              </a:rPr>
              <a:t>,</a:t>
            </a:r>
            <a:r>
              <a:rPr lang="en-US" dirty="0" smtClean="0">
                <a:solidFill>
                  <a:srgbClr val="0000FF"/>
                </a:solidFill>
              </a:rPr>
              <a:t> “quantum excitation”</a:t>
            </a:r>
          </a:p>
          <a:p>
            <a:endParaRPr lang="en-US" dirty="0" smtClean="0"/>
          </a:p>
          <a:p>
            <a:r>
              <a:rPr lang="en-US" dirty="0" smtClean="0"/>
              <a:t>Equilibrium between radiation damping and quantum excitation exists: </a:t>
            </a:r>
            <a:r>
              <a:rPr lang="en-US" dirty="0" smtClean="0">
                <a:solidFill>
                  <a:srgbClr val="FF0000"/>
                </a:solidFill>
              </a:rPr>
              <a:t>equilibrium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Time needed for the beam to reach the equilibrium </a:t>
            </a:r>
            <a:r>
              <a:rPr lang="en-US" dirty="0" err="1" smtClean="0"/>
              <a:t>emittance</a:t>
            </a:r>
            <a:r>
              <a:rPr lang="en-US" dirty="0" smtClean="0"/>
              <a:t>: “Damping time”</a:t>
            </a:r>
          </a:p>
          <a:p>
            <a:pPr lvl="1"/>
            <a:r>
              <a:rPr lang="en-US" dirty="0" smtClean="0"/>
              <a:t>Equilibrium </a:t>
            </a:r>
            <a:r>
              <a:rPr lang="en-US" dirty="0" err="1" smtClean="0"/>
              <a:t>emittance</a:t>
            </a:r>
            <a:r>
              <a:rPr lang="en-US" dirty="0" smtClean="0"/>
              <a:t> is typically smaller in vertical than horizontal plane =&gt; “flat” lepton beams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damping</a:t>
            </a:r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" y="941065"/>
            <a:ext cx="4365801" cy="22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363838"/>
            <a:ext cx="1827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M. </a:t>
            </a:r>
            <a:r>
              <a:rPr lang="en-US" sz="1200" i="1" dirty="0"/>
              <a:t>Sands, </a:t>
            </a:r>
            <a:r>
              <a:rPr lang="en-US" sz="1200" i="1" dirty="0" smtClean="0">
                <a:hlinkClick r:id="rId3"/>
              </a:rPr>
              <a:t>SLAC-121 UC-28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3302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reduction factor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55526"/>
            <a:ext cx="73279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525797"/>
            <a:ext cx="1584176" cy="104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7504" y="2733767"/>
            <a:ext cx="9001000" cy="221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Bunches must collide with an angle, ”crossing angle”</a:t>
            </a:r>
            <a:r>
              <a:rPr lang="sv-SE" sz="1800" dirty="0" smtClean="0">
                <a:latin typeface="Calibri" pitchFamily="34" charset="0"/>
                <a:cs typeface="Calibri" pitchFamily="34" charset="0"/>
              </a:rPr>
              <a:t> – otherwise we get unwanted collisions outside interaction point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 dirty="0" smtClean="0">
                <a:latin typeface="Calibri" pitchFamily="34" charset="0"/>
                <a:cs typeface="Calibri" pitchFamily="34" charset="0"/>
              </a:rPr>
              <a:t>Crossing angle need to be large enough so that bunches are not perturbed by electromagnetic field at parasitic encounters (long-range beam-beam effect)</a:t>
            </a:r>
          </a:p>
          <a:p>
            <a:pPr lvl="1">
              <a:defRPr>
                <a:solidFill>
                  <a:srgbClr val="000000"/>
                </a:solidFill>
              </a:defRPr>
            </a:pPr>
            <a:endParaRPr lang="sv-SE" sz="1800" dirty="0" smtClean="0">
              <a:latin typeface="Calibri" pitchFamily="34" charset="0"/>
              <a:cs typeface="Calibri" pitchFamily="34" charset="0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Fewer collisions when overlap is not perfect – geometric reduction factor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 dirty="0" smtClean="0">
                <a:latin typeface="Calibri" pitchFamily="34" charset="0"/>
                <a:cs typeface="Calibri" pitchFamily="34" charset="0"/>
              </a:rPr>
              <a:t>Depends on crossing angle, bunch length, and transverse size</a:t>
            </a:r>
            <a:endParaRPr lang="sv-SE" sz="1800" dirty="0">
              <a:latin typeface="Calibri" pitchFamily="34" charset="0"/>
              <a:cs typeface="Calibri" pitchFamily="34" charset="0"/>
            </a:endParaRPr>
          </a:p>
          <a:p>
            <a:endParaRPr lang="en-US" altLang="x-none" sz="1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497699"/>
              </p:ext>
            </p:extLst>
          </p:nvPr>
        </p:nvGraphicFramePr>
        <p:xfrm>
          <a:off x="7423824" y="627534"/>
          <a:ext cx="15406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8" name="Equation" r:id="rId5" imgW="939800" imgH="469900" progId="Equation.3">
                  <p:embed/>
                </p:oleObj>
              </mc:Choice>
              <mc:Fallback>
                <p:oleObj name="Equation" r:id="rId5" imgW="939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3824" y="627534"/>
                        <a:ext cx="1540664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8532440" y="1203598"/>
            <a:ext cx="216024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1941" y="1275606"/>
            <a:ext cx="12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Long-range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4959" y="149163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Head-on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6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main parameters</a:t>
            </a:r>
            <a:endParaRPr lang="en-US" dirty="0"/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1364"/>
            <a:ext cx="8640960" cy="467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490786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From ILC design report</a:t>
            </a:r>
            <a:endParaRPr lang="en-US" sz="1200" i="1" dirty="0"/>
          </a:p>
        </p:txBody>
      </p:sp>
      <p:sp>
        <p:nvSpPr>
          <p:cNvPr id="6" name="Rectangle 5"/>
          <p:cNvSpPr/>
          <p:nvPr/>
        </p:nvSpPr>
        <p:spPr>
          <a:xfrm>
            <a:off x="323528" y="1963936"/>
            <a:ext cx="84249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3528" y="4011910"/>
            <a:ext cx="84249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1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Leptons </a:t>
            </a:r>
            <a:r>
              <a:rPr lang="en-US" dirty="0" err="1" smtClean="0"/>
              <a:t>vs</a:t>
            </a:r>
            <a:r>
              <a:rPr lang="en-US" dirty="0" smtClean="0"/>
              <a:t> hadrons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75355" y="552921"/>
            <a:ext cx="4463479" cy="15147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 smtClean="0"/>
              <a:t>Hadrons (protons or ions)</a:t>
            </a:r>
          </a:p>
          <a:p>
            <a:pPr marL="176213" indent="-176213"/>
            <a:r>
              <a:rPr lang="en-US" altLang="en-US" sz="1400" dirty="0" smtClean="0"/>
              <a:t>Mix </a:t>
            </a:r>
            <a:r>
              <a:rPr lang="en-US" altLang="en-US" sz="1400" dirty="0"/>
              <a:t>of quarks, anti-quarks and gluons: </a:t>
            </a:r>
            <a:endParaRPr lang="en-US" altLang="en-US" sz="1400" dirty="0" smtClean="0"/>
          </a:p>
          <a:p>
            <a:pPr marL="576263" lvl="1" indent="-176213"/>
            <a:r>
              <a:rPr lang="en-US" altLang="en-US" sz="1200" dirty="0" smtClean="0"/>
              <a:t>variety </a:t>
            </a:r>
            <a:r>
              <a:rPr lang="en-US" altLang="en-US" sz="1200" dirty="0"/>
              <a:t>of </a:t>
            </a:r>
            <a:r>
              <a:rPr lang="en-US" altLang="en-US" sz="1200" dirty="0" smtClean="0"/>
              <a:t>processes</a:t>
            </a:r>
          </a:p>
          <a:p>
            <a:pPr marL="576263" lvl="1" indent="-176213"/>
            <a:r>
              <a:rPr lang="en-US" altLang="en-US" sz="1200" dirty="0" smtClean="0"/>
              <a:t>not </a:t>
            </a:r>
            <a:r>
              <a:rPr lang="en-US" altLang="en-US" sz="1200" dirty="0"/>
              <a:t>all nucleon energy </a:t>
            </a:r>
            <a:r>
              <a:rPr lang="en-US" altLang="en-US" sz="1200" dirty="0" smtClean="0"/>
              <a:t>available in collision</a:t>
            </a:r>
          </a:p>
          <a:p>
            <a:pPr marL="576263" lvl="1" indent="-176213"/>
            <a:r>
              <a:rPr lang="en-US" altLang="en-US" sz="1200" dirty="0" smtClean="0"/>
              <a:t>Energy spread between </a:t>
            </a:r>
            <a:r>
              <a:rPr lang="en-US" altLang="en-US" sz="1200" dirty="0" err="1" smtClean="0"/>
              <a:t>partons</a:t>
            </a:r>
            <a:r>
              <a:rPr lang="en-US" altLang="en-US" sz="1200" dirty="0" smtClean="0"/>
              <a:t> – spread in collision energy</a:t>
            </a:r>
          </a:p>
          <a:p>
            <a:pPr marL="576263" lvl="1" indent="-176213"/>
            <a:r>
              <a:rPr lang="en-US" altLang="en-US" sz="1200" dirty="0" smtClean="0"/>
              <a:t>huge QCD background</a:t>
            </a:r>
          </a:p>
          <a:p>
            <a:pPr marL="176213" indent="-176213"/>
            <a:r>
              <a:rPr lang="en-US" altLang="en-US" sz="1400" dirty="0"/>
              <a:t>Can typically achieve highest </a:t>
            </a:r>
            <a:r>
              <a:rPr lang="en-US" altLang="en-US" sz="1400" dirty="0" smtClean="0"/>
              <a:t>collision energy </a:t>
            </a:r>
          </a:p>
          <a:p>
            <a:pPr marL="176213" indent="-176213"/>
            <a:r>
              <a:rPr lang="en-US" altLang="en-US" sz="1400" dirty="0" smtClean="0">
                <a:sym typeface="Wingdings" pitchFamily="2" charset="2"/>
              </a:rPr>
              <a:t>Good </a:t>
            </a:r>
            <a:r>
              <a:rPr lang="en-US" altLang="en-US" sz="1400" dirty="0">
                <a:sym typeface="Wingdings" pitchFamily="2" charset="2"/>
              </a:rPr>
              <a:t>for discoveries </a:t>
            </a:r>
            <a:r>
              <a:rPr lang="en-US" altLang="en-US" sz="1400" dirty="0"/>
              <a:t>at the frontier of new physics</a:t>
            </a:r>
          </a:p>
          <a:p>
            <a:pPr marL="176213" indent="-176213"/>
            <a:endParaRPr lang="en-US" altLang="en-US" sz="1600" dirty="0" smtClean="0"/>
          </a:p>
          <a:p>
            <a:endParaRPr lang="en-GB" sz="2800" dirty="0"/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47634" y="2560975"/>
            <a:ext cx="2830513" cy="923925"/>
            <a:chOff x="478" y="700"/>
            <a:chExt cx="1646" cy="582"/>
          </a:xfrm>
        </p:grpSpPr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78" y="951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747" y="937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880" y="103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797" y="1078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820" y="96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609" y="909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681" y="94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653" y="103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751" y="1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876" y="997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 flipH="1">
              <a:off x="1314" y="1067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flipH="1">
              <a:off x="1908" y="93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936" y="1067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853" y="1110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416" y="969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55" y="1025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077" y="829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077" y="700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230" y="784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1230" y="1067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314" y="1078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314" y="1067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708" y="747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750" y="738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</p:grpSp>
      <p:pic>
        <p:nvPicPr>
          <p:cNvPr id="4100" name="Picture 4" descr="The 2018 heavy-ion collision run has started | CMS Experi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79" y="3420977"/>
            <a:ext cx="3185048" cy="16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90587" y="4640447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LEP II </a:t>
            </a:r>
            <a:r>
              <a:rPr lang="en-US" sz="1100" dirty="0" err="1" smtClean="0"/>
              <a:t>e+e</a:t>
            </a:r>
            <a:r>
              <a:rPr lang="en-US" sz="1100" dirty="0" smtClean="0"/>
              <a:t>- </a:t>
            </a:r>
            <a:br>
              <a:rPr lang="en-US" sz="1100" dirty="0" smtClean="0"/>
            </a:br>
            <a:r>
              <a:rPr lang="en-US" sz="1100" dirty="0" smtClean="0"/>
              <a:t>collision, DELPHI</a:t>
            </a:r>
            <a:endParaRPr 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3563888" y="3435846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LHC </a:t>
            </a:r>
            <a:r>
              <a:rPr lang="en-US" sz="1100" dirty="0" err="1" smtClean="0"/>
              <a:t>Pb-Pb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collision, CMS</a:t>
            </a:r>
            <a:endParaRPr lang="en-US" sz="1100" dirty="0"/>
          </a:p>
        </p:txBody>
      </p:sp>
      <p:sp>
        <p:nvSpPr>
          <p:cNvPr id="56" name="Content Placeholder 3"/>
          <p:cNvSpPr txBox="1">
            <a:spLocks/>
          </p:cNvSpPr>
          <p:nvPr/>
        </p:nvSpPr>
        <p:spPr>
          <a:xfrm>
            <a:off x="4860032" y="555526"/>
            <a:ext cx="4386841" cy="15735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 smtClean="0"/>
              <a:t>Leptons (electrons, positrons, maybe </a:t>
            </a:r>
            <a:r>
              <a:rPr lang="en-US" altLang="en-US" sz="1800" dirty="0" err="1" smtClean="0"/>
              <a:t>muons</a:t>
            </a:r>
            <a:r>
              <a:rPr lang="en-US" altLang="en-US" sz="1800" dirty="0" smtClean="0"/>
              <a:t>)</a:t>
            </a:r>
          </a:p>
          <a:p>
            <a:pPr marL="176213" indent="-176213"/>
            <a:r>
              <a:rPr lang="en-US" altLang="en-US" sz="1400" dirty="0" smtClean="0"/>
              <a:t>Elementary particles colliding - very </a:t>
            </a:r>
            <a:r>
              <a:rPr lang="en-US" altLang="en-US" sz="1400" dirty="0"/>
              <a:t>well defined </a:t>
            </a:r>
            <a:r>
              <a:rPr lang="en-US" altLang="en-US" sz="1400" dirty="0" err="1" smtClean="0"/>
              <a:t>centre</a:t>
            </a:r>
            <a:r>
              <a:rPr lang="en-US" altLang="en-US" sz="1400" dirty="0" smtClean="0"/>
              <a:t>-of-mass  energy</a:t>
            </a:r>
          </a:p>
          <a:p>
            <a:pPr marL="176213" indent="-176213"/>
            <a:r>
              <a:rPr lang="en-US" altLang="en-US" sz="1400" dirty="0" smtClean="0"/>
              <a:t>Low background</a:t>
            </a:r>
          </a:p>
          <a:p>
            <a:pPr marL="176213" indent="-176213"/>
            <a:r>
              <a:rPr lang="en-US" altLang="en-US" sz="1400" dirty="0" smtClean="0"/>
              <a:t>Good for high-precision measurements</a:t>
            </a:r>
          </a:p>
          <a:p>
            <a:pPr marL="176213" indent="-176213"/>
            <a:r>
              <a:rPr lang="en-US" altLang="en-US" sz="1400" dirty="0"/>
              <a:t>Higher energy loss from synchrotron radiation influences accelerator design </a:t>
            </a:r>
            <a:r>
              <a:rPr lang="en-US" altLang="en-US" sz="1400" dirty="0">
                <a:sym typeface="Wingdings" pitchFamily="2" charset="2"/>
              </a:rPr>
              <a:t> see next slides</a:t>
            </a:r>
            <a:endParaRPr lang="en-US" altLang="en-US" sz="1400" dirty="0"/>
          </a:p>
          <a:p>
            <a:pPr marL="176213" indent="-176213"/>
            <a:endParaRPr lang="en-US" altLang="en-US" sz="1400" dirty="0" smtClean="0"/>
          </a:p>
        </p:txBody>
      </p:sp>
      <p:grpSp>
        <p:nvGrpSpPr>
          <p:cNvPr id="57" name="Group 38"/>
          <p:cNvGrpSpPr>
            <a:grpSpLocks/>
          </p:cNvGrpSpPr>
          <p:nvPr/>
        </p:nvGrpSpPr>
        <p:grpSpPr bwMode="auto">
          <a:xfrm>
            <a:off x="5929386" y="2295897"/>
            <a:ext cx="2459038" cy="923925"/>
            <a:chOff x="476" y="1661"/>
            <a:chExt cx="1430" cy="582"/>
          </a:xfrm>
        </p:grpSpPr>
        <p:sp>
          <p:nvSpPr>
            <p:cNvPr id="58" name="Line 39"/>
            <p:cNvSpPr>
              <a:spLocks noChangeShapeType="1"/>
            </p:cNvSpPr>
            <p:nvPr/>
          </p:nvSpPr>
          <p:spPr bwMode="auto">
            <a:xfrm>
              <a:off x="967" y="1661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AutoShape 40"/>
            <p:cNvSpPr>
              <a:spLocks noChangeArrowheads="1"/>
            </p:cNvSpPr>
            <p:nvPr/>
          </p:nvSpPr>
          <p:spPr bwMode="auto">
            <a:xfrm>
              <a:off x="476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770" y="19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1543" y="2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Line 43"/>
            <p:cNvSpPr>
              <a:spLocks noChangeShapeType="1"/>
            </p:cNvSpPr>
            <p:nvPr/>
          </p:nvSpPr>
          <p:spPr bwMode="auto">
            <a:xfrm flipH="1">
              <a:off x="1204" y="2028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AutoShape 44"/>
            <p:cNvSpPr>
              <a:spLocks noChangeArrowheads="1"/>
            </p:cNvSpPr>
            <p:nvPr/>
          </p:nvSpPr>
          <p:spPr bwMode="auto">
            <a:xfrm flipH="1">
              <a:off x="1690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826" y="2028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46"/>
            <p:cNvSpPr>
              <a:spLocks noChangeShapeType="1"/>
            </p:cNvSpPr>
            <p:nvPr/>
          </p:nvSpPr>
          <p:spPr bwMode="auto">
            <a:xfrm>
              <a:off x="967" y="1790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1120" y="1745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48"/>
            <p:cNvSpPr>
              <a:spLocks noChangeShapeType="1"/>
            </p:cNvSpPr>
            <p:nvPr/>
          </p:nvSpPr>
          <p:spPr bwMode="auto">
            <a:xfrm flipH="1">
              <a:off x="1120" y="2028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1204" y="2039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50"/>
            <p:cNvSpPr>
              <a:spLocks noChangeShapeType="1"/>
            </p:cNvSpPr>
            <p:nvPr/>
          </p:nvSpPr>
          <p:spPr bwMode="auto">
            <a:xfrm>
              <a:off x="1204" y="2028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51"/>
            <p:cNvSpPr>
              <a:spLocks noChangeArrowheads="1"/>
            </p:cNvSpPr>
            <p:nvPr/>
          </p:nvSpPr>
          <p:spPr bwMode="auto">
            <a:xfrm>
              <a:off x="703" y="1797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e+</a:t>
              </a:r>
            </a:p>
          </p:txBody>
        </p:sp>
        <p:sp>
          <p:nvSpPr>
            <p:cNvPr id="71" name="Rectangle 52"/>
            <p:cNvSpPr>
              <a:spLocks noChangeArrowheads="1"/>
            </p:cNvSpPr>
            <p:nvPr/>
          </p:nvSpPr>
          <p:spPr bwMode="auto">
            <a:xfrm>
              <a:off x="1470" y="1812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e-</a:t>
              </a:r>
            </a:p>
          </p:txBody>
        </p:sp>
      </p:grpSp>
      <p:pic>
        <p:nvPicPr>
          <p:cNvPr id="72" name="Picture 2" descr="DELPHI: Two-jet event - CERN Document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57" y="3249949"/>
            <a:ext cx="1802344" cy="17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17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/>
      <p:bldP spid="55" grpId="0"/>
      <p:bldP spid="5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042792" cy="3967088"/>
          </a:xfrm>
        </p:spPr>
        <p:txBody>
          <a:bodyPr>
            <a:normAutofit/>
          </a:bodyPr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parameters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091613"/>
              </p:ext>
            </p:extLst>
          </p:nvPr>
        </p:nvGraphicFramePr>
        <p:xfrm>
          <a:off x="1403648" y="699542"/>
          <a:ext cx="6244884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187"/>
                <a:gridCol w="1548269"/>
                <a:gridCol w="883476"/>
                <a:gridCol w="883476"/>
                <a:gridCol w="883476"/>
              </a:tblGrid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Symbol</a:t>
                      </a:r>
                      <a:r>
                        <a:rPr lang="en-US" sz="1400" baseline="0" dirty="0" smtClean="0"/>
                        <a:t> [unit]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ILC 250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CLIC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Centre</a:t>
                      </a:r>
                      <a:r>
                        <a:rPr lang="en-US" sz="1400" baseline="0" dirty="0" smtClean="0"/>
                        <a:t> of mass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cm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3000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 [10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 in peak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</a:t>
                      </a:r>
                      <a:r>
                        <a:rPr lang="en-US" sz="1400" baseline="-25000" dirty="0" smtClean="0"/>
                        <a:t>0.01</a:t>
                      </a:r>
                      <a:r>
                        <a:rPr lang="en-US" sz="1400" dirty="0" smtClean="0"/>
                        <a:t> [10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Gradient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 [MV/</a:t>
                      </a:r>
                      <a:r>
                        <a:rPr lang="en-US" sz="1400" dirty="0" err="1" smtClean="0"/>
                        <a:t>m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31.5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72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 [10</a:t>
                      </a:r>
                      <a:r>
                        <a:rPr lang="en-US" sz="1400" baseline="30000" dirty="0" smtClean="0"/>
                        <a:t>9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3.72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σ</a:t>
                      </a:r>
                      <a:r>
                        <a:rPr lang="en-US" sz="1400" baseline="-25000" dirty="0" err="1" smtClean="0"/>
                        <a:t>z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Collision beam</a:t>
                      </a:r>
                      <a:r>
                        <a:rPr lang="en-US" sz="1400" baseline="0" dirty="0" smtClean="0"/>
                        <a:t>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σ</a:t>
                      </a:r>
                      <a:r>
                        <a:rPr lang="en-US" sz="1400" baseline="-25000" dirty="0" err="1" smtClean="0"/>
                        <a:t>x,y</a:t>
                      </a:r>
                      <a:r>
                        <a:rPr lang="en-US" sz="1400" baseline="0" dirty="0" smtClean="0"/>
                        <a:t> [nm/nm]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516/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7.7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149/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2.9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40/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Vertical </a:t>
                      </a:r>
                      <a:r>
                        <a:rPr lang="en-US" sz="1400" dirty="0" err="1" smtClean="0"/>
                        <a:t>emittance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ε</a:t>
                      </a:r>
                      <a:r>
                        <a:rPr lang="en-US" sz="1400" baseline="-25000" dirty="0" err="1" smtClean="0"/>
                        <a:t>x,y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[nm]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Bunches per pulse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</a:t>
                      </a:r>
                      <a:r>
                        <a:rPr lang="en-US" sz="1400" baseline="-25000" dirty="0" err="1" smtClean="0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distance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Δz</a:t>
                      </a:r>
                      <a:r>
                        <a:rPr lang="en-US" sz="1400" dirty="0" smtClean="0"/>
                        <a:t> 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</a:p>
                  </a:txBody>
                  <a:tcPr/>
                </a:tc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Repetition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f</a:t>
                      </a:r>
                      <a:r>
                        <a:rPr lang="en-US" sz="1400" baseline="-25000" dirty="0" err="1" smtClean="0"/>
                        <a:t>r</a:t>
                      </a:r>
                      <a:r>
                        <a:rPr lang="en-US" sz="1400" baseline="0" dirty="0" smtClean="0"/>
                        <a:t> [Hz]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4496221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D. Schulte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1403648" y="1648616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648" y="1013514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2952328" cy="410445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Naturally </a:t>
            </a:r>
            <a:r>
              <a:rPr lang="en-US" dirty="0">
                <a:solidFill>
                  <a:srgbClr val="FF0000"/>
                </a:solidFill>
              </a:rPr>
              <a:t>smaller vertical beam size </a:t>
            </a:r>
            <a:r>
              <a:rPr lang="en-US" dirty="0"/>
              <a:t>from radiation damping</a:t>
            </a:r>
          </a:p>
          <a:p>
            <a:pPr lvl="1"/>
            <a:r>
              <a:rPr lang="en-US" dirty="0"/>
              <a:t>Often true also for linear colliders due to horizontal bending in damping rings, transfer lines etc.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Beam-beam effect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Focusing of </a:t>
            </a:r>
            <a:r>
              <a:rPr lang="en-US" dirty="0" err="1" smtClean="0">
                <a:solidFill>
                  <a:srgbClr val="0000FF"/>
                </a:solidFill>
              </a:rPr>
              <a:t>e+e</a:t>
            </a:r>
            <a:r>
              <a:rPr lang="en-US" dirty="0" smtClean="0">
                <a:solidFill>
                  <a:srgbClr val="0000FF"/>
                </a:solidFill>
              </a:rPr>
              <a:t>- beams </a:t>
            </a:r>
            <a:r>
              <a:rPr lang="en-US" dirty="0" smtClean="0"/>
              <a:t>due to each others’ fields =&gt; higher luminosity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Bending of particles </a:t>
            </a:r>
            <a:r>
              <a:rPr lang="en-US" dirty="0" smtClean="0"/>
              <a:t>=&gt; synchrotron radiation, “</a:t>
            </a:r>
            <a:r>
              <a:rPr lang="en-US" dirty="0" err="1" smtClean="0"/>
              <a:t>beamstrahlung</a:t>
            </a:r>
            <a:r>
              <a:rPr lang="en-US" dirty="0" smtClean="0"/>
              <a:t>” =&gt; </a:t>
            </a:r>
            <a:r>
              <a:rPr lang="en-US" dirty="0" smtClean="0">
                <a:solidFill>
                  <a:srgbClr val="0000FF"/>
                </a:solidFill>
              </a:rPr>
              <a:t>unwanted energy spread </a:t>
            </a:r>
            <a:r>
              <a:rPr lang="en-US" dirty="0" smtClean="0"/>
              <a:t>in collisions</a:t>
            </a:r>
          </a:p>
          <a:p>
            <a:pPr lvl="1"/>
            <a:endParaRPr lang="en-US" dirty="0"/>
          </a:p>
          <a:p>
            <a:r>
              <a:rPr lang="en-US" dirty="0" smtClean="0"/>
              <a:t>To avoid energy spread and keep luminosity high</a:t>
            </a:r>
            <a:r>
              <a:rPr lang="en-US" dirty="0" smtClean="0">
                <a:solidFill>
                  <a:srgbClr val="FF0000"/>
                </a:solidFill>
              </a:rPr>
              <a:t>: collide “flat” beams</a:t>
            </a:r>
            <a:r>
              <a:rPr lang="en-US" dirty="0" smtClean="0"/>
              <a:t>, with much smaller beam size in one plane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beams in lepton colliders</a:t>
            </a:r>
            <a:endParaRPr lang="en-US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12473"/>
            <a:ext cx="33051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4244484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/>
              <a:t> M.A. Valdivia </a:t>
            </a:r>
            <a:r>
              <a:rPr lang="en-US" sz="900" i="1" dirty="0" err="1"/>
              <a:t>García</a:t>
            </a:r>
            <a:r>
              <a:rPr lang="en-US" sz="900" i="1" dirty="0"/>
              <a:t> </a:t>
            </a:r>
            <a:r>
              <a:rPr lang="en-US" sz="900" i="1" dirty="0" smtClean="0"/>
              <a:t>et al., </a:t>
            </a:r>
          </a:p>
          <a:p>
            <a:r>
              <a:rPr lang="en-US" sz="900" i="1" dirty="0" smtClean="0"/>
              <a:t>doi:10.18429/JACoW-IPAC2019-MOPMP035</a:t>
            </a:r>
            <a:endParaRPr lang="en-US" sz="900" i="1" dirty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7534"/>
            <a:ext cx="2581714" cy="75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5526"/>
            <a:ext cx="2622272" cy="9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2206" y="1374036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M. </a:t>
            </a:r>
            <a:r>
              <a:rPr lang="en-US" sz="1100" i="1" dirty="0"/>
              <a:t>Sands, </a:t>
            </a:r>
            <a:r>
              <a:rPr lang="en-US" sz="1100" i="1" dirty="0" smtClean="0">
                <a:hlinkClick r:id="rId6"/>
              </a:rPr>
              <a:t>SLAC-121 UC-28</a:t>
            </a:r>
            <a:endParaRPr lang="en-US" sz="1100" i="1" dirty="0"/>
          </a:p>
        </p:txBody>
      </p:sp>
      <p:sp>
        <p:nvSpPr>
          <p:cNvPr id="7" name="Rectangle 6"/>
          <p:cNvSpPr/>
          <p:nvPr/>
        </p:nvSpPr>
        <p:spPr>
          <a:xfrm>
            <a:off x="4595264" y="3075806"/>
            <a:ext cx="3217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average number </a:t>
            </a:r>
            <a:r>
              <a:rPr lang="en-US" sz="1400" dirty="0"/>
              <a:t>of photons per </a:t>
            </a:r>
            <a:r>
              <a:rPr lang="en-US" sz="1400" dirty="0" smtClean="0"/>
              <a:t>collision depends on sum of beam sizes:</a:t>
            </a:r>
            <a:endParaRPr lang="en-US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657634"/>
              </p:ext>
            </p:extLst>
          </p:nvPr>
        </p:nvGraphicFramePr>
        <p:xfrm>
          <a:off x="7382307" y="2067694"/>
          <a:ext cx="11842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11" name="Equation" r:id="rId7" imgW="660240" imgH="469800" progId="Equation.3">
                  <p:embed/>
                </p:oleObj>
              </mc:Choice>
              <mc:Fallback>
                <p:oleObj name="Equation" r:id="rId7" imgW="660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307" y="2067694"/>
                        <a:ext cx="11842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779912" y="2335981"/>
            <a:ext cx="35688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Luminosity depends on product of beam sizes: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470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  <p:bldP spid="10" grpId="0"/>
      <p:bldP spid="7" grpId="0"/>
      <p:bldP spid="1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cavities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9700" y="2732918"/>
            <a:ext cx="5224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To reach 100 MV/m: different type of cavity from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12 GHz, 23 cm long, </a:t>
            </a:r>
            <a:r>
              <a:rPr lang="en-US" sz="1600" dirty="0" smtClean="0">
                <a:solidFill>
                  <a:srgbClr val="FF0000"/>
                </a:solidFill>
              </a:rPr>
              <a:t>normal conducting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Much worse conductor than SC, but allows reaching higher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fields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Problem: power is very rapidly lost in the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walls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to put in very intense and short RF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pulses timed to the passage of the beam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endParaRPr lang="en-US" sz="1600" dirty="0" smtClean="0"/>
          </a:p>
          <a:p>
            <a:pPr marL="342900" indent="-342900">
              <a:buFont typeface="Symbol" charset="0"/>
              <a:buChar char=""/>
            </a:pPr>
            <a:endParaRPr lang="en-US" sz="1600" dirty="0"/>
          </a:p>
        </p:txBody>
      </p:sp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517386"/>
            <a:ext cx="7801136" cy="21217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2707054"/>
            <a:ext cx="3393750" cy="11695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Power flow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lost in cavity walls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in filling the structure and into load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into the beam</a:t>
            </a:r>
          </a:p>
          <a:p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3935036"/>
            <a:ext cx="2596929" cy="523220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Average RF power about 3 kW/m</a:t>
            </a:r>
          </a:p>
          <a:p>
            <a:r>
              <a:rPr lang="en-US" sz="1400" dirty="0" smtClean="0"/>
              <a:t>About 1 kW/m into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9098" y="566559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D. Schulte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4320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7350"/>
          </a:xfrm>
        </p:spPr>
        <p:txBody>
          <a:bodyPr>
            <a:noAutofit/>
          </a:bodyPr>
          <a:lstStyle/>
          <a:p>
            <a:r>
              <a:rPr lang="en-US" sz="3600" dirty="0" smtClean="0"/>
              <a:t>ILC Cavities</a:t>
            </a:r>
            <a:endParaRPr lang="en-US" sz="3600" dirty="0"/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53" y="520494"/>
            <a:ext cx="4224171" cy="1106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3769" y="579614"/>
            <a:ext cx="4317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Superconducting cavity (Ni at 2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frequency is 1.3 GHz, 23 cm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Length is 9 cells = 4.5 wavelengths</a:t>
            </a:r>
            <a:r>
              <a:rPr lang="en-US" dirty="0"/>
              <a:t> </a:t>
            </a:r>
            <a:r>
              <a:rPr lang="en-US" dirty="0" smtClean="0"/>
              <a:t>= 1 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16" name="Picture 15" descr="cavity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" t="9021" r="15484" b="20781"/>
          <a:stretch/>
        </p:blipFill>
        <p:spPr>
          <a:xfrm>
            <a:off x="156653" y="1800225"/>
            <a:ext cx="5221676" cy="1380778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323528" y="4515966"/>
            <a:ext cx="2133600" cy="273844"/>
          </a:xfrm>
        </p:spPr>
        <p:txBody>
          <a:bodyPr/>
          <a:lstStyle/>
          <a:p>
            <a:r>
              <a:rPr lang="fr-CH" i="1" dirty="0" smtClean="0">
                <a:solidFill>
                  <a:schemeClr val="tx1"/>
                </a:solidFill>
              </a:rPr>
              <a:t>D. </a:t>
            </a:r>
            <a:r>
              <a:rPr lang="fr-CH" i="1" dirty="0" err="1" smtClean="0">
                <a:solidFill>
                  <a:schemeClr val="tx1"/>
                </a:solidFill>
              </a:rPr>
              <a:t>Schulte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1963742"/>
            <a:ext cx="3083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Standing wave structure</a:t>
            </a:r>
            <a:r>
              <a:rPr lang="en-US" dirty="0"/>
              <a:t>, achieving </a:t>
            </a:r>
            <a:r>
              <a:rPr lang="en-US" dirty="0" smtClean="0"/>
              <a:t>gradients of </a:t>
            </a:r>
            <a:r>
              <a:rPr lang="en-US" dirty="0"/>
              <a:t>31.5 </a:t>
            </a:r>
            <a:r>
              <a:rPr lang="en-US" dirty="0" smtClean="0"/>
              <a:t>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Theoretical field limit around 50-60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 reality, reaching about 30-40 MV/m with imperfections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about 8000 cavities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</a:p>
        </p:txBody>
      </p:sp>
      <p:pic>
        <p:nvPicPr>
          <p:cNvPr id="12" name="Picture 11" descr="film_b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98" y="3421756"/>
            <a:ext cx="5000131" cy="11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85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Staged Scenario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9697" y="718467"/>
            <a:ext cx="5962702" cy="2238216"/>
            <a:chOff x="3079697" y="718467"/>
            <a:chExt cx="5962702" cy="2238216"/>
          </a:xfrm>
        </p:grpSpPr>
        <p:pic>
          <p:nvPicPr>
            <p:cNvPr id="6" name="Picture 5" descr="Screen Shot 2015-09-03 at 23.44.0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901" y="772078"/>
              <a:ext cx="4013200" cy="2184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ame 6"/>
            <p:cNvSpPr/>
            <p:nvPr/>
          </p:nvSpPr>
          <p:spPr>
            <a:xfrm>
              <a:off x="4792311" y="718467"/>
              <a:ext cx="4250088" cy="2229608"/>
            </a:xfrm>
            <a:prstGeom prst="frame">
              <a:avLst>
                <a:gd name="adj1" fmla="val 37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9697" y="720039"/>
              <a:ext cx="1712614" cy="584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Central complex on </a:t>
              </a:r>
              <a:r>
                <a:rPr lang="en-US" sz="1600" dirty="0" err="1" smtClean="0"/>
                <a:t>Prevessin</a:t>
              </a:r>
              <a:r>
                <a:rPr lang="en-US" sz="1600" dirty="0" smtClean="0"/>
                <a:t> site</a:t>
              </a:r>
              <a:endParaRPr lang="en-US" sz="1600" dirty="0"/>
            </a:p>
          </p:txBody>
        </p:sp>
      </p:grpSp>
      <p:sp>
        <p:nvSpPr>
          <p:cNvPr id="11" name="Frame 10"/>
          <p:cNvSpPr/>
          <p:nvPr/>
        </p:nvSpPr>
        <p:spPr>
          <a:xfrm>
            <a:off x="24470" y="1131590"/>
            <a:ext cx="2797711" cy="939977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 descr="stage_new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262889"/>
            <a:ext cx="5372098" cy="1375272"/>
          </a:xfrm>
          <a:prstGeom prst="rect">
            <a:avLst/>
          </a:prstGeom>
        </p:spPr>
      </p:pic>
      <p:pic>
        <p:nvPicPr>
          <p:cNvPr id="13" name="Picture 12" descr="clicNewStagingTabl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4" y="1172897"/>
            <a:ext cx="2624644" cy="89479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95536" y="2211710"/>
            <a:ext cx="4316165" cy="2255515"/>
            <a:chOff x="395536" y="2211710"/>
            <a:chExt cx="4316165" cy="2255515"/>
          </a:xfrm>
        </p:grpSpPr>
        <p:sp>
          <p:nvSpPr>
            <p:cNvPr id="8" name="Frame 7"/>
            <p:cNvSpPr/>
            <p:nvPr/>
          </p:nvSpPr>
          <p:spPr>
            <a:xfrm>
              <a:off x="395536" y="2226489"/>
              <a:ext cx="3128122" cy="2240736"/>
            </a:xfrm>
            <a:prstGeom prst="frame">
              <a:avLst>
                <a:gd name="adj1" fmla="val 37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30886" y="2211710"/>
              <a:ext cx="1280815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Luminosity evolution</a:t>
              </a:r>
              <a:endParaRPr lang="en-US" sz="1600" dirty="0"/>
            </a:p>
          </p:txBody>
        </p:sp>
        <p:pic>
          <p:nvPicPr>
            <p:cNvPr id="14" name="Picture 13" descr="plotIntegratedLumi_updatedJune18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237" y="2359356"/>
              <a:ext cx="2876647" cy="20239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79512" y="772078"/>
            <a:ext cx="18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stages foreseen: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5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950" y="602731"/>
            <a:ext cx="2808312" cy="2736304"/>
          </a:xfrm>
        </p:spPr>
        <p:txBody>
          <a:bodyPr>
            <a:normAutofit fontScale="47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produce very rapid pulses: use two-beam acceleration scheme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very long beam pulse at 4A,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140 us produced in LINAC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 smtClean="0"/>
          </a:p>
          <a:p>
            <a:r>
              <a:rPr lang="en-US" dirty="0" smtClean="0"/>
              <a:t>Use combiner rings to decrease bunch spacing of drive beam =&gt;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produce very short and intense 100 A pulse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Send to decelerating structure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acceleration</a:t>
            </a:r>
            <a:endParaRPr lang="en-US" dirty="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884577" y="555526"/>
            <a:ext cx="6152076" cy="3096344"/>
            <a:chOff x="-159" y="386"/>
            <a:chExt cx="6830" cy="308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" y="531"/>
              <a:ext cx="5030" cy="2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59" y="386"/>
              <a:ext cx="3713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Drive Beam Accelerator</a:t>
              </a:r>
              <a:endParaRPr lang="en-US" altLang="x-none" sz="1200" b="0" dirty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efficient acceleration in fully loaded </a:t>
              </a:r>
              <a:r>
                <a:rPr lang="en-US" altLang="x-none" sz="1200" b="0" dirty="0" err="1">
                  <a:solidFill>
                    <a:srgbClr val="0000FF"/>
                  </a:solidFill>
                </a:rPr>
                <a:t>linac</a:t>
              </a:r>
              <a:r>
                <a:rPr lang="en-US" altLang="x-none" sz="1200" b="0" dirty="0">
                  <a:solidFill>
                    <a:srgbClr val="0000FF"/>
                  </a:solidFill>
                </a:rPr>
                <a:t> </a:t>
              </a:r>
              <a:endParaRPr lang="en-US" altLang="x-none" sz="1200" b="0" dirty="0">
                <a:solidFill>
                  <a:srgbClr val="0000FF"/>
                </a:solidFill>
                <a:sym typeface="System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54" y="2859"/>
              <a:ext cx="17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Power Extraction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27" y="2693"/>
              <a:ext cx="358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Decelerator Sector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79" y="1522"/>
              <a:ext cx="1616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3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55" y="1923"/>
              <a:ext cx="1713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4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851" y="1702"/>
              <a:ext cx="1820" cy="6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66" y="2062"/>
              <a:ext cx="2028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065" y="558"/>
              <a:ext cx="1895" cy="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Delay Loop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2</a:t>
              </a:r>
              <a:endParaRPr lang="en-US" altLang="x-none" sz="1200" b="0" dirty="0">
                <a:solidFill>
                  <a:srgbClr val="000000"/>
                </a:solidFill>
                <a:sym typeface="System"/>
              </a:endParaRP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  <a:sym typeface="System"/>
                </a:rPr>
                <a:t>gap creation, pulse compression &amp; frequency multiplication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1080" y="1113"/>
              <a:ext cx="3440" cy="556"/>
              <a:chOff x="990" y="990"/>
              <a:chExt cx="3008" cy="511"/>
            </a:xfrm>
          </p:grpSpPr>
          <p:grpSp>
            <p:nvGrpSpPr>
              <p:cNvPr id="17" name="Group 14"/>
              <p:cNvGrpSpPr>
                <a:grpSpLocks/>
              </p:cNvGrpSpPr>
              <p:nvPr/>
            </p:nvGrpSpPr>
            <p:grpSpPr bwMode="auto">
              <a:xfrm>
                <a:off x="990" y="990"/>
                <a:ext cx="3008" cy="511"/>
                <a:chOff x="990" y="990"/>
                <a:chExt cx="3008" cy="511"/>
              </a:xfrm>
            </p:grpSpPr>
            <p:sp>
              <p:nvSpPr>
                <p:cNvPr id="1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71" y="99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Rectangle 16"/>
                <p:cNvSpPr>
                  <a:spLocks noChangeArrowheads="1"/>
                </p:cNvSpPr>
                <p:nvPr/>
              </p:nvSpPr>
              <p:spPr bwMode="auto">
                <a:xfrm>
                  <a:off x="3606" y="990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3783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18"/>
                <p:cNvSpPr>
                  <a:spLocks noChangeArrowheads="1"/>
                </p:cNvSpPr>
                <p:nvPr/>
              </p:nvSpPr>
              <p:spPr bwMode="auto">
                <a:xfrm>
                  <a:off x="3942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19"/>
                <p:cNvSpPr>
                  <a:spLocks noChangeArrowheads="1"/>
                </p:cNvSpPr>
                <p:nvPr/>
              </p:nvSpPr>
              <p:spPr bwMode="auto">
                <a:xfrm>
                  <a:off x="990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Rectangle 20"/>
                <p:cNvSpPr>
                  <a:spLocks noChangeArrowheads="1"/>
                </p:cNvSpPr>
                <p:nvPr/>
              </p:nvSpPr>
              <p:spPr bwMode="auto">
                <a:xfrm>
                  <a:off x="1176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323" y="1201"/>
                  <a:ext cx="1290" cy="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RF Transverse</a:t>
                  </a:r>
                </a:p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Deflectors</a:t>
                  </a:r>
                  <a:endParaRPr lang="en-US" altLang="x-none" sz="1400">
                    <a:solidFill>
                      <a:srgbClr val="000000"/>
                    </a:solidFill>
                    <a:sym typeface="System"/>
                  </a:endParaRPr>
                </a:p>
              </p:txBody>
            </p:sp>
          </p:grpSp>
          <p:sp>
            <p:nvSpPr>
              <p:cNvPr id="18" name="Rectangle 22"/>
              <p:cNvSpPr>
                <a:spLocks noChangeArrowheads="1"/>
              </p:cNvSpPr>
              <p:nvPr/>
            </p:nvSpPr>
            <p:spPr bwMode="auto">
              <a:xfrm>
                <a:off x="2414" y="1312"/>
                <a:ext cx="56" cy="56"/>
              </a:xfrm>
              <a:prstGeom prst="rect">
                <a:avLst/>
              </a:prstGeom>
              <a:solidFill>
                <a:srgbClr val="33CCCC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50229" y="3795886"/>
            <a:ext cx="9058275" cy="1298575"/>
            <a:chOff x="54" y="3474"/>
            <a:chExt cx="5706" cy="818"/>
          </a:xfrm>
        </p:grpSpPr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54" y="3475"/>
              <a:ext cx="5652" cy="817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" name="Group 26"/>
            <p:cNvGrpSpPr>
              <a:grpSpLocks/>
            </p:cNvGrpSpPr>
            <p:nvPr/>
          </p:nvGrpSpPr>
          <p:grpSpPr bwMode="auto">
            <a:xfrm>
              <a:off x="104" y="3474"/>
              <a:ext cx="5656" cy="799"/>
              <a:chOff x="104" y="3474"/>
              <a:chExt cx="5656" cy="799"/>
            </a:xfrm>
          </p:grpSpPr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3217" y="3673"/>
                <a:ext cx="2413" cy="576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157" y="3672"/>
                <a:ext cx="2286" cy="601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>
                <a:off x="270" y="3988"/>
                <a:ext cx="208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39" y="4042"/>
                <a:ext cx="21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140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 train length - 24 x</a:t>
                </a:r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 24 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sub-pulses - 4.2 A</a:t>
                </a:r>
              </a:p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2.4 GeV - 60 cm between bunches</a:t>
                </a:r>
              </a:p>
            </p:txBody>
          </p: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33" y="3892"/>
                <a:ext cx="336" cy="96"/>
                <a:chOff x="288" y="3600"/>
                <a:chExt cx="336" cy="96"/>
              </a:xfrm>
            </p:grpSpPr>
            <p:sp>
              <p:nvSpPr>
                <p:cNvPr id="242" name="Line 32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3" name="Line 33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4" name="Line 34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" name="Line 35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" name="Line 36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7" name="Line 37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8" name="Line 38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9" name="Line 39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40"/>
              <p:cNvGrpSpPr>
                <a:grpSpLocks/>
              </p:cNvGrpSpPr>
              <p:nvPr/>
            </p:nvGrpSpPr>
            <p:grpSpPr bwMode="auto">
              <a:xfrm>
                <a:off x="1201" y="3892"/>
                <a:ext cx="336" cy="96"/>
                <a:chOff x="288" y="3600"/>
                <a:chExt cx="336" cy="96"/>
              </a:xfrm>
            </p:grpSpPr>
            <p:sp>
              <p:nvSpPr>
                <p:cNvPr id="234" name="Line 41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" name="Line 42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" name="Line 43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" name="Line 44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Line 45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" name="Line 46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" name="Line 47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" name="Line 48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49"/>
              <p:cNvGrpSpPr>
                <a:grpSpLocks/>
              </p:cNvGrpSpPr>
              <p:nvPr/>
            </p:nvGrpSpPr>
            <p:grpSpPr bwMode="auto">
              <a:xfrm>
                <a:off x="817" y="3892"/>
                <a:ext cx="336" cy="96"/>
                <a:chOff x="288" y="3600"/>
                <a:chExt cx="336" cy="96"/>
              </a:xfrm>
            </p:grpSpPr>
            <p:sp>
              <p:nvSpPr>
                <p:cNvPr id="226" name="Line 50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Line 51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Line 52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Line 53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Line 54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" name="Line 55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" name="Line 56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" name="Line 57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58"/>
              <p:cNvGrpSpPr>
                <a:grpSpLocks/>
              </p:cNvGrpSpPr>
              <p:nvPr/>
            </p:nvGrpSpPr>
            <p:grpSpPr bwMode="auto">
              <a:xfrm>
                <a:off x="1537" y="3892"/>
                <a:ext cx="336" cy="96"/>
                <a:chOff x="288" y="3600"/>
                <a:chExt cx="336" cy="96"/>
              </a:xfrm>
            </p:grpSpPr>
            <p:sp>
              <p:nvSpPr>
                <p:cNvPr id="218" name="Line 59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Line 60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Line 61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Line 62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Line 63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Line 64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Line 65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Line 66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1921" y="3892"/>
                <a:ext cx="336" cy="96"/>
                <a:chOff x="288" y="3600"/>
                <a:chExt cx="336" cy="96"/>
              </a:xfrm>
            </p:grpSpPr>
            <p:sp>
              <p:nvSpPr>
                <p:cNvPr id="210" name="Line 68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Line 69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Line 70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Line 71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Line 72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" name="Line 73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Line 74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Line 75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76"/>
              <p:cNvSpPr>
                <a:spLocks noChangeShapeType="1"/>
              </p:cNvSpPr>
              <p:nvPr/>
            </p:nvSpPr>
            <p:spPr bwMode="auto">
              <a:xfrm>
                <a:off x="1541" y="3845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77"/>
              <p:cNvSpPr>
                <a:spLocks noChangeArrowheads="1"/>
              </p:cNvSpPr>
              <p:nvPr/>
            </p:nvSpPr>
            <p:spPr bwMode="auto">
              <a:xfrm>
                <a:off x="1550" y="366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3" name="Line 78"/>
              <p:cNvSpPr>
                <a:spLocks noChangeShapeType="1"/>
              </p:cNvSpPr>
              <p:nvPr/>
            </p:nvSpPr>
            <p:spPr bwMode="auto">
              <a:xfrm>
                <a:off x="3276" y="4082"/>
                <a:ext cx="211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79"/>
              <p:cNvSpPr>
                <a:spLocks noChangeArrowheads="1"/>
              </p:cNvSpPr>
              <p:nvPr/>
            </p:nvSpPr>
            <p:spPr bwMode="auto">
              <a:xfrm>
                <a:off x="3612" y="4130"/>
                <a:ext cx="201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24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 pulses – 100 A – 2.5 cm between bunches</a:t>
                </a:r>
              </a:p>
            </p:txBody>
          </p:sp>
          <p:sp>
            <p:nvSpPr>
              <p:cNvPr id="45" name="Line 80"/>
              <p:cNvSpPr>
                <a:spLocks noChangeShapeType="1"/>
              </p:cNvSpPr>
              <p:nvPr/>
            </p:nvSpPr>
            <p:spPr bwMode="auto">
              <a:xfrm flipV="1">
                <a:off x="3324" y="3890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81"/>
              <p:cNvSpPr>
                <a:spLocks noChangeShapeType="1"/>
              </p:cNvSpPr>
              <p:nvPr/>
            </p:nvSpPr>
            <p:spPr bwMode="auto">
              <a:xfrm flipV="1">
                <a:off x="3660" y="3938"/>
                <a:ext cx="172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82"/>
              <p:cNvSpPr>
                <a:spLocks noChangeArrowheads="1"/>
              </p:cNvSpPr>
              <p:nvPr/>
            </p:nvSpPr>
            <p:spPr bwMode="auto">
              <a:xfrm>
                <a:off x="3336" y="370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8" name="Rectangle 83"/>
              <p:cNvSpPr>
                <a:spLocks noChangeArrowheads="1"/>
              </p:cNvSpPr>
              <p:nvPr/>
            </p:nvSpPr>
            <p:spPr bwMode="auto">
              <a:xfrm>
                <a:off x="4154" y="3767"/>
                <a:ext cx="33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5.8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49" name="Line 84"/>
              <p:cNvSpPr>
                <a:spLocks noChangeShapeType="1"/>
              </p:cNvSpPr>
              <p:nvPr/>
            </p:nvSpPr>
            <p:spPr bwMode="auto">
              <a:xfrm flipV="1">
                <a:off x="5383" y="4080"/>
                <a:ext cx="202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" name="Group 85"/>
              <p:cNvGrpSpPr>
                <a:grpSpLocks/>
              </p:cNvGrpSpPr>
              <p:nvPr/>
            </p:nvGrpSpPr>
            <p:grpSpPr bwMode="auto">
              <a:xfrm>
                <a:off x="3324" y="3986"/>
                <a:ext cx="336" cy="96"/>
                <a:chOff x="1488" y="3360"/>
                <a:chExt cx="672" cy="96"/>
              </a:xfrm>
            </p:grpSpPr>
            <p:grpSp>
              <p:nvGrpSpPr>
                <p:cNvPr id="132" name="Group 86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7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92" name="Group 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202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" name="Line 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" name="Line 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8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9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3" name="Group 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94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3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74" name="Group 1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84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5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6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7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8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9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0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1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5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76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7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9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0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1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2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3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33" name="Group 125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34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54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64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5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9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0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1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5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56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" name="Line 1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8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9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0" name="Line 1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1" name="Line 1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2" name="Line 1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3" name="Line 1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5" name="Group 14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36" name="Group 1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46" name="Line 1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" name="Line 1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" name="Line 1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9" name="Line 1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0" name="Line 1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1" name="Line 1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2" name="Line 1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" name="Line 1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7" name="Group 1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38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" name="Line 1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3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4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5" name="Line 1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51" name="Group 164"/>
              <p:cNvGrpSpPr>
                <a:grpSpLocks/>
              </p:cNvGrpSpPr>
              <p:nvPr/>
            </p:nvGrpSpPr>
            <p:grpSpPr bwMode="auto">
              <a:xfrm>
                <a:off x="5052" y="3986"/>
                <a:ext cx="336" cy="96"/>
                <a:chOff x="1488" y="3360"/>
                <a:chExt cx="672" cy="96"/>
              </a:xfrm>
            </p:grpSpPr>
            <p:grpSp>
              <p:nvGrpSpPr>
                <p:cNvPr id="54" name="Group 165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94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14" name="Group 1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24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Line 1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7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Line 1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Line 1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1" name="Line 1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5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16" name="Line 1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" name="Line 1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" name="Line 1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" name="Line 1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" name="Line 1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Line 1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" name="Line 1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5" name="Group 18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96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06" name="Line 1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" name="Line 1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" name="Line 1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9" name="Line 1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" name="Line 1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1" name="Line 1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2" name="Line 1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" name="Line 1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7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98" name="Line 1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" name="Line 1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" name="Line 1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Line 1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Line 2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5" name="Group 204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56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76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86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8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0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7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78" name="Line 2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9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Line 2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" name="Line 2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Line 2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3" name="Line 2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4" name="Line 2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" name="Line 2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7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58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8" name="Line 2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Line 2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Line 2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Line 2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Line 2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" name="Line 2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" name="Line 2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Line 2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9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0" name="Line 2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" name="Line 2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" name="Line 2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" name="Line 2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" name="Line 2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" name="Line 2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" name="Line 2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Line 2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52" name="Rectangle 243"/>
              <p:cNvSpPr>
                <a:spLocks noChangeArrowheads="1"/>
              </p:cNvSpPr>
              <p:nvPr/>
            </p:nvSpPr>
            <p:spPr bwMode="auto">
              <a:xfrm>
                <a:off x="10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initial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  <p:sp>
            <p:nvSpPr>
              <p:cNvPr id="53" name="Rectangle 244"/>
              <p:cNvSpPr>
                <a:spLocks noChangeArrowheads="1"/>
              </p:cNvSpPr>
              <p:nvPr/>
            </p:nvSpPr>
            <p:spPr bwMode="auto">
              <a:xfrm>
                <a:off x="326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 dirty="0">
                    <a:solidFill>
                      <a:srgbClr val="000000"/>
                    </a:solidFill>
                  </a:rPr>
                  <a:t>Drive beam time structure - final</a:t>
                </a:r>
                <a:endParaRPr lang="en-US" altLang="x-none" sz="1400" b="0" dirty="0">
                  <a:solidFill>
                    <a:srgbClr val="000000"/>
                  </a:solidFill>
                  <a:sym typeface="System"/>
                </a:endParaRPr>
              </a:p>
            </p:txBody>
          </p:sp>
        </p:grpSp>
        <p:sp>
          <p:nvSpPr>
            <p:cNvPr id="31" name="左矢印 5"/>
            <p:cNvSpPr>
              <a:spLocks noChangeArrowheads="1"/>
            </p:cNvSpPr>
            <p:nvPr/>
          </p:nvSpPr>
          <p:spPr bwMode="auto">
            <a:xfrm rot="10800000">
              <a:off x="2653" y="3884"/>
              <a:ext cx="336" cy="192"/>
            </a:xfrm>
            <a:prstGeom prst="leftArrow">
              <a:avLst>
                <a:gd name="adj1" fmla="val 50000"/>
                <a:gd name="adj2" fmla="val 49997"/>
              </a:avLst>
            </a:prstGeom>
            <a:solidFill>
              <a:schemeClr val="tx2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98CC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/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kumimoji="1" lang="ja-JP" altLang="en-US" sz="2400" b="0">
                <a:solidFill>
                  <a:srgbClr val="FFFF00"/>
                </a:solidFill>
                <a:latin typeface="Palatino" pitchFamily="-29" charset="0"/>
                <a:ea typeface="Osaka"/>
                <a:cs typeface="Osaka"/>
              </a:endParaRPr>
            </a:p>
          </p:txBody>
        </p:sp>
      </p:grpSp>
      <p:sp>
        <p:nvSpPr>
          <p:cNvPr id="250" name="TextBox 249"/>
          <p:cNvSpPr txBox="1"/>
          <p:nvPr/>
        </p:nvSpPr>
        <p:spPr>
          <a:xfrm>
            <a:off x="8238521" y="3363838"/>
            <a:ext cx="79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</a:t>
            </a:r>
            <a:r>
              <a:rPr lang="en-US" sz="1400" i="1" dirty="0" err="1" smtClean="0"/>
              <a:t>Ruber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2649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627534"/>
            <a:ext cx="3312368" cy="39670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8 bent sections, arcs, and 8 straight sections, “insertion regions (IRs)”</a:t>
            </a:r>
          </a:p>
          <a:p>
            <a:endParaRPr lang="en-US" dirty="0"/>
          </a:p>
          <a:p>
            <a:r>
              <a:rPr lang="en-US" dirty="0" smtClean="0"/>
              <a:t>4 experiments where beams collide (ATLAS – IR1, ALICE – IR2, CMS – IR5, </a:t>
            </a:r>
            <a:r>
              <a:rPr lang="en-US" dirty="0" err="1" smtClean="0"/>
              <a:t>LHCb</a:t>
            </a:r>
            <a:r>
              <a:rPr lang="en-US" dirty="0" smtClean="0"/>
              <a:t> – IR8)</a:t>
            </a:r>
          </a:p>
          <a:p>
            <a:endParaRPr lang="en-US" dirty="0"/>
          </a:p>
          <a:p>
            <a:r>
              <a:rPr lang="en-US" dirty="0" smtClean="0"/>
              <a:t>2 IRs for beam cleaning (collimation), one for RF, one for beam extraction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layout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9542"/>
            <a:ext cx="4261905" cy="390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9862"/>
            <a:ext cx="8075240" cy="151216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 luminosity of 1×10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surpassed by more than a factor 2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Collected in total about 190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of integrated luminosity at the high-luminosity experiments (ATLAS, CMS)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main parameters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25408"/>
              </p:ext>
            </p:extLst>
          </p:nvPr>
        </p:nvGraphicFramePr>
        <p:xfrm>
          <a:off x="179512" y="627534"/>
          <a:ext cx="401041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6115"/>
                <a:gridCol w="832452"/>
                <a:gridCol w="721845"/>
              </a:tblGrid>
              <a:tr h="286865">
                <a:tc>
                  <a:txBody>
                    <a:bodyPr/>
                    <a:lstStyle/>
                    <a:p>
                      <a:r>
                        <a:rPr kumimoji="0" lang="en-US" sz="1400" b="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Parameter</a:t>
                      </a:r>
                      <a:endParaRPr kumimoji="0" lang="en-US" sz="1400" b="0" kern="1200" dirty="0">
                        <a:solidFill>
                          <a:schemeClr val="bg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2018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Design</a:t>
                      </a:r>
                      <a:endParaRPr lang="en-US" sz="12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Energy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 [</a:t>
                      </a:r>
                      <a:r>
                        <a:rPr lang="en-US" sz="1200" b="0" dirty="0" err="1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TeV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2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6.5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7.0</a:t>
                      </a:r>
                      <a:endParaRPr lang="en-US" sz="12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No. of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bunches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2556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2808</a:t>
                      </a:r>
                      <a:endParaRPr lang="en-US" sz="1200" b="0" baseline="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p/b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unch 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(typical value) [10</a:t>
                      </a:r>
                      <a:r>
                        <a:rPr lang="en-US" sz="1200" baseline="30000" dirty="0" smtClean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r>
                        <a:rPr lang="en-US" sz="1200" baseline="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200" b="0" dirty="0">
                        <a:solidFill>
                          <a:srgbClr val="008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1.1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1.15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Max. stored</a:t>
                      </a: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energy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per beam (MJ)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312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362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l-GR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β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 [cm]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30</a:t>
                      </a:r>
                      <a:r>
                        <a:rPr lang="en-US" sz="1400" b="1" dirty="0" smtClean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  <a:sym typeface="Wingdings" pitchFamily="2" charset="2"/>
                        </a:rPr>
                        <a:t>25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55</a:t>
                      </a:r>
                      <a:endParaRPr lang="en-US" sz="12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Typical normalized</a:t>
                      </a:r>
                      <a:r>
                        <a:rPr lang="en-US" sz="1200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="1" baseline="0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e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mittance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[</a:t>
                      </a:r>
                      <a:r>
                        <a:rPr lang="el-GR" sz="1200" dirty="0" smtClean="0">
                          <a:latin typeface="Calibri" pitchFamily="34" charset="0"/>
                          <a:cs typeface="Calibri" pitchFamily="34" charset="0"/>
                        </a:rPr>
                        <a:t>μ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~1.8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3.75</a:t>
                      </a:r>
                      <a:endParaRPr lang="en-US" sz="12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62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Peak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luminosity</a:t>
                      </a:r>
                      <a:r>
                        <a:rPr lang="en-US" sz="1200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[</a:t>
                      </a:r>
                      <a:r>
                        <a:rPr lang="en-US" sz="1200" baseline="0" dirty="0" smtClean="0"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r>
                        <a:rPr lang="en-US" sz="1200" baseline="30000" dirty="0" smtClean="0">
                          <a:latin typeface="Calibri" pitchFamily="34" charset="0"/>
                          <a:cs typeface="Calibri" pitchFamily="34" charset="0"/>
                        </a:rPr>
                        <a:t>34 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cm</a:t>
                      </a:r>
                      <a:r>
                        <a:rPr lang="en-US" sz="1200" baseline="30000" dirty="0" smtClean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s</a:t>
                      </a:r>
                      <a:r>
                        <a:rPr lang="en-US" sz="1200" baseline="30000" dirty="0" smtClean="0">
                          <a:latin typeface="Calibri" pitchFamily="34" charset="0"/>
                          <a:cs typeface="Calibri" pitchFamily="34" charset="0"/>
                        </a:rPr>
                        <a:t>-1</a:t>
                      </a:r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200" b="0" dirty="0" smtClean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2.1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1.0</a:t>
                      </a:r>
                      <a:endParaRPr lang="en-US" sz="1200" b="0" baseline="3000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499" y="483518"/>
            <a:ext cx="3614997" cy="2528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60235" y="2922498"/>
            <a:ext cx="502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year</a:t>
            </a:r>
            <a:endParaRPr lang="en-US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845375"/>
              </p:ext>
            </p:extLst>
          </p:nvPr>
        </p:nvGraphicFramePr>
        <p:xfrm>
          <a:off x="4211960" y="2525959"/>
          <a:ext cx="1489670" cy="765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4" name="Equation" r:id="rId4" imgW="939600" imgH="469800" progId="Equation.3">
                  <p:embed/>
                </p:oleObj>
              </mc:Choice>
              <mc:Fallback>
                <p:oleObj name="Equation" r:id="rId4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525959"/>
                        <a:ext cx="1489670" cy="765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360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leveling</a:t>
            </a:r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79512" y="555526"/>
            <a:ext cx="3898776" cy="439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Experiments can only cope with a certain maximum event rate before saturating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In HL-LHC, the achievable peak luminosity gives a significantly higher rate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Solution</a:t>
            </a:r>
            <a:r>
              <a:rPr lang="en-US" sz="1800" dirty="0"/>
              <a:t>: artificially reduce luminosity to stay within </a:t>
            </a:r>
            <a:r>
              <a:rPr lang="en-US" sz="1800" dirty="0" smtClean="0"/>
              <a:t>limit </a:t>
            </a:r>
            <a:r>
              <a:rPr lang="en-US" sz="1800" dirty="0"/>
              <a:t>of experiments </a:t>
            </a:r>
            <a:r>
              <a:rPr lang="en-US" sz="1800" dirty="0" smtClean="0"/>
              <a:t>– </a:t>
            </a:r>
            <a:r>
              <a:rPr lang="en-US" sz="1800" b="1" dirty="0" smtClean="0">
                <a:solidFill>
                  <a:srgbClr val="FF0000"/>
                </a:solidFill>
              </a:rPr>
              <a:t>”leveling”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/>
              <a:t>Can be done by changing offset between beams, </a:t>
            </a:r>
            <a:r>
              <a:rPr lang="el-GR" sz="1600" dirty="0" smtClean="0"/>
              <a:t>β</a:t>
            </a:r>
            <a:r>
              <a:rPr lang="en-US" sz="1600" dirty="0" smtClean="0"/>
              <a:t>* (beam size – chosen option in HL-LHC) or crossing angle 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150" y="699542"/>
            <a:ext cx="2610148" cy="17426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75" b="28934"/>
          <a:stretch/>
        </p:blipFill>
        <p:spPr bwMode="auto">
          <a:xfrm rot="5400000">
            <a:off x="4303574" y="3959508"/>
            <a:ext cx="1586256" cy="67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88393" y="3075806"/>
            <a:ext cx="891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Separation </a:t>
            </a:r>
          </a:p>
          <a:p>
            <a:r>
              <a:rPr lang="en-US" sz="1200" dirty="0" smtClean="0"/>
              <a:t>leveling</a:t>
            </a:r>
            <a:endParaRPr lang="en-US" sz="1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55925"/>
            <a:ext cx="1512168" cy="57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264" y="3219822"/>
            <a:ext cx="1586088" cy="86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48633" y="2798807"/>
            <a:ext cx="868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/>
              <a:t>β</a:t>
            </a:r>
            <a:r>
              <a:rPr lang="en-US" sz="1200" dirty="0" smtClean="0"/>
              <a:t>*-leveling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3949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Losses from the beam are inevitable, and could cause magnet quenches or even </a:t>
            </a:r>
            <a:r>
              <a:rPr lang="en-US" dirty="0" smtClean="0"/>
              <a:t>damage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 higher intensity in the HL-LHC, need to enforce machine protection</a:t>
            </a:r>
          </a:p>
          <a:p>
            <a:endParaRPr lang="en-US" dirty="0" smtClean="0"/>
          </a:p>
          <a:p>
            <a:r>
              <a:rPr lang="en-US" dirty="0" smtClean="0"/>
              <a:t>New collimators to be installed to better protect the machine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and machine protection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5180932" y="1458531"/>
            <a:ext cx="3096344" cy="13543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627534"/>
            <a:ext cx="3450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680 MJ =</a:t>
            </a:r>
          </a:p>
          <a:p>
            <a:r>
              <a:rPr lang="en-US" sz="1600" dirty="0" smtClean="0"/>
              <a:t>Total energy in one HL-LHC beam = </a:t>
            </a:r>
          </a:p>
          <a:p>
            <a:r>
              <a:rPr lang="en-US" sz="1600" dirty="0" smtClean="0"/>
              <a:t>kinetic energy of TGV train at 215 km/h</a:t>
            </a:r>
            <a:endParaRPr lang="en-US" sz="1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07" y="2931790"/>
            <a:ext cx="2683688" cy="187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68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4248472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Classical electrodynamics: </a:t>
            </a:r>
            <a:r>
              <a:rPr lang="en-US" dirty="0">
                <a:solidFill>
                  <a:srgbClr val="0000FF"/>
                </a:solidFill>
              </a:rPr>
              <a:t>an accelerating charge </a:t>
            </a:r>
            <a:r>
              <a:rPr lang="en-US" dirty="0" smtClean="0">
                <a:solidFill>
                  <a:srgbClr val="0000FF"/>
                </a:solidFill>
              </a:rPr>
              <a:t>radiates</a:t>
            </a:r>
          </a:p>
          <a:p>
            <a:pPr lvl="1"/>
            <a:r>
              <a:rPr lang="en-US" dirty="0" smtClean="0"/>
              <a:t>Radiation </a:t>
            </a:r>
            <a:r>
              <a:rPr lang="en-US" dirty="0"/>
              <a:t>carries off energy, which </a:t>
            </a:r>
            <a:r>
              <a:rPr lang="en-US" dirty="0" smtClean="0"/>
              <a:t>is taken away from the kinetic energy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Radiated energy needs to be replenished </a:t>
            </a:r>
            <a:r>
              <a:rPr lang="en-US" dirty="0" smtClean="0"/>
              <a:t>by accelerating RF cavities =&gt;</a:t>
            </a:r>
            <a:r>
              <a:rPr lang="en-US" dirty="0" smtClean="0">
                <a:sym typeface="Wingdings" pitchFamily="2" charset="2"/>
              </a:rPr>
              <a:t> could lead to very high power consumption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Radiated photons impact on vacuum chamber </a:t>
            </a:r>
            <a:r>
              <a:rPr lang="en-US" dirty="0" smtClean="0"/>
              <a:t>=&gt;</a:t>
            </a:r>
            <a:r>
              <a:rPr lang="en-US" dirty="0" smtClean="0">
                <a:sym typeface="Wingdings" pitchFamily="2" charset="2"/>
              </a:rPr>
              <a:t> causes heating, maybe even damage for high power loads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Radiation also leads to shrinking </a:t>
            </a:r>
            <a:r>
              <a:rPr lang="en-US" dirty="0" err="1" smtClean="0">
                <a:solidFill>
                  <a:srgbClr val="0000FF"/>
                </a:solidFill>
              </a:rPr>
              <a:t>emittance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(and beam size) – lost momentum replenished only in longitudinal direction: “radiation damping”</a:t>
            </a:r>
          </a:p>
          <a:p>
            <a:endParaRPr lang="en-US" dirty="0"/>
          </a:p>
          <a:p>
            <a:r>
              <a:rPr lang="en-US" dirty="0" smtClean="0"/>
              <a:t>Radiation in </a:t>
            </a:r>
            <a:r>
              <a:rPr lang="en-US" i="1" dirty="0" smtClean="0"/>
              <a:t>longitudinal acceleration </a:t>
            </a:r>
            <a:r>
              <a:rPr lang="en-US" dirty="0" smtClean="0"/>
              <a:t>negligible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Radiation loss for </a:t>
            </a:r>
            <a:r>
              <a:rPr lang="en-US" i="1" dirty="0" smtClean="0">
                <a:solidFill>
                  <a:srgbClr val="FF0000"/>
                </a:solidFill>
              </a:rPr>
              <a:t>transverse </a:t>
            </a:r>
            <a:r>
              <a:rPr lang="en-US" i="1" dirty="0">
                <a:solidFill>
                  <a:srgbClr val="FF0000"/>
                </a:solidFill>
              </a:rPr>
              <a:t>acceleration </a:t>
            </a:r>
            <a:r>
              <a:rPr lang="en-US" dirty="0">
                <a:solidFill>
                  <a:srgbClr val="FF0000"/>
                </a:solidFill>
              </a:rPr>
              <a:t>(bending) can </a:t>
            </a:r>
            <a:r>
              <a:rPr lang="en-US" dirty="0" smtClean="0">
                <a:solidFill>
                  <a:srgbClr val="FF0000"/>
                </a:solidFill>
              </a:rPr>
              <a:t>be large</a:t>
            </a:r>
            <a:r>
              <a:rPr lang="en-US" dirty="0" smtClean="0"/>
              <a:t>: dep</a:t>
            </a:r>
            <a:r>
              <a:rPr lang="en-US" dirty="0" smtClean="0"/>
              <a:t>ends on particle mass, energy, and bending radius: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Much stronger effect for leptons!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4644008" y="1275606"/>
            <a:ext cx="504056" cy="115389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4312610" y="1727584"/>
            <a:ext cx="211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Imposes limitations on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collider design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196" name="Picture 4" descr="Synchrotron Radi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920" y="700715"/>
            <a:ext cx="2130519" cy="223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77882"/>
              </p:ext>
            </p:extLst>
          </p:nvPr>
        </p:nvGraphicFramePr>
        <p:xfrm>
          <a:off x="7020272" y="4078436"/>
          <a:ext cx="141763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3" name="Equation" r:id="rId5" imgW="914040" imgH="420480" progId="Equation.3">
                  <p:embed/>
                </p:oleObj>
              </mc:Choice>
              <mc:Fallback>
                <p:oleObj name="Equation" r:id="rId5" imgW="914040" imgH="420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4078436"/>
                        <a:ext cx="1417637" cy="6302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343404" y="3500125"/>
            <a:ext cx="505803" cy="144016"/>
            <a:chOff x="4874103" y="3147814"/>
            <a:chExt cx="505803" cy="144016"/>
          </a:xfrm>
        </p:grpSpPr>
        <p:sp>
          <p:nvSpPr>
            <p:cNvPr id="15" name="Oval 14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6304516" y="408391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378271" y="4163654"/>
            <a:ext cx="432048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5644384" y="3291830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force</a:t>
            </a:r>
            <a:endParaRPr lang="en-US" sz="900" dirty="0"/>
          </a:p>
        </p:txBody>
      </p:sp>
      <p:sp>
        <p:nvSpPr>
          <p:cNvPr id="21" name="Right Arrow 20"/>
          <p:cNvSpPr/>
          <p:nvPr/>
        </p:nvSpPr>
        <p:spPr>
          <a:xfrm rot="16200000">
            <a:off x="6084168" y="4255985"/>
            <a:ext cx="576064" cy="57606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force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745731" y="3352083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 dirty="0" smtClean="0">
                <a:solidFill>
                  <a:schemeClr val="accent1"/>
                </a:solidFill>
              </a:rPr>
              <a:t>acceleration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76407" y="4001866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Transverse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acceleration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409845" y="3583530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8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/>
      <p:bldP spid="18" grpId="0" animBg="1"/>
      <p:bldP spid="20" grpId="0" animBg="1"/>
      <p:bldP spid="21" grpId="0" animBg="1"/>
      <p:bldP spid="22" grpId="0"/>
      <p:bldP spid="2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3744416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loss </a:t>
            </a:r>
            <a:r>
              <a:rPr lang="en-US" dirty="0"/>
              <a:t>of even a tiny fraction of the beam </a:t>
            </a:r>
            <a:r>
              <a:rPr lang="en-US" dirty="0">
                <a:solidFill>
                  <a:srgbClr val="FF0000"/>
                </a:solidFill>
              </a:rPr>
              <a:t>could cause</a:t>
            </a:r>
            <a:r>
              <a:rPr lang="en-US" dirty="0"/>
              <a:t> a magnet </a:t>
            </a:r>
            <a:r>
              <a:rPr lang="en-US" dirty="0">
                <a:solidFill>
                  <a:srgbClr val="FF0000"/>
                </a:solidFill>
              </a:rPr>
              <a:t>quench or </a:t>
            </a:r>
            <a:r>
              <a:rPr lang="en-US" dirty="0"/>
              <a:t>even </a:t>
            </a:r>
            <a:r>
              <a:rPr lang="en-US" dirty="0" smtClean="0">
                <a:solidFill>
                  <a:srgbClr val="FF0000"/>
                </a:solidFill>
              </a:rPr>
              <a:t>damage</a:t>
            </a:r>
          </a:p>
          <a:p>
            <a:endParaRPr lang="en-US" dirty="0" smtClean="0"/>
          </a:p>
          <a:p>
            <a:r>
              <a:rPr lang="en-US" dirty="0" smtClean="0"/>
              <a:t>To safely intercept any losses and protect the machine: use </a:t>
            </a:r>
            <a:r>
              <a:rPr lang="en-US" dirty="0" smtClean="0">
                <a:solidFill>
                  <a:srgbClr val="0000FF"/>
                </a:solidFill>
              </a:rPr>
              <a:t>collimation </a:t>
            </a:r>
            <a:r>
              <a:rPr lang="en-US" dirty="0" smtClean="0">
                <a:solidFill>
                  <a:srgbClr val="0000FF"/>
                </a:solidFill>
              </a:rPr>
              <a:t>system</a:t>
            </a:r>
            <a:endParaRPr lang="en-US" dirty="0" smtClean="0"/>
          </a:p>
          <a:p>
            <a:pPr lvl="1"/>
            <a:r>
              <a:rPr lang="en-US" dirty="0" smtClean="0"/>
              <a:t>Should be the smallest aperture limitation in the ring</a:t>
            </a:r>
          </a:p>
          <a:p>
            <a:endParaRPr lang="en-US" dirty="0"/>
          </a:p>
          <a:p>
            <a:r>
              <a:rPr lang="en-US" dirty="0"/>
              <a:t>500 kW of continuous losses from collisions, downstream of </a:t>
            </a:r>
            <a:r>
              <a:rPr lang="en-US" dirty="0" smtClean="0"/>
              <a:t>experiments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Design requirement: </a:t>
            </a:r>
            <a:r>
              <a:rPr lang="en-US" dirty="0" smtClean="0">
                <a:solidFill>
                  <a:srgbClr val="FF0000"/>
                </a:solidFill>
              </a:rPr>
              <a:t>must safely handle beam loss power of 11.6 MW </a:t>
            </a:r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beam </a:t>
            </a:r>
            <a:r>
              <a:rPr lang="en-US" dirty="0" smtClean="0"/>
              <a:t>lifetime of 12-minute during ~10 s from instabilities, operational mistakes, orbit jitters…. </a:t>
            </a:r>
          </a:p>
          <a:p>
            <a:pPr lvl="1"/>
            <a:r>
              <a:rPr lang="en-US" dirty="0" smtClean="0"/>
              <a:t>Collimators </a:t>
            </a:r>
            <a:r>
              <a:rPr lang="en-US" dirty="0" smtClean="0"/>
              <a:t>must digest these losses without breaking, while protecting the superconducting magnets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collimation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006" y="797972"/>
            <a:ext cx="4124458" cy="19554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96038" y="536362"/>
            <a:ext cx="36724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Deploying multi-stage collimation system inspired by LHC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3014" y="2614878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P. Hermes</a:t>
            </a:r>
            <a:endParaRPr lang="en-US" sz="1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91186" y="2979698"/>
            <a:ext cx="46805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Beam lifetime: </a:t>
            </a:r>
            <a:br>
              <a:rPr lang="en-US" sz="1100" dirty="0" smtClean="0"/>
            </a:br>
            <a:r>
              <a:rPr lang="en-US" sz="1100" dirty="0" smtClean="0"/>
              <a:t>usually </a:t>
            </a:r>
            <a:r>
              <a:rPr lang="en-US" sz="1100" dirty="0"/>
              <a:t>defined as time needed for reduction of intensity by factor 1/e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assuming losses proportional to intensity (often true, but not always)</a:t>
            </a:r>
            <a:endParaRPr lang="en-US" sz="11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507854"/>
            <a:ext cx="1587301" cy="1092063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081569"/>
              </p:ext>
            </p:extLst>
          </p:nvPr>
        </p:nvGraphicFramePr>
        <p:xfrm>
          <a:off x="4219575" y="3724275"/>
          <a:ext cx="30130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7" name="Equation" r:id="rId5" imgW="1942920" imgH="393480" progId="Equation.3">
                  <p:embed/>
                </p:oleObj>
              </mc:Choice>
              <mc:Fallback>
                <p:oleObj name="Equation" r:id="rId5" imgW="1942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5" y="3724275"/>
                        <a:ext cx="3013075" cy="590550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83968" y="4384473"/>
            <a:ext cx="4680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Beam lifetime: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6578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  <p:bldP spid="9" grpId="0"/>
      <p:bldP spid="12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5698976" cy="194421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Overall layout and placement </a:t>
            </a:r>
            <a:r>
              <a:rPr lang="en-US" dirty="0" err="1"/>
              <a:t>optimisation</a:t>
            </a:r>
            <a:r>
              <a:rPr lang="en-US" dirty="0"/>
              <a:t> process: Many options being </a:t>
            </a:r>
            <a:r>
              <a:rPr lang="en-US" dirty="0" smtClean="0"/>
              <a:t>studied</a:t>
            </a:r>
          </a:p>
          <a:p>
            <a:endParaRPr lang="en-US" dirty="0"/>
          </a:p>
          <a:p>
            <a:r>
              <a:rPr lang="en-US" dirty="0" smtClean="0"/>
              <a:t>Current </a:t>
            </a:r>
            <a:r>
              <a:rPr lang="en-US" dirty="0"/>
              <a:t>baseline position based on:</a:t>
            </a:r>
          </a:p>
          <a:p>
            <a:pPr lvl="1"/>
            <a:r>
              <a:rPr lang="en-US" dirty="0"/>
              <a:t>lowest risk for construction, fastest and cheapest construction </a:t>
            </a:r>
          </a:p>
          <a:p>
            <a:pPr lvl="1"/>
            <a:r>
              <a:rPr lang="en-US" dirty="0"/>
              <a:t>feasible positions for large span caverns (most challenging structures)</a:t>
            </a:r>
          </a:p>
          <a:p>
            <a:pPr lvl="1"/>
            <a:r>
              <a:rPr lang="en-US" dirty="0"/>
              <a:t>Total length is 97.75 </a:t>
            </a:r>
            <a:r>
              <a:rPr lang="en-US" dirty="0" smtClean="0"/>
              <a:t>km, 83 </a:t>
            </a:r>
            <a:r>
              <a:rPr lang="en-US" dirty="0"/>
              <a:t>km for arcs</a:t>
            </a:r>
          </a:p>
          <a:p>
            <a:pPr lvl="1"/>
            <a:r>
              <a:rPr lang="en-US" dirty="0" smtClean="0"/>
              <a:t>12 </a:t>
            </a:r>
            <a:r>
              <a:rPr lang="en-US" dirty="0"/>
              <a:t>surface sites with few ha area each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working hypothesis on FCC placement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641E9410-0A2A-204B-829B-5DE168ECE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467544" y="2859782"/>
            <a:ext cx="4758519" cy="1486038"/>
          </a:xfrm>
          <a:prstGeom prst="rect">
            <a:avLst/>
          </a:prstGeom>
        </p:spPr>
      </p:pic>
      <p:pic>
        <p:nvPicPr>
          <p:cNvPr id="7" name="Picture 1" descr="image003">
            <a:extLst>
              <a:ext uri="{FF2B5EF4-FFF2-40B4-BE49-F238E27FC236}">
                <a16:creationId xmlns:a16="http://schemas.microsoft.com/office/drawing/2014/main" xmlns="" id="{381F36CE-993C-E448-97A9-D5131D913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5580112" y="1406912"/>
            <a:ext cx="3429562" cy="296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3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parameter comparison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D90E4C2-1CCF-3C44-A451-885CA5DC9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05447"/>
              </p:ext>
            </p:extLst>
          </p:nvPr>
        </p:nvGraphicFramePr>
        <p:xfrm>
          <a:off x="107504" y="555526"/>
          <a:ext cx="7505884" cy="3897190"/>
        </p:xfrm>
        <a:graphic>
          <a:graphicData uri="http://schemas.openxmlformats.org/drawingml/2006/table">
            <a:tbl>
              <a:tblPr firstRow="1" bandRow="1"/>
              <a:tblGrid>
                <a:gridCol w="31794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07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9146">
                  <a:extLst>
                    <a:ext uri="{9D8B030D-6E8A-4147-A177-3AD203B41FA5}">
                      <a16:colId xmlns:a16="http://schemas.microsoft.com/office/drawing/2014/main" xmlns="" val="2863035795"/>
                    </a:ext>
                  </a:extLst>
                </a:gridCol>
                <a:gridCol w="153071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25844">
                  <a:extLst>
                    <a:ext uri="{9D8B030D-6E8A-4147-A177-3AD203B41FA5}">
                      <a16:colId xmlns:a16="http://schemas.microsoft.com/office/drawing/2014/main" xmlns="" val="2362098517"/>
                    </a:ext>
                  </a:extLst>
                </a:gridCol>
              </a:tblGrid>
              <a:tr h="34092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2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3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3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9242539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9560122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07504" y="915566"/>
            <a:ext cx="7488832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04" y="2715766"/>
            <a:ext cx="74888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4" y="4187425"/>
            <a:ext cx="74888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464" y="843558"/>
            <a:ext cx="144304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7504" y="3683369"/>
            <a:ext cx="74888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2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5526"/>
            <a:ext cx="8229600" cy="194421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HL-LHC: </a:t>
            </a:r>
          </a:p>
          <a:p>
            <a:pPr lvl="1"/>
            <a:r>
              <a:rPr lang="en-US" dirty="0" smtClean="0"/>
              <a:t>Three </a:t>
            </a:r>
            <a:r>
              <a:rPr lang="en-US" dirty="0"/>
              <a:t>full-scale Nb3Sn </a:t>
            </a:r>
            <a:r>
              <a:rPr lang="en-US" dirty="0" err="1"/>
              <a:t>quadrupoles</a:t>
            </a:r>
            <a:r>
              <a:rPr lang="en-US" dirty="0"/>
              <a:t> for HL-LHC built and successfully tested </a:t>
            </a:r>
            <a:r>
              <a:rPr lang="en-US" dirty="0" smtClean="0"/>
              <a:t>(US)</a:t>
            </a:r>
            <a:endParaRPr lang="en-US" dirty="0"/>
          </a:p>
          <a:p>
            <a:pPr lvl="1"/>
            <a:r>
              <a:rPr lang="en-US" dirty="0" smtClean="0"/>
              <a:t>Four 11T Nb3Sn dipoles initially scheduled for installation in LS2 (2019-2022) postponed due to performance issues</a:t>
            </a:r>
          </a:p>
          <a:p>
            <a:r>
              <a:rPr lang="en-US" dirty="0" smtClean="0"/>
              <a:t>Small demonstrator for 14.5 T Nb3Sn dipole at </a:t>
            </a:r>
            <a:r>
              <a:rPr lang="en-US" dirty="0" err="1" smtClean="0"/>
              <a:t>Fermilab</a:t>
            </a:r>
            <a:r>
              <a:rPr lang="en-US" dirty="0" smtClean="0"/>
              <a:t>, but still a long way to go for operational magnets and industrial production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16 T magnets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76BF5D2-0B1C-034C-A020-2F4E91C9C5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102496" y="3077858"/>
            <a:ext cx="2362923" cy="15836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82DCB14-959B-5440-88EC-5315F702321F}"/>
              </a:ext>
            </a:extLst>
          </p:cNvPr>
          <p:cNvSpPr txBox="1"/>
          <p:nvPr/>
        </p:nvSpPr>
        <p:spPr>
          <a:xfrm>
            <a:off x="7698383" y="3253970"/>
            <a:ext cx="13828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FNAL demonstrator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14.5 T Nb</a:t>
            </a:r>
            <a:r>
              <a:rPr lang="en-US" sz="1350" b="1" baseline="-25000" dirty="0">
                <a:solidFill>
                  <a:srgbClr val="0C377B"/>
                </a:solidFill>
                <a:latin typeface="Arial"/>
              </a:rPr>
              <a:t>3</a:t>
            </a:r>
            <a:r>
              <a:rPr lang="en-US" sz="1350" b="1" dirty="0">
                <a:solidFill>
                  <a:srgbClr val="0C377B"/>
                </a:solidFill>
                <a:latin typeface="Arial"/>
              </a:rPr>
              <a:t>Sn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EA87683-12A6-DB4E-8961-383A8349F119}"/>
              </a:ext>
            </a:extLst>
          </p:cNvPr>
          <p:cNvSpPr txBox="1"/>
          <p:nvPr/>
        </p:nvSpPr>
        <p:spPr>
          <a:xfrm>
            <a:off x="35497" y="2499742"/>
            <a:ext cx="22508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from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LHC technology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8.3 T Nb-</a:t>
            </a:r>
            <a:r>
              <a:rPr lang="en-US" sz="1350" b="1" dirty="0" err="1">
                <a:solidFill>
                  <a:srgbClr val="0C377B"/>
                </a:solidFill>
                <a:latin typeface="Arial"/>
              </a:rPr>
              <a:t>Ti</a:t>
            </a:r>
            <a:endParaRPr lang="en-US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06DF429-4B77-E44F-8CA3-FAEFC44D9DBF}"/>
              </a:ext>
            </a:extLst>
          </p:cNvPr>
          <p:cNvSpPr txBox="1"/>
          <p:nvPr/>
        </p:nvSpPr>
        <p:spPr>
          <a:xfrm>
            <a:off x="3197499" y="2696809"/>
            <a:ext cx="18485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via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HL-LHC technology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11</a:t>
            </a:r>
            <a:r>
              <a:rPr lang="en-US" sz="1500" b="1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500" b="1" dirty="0">
                <a:solidFill>
                  <a:srgbClr val="0C377B"/>
                </a:solidFill>
                <a:latin typeface="Calibri" panose="020F0502020204030204"/>
              </a:rPr>
              <a:t>T Nb</a:t>
            </a:r>
            <a:r>
              <a:rPr lang="en-US" sz="1500" b="1" baseline="-25000" dirty="0">
                <a:solidFill>
                  <a:srgbClr val="0C377B"/>
                </a:solidFill>
                <a:latin typeface="Calibri" panose="020F0502020204030204"/>
              </a:rPr>
              <a:t>3</a:t>
            </a:r>
            <a:r>
              <a:rPr lang="en-US" sz="1500" b="1" dirty="0">
                <a:solidFill>
                  <a:srgbClr val="0C377B"/>
                </a:solidFill>
                <a:latin typeface="Calibri" panose="020F0502020204030204"/>
              </a:rPr>
              <a:t>Sn</a:t>
            </a:r>
            <a:endParaRPr lang="en-US" sz="15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32AF74B-4CE9-5C4B-A3CB-1032871B4959}"/>
              </a:ext>
            </a:extLst>
          </p:cNvPr>
          <p:cNvCxnSpPr/>
          <p:nvPr/>
        </p:nvCxnSpPr>
        <p:spPr>
          <a:xfrm>
            <a:off x="2303748" y="3940313"/>
            <a:ext cx="62294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674D3372-B9D8-F644-A64A-50EAF857E972}"/>
              </a:ext>
            </a:extLst>
          </p:cNvPr>
          <p:cNvCxnSpPr/>
          <p:nvPr/>
        </p:nvCxnSpPr>
        <p:spPr>
          <a:xfrm>
            <a:off x="4975173" y="3940313"/>
            <a:ext cx="62294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5661DA5-F103-4E46-9775-69AA5CE5C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51" y="3215323"/>
            <a:ext cx="1992681" cy="14945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DB3D2FC-8400-0B4B-8908-969AA2F1A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117" y="3215323"/>
            <a:ext cx="1992681" cy="149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8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114800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Use </a:t>
            </a:r>
            <a:r>
              <a:rPr lang="en-US" dirty="0">
                <a:solidFill>
                  <a:srgbClr val="0000FF"/>
                </a:solidFill>
              </a:rPr>
              <a:t>carbon-based materials for highest robustness</a:t>
            </a:r>
            <a:r>
              <a:rPr lang="en-US" dirty="0"/>
              <a:t>, with hardware design based on LHC but developed further</a:t>
            </a:r>
          </a:p>
          <a:p>
            <a:endParaRPr lang="en-US" dirty="0" smtClean="0"/>
          </a:p>
          <a:p>
            <a:r>
              <a:rPr lang="en-US" dirty="0" smtClean="0"/>
              <a:t>Very important to study material response to the high loads</a:t>
            </a:r>
          </a:p>
          <a:p>
            <a:endParaRPr lang="en-US" dirty="0" smtClean="0"/>
          </a:p>
          <a:p>
            <a:r>
              <a:rPr lang="en-US" dirty="0" smtClean="0"/>
              <a:t>Typically </a:t>
            </a:r>
            <a:r>
              <a:rPr lang="en-US" dirty="0" smtClean="0">
                <a:solidFill>
                  <a:srgbClr val="0000FF"/>
                </a:solidFill>
              </a:rPr>
              <a:t>3-stage simulations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Generation of impact coordinates of lost particles</a:t>
            </a:r>
          </a:p>
          <a:p>
            <a:pPr lvl="1"/>
            <a:r>
              <a:rPr lang="en-US" dirty="0" smtClean="0"/>
              <a:t>Energy deposition </a:t>
            </a:r>
            <a:r>
              <a:rPr lang="en-US" dirty="0" smtClean="0"/>
              <a:t>studies</a:t>
            </a:r>
            <a:endParaRPr lang="en-US" dirty="0" smtClean="0"/>
          </a:p>
          <a:p>
            <a:pPr lvl="1"/>
            <a:r>
              <a:rPr lang="en-US" dirty="0" smtClean="0"/>
              <a:t>Thermo-mechanical study using e.g. ANSYS of dynamic material response</a:t>
            </a:r>
          </a:p>
          <a:p>
            <a:pPr lvl="2"/>
            <a:r>
              <a:rPr lang="en-US" dirty="0" smtClean="0"/>
              <a:t>Study peak temperatures, deformations, melting, detachment of material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Very challenging engineering task to design these collimators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 studies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484481"/>
            <a:ext cx="4320480" cy="265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9542"/>
            <a:ext cx="4355976" cy="140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00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4320480" cy="4320480"/>
          </a:xfrm>
        </p:spPr>
        <p:txBody>
          <a:bodyPr>
            <a:normAutofit fontScale="55000" lnSpcReduction="20000"/>
          </a:bodyPr>
          <a:lstStyle/>
          <a:p>
            <a:r>
              <a:rPr lang="sv-SE" dirty="0" smtClean="0"/>
              <a:t>Electrons inside vacuum chamber accelerated by field from passing bunch</a:t>
            </a:r>
          </a:p>
          <a:p>
            <a:endParaRPr lang="sv-SE" dirty="0" smtClean="0"/>
          </a:p>
          <a:p>
            <a:r>
              <a:rPr lang="sv-SE" dirty="0" smtClean="0"/>
              <a:t>Electrons hit inside of vacuum chamber, releasing more electrons, in turn accelerated =&gt; ever increasing cascasde of electrons</a:t>
            </a:r>
          </a:p>
          <a:p>
            <a:endParaRPr lang="sv-SE" dirty="0"/>
          </a:p>
          <a:p>
            <a:r>
              <a:rPr lang="sv-SE" dirty="0" smtClean="0"/>
              <a:t>Causes heating, potential beam instabilities, worse vacuum... </a:t>
            </a:r>
          </a:p>
          <a:p>
            <a:endParaRPr lang="sv-SE" dirty="0" smtClean="0"/>
          </a:p>
          <a:p>
            <a:r>
              <a:rPr lang="sv-SE" dirty="0" smtClean="0"/>
              <a:t>Big challenge for LHC, even more for FCC-hh</a:t>
            </a:r>
          </a:p>
          <a:p>
            <a:endParaRPr lang="sv-SE" dirty="0" smtClean="0"/>
          </a:p>
          <a:p>
            <a:r>
              <a:rPr lang="sv-SE" dirty="0" smtClean="0"/>
              <a:t>Mitigations: </a:t>
            </a:r>
          </a:p>
          <a:p>
            <a:pPr lvl="1"/>
            <a:r>
              <a:rPr lang="en-US" dirty="0" smtClean="0"/>
              <a:t>Beam screen design, surface treatment, coatings</a:t>
            </a:r>
          </a:p>
          <a:p>
            <a:pPr lvl="1"/>
            <a:r>
              <a:rPr lang="en-US" dirty="0" smtClean="0"/>
              <a:t>If nothing else helps: increase spacing between bunches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effects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"/>
          <a:stretch/>
        </p:blipFill>
        <p:spPr bwMode="auto">
          <a:xfrm>
            <a:off x="4583112" y="483518"/>
            <a:ext cx="4560888" cy="135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206809" y="2055046"/>
            <a:ext cx="1678499" cy="948752"/>
            <a:chOff x="1336435" y="3815191"/>
            <a:chExt cx="2909272" cy="2306582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490346" y="3815191"/>
              <a:ext cx="850752" cy="8979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48064" y="2067694"/>
            <a:ext cx="1795874" cy="942781"/>
            <a:chOff x="7351627" y="1706944"/>
            <a:chExt cx="2971209" cy="232342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982079" y="1706944"/>
              <a:ext cx="1541696" cy="910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191" y="3075806"/>
            <a:ext cx="2485241" cy="173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976977" y="1338322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G. </a:t>
            </a:r>
            <a:r>
              <a:rPr lang="en-US" sz="1200" i="1" dirty="0" err="1" smtClean="0"/>
              <a:t>Iadarola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77020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baseline parameters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42977"/>
              </p:ext>
            </p:extLst>
          </p:nvPr>
        </p:nvGraphicFramePr>
        <p:xfrm>
          <a:off x="251520" y="1203598"/>
          <a:ext cx="8856984" cy="3836057"/>
        </p:xfrm>
        <a:graphic>
          <a:graphicData uri="http://schemas.openxmlformats.org/drawingml/2006/table">
            <a:tbl>
              <a:tblPr firstRow="1" bandRow="1"/>
              <a:tblGrid>
                <a:gridCol w="36267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48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36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353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26371">
                  <a:extLst>
                    <a:ext uri="{9D8B030D-6E8A-4147-A177-3AD203B41FA5}">
                      <a16:colId xmlns:a16="http://schemas.microsoft.com/office/drawing/2014/main" xmlns="" val="818795718"/>
                    </a:ext>
                  </a:extLst>
                </a:gridCol>
              </a:tblGrid>
              <a:tr h="31561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WW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400" b="1" baseline="0" dirty="0" smtClean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b="1" dirty="0" smtClean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56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  <a:endParaRPr kumimoji="0" lang="de-AT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  <a:endParaRPr kumimoji="0" lang="de-AT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9379">
                <a:tc>
                  <a:txBody>
                    <a:bodyPr/>
                    <a:lstStyle/>
                    <a:p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379">
                <a:tc>
                  <a:txBody>
                    <a:bodyPr/>
                    <a:lstStyle/>
                    <a:p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2529601"/>
                  </a:ext>
                </a:extLst>
              </a:tr>
              <a:tr h="2456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1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radiation</a:t>
                      </a:r>
                      <a:r>
                        <a:rPr kumimoji="0" lang="en-GB" sz="11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2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2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1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873614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1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1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1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385839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6397388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1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1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1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2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2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2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4538425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rad. </a:t>
                      </a:r>
                      <a:r>
                        <a:rPr kumimoji="0" lang="en-US" sz="11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en-US" sz="11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Beamstrahlung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[min]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2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2015532"/>
                  </a:ext>
                </a:extLst>
              </a:tr>
            </a:tbl>
          </a:graphicData>
        </a:graphic>
      </p:graphicFrame>
      <p:pic>
        <p:nvPicPr>
          <p:cNvPr id="7" name="Picture 2" descr="Z boson | The Particle Zo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3781"/>
            <a:ext cx="576064" cy="56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dn.shopify.com/s/files/1/1708/0909/products/HiggsBoson_1024x1024.jpg?v=1490073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27532"/>
            <a:ext cx="649096" cy="50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cdn.shopify.com/s/files/1/1708/0909/products/W_boson_front_1024x1024.jpg?v=1490073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9455"/>
            <a:ext cx="648072" cy="60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cdn.shopify.com/s/files/1/1708/0909/products/top_quark_1024x1024.jpg?v=14900736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29455"/>
            <a:ext cx="542680" cy="60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1520" y="878549"/>
            <a:ext cx="2273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Zimmermann. M. </a:t>
            </a:r>
            <a:r>
              <a:rPr lang="en-US" sz="1400" i="1" dirty="0" err="1" smtClean="0"/>
              <a:t>Benedikt</a:t>
            </a:r>
            <a:endParaRPr lang="en-US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217612" y="3795886"/>
            <a:ext cx="885596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7612" y="4515966"/>
            <a:ext cx="89263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03324" y="1491630"/>
            <a:ext cx="89263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Need absorbers to intercept radiated photons (present design: ~6 m spacing)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”winglets” in the plane of the </a:t>
            </a:r>
            <a:r>
              <a:rPr lang="en-GB" dirty="0" smtClean="0">
                <a:solidFill>
                  <a:prstClr val="black"/>
                </a:solidFill>
              </a:rPr>
              <a:t>orbit to capture photons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Continuous impact of photons can cause heating, outgassing and bad vacuum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Challenging beam screen design </a:t>
            </a:r>
          </a:p>
          <a:p>
            <a:pPr lvl="1"/>
            <a:r>
              <a:rPr lang="en-US" dirty="0" smtClean="0"/>
              <a:t>Use NEG </a:t>
            </a:r>
            <a:r>
              <a:rPr lang="en-US" dirty="0"/>
              <a:t>(Non Evaporable </a:t>
            </a:r>
            <a:r>
              <a:rPr lang="en-US" dirty="0" smtClean="0"/>
              <a:t>Getter) pumps next to photon absorbers – pump away emitted gas molecules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vacuum and </a:t>
            </a:r>
            <a:r>
              <a:rPr lang="en-US" dirty="0" err="1" smtClean="0"/>
              <a:t>beamscreen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55526"/>
            <a:ext cx="4970512" cy="2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254258-B185-4FEE-9F3F-0D99D34086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99742"/>
            <a:ext cx="3514172" cy="2219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68738" y="2787774"/>
            <a:ext cx="1023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</a:t>
            </a:r>
            <a:r>
              <a:rPr lang="en-US" sz="1400" i="1" dirty="0" err="1" smtClean="0"/>
              <a:t>Kersevan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714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27534"/>
            <a:ext cx="3970784" cy="417646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Even with a 2-3% momentum acceptance, resulting </a:t>
            </a:r>
            <a:r>
              <a:rPr lang="en-US" dirty="0" err="1"/>
              <a:t>beamstrahlung</a:t>
            </a:r>
            <a:r>
              <a:rPr lang="en-US" dirty="0"/>
              <a:t> losses give ~18 minute beam lifetime at highest energy</a:t>
            </a:r>
          </a:p>
          <a:p>
            <a:pPr lvl="1"/>
            <a:r>
              <a:rPr lang="en-US" dirty="0" smtClean="0"/>
              <a:t>Remember</a:t>
            </a:r>
            <a:r>
              <a:rPr lang="en-US" dirty="0"/>
              <a:t>: Beam </a:t>
            </a:r>
            <a:r>
              <a:rPr lang="en-US" dirty="0" smtClean="0"/>
              <a:t>lifetime</a:t>
            </a:r>
            <a:r>
              <a:rPr lang="en-US" dirty="0"/>
              <a:t> </a:t>
            </a:r>
            <a:r>
              <a:rPr lang="en-US" dirty="0" smtClean="0"/>
              <a:t>is time </a:t>
            </a:r>
            <a:r>
              <a:rPr lang="en-US" dirty="0"/>
              <a:t>needed for reduction of intensity by factor 1/e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addition, losses from </a:t>
            </a:r>
            <a:r>
              <a:rPr lang="en-US" dirty="0" err="1"/>
              <a:t>radiative</a:t>
            </a:r>
            <a:r>
              <a:rPr lang="en-US" dirty="0"/>
              <a:t> </a:t>
            </a:r>
            <a:r>
              <a:rPr lang="en-US" dirty="0" err="1"/>
              <a:t>Bhaba</a:t>
            </a:r>
            <a:r>
              <a:rPr lang="en-US" dirty="0"/>
              <a:t> </a:t>
            </a:r>
            <a:r>
              <a:rPr lang="en-US" dirty="0" smtClean="0"/>
              <a:t>scattering</a:t>
            </a:r>
          </a:p>
          <a:p>
            <a:pPr lvl="1"/>
            <a:endParaRPr lang="en-US" dirty="0"/>
          </a:p>
          <a:p>
            <a:r>
              <a:rPr lang="en-US" kern="0" dirty="0" smtClean="0">
                <a:solidFill>
                  <a:srgbClr val="0000FF"/>
                </a:solidFill>
                <a:cs typeface="Calibri" pitchFamily="34" charset="0"/>
              </a:rPr>
              <a:t>Very </a:t>
            </a:r>
            <a:r>
              <a:rPr lang="en-US" kern="0" dirty="0">
                <a:solidFill>
                  <a:srgbClr val="0000FF"/>
                </a:solidFill>
                <a:cs typeface="Calibri" pitchFamily="34" charset="0"/>
              </a:rPr>
              <a:t>short beam </a:t>
            </a:r>
            <a:r>
              <a:rPr lang="en-US" kern="0" dirty="0" smtClean="0">
                <a:solidFill>
                  <a:srgbClr val="0000FF"/>
                </a:solidFill>
                <a:cs typeface="Calibri" pitchFamily="34" charset="0"/>
              </a:rPr>
              <a:t>lifetime =&gt; use “top-up injection” </a:t>
            </a:r>
          </a:p>
          <a:p>
            <a:pPr lvl="1"/>
            <a:r>
              <a:rPr lang="en-US" kern="0" dirty="0" smtClean="0">
                <a:cs typeface="Calibri" pitchFamily="34" charset="0"/>
              </a:rPr>
              <a:t>Inject beams at collision energy, while colliding</a:t>
            </a:r>
          </a:p>
          <a:p>
            <a:pPr lvl="2"/>
            <a:r>
              <a:rPr lang="en-US" kern="0" dirty="0" smtClean="0">
                <a:cs typeface="Calibri" pitchFamily="34" charset="0"/>
              </a:rPr>
              <a:t>Compare hadron machines: inject at low energy, then accelerate to top energy, then put beams in collision</a:t>
            </a:r>
          </a:p>
          <a:p>
            <a:pPr lvl="1"/>
            <a:r>
              <a:rPr lang="en-US" kern="0" dirty="0" smtClean="0">
                <a:cs typeface="Calibri" pitchFamily="34" charset="0"/>
              </a:rPr>
              <a:t>Requires a booster ring – to be built in the same tunnel</a:t>
            </a:r>
          </a:p>
          <a:p>
            <a:pPr lvl="1"/>
            <a:endParaRPr lang="en-US" kern="0" dirty="0">
              <a:cs typeface="Calibri" pitchFamily="34" charset="0"/>
            </a:endParaRPr>
          </a:p>
          <a:p>
            <a:r>
              <a:rPr lang="en-US" kern="0" dirty="0">
                <a:cs typeface="Calibri" pitchFamily="34" charset="0"/>
              </a:rPr>
              <a:t>I</a:t>
            </a:r>
            <a:r>
              <a:rPr lang="en-US" kern="0" dirty="0" smtClean="0">
                <a:cs typeface="Calibri" pitchFamily="34" charset="0"/>
              </a:rPr>
              <a:t>njector chain: source, LINAC(s), positron target, damping ring, pre-booster, booster</a:t>
            </a:r>
            <a:endParaRPr lang="en-US" kern="0" dirty="0"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Top-up injection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EBBDBF9-AAF0-3141-BD0A-849CFD97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355726"/>
            <a:ext cx="3096344" cy="250280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788" y="643832"/>
            <a:ext cx="4238212" cy="171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24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93" y="1528124"/>
            <a:ext cx="3652622" cy="262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562228"/>
              </p:ext>
            </p:extLst>
          </p:nvPr>
        </p:nvGraphicFramePr>
        <p:xfrm>
          <a:off x="6372200" y="1619280"/>
          <a:ext cx="1728192" cy="351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4" name="Equation" r:id="rId4" imgW="698500" imgH="177800" progId="Equation.3">
                  <p:embed/>
                </p:oleObj>
              </mc:Choice>
              <mc:Fallback>
                <p:oleObj name="Equation" r:id="rId4" imgW="6985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619280"/>
                        <a:ext cx="1728192" cy="35139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63947" y="1274748"/>
            <a:ext cx="296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Higgs cross section: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27279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21286"/>
            <a:ext cx="8229600" cy="654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To achieve the highest possible </a:t>
            </a:r>
            <a:r>
              <a:rPr lang="en-US" dirty="0" err="1" smtClean="0">
                <a:solidFill>
                  <a:srgbClr val="FF0000"/>
                </a:solidFill>
              </a:rPr>
              <a:t>centre</a:t>
            </a:r>
            <a:r>
              <a:rPr lang="en-US" dirty="0" smtClean="0">
                <a:solidFill>
                  <a:srgbClr val="FF0000"/>
                </a:solidFill>
              </a:rPr>
              <a:t>-of-mass energy, need a </a:t>
            </a:r>
            <a:r>
              <a:rPr lang="en-US" dirty="0" smtClean="0">
                <a:solidFill>
                  <a:srgbClr val="FF0000"/>
                </a:solidFill>
              </a:rPr>
              <a:t>collider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Collider </a:t>
            </a:r>
            <a:r>
              <a:rPr lang="en-US" dirty="0" err="1" smtClean="0"/>
              <a:t>vs</a:t>
            </a:r>
            <a:r>
              <a:rPr lang="en-US" dirty="0" smtClean="0"/>
              <a:t> fixed target experiments</a:t>
            </a:r>
            <a:endParaRPr lang="en-US" dirty="0"/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817239" y="555526"/>
            <a:ext cx="4040188" cy="4798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0099"/>
                </a:solidFill>
              </a:rPr>
              <a:t>Fixed Target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5066729" y="483518"/>
            <a:ext cx="4041775" cy="4798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0099"/>
                </a:solidFill>
              </a:rPr>
              <a:t>Collider</a:t>
            </a:r>
            <a:endParaRPr lang="en-GB" dirty="0">
              <a:solidFill>
                <a:srgbClr val="000099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79" y="1160563"/>
            <a:ext cx="2470907" cy="294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81460"/>
            <a:ext cx="3042863" cy="275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7E99E95-EF27-6D47-B007-FBD2ED679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499742"/>
            <a:ext cx="2105415" cy="1217925"/>
          </a:xfrm>
          <a:prstGeom prst="rect">
            <a:avLst/>
          </a:prstGeom>
          <a:solidFill>
            <a:srgbClr val="C6D9F2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9D9CCC0-9905-204C-B2D1-B60B9C1C5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2323966"/>
            <a:ext cx="1876259" cy="125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2022.11.01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Coffee break – some fruit? </a:t>
            </a:r>
            <a:endParaRPr lang="en-US" dirty="0"/>
          </a:p>
        </p:txBody>
      </p:sp>
      <p:pic>
        <p:nvPicPr>
          <p:cNvPr id="82946" name="Picture 2" descr="Fruit Coll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547514"/>
            <a:ext cx="32670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8184" y="4310975"/>
            <a:ext cx="2223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>
                <a:hlinkClick r:id="rId3"/>
              </a:rPr>
              <a:t>https://xkcd.com/1949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99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28747</TotalTime>
  <Words>7168</Words>
  <Application>Microsoft Office PowerPoint</Application>
  <PresentationFormat>On-screen Show (16:9)</PresentationFormat>
  <Paragraphs>1515</Paragraphs>
  <Slides>90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2" baseType="lpstr">
      <vt:lpstr>Office Theme</vt:lpstr>
      <vt:lpstr>Equation</vt:lpstr>
      <vt:lpstr>Future accelerators</vt:lpstr>
      <vt:lpstr>Outline</vt:lpstr>
      <vt:lpstr>Particle colliders</vt:lpstr>
      <vt:lpstr>LHC timeline</vt:lpstr>
      <vt:lpstr>PowerPoint Presentation</vt:lpstr>
      <vt:lpstr>Considerations for new colliders</vt:lpstr>
      <vt:lpstr>Leptons vs hadrons</vt:lpstr>
      <vt:lpstr>Synchrotron radiation</vt:lpstr>
      <vt:lpstr>Collider vs fixed target experiments</vt:lpstr>
      <vt:lpstr>Circular vs linear collider</vt:lpstr>
      <vt:lpstr>Increasing beam energy</vt:lpstr>
      <vt:lpstr>Increasing luminosity</vt:lpstr>
      <vt:lpstr>Considerations for future collider choices</vt:lpstr>
      <vt:lpstr>European strategy for particle physics</vt:lpstr>
      <vt:lpstr>Some recommendations in European strategy</vt:lpstr>
      <vt:lpstr>Future high-energy colliders studied at CERN</vt:lpstr>
      <vt:lpstr>Initiatives in the rest of the world</vt:lpstr>
      <vt:lpstr>PowerPoint Presentation</vt:lpstr>
      <vt:lpstr>ILC basics</vt:lpstr>
      <vt:lpstr>ILC layout and concept</vt:lpstr>
      <vt:lpstr>Luminosity comparison</vt:lpstr>
      <vt:lpstr>Further documentation</vt:lpstr>
      <vt:lpstr>PowerPoint Presentation</vt:lpstr>
      <vt:lpstr>CLIC basics</vt:lpstr>
      <vt:lpstr>CLIC layout</vt:lpstr>
      <vt:lpstr>Two-beam acceleration scheme</vt:lpstr>
      <vt:lpstr>CLIC Test Facility (CTF3)</vt:lpstr>
      <vt:lpstr>CLIC power consumption</vt:lpstr>
      <vt:lpstr>CLIC reference documents</vt:lpstr>
      <vt:lpstr>PowerPoint Presentation</vt:lpstr>
      <vt:lpstr>Reminder: LHC</vt:lpstr>
      <vt:lpstr>HL-LHC</vt:lpstr>
      <vt:lpstr>Compensation of geometric reduction factor</vt:lpstr>
      <vt:lpstr>Crab cavities</vt:lpstr>
      <vt:lpstr>PowerPoint Presentation</vt:lpstr>
      <vt:lpstr>FCC-hh general goals</vt:lpstr>
      <vt:lpstr>FCC-hh layout</vt:lpstr>
      <vt:lpstr>FCC-hh magnets</vt:lpstr>
      <vt:lpstr>Research program on 16T Nb3Sn magnets</vt:lpstr>
      <vt:lpstr>Next challenge: FCC-hh machine protection</vt:lpstr>
      <vt:lpstr>Beam dump</vt:lpstr>
      <vt:lpstr>Beam dump</vt:lpstr>
      <vt:lpstr>Synchrotron radiation in FCC-hh</vt:lpstr>
      <vt:lpstr>PowerPoint Presentation</vt:lpstr>
      <vt:lpstr>FCC-ee</vt:lpstr>
      <vt:lpstr>Luminosity comparison</vt:lpstr>
      <vt:lpstr>FCC-ee layout</vt:lpstr>
      <vt:lpstr>Synchrotron radiation in FCC-ee</vt:lpstr>
      <vt:lpstr>Tapering</vt:lpstr>
      <vt:lpstr>Beamstrahlung</vt:lpstr>
      <vt:lpstr>FCC-ee power consumption</vt:lpstr>
      <vt:lpstr>Overall FCC timeline</vt:lpstr>
      <vt:lpstr>FCC design report</vt:lpstr>
      <vt:lpstr>PowerPoint Presentation</vt:lpstr>
      <vt:lpstr>CEPC (Circular Electron Positron Collider)</vt:lpstr>
      <vt:lpstr>SppC (Super proton-proton Collider)</vt:lpstr>
      <vt:lpstr>PowerPoint Presentation</vt:lpstr>
      <vt:lpstr>Physics beyond colliders</vt:lpstr>
      <vt:lpstr>LBNF/DUNE</vt:lpstr>
      <vt:lpstr>ESS Neutrino Super Beam (ESSnuSB)</vt:lpstr>
      <vt:lpstr>Summary (1)</vt:lpstr>
      <vt:lpstr>Summary (2)</vt:lpstr>
      <vt:lpstr>Future colliders? </vt:lpstr>
      <vt:lpstr>Backup</vt:lpstr>
      <vt:lpstr>Some limitations on intensity and beam size</vt:lpstr>
      <vt:lpstr>Radiated power</vt:lpstr>
      <vt:lpstr>Radiation damping</vt:lpstr>
      <vt:lpstr>Geometric reduction factor</vt:lpstr>
      <vt:lpstr>ILC main parameters</vt:lpstr>
      <vt:lpstr>CLIC parameters</vt:lpstr>
      <vt:lpstr>Flat beams in lepton colliders</vt:lpstr>
      <vt:lpstr>CLIC cavities</vt:lpstr>
      <vt:lpstr>ILC Cavities</vt:lpstr>
      <vt:lpstr>CLIC Staged Scenario</vt:lpstr>
      <vt:lpstr>Drive beam acceleration</vt:lpstr>
      <vt:lpstr>LHC layout</vt:lpstr>
      <vt:lpstr>LHC main parameters</vt:lpstr>
      <vt:lpstr>Luminosity leveling</vt:lpstr>
      <vt:lpstr>Collimation and machine protection</vt:lpstr>
      <vt:lpstr>FCC-hh collimation</vt:lpstr>
      <vt:lpstr>Current working hypothesis on FCC placement</vt:lpstr>
      <vt:lpstr>FCC-hh parameter comparison</vt:lpstr>
      <vt:lpstr>Road to 16 T magnets</vt:lpstr>
      <vt:lpstr>Robustness studies</vt:lpstr>
      <vt:lpstr>Electron cloud effects</vt:lpstr>
      <vt:lpstr>FCC-ee baseline parameters</vt:lpstr>
      <vt:lpstr>FCC-ee vacuum and beamscreen</vt:lpstr>
      <vt:lpstr>Top-up injection</vt:lpstr>
      <vt:lpstr>PowerPoint Presentation</vt:lpstr>
      <vt:lpstr>Coffee break – some fruit?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 Bruce</cp:lastModifiedBy>
  <cp:revision>739</cp:revision>
  <dcterms:created xsi:type="dcterms:W3CDTF">2020-12-01T12:30:43Z</dcterms:created>
  <dcterms:modified xsi:type="dcterms:W3CDTF">2022-11-01T10:24:05Z</dcterms:modified>
</cp:coreProperties>
</file>