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811" r:id="rId6"/>
    <p:sldId id="812" r:id="rId7"/>
    <p:sldId id="806" r:id="rId8"/>
    <p:sldId id="808" r:id="rId9"/>
    <p:sldId id="781" r:id="rId10"/>
    <p:sldId id="304" r:id="rId11"/>
    <p:sldId id="314" r:id="rId12"/>
    <p:sldId id="289" r:id="rId13"/>
    <p:sldId id="813" r:id="rId14"/>
    <p:sldId id="258" r:id="rId15"/>
    <p:sldId id="282" r:id="rId16"/>
    <p:sldId id="309" r:id="rId17"/>
    <p:sldId id="815" r:id="rId18"/>
    <p:sldId id="795" r:id="rId19"/>
    <p:sldId id="306" r:id="rId20"/>
    <p:sldId id="814" r:id="rId21"/>
    <p:sldId id="816" r:id="rId22"/>
    <p:sldId id="81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E42BC-2C77-4AA6-9DC2-CD633AC475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916951-7C5E-4653-96ED-02DB28477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A2ED3-734F-4E77-8826-753822D0B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4E3F-173C-49C0-8DEA-9FDB8E387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FAAEC-57AD-4BB1-958E-20AD0816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304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529CB-A147-4F86-8877-8792002EF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0F7B94-86B3-4E98-9591-9306ECAFB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C87AC-6BB6-41F6-AAF1-FF7EDAA2E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0C708-46D7-4A4A-9D0F-A0FDC7604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ACDC7-2ADD-45EF-A0E4-B53A5B0D3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08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AB0B69-3C5E-4B09-B0F6-FEC410608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DBEB89-2618-43FD-95F3-CE7BE1000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68206-081C-474F-B10A-52616C360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F4B63-E04D-4F3D-9EAD-056F03B6D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DAAEB-6A70-45B8-AF9F-7770E7BEC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764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81FD0-C740-44D8-8B5C-6DEA44024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9315D-2938-4F69-BB63-4928F030C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0F85D-534E-4B68-9742-919E561B6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0E3708-1CD6-4CE7-B1DD-FA838C52F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4D516-6D9C-4996-A600-D06B4A2C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2F538-09D3-4CA0-BDAE-7659A1914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456BF8-9557-48DD-9D7A-97E4D3501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D9323-791A-4A54-AAB1-658D8FC82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511D0-1783-4768-A690-F0BE62A16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67E9C-FBC3-4A9B-95B5-B72BCFA1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391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5D367-1716-487A-9BEB-787B881EB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9470E-466F-4E19-8775-5F57BF5F63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09C7C3-6290-4FEB-BF4D-4FD3B3E766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74170E-199C-497A-8ACC-AF29925D9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989D7-6FAB-439A-9CE6-56B50EB21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E70B96-3FCA-4322-8F80-BFB9B5F10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551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CAFEF-A823-49E3-A213-5956A6C94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4F2930-1255-4A60-87B1-6C5C81C79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6BB73F-528D-4C55-81F5-E89522CAFB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2B6625-FADC-4B88-9026-0C3905B225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2D2DA-0902-4036-BF19-769212EDD7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23E81C-0358-46BC-BAD3-C3C7501C8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6171B2-3A6C-4F25-A3DA-67D3A2451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717A49-89C0-463F-8CE8-2CEC3AEDD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68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255F5-3291-4B0E-98CF-619708010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12F-0424-42D3-80A2-B5F912BBF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1A3330-C5DE-414E-80A4-B354B0C4D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64CB27-2F0C-4778-97EC-57824AE2E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43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DD98E1-65C5-4F3D-B702-3D1AB1F5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034D29-2A1F-4086-BA4F-A57F9B20B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EC4F8-4539-465A-A55E-44CCD509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391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DB736-5C70-4DA6-9535-D4157E2B1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BE0C3-14E8-4BE7-A964-F99062FF5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8E08E5-9888-45B5-A4E7-3E3F870988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A540C6-4435-4E6C-9601-FB5ADAE32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AC2A9D-5356-47AC-8AFE-5F07CDF1E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BB5CB-C0C8-4482-8854-F13E7AADA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19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46127-1C4C-4BF0-B803-BC7BD88D3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76D56C-BDBA-406A-BD87-89360F588E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24248B-FB48-4542-8A8D-CD5F6F8897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198F72-0BA7-4136-BE57-DE72A2136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B5C2F-68C9-412D-896E-D0EA74E8C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28487-C6AC-4109-B8BA-F03301C7E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00EF87-CA34-4747-B04C-393C252E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18A415-1404-4C1F-B80C-484182773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59D5E-4CF6-4566-AB7C-C218CC929D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9C9A9-B8A5-4EF3-B716-F83EDC53266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8EBD3-D006-459A-AA08-BC306D326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9382B-9F5A-45E0-94BA-B87919484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5174B-B518-400C-91FB-12EA30FFE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31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gif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AC5D7E-595E-45D4-AA7B-5A0B5C453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504" y="636377"/>
            <a:ext cx="6879306" cy="48694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C946FB-97DA-49A4-96CA-E3C80EBBC473}"/>
              </a:ext>
            </a:extLst>
          </p:cNvPr>
          <p:cNvSpPr txBox="1"/>
          <p:nvPr/>
        </p:nvSpPr>
        <p:spPr>
          <a:xfrm>
            <a:off x="380198" y="5692717"/>
            <a:ext cx="68793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Glyn Kirby , Ariel , Arnaud, </a:t>
            </a:r>
            <a:r>
              <a:rPr lang="en-US" sz="2800" i="1" dirty="0" err="1"/>
              <a:t>Devide</a:t>
            </a:r>
            <a:endParaRPr lang="en-US" sz="2800" i="1" dirty="0"/>
          </a:p>
          <a:p>
            <a:r>
              <a:rPr lang="en-US" sz="2800" i="1" dirty="0"/>
              <a:t>4</a:t>
            </a:r>
            <a:r>
              <a:rPr lang="en-US" sz="2800" i="1" baseline="30000" dirty="0"/>
              <a:t>th</a:t>
            </a:r>
            <a:r>
              <a:rPr lang="en-US" sz="2800" i="1" dirty="0"/>
              <a:t> May 2020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196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DE352F3-612F-4589-BECC-E31ABA7BF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313" y="959329"/>
            <a:ext cx="752350" cy="49393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BBDE67-7A26-4DAD-A754-D7E737774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827" y="1439892"/>
            <a:ext cx="1618213" cy="48388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9B0DF0-F238-4840-8BE3-95E896A31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6963" y="1389648"/>
            <a:ext cx="752350" cy="493934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5EDDFB6-D511-42C9-A310-9F8B1ECF5059}"/>
              </a:ext>
            </a:extLst>
          </p:cNvPr>
          <p:cNvSpPr/>
          <p:nvPr/>
        </p:nvSpPr>
        <p:spPr>
          <a:xfrm>
            <a:off x="5986963" y="1097280"/>
            <a:ext cx="752350" cy="3426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98CE2A1-3D81-4A12-B9CB-BAD184EDD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3500" y="5875810"/>
            <a:ext cx="768163" cy="4029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</p:pic>
      <p:sp>
        <p:nvSpPr>
          <p:cNvPr id="15" name="Frame 14">
            <a:extLst>
              <a:ext uri="{FF2B5EF4-FFF2-40B4-BE49-F238E27FC236}">
                <a16:creationId xmlns:a16="http://schemas.microsoft.com/office/drawing/2014/main" id="{39AB47E8-6CA6-4FC1-BF75-EE1B1F4BCC3B}"/>
              </a:ext>
            </a:extLst>
          </p:cNvPr>
          <p:cNvSpPr/>
          <p:nvPr/>
        </p:nvSpPr>
        <p:spPr>
          <a:xfrm>
            <a:off x="5745480" y="842211"/>
            <a:ext cx="1970773" cy="565066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Frame 17">
            <a:extLst>
              <a:ext uri="{FF2B5EF4-FFF2-40B4-BE49-F238E27FC236}">
                <a16:creationId xmlns:a16="http://schemas.microsoft.com/office/drawing/2014/main" id="{33FFE1F4-E6C3-4338-9346-A000EE984C8A}"/>
              </a:ext>
            </a:extLst>
          </p:cNvPr>
          <p:cNvSpPr/>
          <p:nvPr/>
        </p:nvSpPr>
        <p:spPr>
          <a:xfrm>
            <a:off x="7836571" y="1210450"/>
            <a:ext cx="1970773" cy="529773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433624A6-CAE5-450F-996A-21C107621B48}"/>
              </a:ext>
            </a:extLst>
          </p:cNvPr>
          <p:cNvSpPr/>
          <p:nvPr/>
        </p:nvSpPr>
        <p:spPr>
          <a:xfrm rot="10800000">
            <a:off x="5866645" y="1027906"/>
            <a:ext cx="888709" cy="601846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EC31DCE7-4738-4A17-83A2-25EA4EA0C525}"/>
              </a:ext>
            </a:extLst>
          </p:cNvPr>
          <p:cNvSpPr/>
          <p:nvPr/>
        </p:nvSpPr>
        <p:spPr>
          <a:xfrm>
            <a:off x="6499860" y="5672048"/>
            <a:ext cx="991803" cy="606697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ED23C6-53C6-4AD4-A493-A95FC7651AEC}"/>
              </a:ext>
            </a:extLst>
          </p:cNvPr>
          <p:cNvSpPr txBox="1"/>
          <p:nvPr/>
        </p:nvSpPr>
        <p:spPr>
          <a:xfrm>
            <a:off x="1241202" y="2106812"/>
            <a:ext cx="24329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 stacking v classical</a:t>
            </a:r>
          </a:p>
          <a:p>
            <a:r>
              <a:rPr lang="en-US" dirty="0"/>
              <a:t>12 – 7 strand ropes</a:t>
            </a:r>
          </a:p>
          <a:p>
            <a:endParaRPr lang="en-US" dirty="0"/>
          </a:p>
          <a:p>
            <a:r>
              <a:rPr lang="en-US" dirty="0"/>
              <a:t>We plan winding tests!  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AC131D-355D-4E2F-9E42-480E82052829}"/>
              </a:ext>
            </a:extLst>
          </p:cNvPr>
          <p:cNvSpPr txBox="1"/>
          <p:nvPr/>
        </p:nvSpPr>
        <p:spPr>
          <a:xfrm>
            <a:off x="9817296" y="4099600"/>
            <a:ext cx="1745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 x 7strand ropes 42 wires</a:t>
            </a:r>
          </a:p>
          <a:p>
            <a:r>
              <a:rPr lang="en-US" dirty="0">
                <a:solidFill>
                  <a:srgbClr val="FF0000"/>
                </a:solidFill>
              </a:rPr>
              <a:t>~5 kA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Je 61.09 %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A022BA-57EB-42E1-896C-81B76A855246}"/>
              </a:ext>
            </a:extLst>
          </p:cNvPr>
          <p:cNvSpPr txBox="1"/>
          <p:nvPr/>
        </p:nvSpPr>
        <p:spPr>
          <a:xfrm>
            <a:off x="4372685" y="3914934"/>
            <a:ext cx="1312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12 ropes</a:t>
            </a:r>
          </a:p>
          <a:p>
            <a:r>
              <a:rPr lang="en-US" sz="2400" dirty="0"/>
              <a:t>84 wires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118 A</a:t>
            </a:r>
          </a:p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Je 63%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130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7C281-A812-4D1B-81A9-AA0B382E2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96" y="16005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Tapered aperture &amp; coil makes assembly easy!</a:t>
            </a:r>
            <a:br>
              <a:rPr lang="en-US" dirty="0"/>
            </a:br>
            <a:r>
              <a:rPr lang="en-US" dirty="0"/>
              <a:t>And may give radial pre-stress option !? </a:t>
            </a:r>
            <a:br>
              <a:rPr lang="en-US" dirty="0"/>
            </a:b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6A426D-9839-4013-A577-266A6448F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6701" y="1072627"/>
            <a:ext cx="2425537" cy="54854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1E7065-6FA9-467B-9AA1-41030D9F2F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90"/>
          <a:stretch/>
        </p:blipFill>
        <p:spPr>
          <a:xfrm>
            <a:off x="7274055" y="1072627"/>
            <a:ext cx="2234104" cy="54854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5D4C41-0646-43C2-87B6-EF9D2A7DD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8807" y="1992718"/>
            <a:ext cx="1923622" cy="1852752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DAC7362-22D3-46E9-87D6-D0F16DCC2780}"/>
              </a:ext>
            </a:extLst>
          </p:cNvPr>
          <p:cNvCxnSpPr>
            <a:cxnSpLocks/>
          </p:cNvCxnSpPr>
          <p:nvPr/>
        </p:nvCxnSpPr>
        <p:spPr>
          <a:xfrm flipH="1">
            <a:off x="8139241" y="5642572"/>
            <a:ext cx="976531" cy="242438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9FF7471-6468-4F14-B0B1-76F02591C86C}"/>
              </a:ext>
            </a:extLst>
          </p:cNvPr>
          <p:cNvCxnSpPr>
            <a:cxnSpLocks/>
          </p:cNvCxnSpPr>
          <p:nvPr/>
        </p:nvCxnSpPr>
        <p:spPr>
          <a:xfrm flipH="1">
            <a:off x="10363699" y="5523605"/>
            <a:ext cx="1089286" cy="0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59B3E1F5-8294-4A84-B1C0-C073DF60F7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035" y="3689253"/>
            <a:ext cx="6046826" cy="315138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00C9036-33A8-4D75-99EA-7077F18017E0}"/>
              </a:ext>
            </a:extLst>
          </p:cNvPr>
          <p:cNvSpPr txBox="1"/>
          <p:nvPr/>
        </p:nvSpPr>
        <p:spPr>
          <a:xfrm>
            <a:off x="136444" y="1072628"/>
            <a:ext cx="4655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mm taper on radius over 1.571m, 0.366 deg</a:t>
            </a:r>
          </a:p>
          <a:p>
            <a:r>
              <a:rPr lang="en-US" dirty="0"/>
              <a:t>0.022 mm step between channels</a:t>
            </a:r>
          </a:p>
          <a:p>
            <a:r>
              <a:rPr lang="en-US" dirty="0"/>
              <a:t>Axial to radial force magnification =  x 156  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8BF2B6-9873-470A-B6EC-B97F5B820F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0370" y="1619868"/>
            <a:ext cx="2501226" cy="28768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1F7DB4-2742-4596-BB2D-FD090A3819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118" y="1970934"/>
            <a:ext cx="4204866" cy="149551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8ECD4F-585B-4C65-9ED0-6AB20CFBCD32}"/>
              </a:ext>
            </a:extLst>
          </p:cNvPr>
          <p:cNvSpPr txBox="1"/>
          <p:nvPr/>
        </p:nvSpPr>
        <p:spPr>
          <a:xfrm>
            <a:off x="805005" y="3058273"/>
            <a:ext cx="3317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Exaggerated view of taper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5E56D6-F1BA-46B6-BD5C-C80DDDE07027}"/>
              </a:ext>
            </a:extLst>
          </p:cNvPr>
          <p:cNvSpPr txBox="1"/>
          <p:nvPr/>
        </p:nvSpPr>
        <p:spPr>
          <a:xfrm>
            <a:off x="7877522" y="3729032"/>
            <a:ext cx="12371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Not corrected for dia. change 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686B8C-23DC-4A3D-B13F-75F2D553E420}"/>
              </a:ext>
            </a:extLst>
          </p:cNvPr>
          <p:cNvSpPr txBox="1"/>
          <p:nvPr/>
        </p:nvSpPr>
        <p:spPr>
          <a:xfrm>
            <a:off x="10526383" y="3823686"/>
            <a:ext cx="12371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After  correction for dia. change </a:t>
            </a:r>
            <a:endParaRPr lang="en-GB" dirty="0">
              <a:solidFill>
                <a:schemeClr val="bg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02F1606-29DC-42DF-911D-6103C6BCBF8A}"/>
              </a:ext>
            </a:extLst>
          </p:cNvPr>
          <p:cNvCxnSpPr>
            <a:cxnSpLocks/>
          </p:cNvCxnSpPr>
          <p:nvPr/>
        </p:nvCxnSpPr>
        <p:spPr>
          <a:xfrm flipH="1">
            <a:off x="269762" y="1992718"/>
            <a:ext cx="4198149" cy="29559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427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92782-4890-4818-870A-ABE657154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554943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Peak field due to spar thickness</a:t>
            </a:r>
            <a:br>
              <a:rPr lang="en-US" dirty="0"/>
            </a:br>
            <a:r>
              <a:rPr lang="en-US" dirty="0"/>
              <a:t>or more precisely the gap between coils 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29CF73-BAE6-4CD1-AC0E-66FB44569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94" y="1981346"/>
            <a:ext cx="4326392" cy="260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B06B84-0D05-411D-9B9E-B0590E2B9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5465" y="5826842"/>
            <a:ext cx="1303859" cy="7847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F8F426-0064-4F99-8A54-C3D571402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5333" y="76442"/>
            <a:ext cx="3489156" cy="24684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6886F9-5F68-4C24-B3BE-6BEC87C22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002" y="2544871"/>
            <a:ext cx="7313487" cy="424982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E6451EF-323A-4857-A6B8-63D7ABA23F5D}"/>
              </a:ext>
            </a:extLst>
          </p:cNvPr>
          <p:cNvCxnSpPr>
            <a:cxnSpLocks/>
          </p:cNvCxnSpPr>
          <p:nvPr/>
        </p:nvCxnSpPr>
        <p:spPr>
          <a:xfrm flipV="1">
            <a:off x="9023685" y="2417411"/>
            <a:ext cx="80210" cy="906379"/>
          </a:xfrm>
          <a:prstGeom prst="straightConnector1">
            <a:avLst/>
          </a:prstGeom>
          <a:ln w="476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23FA96-0A14-4CE3-873F-15AB9EBCAADE}"/>
              </a:ext>
            </a:extLst>
          </p:cNvPr>
          <p:cNvCxnSpPr>
            <a:cxnSpLocks/>
          </p:cNvCxnSpPr>
          <p:nvPr/>
        </p:nvCxnSpPr>
        <p:spPr>
          <a:xfrm flipH="1">
            <a:off x="9103895" y="1516847"/>
            <a:ext cx="72190" cy="825725"/>
          </a:xfrm>
          <a:prstGeom prst="straightConnector1">
            <a:avLst/>
          </a:prstGeom>
          <a:ln w="476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F5E573E-03B0-429A-B47D-093D04FD0ED1}"/>
              </a:ext>
            </a:extLst>
          </p:cNvPr>
          <p:cNvSpPr txBox="1"/>
          <p:nvPr/>
        </p:nvSpPr>
        <p:spPr>
          <a:xfrm>
            <a:off x="9063790" y="3086928"/>
            <a:ext cx="1684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Spar thickness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85A100-F656-4944-BE5C-787A0D791826}"/>
              </a:ext>
            </a:extLst>
          </p:cNvPr>
          <p:cNvSpPr txBox="1"/>
          <p:nvPr/>
        </p:nvSpPr>
        <p:spPr>
          <a:xfrm rot="1084764">
            <a:off x="7342747" y="3758801"/>
            <a:ext cx="208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Peak field volume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937E16-7340-4231-9F99-6AE23E97BB77}"/>
              </a:ext>
            </a:extLst>
          </p:cNvPr>
          <p:cNvSpPr txBox="1"/>
          <p:nvPr/>
        </p:nvSpPr>
        <p:spPr>
          <a:xfrm>
            <a:off x="5770260" y="5013300"/>
            <a:ext cx="2695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In this image the peak field has started to be leveled away from the ends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B62654-DC64-400E-A0FA-E1B47415F74D}"/>
              </a:ext>
            </a:extLst>
          </p:cNvPr>
          <p:cNvSpPr txBox="1"/>
          <p:nvPr/>
        </p:nvSpPr>
        <p:spPr>
          <a:xfrm>
            <a:off x="117908" y="4551635"/>
            <a:ext cx="4326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 the SPAR reduces in thickness the layers get closer and at 5 mm (for this coil) both inner and outer coil peak field are equal further reduction in the gap increases peak field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D9C02D41-AF7C-4BDA-BA8D-5E9DA445E47C}"/>
              </a:ext>
            </a:extLst>
          </p:cNvPr>
          <p:cNvSpPr/>
          <p:nvPr/>
        </p:nvSpPr>
        <p:spPr>
          <a:xfrm rot="10800000">
            <a:off x="1790408" y="2342572"/>
            <a:ext cx="2330116" cy="827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885B27-4192-42FD-AEFF-9F5475311D16}"/>
              </a:ext>
            </a:extLst>
          </p:cNvPr>
          <p:cNvSpPr txBox="1"/>
          <p:nvPr/>
        </p:nvSpPr>
        <p:spPr>
          <a:xfrm>
            <a:off x="2083713" y="2544871"/>
            <a:ext cx="2160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Decreasing coil gap 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AD76A5-7AEF-4567-AC9E-05BDD88DBD2A}"/>
              </a:ext>
            </a:extLst>
          </p:cNvPr>
          <p:cNvCxnSpPr>
            <a:cxnSpLocks/>
          </p:cNvCxnSpPr>
          <p:nvPr/>
        </p:nvCxnSpPr>
        <p:spPr>
          <a:xfrm>
            <a:off x="1693807" y="3414205"/>
            <a:ext cx="0" cy="52926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682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966D9-DFB2-4A0F-B174-81997C455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0"/>
            <a:ext cx="10515600" cy="1325563"/>
          </a:xfrm>
        </p:spPr>
        <p:txBody>
          <a:bodyPr/>
          <a:lstStyle/>
          <a:p>
            <a:r>
              <a:rPr lang="en-US" dirty="0"/>
              <a:t>The basics of selecting the CCT angle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19C05D-8783-4817-92F3-70BCE01D60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638" y="954872"/>
            <a:ext cx="10674822" cy="5903128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05F68A8-CDD1-4B44-AFBF-C865696CD0DC}"/>
              </a:ext>
            </a:extLst>
          </p:cNvPr>
          <p:cNvCxnSpPr/>
          <p:nvPr/>
        </p:nvCxnSpPr>
        <p:spPr>
          <a:xfrm>
            <a:off x="9777663" y="4989095"/>
            <a:ext cx="810126" cy="0"/>
          </a:xfrm>
          <a:prstGeom prst="straightConnector1">
            <a:avLst/>
          </a:prstGeom>
          <a:ln w="3492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B580000-4A92-4A05-A302-0C7E5E20D06E}"/>
              </a:ext>
            </a:extLst>
          </p:cNvPr>
          <p:cNvCxnSpPr>
            <a:cxnSpLocks/>
          </p:cNvCxnSpPr>
          <p:nvPr/>
        </p:nvCxnSpPr>
        <p:spPr>
          <a:xfrm>
            <a:off x="9978189" y="3240506"/>
            <a:ext cx="609600" cy="0"/>
          </a:xfrm>
          <a:prstGeom prst="straightConnector1">
            <a:avLst/>
          </a:prstGeom>
          <a:ln w="3492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017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8EF68-DEF3-4D39-BE3D-6DF2CBC88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-58820"/>
            <a:ext cx="10515600" cy="1325563"/>
          </a:xfrm>
        </p:spPr>
        <p:txBody>
          <a:bodyPr/>
          <a:lstStyle/>
          <a:p>
            <a:r>
              <a:rPr lang="en-US" dirty="0"/>
              <a:t>First look at winding table idea!  </a:t>
            </a:r>
            <a:endParaRPr lang="en-GB" dirty="0"/>
          </a:p>
        </p:txBody>
      </p:sp>
      <p:pic>
        <p:nvPicPr>
          <p:cNvPr id="11" name="Picture 10" descr="A picture containing indoor, warehouse, miller&#10;&#10;Description automatically generated">
            <a:extLst>
              <a:ext uri="{FF2B5EF4-FFF2-40B4-BE49-F238E27FC236}">
                <a16:creationId xmlns:a16="http://schemas.microsoft.com/office/drawing/2014/main" id="{AEF22FD7-7033-418C-BF3E-025EB8FE2B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7"/>
          <a:stretch/>
        </p:blipFill>
        <p:spPr>
          <a:xfrm rot="416569">
            <a:off x="6765749" y="3270995"/>
            <a:ext cx="4572000" cy="27505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B20DF4-279B-4B09-88DC-2661F0B1402D}"/>
              </a:ext>
            </a:extLst>
          </p:cNvPr>
          <p:cNvSpPr txBox="1"/>
          <p:nvPr/>
        </p:nvSpPr>
        <p:spPr>
          <a:xfrm>
            <a:off x="0" y="5907395"/>
            <a:ext cx="6256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 table in Bat 927 </a:t>
            </a:r>
          </a:p>
          <a:p>
            <a:r>
              <a:rPr lang="en-US" dirty="0"/>
              <a:t>Need to add one stepper motor and control, identical to what we have just made for the </a:t>
            </a:r>
            <a:r>
              <a:rPr lang="en-US" dirty="0" err="1"/>
              <a:t>hts</a:t>
            </a:r>
            <a:r>
              <a:rPr lang="en-US" dirty="0"/>
              <a:t> winging tool in Bat 230. </a:t>
            </a:r>
            <a:endParaRPr lang="en-GB" dirty="0"/>
          </a:p>
        </p:txBody>
      </p:sp>
      <p:pic>
        <p:nvPicPr>
          <p:cNvPr id="5" name="Content Placeholder 4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C42B392D-9783-4428-ABC3-2562827A93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335" y="1154771"/>
            <a:ext cx="4274820" cy="2774181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439D0E6-935F-4CF7-A3BB-F6DD18CD76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401142" y="2031003"/>
            <a:ext cx="4472896" cy="3354672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4E8EE243-9553-4AD0-8CE9-3C4CBDF926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4" r="7750"/>
          <a:stretch/>
        </p:blipFill>
        <p:spPr>
          <a:xfrm>
            <a:off x="1960256" y="950605"/>
            <a:ext cx="3354672" cy="1947043"/>
          </a:xfrm>
          <a:prstGeom prst="rect">
            <a:avLst/>
          </a:prstGeom>
        </p:spPr>
      </p:pic>
      <p:sp>
        <p:nvSpPr>
          <p:cNvPr id="14" name="Arrow: Curved Down 13">
            <a:extLst>
              <a:ext uri="{FF2B5EF4-FFF2-40B4-BE49-F238E27FC236}">
                <a16:creationId xmlns:a16="http://schemas.microsoft.com/office/drawing/2014/main" id="{62D68D60-1AB3-44A7-B0DA-A8C7BFB2A816}"/>
              </a:ext>
            </a:extLst>
          </p:cNvPr>
          <p:cNvSpPr/>
          <p:nvPr/>
        </p:nvSpPr>
        <p:spPr>
          <a:xfrm rot="5400000">
            <a:off x="3635440" y="2568586"/>
            <a:ext cx="652409" cy="37102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C60615D5-4E1E-4906-8D61-DA3D4292273C}"/>
              </a:ext>
            </a:extLst>
          </p:cNvPr>
          <p:cNvSpPr/>
          <p:nvPr/>
        </p:nvSpPr>
        <p:spPr>
          <a:xfrm rot="4689956" flipV="1">
            <a:off x="2217081" y="1554041"/>
            <a:ext cx="652409" cy="31721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Arrow: Curved Down 15">
            <a:extLst>
              <a:ext uri="{FF2B5EF4-FFF2-40B4-BE49-F238E27FC236}">
                <a16:creationId xmlns:a16="http://schemas.microsoft.com/office/drawing/2014/main" id="{17A7901F-3E2B-4613-B39D-5792BB813D53}"/>
              </a:ext>
            </a:extLst>
          </p:cNvPr>
          <p:cNvSpPr/>
          <p:nvPr/>
        </p:nvSpPr>
        <p:spPr>
          <a:xfrm rot="5400000" flipH="1">
            <a:off x="3122825" y="3243487"/>
            <a:ext cx="652409" cy="371025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2CEF2E-0BFC-4166-A72B-0F91CD1DDAD1}"/>
              </a:ext>
            </a:extLst>
          </p:cNvPr>
          <p:cNvSpPr txBox="1"/>
          <p:nvPr/>
        </p:nvSpPr>
        <p:spPr>
          <a:xfrm>
            <a:off x="4476384" y="950605"/>
            <a:ext cx="102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axis </a:t>
            </a:r>
            <a:endParaRPr lang="en-GB" dirty="0"/>
          </a:p>
        </p:txBody>
      </p:sp>
      <p:sp>
        <p:nvSpPr>
          <p:cNvPr id="19" name="Frame 18">
            <a:extLst>
              <a:ext uri="{FF2B5EF4-FFF2-40B4-BE49-F238E27FC236}">
                <a16:creationId xmlns:a16="http://schemas.microsoft.com/office/drawing/2014/main" id="{B645ECAF-0E99-4614-B63F-8E02D7668D00}"/>
              </a:ext>
            </a:extLst>
          </p:cNvPr>
          <p:cNvSpPr/>
          <p:nvPr/>
        </p:nvSpPr>
        <p:spPr>
          <a:xfrm>
            <a:off x="6332220" y="805591"/>
            <a:ext cx="5393064" cy="5943818"/>
          </a:xfrm>
          <a:prstGeom prst="frame">
            <a:avLst>
              <a:gd name="adj1" fmla="val 89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56EF94-98A9-4398-B9AF-C7841AB6AC07}"/>
              </a:ext>
            </a:extLst>
          </p:cNvPr>
          <p:cNvSpPr txBox="1"/>
          <p:nvPr/>
        </p:nvSpPr>
        <p:spPr>
          <a:xfrm>
            <a:off x="10332138" y="1389436"/>
            <a:ext cx="102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axis 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40EC4F-4640-484A-BCAA-A458B49CC833}"/>
              </a:ext>
            </a:extLst>
          </p:cNvPr>
          <p:cNvSpPr txBox="1"/>
          <p:nvPr/>
        </p:nvSpPr>
        <p:spPr>
          <a:xfrm>
            <a:off x="8353175" y="6441632"/>
            <a:ext cx="3227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Thanks to Oliver for the animated models 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99302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1E758-FE41-4138-AB85-13703DD7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033" y="225169"/>
            <a:ext cx="11298382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Solid Aluminum Support Design </a:t>
            </a:r>
            <a:br>
              <a:rPr lang="en-US" dirty="0"/>
            </a:br>
            <a:r>
              <a:rPr lang="en-US" dirty="0"/>
              <a:t>to fit into CERN Test Station</a:t>
            </a:r>
            <a:br>
              <a:rPr lang="en-US" dirty="0"/>
            </a:b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FB4310-67FC-46AD-9885-14F640F107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4"/>
          <a:stretch/>
        </p:blipFill>
        <p:spPr>
          <a:xfrm>
            <a:off x="248491" y="1896271"/>
            <a:ext cx="7782449" cy="3728239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45E896-9348-4EFC-ADEA-EC493AE7F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8705" y="887950"/>
            <a:ext cx="3771900" cy="4724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D88940-CCBA-4A40-BFB4-DB9C5482B15A}"/>
              </a:ext>
            </a:extLst>
          </p:cNvPr>
          <p:cNvSpPr txBox="1"/>
          <p:nvPr/>
        </p:nvSpPr>
        <p:spPr>
          <a:xfrm>
            <a:off x="9282546" y="5970049"/>
            <a:ext cx="188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LBNL design.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111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77647872-27D2-488A-80FF-EBC5BF274C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832" y="2553421"/>
            <a:ext cx="7118049" cy="3939454"/>
          </a:xfrm>
        </p:spPr>
      </p:pic>
      <p:pic>
        <p:nvPicPr>
          <p:cNvPr id="6" name="Picture 5" descr="A picture containing light, dark&#10;&#10;Description automatically generated">
            <a:extLst>
              <a:ext uri="{FF2B5EF4-FFF2-40B4-BE49-F238E27FC236}">
                <a16:creationId xmlns:a16="http://schemas.microsoft.com/office/drawing/2014/main" id="{6EC73E36-CE51-4E69-B8E0-2059F965C0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8" t="32192" r="1908"/>
          <a:stretch/>
        </p:blipFill>
        <p:spPr>
          <a:xfrm rot="1422800">
            <a:off x="3320649" y="1335123"/>
            <a:ext cx="12192000" cy="3650542"/>
          </a:xfrm>
          <a:prstGeom prst="rect">
            <a:avLst/>
          </a:prstGeom>
        </p:spPr>
      </p:pic>
      <p:sp>
        <p:nvSpPr>
          <p:cNvPr id="4" name="Arrow: Up 3">
            <a:extLst>
              <a:ext uri="{FF2B5EF4-FFF2-40B4-BE49-F238E27FC236}">
                <a16:creationId xmlns:a16="http://schemas.microsoft.com/office/drawing/2014/main" id="{A8B36C40-5BA1-4C16-8C52-179B7A53BE97}"/>
              </a:ext>
            </a:extLst>
          </p:cNvPr>
          <p:cNvSpPr/>
          <p:nvPr/>
        </p:nvSpPr>
        <p:spPr>
          <a:xfrm rot="12609709">
            <a:off x="6600979" y="2046255"/>
            <a:ext cx="1050757" cy="188533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3C97D5-1A85-4567-9BAB-E951AA88D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 later by Spanish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766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4D1F6-FF72-4B89-B61D-273981DD1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tracking in 3 </a:t>
            </a:r>
            <a:r>
              <a:rPr lang="en-US" dirty="0" err="1"/>
              <a:t>Tesala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18B1FF-405C-44E8-B838-68EFAED6EF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418" y="1683183"/>
            <a:ext cx="4991362" cy="333236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1C93C3-7B6F-4B57-B3A9-A67CBADD6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095" y="1675679"/>
            <a:ext cx="5410200" cy="33473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2D4893-5E8D-46E0-9E0D-05FC8C6882AC}"/>
              </a:ext>
            </a:extLst>
          </p:cNvPr>
          <p:cNvSpPr txBox="1"/>
          <p:nvPr/>
        </p:nvSpPr>
        <p:spPr>
          <a:xfrm>
            <a:off x="1656348" y="5317958"/>
            <a:ext cx="7948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Bean energy 1.3 GeV, particle rest mass 0.938 GeV, 3T central field,  Beam &gt; 50 deg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47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D2ECFEB0-FBC1-461A-8C4F-96EE8A38A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4C64E9-912E-4ABA-8CFC-151ED69A6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5266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2C40F-6554-4371-8511-90D9C2952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928" y="740664"/>
            <a:ext cx="6063680" cy="1463040"/>
          </a:xfrm>
        </p:spPr>
        <p:txBody>
          <a:bodyPr anchor="b">
            <a:normAutofit/>
          </a:bodyPr>
          <a:lstStyle/>
          <a:p>
            <a:r>
              <a:rPr lang="en-US" sz="4200" dirty="0"/>
              <a:t>Beams like the Curved Corrected Harmonics</a:t>
            </a:r>
            <a:endParaRPr lang="en-GB" sz="42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D9DD9BA-97C2-4F08-ABDE-154E72987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54" r="1" b="1"/>
          <a:stretch/>
        </p:blipFill>
        <p:spPr>
          <a:xfrm>
            <a:off x="438912" y="10"/>
            <a:ext cx="4105656" cy="2167118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2A31609-1B33-4AE3-A435-6BFCCDAA68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724144" y="73152"/>
            <a:ext cx="1178966" cy="232963"/>
            <a:chOff x="7763256" y="73152"/>
            <a:chExt cx="1178966" cy="232963"/>
          </a:xfrm>
        </p:grpSpPr>
        <p:sp>
          <p:nvSpPr>
            <p:cNvPr id="21" name="Rectangle 64">
              <a:extLst>
                <a:ext uri="{FF2B5EF4-FFF2-40B4-BE49-F238E27FC236}">
                  <a16:creationId xmlns:a16="http://schemas.microsoft.com/office/drawing/2014/main" id="{55E7C51C-0FEC-4319-A4AE-6100D1F592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66">
              <a:extLst>
                <a:ext uri="{FF2B5EF4-FFF2-40B4-BE49-F238E27FC236}">
                  <a16:creationId xmlns:a16="http://schemas.microsoft.com/office/drawing/2014/main" id="{1618DA13-425B-46D7-8260-4F85CACEE5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64">
              <a:extLst>
                <a:ext uri="{FF2B5EF4-FFF2-40B4-BE49-F238E27FC236}">
                  <a16:creationId xmlns:a16="http://schemas.microsoft.com/office/drawing/2014/main" id="{252404E1-F6A6-4FA8-B3F2-9E4649C38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66">
              <a:extLst>
                <a:ext uri="{FF2B5EF4-FFF2-40B4-BE49-F238E27FC236}">
                  <a16:creationId xmlns:a16="http://schemas.microsoft.com/office/drawing/2014/main" id="{B60DD448-FB35-4131-926B-F82A89DAE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4">
              <a:extLst>
                <a:ext uri="{FF2B5EF4-FFF2-40B4-BE49-F238E27FC236}">
                  <a16:creationId xmlns:a16="http://schemas.microsoft.com/office/drawing/2014/main" id="{D93C9D46-F848-45B1-839F-BF3746C2AA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6">
              <a:extLst>
                <a:ext uri="{FF2B5EF4-FFF2-40B4-BE49-F238E27FC236}">
                  <a16:creationId xmlns:a16="http://schemas.microsoft.com/office/drawing/2014/main" id="{5FB669AA-153E-4C6A-B6C7-8D918955A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4">
              <a:extLst>
                <a:ext uri="{FF2B5EF4-FFF2-40B4-BE49-F238E27FC236}">
                  <a16:creationId xmlns:a16="http://schemas.microsoft.com/office/drawing/2014/main" id="{CCB598A5-9894-46E1-80A9-592C74504E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6">
              <a:extLst>
                <a:ext uri="{FF2B5EF4-FFF2-40B4-BE49-F238E27FC236}">
                  <a16:creationId xmlns:a16="http://schemas.microsoft.com/office/drawing/2014/main" id="{97EAA316-59CF-442C-999C-8B7D52F717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4">
              <a:extLst>
                <a:ext uri="{FF2B5EF4-FFF2-40B4-BE49-F238E27FC236}">
                  <a16:creationId xmlns:a16="http://schemas.microsoft.com/office/drawing/2014/main" id="{9A843DE4-8571-4650-9ACB-4A39D98636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6">
              <a:extLst>
                <a:ext uri="{FF2B5EF4-FFF2-40B4-BE49-F238E27FC236}">
                  <a16:creationId xmlns:a16="http://schemas.microsoft.com/office/drawing/2014/main" id="{56B7D193-CB9B-419D-991B-23F774FC0E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4">
              <a:extLst>
                <a:ext uri="{FF2B5EF4-FFF2-40B4-BE49-F238E27FC236}">
                  <a16:creationId xmlns:a16="http://schemas.microsoft.com/office/drawing/2014/main" id="{8BB26A7D-C871-4841-855E-047733572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6">
              <a:extLst>
                <a:ext uri="{FF2B5EF4-FFF2-40B4-BE49-F238E27FC236}">
                  <a16:creationId xmlns:a16="http://schemas.microsoft.com/office/drawing/2014/main" id="{AC509F62-6D1C-43A3-8606-37E8FC6684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4">
              <a:extLst>
                <a:ext uri="{FF2B5EF4-FFF2-40B4-BE49-F238E27FC236}">
                  <a16:creationId xmlns:a16="http://schemas.microsoft.com/office/drawing/2014/main" id="{B61DB4AA-04AE-495B-A959-F71F21F3B9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6">
              <a:extLst>
                <a:ext uri="{FF2B5EF4-FFF2-40B4-BE49-F238E27FC236}">
                  <a16:creationId xmlns:a16="http://schemas.microsoft.com/office/drawing/2014/main" id="{50FB40E5-F560-443E-800F-455A946B5C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4">
              <a:extLst>
                <a:ext uri="{FF2B5EF4-FFF2-40B4-BE49-F238E27FC236}">
                  <a16:creationId xmlns:a16="http://schemas.microsoft.com/office/drawing/2014/main" id="{3D1DD574-55C4-49C7-ABBF-3994C8067A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AAE9E2D0-04FD-4BA7-B22C-0AC2117620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4">
              <a:extLst>
                <a:ext uri="{FF2B5EF4-FFF2-40B4-BE49-F238E27FC236}">
                  <a16:creationId xmlns:a16="http://schemas.microsoft.com/office/drawing/2014/main" id="{50B6146A-4061-44C3-B7BA-CE59DF1E8E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6">
              <a:extLst>
                <a:ext uri="{FF2B5EF4-FFF2-40B4-BE49-F238E27FC236}">
                  <a16:creationId xmlns:a16="http://schemas.microsoft.com/office/drawing/2014/main" id="{86D8A4B1-2E7A-43B1-A162-85DE51C66E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4">
              <a:extLst>
                <a:ext uri="{FF2B5EF4-FFF2-40B4-BE49-F238E27FC236}">
                  <a16:creationId xmlns:a16="http://schemas.microsoft.com/office/drawing/2014/main" id="{475BE031-AAD3-447D-81CC-B519D6F40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6">
              <a:extLst>
                <a:ext uri="{FF2B5EF4-FFF2-40B4-BE49-F238E27FC236}">
                  <a16:creationId xmlns:a16="http://schemas.microsoft.com/office/drawing/2014/main" id="{046AA271-FDA0-4EE5-9B5C-E013340464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48E40C4-DDC1-49D1-BC35-2028EFC215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 b="4462"/>
          <a:stretch/>
        </p:blipFill>
        <p:spPr>
          <a:xfrm>
            <a:off x="438912" y="2350008"/>
            <a:ext cx="4105656" cy="2167128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69E35F0A-E6D1-4F8A-B089-BDA287274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3034DB-0EA8-489F-A40C-E5B8856A66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1" b="11286"/>
          <a:stretch/>
        </p:blipFill>
        <p:spPr>
          <a:xfrm>
            <a:off x="438912" y="4690872"/>
            <a:ext cx="4105656" cy="21671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6B15BD-8078-4A2F-97DD-C77F34E67C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7752"/>
          <a:stretch/>
        </p:blipFill>
        <p:spPr>
          <a:xfrm>
            <a:off x="321056" y="4700016"/>
            <a:ext cx="4223512" cy="1801368"/>
          </a:xfrm>
          <a:prstGeom prst="rect">
            <a:avLst/>
          </a:prstGeom>
        </p:spPr>
      </p:pic>
      <p:pic>
        <p:nvPicPr>
          <p:cNvPr id="41" name="Content Placeholder 40">
            <a:extLst>
              <a:ext uri="{FF2B5EF4-FFF2-40B4-BE49-F238E27FC236}">
                <a16:creationId xmlns:a16="http://schemas.microsoft.com/office/drawing/2014/main" id="{AAA63D21-C01A-4C0D-964A-4EFB2862BE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4732932" y="2189604"/>
            <a:ext cx="7020156" cy="3906413"/>
          </a:xfr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BFAF91-9867-443C-8762-9C23C8155A7F}"/>
              </a:ext>
            </a:extLst>
          </p:cNvPr>
          <p:cNvCxnSpPr/>
          <p:nvPr/>
        </p:nvCxnSpPr>
        <p:spPr>
          <a:xfrm flipH="1">
            <a:off x="5085320" y="4252939"/>
            <a:ext cx="1441034" cy="280737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DBB9BEF-B9A1-490E-A23D-C6544E91F51F}"/>
              </a:ext>
            </a:extLst>
          </p:cNvPr>
          <p:cNvCxnSpPr>
            <a:cxnSpLocks/>
          </p:cNvCxnSpPr>
          <p:nvPr/>
        </p:nvCxnSpPr>
        <p:spPr>
          <a:xfrm>
            <a:off x="9709031" y="5085631"/>
            <a:ext cx="904821" cy="863466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>
            <a:extLst>
              <a:ext uri="{FF2B5EF4-FFF2-40B4-BE49-F238E27FC236}">
                <a16:creationId xmlns:a16="http://schemas.microsoft.com/office/drawing/2014/main" id="{0E46D17A-EAA9-434F-B2CC-F6C8E1D7B36E}"/>
              </a:ext>
            </a:extLst>
          </p:cNvPr>
          <p:cNvSpPr/>
          <p:nvPr/>
        </p:nvSpPr>
        <p:spPr>
          <a:xfrm rot="21246960">
            <a:off x="4271549" y="4209674"/>
            <a:ext cx="5341167" cy="2467920"/>
          </a:xfrm>
          <a:prstGeom prst="arc">
            <a:avLst>
              <a:gd name="adj1" fmla="val 15832444"/>
              <a:gd name="adj2" fmla="val 21443536"/>
            </a:avLst>
          </a:prstGeom>
          <a:ln>
            <a:solidFill>
              <a:srgbClr val="FFFF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0A32535-2D90-49B9-89E5-6C4EA4E73E8C}"/>
              </a:ext>
            </a:extLst>
          </p:cNvPr>
          <p:cNvCxnSpPr/>
          <p:nvPr/>
        </p:nvCxnSpPr>
        <p:spPr>
          <a:xfrm flipV="1">
            <a:off x="7371347" y="4393307"/>
            <a:ext cx="1082842" cy="12936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82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4E60F-36F9-44D6-B9D3-EAFD47D66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Thankyou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C3237-0A1C-461A-A1BD-89D45D381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27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surface chart&#10;&#10;Description automatically generated">
            <a:extLst>
              <a:ext uri="{FF2B5EF4-FFF2-40B4-BE49-F238E27FC236}">
                <a16:creationId xmlns:a16="http://schemas.microsoft.com/office/drawing/2014/main" id="{8DF42CA2-B766-4887-ADDF-343E1869C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285" y="902822"/>
            <a:ext cx="5277976" cy="39780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877170-64CD-4188-8730-218A24F23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7" y="180245"/>
            <a:ext cx="10515600" cy="1325563"/>
          </a:xfrm>
        </p:spPr>
        <p:txBody>
          <a:bodyPr/>
          <a:lstStyle/>
          <a:p>
            <a:r>
              <a:rPr lang="en-US" dirty="0"/>
              <a:t>Base line design (no taper)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DCAE6-72C0-4F3A-9868-61EF57D44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/>
              <a:t>Central field                            :   3.000 T</a:t>
            </a:r>
          </a:p>
          <a:p>
            <a:r>
              <a:rPr lang="en-US" sz="1800" dirty="0"/>
              <a:t>Peak field  inner/outer coils :   3.531 , 3.452 T</a:t>
            </a:r>
          </a:p>
          <a:p>
            <a:r>
              <a:rPr lang="en-GB" sz="1800" dirty="0"/>
              <a:t>Load line Fraction </a:t>
            </a:r>
            <a:r>
              <a:rPr lang="en-US" sz="1800" dirty="0"/>
              <a:t>inner/outer coils </a:t>
            </a:r>
            <a:r>
              <a:rPr lang="en-GB" sz="1800" dirty="0"/>
              <a:t>:  72.921% , 72.021%</a:t>
            </a:r>
            <a:endParaRPr lang="en-US" sz="1800" dirty="0"/>
          </a:p>
          <a:p>
            <a:r>
              <a:rPr lang="en-GB" sz="1800" dirty="0"/>
              <a:t>Integral on 1m rad axis Tm : By -2.8, </a:t>
            </a:r>
            <a:r>
              <a:rPr lang="en-GB" sz="1800" dirty="0" err="1"/>
              <a:t>Bx</a:t>
            </a:r>
            <a:r>
              <a:rPr lang="en-GB" sz="1800" dirty="0"/>
              <a:t> -2.804 e-07, </a:t>
            </a:r>
            <a:r>
              <a:rPr lang="en-GB" sz="1800" dirty="0" err="1"/>
              <a:t>Bz</a:t>
            </a:r>
            <a:r>
              <a:rPr lang="en-GB" sz="1800" dirty="0"/>
              <a:t> 4.093 e-3</a:t>
            </a:r>
          </a:p>
          <a:p>
            <a:r>
              <a:rPr lang="en-GB" sz="1800" dirty="0"/>
              <a:t>Errors:  heavily curved magnet ( Beam tracking WG, I say more later)</a:t>
            </a:r>
          </a:p>
          <a:p>
            <a:r>
              <a:rPr lang="en-GB" sz="1800" dirty="0"/>
              <a:t>Current : 218.372 A</a:t>
            </a:r>
          </a:p>
          <a:p>
            <a:r>
              <a:rPr lang="en-GB" sz="1800" dirty="0"/>
              <a:t>Inductance : 13.172 H</a:t>
            </a:r>
          </a:p>
          <a:p>
            <a:r>
              <a:rPr lang="en-GB" sz="1800" dirty="0"/>
              <a:t>7 strand insulated rope </a:t>
            </a:r>
          </a:p>
          <a:p>
            <a:r>
              <a:rPr lang="en-GB" sz="1800" dirty="0"/>
              <a:t>Strand and cable for then magnet :  ~15.59 km strand , ~2.22 km rope.</a:t>
            </a:r>
          </a:p>
          <a:p>
            <a:r>
              <a:rPr lang="en-GB" sz="1800" dirty="0"/>
              <a:t>1m rad of curvature </a:t>
            </a:r>
            <a:r>
              <a:rPr lang="en-GB" sz="2400" b="1" i="1" dirty="0">
                <a:solidFill>
                  <a:srgbClr val="FF0000"/>
                </a:solidFill>
              </a:rPr>
              <a:t>cold!!.</a:t>
            </a:r>
            <a:endParaRPr lang="en-GB" sz="1800" b="1" i="1" dirty="0">
              <a:solidFill>
                <a:srgbClr val="FF0000"/>
              </a:solidFill>
            </a:endParaRPr>
          </a:p>
          <a:p>
            <a:r>
              <a:rPr lang="en-GB" sz="1800" dirty="0"/>
              <a:t>90 </a:t>
            </a:r>
            <a:r>
              <a:rPr lang="en-GB" sz="1800" dirty="0" err="1"/>
              <a:t>deg</a:t>
            </a:r>
            <a:r>
              <a:rPr lang="en-GB" sz="1800" dirty="0"/>
              <a:t> end to end angle at the outside of the magnet </a:t>
            </a:r>
          </a:p>
          <a:p>
            <a:r>
              <a:rPr lang="en-GB" sz="1800" dirty="0"/>
              <a:t>Former : Spar 5 mm, min wall 0.5 mm </a:t>
            </a:r>
          </a:p>
          <a:p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ACF574-75BD-4FD2-9BF2-EAFAB2335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6532" y="97970"/>
            <a:ext cx="3025468" cy="20410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5DF438-F6E2-454E-AE13-B3BE360C92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965"/>
          <a:stretch/>
        </p:blipFill>
        <p:spPr>
          <a:xfrm>
            <a:off x="9115205" y="2458860"/>
            <a:ext cx="3025468" cy="21252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D432F2-6E59-43F2-8421-BB41B6C497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6532" y="4823486"/>
            <a:ext cx="2922814" cy="19365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8CECF9-2D93-469D-8AE4-9D37C4942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2145" y="4948072"/>
            <a:ext cx="2761186" cy="1140307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4A1175FF-1176-49BA-81F5-6F1293AAC6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692" y="-456925"/>
            <a:ext cx="3384083" cy="242479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AC9199-A6DF-46CB-8E9B-F7B52C8969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54" y="1291151"/>
            <a:ext cx="707197" cy="25239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4D9622-5D4D-4858-9BFE-959F4723CA7F}"/>
              </a:ext>
            </a:extLst>
          </p:cNvPr>
          <p:cNvSpPr txBox="1"/>
          <p:nvPr/>
        </p:nvSpPr>
        <p:spPr>
          <a:xfrm>
            <a:off x="2382252" y="6283830"/>
            <a:ext cx="5149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***Fine tuning in progress but this is very close ***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092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1AE7C-D449-4820-85C9-A76A5B68D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194AAD1-43EB-40FB-846E-0AA2AD73F2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1446"/>
          </a:xfrm>
        </p:spPr>
      </p:pic>
    </p:spTree>
    <p:extLst>
      <p:ext uri="{BB962C8B-B14F-4D97-AF65-F5344CB8AC3E}">
        <p14:creationId xmlns:p14="http://schemas.microsoft.com/office/powerpoint/2010/main" val="1455944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2178B4A3-3B56-423A-9A4F-22DC9FBFFE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4785" y="122464"/>
            <a:ext cx="11394315" cy="6858000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05AF473-7AA4-4F08-A3FD-CF44E8BC4F41}"/>
              </a:ext>
            </a:extLst>
          </p:cNvPr>
          <p:cNvCxnSpPr>
            <a:cxnSpLocks/>
          </p:cNvCxnSpPr>
          <p:nvPr/>
        </p:nvCxnSpPr>
        <p:spPr>
          <a:xfrm>
            <a:off x="3815750" y="1772205"/>
            <a:ext cx="103107" cy="124404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B2AB9D-4A92-438C-B566-9ECF004CB4D6}"/>
              </a:ext>
            </a:extLst>
          </p:cNvPr>
          <p:cNvCxnSpPr>
            <a:cxnSpLocks/>
          </p:cNvCxnSpPr>
          <p:nvPr/>
        </p:nvCxnSpPr>
        <p:spPr>
          <a:xfrm flipH="1">
            <a:off x="2558450" y="2171700"/>
            <a:ext cx="2780993" cy="55517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628CDD-6A71-40F3-B999-4321D0B4BE40}"/>
              </a:ext>
            </a:extLst>
          </p:cNvPr>
          <p:cNvCxnSpPr>
            <a:cxnSpLocks/>
          </p:cNvCxnSpPr>
          <p:nvPr/>
        </p:nvCxnSpPr>
        <p:spPr>
          <a:xfrm flipH="1">
            <a:off x="3867303" y="1298121"/>
            <a:ext cx="3668333" cy="616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8BA9EE4-9333-4BED-84FB-FB4A8E4EAFB6}"/>
              </a:ext>
            </a:extLst>
          </p:cNvPr>
          <p:cNvCxnSpPr>
            <a:cxnSpLocks/>
          </p:cNvCxnSpPr>
          <p:nvPr/>
        </p:nvCxnSpPr>
        <p:spPr>
          <a:xfrm flipV="1">
            <a:off x="2185120" y="2726871"/>
            <a:ext cx="549916" cy="1510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C847E4AA-A1D4-4F2F-84E8-F54F1123B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10199">
            <a:off x="1510914" y="1388401"/>
            <a:ext cx="2095072" cy="121561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E4C1C2F-6DD3-4AE2-8D4E-8C25898C520E}"/>
              </a:ext>
            </a:extLst>
          </p:cNvPr>
          <p:cNvSpPr txBox="1"/>
          <p:nvPr/>
        </p:nvSpPr>
        <p:spPr>
          <a:xfrm>
            <a:off x="3687919" y="4240403"/>
            <a:ext cx="20462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ombined </a:t>
            </a: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/>
              <a:t>unction correction</a:t>
            </a:r>
          </a:p>
          <a:p>
            <a:r>
              <a:rPr lang="en-US" dirty="0"/>
              <a:t>Dipole = 204 mm</a:t>
            </a:r>
          </a:p>
          <a:p>
            <a:r>
              <a:rPr lang="en-US" dirty="0"/>
              <a:t>Quad = 2.45 mm</a:t>
            </a:r>
          </a:p>
          <a:p>
            <a:r>
              <a:rPr lang="en-US" dirty="0"/>
              <a:t>Sextupole = 0.2 mm</a:t>
            </a:r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5160A17F-394E-4E1D-BA38-6A4273F150A3}"/>
              </a:ext>
            </a:extLst>
          </p:cNvPr>
          <p:cNvSpPr/>
          <p:nvPr/>
        </p:nvSpPr>
        <p:spPr>
          <a:xfrm>
            <a:off x="4792434" y="5771791"/>
            <a:ext cx="881743" cy="767442"/>
          </a:xfrm>
          <a:prstGeom prst="triangl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A9CF24-9EFD-4874-A8CD-031C03C08F3A}"/>
              </a:ext>
            </a:extLst>
          </p:cNvPr>
          <p:cNvSpPr txBox="1"/>
          <p:nvPr/>
        </p:nvSpPr>
        <p:spPr>
          <a:xfrm>
            <a:off x="3443108" y="5994729"/>
            <a:ext cx="1439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 118 mm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2770591-90A2-465E-BA03-352C7909ABFC}"/>
              </a:ext>
            </a:extLst>
          </p:cNvPr>
          <p:cNvSpPr txBox="1"/>
          <p:nvPr/>
        </p:nvSpPr>
        <p:spPr>
          <a:xfrm>
            <a:off x="4792434" y="6521856"/>
            <a:ext cx="1018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CF</a:t>
            </a:r>
            <a:r>
              <a:rPr lang="en-US" dirty="0"/>
              <a:t> mm</a:t>
            </a:r>
            <a:endParaRPr lang="en-GB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0758B4D-3386-456C-9803-B0526169E48C}"/>
              </a:ext>
            </a:extLst>
          </p:cNvPr>
          <p:cNvSpPr/>
          <p:nvPr/>
        </p:nvSpPr>
        <p:spPr>
          <a:xfrm>
            <a:off x="8376560" y="4457699"/>
            <a:ext cx="351524" cy="375557"/>
          </a:xfrm>
          <a:prstGeom prst="ellipse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BD4F66-8E29-46DD-8F8C-03357628C196}"/>
              </a:ext>
            </a:extLst>
          </p:cNvPr>
          <p:cNvSpPr txBox="1"/>
          <p:nvPr/>
        </p:nvSpPr>
        <p:spPr>
          <a:xfrm rot="2100245">
            <a:off x="6786053" y="1607340"/>
            <a:ext cx="59008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>
                <a:latin typeface="Amasis MT Pro Medium" panose="020B0604020202020204" pitchFamily="18" charset="0"/>
              </a:rPr>
              <a:t>Flat dipole not the best</a:t>
            </a:r>
          </a:p>
          <a:p>
            <a:r>
              <a:rPr lang="en-US" sz="4400" i="1" dirty="0">
                <a:latin typeface="Amasis MT Pro Medium" panose="020B0604020202020204" pitchFamily="18" charset="0"/>
              </a:rPr>
              <a:t>But one option</a:t>
            </a:r>
            <a:endParaRPr lang="en-GB" sz="4400" i="1" dirty="0">
              <a:latin typeface="Amasis MT Pro Medium" panose="020B06040202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68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9E34-1DCD-4B25-BEE9-C256A2886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clean dipole through aperture. 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4FE378-F3DA-4FF6-90F5-5CE9C59F74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59910" y="1796145"/>
            <a:ext cx="2409861" cy="1992084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2D379A-D53D-4EB8-BFF6-648402ABDB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18"/>
          <a:stretch/>
        </p:blipFill>
        <p:spPr>
          <a:xfrm>
            <a:off x="122229" y="1609036"/>
            <a:ext cx="8956222" cy="25996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454C91-0879-4D3F-9B30-1E2C2EFD1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455" y="4165710"/>
            <a:ext cx="8620051" cy="2469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5FB266-2BDF-4314-B3B6-AE31498342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7651" y="3904314"/>
            <a:ext cx="2652120" cy="216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350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15F6867-5283-4590-B6C9-207D8B816D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620" b="3371"/>
          <a:stretch/>
        </p:blipFill>
        <p:spPr>
          <a:xfrm>
            <a:off x="10250060" y="1226862"/>
            <a:ext cx="1438001" cy="41266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32820-9C5E-488B-ACFD-1F6FBBB63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584" y="3038631"/>
            <a:ext cx="1685910" cy="233819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D1F74EE-A8F1-4C06-B9EE-E98BF3727513}"/>
              </a:ext>
            </a:extLst>
          </p:cNvPr>
          <p:cNvSpPr/>
          <p:nvPr/>
        </p:nvSpPr>
        <p:spPr>
          <a:xfrm>
            <a:off x="5357852" y="5783217"/>
            <a:ext cx="5880090" cy="762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D75A91-5059-49D3-9F78-B048728E7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Channel layouts</a:t>
            </a:r>
            <a:endParaRPr lang="en-GB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FB69F4-C55C-4DE9-B115-19253FBEA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371" y="3429000"/>
            <a:ext cx="802096" cy="18785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39310B-7A9E-45EC-91F8-39461583D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1949" y="3012398"/>
            <a:ext cx="1530858" cy="20144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4D33EA-E14F-47B4-BF1B-131E7FDD70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620"/>
          <a:stretch/>
        </p:blipFill>
        <p:spPr>
          <a:xfrm>
            <a:off x="8418985" y="4832457"/>
            <a:ext cx="1523822" cy="5232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4AAAD5-D448-4714-A790-213C1F9F292D}"/>
              </a:ext>
            </a:extLst>
          </p:cNvPr>
          <p:cNvSpPr txBox="1"/>
          <p:nvPr/>
        </p:nvSpPr>
        <p:spPr>
          <a:xfrm>
            <a:off x="2234881" y="5735011"/>
            <a:ext cx="1864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x 7 strand ropes</a:t>
            </a:r>
          </a:p>
          <a:p>
            <a:r>
              <a:rPr lang="en-US" dirty="0"/>
              <a:t>21 wires ~ </a:t>
            </a:r>
            <a:r>
              <a:rPr lang="en-US" dirty="0">
                <a:solidFill>
                  <a:srgbClr val="FF0000"/>
                </a:solidFill>
              </a:rPr>
              <a:t>5 kA</a:t>
            </a:r>
          </a:p>
          <a:p>
            <a:r>
              <a:rPr lang="en-US" dirty="0">
                <a:solidFill>
                  <a:schemeClr val="accent1"/>
                </a:solidFill>
              </a:rPr>
              <a:t>Je 61.09 %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7CB91B-EE75-4F40-98AC-49D5F3B7331E}"/>
              </a:ext>
            </a:extLst>
          </p:cNvPr>
          <p:cNvSpPr txBox="1"/>
          <p:nvPr/>
        </p:nvSpPr>
        <p:spPr>
          <a:xfrm>
            <a:off x="6459241" y="5702684"/>
            <a:ext cx="1250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wires</a:t>
            </a:r>
          </a:p>
          <a:p>
            <a:r>
              <a:rPr lang="en-US" dirty="0">
                <a:solidFill>
                  <a:srgbClr val="FF0000"/>
                </a:solidFill>
              </a:rPr>
              <a:t>710 A</a:t>
            </a:r>
          </a:p>
          <a:p>
            <a:r>
              <a:rPr lang="en-US" dirty="0">
                <a:solidFill>
                  <a:schemeClr val="accent1"/>
                </a:solidFill>
              </a:rPr>
              <a:t>Je 78.54% 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89632A-C600-4FDB-A8C0-515DC40174C1}"/>
              </a:ext>
            </a:extLst>
          </p:cNvPr>
          <p:cNvSpPr txBox="1"/>
          <p:nvPr/>
        </p:nvSpPr>
        <p:spPr>
          <a:xfrm>
            <a:off x="8716698" y="5632456"/>
            <a:ext cx="9213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22 wires</a:t>
            </a:r>
          </a:p>
          <a:p>
            <a:r>
              <a:rPr lang="en-US" sz="1600" dirty="0">
                <a:solidFill>
                  <a:srgbClr val="FF0000"/>
                </a:solidFill>
              </a:rPr>
              <a:t>710 A</a:t>
            </a:r>
          </a:p>
          <a:p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Je 83.8%</a:t>
            </a:r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52E07D46-C301-4CCF-A945-FACEF35004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73919" y="3553420"/>
            <a:ext cx="1301967" cy="17018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0BC516-7749-407E-8425-F4B877EC62C5}"/>
              </a:ext>
            </a:extLst>
          </p:cNvPr>
          <p:cNvSpPr txBox="1"/>
          <p:nvPr/>
        </p:nvSpPr>
        <p:spPr>
          <a:xfrm>
            <a:off x="471379" y="5463179"/>
            <a:ext cx="1745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 x 7strand ropes 42 wires</a:t>
            </a:r>
          </a:p>
          <a:p>
            <a:r>
              <a:rPr lang="en-US" dirty="0">
                <a:solidFill>
                  <a:srgbClr val="FF0000"/>
                </a:solidFill>
              </a:rPr>
              <a:t>~5 kA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Je 61.09 %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3C368F-48CA-4276-96E8-E67B844F9046}"/>
              </a:ext>
            </a:extLst>
          </p:cNvPr>
          <p:cNvSpPr txBox="1"/>
          <p:nvPr/>
        </p:nvSpPr>
        <p:spPr>
          <a:xfrm>
            <a:off x="1612232" y="1943936"/>
            <a:ext cx="754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channels with different packing lay out that have been looked at  </a:t>
            </a:r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2273612-5791-4B46-BD75-46FB3C0CC737}"/>
              </a:ext>
            </a:extLst>
          </p:cNvPr>
          <p:cNvSpPr txBox="1"/>
          <p:nvPr/>
        </p:nvSpPr>
        <p:spPr>
          <a:xfrm>
            <a:off x="4231852" y="5702684"/>
            <a:ext cx="1574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 strand rope</a:t>
            </a:r>
          </a:p>
          <a:p>
            <a:r>
              <a:rPr lang="en-US" dirty="0">
                <a:solidFill>
                  <a:srgbClr val="FF0000"/>
                </a:solidFill>
              </a:rPr>
              <a:t>13.5 kA</a:t>
            </a:r>
          </a:p>
          <a:p>
            <a:r>
              <a:rPr lang="en-US" dirty="0">
                <a:solidFill>
                  <a:schemeClr val="accent1"/>
                </a:solidFill>
              </a:rPr>
              <a:t>Je &lt; 59.6 %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FB3BE18C-B26E-44DB-B703-371AF891EB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8953" y="3448859"/>
            <a:ext cx="1685909" cy="19109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96F821-9EF2-4BAE-9487-45748BC5281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284"/>
          <a:stretch/>
        </p:blipFill>
        <p:spPr>
          <a:xfrm>
            <a:off x="10486001" y="1226862"/>
            <a:ext cx="1000889" cy="34895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03CCCE0-7D32-431E-9BCB-CB0328071EEF}"/>
              </a:ext>
            </a:extLst>
          </p:cNvPr>
          <p:cNvSpPr txBox="1"/>
          <p:nvPr/>
        </p:nvSpPr>
        <p:spPr>
          <a:xfrm>
            <a:off x="10403077" y="5330835"/>
            <a:ext cx="1312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12 ropes</a:t>
            </a:r>
          </a:p>
          <a:p>
            <a:r>
              <a:rPr lang="en-US" sz="2400" dirty="0"/>
              <a:t>84 wires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118 A</a:t>
            </a:r>
          </a:p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Je 63%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646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25FF0-D36A-44AD-8C2B-413F7307D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Stacking 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5EE8716-3E81-40AC-975E-CCEA92433A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0157" t="33253" r="20263" b="23059"/>
          <a:stretch/>
        </p:blipFill>
        <p:spPr>
          <a:xfrm>
            <a:off x="5537707" y="123661"/>
            <a:ext cx="2550696" cy="62970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FD7BAF-E2B4-42C1-B4F8-90CA7F829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117" y="3172558"/>
            <a:ext cx="1049363" cy="26426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59C703-7F0A-4ACA-8E33-0B5F50FC8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0769" y="452524"/>
            <a:ext cx="3784344" cy="5781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1C1858-0D3B-4C31-8E5F-FFB56E63B5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263" t="5689" r="9666" b="10760"/>
          <a:stretch/>
        </p:blipFill>
        <p:spPr>
          <a:xfrm>
            <a:off x="10167379" y="2892633"/>
            <a:ext cx="1170380" cy="301086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5AD1067-6ADA-4544-9831-8F407DA51355}"/>
              </a:ext>
            </a:extLst>
          </p:cNvPr>
          <p:cNvSpPr/>
          <p:nvPr/>
        </p:nvSpPr>
        <p:spPr>
          <a:xfrm>
            <a:off x="10172105" y="2750419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5962200-1F48-4642-BD22-7B4B773281C6}"/>
              </a:ext>
            </a:extLst>
          </p:cNvPr>
          <p:cNvSpPr/>
          <p:nvPr/>
        </p:nvSpPr>
        <p:spPr>
          <a:xfrm>
            <a:off x="10735584" y="2750419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4327455-7E42-4281-85F6-6DDE6F36041B}"/>
              </a:ext>
            </a:extLst>
          </p:cNvPr>
          <p:cNvSpPr/>
          <p:nvPr/>
        </p:nvSpPr>
        <p:spPr>
          <a:xfrm>
            <a:off x="11283823" y="2765659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586D6F6-69AE-436E-BEEE-C2A9F87BBCFB}"/>
              </a:ext>
            </a:extLst>
          </p:cNvPr>
          <p:cNvSpPr/>
          <p:nvPr/>
        </p:nvSpPr>
        <p:spPr>
          <a:xfrm>
            <a:off x="11284224" y="3100939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76CBFED-9673-4FCC-8580-E5A6FC556987}"/>
              </a:ext>
            </a:extLst>
          </p:cNvPr>
          <p:cNvSpPr/>
          <p:nvPr/>
        </p:nvSpPr>
        <p:spPr>
          <a:xfrm>
            <a:off x="11276604" y="3763478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1FA3CDA-0B90-4CE3-9A0F-1C1572507D5C}"/>
              </a:ext>
            </a:extLst>
          </p:cNvPr>
          <p:cNvSpPr/>
          <p:nvPr/>
        </p:nvSpPr>
        <p:spPr>
          <a:xfrm>
            <a:off x="11291844" y="4417996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56D29CE-7AF1-47B1-A6C6-5DF2D54BC3BB}"/>
              </a:ext>
            </a:extLst>
          </p:cNvPr>
          <p:cNvSpPr/>
          <p:nvPr/>
        </p:nvSpPr>
        <p:spPr>
          <a:xfrm>
            <a:off x="11284224" y="3436219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0580D24-81D3-47D1-8626-39D673429A3C}"/>
              </a:ext>
            </a:extLst>
          </p:cNvPr>
          <p:cNvSpPr/>
          <p:nvPr/>
        </p:nvSpPr>
        <p:spPr>
          <a:xfrm>
            <a:off x="11307084" y="5407794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703AFC4-5D81-4082-A6A4-698E81B8F43A}"/>
              </a:ext>
            </a:extLst>
          </p:cNvPr>
          <p:cNvSpPr/>
          <p:nvPr/>
        </p:nvSpPr>
        <p:spPr>
          <a:xfrm>
            <a:off x="11291844" y="5080535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F3FACD1-30B8-4E3E-8347-62973C346865}"/>
              </a:ext>
            </a:extLst>
          </p:cNvPr>
          <p:cNvSpPr/>
          <p:nvPr/>
        </p:nvSpPr>
        <p:spPr>
          <a:xfrm>
            <a:off x="11299464" y="4745255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6F0E50A-AEED-47E9-BDBD-27CE84172983}"/>
              </a:ext>
            </a:extLst>
          </p:cNvPr>
          <p:cNvSpPr/>
          <p:nvPr/>
        </p:nvSpPr>
        <p:spPr>
          <a:xfrm>
            <a:off x="11284224" y="4073893"/>
            <a:ext cx="312420" cy="32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2D351EC9-D9F5-4E79-9EC7-C2CF56054F83}"/>
              </a:ext>
            </a:extLst>
          </p:cNvPr>
          <p:cNvGraphicFramePr>
            <a:graphicFrameLocks noGrp="1"/>
          </p:cNvGraphicFramePr>
          <p:nvPr/>
        </p:nvGraphicFramePr>
        <p:xfrm>
          <a:off x="413363" y="1904599"/>
          <a:ext cx="276286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671">
                  <a:extLst>
                    <a:ext uri="{9D8B030D-6E8A-4147-A177-3AD203B41FA5}">
                      <a16:colId xmlns:a16="http://schemas.microsoft.com/office/drawing/2014/main" val="310177834"/>
                    </a:ext>
                  </a:extLst>
                </a:gridCol>
                <a:gridCol w="917193">
                  <a:extLst>
                    <a:ext uri="{9D8B030D-6E8A-4147-A177-3AD203B41FA5}">
                      <a16:colId xmlns:a16="http://schemas.microsoft.com/office/drawing/2014/main" val="23556187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Layout in channel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Je 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16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Log stacking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83.8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622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Rectangular stacking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78.45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879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 strand rope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61.09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290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 strand rope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980006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3FFE96ED-626D-4C6A-AE1F-E4366DD871FD}"/>
              </a:ext>
            </a:extLst>
          </p:cNvPr>
          <p:cNvSpPr txBox="1"/>
          <p:nvPr/>
        </p:nvSpPr>
        <p:spPr>
          <a:xfrm rot="16200000">
            <a:off x="5309736" y="2916887"/>
            <a:ext cx="525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Test channels 7 strand rope and 36 strand log stacking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E89558-F285-4612-9B4A-EC9BB3D2A84F}"/>
              </a:ext>
            </a:extLst>
          </p:cNvPr>
          <p:cNvSpPr txBox="1"/>
          <p:nvPr/>
        </p:nvSpPr>
        <p:spPr>
          <a:xfrm>
            <a:off x="8548340" y="6162039"/>
            <a:ext cx="387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Fusillo 84 strand log stacking with chisel base to add stacking 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CAE7590-5E22-4A5D-82F9-532561530CBD}"/>
              </a:ext>
            </a:extLst>
          </p:cNvPr>
          <p:cNvCxnSpPr>
            <a:cxnSpLocks/>
          </p:cNvCxnSpPr>
          <p:nvPr/>
        </p:nvCxnSpPr>
        <p:spPr>
          <a:xfrm>
            <a:off x="3233099" y="3479610"/>
            <a:ext cx="7809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3661952-9ED3-4910-BB19-93D3742FB4AA}"/>
              </a:ext>
            </a:extLst>
          </p:cNvPr>
          <p:cNvCxnSpPr>
            <a:cxnSpLocks/>
          </p:cNvCxnSpPr>
          <p:nvPr/>
        </p:nvCxnSpPr>
        <p:spPr>
          <a:xfrm>
            <a:off x="3233099" y="2420430"/>
            <a:ext cx="20780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D8F69D8-6821-4E04-86FC-7ED9EAF4E928}"/>
              </a:ext>
            </a:extLst>
          </p:cNvPr>
          <p:cNvSpPr txBox="1"/>
          <p:nvPr/>
        </p:nvSpPr>
        <p:spPr>
          <a:xfrm>
            <a:off x="110414" y="6430094"/>
            <a:ext cx="432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Thanks to Ariel for the log stacking tests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8D153C-27FC-4080-83BC-33E270C616B4}"/>
              </a:ext>
            </a:extLst>
          </p:cNvPr>
          <p:cNvSpPr txBox="1"/>
          <p:nvPr/>
        </p:nvSpPr>
        <p:spPr>
          <a:xfrm>
            <a:off x="1523462" y="4921483"/>
            <a:ext cx="2618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Thanks to the Upsala team for the rope image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404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829" y="577565"/>
            <a:ext cx="10560000" cy="720000"/>
          </a:xfrm>
        </p:spPr>
        <p:txBody>
          <a:bodyPr/>
          <a:lstStyle/>
          <a:p>
            <a:r>
              <a:rPr lang="en-GB" dirty="0"/>
              <a:t>Wire insulation &amp; Performance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38534" y="1045094"/>
            <a:ext cx="3624448" cy="28162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10895" y="3225990"/>
            <a:ext cx="21645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11kV wire insulation</a:t>
            </a:r>
            <a:r>
              <a:rPr lang="en-GB" sz="2000" dirty="0"/>
              <a:t>!</a:t>
            </a:r>
          </a:p>
          <a:p>
            <a:r>
              <a:rPr lang="en-GB" sz="2000" dirty="0"/>
              <a:t>Strong bond to wire!</a:t>
            </a:r>
          </a:p>
          <a:p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080" y="1223896"/>
            <a:ext cx="6588454" cy="54239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080" y="3831105"/>
            <a:ext cx="3622025" cy="24928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8426" y="1268302"/>
            <a:ext cx="20293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CERN 1.9:1 filaments 6 um</a:t>
            </a:r>
          </a:p>
          <a:p>
            <a:r>
              <a:rPr lang="en-GB" dirty="0"/>
              <a:t>Prototype stock CERN wire</a:t>
            </a:r>
          </a:p>
          <a:p>
            <a:r>
              <a:rPr lang="en-GB" dirty="0"/>
              <a:t>Magnet SS 55% 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9304716" y="1045094"/>
            <a:ext cx="667909" cy="5353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9206443" y="1676019"/>
            <a:ext cx="564545" cy="5364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9181470" y="2332044"/>
            <a:ext cx="453225" cy="494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9528280">
            <a:off x="8597050" y="1271617"/>
            <a:ext cx="141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 4 mm pitch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065912" y="90984"/>
            <a:ext cx="4844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Wire insulation is key!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19303" y="193472"/>
            <a:ext cx="3824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55% overlap 2 layers +  3 layer spiraling  spacer rib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88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B43052E-F3E5-47A5-BDE9-098809F75A3A}"/>
              </a:ext>
            </a:extLst>
          </p:cNvPr>
          <p:cNvSpPr/>
          <p:nvPr/>
        </p:nvSpPr>
        <p:spPr>
          <a:xfrm>
            <a:off x="4506180" y="924778"/>
            <a:ext cx="4363476" cy="586336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7" name="Content Placeholder 3">
            <a:extLst>
              <a:ext uri="{FF2B5EF4-FFF2-40B4-BE49-F238E27FC236}">
                <a16:creationId xmlns:a16="http://schemas.microsoft.com/office/drawing/2014/main" id="{A7FB0C97-C089-4E26-BEAB-29B32AE14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0536" y="1700584"/>
            <a:ext cx="1256999" cy="13255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257879-0DAA-4A1B-AB44-3BBA2AB73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898" y="54511"/>
            <a:ext cx="10515600" cy="1325563"/>
          </a:xfrm>
        </p:spPr>
        <p:txBody>
          <a:bodyPr/>
          <a:lstStyle/>
          <a:p>
            <a:r>
              <a:rPr lang="en-US" dirty="0"/>
              <a:t>Conductors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5F9955-7F49-4410-8A7B-E309EA0E0D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7441" y="1649154"/>
            <a:ext cx="1321082" cy="1393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6D5060-D277-453C-A3E9-2E9919BF3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626" y="2171040"/>
            <a:ext cx="375150" cy="3604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34C3BC-7E16-4D34-91FF-5803791484EC}"/>
              </a:ext>
            </a:extLst>
          </p:cNvPr>
          <p:cNvSpPr txBox="1"/>
          <p:nvPr/>
        </p:nvSpPr>
        <p:spPr>
          <a:xfrm>
            <a:off x="144580" y="3694390"/>
            <a:ext cx="2593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6 Non insulator strands </a:t>
            </a:r>
            <a:r>
              <a:rPr lang="en-US" dirty="0"/>
              <a:t>in rope with a Cu or Invar core, the core cannot have superconductor due to inductive current and joint problems. </a:t>
            </a:r>
          </a:p>
          <a:p>
            <a:endParaRPr lang="en-US" dirty="0"/>
          </a:p>
          <a:p>
            <a:r>
              <a:rPr lang="en-US" dirty="0"/>
              <a:t>But insulation may stop resin getting in so ? </a:t>
            </a:r>
          </a:p>
          <a:p>
            <a:r>
              <a:rPr lang="en-US" dirty="0"/>
              <a:t>Open insulation old idea.</a:t>
            </a:r>
            <a:endParaRPr lang="en-GB" dirty="0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2D8418AF-32D6-458E-A0FD-84F4D94DF5B5}"/>
              </a:ext>
            </a:extLst>
          </p:cNvPr>
          <p:cNvSpPr/>
          <p:nvPr/>
        </p:nvSpPr>
        <p:spPr>
          <a:xfrm>
            <a:off x="5983525" y="2504906"/>
            <a:ext cx="396240" cy="3810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04C70F1-857F-4C3D-9E20-4971A6666A7C}"/>
              </a:ext>
            </a:extLst>
          </p:cNvPr>
          <p:cNvSpPr/>
          <p:nvPr/>
        </p:nvSpPr>
        <p:spPr>
          <a:xfrm>
            <a:off x="6395005" y="2512526"/>
            <a:ext cx="396240" cy="3810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F3010CA5-B5DB-4314-AE16-90C3A764970D}"/>
              </a:ext>
            </a:extLst>
          </p:cNvPr>
          <p:cNvSpPr/>
          <p:nvPr/>
        </p:nvSpPr>
        <p:spPr>
          <a:xfrm>
            <a:off x="6593125" y="2149306"/>
            <a:ext cx="396240" cy="40132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3E95FD73-2318-4E6B-AE73-B5555AC17332}"/>
              </a:ext>
            </a:extLst>
          </p:cNvPr>
          <p:cNvSpPr/>
          <p:nvPr/>
        </p:nvSpPr>
        <p:spPr>
          <a:xfrm>
            <a:off x="6806485" y="2497286"/>
            <a:ext cx="363220" cy="3810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08AA9286-E11A-4006-AC6B-1B9B316E4053}"/>
              </a:ext>
            </a:extLst>
          </p:cNvPr>
          <p:cNvSpPr/>
          <p:nvPr/>
        </p:nvSpPr>
        <p:spPr>
          <a:xfrm>
            <a:off x="6600745" y="2855426"/>
            <a:ext cx="396240" cy="3810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5642D8E0-AC47-4B2F-8400-9AE8FE395D7C}"/>
              </a:ext>
            </a:extLst>
          </p:cNvPr>
          <p:cNvSpPr/>
          <p:nvPr/>
        </p:nvSpPr>
        <p:spPr>
          <a:xfrm>
            <a:off x="6181645" y="2141686"/>
            <a:ext cx="396240" cy="40132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3045FED4-4AA7-4258-AFC6-49246AF8E5CC}"/>
              </a:ext>
            </a:extLst>
          </p:cNvPr>
          <p:cNvSpPr/>
          <p:nvPr/>
        </p:nvSpPr>
        <p:spPr>
          <a:xfrm>
            <a:off x="6189265" y="2855426"/>
            <a:ext cx="396240" cy="3810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C7FA84-7C37-4299-929A-3E613B22BD5F}"/>
              </a:ext>
            </a:extLst>
          </p:cNvPr>
          <p:cNvSpPr txBox="1"/>
          <p:nvPr/>
        </p:nvSpPr>
        <p:spPr>
          <a:xfrm>
            <a:off x="4506180" y="3457507"/>
            <a:ext cx="219776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7 insulated strands</a:t>
            </a:r>
          </a:p>
          <a:p>
            <a:r>
              <a:rPr lang="en-US" dirty="0"/>
              <a:t>82 insulated strands in channel, winding with rope may be an advantage.</a:t>
            </a:r>
          </a:p>
          <a:p>
            <a:endParaRPr lang="en-US" dirty="0"/>
          </a:p>
          <a:p>
            <a:r>
              <a:rPr lang="en-US" sz="2000" b="1" i="1" dirty="0"/>
              <a:t>Base line design </a:t>
            </a:r>
            <a:r>
              <a:rPr lang="en-US" dirty="0"/>
              <a:t>today </a:t>
            </a:r>
          </a:p>
          <a:p>
            <a:r>
              <a:rPr lang="en-US" dirty="0"/>
              <a:t> </a:t>
            </a:r>
          </a:p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B851D09-AA94-44DC-A515-E165BF318C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8970" y="4113923"/>
            <a:ext cx="823651" cy="2524092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356E513A-9D5E-4B23-A2AB-12AEAF481B74}"/>
              </a:ext>
            </a:extLst>
          </p:cNvPr>
          <p:cNvSpPr/>
          <p:nvPr/>
        </p:nvSpPr>
        <p:spPr>
          <a:xfrm>
            <a:off x="9221110" y="1788601"/>
            <a:ext cx="1112520" cy="115062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227C8C8-2279-471D-B07A-233A99683201}"/>
              </a:ext>
            </a:extLst>
          </p:cNvPr>
          <p:cNvSpPr/>
          <p:nvPr/>
        </p:nvSpPr>
        <p:spPr>
          <a:xfrm>
            <a:off x="9528854" y="2116610"/>
            <a:ext cx="497032" cy="49460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36EC25E-EE59-4563-B86D-C5633F9918BD}"/>
              </a:ext>
            </a:extLst>
          </p:cNvPr>
          <p:cNvCxnSpPr>
            <a:cxnSpLocks/>
            <a:stCxn id="17" idx="2"/>
            <a:endCxn id="16" idx="2"/>
          </p:cNvCxnSpPr>
          <p:nvPr/>
        </p:nvCxnSpPr>
        <p:spPr>
          <a:xfrm flipH="1">
            <a:off x="9221110" y="2363911"/>
            <a:ext cx="307744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987236-27C4-4260-8429-30E384424E49}"/>
              </a:ext>
            </a:extLst>
          </p:cNvPr>
          <p:cNvCxnSpPr>
            <a:cxnSpLocks/>
            <a:stCxn id="17" idx="1"/>
            <a:endCxn id="16" idx="1"/>
          </p:cNvCxnSpPr>
          <p:nvPr/>
        </p:nvCxnSpPr>
        <p:spPr>
          <a:xfrm flipH="1" flipV="1">
            <a:off x="9384035" y="1957105"/>
            <a:ext cx="217608" cy="23193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8D7DF97-BB9E-43C0-8011-A6F3514DC65B}"/>
              </a:ext>
            </a:extLst>
          </p:cNvPr>
          <p:cNvCxnSpPr>
            <a:cxnSpLocks/>
            <a:stCxn id="17" idx="3"/>
            <a:endCxn id="16" idx="3"/>
          </p:cNvCxnSpPr>
          <p:nvPr/>
        </p:nvCxnSpPr>
        <p:spPr>
          <a:xfrm flipH="1">
            <a:off x="9384035" y="2538779"/>
            <a:ext cx="217608" cy="23193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44BD977-3449-4F45-8E87-E6609A084FF7}"/>
              </a:ext>
            </a:extLst>
          </p:cNvPr>
          <p:cNvCxnSpPr>
            <a:cxnSpLocks/>
            <a:stCxn id="16" idx="4"/>
            <a:endCxn id="17" idx="4"/>
          </p:cNvCxnSpPr>
          <p:nvPr/>
        </p:nvCxnSpPr>
        <p:spPr>
          <a:xfrm flipV="1">
            <a:off x="9777370" y="2611212"/>
            <a:ext cx="0" cy="328009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195C784-2FBE-4003-81E0-4A955093728C}"/>
              </a:ext>
            </a:extLst>
          </p:cNvPr>
          <p:cNvCxnSpPr>
            <a:cxnSpLocks/>
            <a:stCxn id="16" idx="5"/>
            <a:endCxn id="17" idx="5"/>
          </p:cNvCxnSpPr>
          <p:nvPr/>
        </p:nvCxnSpPr>
        <p:spPr>
          <a:xfrm flipH="1" flipV="1">
            <a:off x="9953097" y="2538779"/>
            <a:ext cx="217608" cy="23193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D92F16C-0AF0-4587-9195-2787E89EB2E7}"/>
              </a:ext>
            </a:extLst>
          </p:cNvPr>
          <p:cNvCxnSpPr>
            <a:cxnSpLocks/>
            <a:stCxn id="17" idx="7"/>
            <a:endCxn id="16" idx="7"/>
          </p:cNvCxnSpPr>
          <p:nvPr/>
        </p:nvCxnSpPr>
        <p:spPr>
          <a:xfrm flipV="1">
            <a:off x="9953097" y="1957105"/>
            <a:ext cx="217608" cy="23193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63B9F2-A5BC-41E9-9C2E-666EB52ECBB7}"/>
              </a:ext>
            </a:extLst>
          </p:cNvPr>
          <p:cNvCxnSpPr>
            <a:cxnSpLocks/>
            <a:stCxn id="16" idx="6"/>
            <a:endCxn id="17" idx="6"/>
          </p:cNvCxnSpPr>
          <p:nvPr/>
        </p:nvCxnSpPr>
        <p:spPr>
          <a:xfrm flipH="1">
            <a:off x="10025886" y="2363911"/>
            <a:ext cx="307744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B897CC5-157F-4B97-A205-1E1854141378}"/>
              </a:ext>
            </a:extLst>
          </p:cNvPr>
          <p:cNvCxnSpPr>
            <a:cxnSpLocks/>
            <a:stCxn id="17" idx="0"/>
            <a:endCxn id="16" idx="0"/>
          </p:cNvCxnSpPr>
          <p:nvPr/>
        </p:nvCxnSpPr>
        <p:spPr>
          <a:xfrm flipV="1">
            <a:off x="9777370" y="1788601"/>
            <a:ext cx="0" cy="328009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CDE0952C-6BD0-4965-86C1-54EBA16897B5}"/>
              </a:ext>
            </a:extLst>
          </p:cNvPr>
          <p:cNvSpPr txBox="1"/>
          <p:nvPr/>
        </p:nvSpPr>
        <p:spPr>
          <a:xfrm>
            <a:off x="8935749" y="3157511"/>
            <a:ext cx="19264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design of non insulated rope. </a:t>
            </a:r>
          </a:p>
          <a:p>
            <a:r>
              <a:rPr lang="en-US" dirty="0"/>
              <a:t>Heavily competed,</a:t>
            </a:r>
          </a:p>
          <a:p>
            <a:r>
              <a:rPr lang="en-US" dirty="0"/>
              <a:t>large strand !</a:t>
            </a:r>
          </a:p>
          <a:p>
            <a:endParaRPr lang="en-US" dirty="0"/>
          </a:p>
          <a:p>
            <a:r>
              <a:rPr lang="en-US" dirty="0"/>
              <a:t>Nice but ???????? </a:t>
            </a:r>
          </a:p>
          <a:p>
            <a:r>
              <a:rPr lang="en-US" dirty="0"/>
              <a:t> </a:t>
            </a:r>
            <a:endParaRPr lang="en-GB" dirty="0"/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284F582E-CE0A-4544-B52A-421ECECC7F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9858" y="260612"/>
            <a:ext cx="835442" cy="835442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7974795C-C260-4EE7-8C32-1A4ECA211F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0709" y="1311646"/>
            <a:ext cx="408467" cy="390178"/>
          </a:xfrm>
          <a:prstGeom prst="rect">
            <a:avLst/>
          </a:prstGeom>
          <a:ln w="22225">
            <a:noFill/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314F8A0B-9D2C-46B7-A53D-094B75BD084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444"/>
          <a:stretch/>
        </p:blipFill>
        <p:spPr>
          <a:xfrm>
            <a:off x="3607596" y="3856460"/>
            <a:ext cx="791042" cy="2792371"/>
          </a:xfrm>
          <a:prstGeom prst="rect">
            <a:avLst/>
          </a:prstGeom>
        </p:spPr>
      </p:pic>
      <p:sp>
        <p:nvSpPr>
          <p:cNvPr id="102" name="Arrow: Notched Right 101">
            <a:extLst>
              <a:ext uri="{FF2B5EF4-FFF2-40B4-BE49-F238E27FC236}">
                <a16:creationId xmlns:a16="http://schemas.microsoft.com/office/drawing/2014/main" id="{8095F4C5-2C0B-4594-8F14-53895DE29F9A}"/>
              </a:ext>
            </a:extLst>
          </p:cNvPr>
          <p:cNvSpPr/>
          <p:nvPr/>
        </p:nvSpPr>
        <p:spPr>
          <a:xfrm rot="1439468">
            <a:off x="5380496" y="2120443"/>
            <a:ext cx="633537" cy="23955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Arrow: Notched Right 102">
            <a:extLst>
              <a:ext uri="{FF2B5EF4-FFF2-40B4-BE49-F238E27FC236}">
                <a16:creationId xmlns:a16="http://schemas.microsoft.com/office/drawing/2014/main" id="{34D8F376-B134-44F4-BF5F-081960B257F7}"/>
              </a:ext>
            </a:extLst>
          </p:cNvPr>
          <p:cNvSpPr/>
          <p:nvPr/>
        </p:nvSpPr>
        <p:spPr>
          <a:xfrm rot="4438406">
            <a:off x="6697301" y="3562190"/>
            <a:ext cx="633537" cy="23955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Flowchart: Connector 103">
            <a:extLst>
              <a:ext uri="{FF2B5EF4-FFF2-40B4-BE49-F238E27FC236}">
                <a16:creationId xmlns:a16="http://schemas.microsoft.com/office/drawing/2014/main" id="{84D90599-D6A1-4110-9A9E-23180E3F22D4}"/>
              </a:ext>
            </a:extLst>
          </p:cNvPr>
          <p:cNvSpPr/>
          <p:nvPr/>
        </p:nvSpPr>
        <p:spPr>
          <a:xfrm>
            <a:off x="4802901" y="1560609"/>
            <a:ext cx="416423" cy="406412"/>
          </a:xfrm>
          <a:prstGeom prst="flowChartConnector">
            <a:avLst/>
          </a:prstGeom>
          <a:solidFill>
            <a:schemeClr val="accent2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1A113D2-A845-4EA5-B790-1DB9D82414C0}"/>
              </a:ext>
            </a:extLst>
          </p:cNvPr>
          <p:cNvSpPr txBox="1"/>
          <p:nvPr/>
        </p:nvSpPr>
        <p:spPr>
          <a:xfrm>
            <a:off x="5255700" y="1518988"/>
            <a:ext cx="26443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chemeClr val="accent6">
                    <a:lumMod val="50000"/>
                  </a:schemeClr>
                </a:solidFill>
              </a:rPr>
              <a:t>Insulated strands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24E6C32-EF57-4F33-B7D0-54A43F0E7A2E}"/>
              </a:ext>
            </a:extLst>
          </p:cNvPr>
          <p:cNvSpPr txBox="1"/>
          <p:nvPr/>
        </p:nvSpPr>
        <p:spPr>
          <a:xfrm>
            <a:off x="9112912" y="561818"/>
            <a:ext cx="21155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compacted strands into a rope &amp; then insulated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542C1E0-469B-4478-963B-D850B713941B}"/>
              </a:ext>
            </a:extLst>
          </p:cNvPr>
          <p:cNvSpPr txBox="1"/>
          <p:nvPr/>
        </p:nvSpPr>
        <p:spPr>
          <a:xfrm>
            <a:off x="521261" y="859414"/>
            <a:ext cx="309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Non-Insulated strands</a:t>
            </a:r>
          </a:p>
        </p:txBody>
      </p:sp>
      <p:sp>
        <p:nvSpPr>
          <p:cNvPr id="110" name="Arrow: Notched Right 109">
            <a:extLst>
              <a:ext uri="{FF2B5EF4-FFF2-40B4-BE49-F238E27FC236}">
                <a16:creationId xmlns:a16="http://schemas.microsoft.com/office/drawing/2014/main" id="{9F67F965-74EE-4C72-9A0F-408D38B961AE}"/>
              </a:ext>
            </a:extLst>
          </p:cNvPr>
          <p:cNvSpPr/>
          <p:nvPr/>
        </p:nvSpPr>
        <p:spPr>
          <a:xfrm rot="1715068">
            <a:off x="2419661" y="1602191"/>
            <a:ext cx="398384" cy="2340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Arrow: Notched Right 110">
            <a:extLst>
              <a:ext uri="{FF2B5EF4-FFF2-40B4-BE49-F238E27FC236}">
                <a16:creationId xmlns:a16="http://schemas.microsoft.com/office/drawing/2014/main" id="{C3251D07-3235-46EF-B923-44D76D2A72B5}"/>
              </a:ext>
            </a:extLst>
          </p:cNvPr>
          <p:cNvSpPr/>
          <p:nvPr/>
        </p:nvSpPr>
        <p:spPr>
          <a:xfrm rot="4151927">
            <a:off x="3433817" y="3245596"/>
            <a:ext cx="633537" cy="23955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68A481BC-B81F-4B5E-A587-DAFE5F65AD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64464" y="3694390"/>
            <a:ext cx="343605" cy="361953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102F6838-98FC-441C-A7F5-9185EDD926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17555" y="5863150"/>
            <a:ext cx="343605" cy="361953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5A422701-0D48-481F-9454-E118610B3F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9534" y="5502342"/>
            <a:ext cx="343605" cy="361953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A7C78942-DC50-4CF6-9EFE-DEF517CAFC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93747" y="5128586"/>
            <a:ext cx="343605" cy="361953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7CE3108B-3E9E-4A92-A3EB-0DD40CFB0E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2199" y="4764723"/>
            <a:ext cx="343605" cy="361953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4E9E1B07-E309-4EE1-8820-8979C13788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2199" y="4405825"/>
            <a:ext cx="343605" cy="361953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78547D90-25C3-4797-8908-38E3487BC7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81294" y="3873399"/>
            <a:ext cx="343605" cy="361953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34B393F2-290D-4D09-A807-EDB6B961AF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93748" y="4033941"/>
            <a:ext cx="343605" cy="361953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3836E247-CF63-41A8-AACC-6792820C4D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6660" y="6054057"/>
            <a:ext cx="343605" cy="361953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9A463630-ED64-40DD-BC3A-E140AB394E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18639" y="5693249"/>
            <a:ext cx="343605" cy="361953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17C54FA3-CB76-4F26-A20E-F39C074149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02852" y="5327513"/>
            <a:ext cx="343605" cy="361953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05D99ECA-1781-431D-A7D0-17E3384206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11304" y="4955630"/>
            <a:ext cx="343605" cy="361953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4F26D1E7-A244-4D0B-8276-5E87194BDE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11304" y="4596732"/>
            <a:ext cx="343605" cy="361953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85D88B95-FB16-48B8-9DBC-CB7AEE585F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02853" y="4224848"/>
            <a:ext cx="343605" cy="361953"/>
          </a:xfrm>
          <a:prstGeom prst="rect">
            <a:avLst/>
          </a:prstGeom>
        </p:spPr>
      </p:pic>
      <p:sp>
        <p:nvSpPr>
          <p:cNvPr id="142" name="Arrow: Notched Right 141">
            <a:extLst>
              <a:ext uri="{FF2B5EF4-FFF2-40B4-BE49-F238E27FC236}">
                <a16:creationId xmlns:a16="http://schemas.microsoft.com/office/drawing/2014/main" id="{E9736C23-9789-4A34-907F-967B31568615}"/>
              </a:ext>
            </a:extLst>
          </p:cNvPr>
          <p:cNvSpPr/>
          <p:nvPr/>
        </p:nvSpPr>
        <p:spPr>
          <a:xfrm rot="2289763">
            <a:off x="10528463" y="2906368"/>
            <a:ext cx="633537" cy="23955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E1B114B-0C48-4B6C-97D8-6C378A005180}"/>
              </a:ext>
            </a:extLst>
          </p:cNvPr>
          <p:cNvSpPr txBox="1"/>
          <p:nvPr/>
        </p:nvSpPr>
        <p:spPr>
          <a:xfrm>
            <a:off x="7625668" y="5693249"/>
            <a:ext cx="138943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12 ropes</a:t>
            </a:r>
          </a:p>
          <a:p>
            <a:r>
              <a:rPr lang="en-US" dirty="0"/>
              <a:t>249 A 14 H  </a:t>
            </a:r>
            <a:endParaRPr lang="en-GB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E07F38C4-FDE8-41CE-B956-9B460CAE3FB8}"/>
              </a:ext>
            </a:extLst>
          </p:cNvPr>
          <p:cNvSpPr txBox="1"/>
          <p:nvPr/>
        </p:nvSpPr>
        <p:spPr>
          <a:xfrm>
            <a:off x="2579115" y="5650274"/>
            <a:ext cx="11630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14 ropes</a:t>
            </a:r>
          </a:p>
          <a:p>
            <a:r>
              <a:rPr lang="en-US" dirty="0"/>
              <a:t>1627 A, 0.4 H </a:t>
            </a:r>
          </a:p>
          <a:p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03562DB-6C69-46F6-BBCE-EA497F9591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2468" y="1797338"/>
            <a:ext cx="2431202" cy="1811485"/>
          </a:xfrm>
          <a:prstGeom prst="rect">
            <a:avLst/>
          </a:prstGeom>
        </p:spPr>
      </p:pic>
      <p:sp>
        <p:nvSpPr>
          <p:cNvPr id="58" name="Arrow: Notched Right 57">
            <a:extLst>
              <a:ext uri="{FF2B5EF4-FFF2-40B4-BE49-F238E27FC236}">
                <a16:creationId xmlns:a16="http://schemas.microsoft.com/office/drawing/2014/main" id="{6A7C9B95-C877-4C1F-B122-FD63316FDC94}"/>
              </a:ext>
            </a:extLst>
          </p:cNvPr>
          <p:cNvSpPr/>
          <p:nvPr/>
        </p:nvSpPr>
        <p:spPr>
          <a:xfrm rot="20007079">
            <a:off x="1503200" y="1450570"/>
            <a:ext cx="398384" cy="2340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6C695D2-E4D7-4711-A63C-08073CC288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651948">
            <a:off x="2138407" y="4001794"/>
            <a:ext cx="2197769" cy="839455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8A9D343E-7086-4821-AA76-46C4555E908B}"/>
              </a:ext>
            </a:extLst>
          </p:cNvPr>
          <p:cNvSpPr/>
          <p:nvPr/>
        </p:nvSpPr>
        <p:spPr>
          <a:xfrm>
            <a:off x="2982041" y="3283791"/>
            <a:ext cx="205515" cy="206716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41D2BB-2014-497A-9CD5-3B29D50AAA49}"/>
              </a:ext>
            </a:extLst>
          </p:cNvPr>
          <p:cNvSpPr txBox="1"/>
          <p:nvPr/>
        </p:nvSpPr>
        <p:spPr>
          <a:xfrm rot="16200000">
            <a:off x="2112135" y="4412066"/>
            <a:ext cx="198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Open insulation 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471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62F6F321F5A2489390A5BB0DA60228" ma:contentTypeVersion="4" ma:contentTypeDescription="Create a new document." ma:contentTypeScope="" ma:versionID="bab0944ad2e8d52a43d3a4f06f83a7ef">
  <xsd:schema xmlns:xsd="http://www.w3.org/2001/XMLSchema" xmlns:xs="http://www.w3.org/2001/XMLSchema" xmlns:p="http://schemas.microsoft.com/office/2006/metadata/properties" xmlns:ns3="21cad386-220c-412b-b370-d3d056db5f01" targetNamespace="http://schemas.microsoft.com/office/2006/metadata/properties" ma:root="true" ma:fieldsID="5057fc1ebc7e2b2c49647f2a34d7aac5" ns3:_="">
    <xsd:import namespace="21cad386-220c-412b-b370-d3d056db5f0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ad386-220c-412b-b370-d3d056db5f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0D9574-BA39-4734-A002-3E629EEFA7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cad386-220c-412b-b370-d3d056db5f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909091-114D-4D39-8049-87C30792C4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FE2D1D-0F33-46C8-A7EE-FF94596E98EB}">
  <ds:schemaRefs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1cad386-220c-412b-b370-d3d056db5f01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742</Words>
  <Application>Microsoft Office PowerPoint</Application>
  <PresentationFormat>Widescreen</PresentationFormat>
  <Paragraphs>134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Amasis MT Pro Medium</vt:lpstr>
      <vt:lpstr>Arial</vt:lpstr>
      <vt:lpstr>Calibri</vt:lpstr>
      <vt:lpstr>Calibri Light</vt:lpstr>
      <vt:lpstr>Office Theme</vt:lpstr>
      <vt:lpstr>PowerPoint Presentation</vt:lpstr>
      <vt:lpstr>Base line design (no taper)</vt:lpstr>
      <vt:lpstr>PowerPoint Presentation</vt:lpstr>
      <vt:lpstr>PowerPoint Presentation</vt:lpstr>
      <vt:lpstr>With clean dipole through aperture. </vt:lpstr>
      <vt:lpstr>Channel layouts</vt:lpstr>
      <vt:lpstr>Log Stacking </vt:lpstr>
      <vt:lpstr>Wire insulation &amp; Performance </vt:lpstr>
      <vt:lpstr>Conductors</vt:lpstr>
      <vt:lpstr>PowerPoint Presentation</vt:lpstr>
      <vt:lpstr>Tapered aperture &amp; coil makes assembly easy! And may give radial pre-stress option !?  </vt:lpstr>
      <vt:lpstr>Peak field due to spar thickness or more precisely the gap between coils  </vt:lpstr>
      <vt:lpstr>The basics of selecting the CCT angle</vt:lpstr>
      <vt:lpstr>First look at winding table idea!  </vt:lpstr>
      <vt:lpstr>Solid Aluminum Support Design  to fit into CERN Test Station </vt:lpstr>
      <vt:lpstr>Added later by Spanish team</vt:lpstr>
      <vt:lpstr>Beam tracking in 3 Tesala</vt:lpstr>
      <vt:lpstr>Beams like the Curved Corrected Harmonics</vt:lpstr>
      <vt:lpstr>Thankyou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Glyn Kirby</dc:creator>
  <cp:lastModifiedBy>Glyn Kirby</cp:lastModifiedBy>
  <cp:revision>2</cp:revision>
  <dcterms:created xsi:type="dcterms:W3CDTF">2022-05-03T10:04:10Z</dcterms:created>
  <dcterms:modified xsi:type="dcterms:W3CDTF">2022-05-04T07:50:23Z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0x0101003262F6F321F5A2489390A5BB0DA60228</vt:lpwstr>
  </property>
</Properties>
</file>