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  <p:sldMasterId id="2147483722" r:id="rId3"/>
    <p:sldMasterId id="2147483735" r:id="rId4"/>
    <p:sldMasterId id="2147483747" r:id="rId5"/>
    <p:sldMasterId id="2147483804" r:id="rId6"/>
  </p:sldMasterIdLst>
  <p:notesMasterIdLst>
    <p:notesMasterId r:id="rId15"/>
  </p:notesMasterIdLst>
  <p:handoutMasterIdLst>
    <p:handoutMasterId r:id="rId16"/>
  </p:handoutMasterIdLst>
  <p:sldIdLst>
    <p:sldId id="256" r:id="rId7"/>
    <p:sldId id="1033" r:id="rId8"/>
    <p:sldId id="1035" r:id="rId9"/>
    <p:sldId id="1036" r:id="rId10"/>
    <p:sldId id="1042" r:id="rId11"/>
    <p:sldId id="1046" r:id="rId12"/>
    <p:sldId id="1045" r:id="rId13"/>
    <p:sldId id="579" r:id="rId14"/>
  </p:sldIdLst>
  <p:sldSz cx="12192000" cy="6858000"/>
  <p:notesSz cx="143017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ENERAL_1" id="{F593CFBE-06E3-1D44-86D6-C61441599DD5}">
          <p14:sldIdLst>
            <p14:sldId id="256"/>
            <p14:sldId id="1033"/>
            <p14:sldId id="1035"/>
            <p14:sldId id="1036"/>
            <p14:sldId id="1042"/>
            <p14:sldId id="1046"/>
            <p14:sldId id="1045"/>
            <p14:sldId id="57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63" clrIdx="0">
    <p:extLst>
      <p:ext uri="{19B8F6BF-5375-455C-9EA6-DF929625EA0E}">
        <p15:presenceInfo xmlns:p15="http://schemas.microsoft.com/office/powerpoint/2012/main" userId="Ana Godinho" providerId="None"/>
      </p:ext>
    </p:extLst>
  </p:cmAuthor>
  <p:cmAuthor id="2" name="Microsoft Office User" initials="MOU" lastIdx="54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3" name="Pippa Wells" initials="PW" lastIdx="11" clrIdx="2">
    <p:extLst>
      <p:ext uri="{19B8F6BF-5375-455C-9EA6-DF929625EA0E}">
        <p15:presenceInfo xmlns:p15="http://schemas.microsoft.com/office/powerpoint/2012/main" userId="S::pippa.wells@cern.ch::41c0e9d8-dc70-414a-b3b7-1203085110f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FFE4"/>
    <a:srgbClr val="62C5D3"/>
    <a:srgbClr val="000002"/>
    <a:srgbClr val="6E2466"/>
    <a:srgbClr val="CCCCFF"/>
    <a:srgbClr val="006600"/>
    <a:srgbClr val="1C446B"/>
    <a:srgbClr val="0C377B"/>
    <a:srgbClr val="E15E32"/>
    <a:srgbClr val="61C5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7" autoAdjust="0"/>
    <p:restoredTop sz="95016" autoAdjust="0"/>
  </p:normalViewPr>
  <p:slideViewPr>
    <p:cSldViewPr snapToGrid="0" snapToObjects="1">
      <p:cViewPr varScale="1">
        <p:scale>
          <a:sx n="77" d="100"/>
          <a:sy n="77" d="100"/>
        </p:scale>
        <p:origin x="76" y="196"/>
      </p:cViewPr>
      <p:guideLst>
        <p:guide orient="horz" pos="4020"/>
        <p:guide pos="3863"/>
      </p:guideLst>
    </p:cSldViewPr>
  </p:slideViewPr>
  <p:outlineViewPr>
    <p:cViewPr>
      <p:scale>
        <a:sx n="33" d="100"/>
        <a:sy n="33" d="100"/>
      </p:scale>
      <p:origin x="0" y="-45691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32904"/>
    </p:cViewPr>
  </p:sorterViewPr>
  <p:notesViewPr>
    <p:cSldViewPr snapToGrid="0" snapToObjects="1">
      <p:cViewPr varScale="1">
        <p:scale>
          <a:sx n="85" d="100"/>
          <a:sy n="85" d="100"/>
        </p:scale>
        <p:origin x="432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6199000" cy="498007"/>
          </a:xfrm>
          <a:prstGeom prst="rect">
            <a:avLst/>
          </a:prstGeom>
        </p:spPr>
        <p:txBody>
          <a:bodyPr vert="horz" lIns="132890" tIns="66445" rIns="132890" bIns="66445" rtlCol="0"/>
          <a:lstStyle>
            <a:lvl1pPr algn="l">
              <a:defRPr sz="17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8099449" y="1"/>
            <a:ext cx="6199000" cy="498007"/>
          </a:xfrm>
          <a:prstGeom prst="rect">
            <a:avLst/>
          </a:prstGeom>
        </p:spPr>
        <p:txBody>
          <a:bodyPr vert="horz" lIns="132890" tIns="66445" rIns="132890" bIns="66445" rtlCol="0"/>
          <a:lstStyle>
            <a:lvl1pPr algn="r">
              <a:defRPr sz="1700"/>
            </a:lvl1pPr>
          </a:lstStyle>
          <a:p>
            <a:fld id="{E55E9741-3341-47EF-87BF-46F755ACDF07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2"/>
            <a:ext cx="6199000" cy="498007"/>
          </a:xfrm>
          <a:prstGeom prst="rect">
            <a:avLst/>
          </a:prstGeom>
        </p:spPr>
        <p:txBody>
          <a:bodyPr vert="horz" lIns="132890" tIns="66445" rIns="132890" bIns="66445" rtlCol="0" anchor="b"/>
          <a:lstStyle>
            <a:lvl1pPr algn="l">
              <a:defRPr sz="17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8099449" y="9428632"/>
            <a:ext cx="6199000" cy="498007"/>
          </a:xfrm>
          <a:prstGeom prst="rect">
            <a:avLst/>
          </a:prstGeom>
        </p:spPr>
        <p:txBody>
          <a:bodyPr vert="horz" lIns="132890" tIns="66445" rIns="132890" bIns="66445" rtlCol="0" anchor="b"/>
          <a:lstStyle>
            <a:lvl1pPr algn="r">
              <a:defRPr sz="1700"/>
            </a:lvl1pPr>
          </a:lstStyle>
          <a:p>
            <a:fld id="{5344F66B-F423-47D9-894B-0259192B2F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6635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6197442" cy="498055"/>
          </a:xfrm>
          <a:prstGeom prst="rect">
            <a:avLst/>
          </a:prstGeom>
        </p:spPr>
        <p:txBody>
          <a:bodyPr vert="horz" lIns="132890" tIns="66445" rIns="132890" bIns="66445" rtlCol="0"/>
          <a:lstStyle>
            <a:lvl1pPr algn="l">
              <a:defRPr sz="17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8101038" y="0"/>
            <a:ext cx="6197442" cy="498055"/>
          </a:xfrm>
          <a:prstGeom prst="rect">
            <a:avLst/>
          </a:prstGeom>
        </p:spPr>
        <p:txBody>
          <a:bodyPr vert="horz" lIns="132890" tIns="66445" rIns="132890" bIns="66445" rtlCol="0"/>
          <a:lstStyle>
            <a:lvl1pPr algn="r">
              <a:defRPr sz="1700"/>
            </a:lvl1pPr>
          </a:lstStyle>
          <a:p>
            <a:fld id="{8E2C7E2F-BA7B-0749-B123-03CFF78731D1}" type="datetimeFigureOut">
              <a:rPr lang="fr-FR" smtClean="0"/>
              <a:t>04/05/2022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173538" y="1239838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890" tIns="66445" rIns="132890" bIns="66445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1430180" y="4777196"/>
            <a:ext cx="11441430" cy="3908613"/>
          </a:xfrm>
          <a:prstGeom prst="rect">
            <a:avLst/>
          </a:prstGeom>
        </p:spPr>
        <p:txBody>
          <a:bodyPr vert="horz" lIns="132890" tIns="66445" rIns="132890" bIns="66445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6197442" cy="498055"/>
          </a:xfrm>
          <a:prstGeom prst="rect">
            <a:avLst/>
          </a:prstGeom>
        </p:spPr>
        <p:txBody>
          <a:bodyPr vert="horz" lIns="132890" tIns="66445" rIns="132890" bIns="66445" rtlCol="0" anchor="b"/>
          <a:lstStyle>
            <a:lvl1pPr algn="l">
              <a:defRPr sz="17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8101038" y="9428584"/>
            <a:ext cx="6197442" cy="498055"/>
          </a:xfrm>
          <a:prstGeom prst="rect">
            <a:avLst/>
          </a:prstGeom>
        </p:spPr>
        <p:txBody>
          <a:bodyPr vert="horz" lIns="132890" tIns="66445" rIns="132890" bIns="66445" rtlCol="0" anchor="b"/>
          <a:lstStyle>
            <a:lvl1pPr algn="r">
              <a:defRPr sz="1700"/>
            </a:lvl1pPr>
          </a:lstStyle>
          <a:p>
            <a:fld id="{BC549E03-5E61-9344-9F2B-A7AC2BD1FB6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475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0760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Up to </a:t>
            </a:r>
            <a:r>
              <a:rPr lang="en-US"/>
              <a:t>4 deliverables per </a:t>
            </a:r>
            <a:r>
              <a:rPr lang="en-US" dirty="0"/>
              <a:t>design </a:t>
            </a:r>
            <a:r>
              <a:rPr lang="en-US" dirty="0" err="1"/>
              <a:t>workpackage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4464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</a:t>
            </a:r>
            <a:r>
              <a:rPr lang="de-CH" baseline="30000" dirty="0"/>
              <a:t>th</a:t>
            </a:r>
            <a:r>
              <a:rPr lang="de-CH" dirty="0"/>
              <a:t> January 2022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r>
              <a:rPr lang="fr-FR" dirty="0"/>
              <a:t>TE </a:t>
            </a:r>
            <a:r>
              <a:rPr lang="fr-FR" dirty="0" err="1"/>
              <a:t>Plenary</a:t>
            </a:r>
            <a:r>
              <a:rPr lang="fr-FR" dirty="0"/>
              <a:t> 2021-2022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63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</a:t>
            </a:r>
            <a:r>
              <a:rPr lang="de-CH" baseline="30000" dirty="0"/>
              <a:t>th</a:t>
            </a:r>
            <a:r>
              <a:rPr lang="de-CH" dirty="0"/>
              <a:t> January 2022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TE </a:t>
            </a:r>
            <a:r>
              <a:rPr lang="fr-FR" dirty="0" err="1"/>
              <a:t>Plenary</a:t>
            </a:r>
            <a:r>
              <a:rPr lang="fr-FR" dirty="0"/>
              <a:t> 2021-2022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</a:t>
            </a:r>
            <a:r>
              <a:rPr lang="de-CH" baseline="30000" dirty="0"/>
              <a:t>th</a:t>
            </a:r>
            <a:r>
              <a:rPr lang="de-CH" dirty="0"/>
              <a:t> January 2022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TE </a:t>
            </a:r>
            <a:r>
              <a:rPr lang="fr-FR" dirty="0" err="1"/>
              <a:t>Plenary</a:t>
            </a:r>
            <a:r>
              <a:rPr lang="fr-FR" dirty="0"/>
              <a:t> 2021-2022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</a:t>
            </a:r>
            <a:r>
              <a:rPr lang="de-CH" baseline="30000" dirty="0"/>
              <a:t>th</a:t>
            </a:r>
            <a:r>
              <a:rPr lang="de-CH" dirty="0"/>
              <a:t> January 2022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TE </a:t>
            </a:r>
            <a:r>
              <a:rPr lang="fr-FR" dirty="0" err="1"/>
              <a:t>Plenary</a:t>
            </a:r>
            <a:r>
              <a:rPr lang="fr-FR" dirty="0"/>
              <a:t> 2021-2022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</a:t>
            </a:r>
            <a:r>
              <a:rPr lang="de-CH" baseline="30000" dirty="0"/>
              <a:t>th</a:t>
            </a:r>
            <a:r>
              <a:rPr lang="de-CH" dirty="0"/>
              <a:t> January 2022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TE </a:t>
            </a:r>
            <a:r>
              <a:rPr lang="fr-FR" dirty="0" err="1"/>
              <a:t>Plenary</a:t>
            </a:r>
            <a:r>
              <a:rPr lang="fr-FR" dirty="0"/>
              <a:t> 2021-2022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</a:t>
            </a:r>
            <a:r>
              <a:rPr lang="de-CH" baseline="30000" dirty="0"/>
              <a:t>th</a:t>
            </a:r>
            <a:r>
              <a:rPr lang="de-CH" dirty="0"/>
              <a:t> January 2022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TE </a:t>
            </a:r>
            <a:r>
              <a:rPr lang="fr-FR" dirty="0" err="1"/>
              <a:t>Plenary</a:t>
            </a:r>
            <a:r>
              <a:rPr lang="fr-FR" dirty="0"/>
              <a:t> 2021-2022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726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89039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52451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12</a:t>
            </a:r>
            <a:r>
              <a:rPr lang="de-CH" baseline="30000" dirty="0"/>
              <a:t>th</a:t>
            </a:r>
            <a:r>
              <a:rPr lang="de-CH" dirty="0"/>
              <a:t> January 2022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1360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 dirty="0"/>
              <a:t>TE </a:t>
            </a:r>
            <a:r>
              <a:rPr lang="fr-FR" dirty="0" err="1"/>
              <a:t>Plenary</a:t>
            </a:r>
            <a:r>
              <a:rPr lang="fr-FR" dirty="0"/>
              <a:t> 2021-2022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42316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2433209" y="0"/>
            <a:ext cx="242316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868337" y="0"/>
            <a:ext cx="242316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7301248" y="0"/>
            <a:ext cx="242316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4128B1BF-846D-3644-9C11-D98A5A5179EC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9734158" y="0"/>
            <a:ext cx="2457841" cy="216000"/>
          </a:xfrm>
          <a:prstGeom prst="rect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21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45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12</a:t>
            </a:r>
            <a:r>
              <a:rPr lang="de-CH" baseline="30000" dirty="0"/>
              <a:t>th</a:t>
            </a:r>
            <a:r>
              <a:rPr lang="de-CH" dirty="0"/>
              <a:t> January 2022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 dirty="0"/>
              <a:t>TE </a:t>
            </a:r>
            <a:r>
              <a:rPr lang="fr-FR" dirty="0" err="1"/>
              <a:t>Plenary</a:t>
            </a:r>
            <a:r>
              <a:rPr lang="fr-FR" dirty="0"/>
              <a:t> 2021-2022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 userDrawn="1"/>
        </p:nvSpPr>
        <p:spPr>
          <a:xfrm>
            <a:off x="2423160" y="0"/>
            <a:ext cx="366804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0" y="0"/>
            <a:ext cx="242316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11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 userDrawn="1">
          <p15:clr>
            <a:srgbClr val="F26B43"/>
          </p15:clr>
        </p15:guide>
        <p15:guide id="5" orient="horz" pos="30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12</a:t>
            </a:r>
            <a:r>
              <a:rPr lang="de-CH" baseline="30000" dirty="0"/>
              <a:t>th</a:t>
            </a:r>
            <a:r>
              <a:rPr lang="de-CH" dirty="0"/>
              <a:t> January 2022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 dirty="0"/>
              <a:t>TE </a:t>
            </a:r>
            <a:r>
              <a:rPr lang="fr-FR" dirty="0" err="1"/>
              <a:t>Plenary</a:t>
            </a:r>
            <a:r>
              <a:rPr lang="fr-FR" dirty="0"/>
              <a:t> 2021-2022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856369" y="0"/>
            <a:ext cx="4286833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2433209" y="0"/>
            <a:ext cx="242316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85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12</a:t>
            </a:r>
            <a:r>
              <a:rPr lang="de-CH" baseline="30000" dirty="0"/>
              <a:t>th</a:t>
            </a:r>
            <a:r>
              <a:rPr lang="de-CH" dirty="0"/>
              <a:t> January 2022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 dirty="0"/>
              <a:t>TE </a:t>
            </a:r>
            <a:r>
              <a:rPr lang="fr-FR" dirty="0" err="1"/>
              <a:t>Plenary</a:t>
            </a:r>
            <a:r>
              <a:rPr lang="fr-FR" dirty="0"/>
              <a:t> 2021-2022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85920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7291497" y="0"/>
            <a:ext cx="4896502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61AA5364-A8BF-8A4C-BE25-4A9FAAD90CD8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5" name="Connecteur droit 12">
            <a:extLst>
              <a:ext uri="{FF2B5EF4-FFF2-40B4-BE49-F238E27FC236}">
                <a16:creationId xmlns:a16="http://schemas.microsoft.com/office/drawing/2014/main" id="{78471F73-33EC-6A47-9A10-6CDC9C7AF48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10DD5E06-1134-3F44-A7C2-1EA71EE24B2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 userDrawn="1"/>
        </p:nvSpPr>
        <p:spPr>
          <a:xfrm>
            <a:off x="4868337" y="0"/>
            <a:ext cx="242316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77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7680" userDrawn="1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12</a:t>
            </a:r>
            <a:r>
              <a:rPr lang="de-CH" baseline="30000" dirty="0"/>
              <a:t>th</a:t>
            </a:r>
            <a:r>
              <a:rPr lang="de-CH" dirty="0"/>
              <a:t> January 2022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 dirty="0"/>
              <a:t>TE </a:t>
            </a:r>
            <a:r>
              <a:rPr lang="fr-FR" dirty="0" err="1"/>
              <a:t>Plenary</a:t>
            </a:r>
            <a:r>
              <a:rPr lang="fr-FR" dirty="0"/>
              <a:t> 2021-2022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4255648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9724407" y="0"/>
            <a:ext cx="2458555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84603DAF-5012-AB4F-86D1-1F45BF27A37C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285BDF2-1C98-1749-8440-26E71FFDC03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EA94AF57-1271-7C49-BCA7-80F03952DFE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 userDrawn="1"/>
        </p:nvSpPr>
        <p:spPr>
          <a:xfrm>
            <a:off x="7301248" y="0"/>
            <a:ext cx="242316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79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12</a:t>
            </a:r>
            <a:r>
              <a:rPr lang="de-CH" baseline="30000" dirty="0"/>
              <a:t>th</a:t>
            </a:r>
            <a:r>
              <a:rPr lang="de-CH" dirty="0"/>
              <a:t> January 2022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 dirty="0"/>
              <a:t>TE </a:t>
            </a:r>
            <a:r>
              <a:rPr lang="fr-FR" dirty="0" err="1"/>
              <a:t>Plenary</a:t>
            </a:r>
            <a:r>
              <a:rPr lang="fr-FR" dirty="0"/>
              <a:t> 2021-2022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636556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84603DAF-5012-AB4F-86D1-1F45BF27A37C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285BDF2-1C98-1749-8440-26E71FFDC03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EA94AF57-1271-7C49-BCA7-80F03952DFE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 userDrawn="1"/>
        </p:nvSpPr>
        <p:spPr>
          <a:xfrm>
            <a:off x="9734158" y="0"/>
            <a:ext cx="2457841" cy="216000"/>
          </a:xfrm>
          <a:prstGeom prst="rect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674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4321" y="386675"/>
            <a:ext cx="2166989" cy="214521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8AE72A8F-D648-2C44-8BAC-6926CFFBC8A6}"/>
              </a:ext>
            </a:extLst>
          </p:cNvPr>
          <p:cNvSpPr txBox="1">
            <a:spLocks/>
          </p:cNvSpPr>
          <p:nvPr/>
        </p:nvSpPr>
        <p:spPr bwMode="auto">
          <a:xfrm>
            <a:off x="938670" y="2556079"/>
            <a:ext cx="10525411" cy="406842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1000" dirty="0">
                <a:solidFill>
                  <a:schemeClr val="bg1"/>
                </a:solidFill>
              </a:rPr>
              <a:t>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TE-MSC Magnet Group </a:t>
            </a:r>
            <a:endParaRPr lang="en-GB" sz="2800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GB" sz="2800" dirty="0">
                <a:solidFill>
                  <a:schemeClr val="bg1"/>
                </a:solidFill>
              </a:rPr>
              <a:t>Fusillo CCT Coordination Meeting #01, 4</a:t>
            </a:r>
            <a:r>
              <a:rPr lang="en-GB" sz="2800" baseline="30000" dirty="0">
                <a:solidFill>
                  <a:schemeClr val="bg1"/>
                </a:solidFill>
              </a:rPr>
              <a:t>th</a:t>
            </a:r>
            <a:r>
              <a:rPr lang="en-GB" sz="2800" dirty="0">
                <a:solidFill>
                  <a:schemeClr val="bg1"/>
                </a:solidFill>
              </a:rPr>
              <a:t> May 2022</a:t>
            </a:r>
          </a:p>
          <a:p>
            <a:pPr>
              <a:defRPr/>
            </a:pPr>
            <a:endParaRPr lang="en-GB" sz="2800" b="1" dirty="0">
              <a:solidFill>
                <a:schemeClr val="bg1"/>
              </a:solidFill>
            </a:endParaRPr>
          </a:p>
          <a:p>
            <a:pPr>
              <a:defRPr/>
            </a:pPr>
            <a:endParaRPr lang="en-GB" sz="2800" b="1" dirty="0">
              <a:solidFill>
                <a:schemeClr val="bg1"/>
              </a:solidFill>
            </a:endParaRPr>
          </a:p>
          <a:p>
            <a:pPr>
              <a:defRPr/>
            </a:pPr>
            <a:endParaRPr lang="en-GB" sz="2800" b="1" dirty="0">
              <a:solidFill>
                <a:schemeClr val="bg1"/>
              </a:solidFill>
            </a:endParaRPr>
          </a:p>
          <a:p>
            <a:pPr>
              <a:defRPr/>
            </a:pPr>
            <a:endParaRPr lang="en-GB" sz="2800" b="1" dirty="0">
              <a:solidFill>
                <a:schemeClr val="bg1"/>
              </a:solidFill>
            </a:endParaRPr>
          </a:p>
          <a:p>
            <a:pPr>
              <a:defRPr/>
            </a:pPr>
            <a:endParaRPr lang="en-GB" sz="2800" b="1" dirty="0">
              <a:solidFill>
                <a:schemeClr val="bg1"/>
              </a:solidFill>
            </a:endParaRPr>
          </a:p>
          <a:p>
            <a:pPr>
              <a:defRPr/>
            </a:pPr>
            <a:endParaRPr lang="en-GB" sz="2400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GB" sz="2400" dirty="0">
                <a:solidFill>
                  <a:schemeClr val="bg1"/>
                </a:solidFill>
              </a:rPr>
              <a:t>By Arnaud Foussat (TE MSC-SMT), Davide Tommasini (MSC-GLO)</a:t>
            </a:r>
          </a:p>
          <a:p>
            <a:pPr>
              <a:defRPr/>
            </a:pPr>
            <a:r>
              <a:rPr lang="en-GB" sz="2400" dirty="0">
                <a:solidFill>
                  <a:schemeClr val="bg1"/>
                </a:solidFill>
              </a:rPr>
              <a:t> on behalf of Fusillo Project team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297419-0B3E-46A0-977C-4A77F5070ACF}"/>
              </a:ext>
            </a:extLst>
          </p:cNvPr>
          <p:cNvSpPr txBox="1"/>
          <p:nvPr/>
        </p:nvSpPr>
        <p:spPr>
          <a:xfrm rot="16200000">
            <a:off x="-1782268" y="4591569"/>
            <a:ext cx="39338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indico.cern.ch/event/1157332/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D05B69-E850-4A1E-8048-EE6443B2EE01}"/>
              </a:ext>
            </a:extLst>
          </p:cNvPr>
          <p:cNvSpPr txBox="1"/>
          <p:nvPr/>
        </p:nvSpPr>
        <p:spPr>
          <a:xfrm>
            <a:off x="1546167" y="3671991"/>
            <a:ext cx="96012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48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Fusillo provisional project schedule, Milestones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50B1A72-95FD-4286-9EE2-A7A70F779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7416" y="397887"/>
            <a:ext cx="1859744" cy="1315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19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448" y="356898"/>
            <a:ext cx="10800000" cy="890390"/>
          </a:xfrm>
        </p:spPr>
        <p:txBody>
          <a:bodyPr>
            <a:normAutofit fontScale="90000"/>
          </a:bodyPr>
          <a:lstStyle/>
          <a:p>
            <a:r>
              <a:rPr lang="en-US" dirty="0"/>
              <a:t>Timeline &amp; Assumptions </a:t>
            </a:r>
            <a:br>
              <a:rPr lang="en-US" dirty="0"/>
            </a:br>
            <a:endParaRPr lang="en-GB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968" y="966689"/>
            <a:ext cx="10593294" cy="1642355"/>
          </a:xfrm>
          <a:solidFill>
            <a:srgbClr val="CCCCFF"/>
          </a:solidFill>
        </p:spPr>
        <p:txBody>
          <a:bodyPr anchor="ctr" anchorCtr="0">
            <a:noAutofit/>
          </a:bodyPr>
          <a:lstStyle/>
          <a:p>
            <a:r>
              <a:rPr lang="en-GB" dirty="0"/>
              <a:t>Timeline of Fusillo dipole project is further developed over 24 months span  based on last scope proposal report (March 2022). The provisional schedule was elaborated based on a start date beg March 2022 following similar logic of </a:t>
            </a:r>
            <a:r>
              <a:rPr lang="en-GB" u="sng" dirty="0"/>
              <a:t>minimum set of Milestones ( review meetings) and Deliverables </a:t>
            </a:r>
            <a:r>
              <a:rPr lang="en-GB" dirty="0"/>
              <a:t>( technical reports ) along timeline.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160541" y="2735686"/>
            <a:ext cx="10181814" cy="1386627"/>
          </a:xfrm>
          <a:prstGeom prst="rect">
            <a:avLst/>
          </a:prstGeom>
          <a:solidFill>
            <a:srgbClr val="CDFFE4"/>
          </a:solidFill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i="1" dirty="0"/>
              <a:t>“Proposed Project activity consists of the </a:t>
            </a:r>
            <a:r>
              <a:rPr lang="en-GB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design, manufacture and test of a technology demonstrator </a:t>
            </a:r>
            <a:r>
              <a:rPr lang="en-GB" i="1" dirty="0"/>
              <a:t>for strongly bent Canted Cosine-Theta (CCT) superconducting dipoles. The Project will also enable </a:t>
            </a:r>
            <a:r>
              <a:rPr lang="en-GB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internalization and perpetuation of developed CCT design tools</a:t>
            </a:r>
            <a:r>
              <a:rPr lang="en-GB" i="1" dirty="0"/>
              <a:t>.” </a:t>
            </a:r>
            <a:endParaRPr lang="en-GB" sz="1800" i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610761" y="4248954"/>
            <a:ext cx="10040687" cy="23725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0" tIns="0" rIns="0" bIns="0" rtlCol="0" anchor="ctr" anchorCtr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Provisional schedule assumes step approach for the program with T0 from beg March 2022.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Milestones and deliverables over three </a:t>
            </a:r>
            <a:r>
              <a:rPr lang="en-GB" sz="2000" dirty="0" err="1"/>
              <a:t>Workpackages</a:t>
            </a:r>
            <a:r>
              <a:rPr lang="en-GB" sz="2000" dirty="0"/>
              <a:t> to validate each phase and outcomes.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The early specification design phase (WP1), through technology demonstrators manufacture &amp; test ( WP2) followed by Fusillo construction and test (WP3) assumes a degree of parallel tasks which requires integrated resourced </a:t>
            </a:r>
            <a:r>
              <a:rPr lang="en-GB" sz="2000" dirty="0" err="1"/>
              <a:t>workpackages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Adjustment of tasks durations shall be refined based on placeholders feedback. </a:t>
            </a:r>
          </a:p>
        </p:txBody>
      </p:sp>
    </p:spTree>
    <p:extLst>
      <p:ext uri="{BB962C8B-B14F-4D97-AF65-F5344CB8AC3E}">
        <p14:creationId xmlns:p14="http://schemas.microsoft.com/office/powerpoint/2010/main" val="111898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77610-86E6-4CB2-A2A0-5D0A6E088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Description of the work packages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203116-2E10-4E14-BC84-7BABCF038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2408" y="1752451"/>
            <a:ext cx="10273591" cy="4409398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WP1 :  Specifications for the magnet demonstrator and preliminary conceptual design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WP2 : Design, manufacture and test of technology demonstrators </a:t>
            </a:r>
          </a:p>
          <a:p>
            <a:pPr marL="1143000" lvl="1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Sub-scale models</a:t>
            </a:r>
          </a:p>
          <a:p>
            <a:pPr marL="1143000" lvl="1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Small scale </a:t>
            </a:r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demonstrator </a:t>
            </a:r>
            <a:r>
              <a:rPr lang="en-GB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models 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WP3 : Design manufacture and test of Fusillo dipole</a:t>
            </a:r>
          </a:p>
          <a:p>
            <a:pPr marL="1143000" lvl="1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Full-size Fusillo dipole demonstrator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522769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ED3B4AC-426B-470B-B609-80E984450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83920"/>
            <a:ext cx="10801350" cy="890587"/>
          </a:xfrm>
        </p:spPr>
        <p:txBody>
          <a:bodyPr/>
          <a:lstStyle/>
          <a:p>
            <a:r>
              <a:rPr lang="en-GB" sz="3600" b="1" dirty="0"/>
              <a:t>Milestones and deliverables</a:t>
            </a:r>
            <a:endParaRPr lang="en-GB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C7D504D-E4FF-4C0F-9E1A-22C7031FD3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545231"/>
              </p:ext>
            </p:extLst>
          </p:nvPr>
        </p:nvGraphicFramePr>
        <p:xfrm>
          <a:off x="1880360" y="1071678"/>
          <a:ext cx="8431280" cy="5502402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320922">
                  <a:extLst>
                    <a:ext uri="{9D8B030D-6E8A-4147-A177-3AD203B41FA5}">
                      <a16:colId xmlns:a16="http://schemas.microsoft.com/office/drawing/2014/main" val="3991375634"/>
                    </a:ext>
                  </a:extLst>
                </a:gridCol>
                <a:gridCol w="5697821">
                  <a:extLst>
                    <a:ext uri="{9D8B030D-6E8A-4147-A177-3AD203B41FA5}">
                      <a16:colId xmlns:a16="http://schemas.microsoft.com/office/drawing/2014/main" val="1247385193"/>
                    </a:ext>
                  </a:extLst>
                </a:gridCol>
                <a:gridCol w="1412537">
                  <a:extLst>
                    <a:ext uri="{9D8B030D-6E8A-4147-A177-3AD203B41FA5}">
                      <a16:colId xmlns:a16="http://schemas.microsoft.com/office/drawing/2014/main" val="1038871391"/>
                    </a:ext>
                  </a:extLst>
                </a:gridCol>
              </a:tblGrid>
              <a:tr h="3071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200" dirty="0">
                          <a:effectLst/>
                        </a:rPr>
                        <a:t>ID</a:t>
                      </a:r>
                      <a:endParaRPr lang="en-GB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200">
                          <a:effectLst/>
                        </a:rPr>
                        <a:t>Description</a:t>
                      </a:r>
                      <a:endParaRPr lang="en-GB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200" dirty="0">
                          <a:effectLst/>
                        </a:rPr>
                        <a:t>Time</a:t>
                      </a:r>
                      <a:endParaRPr lang="en-GB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01636154"/>
                  </a:ext>
                </a:extLst>
              </a:tr>
              <a:tr h="64139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200" dirty="0">
                          <a:solidFill>
                            <a:srgbClr val="00B050"/>
                          </a:solidFill>
                          <a:effectLst/>
                        </a:rPr>
                        <a:t>M1.1</a:t>
                      </a:r>
                      <a:endParaRPr lang="en-GB" sz="22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200">
                          <a:effectLst/>
                        </a:rPr>
                        <a:t>Preliminary Functional specifications of the demonstrator</a:t>
                      </a:r>
                      <a:endParaRPr lang="en-GB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kern="1200" dirty="0">
                          <a:effectLst/>
                        </a:rPr>
                        <a:t>T</a:t>
                      </a:r>
                      <a:r>
                        <a:rPr lang="en-GB" sz="2200" kern="1200" baseline="-25000" dirty="0">
                          <a:effectLst/>
                        </a:rPr>
                        <a:t>0</a:t>
                      </a:r>
                      <a:r>
                        <a:rPr lang="en-GB" sz="2200" kern="1200" dirty="0">
                          <a:effectLst/>
                        </a:rPr>
                        <a:t>+3</a:t>
                      </a:r>
                      <a:endParaRPr lang="en-GB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75517475"/>
                  </a:ext>
                </a:extLst>
              </a:tr>
              <a:tr h="30712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200" dirty="0">
                          <a:solidFill>
                            <a:srgbClr val="00B050"/>
                          </a:solidFill>
                          <a:effectLst/>
                        </a:rPr>
                        <a:t>D1</a:t>
                      </a:r>
                      <a:endParaRPr lang="en-GB" sz="22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200">
                          <a:effectLst/>
                        </a:rPr>
                        <a:t>Preliminary conceptual design of the demonstrator</a:t>
                      </a:r>
                      <a:endParaRPr lang="en-GB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kern="1200" dirty="0">
                          <a:effectLst/>
                        </a:rPr>
                        <a:t>T</a:t>
                      </a:r>
                      <a:r>
                        <a:rPr lang="en-GB" sz="2200" kern="1200" baseline="-25000" dirty="0">
                          <a:effectLst/>
                        </a:rPr>
                        <a:t>0</a:t>
                      </a:r>
                      <a:r>
                        <a:rPr lang="en-GB" sz="2200" kern="1200" dirty="0">
                          <a:effectLst/>
                        </a:rPr>
                        <a:t>+7</a:t>
                      </a:r>
                      <a:endParaRPr lang="en-GB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48811219"/>
                  </a:ext>
                </a:extLst>
              </a:tr>
              <a:tr h="30712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200" dirty="0">
                          <a:effectLst/>
                        </a:rPr>
                        <a:t>M2.1</a:t>
                      </a:r>
                      <a:endParaRPr lang="en-GB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kern="1200">
                          <a:effectLst/>
                        </a:rPr>
                        <a:t>Execution of a technology development and subscale</a:t>
                      </a:r>
                      <a:endParaRPr lang="en-GB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kern="1200">
                          <a:effectLst/>
                        </a:rPr>
                        <a:t>T</a:t>
                      </a:r>
                      <a:r>
                        <a:rPr lang="en-GB" sz="2200" kern="1200" baseline="-25000">
                          <a:effectLst/>
                        </a:rPr>
                        <a:t>0</a:t>
                      </a:r>
                      <a:r>
                        <a:rPr lang="en-GB" sz="2200" kern="1200">
                          <a:effectLst/>
                        </a:rPr>
                        <a:t>+12</a:t>
                      </a:r>
                      <a:endParaRPr lang="en-GB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79727257"/>
                  </a:ext>
                </a:extLst>
              </a:tr>
              <a:tr h="30712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200">
                          <a:effectLst/>
                        </a:rPr>
                        <a:t>D2</a:t>
                      </a:r>
                      <a:endParaRPr lang="en-GB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kern="1200">
                          <a:effectLst/>
                        </a:rPr>
                        <a:t>Review of the technology and subscale program</a:t>
                      </a:r>
                      <a:endParaRPr lang="en-GB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kern="1200">
                          <a:effectLst/>
                        </a:rPr>
                        <a:t>T</a:t>
                      </a:r>
                      <a:r>
                        <a:rPr lang="en-GB" sz="2200" kern="1200" baseline="-25000">
                          <a:effectLst/>
                        </a:rPr>
                        <a:t>0</a:t>
                      </a:r>
                      <a:r>
                        <a:rPr lang="en-GB" sz="2200" kern="1200">
                          <a:effectLst/>
                        </a:rPr>
                        <a:t>+13</a:t>
                      </a:r>
                      <a:endParaRPr lang="en-GB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90107487"/>
                  </a:ext>
                </a:extLst>
              </a:tr>
              <a:tr h="30712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M3.1</a:t>
                      </a:r>
                      <a:endParaRPr lang="en-GB" sz="220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kern="1200">
                          <a:effectLst/>
                        </a:rPr>
                        <a:t>Engineering design of Fusillo</a:t>
                      </a:r>
                      <a:endParaRPr lang="en-GB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kern="1200">
                          <a:effectLst/>
                        </a:rPr>
                        <a:t>T</a:t>
                      </a:r>
                      <a:r>
                        <a:rPr lang="en-GB" sz="2200" kern="1200" baseline="-25000">
                          <a:effectLst/>
                        </a:rPr>
                        <a:t>0</a:t>
                      </a:r>
                      <a:r>
                        <a:rPr lang="en-GB" sz="2200" kern="1200">
                          <a:effectLst/>
                        </a:rPr>
                        <a:t>+15</a:t>
                      </a:r>
                      <a:endParaRPr lang="en-GB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16498391"/>
                  </a:ext>
                </a:extLst>
              </a:tr>
              <a:tr h="30712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M3.2</a:t>
                      </a:r>
                      <a:endParaRPr lang="en-GB" sz="220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kern="1200" dirty="0">
                          <a:effectLst/>
                        </a:rPr>
                        <a:t>Completion of the manufacture of Fusillo</a:t>
                      </a:r>
                      <a:endParaRPr lang="en-GB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kern="1200">
                          <a:effectLst/>
                        </a:rPr>
                        <a:t>T</a:t>
                      </a:r>
                      <a:r>
                        <a:rPr lang="en-GB" sz="2200" kern="1200" baseline="-25000">
                          <a:effectLst/>
                        </a:rPr>
                        <a:t>0</a:t>
                      </a:r>
                      <a:r>
                        <a:rPr lang="en-GB" sz="2200" kern="1200">
                          <a:effectLst/>
                        </a:rPr>
                        <a:t>+22</a:t>
                      </a:r>
                      <a:endParaRPr lang="en-GB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39737769"/>
                  </a:ext>
                </a:extLst>
              </a:tr>
              <a:tr h="30712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M3.3</a:t>
                      </a:r>
                      <a:endParaRPr lang="en-GB" sz="220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kern="1200" dirty="0">
                          <a:effectLst/>
                        </a:rPr>
                        <a:t>Readiness of the magnetic measurement system</a:t>
                      </a:r>
                      <a:endParaRPr lang="en-GB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kern="1200" dirty="0">
                          <a:effectLst/>
                        </a:rPr>
                        <a:t>T</a:t>
                      </a:r>
                      <a:r>
                        <a:rPr lang="en-GB" sz="2200" kern="1200" baseline="-25000" dirty="0">
                          <a:effectLst/>
                        </a:rPr>
                        <a:t>0</a:t>
                      </a:r>
                      <a:r>
                        <a:rPr lang="en-GB" sz="2200" kern="1200" dirty="0">
                          <a:effectLst/>
                        </a:rPr>
                        <a:t>+23</a:t>
                      </a:r>
                      <a:endParaRPr lang="en-GB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78575021"/>
                  </a:ext>
                </a:extLst>
              </a:tr>
              <a:tr h="64139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D3</a:t>
                      </a:r>
                      <a:endParaRPr lang="en-GB" sz="2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kern="1200">
                          <a:effectLst/>
                        </a:rPr>
                        <a:t>Report on Fusillo cold tests and magnetic measurements</a:t>
                      </a:r>
                      <a:endParaRPr lang="en-GB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kern="1200" dirty="0">
                          <a:effectLst/>
                        </a:rPr>
                        <a:t>T</a:t>
                      </a:r>
                      <a:r>
                        <a:rPr lang="en-GB" sz="2200" kern="1200" baseline="-25000" dirty="0">
                          <a:effectLst/>
                        </a:rPr>
                        <a:t>0</a:t>
                      </a:r>
                      <a:r>
                        <a:rPr lang="en-GB" sz="2200" kern="1200" dirty="0">
                          <a:effectLst/>
                        </a:rPr>
                        <a:t>+24</a:t>
                      </a:r>
                      <a:endParaRPr lang="en-GB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948752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8291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F559F-F8DE-4DB6-B49A-659CAFDCA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WP1,2 Milestones &amp; Deliverables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1B821-104A-455D-A86A-837EF7C962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054E46-28E2-4B8D-8279-2999A0A79B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8413"/>
            <a:ext cx="12192000" cy="3581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382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A97B0-8452-4A7E-AF51-F484978D5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WP3 Milestones &amp; Deliverables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90307B-2DB7-45A2-9722-70C74AD89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482E3D-1556-4829-BF1C-27FDCCB9FD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00745"/>
            <a:ext cx="12192000" cy="185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16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78888-9705-41C1-8BDF-05C83031B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2A17B-729A-4E58-A360-0581880C20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540" y="1355982"/>
            <a:ext cx="10800000" cy="498518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Provisional schedule of the Fusillo project phases drafted with main Milestones and Deliverables over 24 months, T0 from March 2022;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Main procurement scope and milestones identified ( SC Cable,  formers, structure)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Pending Milestones and deliverables definition for the Spanish collaboration packages;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Next resource loaded schedule with check of compatibility with budget allocation and expected </a:t>
            </a:r>
            <a:r>
              <a:rPr lang="en-US" dirty="0" err="1"/>
              <a:t>FTEs.y</a:t>
            </a:r>
            <a:r>
              <a:rPr lang="en-US" dirty="0"/>
              <a:t>, including last inputs from proposed outsourced tasks contributions ( Spanish collaborators, industries).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66F23BA-473E-4DDD-B3E1-B7AD25674953}"/>
              </a:ext>
            </a:extLst>
          </p:cNvPr>
          <p:cNvSpPr txBox="1">
            <a:spLocks/>
          </p:cNvSpPr>
          <p:nvPr/>
        </p:nvSpPr>
        <p:spPr>
          <a:xfrm>
            <a:off x="902460" y="5049157"/>
            <a:ext cx="10800000" cy="890390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0" dirty="0"/>
              <a:t>Provisional schedule https://indico.cern.ch/event/1157332/ (pdf available)</a:t>
            </a:r>
            <a:endParaRPr lang="en-GB" sz="2800" b="0" dirty="0"/>
          </a:p>
        </p:txBody>
      </p:sp>
    </p:spTree>
    <p:extLst>
      <p:ext uri="{BB962C8B-B14F-4D97-AF65-F5344CB8AC3E}">
        <p14:creationId xmlns:p14="http://schemas.microsoft.com/office/powerpoint/2010/main" val="1548520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>
            <a:spLocks/>
          </p:cNvSpPr>
          <p:nvPr/>
        </p:nvSpPr>
        <p:spPr bwMode="auto">
          <a:xfrm>
            <a:off x="360608" y="1738030"/>
            <a:ext cx="115330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4800" dirty="0">
                <a:solidFill>
                  <a:srgbClr val="00B050"/>
                </a:solidFill>
              </a:rPr>
              <a:t>Thank you, any questions ?</a:t>
            </a:r>
            <a:endParaRPr lang="en-GB" sz="4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79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ERN_Corporate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E0AEF679-98C1-AB42-B5BE-2ED16A1D638D}"/>
    </a:ext>
  </a:extLst>
</a:theme>
</file>

<file path=ppt/theme/theme2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4.xml><?xml version="1.0" encoding="utf-8"?>
<a:theme xmlns:a="http://schemas.openxmlformats.org/drawingml/2006/main" name="3_Innov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5.xml><?xml version="1.0" encoding="utf-8"?>
<a:theme xmlns:a="http://schemas.openxmlformats.org/drawingml/2006/main" name="4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6.xml><?xml version="1.0" encoding="utf-8"?>
<a:theme xmlns:a="http://schemas.openxmlformats.org/drawingml/2006/main" name="5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7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CERN_New_Corporate_proposition</Template>
  <TotalTime>47119</TotalTime>
  <Words>465</Words>
  <Application>Microsoft Office PowerPoint</Application>
  <PresentationFormat>Widescreen</PresentationFormat>
  <Paragraphs>66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Calibri</vt:lpstr>
      <vt:lpstr>Symbol</vt:lpstr>
      <vt:lpstr>Times New Roman</vt:lpstr>
      <vt:lpstr>CERN_Corporate</vt:lpstr>
      <vt:lpstr>1_Research</vt:lpstr>
      <vt:lpstr>2_Collaboration</vt:lpstr>
      <vt:lpstr>3_Innovation</vt:lpstr>
      <vt:lpstr>4_Education and Training</vt:lpstr>
      <vt:lpstr>5_Education and Training</vt:lpstr>
      <vt:lpstr>PowerPoint Presentation</vt:lpstr>
      <vt:lpstr>Timeline &amp; Assumptions  </vt:lpstr>
      <vt:lpstr>Description of the work packages</vt:lpstr>
      <vt:lpstr>Milestones and deliverables</vt:lpstr>
      <vt:lpstr>WP1,2 Milestones &amp; Deliverables</vt:lpstr>
      <vt:lpstr>WP3 Milestones &amp; Deliverables</vt:lpstr>
      <vt:lpstr>Summary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 short presentation PowerPoint</dc:title>
  <dc:subject/>
  <dc:creator>A. Siemko</dc:creator>
  <cp:keywords/>
  <dc:description/>
  <cp:lastModifiedBy>Arnaud Pascal Foussat</cp:lastModifiedBy>
  <cp:revision>1265</cp:revision>
  <cp:lastPrinted>2021-11-29T15:59:19Z</cp:lastPrinted>
  <dcterms:created xsi:type="dcterms:W3CDTF">2017-12-12T17:17:03Z</dcterms:created>
  <dcterms:modified xsi:type="dcterms:W3CDTF">2022-05-04T07:56:20Z</dcterms:modified>
  <cp:category/>
</cp:coreProperties>
</file>