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handoutMasterIdLst>
    <p:handoutMasterId r:id="rId26"/>
  </p:handoutMasterIdLst>
  <p:sldIdLst>
    <p:sldId id="267" r:id="rId5"/>
    <p:sldId id="379" r:id="rId6"/>
    <p:sldId id="317" r:id="rId7"/>
    <p:sldId id="378" r:id="rId8"/>
    <p:sldId id="389" r:id="rId9"/>
    <p:sldId id="380" r:id="rId10"/>
    <p:sldId id="390" r:id="rId11"/>
    <p:sldId id="382" r:id="rId12"/>
    <p:sldId id="391" r:id="rId13"/>
    <p:sldId id="383" r:id="rId14"/>
    <p:sldId id="392" r:id="rId15"/>
    <p:sldId id="384" r:id="rId16"/>
    <p:sldId id="393" r:id="rId17"/>
    <p:sldId id="386" r:id="rId18"/>
    <p:sldId id="394" r:id="rId19"/>
    <p:sldId id="387" r:id="rId20"/>
    <p:sldId id="395" r:id="rId21"/>
    <p:sldId id="385" r:id="rId22"/>
    <p:sldId id="396" r:id="rId23"/>
    <p:sldId id="388" r:id="rId24"/>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9EE2"/>
    <a:srgbClr val="512373"/>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187" autoAdjust="0"/>
    <p:restoredTop sz="89413" autoAdjust="0"/>
  </p:normalViewPr>
  <p:slideViewPr>
    <p:cSldViewPr snapToObjects="1" showGuides="1">
      <p:cViewPr varScale="1">
        <p:scale>
          <a:sx n="151" d="100"/>
          <a:sy n="151" d="100"/>
        </p:scale>
        <p:origin x="1134" y="132"/>
      </p:cViewPr>
      <p:guideLst>
        <p:guide orient="horz" pos="1620"/>
        <p:guide pos="2880"/>
      </p:guideLst>
    </p:cSldViewPr>
  </p:slideViewPr>
  <p:outlineViewPr>
    <p:cViewPr>
      <p:scale>
        <a:sx n="33" d="100"/>
        <a:sy n="33" d="100"/>
      </p:scale>
      <p:origin x="0" y="-378"/>
    </p:cViewPr>
  </p:outlineViewPr>
  <p:notesTextViewPr>
    <p:cViewPr>
      <p:scale>
        <a:sx n="150" d="100"/>
        <a:sy n="150" d="100"/>
      </p:scale>
      <p:origin x="0" y="0"/>
    </p:cViewPr>
  </p:notesText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06/05/2022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06/05/2022</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568956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600" b="1" dirty="0"/>
              <a:t>What are the MCEW? These are activities:</a:t>
            </a:r>
          </a:p>
          <a:p>
            <a:pPr lvl="1"/>
            <a:r>
              <a:rPr lang="en-US" sz="1600" dirty="0"/>
              <a:t>Designed to ensure the compatibility between the HL-LHC machine (layout optics v1.6) and the existing LHC infrastructures.</a:t>
            </a:r>
          </a:p>
          <a:p>
            <a:pPr lvl="1"/>
            <a:r>
              <a:rPr lang="en-US" sz="1600" dirty="0"/>
              <a:t>Also known as orphan activities since prior to this study the responsibility of each activity had not yet been formally assigned to any HL-LHC Work Package nor had budget been allocated for them by the HL-LHC Project Office, despite its need.</a:t>
            </a:r>
          </a:p>
          <a:p>
            <a:pPr lvl="1"/>
            <a:r>
              <a:rPr lang="en-US" sz="1600" dirty="0"/>
              <a:t>whose preliminary data were collected and produced in a collaboration established between the client WP (the WPs whose machine components or activities were incompatible with the present configuration of the LHC infrastructures), the impacted WPs and WP15. </a:t>
            </a:r>
          </a:p>
          <a:p>
            <a:pPr lvl="2"/>
            <a:r>
              <a:rPr lang="en-US" sz="1200" dirty="0"/>
              <a:t>Although the impacted WPs had initially been foreseen as being exclusively by Site and Civil Engineering (hence the selected name), in view of the required nature of the works to be carried out on-site it has evolved to encompass EN-EL</a:t>
            </a:r>
            <a:endParaRPr lang="en-US" sz="1600" dirty="0"/>
          </a:p>
          <a:p>
            <a:pPr lvl="1"/>
            <a:r>
              <a:rPr lang="en-US" sz="1600" dirty="0"/>
              <a:t>centralized by WP15 in order to facilitate exchanges and formal approval procedures between the client WP and the impacted WPs.</a:t>
            </a:r>
          </a:p>
          <a:p>
            <a:pPr lvl="1"/>
            <a:endParaRPr lang="en-GB" sz="1600" dirty="0"/>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793122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582753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note of the approved EDMS documents with COSTS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301675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49089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Andreas comment on the second wire coming in there will be at least one base plates for the reference pillars to be welded (as in the LHC) to the iron nose shielding. The old pillars will surely be removed, regardless of the selected means of installation of the new ones (already encompassed in the dismantling exercise).</a:t>
            </a:r>
          </a:p>
          <a:p>
            <a:r>
              <a:rPr lang="en-US" dirty="0"/>
              <a:t>Another relevant point is that for safety reasons enlarging the platforms towards the center of the iron shielding and extending the platforms outside the shielding along the portion of the tunnel vault where the curvature is the same, would be beneficial.</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1410355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Raul’s detailed report and the scanning of the pipes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859051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Raul’s detailed report and the scanning of the pipes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886002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574946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pt-BR"/>
              <a:t>J. Pedro Pinheiro de S., HL-WP15</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pt-BR" noProof="0"/>
              <a:t>J. Pedro Pinheiro de S., HL-WP15</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pt-BR" noProof="0"/>
              <a:t>J. Pedro Pinheiro de S., HL-WP15</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pt-BR" noProof="0"/>
              <a:t>J. Pedro Pinheiro de S., HL-WP15</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pt-BR" noProof="0"/>
              <a:t>J. Pedro Pinheiro de S., HL-WP15</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pt-BR" noProof="0"/>
              <a:t>J. Pedro Pinheiro de S., HL-WP15</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pt-BR" noProof="0"/>
              <a:t>J. Pedro Pinheiro de S., HL-WP15</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pt-BR"/>
              <a:t>J. Pedro Pinheiro de S., HL-WP15</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emf"/></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emf"/><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299942"/>
            <a:ext cx="6480000" cy="328722"/>
          </a:xfrm>
        </p:spPr>
        <p:txBody>
          <a:bodyPr/>
          <a:lstStyle/>
          <a:p>
            <a:r>
              <a:rPr lang="en-US" dirty="0"/>
              <a:t>J. Pedro Pinheiro de S., HL-LHC WP15</a:t>
            </a:r>
            <a:endParaRPr lang="en-GB" dirty="0"/>
          </a:p>
        </p:txBody>
      </p:sp>
      <p:sp>
        <p:nvSpPr>
          <p:cNvPr id="5" name="Text Placeholder 4"/>
          <p:cNvSpPr>
            <a:spLocks noGrp="1"/>
          </p:cNvSpPr>
          <p:nvPr>
            <p:ph type="body" sz="quarter" idx="19"/>
          </p:nvPr>
        </p:nvSpPr>
        <p:spPr/>
        <p:txBody>
          <a:bodyPr/>
          <a:lstStyle/>
          <a:p>
            <a:r>
              <a:rPr lang="en-US" dirty="0"/>
              <a:t>06/05/2022</a:t>
            </a:r>
            <a:endParaRPr lang="en-GB" dirty="0"/>
          </a:p>
        </p:txBody>
      </p:sp>
      <p:sp>
        <p:nvSpPr>
          <p:cNvPr id="4" name="Rectangle 3"/>
          <p:cNvSpPr/>
          <p:nvPr/>
        </p:nvSpPr>
        <p:spPr>
          <a:xfrm>
            <a:off x="1074719" y="1956605"/>
            <a:ext cx="4936144" cy="830997"/>
          </a:xfrm>
          <a:prstGeom prst="rect">
            <a:avLst/>
          </a:prstGeom>
        </p:spPr>
        <p:txBody>
          <a:bodyPr wrap="square">
            <a:spAutoFit/>
          </a:bodyPr>
          <a:lstStyle/>
          <a:p>
            <a:r>
              <a:rPr lang="en-GB" sz="2400" b="1" dirty="0">
                <a:solidFill>
                  <a:schemeClr val="accent5"/>
                </a:solidFill>
                <a:latin typeface="+mj-lt"/>
                <a:ea typeface="+mj-ea"/>
                <a:cs typeface="+mj-cs"/>
              </a:rPr>
              <a:t>Revision of MCEW technical status and costing</a:t>
            </a:r>
          </a:p>
        </p:txBody>
      </p:sp>
      <p:pic>
        <p:nvPicPr>
          <p:cNvPr id="6" name="Picture 5">
            <a:extLst>
              <a:ext uri="{FF2B5EF4-FFF2-40B4-BE49-F238E27FC236}">
                <a16:creationId xmlns:a16="http://schemas.microsoft.com/office/drawing/2014/main" id="{3A2F1DA1-CD3C-454B-8645-3E7D518F0BA6}"/>
              </a:ext>
            </a:extLst>
          </p:cNvPr>
          <p:cNvPicPr>
            <a:picLocks noChangeAspect="1"/>
          </p:cNvPicPr>
          <p:nvPr/>
        </p:nvPicPr>
        <p:blipFill>
          <a:blip r:embed="rId3"/>
          <a:stretch>
            <a:fillRect/>
          </a:stretch>
        </p:blipFill>
        <p:spPr>
          <a:xfrm>
            <a:off x="5436096" y="431849"/>
            <a:ext cx="2897985" cy="1385868"/>
          </a:xfrm>
          <a:prstGeom prst="rect">
            <a:avLst/>
          </a:prstGeom>
        </p:spPr>
      </p:pic>
      <p:pic>
        <p:nvPicPr>
          <p:cNvPr id="10" name="Picture 9">
            <a:extLst>
              <a:ext uri="{FF2B5EF4-FFF2-40B4-BE49-F238E27FC236}">
                <a16:creationId xmlns:a16="http://schemas.microsoft.com/office/drawing/2014/main" id="{5AC51C52-D914-477E-88E2-F604B0431B72}"/>
              </a:ext>
            </a:extLst>
          </p:cNvPr>
          <p:cNvPicPr>
            <a:picLocks noChangeAspect="1"/>
          </p:cNvPicPr>
          <p:nvPr/>
        </p:nvPicPr>
        <p:blipFill>
          <a:blip r:embed="rId4"/>
          <a:stretch>
            <a:fillRect/>
          </a:stretch>
        </p:blipFill>
        <p:spPr>
          <a:xfrm>
            <a:off x="5436096" y="1956605"/>
            <a:ext cx="2770947" cy="2030260"/>
          </a:xfrm>
          <a:prstGeom prst="rect">
            <a:avLst/>
          </a:prstGeom>
        </p:spPr>
      </p:pic>
    </p:spTree>
    <p:extLst>
      <p:ext uri="{BB962C8B-B14F-4D97-AF65-F5344CB8AC3E}">
        <p14:creationId xmlns:p14="http://schemas.microsoft.com/office/powerpoint/2010/main" val="3919706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MCEW3 - FILLING OF THE DFBX RESERVATIONS</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1771296697"/>
              </p:ext>
            </p:extLst>
          </p:nvPr>
        </p:nvGraphicFramePr>
        <p:xfrm>
          <a:off x="22680" y="3867894"/>
          <a:ext cx="8582842" cy="64800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MCEW3</a:t>
                      </a:r>
                      <a:r>
                        <a:rPr lang="en-GB" sz="1050" kern="1400" dirty="0">
                          <a:effectLst/>
                          <a:latin typeface="Calibri" panose="020F0502020204030204" pitchFamily="34" charset="0"/>
                          <a:cs typeface="Calibri" panose="020F0502020204030204" pitchFamily="34" charset="0"/>
                        </a:rPr>
                        <a:t> - FILLING OF THE DFBX RESERVATIONS</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solidFill>
                          <a:srgbClr val="662EF2"/>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13,000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4967914"/>
                  </a:ext>
                </a:extLst>
              </a:tr>
            </a:tbl>
          </a:graphicData>
        </a:graphic>
      </p:graphicFrame>
      <p:sp>
        <p:nvSpPr>
          <p:cNvPr id="14" name="Rectangle: Rounded Corners 13">
            <a:extLst>
              <a:ext uri="{FF2B5EF4-FFF2-40B4-BE49-F238E27FC236}">
                <a16:creationId xmlns:a16="http://schemas.microsoft.com/office/drawing/2014/main" id="{9FF93AA9-6E27-48B9-B31E-A28FFAE1BD0C}"/>
              </a:ext>
            </a:extLst>
          </p:cNvPr>
          <p:cNvSpPr/>
          <p:nvPr/>
        </p:nvSpPr>
        <p:spPr>
          <a:xfrm>
            <a:off x="5820842" y="4294873"/>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EN-ACE</a:t>
            </a:r>
            <a:endParaRPr lang="en-GB" sz="900" dirty="0"/>
          </a:p>
        </p:txBody>
      </p:sp>
      <p:sp>
        <p:nvSpPr>
          <p:cNvPr id="17" name="Rectangle: Rounded Corners 16">
            <a:extLst>
              <a:ext uri="{FF2B5EF4-FFF2-40B4-BE49-F238E27FC236}">
                <a16:creationId xmlns:a16="http://schemas.microsoft.com/office/drawing/2014/main" id="{148B304B-9703-4244-87EC-476BAEFB3F72}"/>
              </a:ext>
            </a:extLst>
          </p:cNvPr>
          <p:cNvSpPr/>
          <p:nvPr/>
        </p:nvSpPr>
        <p:spPr>
          <a:xfrm>
            <a:off x="5248137" y="4293596"/>
            <a:ext cx="491851" cy="192796"/>
          </a:xfrm>
          <a:prstGeom prst="roundRect">
            <a:avLst/>
          </a:prstGeom>
          <a:solidFill>
            <a:srgbClr val="FFCC66"/>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WP3</a:t>
            </a:r>
            <a:endParaRPr lang="en-GB" sz="900" dirty="0"/>
          </a:p>
        </p:txBody>
      </p:sp>
      <p:pic>
        <p:nvPicPr>
          <p:cNvPr id="6" name="Picture 5">
            <a:extLst>
              <a:ext uri="{FF2B5EF4-FFF2-40B4-BE49-F238E27FC236}">
                <a16:creationId xmlns:a16="http://schemas.microsoft.com/office/drawing/2014/main" id="{C83993DB-A269-4247-BED0-961686FD6393}"/>
              </a:ext>
            </a:extLst>
          </p:cNvPr>
          <p:cNvPicPr>
            <a:picLocks noChangeAspect="1"/>
          </p:cNvPicPr>
          <p:nvPr/>
        </p:nvPicPr>
        <p:blipFill>
          <a:blip r:embed="rId2"/>
          <a:stretch>
            <a:fillRect/>
          </a:stretch>
        </p:blipFill>
        <p:spPr>
          <a:xfrm>
            <a:off x="1936206" y="4613918"/>
            <a:ext cx="4448796" cy="247685"/>
          </a:xfrm>
          <a:prstGeom prst="rect">
            <a:avLst/>
          </a:prstGeom>
          <a:ln>
            <a:solidFill>
              <a:srgbClr val="FFC000"/>
            </a:solidFill>
          </a:ln>
        </p:spPr>
      </p:pic>
      <p:sp>
        <p:nvSpPr>
          <p:cNvPr id="23" name="Content Placeholder 2">
            <a:extLst>
              <a:ext uri="{FF2B5EF4-FFF2-40B4-BE49-F238E27FC236}">
                <a16:creationId xmlns:a16="http://schemas.microsoft.com/office/drawing/2014/main" id="{17F4BC0A-2F99-4293-B828-F40518103EE7}"/>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US" sz="1100" dirty="0"/>
              <a:t>The new portion of concrete ground will have to be capable of withstanding the same loads as the surrounding regions.</a:t>
            </a:r>
          </a:p>
          <a:p>
            <a:pPr lvl="1"/>
            <a:r>
              <a:rPr lang="en-US" sz="1100" dirty="0"/>
              <a:t>Provision of tools and materials will be provided by the transport service of CERN and are therefore not covered by the estimated cost. </a:t>
            </a:r>
          </a:p>
          <a:p>
            <a:pPr lvl="1"/>
            <a:r>
              <a:rPr lang="en-GB" sz="1100" dirty="0"/>
              <a:t>The LSS1 and LSS5 regions of the LHC machine will have been fully taken out</a:t>
            </a:r>
            <a:r>
              <a:rPr lang="en-US" sz="1100" dirty="0"/>
              <a:t> for the execution of the works</a:t>
            </a:r>
          </a:p>
          <a:p>
            <a:pPr marL="457200" lvl="1" indent="0">
              <a:buNone/>
            </a:pPr>
            <a:endParaRPr lang="en-GB" sz="1100" dirty="0"/>
          </a:p>
        </p:txBody>
      </p:sp>
      <p:sp>
        <p:nvSpPr>
          <p:cNvPr id="24" name="Content Placeholder 2">
            <a:extLst>
              <a:ext uri="{FF2B5EF4-FFF2-40B4-BE49-F238E27FC236}">
                <a16:creationId xmlns:a16="http://schemas.microsoft.com/office/drawing/2014/main" id="{C979DAA6-77AE-45CB-9AB2-CC411018D5FE}"/>
              </a:ext>
            </a:extLst>
          </p:cNvPr>
          <p:cNvSpPr txBox="1">
            <a:spLocks/>
          </p:cNvSpPr>
          <p:nvPr/>
        </p:nvSpPr>
        <p:spPr>
          <a:xfrm>
            <a:off x="5123902" y="966337"/>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The slab must be reinforced with a web of wired mesh and cannot be attached to the existing one.</a:t>
            </a:r>
            <a:endParaRPr lang="en-GB" sz="1100" dirty="0"/>
          </a:p>
        </p:txBody>
      </p:sp>
    </p:spTree>
    <p:extLst>
      <p:ext uri="{BB962C8B-B14F-4D97-AF65-F5344CB8AC3E}">
        <p14:creationId xmlns:p14="http://schemas.microsoft.com/office/powerpoint/2010/main" val="457544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MCEW4 - RAILS INSTALLATION IN THE IT REGION</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6" name="Picture 5">
            <a:extLst>
              <a:ext uri="{FF2B5EF4-FFF2-40B4-BE49-F238E27FC236}">
                <a16:creationId xmlns:a16="http://schemas.microsoft.com/office/drawing/2014/main" id="{4D7A42D2-65DD-476D-A2E1-5C17D84C882E}"/>
              </a:ext>
            </a:extLst>
          </p:cNvPr>
          <p:cNvPicPr>
            <a:picLocks noChangeAspect="1"/>
          </p:cNvPicPr>
          <p:nvPr/>
        </p:nvPicPr>
        <p:blipFill>
          <a:blip r:embed="rId2"/>
          <a:stretch>
            <a:fillRect/>
          </a:stretch>
        </p:blipFill>
        <p:spPr>
          <a:xfrm>
            <a:off x="1403648" y="4712639"/>
            <a:ext cx="5115639" cy="200053"/>
          </a:xfrm>
          <a:prstGeom prst="rect">
            <a:avLst/>
          </a:prstGeom>
          <a:ln>
            <a:solidFill>
              <a:srgbClr val="FFC000"/>
            </a:solidFill>
          </a:ln>
        </p:spPr>
      </p:pic>
      <p:pic>
        <p:nvPicPr>
          <p:cNvPr id="9" name="Picture 8">
            <a:extLst>
              <a:ext uri="{FF2B5EF4-FFF2-40B4-BE49-F238E27FC236}">
                <a16:creationId xmlns:a16="http://schemas.microsoft.com/office/drawing/2014/main" id="{B6AE24F3-949D-4E99-8787-8B87E7E909AE}"/>
              </a:ext>
            </a:extLst>
          </p:cNvPr>
          <p:cNvPicPr>
            <a:picLocks noChangeAspect="1"/>
          </p:cNvPicPr>
          <p:nvPr/>
        </p:nvPicPr>
        <p:blipFill>
          <a:blip r:embed="rId3"/>
          <a:stretch>
            <a:fillRect/>
          </a:stretch>
        </p:blipFill>
        <p:spPr>
          <a:xfrm>
            <a:off x="118167" y="2995673"/>
            <a:ext cx="3051479" cy="1488691"/>
          </a:xfrm>
          <a:prstGeom prst="rect">
            <a:avLst/>
          </a:prstGeom>
        </p:spPr>
      </p:pic>
      <p:pic>
        <p:nvPicPr>
          <p:cNvPr id="10" name="Picture 9">
            <a:extLst>
              <a:ext uri="{FF2B5EF4-FFF2-40B4-BE49-F238E27FC236}">
                <a16:creationId xmlns:a16="http://schemas.microsoft.com/office/drawing/2014/main" id="{BE57F5BC-41D9-45AA-AC75-4C742372DDE3}"/>
              </a:ext>
            </a:extLst>
          </p:cNvPr>
          <p:cNvPicPr>
            <a:picLocks noChangeAspect="1"/>
          </p:cNvPicPr>
          <p:nvPr/>
        </p:nvPicPr>
        <p:blipFill>
          <a:blip r:embed="rId4"/>
          <a:stretch>
            <a:fillRect/>
          </a:stretch>
        </p:blipFill>
        <p:spPr>
          <a:xfrm>
            <a:off x="6339498" y="1163919"/>
            <a:ext cx="2674882" cy="1291610"/>
          </a:xfrm>
          <a:prstGeom prst="rect">
            <a:avLst/>
          </a:prstGeom>
        </p:spPr>
      </p:pic>
      <p:pic>
        <p:nvPicPr>
          <p:cNvPr id="13" name="Picture 12">
            <a:extLst>
              <a:ext uri="{FF2B5EF4-FFF2-40B4-BE49-F238E27FC236}">
                <a16:creationId xmlns:a16="http://schemas.microsoft.com/office/drawing/2014/main" id="{F74AADBF-8629-4C84-A019-1773C91F61A3}"/>
              </a:ext>
            </a:extLst>
          </p:cNvPr>
          <p:cNvPicPr>
            <a:picLocks noChangeAspect="1"/>
          </p:cNvPicPr>
          <p:nvPr/>
        </p:nvPicPr>
        <p:blipFill>
          <a:blip r:embed="rId5"/>
          <a:stretch>
            <a:fillRect/>
          </a:stretch>
        </p:blipFill>
        <p:spPr>
          <a:xfrm>
            <a:off x="3304158" y="2981854"/>
            <a:ext cx="2918195" cy="1477037"/>
          </a:xfrm>
          <a:prstGeom prst="rect">
            <a:avLst/>
          </a:prstGeom>
        </p:spPr>
      </p:pic>
      <p:pic>
        <p:nvPicPr>
          <p:cNvPr id="19" name="Picture 18">
            <a:extLst>
              <a:ext uri="{FF2B5EF4-FFF2-40B4-BE49-F238E27FC236}">
                <a16:creationId xmlns:a16="http://schemas.microsoft.com/office/drawing/2014/main" id="{6C886A78-1893-4FC7-BC41-0B20F06C6AE7}"/>
              </a:ext>
            </a:extLst>
          </p:cNvPr>
          <p:cNvPicPr>
            <a:picLocks noChangeAspect="1"/>
          </p:cNvPicPr>
          <p:nvPr/>
        </p:nvPicPr>
        <p:blipFill rotWithShape="1">
          <a:blip r:embed="rId6"/>
          <a:srcRect b="2213"/>
          <a:stretch/>
        </p:blipFill>
        <p:spPr bwMode="auto">
          <a:xfrm>
            <a:off x="6397144" y="2944449"/>
            <a:ext cx="2411815" cy="1514442"/>
          </a:xfrm>
          <a:prstGeom prst="rect">
            <a:avLst/>
          </a:prstGeom>
          <a:ln>
            <a:noFill/>
          </a:ln>
          <a:extLst>
            <a:ext uri="{53640926-AAD7-44D8-BBD7-CCE9431645EC}">
              <a14:shadowObscured xmlns:a14="http://schemas.microsoft.com/office/drawing/2010/main"/>
            </a:ext>
          </a:extLst>
        </p:spPr>
      </p:pic>
      <p:sp>
        <p:nvSpPr>
          <p:cNvPr id="11" name="Content Placeholder 2">
            <a:extLst>
              <a:ext uri="{FF2B5EF4-FFF2-40B4-BE49-F238E27FC236}">
                <a16:creationId xmlns:a16="http://schemas.microsoft.com/office/drawing/2014/main" id="{34C85C1F-4487-4661-BF2F-47F188A37D7F}"/>
              </a:ext>
            </a:extLst>
          </p:cNvPr>
          <p:cNvSpPr>
            <a:spLocks noGrp="1"/>
          </p:cNvSpPr>
          <p:nvPr>
            <p:ph idx="1"/>
          </p:nvPr>
        </p:nvSpPr>
        <p:spPr>
          <a:xfrm>
            <a:off x="97200" y="820033"/>
            <a:ext cx="6242298" cy="1009277"/>
          </a:xfrm>
        </p:spPr>
        <p:txBody>
          <a:bodyPr>
            <a:noAutofit/>
          </a:bodyPr>
          <a:lstStyle/>
          <a:p>
            <a:pPr marL="0" indent="0">
              <a:buNone/>
            </a:pPr>
            <a:r>
              <a:rPr lang="en-US" sz="1100" b="1" dirty="0"/>
              <a:t>	Principle</a:t>
            </a:r>
          </a:p>
          <a:p>
            <a:pPr algn="just"/>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For the HL-LHC magnet installation </a:t>
            </a:r>
            <a:r>
              <a:rPr lang="en-GB" sz="1100" kern="1400" dirty="0">
                <a:latin typeface="Calibri" panose="020F0502020204030204" pitchFamily="34" charset="0"/>
                <a:ea typeface="Times New Roman" panose="02020603050405020304" pitchFamily="18" charset="0"/>
                <a:cs typeface="Calibri" panose="020F0502020204030204" pitchFamily="34" charset="0"/>
              </a:rPr>
              <a:t>n</a:t>
            </a:r>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ew ITMB bogies that allow both the lateral transfer of the magnets and the insertion in the IPs  “nose” areas will be used.</a:t>
            </a:r>
          </a:p>
          <a:p>
            <a:pPr algn="just"/>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The rails for the longitudinal transfer already exist in the LHC tunnel. However, for the transversal transfer, two pairs of transversal rails shall be installed perpendicular to the longitudinal ones, below and in front of the Q2A magnet in the HL-LHC configuration, requiring, as such, junction pieces to interface the  new transversal rails with the existing longitudinal ones. </a:t>
            </a:r>
          </a:p>
          <a:p>
            <a:pPr algn="just"/>
            <a:r>
              <a:rPr lang="en-GB" sz="1100" dirty="0">
                <a:latin typeface="Calibri" panose="020F0502020204030204" pitchFamily="34" charset="0"/>
                <a:cs typeface="Calibri" panose="020F0502020204030204" pitchFamily="34" charset="0"/>
              </a:rPr>
              <a:t>Both the transversal rails and the junction piece shall be ordered from the catalogue of a specialized company in rails. In addition, longitudinal rails will equally be required to replace the portion of the existing obsolete ones. It is the responsibility of EN-HE to provide such pieces, and the responsibility of SCE to perform their installation.</a:t>
            </a:r>
          </a:p>
        </p:txBody>
      </p:sp>
    </p:spTree>
    <p:extLst>
      <p:ext uri="{BB962C8B-B14F-4D97-AF65-F5344CB8AC3E}">
        <p14:creationId xmlns:p14="http://schemas.microsoft.com/office/powerpoint/2010/main" val="1168080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MCEW4 - RAILS INSTALLATION IN THE IT REGION</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1226578629"/>
              </p:ext>
            </p:extLst>
          </p:nvPr>
        </p:nvGraphicFramePr>
        <p:xfrm>
          <a:off x="97281" y="3867894"/>
          <a:ext cx="8582842" cy="64800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MCEW4</a:t>
                      </a:r>
                      <a:r>
                        <a:rPr lang="en-GB" sz="1050" kern="1400" dirty="0">
                          <a:effectLst/>
                          <a:latin typeface="Calibri" panose="020F0502020204030204" pitchFamily="34" charset="0"/>
                          <a:cs typeface="Calibri" panose="020F0502020204030204" pitchFamily="34" charset="0"/>
                        </a:rPr>
                        <a:t> - RAILS INSTALLATION IN THE IT REGION</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FF0000"/>
                          </a:solidFill>
                          <a:effectLst/>
                          <a:latin typeface="Calibri" panose="020F0502020204030204" pitchFamily="34" charset="0"/>
                          <a:cs typeface="Calibri" panose="020F0502020204030204" pitchFamily="34" charset="0"/>
                        </a:rPr>
                        <a:t>IP1</a:t>
                      </a:r>
                      <a:r>
                        <a:rPr lang="en-GB" sz="1200" kern="1400" dirty="0">
                          <a:effectLst/>
                          <a:latin typeface="Calibri" panose="020F0502020204030204" pitchFamily="34" charset="0"/>
                          <a:cs typeface="Calibri" panose="020F0502020204030204" pitchFamily="34" charset="0"/>
                        </a:rPr>
                        <a:t>/</a:t>
                      </a: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128,000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53103733"/>
                  </a:ext>
                </a:extLst>
              </a:tr>
            </a:tbl>
          </a:graphicData>
        </a:graphic>
      </p:graphicFrame>
      <p:sp>
        <p:nvSpPr>
          <p:cNvPr id="16" name="Rectangle: Rounded Corners 15">
            <a:extLst>
              <a:ext uri="{FF2B5EF4-FFF2-40B4-BE49-F238E27FC236}">
                <a16:creationId xmlns:a16="http://schemas.microsoft.com/office/drawing/2014/main" id="{F69BCEF5-21CB-41E2-8C92-ACDCE3DD7A55}"/>
              </a:ext>
            </a:extLst>
          </p:cNvPr>
          <p:cNvSpPr/>
          <p:nvPr/>
        </p:nvSpPr>
        <p:spPr>
          <a:xfrm>
            <a:off x="5883156" y="4294574"/>
            <a:ext cx="491851" cy="192796"/>
          </a:xfrm>
          <a:prstGeom prst="roundRect">
            <a:avLst/>
          </a:prstGeom>
          <a:solidFill>
            <a:srgbClr val="FF33CC"/>
          </a:solidFill>
          <a:ln>
            <a:solidFill>
              <a:srgbClr val="C59EE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WP15.5</a:t>
            </a:r>
            <a:endParaRPr lang="en-GB" sz="1000" dirty="0"/>
          </a:p>
        </p:txBody>
      </p:sp>
      <p:sp>
        <p:nvSpPr>
          <p:cNvPr id="18" name="Rectangle: Rounded Corners 17">
            <a:extLst>
              <a:ext uri="{FF2B5EF4-FFF2-40B4-BE49-F238E27FC236}">
                <a16:creationId xmlns:a16="http://schemas.microsoft.com/office/drawing/2014/main" id="{17AC3350-221A-4C49-944B-3A92C7C107DE}"/>
              </a:ext>
            </a:extLst>
          </p:cNvPr>
          <p:cNvSpPr/>
          <p:nvPr/>
        </p:nvSpPr>
        <p:spPr>
          <a:xfrm>
            <a:off x="5317878" y="4293895"/>
            <a:ext cx="491851" cy="192796"/>
          </a:xfrm>
          <a:prstGeom prst="roundRect">
            <a:avLst/>
          </a:prstGeom>
          <a:solidFill>
            <a:srgbClr val="FFCC66"/>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WP3</a:t>
            </a:r>
            <a:endParaRPr lang="en-GB" sz="1000" dirty="0"/>
          </a:p>
        </p:txBody>
      </p:sp>
      <p:pic>
        <p:nvPicPr>
          <p:cNvPr id="6" name="Picture 5">
            <a:extLst>
              <a:ext uri="{FF2B5EF4-FFF2-40B4-BE49-F238E27FC236}">
                <a16:creationId xmlns:a16="http://schemas.microsoft.com/office/drawing/2014/main" id="{4D7A42D2-65DD-476D-A2E1-5C17D84C882E}"/>
              </a:ext>
            </a:extLst>
          </p:cNvPr>
          <p:cNvPicPr>
            <a:picLocks noChangeAspect="1"/>
          </p:cNvPicPr>
          <p:nvPr/>
        </p:nvPicPr>
        <p:blipFill>
          <a:blip r:embed="rId2"/>
          <a:stretch>
            <a:fillRect/>
          </a:stretch>
        </p:blipFill>
        <p:spPr>
          <a:xfrm>
            <a:off x="1403648" y="4712639"/>
            <a:ext cx="5115639" cy="200053"/>
          </a:xfrm>
          <a:prstGeom prst="rect">
            <a:avLst/>
          </a:prstGeom>
          <a:ln>
            <a:solidFill>
              <a:srgbClr val="FFC000"/>
            </a:solidFill>
          </a:ln>
        </p:spPr>
      </p:pic>
      <p:sp>
        <p:nvSpPr>
          <p:cNvPr id="23" name="Content Placeholder 2">
            <a:extLst>
              <a:ext uri="{FF2B5EF4-FFF2-40B4-BE49-F238E27FC236}">
                <a16:creationId xmlns:a16="http://schemas.microsoft.com/office/drawing/2014/main" id="{D0477DE4-4351-45FE-8932-9EEE23A06F87}"/>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US" sz="1100" dirty="0"/>
              <a:t>The rails will be already assembled by pairs with the linking transversal elements. A large slab reservation for a pair of rails of 1400mm width and 110mm height must be foreseen.</a:t>
            </a:r>
          </a:p>
          <a:p>
            <a:pPr lvl="1"/>
            <a:r>
              <a:rPr lang="en-US" sz="1100" dirty="0"/>
              <a:t>The length of the transversal rails is of 3100mm.</a:t>
            </a:r>
          </a:p>
          <a:p>
            <a:pPr lvl="1"/>
            <a:r>
              <a:rPr lang="en-US" sz="1100" dirty="0"/>
              <a:t>The rails, X-shaped connection pieces and fixations will be supplied by EN-HE (and therefore the estimated cost does not account for them).</a:t>
            </a:r>
          </a:p>
          <a:p>
            <a:pPr lvl="1"/>
            <a:r>
              <a:rPr lang="en-GB" sz="1100" dirty="0"/>
              <a:t>The LSS1 and LSS5 regions of the LHC machine will have been fully taken out</a:t>
            </a:r>
            <a:r>
              <a:rPr lang="en-US" sz="1100" dirty="0"/>
              <a:t> for the execution of the works</a:t>
            </a:r>
          </a:p>
          <a:p>
            <a:pPr marL="457200" lvl="1" indent="0">
              <a:buNone/>
            </a:pPr>
            <a:endParaRPr lang="en-US" sz="1100" dirty="0"/>
          </a:p>
          <a:p>
            <a:pPr marL="457200" lvl="1" indent="0">
              <a:buNone/>
            </a:pPr>
            <a:endParaRPr lang="en-GB" sz="1100" dirty="0"/>
          </a:p>
        </p:txBody>
      </p:sp>
      <p:sp>
        <p:nvSpPr>
          <p:cNvPr id="24" name="Content Placeholder 2">
            <a:extLst>
              <a:ext uri="{FF2B5EF4-FFF2-40B4-BE49-F238E27FC236}">
                <a16:creationId xmlns:a16="http://schemas.microsoft.com/office/drawing/2014/main" id="{DE7BF06C-7C9F-43CD-8A71-6AF5E0ACDB5D}"/>
              </a:ext>
            </a:extLst>
          </p:cNvPr>
          <p:cNvSpPr txBox="1">
            <a:spLocks/>
          </p:cNvSpPr>
          <p:nvPr/>
        </p:nvSpPr>
        <p:spPr>
          <a:xfrm>
            <a:off x="5123902" y="966337"/>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The reservations themselves will consist of:</a:t>
            </a:r>
          </a:p>
          <a:p>
            <a:pPr lvl="2"/>
            <a:r>
              <a:rPr lang="en-US" sz="800" dirty="0"/>
              <a:t>2 of 3200x1750mm</a:t>
            </a:r>
          </a:p>
          <a:p>
            <a:pPr lvl="2"/>
            <a:r>
              <a:rPr lang="en-US" sz="800" dirty="0"/>
              <a:t>1 of 1400x1400mm</a:t>
            </a:r>
          </a:p>
          <a:p>
            <a:pPr lvl="1"/>
            <a:r>
              <a:rPr lang="en-US" sz="1100" dirty="0"/>
              <a:t>The maximum depth of the to be installed rails is of 15cm, to account for the pipes running underneath.</a:t>
            </a:r>
          </a:p>
          <a:p>
            <a:pPr lvl="1"/>
            <a:r>
              <a:rPr lang="en-US" sz="1100" dirty="0"/>
              <a:t>The portion of the longitudinal rails between the transversal ones must be displaced.</a:t>
            </a:r>
            <a:endParaRPr lang="en-GB" sz="1100" dirty="0"/>
          </a:p>
        </p:txBody>
      </p:sp>
    </p:spTree>
    <p:extLst>
      <p:ext uri="{BB962C8B-B14F-4D97-AF65-F5344CB8AC3E}">
        <p14:creationId xmlns:p14="http://schemas.microsoft.com/office/powerpoint/2010/main" val="1624234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3406492-6638-47E6-BA84-84B4831431F3}"/>
              </a:ext>
            </a:extLst>
          </p:cNvPr>
          <p:cNvPicPr>
            <a:picLocks noChangeAspect="1"/>
          </p:cNvPicPr>
          <p:nvPr/>
        </p:nvPicPr>
        <p:blipFill>
          <a:blip r:embed="rId2"/>
          <a:stretch>
            <a:fillRect/>
          </a:stretch>
        </p:blipFill>
        <p:spPr>
          <a:xfrm>
            <a:off x="79378" y="2942709"/>
            <a:ext cx="4280817" cy="1577593"/>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MCEW5 - VAULT GRINDING FOR THE HL-LHC CRYOGENIC LINE</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6" name="Picture 5">
            <a:extLst>
              <a:ext uri="{FF2B5EF4-FFF2-40B4-BE49-F238E27FC236}">
                <a16:creationId xmlns:a16="http://schemas.microsoft.com/office/drawing/2014/main" id="{3D01D700-B4CE-4637-A4D8-29ECBF8752BD}"/>
              </a:ext>
            </a:extLst>
          </p:cNvPr>
          <p:cNvPicPr>
            <a:picLocks noChangeAspect="1"/>
          </p:cNvPicPr>
          <p:nvPr/>
        </p:nvPicPr>
        <p:blipFill>
          <a:blip r:embed="rId3"/>
          <a:stretch>
            <a:fillRect/>
          </a:stretch>
        </p:blipFill>
        <p:spPr>
          <a:xfrm>
            <a:off x="1547664" y="4672027"/>
            <a:ext cx="5001323" cy="200053"/>
          </a:xfrm>
          <a:prstGeom prst="rect">
            <a:avLst/>
          </a:prstGeom>
          <a:ln>
            <a:solidFill>
              <a:srgbClr val="FFC000"/>
            </a:solidFill>
          </a:ln>
        </p:spPr>
      </p:pic>
      <p:pic>
        <p:nvPicPr>
          <p:cNvPr id="13" name="Picture 12">
            <a:extLst>
              <a:ext uri="{FF2B5EF4-FFF2-40B4-BE49-F238E27FC236}">
                <a16:creationId xmlns:a16="http://schemas.microsoft.com/office/drawing/2014/main" id="{D8F33522-38AE-469F-8150-EB3D7685B9D6}"/>
              </a:ext>
            </a:extLst>
          </p:cNvPr>
          <p:cNvPicPr>
            <a:picLocks noChangeAspect="1"/>
          </p:cNvPicPr>
          <p:nvPr/>
        </p:nvPicPr>
        <p:blipFill>
          <a:blip r:embed="rId4"/>
          <a:stretch>
            <a:fillRect/>
          </a:stretch>
        </p:blipFill>
        <p:spPr>
          <a:xfrm>
            <a:off x="7229124" y="949793"/>
            <a:ext cx="1804678" cy="1656184"/>
          </a:xfrm>
          <a:prstGeom prst="rect">
            <a:avLst/>
          </a:prstGeom>
        </p:spPr>
      </p:pic>
      <p:pic>
        <p:nvPicPr>
          <p:cNvPr id="12" name="Picture 11">
            <a:extLst>
              <a:ext uri="{FF2B5EF4-FFF2-40B4-BE49-F238E27FC236}">
                <a16:creationId xmlns:a16="http://schemas.microsoft.com/office/drawing/2014/main" id="{E115E3A5-F9AA-4D7B-9005-D4A82DF41C16}"/>
              </a:ext>
            </a:extLst>
          </p:cNvPr>
          <p:cNvPicPr>
            <a:picLocks noChangeAspect="1"/>
          </p:cNvPicPr>
          <p:nvPr/>
        </p:nvPicPr>
        <p:blipFill>
          <a:blip r:embed="rId5"/>
          <a:stretch>
            <a:fillRect/>
          </a:stretch>
        </p:blipFill>
        <p:spPr>
          <a:xfrm>
            <a:off x="4621478" y="824898"/>
            <a:ext cx="2415589" cy="1809324"/>
          </a:xfrm>
          <a:prstGeom prst="rect">
            <a:avLst/>
          </a:prstGeom>
        </p:spPr>
      </p:pic>
      <p:pic>
        <p:nvPicPr>
          <p:cNvPr id="16" name="Picture 15">
            <a:extLst>
              <a:ext uri="{FF2B5EF4-FFF2-40B4-BE49-F238E27FC236}">
                <a16:creationId xmlns:a16="http://schemas.microsoft.com/office/drawing/2014/main" id="{9781E763-2870-4089-9560-0CC4BE4ACC4B}"/>
              </a:ext>
            </a:extLst>
          </p:cNvPr>
          <p:cNvPicPr>
            <a:picLocks noChangeAspect="1"/>
          </p:cNvPicPr>
          <p:nvPr/>
        </p:nvPicPr>
        <p:blipFill>
          <a:blip r:embed="rId6"/>
          <a:stretch>
            <a:fillRect/>
          </a:stretch>
        </p:blipFill>
        <p:spPr>
          <a:xfrm>
            <a:off x="4716017" y="2908563"/>
            <a:ext cx="3970784" cy="1653752"/>
          </a:xfrm>
          <a:prstGeom prst="rect">
            <a:avLst/>
          </a:prstGeom>
        </p:spPr>
      </p:pic>
      <p:sp>
        <p:nvSpPr>
          <p:cNvPr id="11" name="Content Placeholder 2">
            <a:extLst>
              <a:ext uri="{FF2B5EF4-FFF2-40B4-BE49-F238E27FC236}">
                <a16:creationId xmlns:a16="http://schemas.microsoft.com/office/drawing/2014/main" id="{AEA52347-EA77-4762-984B-BF70506D2AFE}"/>
              </a:ext>
            </a:extLst>
          </p:cNvPr>
          <p:cNvSpPr>
            <a:spLocks noGrp="1"/>
          </p:cNvSpPr>
          <p:nvPr>
            <p:ph idx="1"/>
          </p:nvPr>
        </p:nvSpPr>
        <p:spPr>
          <a:xfrm>
            <a:off x="97200" y="623198"/>
            <a:ext cx="4425323" cy="1009277"/>
          </a:xfrm>
        </p:spPr>
        <p:txBody>
          <a:bodyPr>
            <a:noAutofit/>
          </a:bodyPr>
          <a:lstStyle/>
          <a:p>
            <a:pPr marL="0" indent="0">
              <a:buNone/>
            </a:pPr>
            <a:r>
              <a:rPr lang="en-US" sz="1100" b="1" dirty="0"/>
              <a:t>	Principle</a:t>
            </a:r>
          </a:p>
          <a:p>
            <a:pPr algn="just"/>
            <a:r>
              <a:rPr lang="en-GB" sz="1100" kern="1400" dirty="0">
                <a:latin typeface="Calibri" panose="020F0502020204030204" pitchFamily="34" charset="0"/>
                <a:ea typeface="Times New Roman" panose="02020603050405020304" pitchFamily="18" charset="0"/>
                <a:cs typeface="Calibri" panose="020F0502020204030204" pitchFamily="34" charset="0"/>
              </a:rPr>
              <a:t>T</a:t>
            </a:r>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he present state of the tunnel vault does not allow this margin of manoeuvre to carry out this type of works (which roughly amount to an additional 250mm to the diameter of the cryogenic line itself).</a:t>
            </a:r>
          </a:p>
          <a:p>
            <a:pPr algn="just"/>
            <a:r>
              <a:rPr lang="en-GB" sz="1100" kern="1400" dirty="0">
                <a:latin typeface="Calibri" panose="020F0502020204030204" pitchFamily="34" charset="0"/>
                <a:ea typeface="Times New Roman" panose="02020603050405020304" pitchFamily="18" charset="0"/>
                <a:cs typeface="Calibri" panose="020F0502020204030204" pitchFamily="34" charset="0"/>
              </a:rPr>
              <a:t>C</a:t>
            </a:r>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onsidering that it was not deemed feasible to displace the QXL itself without incurring into design changes, it was decided to make space along the tunnel vault by grinding it at specified locations (creating pockets).</a:t>
            </a: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 </a:t>
            </a:r>
          </a:p>
          <a:p>
            <a:pPr algn="just"/>
            <a:r>
              <a:rPr lang="en-GB" sz="1100" kern="1400" dirty="0">
                <a:latin typeface="Calibri" panose="020F0502020204030204" pitchFamily="34" charset="0"/>
                <a:ea typeface="Times New Roman" panose="02020603050405020304" pitchFamily="18" charset="0"/>
                <a:cs typeface="Times New Roman" panose="02020603050405020304" pitchFamily="18" charset="0"/>
              </a:rPr>
              <a:t>T</a:t>
            </a: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his type of localized intervention was also done at the time of the installation of the LHC.</a:t>
            </a:r>
          </a:p>
          <a:p>
            <a:pPr algn="just"/>
            <a:r>
              <a:rPr lang="en-GB" sz="1100" kern="1400" dirty="0">
                <a:latin typeface="Calibri" panose="020F0502020204030204" pitchFamily="34" charset="0"/>
                <a:cs typeface="Times New Roman" panose="02020603050405020304" pitchFamily="18" charset="0"/>
              </a:rPr>
              <a:t>A study was conducted by SCE to assess the capacity of having the tunnel vault having these changes, to which it was positive.</a:t>
            </a:r>
            <a:endParaRPr lang="en-GB" sz="800" dirty="0">
              <a:latin typeface="Calibri" panose="020F0502020204030204" pitchFamily="34" charset="0"/>
              <a:cs typeface="Calibri" panose="020F0502020204030204" pitchFamily="34" charset="0"/>
            </a:endParaRPr>
          </a:p>
          <a:p>
            <a:pPr algn="just"/>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589784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MCEW5 - VAULT GRINDING FOR THE HL-LHC CRYOGENIC LINE</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4045269152"/>
              </p:ext>
            </p:extLst>
          </p:nvPr>
        </p:nvGraphicFramePr>
        <p:xfrm>
          <a:off x="125116" y="3795886"/>
          <a:ext cx="8582842" cy="731658"/>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371658">
                <a:tc>
                  <a:txBody>
                    <a:bodyPr/>
                    <a:lstStyle/>
                    <a:p>
                      <a:pPr algn="ctr"/>
                      <a:r>
                        <a:rPr lang="en-GB" sz="1050" b="1" kern="1400" dirty="0">
                          <a:effectLst/>
                          <a:latin typeface="Calibri" panose="020F0502020204030204" pitchFamily="34" charset="0"/>
                          <a:cs typeface="Calibri" panose="020F0502020204030204" pitchFamily="34" charset="0"/>
                        </a:rPr>
                        <a:t>MCEW5</a:t>
                      </a:r>
                      <a:r>
                        <a:rPr lang="en-GB" sz="1050" kern="1400" dirty="0">
                          <a:effectLst/>
                          <a:latin typeface="Calibri" panose="020F0502020204030204" pitchFamily="34" charset="0"/>
                          <a:cs typeface="Calibri" panose="020F0502020204030204" pitchFamily="34" charset="0"/>
                        </a:rPr>
                        <a:t> - VAULT GRINDING FOR THE HL-LHC CRYOGENIC LINE</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100,000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2350954"/>
                  </a:ext>
                </a:extLst>
              </a:tr>
            </a:tbl>
          </a:graphicData>
        </a:graphic>
      </p:graphicFrame>
      <p:sp>
        <p:nvSpPr>
          <p:cNvPr id="9" name="Rectangle: Rounded Corners 8">
            <a:extLst>
              <a:ext uri="{FF2B5EF4-FFF2-40B4-BE49-F238E27FC236}">
                <a16:creationId xmlns:a16="http://schemas.microsoft.com/office/drawing/2014/main" id="{158A3234-D45B-4E0B-ABC5-DA92A0183B03}"/>
              </a:ext>
            </a:extLst>
          </p:cNvPr>
          <p:cNvSpPr/>
          <p:nvPr/>
        </p:nvSpPr>
        <p:spPr>
          <a:xfrm>
            <a:off x="5603364" y="4239512"/>
            <a:ext cx="491851" cy="192796"/>
          </a:xfrm>
          <a:prstGeom prst="roundRect">
            <a:avLst/>
          </a:prstGeom>
          <a:solidFill>
            <a:schemeClr val="accent2">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WP9</a:t>
            </a:r>
            <a:endParaRPr lang="en-GB" sz="1000" dirty="0"/>
          </a:p>
        </p:txBody>
      </p:sp>
      <p:pic>
        <p:nvPicPr>
          <p:cNvPr id="6" name="Picture 5">
            <a:extLst>
              <a:ext uri="{FF2B5EF4-FFF2-40B4-BE49-F238E27FC236}">
                <a16:creationId xmlns:a16="http://schemas.microsoft.com/office/drawing/2014/main" id="{3D01D700-B4CE-4637-A4D8-29ECBF8752BD}"/>
              </a:ext>
            </a:extLst>
          </p:cNvPr>
          <p:cNvPicPr>
            <a:picLocks noChangeAspect="1"/>
          </p:cNvPicPr>
          <p:nvPr/>
        </p:nvPicPr>
        <p:blipFill>
          <a:blip r:embed="rId2"/>
          <a:stretch>
            <a:fillRect/>
          </a:stretch>
        </p:blipFill>
        <p:spPr>
          <a:xfrm>
            <a:off x="1547664" y="4672027"/>
            <a:ext cx="5001323" cy="200053"/>
          </a:xfrm>
          <a:prstGeom prst="rect">
            <a:avLst/>
          </a:prstGeom>
          <a:ln>
            <a:solidFill>
              <a:srgbClr val="FFC000"/>
            </a:solidFill>
          </a:ln>
        </p:spPr>
      </p:pic>
      <p:sp>
        <p:nvSpPr>
          <p:cNvPr id="23" name="Content Placeholder 2">
            <a:extLst>
              <a:ext uri="{FF2B5EF4-FFF2-40B4-BE49-F238E27FC236}">
                <a16:creationId xmlns:a16="http://schemas.microsoft.com/office/drawing/2014/main" id="{3472BB31-10A2-4192-99A1-A313B2FE2519}"/>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GB" sz="1100" dirty="0"/>
              <a:t>The LSS1 and LSS5 regions of the LHC machine will have been fully taken out</a:t>
            </a:r>
            <a:r>
              <a:rPr lang="en-US" sz="1100" dirty="0"/>
              <a:t> for the execution of the works</a:t>
            </a:r>
          </a:p>
          <a:p>
            <a:pPr lvl="1"/>
            <a:r>
              <a:rPr lang="en-US" sz="1100" dirty="0"/>
              <a:t>The required clearance space around the QXL interconnections is of a diameter of 1300 mm + radius of 250 mm = circa 1800mm</a:t>
            </a:r>
          </a:p>
          <a:p>
            <a:pPr lvl="1"/>
            <a:r>
              <a:rPr lang="en-US" sz="1100" dirty="0"/>
              <a:t>The required grinded pockets range from a minimum length of  550mm to  3935mm, amounting to a total span of circa 49m. The minimum depth is 16mm to 75mm.</a:t>
            </a:r>
          </a:p>
          <a:p>
            <a:pPr lvl="1"/>
            <a:r>
              <a:rPr lang="en-US" sz="1100" dirty="0"/>
              <a:t>A budget was allocated for </a:t>
            </a:r>
            <a:r>
              <a:rPr lang="en-US" sz="1100" dirty="0" err="1"/>
              <a:t>analysing</a:t>
            </a:r>
            <a:r>
              <a:rPr lang="en-US" sz="1100" dirty="0"/>
              <a:t> the maximum grinding depth (a study led by Raul Fernandez from SCE).</a:t>
            </a:r>
          </a:p>
          <a:p>
            <a:pPr lvl="1"/>
            <a:r>
              <a:rPr lang="en-US" sz="1100" dirty="0"/>
              <a:t>Concrete reinforcements were not included in the estimated cost.</a:t>
            </a:r>
          </a:p>
          <a:p>
            <a:pPr marL="457200" lvl="1" indent="0">
              <a:buNone/>
            </a:pPr>
            <a:endParaRPr lang="en-GB" sz="1100" dirty="0"/>
          </a:p>
        </p:txBody>
      </p:sp>
      <p:sp>
        <p:nvSpPr>
          <p:cNvPr id="24" name="Content Placeholder 2">
            <a:extLst>
              <a:ext uri="{FF2B5EF4-FFF2-40B4-BE49-F238E27FC236}">
                <a16:creationId xmlns:a16="http://schemas.microsoft.com/office/drawing/2014/main" id="{3095495B-777A-4536-B2DD-EA74881275DE}"/>
              </a:ext>
            </a:extLst>
          </p:cNvPr>
          <p:cNvSpPr txBox="1">
            <a:spLocks/>
          </p:cNvSpPr>
          <p:nvPr/>
        </p:nvSpPr>
        <p:spPr>
          <a:xfrm>
            <a:off x="5123902" y="966337"/>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A web of anti-cracking wire mesh exists at a depth of 5cm in regions of the LHC tunnel.</a:t>
            </a:r>
            <a:endParaRPr lang="en-GB" sz="1100" dirty="0"/>
          </a:p>
        </p:txBody>
      </p:sp>
    </p:spTree>
    <p:extLst>
      <p:ext uri="{BB962C8B-B14F-4D97-AF65-F5344CB8AC3E}">
        <p14:creationId xmlns:p14="http://schemas.microsoft.com/office/powerpoint/2010/main" val="2838171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MCEW6 - MODIFICATIONS OF INFRA-STRUCTURES FOR THE TRANSPORT OF HL-LHC D2 IN THE TI2-UJ22 REGION (P2)</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6" name="Picture 5">
            <a:extLst>
              <a:ext uri="{FF2B5EF4-FFF2-40B4-BE49-F238E27FC236}">
                <a16:creationId xmlns:a16="http://schemas.microsoft.com/office/drawing/2014/main" id="{839C3CB4-467F-46CF-BB00-F0329FB1B00D}"/>
              </a:ext>
            </a:extLst>
          </p:cNvPr>
          <p:cNvPicPr>
            <a:picLocks noChangeAspect="1"/>
          </p:cNvPicPr>
          <p:nvPr/>
        </p:nvPicPr>
        <p:blipFill>
          <a:blip r:embed="rId2"/>
          <a:stretch>
            <a:fillRect/>
          </a:stretch>
        </p:blipFill>
        <p:spPr>
          <a:xfrm>
            <a:off x="499192" y="4667236"/>
            <a:ext cx="8059275" cy="200053"/>
          </a:xfrm>
          <a:prstGeom prst="rect">
            <a:avLst/>
          </a:prstGeom>
          <a:ln>
            <a:solidFill>
              <a:srgbClr val="FFC000"/>
            </a:solidFill>
          </a:ln>
        </p:spPr>
      </p:pic>
      <p:pic>
        <p:nvPicPr>
          <p:cNvPr id="4" name="Picture 3">
            <a:extLst>
              <a:ext uri="{FF2B5EF4-FFF2-40B4-BE49-F238E27FC236}">
                <a16:creationId xmlns:a16="http://schemas.microsoft.com/office/drawing/2014/main" id="{1C5FAF6F-E842-49E1-BDD3-81A2985060B5}"/>
              </a:ext>
            </a:extLst>
          </p:cNvPr>
          <p:cNvPicPr>
            <a:picLocks noChangeAspect="1"/>
          </p:cNvPicPr>
          <p:nvPr/>
        </p:nvPicPr>
        <p:blipFill>
          <a:blip r:embed="rId3"/>
          <a:stretch>
            <a:fillRect/>
          </a:stretch>
        </p:blipFill>
        <p:spPr>
          <a:xfrm>
            <a:off x="3707904" y="2859781"/>
            <a:ext cx="2839576" cy="1682499"/>
          </a:xfrm>
          <a:prstGeom prst="rect">
            <a:avLst/>
          </a:prstGeom>
        </p:spPr>
      </p:pic>
      <p:pic>
        <p:nvPicPr>
          <p:cNvPr id="11" name="Picture 10">
            <a:extLst>
              <a:ext uri="{FF2B5EF4-FFF2-40B4-BE49-F238E27FC236}">
                <a16:creationId xmlns:a16="http://schemas.microsoft.com/office/drawing/2014/main" id="{3DA28BA5-A9DF-4473-96F4-B5134A518FD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503" y="2859781"/>
            <a:ext cx="3528393" cy="1687381"/>
          </a:xfrm>
          <a:prstGeom prst="rect">
            <a:avLst/>
          </a:prstGeom>
          <a:noFill/>
          <a:ln>
            <a:noFill/>
          </a:ln>
        </p:spPr>
      </p:pic>
      <p:pic>
        <p:nvPicPr>
          <p:cNvPr id="12" name="Picture 11" descr="Chart&#10;&#10;Description automatically generated">
            <a:extLst>
              <a:ext uri="{FF2B5EF4-FFF2-40B4-BE49-F238E27FC236}">
                <a16:creationId xmlns:a16="http://schemas.microsoft.com/office/drawing/2014/main" id="{25923414-8F86-4CCF-8D6E-43C5C02165C3}"/>
              </a:ext>
            </a:extLst>
          </p:cNvPr>
          <p:cNvPicPr>
            <a:picLocks noChangeAspect="1"/>
          </p:cNvPicPr>
          <p:nvPr/>
        </p:nvPicPr>
        <p:blipFill rotWithShape="1">
          <a:blip r:embed="rId5"/>
          <a:srcRect r="-58"/>
          <a:stretch/>
        </p:blipFill>
        <p:spPr bwMode="auto">
          <a:xfrm>
            <a:off x="5523535" y="1029069"/>
            <a:ext cx="3501638" cy="1476642"/>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DA696599-6BB7-464F-A75B-B0E99BB0ED9B}"/>
              </a:ext>
            </a:extLst>
          </p:cNvPr>
          <p:cNvPicPr>
            <a:picLocks noChangeAspect="1"/>
          </p:cNvPicPr>
          <p:nvPr/>
        </p:nvPicPr>
        <p:blipFill>
          <a:blip r:embed="rId6"/>
          <a:stretch>
            <a:fillRect/>
          </a:stretch>
        </p:blipFill>
        <p:spPr>
          <a:xfrm>
            <a:off x="6755023" y="2922992"/>
            <a:ext cx="1957251" cy="1665241"/>
          </a:xfrm>
          <a:prstGeom prst="rect">
            <a:avLst/>
          </a:prstGeom>
        </p:spPr>
      </p:pic>
      <p:sp>
        <p:nvSpPr>
          <p:cNvPr id="13" name="Content Placeholder 2">
            <a:extLst>
              <a:ext uri="{FF2B5EF4-FFF2-40B4-BE49-F238E27FC236}">
                <a16:creationId xmlns:a16="http://schemas.microsoft.com/office/drawing/2014/main" id="{C7B34AD1-2F27-41E8-AAF8-2F5544A4E0E4}"/>
              </a:ext>
            </a:extLst>
          </p:cNvPr>
          <p:cNvSpPr>
            <a:spLocks noGrp="1"/>
          </p:cNvSpPr>
          <p:nvPr>
            <p:ph idx="1"/>
          </p:nvPr>
        </p:nvSpPr>
        <p:spPr>
          <a:xfrm>
            <a:off x="97200" y="623199"/>
            <a:ext cx="5266888" cy="940440"/>
          </a:xfrm>
        </p:spPr>
        <p:txBody>
          <a:bodyPr>
            <a:noAutofit/>
          </a:bodyPr>
          <a:lstStyle/>
          <a:p>
            <a:pPr marL="0" indent="0">
              <a:buNone/>
            </a:pPr>
            <a:r>
              <a:rPr lang="en-US" sz="1100" b="1" dirty="0"/>
              <a:t>	Principle</a:t>
            </a:r>
          </a:p>
          <a:p>
            <a:pPr algn="just"/>
            <a:r>
              <a:rPr lang="en-GB" sz="1100" kern="1400" dirty="0">
                <a:latin typeface="Calibri" panose="020F0502020204030204" pitchFamily="34" charset="0"/>
                <a:ea typeface="Times New Roman" panose="02020603050405020304" pitchFamily="18" charset="0"/>
                <a:cs typeface="Calibri" panose="020F0502020204030204" pitchFamily="34" charset="0"/>
              </a:rPr>
              <a:t>EN-HE produced a sweeping volume to simulate the traversed regions of the tunnels during the handling of the HL-D2 cryostat, one for each of the activities mentioned in section 3.3, depicting both required configurations of the HL-LHC D2, i.e. with the jumpers oriented in both directions, as mentioned above. Neither models that originally given by EN-HE contain any margins.</a:t>
            </a:r>
          </a:p>
          <a:p>
            <a:pPr algn="just"/>
            <a:r>
              <a:rPr lang="en-GB" sz="1100" kern="1400" dirty="0">
                <a:latin typeface="Calibri" panose="020F0502020204030204" pitchFamily="34" charset="0"/>
                <a:ea typeface="Times New Roman" panose="02020603050405020304" pitchFamily="18" charset="0"/>
                <a:cs typeface="Calibri" panose="020F0502020204030204" pitchFamily="34" charset="0"/>
              </a:rPr>
              <a:t>The clash with the transport volume starting from the first cable tray support (S0 at 0m) to the eleventh cable tray support (S2 at 5m) involves the modification of these structures and the reconfiguration of the cables themselves. </a:t>
            </a:r>
          </a:p>
          <a:p>
            <a:pPr algn="just"/>
            <a:r>
              <a:rPr lang="en-GB" sz="1100" kern="1400" dirty="0">
                <a:latin typeface="Calibri" panose="020F0502020204030204" pitchFamily="34" charset="0"/>
                <a:cs typeface="Times New Roman" panose="02020603050405020304" pitchFamily="18" charset="0"/>
              </a:rPr>
              <a:t>An inspection to the tunnel in December 2021 was done by EN-EL and HL-WP15 in order to identify the determining aspects of a cables configuration which would be compatible with that of the supports.</a:t>
            </a:r>
            <a:endParaRPr lang="en-GB" sz="800" dirty="0">
              <a:latin typeface="Calibri" panose="020F0502020204030204" pitchFamily="34" charset="0"/>
              <a:cs typeface="Calibri" panose="020F0502020204030204" pitchFamily="34" charset="0"/>
            </a:endParaRPr>
          </a:p>
          <a:p>
            <a:pPr algn="just"/>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379069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MCEW6 - MODIFICATIONS OF INFRA-STRUCTURES FOR THE TRANSPORT OF HL-LHC D2 IN THE TI2-UJ22 REGION (P2)</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3537369363"/>
              </p:ext>
            </p:extLst>
          </p:nvPr>
        </p:nvGraphicFramePr>
        <p:xfrm>
          <a:off x="265128" y="3867894"/>
          <a:ext cx="8582842" cy="68004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MCEW6</a:t>
                      </a:r>
                      <a:r>
                        <a:rPr lang="en-GB" sz="1050" kern="1400" dirty="0">
                          <a:effectLst/>
                          <a:latin typeface="Calibri" panose="020F0502020204030204" pitchFamily="34" charset="0"/>
                          <a:cs typeface="Calibri" panose="020F0502020204030204" pitchFamily="34" charset="0"/>
                        </a:rPr>
                        <a:t> - MODIFICATIONS OF INFRA-STRUCTURES FOR THE TRANSPORT OF HL-LHC D2 IN THE TI2-UJ22 REGION (P2)</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200" b="1" kern="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kern="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P2</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7,000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SCE</a:t>
                      </a:r>
                      <a:r>
                        <a:rPr kumimoji="0" lang="en-US"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+ 30,000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EN-EL</a:t>
                      </a:r>
                      <a:r>
                        <a:rPr kumimoji="0" lang="en-US"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41340465"/>
                  </a:ext>
                </a:extLst>
              </a:tr>
            </a:tbl>
          </a:graphicData>
        </a:graphic>
      </p:graphicFrame>
      <p:sp>
        <p:nvSpPr>
          <p:cNvPr id="13" name="Rectangle: Rounded Corners 12">
            <a:extLst>
              <a:ext uri="{FF2B5EF4-FFF2-40B4-BE49-F238E27FC236}">
                <a16:creationId xmlns:a16="http://schemas.microsoft.com/office/drawing/2014/main" id="{5D551398-2F6E-478C-B8B2-ABC66BCD990E}"/>
              </a:ext>
            </a:extLst>
          </p:cNvPr>
          <p:cNvSpPr/>
          <p:nvPr/>
        </p:nvSpPr>
        <p:spPr>
          <a:xfrm>
            <a:off x="6059988" y="4319923"/>
            <a:ext cx="491851" cy="192796"/>
          </a:xfrm>
          <a:prstGeom prst="roundRect">
            <a:avLst/>
          </a:prstGeom>
          <a:solidFill>
            <a:srgbClr val="FF33CC"/>
          </a:solidFill>
          <a:ln>
            <a:solidFill>
              <a:srgbClr val="C59EE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WP15.5</a:t>
            </a:r>
            <a:endParaRPr lang="en-GB" sz="1000" dirty="0"/>
          </a:p>
        </p:txBody>
      </p:sp>
      <p:sp>
        <p:nvSpPr>
          <p:cNvPr id="20" name="Rectangle: Rounded Corners 19">
            <a:extLst>
              <a:ext uri="{FF2B5EF4-FFF2-40B4-BE49-F238E27FC236}">
                <a16:creationId xmlns:a16="http://schemas.microsoft.com/office/drawing/2014/main" id="{185DDA5E-57A4-4C94-A015-DCB4342CD7FD}"/>
              </a:ext>
            </a:extLst>
          </p:cNvPr>
          <p:cNvSpPr/>
          <p:nvPr/>
        </p:nvSpPr>
        <p:spPr>
          <a:xfrm>
            <a:off x="5489650" y="4319923"/>
            <a:ext cx="491851" cy="192796"/>
          </a:xfrm>
          <a:prstGeom prst="roundRect">
            <a:avLst/>
          </a:prstGeom>
          <a:solidFill>
            <a:srgbClr val="00642D"/>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EN-EL</a:t>
            </a:r>
            <a:endParaRPr lang="en-GB" sz="1000" dirty="0"/>
          </a:p>
        </p:txBody>
      </p:sp>
      <p:pic>
        <p:nvPicPr>
          <p:cNvPr id="6" name="Picture 5">
            <a:extLst>
              <a:ext uri="{FF2B5EF4-FFF2-40B4-BE49-F238E27FC236}">
                <a16:creationId xmlns:a16="http://schemas.microsoft.com/office/drawing/2014/main" id="{839C3CB4-467F-46CF-BB00-F0329FB1B00D}"/>
              </a:ext>
            </a:extLst>
          </p:cNvPr>
          <p:cNvPicPr>
            <a:picLocks noChangeAspect="1"/>
          </p:cNvPicPr>
          <p:nvPr/>
        </p:nvPicPr>
        <p:blipFill>
          <a:blip r:embed="rId2"/>
          <a:stretch>
            <a:fillRect/>
          </a:stretch>
        </p:blipFill>
        <p:spPr>
          <a:xfrm>
            <a:off x="499192" y="4667236"/>
            <a:ext cx="8059275" cy="200053"/>
          </a:xfrm>
          <a:prstGeom prst="rect">
            <a:avLst/>
          </a:prstGeom>
          <a:ln>
            <a:solidFill>
              <a:srgbClr val="FFC000"/>
            </a:solidFill>
          </a:ln>
        </p:spPr>
      </p:pic>
      <p:sp>
        <p:nvSpPr>
          <p:cNvPr id="26" name="Content Placeholder 2">
            <a:extLst>
              <a:ext uri="{FF2B5EF4-FFF2-40B4-BE49-F238E27FC236}">
                <a16:creationId xmlns:a16="http://schemas.microsoft.com/office/drawing/2014/main" id="{AF937AC7-BD45-4062-B9D3-A1BBC515277D}"/>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US" sz="1100" dirty="0"/>
              <a:t>The changes will be permanent.</a:t>
            </a:r>
          </a:p>
          <a:p>
            <a:pPr marL="457200" lvl="1" indent="0">
              <a:buNone/>
            </a:pPr>
            <a:endParaRPr lang="en-GB" sz="1100" dirty="0"/>
          </a:p>
        </p:txBody>
      </p:sp>
    </p:spTree>
    <p:extLst>
      <p:ext uri="{BB962C8B-B14F-4D97-AF65-F5344CB8AC3E}">
        <p14:creationId xmlns:p14="http://schemas.microsoft.com/office/powerpoint/2010/main" val="426753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MCEW7 - MODIFICATION OF METALLIC FRAME (UJ57)</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24" name="Picture 23">
            <a:extLst>
              <a:ext uri="{FF2B5EF4-FFF2-40B4-BE49-F238E27FC236}">
                <a16:creationId xmlns:a16="http://schemas.microsoft.com/office/drawing/2014/main" id="{B7649933-E294-484A-BD37-27E1C8174332}"/>
              </a:ext>
            </a:extLst>
          </p:cNvPr>
          <p:cNvPicPr>
            <a:picLocks noChangeAspect="1"/>
          </p:cNvPicPr>
          <p:nvPr/>
        </p:nvPicPr>
        <p:blipFill>
          <a:blip r:embed="rId3"/>
          <a:stretch>
            <a:fillRect/>
          </a:stretch>
        </p:blipFill>
        <p:spPr>
          <a:xfrm>
            <a:off x="1619672" y="4740315"/>
            <a:ext cx="4448796" cy="161948"/>
          </a:xfrm>
          <a:prstGeom prst="rect">
            <a:avLst/>
          </a:prstGeom>
          <a:ln>
            <a:solidFill>
              <a:srgbClr val="FFC000"/>
            </a:solidFill>
          </a:ln>
        </p:spPr>
      </p:pic>
      <p:pic>
        <p:nvPicPr>
          <p:cNvPr id="7" name="Picture 6">
            <a:extLst>
              <a:ext uri="{FF2B5EF4-FFF2-40B4-BE49-F238E27FC236}">
                <a16:creationId xmlns:a16="http://schemas.microsoft.com/office/drawing/2014/main" id="{B1B4DB51-EC02-4640-81E5-D7021A5915D3}"/>
              </a:ext>
            </a:extLst>
          </p:cNvPr>
          <p:cNvPicPr>
            <a:picLocks noChangeAspect="1"/>
          </p:cNvPicPr>
          <p:nvPr/>
        </p:nvPicPr>
        <p:blipFill>
          <a:blip r:embed="rId4"/>
          <a:stretch>
            <a:fillRect/>
          </a:stretch>
        </p:blipFill>
        <p:spPr>
          <a:xfrm>
            <a:off x="3614469" y="2754080"/>
            <a:ext cx="3208062" cy="1795749"/>
          </a:xfrm>
          <a:prstGeom prst="rect">
            <a:avLst/>
          </a:prstGeom>
        </p:spPr>
      </p:pic>
      <p:pic>
        <p:nvPicPr>
          <p:cNvPr id="9" name="Picture 8">
            <a:extLst>
              <a:ext uri="{FF2B5EF4-FFF2-40B4-BE49-F238E27FC236}">
                <a16:creationId xmlns:a16="http://schemas.microsoft.com/office/drawing/2014/main" id="{EF5C18D2-CA8D-4C3D-8200-E80749018BA6}"/>
              </a:ext>
            </a:extLst>
          </p:cNvPr>
          <p:cNvPicPr>
            <a:picLocks noChangeAspect="1"/>
          </p:cNvPicPr>
          <p:nvPr/>
        </p:nvPicPr>
        <p:blipFill>
          <a:blip r:embed="rId5"/>
          <a:stretch>
            <a:fillRect/>
          </a:stretch>
        </p:blipFill>
        <p:spPr>
          <a:xfrm>
            <a:off x="5482287" y="728762"/>
            <a:ext cx="3564513" cy="1342018"/>
          </a:xfrm>
          <a:prstGeom prst="rect">
            <a:avLst/>
          </a:prstGeom>
        </p:spPr>
      </p:pic>
      <p:pic>
        <p:nvPicPr>
          <p:cNvPr id="10" name="Picture 9">
            <a:extLst>
              <a:ext uri="{FF2B5EF4-FFF2-40B4-BE49-F238E27FC236}">
                <a16:creationId xmlns:a16="http://schemas.microsoft.com/office/drawing/2014/main" id="{8955D2A5-345F-4600-9CFE-6462068A4B0C}"/>
              </a:ext>
            </a:extLst>
          </p:cNvPr>
          <p:cNvPicPr>
            <a:picLocks noChangeAspect="1"/>
          </p:cNvPicPr>
          <p:nvPr/>
        </p:nvPicPr>
        <p:blipFill>
          <a:blip r:embed="rId6"/>
          <a:stretch>
            <a:fillRect/>
          </a:stretch>
        </p:blipFill>
        <p:spPr>
          <a:xfrm>
            <a:off x="5724128" y="1979992"/>
            <a:ext cx="3208062" cy="1342018"/>
          </a:xfrm>
          <a:prstGeom prst="rect">
            <a:avLst/>
          </a:prstGeom>
        </p:spPr>
      </p:pic>
      <p:pic>
        <p:nvPicPr>
          <p:cNvPr id="16" name="Picture 15" descr="Graphical user interface&#10;&#10;Description automatically generated">
            <a:extLst>
              <a:ext uri="{FF2B5EF4-FFF2-40B4-BE49-F238E27FC236}">
                <a16:creationId xmlns:a16="http://schemas.microsoft.com/office/drawing/2014/main" id="{BCB9497A-B604-4E61-8161-E4B8235CB7B9}"/>
              </a:ext>
            </a:extLst>
          </p:cNvPr>
          <p:cNvPicPr>
            <a:picLocks noChangeAspect="1"/>
          </p:cNvPicPr>
          <p:nvPr/>
        </p:nvPicPr>
        <p:blipFill rotWithShape="1">
          <a:blip r:embed="rId7"/>
          <a:srcRect l="1929" t="7712" r="4769" b="6149"/>
          <a:stretch/>
        </p:blipFill>
        <p:spPr>
          <a:xfrm>
            <a:off x="204344" y="2754080"/>
            <a:ext cx="3208062" cy="1789361"/>
          </a:xfrm>
          <a:prstGeom prst="rect">
            <a:avLst/>
          </a:prstGeom>
        </p:spPr>
      </p:pic>
    </p:spTree>
    <p:extLst>
      <p:ext uri="{BB962C8B-B14F-4D97-AF65-F5344CB8AC3E}">
        <p14:creationId xmlns:p14="http://schemas.microsoft.com/office/powerpoint/2010/main" val="2327224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MCEW7 - MODIFICATION OF METALLIC FRAME (UJ57)</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3615660525"/>
              </p:ext>
            </p:extLst>
          </p:nvPr>
        </p:nvGraphicFramePr>
        <p:xfrm>
          <a:off x="93833" y="3867894"/>
          <a:ext cx="8582842" cy="64800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MCEW7</a:t>
                      </a:r>
                      <a:r>
                        <a:rPr lang="en-GB" sz="1050" kern="1400" dirty="0">
                          <a:effectLst/>
                          <a:latin typeface="Calibri" panose="020F0502020204030204" pitchFamily="34" charset="0"/>
                          <a:cs typeface="Calibri" panose="020F0502020204030204" pitchFamily="34" charset="0"/>
                        </a:rPr>
                        <a:t> - MODIFICATION OF METALLIC FRAME (UJ57)</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41,000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(SCE)</a:t>
                      </a: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8857787"/>
                  </a:ext>
                </a:extLst>
              </a:tr>
            </a:tbl>
          </a:graphicData>
        </a:graphic>
      </p:graphicFrame>
      <p:sp>
        <p:nvSpPr>
          <p:cNvPr id="12" name="Rectangle: Rounded Corners 11">
            <a:extLst>
              <a:ext uri="{FF2B5EF4-FFF2-40B4-BE49-F238E27FC236}">
                <a16:creationId xmlns:a16="http://schemas.microsoft.com/office/drawing/2014/main" id="{B20DA6A3-E2B5-441F-834B-C71992A9C467}"/>
              </a:ext>
            </a:extLst>
          </p:cNvPr>
          <p:cNvSpPr/>
          <p:nvPr/>
        </p:nvSpPr>
        <p:spPr>
          <a:xfrm>
            <a:off x="5881745" y="4299942"/>
            <a:ext cx="491851" cy="192796"/>
          </a:xfrm>
          <a:prstGeom prst="roundRect">
            <a:avLst/>
          </a:prstGeom>
          <a:solidFill>
            <a:srgbClr val="FF33CC"/>
          </a:solidFill>
          <a:ln>
            <a:solidFill>
              <a:srgbClr val="C59EE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WP15.5</a:t>
            </a:r>
            <a:endParaRPr lang="en-GB" sz="1000" dirty="0"/>
          </a:p>
        </p:txBody>
      </p:sp>
      <p:sp>
        <p:nvSpPr>
          <p:cNvPr id="19" name="Rectangle: Rounded Corners 18">
            <a:extLst>
              <a:ext uri="{FF2B5EF4-FFF2-40B4-BE49-F238E27FC236}">
                <a16:creationId xmlns:a16="http://schemas.microsoft.com/office/drawing/2014/main" id="{3305ACBD-5A9A-4878-98C3-C6AD0F79FB0F}"/>
              </a:ext>
            </a:extLst>
          </p:cNvPr>
          <p:cNvSpPr/>
          <p:nvPr/>
        </p:nvSpPr>
        <p:spPr>
          <a:xfrm>
            <a:off x="5311405" y="4302369"/>
            <a:ext cx="491851" cy="192796"/>
          </a:xfrm>
          <a:prstGeom prst="roundRect">
            <a:avLst/>
          </a:prstGeom>
          <a:solidFill>
            <a:schemeClr val="tx2">
              <a:lumMod val="75000"/>
            </a:schemeClr>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WP6A</a:t>
            </a:r>
            <a:endParaRPr lang="en-GB" sz="1000" dirty="0"/>
          </a:p>
        </p:txBody>
      </p:sp>
      <p:pic>
        <p:nvPicPr>
          <p:cNvPr id="24" name="Picture 23">
            <a:extLst>
              <a:ext uri="{FF2B5EF4-FFF2-40B4-BE49-F238E27FC236}">
                <a16:creationId xmlns:a16="http://schemas.microsoft.com/office/drawing/2014/main" id="{B7649933-E294-484A-BD37-27E1C8174332}"/>
              </a:ext>
            </a:extLst>
          </p:cNvPr>
          <p:cNvPicPr>
            <a:picLocks noChangeAspect="1"/>
          </p:cNvPicPr>
          <p:nvPr/>
        </p:nvPicPr>
        <p:blipFill>
          <a:blip r:embed="rId2"/>
          <a:stretch>
            <a:fillRect/>
          </a:stretch>
        </p:blipFill>
        <p:spPr>
          <a:xfrm>
            <a:off x="1619672" y="4740315"/>
            <a:ext cx="4448796" cy="161948"/>
          </a:xfrm>
          <a:prstGeom prst="rect">
            <a:avLst/>
          </a:prstGeom>
          <a:ln>
            <a:solidFill>
              <a:srgbClr val="FFC000"/>
            </a:solidFill>
          </a:ln>
        </p:spPr>
      </p:pic>
      <p:sp>
        <p:nvSpPr>
          <p:cNvPr id="25" name="Content Placeholder 2">
            <a:extLst>
              <a:ext uri="{FF2B5EF4-FFF2-40B4-BE49-F238E27FC236}">
                <a16:creationId xmlns:a16="http://schemas.microsoft.com/office/drawing/2014/main" id="{0D2A25CC-3C1E-4398-8778-B880DCAEFDA5}"/>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US" sz="1100" dirty="0"/>
              <a:t>The load capacity of the monorail is 1 ton/linear meter.</a:t>
            </a:r>
          </a:p>
          <a:p>
            <a:pPr lvl="1"/>
            <a:r>
              <a:rPr lang="en-GB" sz="1100" dirty="0"/>
              <a:t>The LSS1 and LSS5 regions of the LHC machine will have been fully taken out</a:t>
            </a:r>
            <a:r>
              <a:rPr lang="en-US" sz="1100" dirty="0"/>
              <a:t> during the execution of the works – rendering the LHC tunnel clear for the execution of the works</a:t>
            </a:r>
          </a:p>
          <a:p>
            <a:pPr lvl="1"/>
            <a:r>
              <a:rPr lang="en-US" sz="1100" dirty="0"/>
              <a:t>A protection SAS is not deemed necessary.</a:t>
            </a:r>
          </a:p>
          <a:p>
            <a:pPr lvl="1"/>
            <a:r>
              <a:rPr lang="en-US" sz="1100" dirty="0"/>
              <a:t>The supports to be dismounted are bolted and dismountable</a:t>
            </a:r>
          </a:p>
          <a:p>
            <a:pPr lvl="1"/>
            <a:r>
              <a:rPr lang="en-US" sz="1100" dirty="0"/>
              <a:t>The fixation and adaptation of the monorail will be done by EN-HE.</a:t>
            </a:r>
          </a:p>
          <a:p>
            <a:pPr lvl="1"/>
            <a:r>
              <a:rPr lang="en-US" sz="1100" dirty="0"/>
              <a:t>The maintenance and storage of the metallic frames will be carried out in collaboration with EN-HE.</a:t>
            </a:r>
          </a:p>
          <a:p>
            <a:pPr lvl="1"/>
            <a:r>
              <a:rPr lang="en-US" sz="1100" dirty="0"/>
              <a:t>The services provided by EN-HE are not covered in the estimated cost.</a:t>
            </a:r>
          </a:p>
          <a:p>
            <a:pPr lvl="1"/>
            <a:r>
              <a:rPr lang="en-US" sz="1100" dirty="0"/>
              <a:t>A budget for the computation of the fixations on the vault is included.</a:t>
            </a:r>
          </a:p>
          <a:p>
            <a:pPr marL="457200" lvl="1" indent="0">
              <a:buNone/>
            </a:pPr>
            <a:endParaRPr lang="en-GB" sz="1100" dirty="0"/>
          </a:p>
        </p:txBody>
      </p:sp>
      <p:sp>
        <p:nvSpPr>
          <p:cNvPr id="26" name="Content Placeholder 2">
            <a:extLst>
              <a:ext uri="{FF2B5EF4-FFF2-40B4-BE49-F238E27FC236}">
                <a16:creationId xmlns:a16="http://schemas.microsoft.com/office/drawing/2014/main" id="{11DC4CE9-45EF-4FCF-98C1-F8A10245639A}"/>
              </a:ext>
            </a:extLst>
          </p:cNvPr>
          <p:cNvSpPr txBox="1">
            <a:spLocks/>
          </p:cNvSpPr>
          <p:nvPr/>
        </p:nvSpPr>
        <p:spPr>
          <a:xfrm>
            <a:off x="5123902" y="966337"/>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The fixation of a support of the metallic frame (as proposed by WP15 and EN-HE) falls under the opening of the core. SCE therefore proposed to replace it by two supports on each core side.</a:t>
            </a:r>
          </a:p>
          <a:p>
            <a:pPr lvl="1"/>
            <a:r>
              <a:rPr lang="en-US" sz="1100" dirty="0"/>
              <a:t>The supports section was identified as being HEA100 (17.1 kg/linear meter) of a length of 6.2m.</a:t>
            </a:r>
          </a:p>
          <a:p>
            <a:pPr lvl="1"/>
            <a:r>
              <a:rPr lang="en-US" sz="1100" dirty="0"/>
              <a:t>The study of the precise support positions is to be concluded.</a:t>
            </a:r>
          </a:p>
          <a:p>
            <a:pPr lvl="1"/>
            <a:r>
              <a:rPr lang="en-US" sz="1100" dirty="0"/>
              <a:t>The phase for the removal and storing of the monorail could be prior to the removal of the frame and its supports.</a:t>
            </a:r>
          </a:p>
          <a:p>
            <a:pPr lvl="1"/>
            <a:r>
              <a:rPr lang="en-US" sz="1100" dirty="0"/>
              <a:t>A storage unit for the stocking of the portion of the metallic frame to be kept and the machinery to remove it must be selected.</a:t>
            </a:r>
            <a:endParaRPr lang="en-GB" sz="1100" dirty="0"/>
          </a:p>
        </p:txBody>
      </p:sp>
    </p:spTree>
    <p:extLst>
      <p:ext uri="{BB962C8B-B14F-4D97-AF65-F5344CB8AC3E}">
        <p14:creationId xmlns:p14="http://schemas.microsoft.com/office/powerpoint/2010/main" val="1864966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615B327-3E64-4E84-80B6-46517E169900}"/>
              </a:ext>
            </a:extLst>
          </p:cNvPr>
          <p:cNvPicPr>
            <a:picLocks noChangeAspect="1"/>
          </p:cNvPicPr>
          <p:nvPr/>
        </p:nvPicPr>
        <p:blipFill>
          <a:blip r:embed="rId2"/>
          <a:stretch>
            <a:fillRect/>
          </a:stretch>
        </p:blipFill>
        <p:spPr>
          <a:xfrm>
            <a:off x="179512" y="2427734"/>
            <a:ext cx="2560886" cy="2128160"/>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MCEW8 - GROUND PREPARATION FOR LONG STRAIGHT SECTION COMPONENTS SUPPORTS</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6" name="Picture 5">
            <a:extLst>
              <a:ext uri="{FF2B5EF4-FFF2-40B4-BE49-F238E27FC236}">
                <a16:creationId xmlns:a16="http://schemas.microsoft.com/office/drawing/2014/main" id="{CA7810DE-138F-4788-979A-377586FF9FD1}"/>
              </a:ext>
            </a:extLst>
          </p:cNvPr>
          <p:cNvPicPr>
            <a:picLocks noChangeAspect="1"/>
          </p:cNvPicPr>
          <p:nvPr/>
        </p:nvPicPr>
        <p:blipFill>
          <a:blip r:embed="rId3"/>
          <a:stretch>
            <a:fillRect/>
          </a:stretch>
        </p:blipFill>
        <p:spPr>
          <a:xfrm>
            <a:off x="1043608" y="4605315"/>
            <a:ext cx="7382905" cy="161948"/>
          </a:xfrm>
          <a:prstGeom prst="rect">
            <a:avLst/>
          </a:prstGeom>
          <a:ln>
            <a:solidFill>
              <a:srgbClr val="FFC000"/>
            </a:solidFill>
          </a:ln>
        </p:spPr>
      </p:pic>
      <p:pic>
        <p:nvPicPr>
          <p:cNvPr id="10" name="Picture 9">
            <a:extLst>
              <a:ext uri="{FF2B5EF4-FFF2-40B4-BE49-F238E27FC236}">
                <a16:creationId xmlns:a16="http://schemas.microsoft.com/office/drawing/2014/main" id="{DA1B7960-BD67-4186-8D2B-61C4D92A4F79}"/>
              </a:ext>
            </a:extLst>
          </p:cNvPr>
          <p:cNvPicPr>
            <a:picLocks noChangeAspect="1"/>
          </p:cNvPicPr>
          <p:nvPr/>
        </p:nvPicPr>
        <p:blipFill>
          <a:blip r:embed="rId4"/>
          <a:stretch>
            <a:fillRect/>
          </a:stretch>
        </p:blipFill>
        <p:spPr>
          <a:xfrm>
            <a:off x="6935500" y="453328"/>
            <a:ext cx="2091828" cy="2040439"/>
          </a:xfrm>
          <a:prstGeom prst="rect">
            <a:avLst/>
          </a:prstGeom>
        </p:spPr>
      </p:pic>
      <p:pic>
        <p:nvPicPr>
          <p:cNvPr id="11" name="Picture 10">
            <a:extLst>
              <a:ext uri="{FF2B5EF4-FFF2-40B4-BE49-F238E27FC236}">
                <a16:creationId xmlns:a16="http://schemas.microsoft.com/office/drawing/2014/main" id="{3801CDC5-5DAB-4844-BEA2-10A182B07FC8}"/>
              </a:ext>
            </a:extLst>
          </p:cNvPr>
          <p:cNvPicPr>
            <a:picLocks noChangeAspect="1"/>
          </p:cNvPicPr>
          <p:nvPr/>
        </p:nvPicPr>
        <p:blipFill>
          <a:blip r:embed="rId5"/>
          <a:stretch>
            <a:fillRect/>
          </a:stretch>
        </p:blipFill>
        <p:spPr>
          <a:xfrm>
            <a:off x="3047743" y="2561580"/>
            <a:ext cx="2614704" cy="1949854"/>
          </a:xfrm>
          <a:prstGeom prst="rect">
            <a:avLst/>
          </a:prstGeom>
        </p:spPr>
      </p:pic>
      <p:pic>
        <p:nvPicPr>
          <p:cNvPr id="16" name="Picture 15" descr="A picture containing person&#10;&#10;Description automatically generated">
            <a:extLst>
              <a:ext uri="{FF2B5EF4-FFF2-40B4-BE49-F238E27FC236}">
                <a16:creationId xmlns:a16="http://schemas.microsoft.com/office/drawing/2014/main" id="{17F8F403-72B2-401E-8CDA-FC20A36B79F6}"/>
              </a:ext>
            </a:extLst>
          </p:cNvPr>
          <p:cNvPicPr>
            <a:picLocks noChangeAspect="1"/>
          </p:cNvPicPr>
          <p:nvPr/>
        </p:nvPicPr>
        <p:blipFill>
          <a:blip r:embed="rId6"/>
          <a:stretch>
            <a:fillRect/>
          </a:stretch>
        </p:blipFill>
        <p:spPr>
          <a:xfrm>
            <a:off x="5954016" y="2571750"/>
            <a:ext cx="2700364" cy="1949854"/>
          </a:xfrm>
          <a:prstGeom prst="rect">
            <a:avLst/>
          </a:prstGeom>
        </p:spPr>
      </p:pic>
    </p:spTree>
    <p:extLst>
      <p:ext uri="{BB962C8B-B14F-4D97-AF65-F5344CB8AC3E}">
        <p14:creationId xmlns:p14="http://schemas.microsoft.com/office/powerpoint/2010/main" val="1121525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D5093-D815-452F-A6EB-CB575062B3A5}"/>
              </a:ext>
            </a:extLst>
          </p:cNvPr>
          <p:cNvSpPr>
            <a:spLocks noGrp="1"/>
          </p:cNvSpPr>
          <p:nvPr>
            <p:ph type="title"/>
          </p:nvPr>
        </p:nvSpPr>
        <p:spPr/>
        <p:txBody>
          <a:bodyPr/>
          <a:lstStyle/>
          <a:p>
            <a:r>
              <a:rPr lang="en-US" dirty="0"/>
              <a:t>Minor Civil Engineering Works (MCEW)</a:t>
            </a:r>
            <a:endParaRPr lang="en-GB" dirty="0"/>
          </a:p>
        </p:txBody>
      </p:sp>
      <p:sp>
        <p:nvSpPr>
          <p:cNvPr id="3" name="Content Placeholder 2">
            <a:extLst>
              <a:ext uri="{FF2B5EF4-FFF2-40B4-BE49-F238E27FC236}">
                <a16:creationId xmlns:a16="http://schemas.microsoft.com/office/drawing/2014/main" id="{8AF2D669-76E8-4720-B52D-5EA334C8B181}"/>
              </a:ext>
            </a:extLst>
          </p:cNvPr>
          <p:cNvSpPr>
            <a:spLocks noGrp="1"/>
          </p:cNvSpPr>
          <p:nvPr>
            <p:ph idx="1"/>
          </p:nvPr>
        </p:nvSpPr>
        <p:spPr>
          <a:xfrm>
            <a:off x="612000" y="771550"/>
            <a:ext cx="8352488" cy="1009277"/>
          </a:xfrm>
        </p:spPr>
        <p:txBody>
          <a:bodyPr>
            <a:noAutofit/>
          </a:bodyPr>
          <a:lstStyle/>
          <a:p>
            <a:r>
              <a:rPr lang="en-US" sz="1600" b="1" dirty="0"/>
              <a:t>What are the MCEW? These are activities:</a:t>
            </a:r>
          </a:p>
          <a:p>
            <a:pPr lvl="1"/>
            <a:r>
              <a:rPr lang="en-US" sz="1600" dirty="0"/>
              <a:t>Identified as required to ensure the compatibility between the HL-LHC machine (layout optics v1.6) and the existing LHC infrastructures.</a:t>
            </a:r>
          </a:p>
          <a:p>
            <a:pPr lvl="1"/>
            <a:r>
              <a:rPr lang="en-US" sz="1600" dirty="0"/>
              <a:t>Also known as orphan activities since prior to its recent identification (starting in late 2020) and despite being necessary, the responsibility of each activity had not yet been formally assigned to any HL-LHC Work Package nor had budget been allocated for them by the HL-LHC Project Office.</a:t>
            </a:r>
          </a:p>
          <a:p>
            <a:pPr lvl="1"/>
            <a:r>
              <a:rPr lang="en-US" sz="1600" dirty="0"/>
              <a:t>whose preliminary data were collected and produced in a collaboration established between the client WPs, the impacted WPs and WP15. </a:t>
            </a:r>
          </a:p>
          <a:p>
            <a:pPr lvl="1"/>
            <a:r>
              <a:rPr lang="en-US" sz="1600" dirty="0"/>
              <a:t>centralized by WP15 in order to facilitate exchanges and formal approval procedures between the client WP and the impacted WPs, allowing its seamless incorporation in the LS3 schedule.</a:t>
            </a:r>
          </a:p>
          <a:p>
            <a:pPr lvl="1"/>
            <a:endParaRPr lang="en-GB" sz="1600" dirty="0"/>
          </a:p>
        </p:txBody>
      </p:sp>
      <p:sp>
        <p:nvSpPr>
          <p:cNvPr id="4" name="Footer Placeholder 3">
            <a:extLst>
              <a:ext uri="{FF2B5EF4-FFF2-40B4-BE49-F238E27FC236}">
                <a16:creationId xmlns:a16="http://schemas.microsoft.com/office/drawing/2014/main" id="{E3EE20CF-2A64-4511-B420-F9D637B1F9D6}"/>
              </a:ext>
            </a:extLst>
          </p:cNvPr>
          <p:cNvSpPr>
            <a:spLocks noGrp="1"/>
          </p:cNvSpPr>
          <p:nvPr>
            <p:ph type="ftr" sz="quarter" idx="11"/>
          </p:nvPr>
        </p:nvSpPr>
        <p:spPr/>
        <p:txBody>
          <a:bodyPr/>
          <a:lstStyle/>
          <a:p>
            <a:r>
              <a:rPr lang="pt-BR" noProof="0"/>
              <a:t>J. Pedro Pinheiro de S., HL-WP15</a:t>
            </a:r>
            <a:endParaRPr lang="en-GB" noProof="0" dirty="0"/>
          </a:p>
        </p:txBody>
      </p:sp>
      <p:sp>
        <p:nvSpPr>
          <p:cNvPr id="5" name="Slide Number Placeholder 4">
            <a:extLst>
              <a:ext uri="{FF2B5EF4-FFF2-40B4-BE49-F238E27FC236}">
                <a16:creationId xmlns:a16="http://schemas.microsoft.com/office/drawing/2014/main" id="{35299D08-F585-4B43-925F-882013435232}"/>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585337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MCEW8 - GROUND PREPARATION FOR LONG STRAIGHT SECTION COMPONENTS SUPPORTS</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2802766095"/>
              </p:ext>
            </p:extLst>
          </p:nvPr>
        </p:nvGraphicFramePr>
        <p:xfrm>
          <a:off x="42908" y="3795886"/>
          <a:ext cx="8582842" cy="68004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b="1" kern="1400" dirty="0">
                          <a:effectLst/>
                          <a:latin typeface="Calibri" panose="020F0502020204030204" pitchFamily="34" charset="0"/>
                          <a:cs typeface="Calibri" panose="020F0502020204030204" pitchFamily="34" charset="0"/>
                        </a:rPr>
                        <a:t>MCEW8</a:t>
                      </a:r>
                      <a:r>
                        <a:rPr lang="en-GB" sz="1050" kern="1400" dirty="0">
                          <a:effectLst/>
                          <a:latin typeface="Calibri" panose="020F0502020204030204" pitchFamily="34" charset="0"/>
                          <a:cs typeface="Calibri" panose="020F0502020204030204" pitchFamily="34" charset="0"/>
                        </a:rPr>
                        <a:t> - GROUND PREPARATION FOR LONG STRAIGHT SECTION COMPONENTS SUPPORTS</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1" kern="1400" dirty="0">
                          <a:solidFill>
                            <a:srgbClr val="FF0000"/>
                          </a:solidFill>
                          <a:effectLst/>
                          <a:latin typeface="Calibri" panose="020F0502020204030204" pitchFamily="34" charset="0"/>
                          <a:cs typeface="Calibri" panose="020F0502020204030204" pitchFamily="34" charset="0"/>
                        </a:rPr>
                        <a:t>IP1</a:t>
                      </a:r>
                      <a:r>
                        <a:rPr lang="en-GB" sz="1200" kern="1400" dirty="0">
                          <a:effectLst/>
                          <a:latin typeface="Calibri" panose="020F0502020204030204" pitchFamily="34" charset="0"/>
                          <a:cs typeface="Calibri" panose="020F0502020204030204" pitchFamily="34" charset="0"/>
                        </a:rPr>
                        <a:t>/</a:t>
                      </a: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62,000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(EN-ACE)</a:t>
                      </a:r>
                      <a:endParaRPr kumimoji="0" lang="en-GB" sz="1100" b="0" i="0" u="none" strike="noStrike" kern="14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6609245"/>
                  </a:ext>
                </a:extLst>
              </a:tr>
            </a:tbl>
          </a:graphicData>
        </a:graphic>
      </p:graphicFrame>
      <p:sp>
        <p:nvSpPr>
          <p:cNvPr id="21" name="Rectangle: Rounded Corners 20">
            <a:extLst>
              <a:ext uri="{FF2B5EF4-FFF2-40B4-BE49-F238E27FC236}">
                <a16:creationId xmlns:a16="http://schemas.microsoft.com/office/drawing/2014/main" id="{A24277C6-0FEB-4014-9F92-961773BDE6C6}"/>
              </a:ext>
            </a:extLst>
          </p:cNvPr>
          <p:cNvSpPr/>
          <p:nvPr/>
        </p:nvSpPr>
        <p:spPr>
          <a:xfrm>
            <a:off x="5270081" y="4247915"/>
            <a:ext cx="491851" cy="192796"/>
          </a:xfrm>
          <a:prstGeom prst="roundRect">
            <a:avLst/>
          </a:prstGeom>
          <a:solidFill>
            <a:srgbClr val="996633"/>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WP15.4</a:t>
            </a:r>
            <a:endParaRPr lang="en-GB" sz="1000" dirty="0"/>
          </a:p>
        </p:txBody>
      </p:sp>
      <p:sp>
        <p:nvSpPr>
          <p:cNvPr id="22" name="Rectangle: Rounded Corners 21">
            <a:extLst>
              <a:ext uri="{FF2B5EF4-FFF2-40B4-BE49-F238E27FC236}">
                <a16:creationId xmlns:a16="http://schemas.microsoft.com/office/drawing/2014/main" id="{3DF2F186-4063-44E6-95B4-068100B9353B}"/>
              </a:ext>
            </a:extLst>
          </p:cNvPr>
          <p:cNvSpPr/>
          <p:nvPr/>
        </p:nvSpPr>
        <p:spPr>
          <a:xfrm>
            <a:off x="5849800" y="4241981"/>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EN-ACE</a:t>
            </a:r>
            <a:endParaRPr lang="en-GB" sz="900" dirty="0"/>
          </a:p>
        </p:txBody>
      </p:sp>
      <p:pic>
        <p:nvPicPr>
          <p:cNvPr id="6" name="Picture 5">
            <a:extLst>
              <a:ext uri="{FF2B5EF4-FFF2-40B4-BE49-F238E27FC236}">
                <a16:creationId xmlns:a16="http://schemas.microsoft.com/office/drawing/2014/main" id="{CA7810DE-138F-4788-979A-377586FF9FD1}"/>
              </a:ext>
            </a:extLst>
          </p:cNvPr>
          <p:cNvPicPr>
            <a:picLocks noChangeAspect="1"/>
          </p:cNvPicPr>
          <p:nvPr/>
        </p:nvPicPr>
        <p:blipFill>
          <a:blip r:embed="rId2"/>
          <a:stretch>
            <a:fillRect/>
          </a:stretch>
        </p:blipFill>
        <p:spPr>
          <a:xfrm>
            <a:off x="1043608" y="4605315"/>
            <a:ext cx="7382905" cy="161948"/>
          </a:xfrm>
          <a:prstGeom prst="rect">
            <a:avLst/>
          </a:prstGeom>
          <a:ln>
            <a:solidFill>
              <a:srgbClr val="FFC000"/>
            </a:solidFill>
          </a:ln>
        </p:spPr>
      </p:pic>
      <p:sp>
        <p:nvSpPr>
          <p:cNvPr id="23" name="Content Placeholder 2">
            <a:extLst>
              <a:ext uri="{FF2B5EF4-FFF2-40B4-BE49-F238E27FC236}">
                <a16:creationId xmlns:a16="http://schemas.microsoft.com/office/drawing/2014/main" id="{B9B561B2-3A38-48D2-9F7F-8073A23D40B3}"/>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GB" sz="1100" dirty="0"/>
              <a:t>The LSS1 and LSS5 regions of the LHC machine will have been fully taken out</a:t>
            </a:r>
            <a:r>
              <a:rPr lang="en-US" sz="1100" dirty="0"/>
              <a:t> in during the execution of the works – rendering the LHC tunnel clear for the execution of the works</a:t>
            </a:r>
          </a:p>
          <a:p>
            <a:pPr lvl="1"/>
            <a:r>
              <a:rPr lang="en-US" sz="1100" dirty="0"/>
              <a:t>The foreseen quantities of the jacks and its supports are about 12-13 per IP side.</a:t>
            </a:r>
          </a:p>
          <a:p>
            <a:pPr lvl="1"/>
            <a:r>
              <a:rPr lang="en-US" sz="1100" dirty="0"/>
              <a:t>The surface to be demolished and reset is of 0.5m  x 1m = 0.5m^2.</a:t>
            </a:r>
            <a:endParaRPr lang="en-GB" sz="1100" dirty="0"/>
          </a:p>
        </p:txBody>
      </p:sp>
    </p:spTree>
    <p:extLst>
      <p:ext uri="{BB962C8B-B14F-4D97-AF65-F5344CB8AC3E}">
        <p14:creationId xmlns:p14="http://schemas.microsoft.com/office/powerpoint/2010/main" val="3679086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7" name="Picture 6"/>
          <p:cNvPicPr>
            <a:picLocks noChangeAspect="1"/>
          </p:cNvPicPr>
          <p:nvPr/>
        </p:nvPicPr>
        <p:blipFill rotWithShape="1">
          <a:blip r:embed="rId3">
            <a:alphaModFix amt="60000"/>
          </a:blip>
          <a:srcRect b="547"/>
          <a:stretch/>
        </p:blipFill>
        <p:spPr>
          <a:xfrm>
            <a:off x="1815325" y="719553"/>
            <a:ext cx="5832648" cy="4121677"/>
          </a:xfrm>
          <a:prstGeom prst="rect">
            <a:avLst/>
          </a:prstGeom>
        </p:spPr>
      </p:pic>
      <p:sp>
        <p:nvSpPr>
          <p:cNvPr id="15" name="Rectangle 14">
            <a:extLst>
              <a:ext uri="{FF2B5EF4-FFF2-40B4-BE49-F238E27FC236}">
                <a16:creationId xmlns:a16="http://schemas.microsoft.com/office/drawing/2014/main" id="{B442D495-778B-4505-8126-B60A72EB28B0}"/>
              </a:ext>
            </a:extLst>
          </p:cNvPr>
          <p:cNvSpPr/>
          <p:nvPr/>
        </p:nvSpPr>
        <p:spPr>
          <a:xfrm rot="17279177">
            <a:off x="5977776" y="1228377"/>
            <a:ext cx="64440" cy="428776"/>
          </a:xfrm>
          <a:prstGeom prst="rect">
            <a:avLst/>
          </a:prstGeom>
          <a:solidFill>
            <a:srgbClr val="C59EE2">
              <a:alpha val="27000"/>
            </a:srgb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4C8D9CE2-8CE5-4B55-996B-3BA698FEEB66}"/>
              </a:ext>
            </a:extLst>
          </p:cNvPr>
          <p:cNvSpPr/>
          <p:nvPr/>
        </p:nvSpPr>
        <p:spPr>
          <a:xfrm rot="16532795">
            <a:off x="5404350" y="1106274"/>
            <a:ext cx="64440" cy="428776"/>
          </a:xfrm>
          <a:prstGeom prst="rect">
            <a:avLst/>
          </a:prstGeom>
          <a:solidFill>
            <a:srgbClr val="C59EE2">
              <a:alpha val="27000"/>
            </a:srgb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E7480C8C-18FD-4E40-9648-B7FD502F664E}"/>
              </a:ext>
            </a:extLst>
          </p:cNvPr>
          <p:cNvSpPr/>
          <p:nvPr/>
        </p:nvSpPr>
        <p:spPr>
          <a:xfrm rot="16482752">
            <a:off x="4410041" y="4323156"/>
            <a:ext cx="89365" cy="302348"/>
          </a:xfrm>
          <a:prstGeom prst="rect">
            <a:avLst/>
          </a:prstGeom>
          <a:solidFill>
            <a:schemeClr val="accent4">
              <a:lumMod val="50000"/>
              <a:alpha val="27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1553F4DC-D7E4-4939-AB74-D654CCD8B094}"/>
              </a:ext>
            </a:extLst>
          </p:cNvPr>
          <p:cNvSpPr/>
          <p:nvPr/>
        </p:nvSpPr>
        <p:spPr>
          <a:xfrm rot="16702823">
            <a:off x="3914370" y="4318414"/>
            <a:ext cx="84104" cy="221370"/>
          </a:xfrm>
          <a:prstGeom prst="rect">
            <a:avLst/>
          </a:prstGeom>
          <a:solidFill>
            <a:schemeClr val="accent4">
              <a:lumMod val="50000"/>
              <a:alpha val="27000"/>
            </a:scheme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07D90549-3047-4229-B580-40904C6B6FB5}"/>
              </a:ext>
            </a:extLst>
          </p:cNvPr>
          <p:cNvSpPr/>
          <p:nvPr/>
        </p:nvSpPr>
        <p:spPr>
          <a:xfrm rot="18519308">
            <a:off x="3043420" y="3949751"/>
            <a:ext cx="69756" cy="609200"/>
          </a:xfrm>
          <a:prstGeom prst="rect">
            <a:avLst/>
          </a:prstGeom>
          <a:solidFill>
            <a:srgbClr val="00B050">
              <a:alpha val="27000"/>
            </a:srgbClr>
          </a:solid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07713F6D-DAE6-4AC9-8EE7-2B14E7B6AA85}"/>
              </a:ext>
            </a:extLst>
          </p:cNvPr>
          <p:cNvSpPr/>
          <p:nvPr/>
        </p:nvSpPr>
        <p:spPr>
          <a:xfrm>
            <a:off x="5508104" y="542198"/>
            <a:ext cx="1882512" cy="270000"/>
          </a:xfrm>
          <a:prstGeom prst="rect">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dirty="0"/>
              <a:t>MCEW – 2,3,4,5,7,8</a:t>
            </a:r>
            <a:endParaRPr lang="en-GB" sz="1400" b="1" dirty="0"/>
          </a:p>
        </p:txBody>
      </p:sp>
      <p:sp>
        <p:nvSpPr>
          <p:cNvPr id="24" name="Rectangle 23">
            <a:extLst>
              <a:ext uri="{FF2B5EF4-FFF2-40B4-BE49-F238E27FC236}">
                <a16:creationId xmlns:a16="http://schemas.microsoft.com/office/drawing/2014/main" id="{EE663BBB-789C-452E-9913-E544D2C0C4E1}"/>
              </a:ext>
            </a:extLst>
          </p:cNvPr>
          <p:cNvSpPr/>
          <p:nvPr/>
        </p:nvSpPr>
        <p:spPr>
          <a:xfrm>
            <a:off x="1610585" y="4437611"/>
            <a:ext cx="1319191" cy="291170"/>
          </a:xfrm>
          <a:prstGeom prst="rect">
            <a:avLst/>
          </a:prstGeom>
          <a:solidFill>
            <a:srgbClr val="00B05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dirty="0"/>
              <a:t>MCEW – 6</a:t>
            </a:r>
            <a:endParaRPr lang="en-GB" sz="1400" b="1" dirty="0"/>
          </a:p>
        </p:txBody>
      </p:sp>
      <p:sp>
        <p:nvSpPr>
          <p:cNvPr id="25" name="Rectangle 24">
            <a:extLst>
              <a:ext uri="{FF2B5EF4-FFF2-40B4-BE49-F238E27FC236}">
                <a16:creationId xmlns:a16="http://schemas.microsoft.com/office/drawing/2014/main" id="{0FAFBCE7-B49B-423D-B29F-6B5D847DA1DD}"/>
              </a:ext>
            </a:extLst>
          </p:cNvPr>
          <p:cNvSpPr/>
          <p:nvPr/>
        </p:nvSpPr>
        <p:spPr>
          <a:xfrm>
            <a:off x="3412458" y="4848357"/>
            <a:ext cx="1519582" cy="270001"/>
          </a:xfrm>
          <a:prstGeom prst="rect">
            <a:avLst/>
          </a:prstGeom>
          <a:solidFill>
            <a:schemeClr val="accent4">
              <a:lumMod val="60000"/>
              <a:lumOff val="40000"/>
              <a:alpha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dirty="0"/>
              <a:t>MCEW – 1,2,4,8</a:t>
            </a:r>
            <a:endParaRPr lang="en-GB" sz="1400" b="1" dirty="0"/>
          </a:p>
        </p:txBody>
      </p:sp>
      <p:sp>
        <p:nvSpPr>
          <p:cNvPr id="27" name="Footer Placeholder 26">
            <a:extLst>
              <a:ext uri="{FF2B5EF4-FFF2-40B4-BE49-F238E27FC236}">
                <a16:creationId xmlns:a16="http://schemas.microsoft.com/office/drawing/2014/main" id="{13698100-F56D-47B2-ADB1-7C72BD1E63A3}"/>
              </a:ext>
            </a:extLst>
          </p:cNvPr>
          <p:cNvSpPr>
            <a:spLocks noGrp="1"/>
          </p:cNvSpPr>
          <p:nvPr>
            <p:ph type="ftr" sz="quarter" idx="11"/>
          </p:nvPr>
        </p:nvSpPr>
        <p:spPr/>
        <p:txBody>
          <a:bodyPr/>
          <a:lstStyle/>
          <a:p>
            <a:r>
              <a:rPr lang="pt-BR" noProof="0"/>
              <a:t>J. Pedro Pinheiro de S., HL-WP15</a:t>
            </a:r>
            <a:endParaRPr lang="en-GB" noProof="0"/>
          </a:p>
        </p:txBody>
      </p:sp>
      <p:sp>
        <p:nvSpPr>
          <p:cNvPr id="28" name="Title 1">
            <a:extLst>
              <a:ext uri="{FF2B5EF4-FFF2-40B4-BE49-F238E27FC236}">
                <a16:creationId xmlns:a16="http://schemas.microsoft.com/office/drawing/2014/main" id="{BEA53195-7DF7-4597-80CF-3A7BA035E67E}"/>
              </a:ext>
            </a:extLst>
          </p:cNvPr>
          <p:cNvSpPr>
            <a:spLocks noGrp="1"/>
          </p:cNvSpPr>
          <p:nvPr>
            <p:ph type="title"/>
          </p:nvPr>
        </p:nvSpPr>
        <p:spPr>
          <a:xfrm>
            <a:off x="827584" y="47261"/>
            <a:ext cx="7920000" cy="540000"/>
          </a:xfrm>
        </p:spPr>
        <p:txBody>
          <a:bodyPr/>
          <a:lstStyle/>
          <a:p>
            <a:r>
              <a:rPr lang="en-US" sz="2000" dirty="0"/>
              <a:t>Overview of the regions where the MCEW will take place</a:t>
            </a:r>
            <a:endParaRPr lang="en-GB" sz="2000" dirty="0"/>
          </a:p>
        </p:txBody>
      </p:sp>
      <p:sp>
        <p:nvSpPr>
          <p:cNvPr id="30" name="TextBox 29">
            <a:extLst>
              <a:ext uri="{FF2B5EF4-FFF2-40B4-BE49-F238E27FC236}">
                <a16:creationId xmlns:a16="http://schemas.microsoft.com/office/drawing/2014/main" id="{6F96ABBC-C637-4065-A086-6F91AEA92312}"/>
              </a:ext>
            </a:extLst>
          </p:cNvPr>
          <p:cNvSpPr txBox="1"/>
          <p:nvPr/>
        </p:nvSpPr>
        <p:spPr>
          <a:xfrm>
            <a:off x="4898139" y="1668865"/>
            <a:ext cx="505628" cy="369332"/>
          </a:xfrm>
          <a:prstGeom prst="rect">
            <a:avLst/>
          </a:prstGeom>
          <a:noFill/>
        </p:spPr>
        <p:txBody>
          <a:bodyPr wrap="square">
            <a:spAutoFit/>
          </a:bodyPr>
          <a:lstStyle/>
          <a:p>
            <a:r>
              <a:rPr lang="en-GB" sz="1800" b="1" kern="1400" dirty="0">
                <a:solidFill>
                  <a:srgbClr val="662EF2"/>
                </a:solidFill>
                <a:effectLst/>
                <a:latin typeface="Calibri" panose="020F0502020204030204" pitchFamily="34" charset="0"/>
                <a:cs typeface="Calibri" panose="020F0502020204030204" pitchFamily="34" charset="0"/>
              </a:rPr>
              <a:t>P5</a:t>
            </a:r>
            <a:endParaRPr lang="en-GB" dirty="0"/>
          </a:p>
        </p:txBody>
      </p:sp>
      <p:sp>
        <p:nvSpPr>
          <p:cNvPr id="32" name="TextBox 31">
            <a:extLst>
              <a:ext uri="{FF2B5EF4-FFF2-40B4-BE49-F238E27FC236}">
                <a16:creationId xmlns:a16="http://schemas.microsoft.com/office/drawing/2014/main" id="{A110BD22-1857-4872-9D55-2A7072C0095A}"/>
              </a:ext>
            </a:extLst>
          </p:cNvPr>
          <p:cNvSpPr txBox="1"/>
          <p:nvPr/>
        </p:nvSpPr>
        <p:spPr>
          <a:xfrm>
            <a:off x="2568872" y="2879384"/>
            <a:ext cx="557808" cy="369332"/>
          </a:xfrm>
          <a:prstGeom prst="rect">
            <a:avLst/>
          </a:prstGeom>
          <a:noFill/>
        </p:spPr>
        <p:txBody>
          <a:bodyPr wrap="square">
            <a:spAutoFit/>
          </a:bodyPr>
          <a:lstStyle/>
          <a:p>
            <a:pPr algn="ctr"/>
            <a:r>
              <a:rPr lang="en-GB" sz="1800" b="1" kern="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P2</a:t>
            </a:r>
            <a:endParaRPr lang="en-GB" sz="1800" kern="14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35" name="TextBox 34">
            <a:extLst>
              <a:ext uri="{FF2B5EF4-FFF2-40B4-BE49-F238E27FC236}">
                <a16:creationId xmlns:a16="http://schemas.microsoft.com/office/drawing/2014/main" id="{A20A9F33-6817-48B2-892A-434AAD0C0687}"/>
              </a:ext>
            </a:extLst>
          </p:cNvPr>
          <p:cNvSpPr txBox="1"/>
          <p:nvPr/>
        </p:nvSpPr>
        <p:spPr>
          <a:xfrm>
            <a:off x="4072054" y="3429212"/>
            <a:ext cx="485800" cy="369332"/>
          </a:xfrm>
          <a:prstGeom prst="rect">
            <a:avLst/>
          </a:prstGeom>
          <a:noFill/>
        </p:spPr>
        <p:txBody>
          <a:bodyPr wrap="square">
            <a:spAutoFit/>
          </a:bodyPr>
          <a:lstStyle/>
          <a:p>
            <a:r>
              <a:rPr lang="en-GB" sz="1800" b="1" kern="1400" dirty="0">
                <a:solidFill>
                  <a:srgbClr val="FF0000"/>
                </a:solidFill>
                <a:effectLst/>
                <a:latin typeface="Calibri" panose="020F0502020204030204" pitchFamily="34" charset="0"/>
                <a:cs typeface="Calibri" panose="020F0502020204030204" pitchFamily="34" charset="0"/>
              </a:rPr>
              <a:t>P1</a:t>
            </a:r>
            <a:endParaRPr lang="en-GB" dirty="0"/>
          </a:p>
        </p:txBody>
      </p:sp>
    </p:spTree>
    <p:extLst>
      <p:ext uri="{BB962C8B-B14F-4D97-AF65-F5344CB8AC3E}">
        <p14:creationId xmlns:p14="http://schemas.microsoft.com/office/powerpoint/2010/main" val="327047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a:extLst>
              <a:ext uri="{FF2B5EF4-FFF2-40B4-BE49-F238E27FC236}">
                <a16:creationId xmlns:a16="http://schemas.microsoft.com/office/drawing/2014/main" id="{8E41337A-8634-47B3-A5A4-44BD636DA860}"/>
              </a:ext>
            </a:extLst>
          </p:cNvPr>
          <p:cNvSpPr/>
          <p:nvPr/>
        </p:nvSpPr>
        <p:spPr>
          <a:xfrm>
            <a:off x="7022860" y="798752"/>
            <a:ext cx="2116805" cy="67147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r>
              <a:rPr lang="en-US" sz="900" b="1" dirty="0"/>
              <a:t>Budget allocated by HL- Project and approved in EDMS</a:t>
            </a:r>
            <a:endParaRPr lang="en-GB" sz="900" b="1" dirty="0"/>
          </a:p>
        </p:txBody>
      </p:sp>
      <p:sp>
        <p:nvSpPr>
          <p:cNvPr id="31" name="Rectangle 30">
            <a:extLst>
              <a:ext uri="{FF2B5EF4-FFF2-40B4-BE49-F238E27FC236}">
                <a16:creationId xmlns:a16="http://schemas.microsoft.com/office/drawing/2014/main" id="{400BA7D3-ECDA-4392-BC8A-F33867882660}"/>
              </a:ext>
            </a:extLst>
          </p:cNvPr>
          <p:cNvSpPr/>
          <p:nvPr/>
        </p:nvSpPr>
        <p:spPr>
          <a:xfrm>
            <a:off x="4532401" y="3442998"/>
            <a:ext cx="2691401" cy="844995"/>
          </a:xfrm>
          <a:prstGeom prst="rect">
            <a:avLst/>
          </a:prstGeom>
          <a:solidFill>
            <a:schemeClr val="accent6">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BD60A5A2-4ABE-4375-9086-DE8A095A578D}"/>
              </a:ext>
            </a:extLst>
          </p:cNvPr>
          <p:cNvSpPr txBox="1"/>
          <p:nvPr/>
        </p:nvSpPr>
        <p:spPr>
          <a:xfrm>
            <a:off x="237456" y="1809727"/>
            <a:ext cx="1678606" cy="507831"/>
          </a:xfrm>
          <a:prstGeom prst="rect">
            <a:avLst/>
          </a:prstGeom>
          <a:noFill/>
        </p:spPr>
        <p:txBody>
          <a:bodyPr wrap="square" rtlCol="0">
            <a:spAutoFit/>
          </a:bodyPr>
          <a:lstStyle/>
          <a:p>
            <a:pPr algn="just"/>
            <a:r>
              <a:rPr lang="pt-PT" sz="900" dirty="0"/>
              <a:t>After Sep ’20 Before Feb ‘22</a:t>
            </a:r>
          </a:p>
          <a:p>
            <a:endParaRPr lang="pt-PT" sz="900" dirty="0"/>
          </a:p>
          <a:p>
            <a:r>
              <a:rPr lang="pt-PT" sz="900" dirty="0"/>
              <a:t>After Feb ‘22</a:t>
            </a:r>
            <a:endParaRPr lang="en-GB" sz="900" dirty="0"/>
          </a:p>
        </p:txBody>
      </p:sp>
      <p:sp>
        <p:nvSpPr>
          <p:cNvPr id="42" name="Rectangle 41">
            <a:extLst>
              <a:ext uri="{FF2B5EF4-FFF2-40B4-BE49-F238E27FC236}">
                <a16:creationId xmlns:a16="http://schemas.microsoft.com/office/drawing/2014/main" id="{B55C75DD-661E-4C7F-BB1C-62F184380FF0}"/>
              </a:ext>
            </a:extLst>
          </p:cNvPr>
          <p:cNvSpPr/>
          <p:nvPr/>
        </p:nvSpPr>
        <p:spPr>
          <a:xfrm>
            <a:off x="4519701" y="2451534"/>
            <a:ext cx="2719184" cy="844995"/>
          </a:xfrm>
          <a:prstGeom prst="rect">
            <a:avLst/>
          </a:prstGeom>
          <a:solidFill>
            <a:schemeClr val="accent6">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0D47AEAD-8109-474C-B0F4-7170473E64F1}"/>
              </a:ext>
            </a:extLst>
          </p:cNvPr>
          <p:cNvSpPr/>
          <p:nvPr/>
        </p:nvSpPr>
        <p:spPr>
          <a:xfrm>
            <a:off x="480245" y="2922391"/>
            <a:ext cx="3363828" cy="843558"/>
          </a:xfrm>
          <a:prstGeom prst="rect">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1E478E4F-9D8C-4F0F-986C-CAD8707B01D3}"/>
              </a:ext>
            </a:extLst>
          </p:cNvPr>
          <p:cNvSpPr/>
          <p:nvPr/>
        </p:nvSpPr>
        <p:spPr>
          <a:xfrm>
            <a:off x="4158834" y="626175"/>
            <a:ext cx="2644587" cy="1014012"/>
          </a:xfrm>
          <a:prstGeom prst="rect">
            <a:avLst/>
          </a:prstGeom>
          <a:solidFill>
            <a:srgbClr val="00B050">
              <a:alpha val="50000"/>
            </a:srgbClr>
          </a:solidFill>
          <a:ln>
            <a:noFill/>
          </a:ln>
        </p:spPr>
        <p:style>
          <a:lnRef idx="0">
            <a:scrgbClr r="0" g="0" b="0"/>
          </a:lnRef>
          <a:fillRef idx="0">
            <a:scrgbClr r="0" g="0" b="0"/>
          </a:fillRef>
          <a:effectRef idx="0">
            <a:scrgbClr r="0" g="0" b="0"/>
          </a:effectRef>
          <a:fontRef idx="minor">
            <a:schemeClr val="lt1"/>
          </a:fontRef>
        </p:style>
        <p:txBody>
          <a:bodyPr rtlCol="0" anchor="t"/>
          <a:lstStyle/>
          <a:p>
            <a:pPr marL="0" indent="0">
              <a:buNone/>
            </a:pPr>
            <a:r>
              <a:rPr lang="en-GB" sz="900" b="1" dirty="0">
                <a:solidFill>
                  <a:schemeClr val="bg1"/>
                </a:solidFill>
                <a:latin typeface="Arial" panose="020B0604020202020204" pitchFamily="34" charset="0"/>
              </a:rPr>
              <a:t>Initial budget estimations are performed. </a:t>
            </a:r>
          </a:p>
          <a:p>
            <a:pPr marL="0" indent="0">
              <a:buNone/>
            </a:pPr>
            <a:r>
              <a:rPr lang="en-GB" sz="900" b="1" dirty="0">
                <a:solidFill>
                  <a:schemeClr val="bg1"/>
                </a:solidFill>
                <a:latin typeface="Arial" panose="020B0604020202020204" pitchFamily="34" charset="0"/>
              </a:rPr>
              <a:t>Baseline are established and further studies on behalf of each group are conducted</a:t>
            </a:r>
            <a:endParaRPr lang="en-GB" sz="900" dirty="0"/>
          </a:p>
        </p:txBody>
      </p:sp>
      <p:sp>
        <p:nvSpPr>
          <p:cNvPr id="25" name="Rectangle 24">
            <a:extLst>
              <a:ext uri="{FF2B5EF4-FFF2-40B4-BE49-F238E27FC236}">
                <a16:creationId xmlns:a16="http://schemas.microsoft.com/office/drawing/2014/main" id="{D1B524FD-1863-465D-94ED-5D7A1FFAF8C0}"/>
              </a:ext>
            </a:extLst>
          </p:cNvPr>
          <p:cNvSpPr/>
          <p:nvPr/>
        </p:nvSpPr>
        <p:spPr>
          <a:xfrm>
            <a:off x="395536" y="628796"/>
            <a:ext cx="3435474" cy="1011390"/>
          </a:xfrm>
          <a:prstGeom prst="rect">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t"/>
          <a:lstStyle/>
          <a:p>
            <a:pPr marL="0" indent="0">
              <a:buNone/>
            </a:pPr>
            <a:r>
              <a:rPr lang="en-GB" sz="1000" b="1" dirty="0">
                <a:solidFill>
                  <a:schemeClr val="bg1"/>
                </a:solidFill>
                <a:latin typeface="Arial" panose="020B0604020202020204" pitchFamily="34" charset="0"/>
              </a:rPr>
              <a:t>Preliminary specification for each of the identified works are provided.</a:t>
            </a:r>
          </a:p>
          <a:p>
            <a:pPr marL="0" indent="0">
              <a:buNone/>
            </a:pPr>
            <a:r>
              <a:rPr lang="en-GB" sz="1000" b="1" dirty="0">
                <a:solidFill>
                  <a:schemeClr val="bg1"/>
                </a:solidFill>
                <a:latin typeface="Arial" panose="020B0604020202020204" pitchFamily="34" charset="0"/>
              </a:rPr>
              <a:t>Pre-studies to identify missing information for the execution are started.</a:t>
            </a:r>
          </a:p>
          <a:p>
            <a:endParaRPr lang="en-GB" sz="10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12" name="Titre 7">
            <a:extLst>
              <a:ext uri="{FF2B5EF4-FFF2-40B4-BE49-F238E27FC236}">
                <a16:creationId xmlns:a16="http://schemas.microsoft.com/office/drawing/2014/main" id="{97F8B800-D043-4680-938E-980ABE97195F}"/>
              </a:ext>
            </a:extLst>
          </p:cNvPr>
          <p:cNvSpPr>
            <a:spLocks noGrp="1"/>
          </p:cNvSpPr>
          <p:nvPr>
            <p:ph type="title"/>
          </p:nvPr>
        </p:nvSpPr>
        <p:spPr>
          <a:xfrm>
            <a:off x="612000" y="111836"/>
            <a:ext cx="7920000" cy="432048"/>
          </a:xfrm>
        </p:spPr>
        <p:txBody>
          <a:bodyPr/>
          <a:lstStyle/>
          <a:p>
            <a:r>
              <a:rPr lang="en-GB" sz="2000" dirty="0"/>
              <a:t>Overview of the followed process for the MCEW</a:t>
            </a:r>
            <a:endParaRPr lang="fr-FR" sz="2000" dirty="0"/>
          </a:p>
        </p:txBody>
      </p:sp>
      <p:sp>
        <p:nvSpPr>
          <p:cNvPr id="4" name="Flowchart: Connector 3">
            <a:extLst>
              <a:ext uri="{FF2B5EF4-FFF2-40B4-BE49-F238E27FC236}">
                <a16:creationId xmlns:a16="http://schemas.microsoft.com/office/drawing/2014/main" id="{9691E902-7451-47AC-83FC-3A3AB5746B72}"/>
              </a:ext>
            </a:extLst>
          </p:cNvPr>
          <p:cNvSpPr>
            <a:spLocks noChangeAspect="1"/>
          </p:cNvSpPr>
          <p:nvPr/>
        </p:nvSpPr>
        <p:spPr>
          <a:xfrm>
            <a:off x="3610304" y="649006"/>
            <a:ext cx="216025" cy="216025"/>
          </a:xfrm>
          <a:prstGeom prst="flowChartConnector">
            <a:avLst/>
          </a:prstGeom>
          <a:solidFill>
            <a:srgbClr val="92D050"/>
          </a:solidFill>
          <a:ln>
            <a:solidFill>
              <a:srgbClr val="00B05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1</a:t>
            </a:r>
            <a:endParaRPr lang="en-GB" sz="900" dirty="0"/>
          </a:p>
        </p:txBody>
      </p:sp>
      <p:sp>
        <p:nvSpPr>
          <p:cNvPr id="6" name="Flowchart: Connector 5">
            <a:extLst>
              <a:ext uri="{FF2B5EF4-FFF2-40B4-BE49-F238E27FC236}">
                <a16:creationId xmlns:a16="http://schemas.microsoft.com/office/drawing/2014/main" id="{59B0AF35-41E3-4F31-94BC-D3A8F5A49F27}"/>
              </a:ext>
            </a:extLst>
          </p:cNvPr>
          <p:cNvSpPr>
            <a:spLocks noChangeAspect="1"/>
          </p:cNvSpPr>
          <p:nvPr/>
        </p:nvSpPr>
        <p:spPr>
          <a:xfrm>
            <a:off x="6570400" y="648800"/>
            <a:ext cx="208737" cy="216025"/>
          </a:xfrm>
          <a:prstGeom prst="flowChartConnector">
            <a:avLst/>
          </a:prstGeom>
          <a:solidFill>
            <a:srgbClr val="92D050"/>
          </a:solidFill>
          <a:ln>
            <a:solidFill>
              <a:srgbClr val="00B05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2</a:t>
            </a:r>
            <a:endParaRPr lang="en-GB" sz="900" dirty="0"/>
          </a:p>
        </p:txBody>
      </p:sp>
      <p:sp>
        <p:nvSpPr>
          <p:cNvPr id="7" name="Flowchart: Connector 6">
            <a:extLst>
              <a:ext uri="{FF2B5EF4-FFF2-40B4-BE49-F238E27FC236}">
                <a16:creationId xmlns:a16="http://schemas.microsoft.com/office/drawing/2014/main" id="{4FDFD407-362C-4855-A714-449BC12539CF}"/>
              </a:ext>
            </a:extLst>
          </p:cNvPr>
          <p:cNvSpPr>
            <a:spLocks noChangeAspect="1"/>
          </p:cNvSpPr>
          <p:nvPr/>
        </p:nvSpPr>
        <p:spPr>
          <a:xfrm>
            <a:off x="7022860" y="2469202"/>
            <a:ext cx="216025" cy="216025"/>
          </a:xfrm>
          <a:prstGeom prst="flowChartConnector">
            <a:avLst/>
          </a:prstGeom>
          <a:solidFill>
            <a:schemeClr val="accent4">
              <a:lumMod val="60000"/>
              <a:lumOff val="40000"/>
            </a:schemeClr>
          </a:solidFill>
          <a:ln>
            <a:solidFill>
              <a:schemeClr val="accent4">
                <a:lumMod val="75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4</a:t>
            </a:r>
            <a:endParaRPr lang="en-GB" sz="900" dirty="0"/>
          </a:p>
        </p:txBody>
      </p:sp>
      <p:cxnSp>
        <p:nvCxnSpPr>
          <p:cNvPr id="8" name="Connector: Elbow 7">
            <a:extLst>
              <a:ext uri="{FF2B5EF4-FFF2-40B4-BE49-F238E27FC236}">
                <a16:creationId xmlns:a16="http://schemas.microsoft.com/office/drawing/2014/main" id="{E4461299-859C-479F-A0B0-1792E07B49B9}"/>
              </a:ext>
            </a:extLst>
          </p:cNvPr>
          <p:cNvCxnSpPr>
            <a:cxnSpLocks/>
            <a:stCxn id="25" idx="3"/>
            <a:endCxn id="26" idx="1"/>
          </p:cNvCxnSpPr>
          <p:nvPr/>
        </p:nvCxnSpPr>
        <p:spPr>
          <a:xfrm flipV="1">
            <a:off x="3831010" y="1133181"/>
            <a:ext cx="327824" cy="1310"/>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onnector: Elbow 8">
            <a:extLst>
              <a:ext uri="{FF2B5EF4-FFF2-40B4-BE49-F238E27FC236}">
                <a16:creationId xmlns:a16="http://schemas.microsoft.com/office/drawing/2014/main" id="{41161BA1-2500-4AA1-841A-DEF70B839D83}"/>
              </a:ext>
            </a:extLst>
          </p:cNvPr>
          <p:cNvCxnSpPr>
            <a:cxnSpLocks/>
            <a:stCxn id="89" idx="2"/>
            <a:endCxn id="42" idx="3"/>
          </p:cNvCxnSpPr>
          <p:nvPr/>
        </p:nvCxnSpPr>
        <p:spPr>
          <a:xfrm rot="5400000">
            <a:off x="6958173" y="1750942"/>
            <a:ext cx="1403802" cy="842378"/>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E5AFFDE5-9015-4529-A815-49F8668D67B0}"/>
              </a:ext>
            </a:extLst>
          </p:cNvPr>
          <p:cNvSpPr txBox="1">
            <a:spLocks/>
          </p:cNvSpPr>
          <p:nvPr/>
        </p:nvSpPr>
        <p:spPr>
          <a:xfrm>
            <a:off x="548218" y="636343"/>
            <a:ext cx="2883941" cy="303866"/>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GB" sz="900" b="1" dirty="0">
              <a:solidFill>
                <a:schemeClr val="bg1"/>
              </a:solidFill>
              <a:latin typeface="Arial" panose="020B0604020202020204" pitchFamily="34" charset="0"/>
            </a:endParaRPr>
          </a:p>
        </p:txBody>
      </p:sp>
      <p:sp>
        <p:nvSpPr>
          <p:cNvPr id="11" name="Content Placeholder 2">
            <a:extLst>
              <a:ext uri="{FF2B5EF4-FFF2-40B4-BE49-F238E27FC236}">
                <a16:creationId xmlns:a16="http://schemas.microsoft.com/office/drawing/2014/main" id="{2BB35B89-A200-46F2-854A-9DDB9B7B423C}"/>
              </a:ext>
            </a:extLst>
          </p:cNvPr>
          <p:cNvSpPr txBox="1">
            <a:spLocks/>
          </p:cNvSpPr>
          <p:nvPr/>
        </p:nvSpPr>
        <p:spPr>
          <a:xfrm>
            <a:off x="4584810" y="2611520"/>
            <a:ext cx="3554171"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900" b="1" dirty="0">
                <a:solidFill>
                  <a:schemeClr val="bg1"/>
                </a:solidFill>
                <a:latin typeface="Arial" panose="020B0604020202020204" pitchFamily="34" charset="0"/>
              </a:rPr>
              <a:t>Detailed scheduling studies are conducted</a:t>
            </a:r>
          </a:p>
        </p:txBody>
      </p:sp>
      <p:sp>
        <p:nvSpPr>
          <p:cNvPr id="13" name="Content Placeholder 2">
            <a:extLst>
              <a:ext uri="{FF2B5EF4-FFF2-40B4-BE49-F238E27FC236}">
                <a16:creationId xmlns:a16="http://schemas.microsoft.com/office/drawing/2014/main" id="{BD809F7D-883F-4F2E-B5A9-527EF4D70BBF}"/>
              </a:ext>
            </a:extLst>
          </p:cNvPr>
          <p:cNvSpPr txBox="1">
            <a:spLocks/>
          </p:cNvSpPr>
          <p:nvPr/>
        </p:nvSpPr>
        <p:spPr>
          <a:xfrm>
            <a:off x="4270307" y="638011"/>
            <a:ext cx="2300093" cy="394721"/>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en-GB" sz="900" b="1" dirty="0">
              <a:solidFill>
                <a:schemeClr val="bg1"/>
              </a:solidFill>
              <a:latin typeface="Arial" panose="020B0604020202020204" pitchFamily="34" charset="0"/>
            </a:endParaRPr>
          </a:p>
        </p:txBody>
      </p:sp>
      <p:cxnSp>
        <p:nvCxnSpPr>
          <p:cNvPr id="14" name="Connector: Elbow 13">
            <a:extLst>
              <a:ext uri="{FF2B5EF4-FFF2-40B4-BE49-F238E27FC236}">
                <a16:creationId xmlns:a16="http://schemas.microsoft.com/office/drawing/2014/main" id="{B1B7F744-BE39-4D0C-8EE6-D8859274E41C}"/>
              </a:ext>
            </a:extLst>
          </p:cNvPr>
          <p:cNvCxnSpPr>
            <a:cxnSpLocks/>
            <a:stCxn id="42" idx="1"/>
            <a:endCxn id="48" idx="3"/>
          </p:cNvCxnSpPr>
          <p:nvPr/>
        </p:nvCxnSpPr>
        <p:spPr>
          <a:xfrm rot="10800000" flipV="1">
            <a:off x="3844073" y="2874032"/>
            <a:ext cx="675628" cy="47013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Flowchart: Connector 15">
            <a:extLst>
              <a:ext uri="{FF2B5EF4-FFF2-40B4-BE49-F238E27FC236}">
                <a16:creationId xmlns:a16="http://schemas.microsoft.com/office/drawing/2014/main" id="{23229641-CECF-4272-87F0-F3E90CDF3DFA}"/>
              </a:ext>
            </a:extLst>
          </p:cNvPr>
          <p:cNvSpPr>
            <a:spLocks noChangeAspect="1"/>
          </p:cNvSpPr>
          <p:nvPr/>
        </p:nvSpPr>
        <p:spPr>
          <a:xfrm>
            <a:off x="3610304" y="2924087"/>
            <a:ext cx="216025" cy="216025"/>
          </a:xfrm>
          <a:prstGeom prst="flowChartConnector">
            <a:avLst/>
          </a:prstGeom>
          <a:solidFill>
            <a:schemeClr val="accent4">
              <a:lumMod val="60000"/>
              <a:lumOff val="40000"/>
            </a:schemeClr>
          </a:solidFill>
          <a:ln>
            <a:solidFill>
              <a:schemeClr val="accent4">
                <a:lumMod val="75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5</a:t>
            </a:r>
            <a:endParaRPr lang="en-GB" sz="900" dirty="0"/>
          </a:p>
        </p:txBody>
      </p:sp>
      <p:cxnSp>
        <p:nvCxnSpPr>
          <p:cNvPr id="17" name="Straight Connector 16">
            <a:extLst>
              <a:ext uri="{FF2B5EF4-FFF2-40B4-BE49-F238E27FC236}">
                <a16:creationId xmlns:a16="http://schemas.microsoft.com/office/drawing/2014/main" id="{11B4D873-3C2A-4EF4-BADE-9EB04C85EC85}"/>
              </a:ext>
            </a:extLst>
          </p:cNvPr>
          <p:cNvCxnSpPr>
            <a:cxnSpLocks/>
          </p:cNvCxnSpPr>
          <p:nvPr/>
        </p:nvCxnSpPr>
        <p:spPr>
          <a:xfrm>
            <a:off x="249901" y="2036511"/>
            <a:ext cx="8640960"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19" name="Rectangle: Rounded Corners 18">
            <a:extLst>
              <a:ext uri="{FF2B5EF4-FFF2-40B4-BE49-F238E27FC236}">
                <a16:creationId xmlns:a16="http://schemas.microsoft.com/office/drawing/2014/main" id="{C5713BCD-180E-431A-A879-480ADFCDAEB0}"/>
              </a:ext>
            </a:extLst>
          </p:cNvPr>
          <p:cNvSpPr/>
          <p:nvPr/>
        </p:nvSpPr>
        <p:spPr>
          <a:xfrm>
            <a:off x="548218" y="1399198"/>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a:t>
            </a:r>
            <a:endParaRPr lang="en-GB" sz="900" dirty="0"/>
          </a:p>
        </p:txBody>
      </p:sp>
      <p:sp>
        <p:nvSpPr>
          <p:cNvPr id="20" name="Rectangle: Rounded Corners 19">
            <a:extLst>
              <a:ext uri="{FF2B5EF4-FFF2-40B4-BE49-F238E27FC236}">
                <a16:creationId xmlns:a16="http://schemas.microsoft.com/office/drawing/2014/main" id="{01646A1A-13C8-4F0B-B5F7-A67DD65D0931}"/>
              </a:ext>
            </a:extLst>
          </p:cNvPr>
          <p:cNvSpPr/>
          <p:nvPr/>
        </p:nvSpPr>
        <p:spPr>
          <a:xfrm>
            <a:off x="1090901" y="1396061"/>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err="1"/>
              <a:t>WPx</a:t>
            </a:r>
            <a:endParaRPr lang="en-GB" sz="900" dirty="0"/>
          </a:p>
        </p:txBody>
      </p:sp>
      <p:sp>
        <p:nvSpPr>
          <p:cNvPr id="21" name="Rectangle: Rounded Corners 20">
            <a:extLst>
              <a:ext uri="{FF2B5EF4-FFF2-40B4-BE49-F238E27FC236}">
                <a16:creationId xmlns:a16="http://schemas.microsoft.com/office/drawing/2014/main" id="{576C24D2-41A1-4108-868C-45621C8C50F5}"/>
              </a:ext>
            </a:extLst>
          </p:cNvPr>
          <p:cNvSpPr/>
          <p:nvPr/>
        </p:nvSpPr>
        <p:spPr>
          <a:xfrm>
            <a:off x="4210498" y="1374812"/>
            <a:ext cx="491851" cy="189659"/>
          </a:xfrm>
          <a:prstGeom prst="roundRect">
            <a:avLst/>
          </a:prstGeom>
          <a:solidFill>
            <a:schemeClr val="tx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SCE</a:t>
            </a:r>
            <a:endParaRPr lang="en-GB" sz="900" dirty="0"/>
          </a:p>
        </p:txBody>
      </p:sp>
      <p:sp>
        <p:nvSpPr>
          <p:cNvPr id="22" name="Rectangle: Rounded Corners 21">
            <a:extLst>
              <a:ext uri="{FF2B5EF4-FFF2-40B4-BE49-F238E27FC236}">
                <a16:creationId xmlns:a16="http://schemas.microsoft.com/office/drawing/2014/main" id="{37193F56-D46D-4ADC-93EF-CB5FC98C86F1}"/>
              </a:ext>
            </a:extLst>
          </p:cNvPr>
          <p:cNvSpPr/>
          <p:nvPr/>
        </p:nvSpPr>
        <p:spPr>
          <a:xfrm>
            <a:off x="4761469" y="1374813"/>
            <a:ext cx="491851" cy="192796"/>
          </a:xfrm>
          <a:prstGeom prst="roundRect">
            <a:avLst/>
          </a:prstGeom>
          <a:solidFill>
            <a:srgbClr val="00642D"/>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EN-EL</a:t>
            </a:r>
            <a:endParaRPr lang="en-GB" sz="1000" dirty="0"/>
          </a:p>
        </p:txBody>
      </p:sp>
      <p:sp>
        <p:nvSpPr>
          <p:cNvPr id="53" name="Rectangle: Rounded Corners 52">
            <a:extLst>
              <a:ext uri="{FF2B5EF4-FFF2-40B4-BE49-F238E27FC236}">
                <a16:creationId xmlns:a16="http://schemas.microsoft.com/office/drawing/2014/main" id="{7CF5D552-C158-441A-ADEC-55400B41E43B}"/>
              </a:ext>
            </a:extLst>
          </p:cNvPr>
          <p:cNvSpPr/>
          <p:nvPr/>
        </p:nvSpPr>
        <p:spPr>
          <a:xfrm>
            <a:off x="557438" y="3486548"/>
            <a:ext cx="491851" cy="189659"/>
          </a:xfrm>
          <a:prstGeom prst="roundRect">
            <a:avLst/>
          </a:prstGeom>
          <a:solidFill>
            <a:schemeClr val="tx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SCE</a:t>
            </a:r>
            <a:endParaRPr lang="en-GB" sz="900" dirty="0"/>
          </a:p>
        </p:txBody>
      </p:sp>
      <p:sp>
        <p:nvSpPr>
          <p:cNvPr id="54" name="Rectangle: Rounded Corners 53">
            <a:extLst>
              <a:ext uri="{FF2B5EF4-FFF2-40B4-BE49-F238E27FC236}">
                <a16:creationId xmlns:a16="http://schemas.microsoft.com/office/drawing/2014/main" id="{56E22102-9021-4FA2-BB80-B1C4C03A209B}"/>
              </a:ext>
            </a:extLst>
          </p:cNvPr>
          <p:cNvSpPr/>
          <p:nvPr/>
        </p:nvSpPr>
        <p:spPr>
          <a:xfrm>
            <a:off x="1108409" y="3486549"/>
            <a:ext cx="491851" cy="192796"/>
          </a:xfrm>
          <a:prstGeom prst="roundRect">
            <a:avLst/>
          </a:prstGeom>
          <a:solidFill>
            <a:srgbClr val="00642D"/>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EN-EL</a:t>
            </a:r>
            <a:endParaRPr lang="en-GB" sz="1000" dirty="0"/>
          </a:p>
        </p:txBody>
      </p:sp>
      <p:sp>
        <p:nvSpPr>
          <p:cNvPr id="64" name="Rectangle: Rounded Corners 63">
            <a:extLst>
              <a:ext uri="{FF2B5EF4-FFF2-40B4-BE49-F238E27FC236}">
                <a16:creationId xmlns:a16="http://schemas.microsoft.com/office/drawing/2014/main" id="{879DD8F7-ECA7-4CAD-A2DE-F1A27501BD14}"/>
              </a:ext>
            </a:extLst>
          </p:cNvPr>
          <p:cNvSpPr/>
          <p:nvPr/>
        </p:nvSpPr>
        <p:spPr>
          <a:xfrm>
            <a:off x="4607391" y="3052569"/>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a:t>
            </a:r>
            <a:endParaRPr lang="en-GB" sz="900" dirty="0"/>
          </a:p>
        </p:txBody>
      </p:sp>
      <p:sp>
        <p:nvSpPr>
          <p:cNvPr id="65" name="Rectangle: Rounded Corners 64">
            <a:extLst>
              <a:ext uri="{FF2B5EF4-FFF2-40B4-BE49-F238E27FC236}">
                <a16:creationId xmlns:a16="http://schemas.microsoft.com/office/drawing/2014/main" id="{7448B8D3-5042-42A6-A5DB-628D11236F88}"/>
              </a:ext>
            </a:extLst>
          </p:cNvPr>
          <p:cNvSpPr/>
          <p:nvPr/>
        </p:nvSpPr>
        <p:spPr>
          <a:xfrm>
            <a:off x="4607392" y="4011909"/>
            <a:ext cx="491851" cy="189659"/>
          </a:xfrm>
          <a:prstGeom prst="roundRect">
            <a:avLst/>
          </a:prstGeom>
          <a:solidFill>
            <a:schemeClr val="tx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SCE</a:t>
            </a:r>
            <a:endParaRPr lang="en-GB" sz="900" dirty="0"/>
          </a:p>
        </p:txBody>
      </p:sp>
      <p:sp>
        <p:nvSpPr>
          <p:cNvPr id="66" name="Rectangle: Rounded Corners 65">
            <a:extLst>
              <a:ext uri="{FF2B5EF4-FFF2-40B4-BE49-F238E27FC236}">
                <a16:creationId xmlns:a16="http://schemas.microsoft.com/office/drawing/2014/main" id="{62F920BF-B60B-482B-A5D1-CDC97A7BAF3E}"/>
              </a:ext>
            </a:extLst>
          </p:cNvPr>
          <p:cNvSpPr/>
          <p:nvPr/>
        </p:nvSpPr>
        <p:spPr>
          <a:xfrm>
            <a:off x="5158363" y="4011910"/>
            <a:ext cx="491851" cy="192796"/>
          </a:xfrm>
          <a:prstGeom prst="roundRect">
            <a:avLst/>
          </a:prstGeom>
          <a:solidFill>
            <a:srgbClr val="00642D"/>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EN-EL</a:t>
            </a:r>
            <a:endParaRPr lang="en-GB" sz="1000" dirty="0"/>
          </a:p>
        </p:txBody>
      </p:sp>
      <p:sp>
        <p:nvSpPr>
          <p:cNvPr id="67" name="Content Placeholder 2">
            <a:extLst>
              <a:ext uri="{FF2B5EF4-FFF2-40B4-BE49-F238E27FC236}">
                <a16:creationId xmlns:a16="http://schemas.microsoft.com/office/drawing/2014/main" id="{BF76CAFF-0A3C-494D-B4E7-7C1F0C2BDE83}"/>
              </a:ext>
            </a:extLst>
          </p:cNvPr>
          <p:cNvSpPr txBox="1">
            <a:spLocks/>
          </p:cNvSpPr>
          <p:nvPr/>
        </p:nvSpPr>
        <p:spPr>
          <a:xfrm>
            <a:off x="572206" y="3120835"/>
            <a:ext cx="3148400"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900" b="1" dirty="0">
                <a:solidFill>
                  <a:schemeClr val="bg1"/>
                </a:solidFill>
                <a:latin typeface="Arial" panose="020B0604020202020204" pitchFamily="34" charset="0"/>
              </a:rPr>
              <a:t>The works are executed according to the guidelines established in step 4</a:t>
            </a:r>
            <a:endParaRPr lang="en-GB" sz="900" b="1"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A55A22C1-93E1-4F9D-A97C-F785AC3D3588}"/>
              </a:ext>
            </a:extLst>
          </p:cNvPr>
          <p:cNvSpPr>
            <a:spLocks noGrp="1"/>
          </p:cNvSpPr>
          <p:nvPr>
            <p:ph type="ftr" sz="quarter" idx="11"/>
          </p:nvPr>
        </p:nvSpPr>
        <p:spPr/>
        <p:txBody>
          <a:bodyPr/>
          <a:lstStyle/>
          <a:p>
            <a:r>
              <a:rPr lang="pt-BR" noProof="0"/>
              <a:t>J. Pedro Pinheiro de S., HL-WP15</a:t>
            </a:r>
            <a:endParaRPr lang="en-GB" noProof="0" dirty="0"/>
          </a:p>
        </p:txBody>
      </p:sp>
      <p:sp>
        <p:nvSpPr>
          <p:cNvPr id="32" name="Content Placeholder 2">
            <a:extLst>
              <a:ext uri="{FF2B5EF4-FFF2-40B4-BE49-F238E27FC236}">
                <a16:creationId xmlns:a16="http://schemas.microsoft.com/office/drawing/2014/main" id="{7354C6AC-6E53-4D10-B07A-9F3C1607297E}"/>
              </a:ext>
            </a:extLst>
          </p:cNvPr>
          <p:cNvSpPr txBox="1">
            <a:spLocks/>
          </p:cNvSpPr>
          <p:nvPr/>
        </p:nvSpPr>
        <p:spPr>
          <a:xfrm>
            <a:off x="4612246" y="3557135"/>
            <a:ext cx="3554171"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900" b="1" dirty="0">
                <a:solidFill>
                  <a:schemeClr val="bg1"/>
                </a:solidFill>
                <a:latin typeface="Arial" panose="020B0604020202020204" pitchFamily="34" charset="0"/>
              </a:rPr>
              <a:t>Detailed technical studies are conducted</a:t>
            </a:r>
          </a:p>
        </p:txBody>
      </p:sp>
      <p:sp>
        <p:nvSpPr>
          <p:cNvPr id="33" name="Flowchart: Connector 32">
            <a:extLst>
              <a:ext uri="{FF2B5EF4-FFF2-40B4-BE49-F238E27FC236}">
                <a16:creationId xmlns:a16="http://schemas.microsoft.com/office/drawing/2014/main" id="{BB777652-8D6C-4D4A-B901-E55259BAD69D}"/>
              </a:ext>
            </a:extLst>
          </p:cNvPr>
          <p:cNvSpPr>
            <a:spLocks noChangeAspect="1"/>
          </p:cNvSpPr>
          <p:nvPr/>
        </p:nvSpPr>
        <p:spPr>
          <a:xfrm>
            <a:off x="7007777" y="3449123"/>
            <a:ext cx="216025" cy="216025"/>
          </a:xfrm>
          <a:prstGeom prst="flowChartConnector">
            <a:avLst/>
          </a:prstGeom>
          <a:solidFill>
            <a:schemeClr val="accent4">
              <a:lumMod val="60000"/>
              <a:lumOff val="40000"/>
            </a:schemeClr>
          </a:solidFill>
          <a:ln>
            <a:solidFill>
              <a:schemeClr val="accent4">
                <a:lumMod val="75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4</a:t>
            </a:r>
            <a:endParaRPr lang="en-GB" sz="900" dirty="0"/>
          </a:p>
        </p:txBody>
      </p:sp>
      <p:cxnSp>
        <p:nvCxnSpPr>
          <p:cNvPr id="34" name="Connector: Elbow 33">
            <a:extLst>
              <a:ext uri="{FF2B5EF4-FFF2-40B4-BE49-F238E27FC236}">
                <a16:creationId xmlns:a16="http://schemas.microsoft.com/office/drawing/2014/main" id="{7CB60F04-4AF8-4190-9D3F-60CC48622E84}"/>
              </a:ext>
            </a:extLst>
          </p:cNvPr>
          <p:cNvCxnSpPr>
            <a:cxnSpLocks/>
            <a:stCxn id="89" idx="2"/>
            <a:endCxn id="31" idx="3"/>
          </p:cNvCxnSpPr>
          <p:nvPr/>
        </p:nvCxnSpPr>
        <p:spPr>
          <a:xfrm rot="5400000">
            <a:off x="6454900" y="2239133"/>
            <a:ext cx="2395266" cy="85746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Connector: Elbow 37">
            <a:extLst>
              <a:ext uri="{FF2B5EF4-FFF2-40B4-BE49-F238E27FC236}">
                <a16:creationId xmlns:a16="http://schemas.microsoft.com/office/drawing/2014/main" id="{97AD4179-5E79-4B12-BE48-1B73F0C67662}"/>
              </a:ext>
            </a:extLst>
          </p:cNvPr>
          <p:cNvCxnSpPr>
            <a:cxnSpLocks/>
            <a:stCxn id="31" idx="1"/>
            <a:endCxn id="48" idx="3"/>
          </p:cNvCxnSpPr>
          <p:nvPr/>
        </p:nvCxnSpPr>
        <p:spPr>
          <a:xfrm rot="10800000">
            <a:off x="3844073" y="3344170"/>
            <a:ext cx="688328" cy="52132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1" name="Connector: Elbow 100">
            <a:extLst>
              <a:ext uri="{FF2B5EF4-FFF2-40B4-BE49-F238E27FC236}">
                <a16:creationId xmlns:a16="http://schemas.microsoft.com/office/drawing/2014/main" id="{0BF7C49C-93EC-4D34-8A17-0D3B00A86F40}"/>
              </a:ext>
            </a:extLst>
          </p:cNvPr>
          <p:cNvCxnSpPr>
            <a:cxnSpLocks/>
            <a:stCxn id="26" idx="3"/>
            <a:endCxn id="89" idx="1"/>
          </p:cNvCxnSpPr>
          <p:nvPr/>
        </p:nvCxnSpPr>
        <p:spPr>
          <a:xfrm>
            <a:off x="6803421" y="1133181"/>
            <a:ext cx="219439" cy="1310"/>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19" name="Flowchart: Connector 118">
            <a:extLst>
              <a:ext uri="{FF2B5EF4-FFF2-40B4-BE49-F238E27FC236}">
                <a16:creationId xmlns:a16="http://schemas.microsoft.com/office/drawing/2014/main" id="{385D5C85-5805-482D-AC44-77BF0B092DEC}"/>
              </a:ext>
            </a:extLst>
          </p:cNvPr>
          <p:cNvSpPr>
            <a:spLocks noChangeAspect="1"/>
          </p:cNvSpPr>
          <p:nvPr/>
        </p:nvSpPr>
        <p:spPr>
          <a:xfrm>
            <a:off x="8905371" y="808878"/>
            <a:ext cx="216025" cy="216025"/>
          </a:xfrm>
          <a:prstGeom prst="flowChartConnector">
            <a:avLst/>
          </a:prstGeom>
          <a:solidFill>
            <a:srgbClr val="92D050"/>
          </a:solidFill>
          <a:ln>
            <a:solidFill>
              <a:srgbClr val="00B05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pt-PT" sz="900" dirty="0"/>
              <a:t>3</a:t>
            </a:r>
            <a:endParaRPr lang="en-GB" sz="900" dirty="0"/>
          </a:p>
        </p:txBody>
      </p:sp>
      <p:sp>
        <p:nvSpPr>
          <p:cNvPr id="160" name="Rectangle: Rounded Corners 159">
            <a:extLst>
              <a:ext uri="{FF2B5EF4-FFF2-40B4-BE49-F238E27FC236}">
                <a16:creationId xmlns:a16="http://schemas.microsoft.com/office/drawing/2014/main" id="{4E6D2249-DC20-4443-89F1-09A3E75671FA}"/>
              </a:ext>
            </a:extLst>
          </p:cNvPr>
          <p:cNvSpPr/>
          <p:nvPr/>
        </p:nvSpPr>
        <p:spPr>
          <a:xfrm>
            <a:off x="7125516" y="1187029"/>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a:t>
            </a:r>
            <a:endParaRPr lang="en-GB" sz="900" dirty="0"/>
          </a:p>
        </p:txBody>
      </p:sp>
      <p:sp>
        <p:nvSpPr>
          <p:cNvPr id="219" name="Flowchart: Connector 218">
            <a:extLst>
              <a:ext uri="{FF2B5EF4-FFF2-40B4-BE49-F238E27FC236}">
                <a16:creationId xmlns:a16="http://schemas.microsoft.com/office/drawing/2014/main" id="{91BB88CD-F84C-4518-A9AA-75F5E4C26FE0}"/>
              </a:ext>
            </a:extLst>
          </p:cNvPr>
          <p:cNvSpPr>
            <a:spLocks noChangeAspect="1"/>
          </p:cNvSpPr>
          <p:nvPr/>
        </p:nvSpPr>
        <p:spPr>
          <a:xfrm>
            <a:off x="1882175" y="4451690"/>
            <a:ext cx="216025" cy="216025"/>
          </a:xfrm>
          <a:prstGeom prst="flowChartConnector">
            <a:avLst/>
          </a:prstGeom>
          <a:solidFill>
            <a:srgbClr val="92D050"/>
          </a:solidFill>
          <a:ln>
            <a:solidFill>
              <a:srgbClr val="00B05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900" dirty="0"/>
          </a:p>
        </p:txBody>
      </p:sp>
      <p:sp>
        <p:nvSpPr>
          <p:cNvPr id="221" name="Flowchart: Connector 220">
            <a:extLst>
              <a:ext uri="{FF2B5EF4-FFF2-40B4-BE49-F238E27FC236}">
                <a16:creationId xmlns:a16="http://schemas.microsoft.com/office/drawing/2014/main" id="{94FE7950-E404-42CB-BB6F-14B3467A0778}"/>
              </a:ext>
            </a:extLst>
          </p:cNvPr>
          <p:cNvSpPr>
            <a:spLocks noChangeAspect="1"/>
          </p:cNvSpPr>
          <p:nvPr/>
        </p:nvSpPr>
        <p:spPr>
          <a:xfrm>
            <a:off x="1880453" y="4762801"/>
            <a:ext cx="216025" cy="216025"/>
          </a:xfrm>
          <a:prstGeom prst="flowChartConnector">
            <a:avLst/>
          </a:prstGeom>
          <a:solidFill>
            <a:schemeClr val="accent4">
              <a:lumMod val="60000"/>
              <a:lumOff val="40000"/>
            </a:schemeClr>
          </a:solidFill>
          <a:ln>
            <a:solidFill>
              <a:schemeClr val="accent4">
                <a:lumMod val="75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900" dirty="0"/>
          </a:p>
        </p:txBody>
      </p:sp>
      <p:sp>
        <p:nvSpPr>
          <p:cNvPr id="222" name="Rectangle 221">
            <a:extLst>
              <a:ext uri="{FF2B5EF4-FFF2-40B4-BE49-F238E27FC236}">
                <a16:creationId xmlns:a16="http://schemas.microsoft.com/office/drawing/2014/main" id="{40C5DF50-B03D-4401-B865-A691E174CBB7}"/>
              </a:ext>
            </a:extLst>
          </p:cNvPr>
          <p:cNvSpPr/>
          <p:nvPr/>
        </p:nvSpPr>
        <p:spPr>
          <a:xfrm>
            <a:off x="1763688" y="4371950"/>
            <a:ext cx="1080120" cy="665313"/>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sp>
        <p:nvSpPr>
          <p:cNvPr id="223" name="Content Placeholder 2">
            <a:extLst>
              <a:ext uri="{FF2B5EF4-FFF2-40B4-BE49-F238E27FC236}">
                <a16:creationId xmlns:a16="http://schemas.microsoft.com/office/drawing/2014/main" id="{BE3E3459-151F-4C37-8B06-2AFD8AED1E5A}"/>
              </a:ext>
            </a:extLst>
          </p:cNvPr>
          <p:cNvSpPr txBox="1">
            <a:spLocks/>
          </p:cNvSpPr>
          <p:nvPr/>
        </p:nvSpPr>
        <p:spPr>
          <a:xfrm>
            <a:off x="2162159" y="4473648"/>
            <a:ext cx="537633"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900" b="1" dirty="0">
                <a:solidFill>
                  <a:schemeClr val="bg1">
                    <a:lumMod val="50000"/>
                  </a:schemeClr>
                </a:solidFill>
                <a:latin typeface="Arial" panose="020B0604020202020204" pitchFamily="34" charset="0"/>
              </a:rPr>
              <a:t>Finished</a:t>
            </a:r>
            <a:endParaRPr lang="en-GB" sz="900" b="1" dirty="0">
              <a:solidFill>
                <a:schemeClr val="bg1">
                  <a:lumMod val="50000"/>
                </a:schemeClr>
              </a:solidFill>
              <a:latin typeface="Arial" panose="020B0604020202020204" pitchFamily="34" charset="0"/>
            </a:endParaRPr>
          </a:p>
        </p:txBody>
      </p:sp>
      <p:sp>
        <p:nvSpPr>
          <p:cNvPr id="224" name="Content Placeholder 2">
            <a:extLst>
              <a:ext uri="{FF2B5EF4-FFF2-40B4-BE49-F238E27FC236}">
                <a16:creationId xmlns:a16="http://schemas.microsoft.com/office/drawing/2014/main" id="{B005F8C8-5EED-415B-B2FF-BC6CE4C56C15}"/>
              </a:ext>
            </a:extLst>
          </p:cNvPr>
          <p:cNvSpPr txBox="1">
            <a:spLocks/>
          </p:cNvSpPr>
          <p:nvPr/>
        </p:nvSpPr>
        <p:spPr>
          <a:xfrm>
            <a:off x="2156377" y="4803970"/>
            <a:ext cx="975463"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900" b="1" dirty="0">
                <a:solidFill>
                  <a:schemeClr val="bg1">
                    <a:lumMod val="50000"/>
                  </a:schemeClr>
                </a:solidFill>
                <a:latin typeface="Arial" panose="020B0604020202020204" pitchFamily="34" charset="0"/>
              </a:rPr>
              <a:t>Unfinished</a:t>
            </a:r>
            <a:endParaRPr lang="en-GB" sz="900" b="1" dirty="0">
              <a:solidFill>
                <a:schemeClr val="bg1">
                  <a:lumMod val="50000"/>
                </a:schemeClr>
              </a:solidFill>
              <a:latin typeface="Arial" panose="020B0604020202020204" pitchFamily="34" charset="0"/>
            </a:endParaRPr>
          </a:p>
        </p:txBody>
      </p:sp>
      <p:sp>
        <p:nvSpPr>
          <p:cNvPr id="225" name="Rectangle: Rounded Corners 224">
            <a:extLst>
              <a:ext uri="{FF2B5EF4-FFF2-40B4-BE49-F238E27FC236}">
                <a16:creationId xmlns:a16="http://schemas.microsoft.com/office/drawing/2014/main" id="{9B2EA1FB-FB69-4EFE-B7CD-7E7813BE5C47}"/>
              </a:ext>
            </a:extLst>
          </p:cNvPr>
          <p:cNvSpPr/>
          <p:nvPr/>
        </p:nvSpPr>
        <p:spPr>
          <a:xfrm>
            <a:off x="3186233" y="4611174"/>
            <a:ext cx="491851" cy="192796"/>
          </a:xfrm>
          <a:prstGeom prst="roundRect">
            <a:avLst/>
          </a:prstGeom>
          <a:solidFill>
            <a:schemeClr val="tx2">
              <a:lumMod val="75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err="1"/>
              <a:t>WPx</a:t>
            </a:r>
            <a:endParaRPr lang="en-GB" sz="900" dirty="0"/>
          </a:p>
        </p:txBody>
      </p:sp>
      <p:sp>
        <p:nvSpPr>
          <p:cNvPr id="226" name="Rectangle 225">
            <a:extLst>
              <a:ext uri="{FF2B5EF4-FFF2-40B4-BE49-F238E27FC236}">
                <a16:creationId xmlns:a16="http://schemas.microsoft.com/office/drawing/2014/main" id="{7ECE93F0-36E3-430B-9C42-8A7CEA201356}"/>
              </a:ext>
            </a:extLst>
          </p:cNvPr>
          <p:cNvSpPr/>
          <p:nvPr/>
        </p:nvSpPr>
        <p:spPr>
          <a:xfrm>
            <a:off x="3101767" y="4539457"/>
            <a:ext cx="1997476" cy="317447"/>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sp>
        <p:nvSpPr>
          <p:cNvPr id="227" name="Content Placeholder 2">
            <a:extLst>
              <a:ext uri="{FF2B5EF4-FFF2-40B4-BE49-F238E27FC236}">
                <a16:creationId xmlns:a16="http://schemas.microsoft.com/office/drawing/2014/main" id="{499B4521-8AFA-4C78-8526-EDAB265E33D4}"/>
              </a:ext>
            </a:extLst>
          </p:cNvPr>
          <p:cNvSpPr txBox="1">
            <a:spLocks/>
          </p:cNvSpPr>
          <p:nvPr/>
        </p:nvSpPr>
        <p:spPr>
          <a:xfrm>
            <a:off x="3762550" y="4628774"/>
            <a:ext cx="1241498" cy="172107"/>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900" b="1" dirty="0">
                <a:solidFill>
                  <a:schemeClr val="bg1">
                    <a:lumMod val="50000"/>
                  </a:schemeClr>
                </a:solidFill>
                <a:latin typeface="Arial" panose="020B0604020202020204" pitchFamily="34" charset="0"/>
              </a:rPr>
              <a:t>A given Work Package</a:t>
            </a:r>
            <a:endParaRPr lang="en-GB" sz="900" b="1" dirty="0">
              <a:solidFill>
                <a:schemeClr val="bg1">
                  <a:lumMod val="50000"/>
                </a:schemeClr>
              </a:solidFill>
              <a:latin typeface="Arial" panose="020B0604020202020204" pitchFamily="34" charset="0"/>
            </a:endParaRPr>
          </a:p>
        </p:txBody>
      </p:sp>
      <p:sp>
        <p:nvSpPr>
          <p:cNvPr id="228" name="TextBox 227">
            <a:extLst>
              <a:ext uri="{FF2B5EF4-FFF2-40B4-BE49-F238E27FC236}">
                <a16:creationId xmlns:a16="http://schemas.microsoft.com/office/drawing/2014/main" id="{9BB7A0E7-BF9A-41FA-99E2-39225F355F3B}"/>
              </a:ext>
            </a:extLst>
          </p:cNvPr>
          <p:cNvSpPr txBox="1"/>
          <p:nvPr/>
        </p:nvSpPr>
        <p:spPr>
          <a:xfrm>
            <a:off x="-326702" y="3790088"/>
            <a:ext cx="4287148" cy="769441"/>
          </a:xfrm>
          <a:prstGeom prst="rect">
            <a:avLst/>
          </a:prstGeom>
          <a:noFill/>
        </p:spPr>
        <p:txBody>
          <a:bodyPr wrap="square">
            <a:spAutoFit/>
          </a:bodyPr>
          <a:lstStyle/>
          <a:p>
            <a:pPr marL="742950" marR="0" lvl="1" indent="-28575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1100" b="0" i="0" u="none" strike="noStrike" kern="1200" cap="none" spc="0" normalizeH="0" baseline="0" noProof="0" dirty="0">
                <a:ln>
                  <a:noFill/>
                </a:ln>
                <a:solidFill>
                  <a:srgbClr val="5A5A5A"/>
                </a:solidFill>
                <a:effectLst/>
                <a:uLnTx/>
                <a:uFillTx/>
                <a:latin typeface="Arial"/>
                <a:ea typeface="+mn-ea"/>
                <a:cs typeface="+mn-cs"/>
              </a:rPr>
              <a:t>The supervision of the works and its underlying technical studies will have been fully conducted by CERN personnel, so the estimated cost does not cover neither them.</a:t>
            </a:r>
          </a:p>
        </p:txBody>
      </p:sp>
    </p:spTree>
    <p:extLst>
      <p:ext uri="{BB962C8B-B14F-4D97-AF65-F5344CB8AC3E}">
        <p14:creationId xmlns:p14="http://schemas.microsoft.com/office/powerpoint/2010/main" val="2692949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MCEW1 - PILLARS for the jacks of Q1 inside the nose iron shielding P1 (ATLAS)</a:t>
            </a:r>
            <a:endParaRPr lang="en-GB" dirty="0"/>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sp>
        <p:nvSpPr>
          <p:cNvPr id="25" name="Content Placeholder 2">
            <a:extLst>
              <a:ext uri="{FF2B5EF4-FFF2-40B4-BE49-F238E27FC236}">
                <a16:creationId xmlns:a16="http://schemas.microsoft.com/office/drawing/2014/main" id="{31849116-2608-4A11-BFBA-5C8342FFB0BD}"/>
              </a:ext>
            </a:extLst>
          </p:cNvPr>
          <p:cNvSpPr>
            <a:spLocks noGrp="1"/>
          </p:cNvSpPr>
          <p:nvPr>
            <p:ph idx="1"/>
          </p:nvPr>
        </p:nvSpPr>
        <p:spPr>
          <a:xfrm>
            <a:off x="97200" y="820033"/>
            <a:ext cx="7355120" cy="1009277"/>
          </a:xfrm>
        </p:spPr>
        <p:txBody>
          <a:bodyPr>
            <a:noAutofit/>
          </a:bodyPr>
          <a:lstStyle/>
          <a:p>
            <a:pPr marL="0" indent="0">
              <a:buNone/>
            </a:pPr>
            <a:r>
              <a:rPr lang="en-US" sz="1100" b="1" dirty="0"/>
              <a:t>	Principle</a:t>
            </a:r>
          </a:p>
          <a:p>
            <a:pPr algn="just"/>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The iron </a:t>
            </a:r>
            <a:r>
              <a:rPr lang="en-GB" sz="1100" kern="1400" dirty="0" err="1">
                <a:effectLst/>
                <a:latin typeface="Calibri" panose="020F0502020204030204" pitchFamily="34" charset="0"/>
                <a:ea typeface="Times New Roman" panose="02020603050405020304" pitchFamily="18" charset="0"/>
                <a:cs typeface="Times New Roman" panose="02020603050405020304" pitchFamily="18" charset="0"/>
              </a:rPr>
              <a:t>shieldings</a:t>
            </a: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 of P1R (RB16), P1L (RB14) that house a portion of the  Q1 </a:t>
            </a:r>
            <a:r>
              <a:rPr lang="en-GB" sz="1100" kern="1400" dirty="0" err="1">
                <a:effectLst/>
                <a:latin typeface="Calibri" panose="020F0502020204030204" pitchFamily="34" charset="0"/>
                <a:ea typeface="Times New Roman" panose="02020603050405020304" pitchFamily="18" charset="0"/>
                <a:cs typeface="Times New Roman" panose="02020603050405020304" pitchFamily="18" charset="0"/>
              </a:rPr>
              <a:t>cryoassembly</a:t>
            </a: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 iron </a:t>
            </a:r>
            <a:r>
              <a:rPr lang="en-GB" sz="1100" kern="1400" dirty="0" err="1">
                <a:effectLst/>
                <a:latin typeface="Calibri" panose="020F0502020204030204" pitchFamily="34" charset="0"/>
                <a:ea typeface="Times New Roman" panose="02020603050405020304" pitchFamily="18" charset="0"/>
                <a:cs typeface="Times New Roman" panose="02020603050405020304" pitchFamily="18" charset="0"/>
              </a:rPr>
              <a:t>shieldings</a:t>
            </a: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 will be used to support the Q1 jacks in the HL-LHC configuration. Considering the jacks are positioned differently inside the iron shielding with respect to the LHC configuration (figure 3), new holes onto which these will be fixed on must be drilled during LS3.</a:t>
            </a:r>
          </a:p>
          <a:p>
            <a:pPr algn="just"/>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The HL-LHC concrete pillars must be designed considering the axial (longitudinal and radial) and vertical loads following the design principles used for the LHC ones.</a:t>
            </a:r>
          </a:p>
          <a:p>
            <a:pPr algn="just"/>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a series of compensation pieces intermediate the concrete pillars and the jacks, the efforts on the concrete pillars (and the fasteners embedded therein) are</a:t>
            </a:r>
            <a:r>
              <a:rPr lang="en-GB" sz="1100" kern="1400" dirty="0">
                <a:latin typeface="Calibri" panose="020F0502020204030204" pitchFamily="34" charset="0"/>
                <a:ea typeface="Times New Roman" panose="02020603050405020304" pitchFamily="18" charset="0"/>
                <a:cs typeface="Times New Roman" panose="02020603050405020304" pitchFamily="18" charset="0"/>
              </a:rPr>
              <a:t> foreseen to follow the same guidelines as those used for the LHC jacks.</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lvl="1" indent="0">
              <a:buNone/>
            </a:pPr>
            <a:endParaRPr lang="en-GB" sz="1100" dirty="0"/>
          </a:p>
        </p:txBody>
      </p:sp>
      <p:pic>
        <p:nvPicPr>
          <p:cNvPr id="30" name="Picture 29">
            <a:extLst>
              <a:ext uri="{FF2B5EF4-FFF2-40B4-BE49-F238E27FC236}">
                <a16:creationId xmlns:a16="http://schemas.microsoft.com/office/drawing/2014/main" id="{EDBF4904-FDDF-4369-B1CD-FD1FCD911882}"/>
              </a:ext>
            </a:extLst>
          </p:cNvPr>
          <p:cNvPicPr>
            <a:picLocks noChangeAspect="1"/>
          </p:cNvPicPr>
          <p:nvPr/>
        </p:nvPicPr>
        <p:blipFill>
          <a:blip r:embed="rId3"/>
          <a:stretch>
            <a:fillRect/>
          </a:stretch>
        </p:blipFill>
        <p:spPr>
          <a:xfrm>
            <a:off x="1394510" y="4622230"/>
            <a:ext cx="6306430" cy="200053"/>
          </a:xfrm>
          <a:prstGeom prst="rect">
            <a:avLst/>
          </a:prstGeom>
          <a:ln>
            <a:solidFill>
              <a:srgbClr val="FFC000"/>
            </a:solidFill>
          </a:ln>
        </p:spPr>
      </p:pic>
      <p:pic>
        <p:nvPicPr>
          <p:cNvPr id="12" name="Picture 11">
            <a:extLst>
              <a:ext uri="{FF2B5EF4-FFF2-40B4-BE49-F238E27FC236}">
                <a16:creationId xmlns:a16="http://schemas.microsoft.com/office/drawing/2014/main" id="{CCD0A59B-BA68-41C4-A866-C98679B20A24}"/>
              </a:ext>
            </a:extLst>
          </p:cNvPr>
          <p:cNvPicPr>
            <a:picLocks noChangeAspect="1"/>
          </p:cNvPicPr>
          <p:nvPr/>
        </p:nvPicPr>
        <p:blipFill>
          <a:blip r:embed="rId4"/>
          <a:stretch>
            <a:fillRect/>
          </a:stretch>
        </p:blipFill>
        <p:spPr>
          <a:xfrm>
            <a:off x="97746" y="2571750"/>
            <a:ext cx="2751790" cy="2016224"/>
          </a:xfrm>
          <a:prstGeom prst="rect">
            <a:avLst/>
          </a:prstGeom>
        </p:spPr>
      </p:pic>
      <p:pic>
        <p:nvPicPr>
          <p:cNvPr id="13" name="Picture 12" descr="Diagram&#10;&#10;Description automatically generated">
            <a:extLst>
              <a:ext uri="{FF2B5EF4-FFF2-40B4-BE49-F238E27FC236}">
                <a16:creationId xmlns:a16="http://schemas.microsoft.com/office/drawing/2014/main" id="{241D59F5-F9E1-4879-BF5B-20829F1818A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94111" y="2750769"/>
            <a:ext cx="3166805" cy="1611918"/>
          </a:xfrm>
          <a:prstGeom prst="rect">
            <a:avLst/>
          </a:prstGeom>
          <a:noFill/>
        </p:spPr>
      </p:pic>
      <p:cxnSp>
        <p:nvCxnSpPr>
          <p:cNvPr id="6" name="Straight Connector 5">
            <a:extLst>
              <a:ext uri="{FF2B5EF4-FFF2-40B4-BE49-F238E27FC236}">
                <a16:creationId xmlns:a16="http://schemas.microsoft.com/office/drawing/2014/main" id="{D9C0BC04-2696-4089-9079-10B22FF80359}"/>
              </a:ext>
            </a:extLst>
          </p:cNvPr>
          <p:cNvCxnSpPr>
            <a:cxnSpLocks/>
          </p:cNvCxnSpPr>
          <p:nvPr/>
        </p:nvCxnSpPr>
        <p:spPr>
          <a:xfrm>
            <a:off x="6585222" y="2750769"/>
            <a:ext cx="0" cy="169413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E068932B-54C4-4519-B6E8-F5309379AF5E}"/>
              </a:ext>
            </a:extLst>
          </p:cNvPr>
          <p:cNvCxnSpPr>
            <a:cxnSpLocks/>
          </p:cNvCxnSpPr>
          <p:nvPr/>
        </p:nvCxnSpPr>
        <p:spPr>
          <a:xfrm>
            <a:off x="6873252" y="2750769"/>
            <a:ext cx="0" cy="1694134"/>
          </a:xfrm>
          <a:prstGeom prst="line">
            <a:avLst/>
          </a:prstGeom>
        </p:spPr>
        <p:style>
          <a:lnRef idx="2">
            <a:schemeClr val="accent1"/>
          </a:lnRef>
          <a:fillRef idx="0">
            <a:schemeClr val="accent1"/>
          </a:fillRef>
          <a:effectRef idx="1">
            <a:schemeClr val="accent1"/>
          </a:effectRef>
          <a:fontRef idx="minor">
            <a:schemeClr val="tx1"/>
          </a:fontRef>
        </p:style>
      </p:cxnSp>
      <p:pic>
        <p:nvPicPr>
          <p:cNvPr id="19" name="Picture 18" descr="A picture containing disk brake, transport&#10;&#10;Description automatically generated">
            <a:extLst>
              <a:ext uri="{FF2B5EF4-FFF2-40B4-BE49-F238E27FC236}">
                <a16:creationId xmlns:a16="http://schemas.microsoft.com/office/drawing/2014/main" id="{21E76E3E-E144-4CA1-AE49-3B6867297BD0}"/>
              </a:ext>
            </a:extLst>
          </p:cNvPr>
          <p:cNvPicPr>
            <a:picLocks noChangeAspect="1"/>
          </p:cNvPicPr>
          <p:nvPr/>
        </p:nvPicPr>
        <p:blipFill>
          <a:blip r:embed="rId6"/>
          <a:stretch>
            <a:fillRect/>
          </a:stretch>
        </p:blipFill>
        <p:spPr>
          <a:xfrm>
            <a:off x="7524328" y="618508"/>
            <a:ext cx="1522472" cy="2030106"/>
          </a:xfrm>
          <a:prstGeom prst="rect">
            <a:avLst/>
          </a:prstGeom>
        </p:spPr>
      </p:pic>
      <p:pic>
        <p:nvPicPr>
          <p:cNvPr id="20" name="Picture 19">
            <a:extLst>
              <a:ext uri="{FF2B5EF4-FFF2-40B4-BE49-F238E27FC236}">
                <a16:creationId xmlns:a16="http://schemas.microsoft.com/office/drawing/2014/main" id="{06C4A29C-1574-4F70-8590-59380B3BE37B}"/>
              </a:ext>
            </a:extLst>
          </p:cNvPr>
          <p:cNvPicPr>
            <a:picLocks noChangeAspect="1"/>
          </p:cNvPicPr>
          <p:nvPr/>
        </p:nvPicPr>
        <p:blipFill>
          <a:blip r:embed="rId7"/>
          <a:stretch>
            <a:fillRect/>
          </a:stretch>
        </p:blipFill>
        <p:spPr>
          <a:xfrm>
            <a:off x="2907878" y="2648614"/>
            <a:ext cx="2827891" cy="1767594"/>
          </a:xfrm>
          <a:prstGeom prst="rect">
            <a:avLst/>
          </a:prstGeom>
          <a:ln>
            <a:solidFill>
              <a:srgbClr val="0070C0"/>
            </a:solidFill>
          </a:ln>
        </p:spPr>
      </p:pic>
    </p:spTree>
    <p:extLst>
      <p:ext uri="{BB962C8B-B14F-4D97-AF65-F5344CB8AC3E}">
        <p14:creationId xmlns:p14="http://schemas.microsoft.com/office/powerpoint/2010/main" val="3921290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MCEW1 - PILLARS for the jacks of Q1 inside the nose iron shielding P1 (ATLAS)</a:t>
            </a:r>
            <a:endParaRPr lang="en-GB" dirty="0"/>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2640916365"/>
              </p:ext>
            </p:extLst>
          </p:nvPr>
        </p:nvGraphicFramePr>
        <p:xfrm>
          <a:off x="74700" y="3866638"/>
          <a:ext cx="8582842" cy="64800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solidFill>
                            <a:srgbClr val="000000"/>
                          </a:solidFill>
                          <a:effectLst/>
                          <a:latin typeface="Calibri" panose="020F0502020204030204" pitchFamily="34" charset="0"/>
                          <a:cs typeface="Calibri" panose="020F0502020204030204" pitchFamily="34" charset="0"/>
                        </a:rPr>
                        <a:t>MCEW1</a:t>
                      </a:r>
                      <a:r>
                        <a:rPr lang="en-GB" sz="1050" kern="1400" dirty="0">
                          <a:solidFill>
                            <a:srgbClr val="000000"/>
                          </a:solidFill>
                          <a:effectLst/>
                          <a:latin typeface="Calibri" panose="020F0502020204030204" pitchFamily="34" charset="0"/>
                          <a:cs typeface="Calibri" panose="020F0502020204030204" pitchFamily="34" charset="0"/>
                        </a:rPr>
                        <a:t> - PILLARS FOR THE JACKS OF Q1 INSIDE THE NOSE IRON SHIELDING</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200" b="1" kern="14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kern="14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P1</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21,000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532333"/>
                  </a:ext>
                </a:extLst>
              </a:tr>
            </a:tbl>
          </a:graphicData>
        </a:graphic>
      </p:graphicFrame>
      <p:sp>
        <p:nvSpPr>
          <p:cNvPr id="10" name="Rectangle: Rounded Corners 9">
            <a:extLst>
              <a:ext uri="{FF2B5EF4-FFF2-40B4-BE49-F238E27FC236}">
                <a16:creationId xmlns:a16="http://schemas.microsoft.com/office/drawing/2014/main" id="{1987C7CD-3FB6-4B62-9939-A8F1CC7826D0}"/>
              </a:ext>
            </a:extLst>
          </p:cNvPr>
          <p:cNvSpPr/>
          <p:nvPr/>
        </p:nvSpPr>
        <p:spPr>
          <a:xfrm>
            <a:off x="5281967" y="4262513"/>
            <a:ext cx="491851" cy="192796"/>
          </a:xfrm>
          <a:prstGeom prst="roundRect">
            <a:avLst/>
          </a:prstGeom>
          <a:solidFill>
            <a:srgbClr val="FFCC66"/>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WP3</a:t>
            </a:r>
            <a:endParaRPr lang="en-GB" sz="900" dirty="0"/>
          </a:p>
        </p:txBody>
      </p:sp>
      <p:sp>
        <p:nvSpPr>
          <p:cNvPr id="11" name="Rectangle: Rounded Corners 10">
            <a:extLst>
              <a:ext uri="{FF2B5EF4-FFF2-40B4-BE49-F238E27FC236}">
                <a16:creationId xmlns:a16="http://schemas.microsoft.com/office/drawing/2014/main" id="{0AC855CF-2F17-47C1-B463-1D090E721AB1}"/>
              </a:ext>
            </a:extLst>
          </p:cNvPr>
          <p:cNvSpPr/>
          <p:nvPr/>
        </p:nvSpPr>
        <p:spPr>
          <a:xfrm>
            <a:off x="5867999" y="4261390"/>
            <a:ext cx="491851" cy="192796"/>
          </a:xfrm>
          <a:prstGeom prst="roundRect">
            <a:avLst/>
          </a:prstGeom>
          <a:solidFill>
            <a:srgbClr val="996633"/>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WP15.4</a:t>
            </a:r>
            <a:endParaRPr lang="en-GB" sz="900" dirty="0"/>
          </a:p>
        </p:txBody>
      </p:sp>
      <p:sp>
        <p:nvSpPr>
          <p:cNvPr id="25" name="Content Placeholder 2">
            <a:extLst>
              <a:ext uri="{FF2B5EF4-FFF2-40B4-BE49-F238E27FC236}">
                <a16:creationId xmlns:a16="http://schemas.microsoft.com/office/drawing/2014/main" id="{31849116-2608-4A11-BFBA-5C8342FFB0BD}"/>
              </a:ext>
            </a:extLst>
          </p:cNvPr>
          <p:cNvSpPr>
            <a:spLocks noGrp="1"/>
          </p:cNvSpPr>
          <p:nvPr>
            <p:ph idx="1"/>
          </p:nvPr>
        </p:nvSpPr>
        <p:spPr>
          <a:xfrm>
            <a:off x="-58670" y="998108"/>
            <a:ext cx="5586562" cy="1009277"/>
          </a:xfrm>
        </p:spPr>
        <p:txBody>
          <a:bodyPr>
            <a:noAutofit/>
          </a:bodyPr>
          <a:lstStyle/>
          <a:p>
            <a:pPr marL="0" indent="0">
              <a:buNone/>
            </a:pPr>
            <a:r>
              <a:rPr lang="en-US" sz="1100" b="1" dirty="0"/>
              <a:t>	Baseline</a:t>
            </a:r>
          </a:p>
          <a:p>
            <a:pPr lvl="1"/>
            <a:r>
              <a:rPr lang="en-US" sz="1100" dirty="0"/>
              <a:t>Inside the Q1 nose shielding of IP1-R and IP1-L, 2 pillars will be created (amounting to a total of four).</a:t>
            </a:r>
          </a:p>
          <a:p>
            <a:pPr lvl="1"/>
            <a:r>
              <a:rPr lang="en-US" sz="1100" dirty="0"/>
              <a:t>Dimensions of the pillars – diameter of 400mm and a height of 600mm.</a:t>
            </a:r>
          </a:p>
          <a:p>
            <a:pPr lvl="1"/>
            <a:r>
              <a:rPr lang="en-US" sz="1100" dirty="0"/>
              <a:t>Thickness of the reinforcement steel rod – 200mm.</a:t>
            </a:r>
          </a:p>
          <a:p>
            <a:pPr lvl="1"/>
            <a:r>
              <a:rPr lang="en-US" sz="1100" dirty="0"/>
              <a:t>The concrete pillars must not be solidary with the reinforcement steel rods.</a:t>
            </a:r>
          </a:p>
          <a:p>
            <a:pPr lvl="1"/>
            <a:r>
              <a:rPr lang="en-US" sz="1100" dirty="0"/>
              <a:t>The anchor studs will be cut, whilst the concrete pillars will remain in place.</a:t>
            </a:r>
          </a:p>
          <a:p>
            <a:pPr lvl="1"/>
            <a:r>
              <a:rPr lang="en-US" sz="1100" dirty="0"/>
              <a:t>No modification on the platform or on the present rails is foreseen, despite the need to take out the lateral access platforms for the drilling of the hole and the creation of the new pillars.</a:t>
            </a:r>
          </a:p>
          <a:p>
            <a:pPr lvl="1"/>
            <a:r>
              <a:rPr lang="en-GB" sz="1100" dirty="0"/>
              <a:t>The LSS1 and LSS5 regions of the LHC machine will have been fully taken out</a:t>
            </a:r>
            <a:r>
              <a:rPr lang="en-US" sz="1100" dirty="0"/>
              <a:t> for the execution of the works</a:t>
            </a:r>
          </a:p>
          <a:p>
            <a:pPr lvl="1"/>
            <a:r>
              <a:rPr lang="en-US" sz="1100" dirty="0"/>
              <a:t>The guiding rail will be longitudinally positioned 350 mm away from the pillars.</a:t>
            </a:r>
          </a:p>
          <a:p>
            <a:pPr marL="457200" lvl="1" indent="0">
              <a:buNone/>
            </a:pPr>
            <a:endParaRPr lang="en-GB" sz="1100" dirty="0"/>
          </a:p>
        </p:txBody>
      </p:sp>
      <p:pic>
        <p:nvPicPr>
          <p:cNvPr id="30" name="Picture 29">
            <a:extLst>
              <a:ext uri="{FF2B5EF4-FFF2-40B4-BE49-F238E27FC236}">
                <a16:creationId xmlns:a16="http://schemas.microsoft.com/office/drawing/2014/main" id="{EDBF4904-FDDF-4369-B1CD-FD1FCD911882}"/>
              </a:ext>
            </a:extLst>
          </p:cNvPr>
          <p:cNvPicPr>
            <a:picLocks noChangeAspect="1"/>
          </p:cNvPicPr>
          <p:nvPr/>
        </p:nvPicPr>
        <p:blipFill>
          <a:blip r:embed="rId3"/>
          <a:stretch>
            <a:fillRect/>
          </a:stretch>
        </p:blipFill>
        <p:spPr>
          <a:xfrm>
            <a:off x="1394510" y="4622230"/>
            <a:ext cx="6306430" cy="200053"/>
          </a:xfrm>
          <a:prstGeom prst="rect">
            <a:avLst/>
          </a:prstGeom>
          <a:ln>
            <a:solidFill>
              <a:srgbClr val="FFC000"/>
            </a:solidFill>
          </a:ln>
        </p:spPr>
      </p:pic>
      <p:sp>
        <p:nvSpPr>
          <p:cNvPr id="31" name="Content Placeholder 2">
            <a:extLst>
              <a:ext uri="{FF2B5EF4-FFF2-40B4-BE49-F238E27FC236}">
                <a16:creationId xmlns:a16="http://schemas.microsoft.com/office/drawing/2014/main" id="{D5BA2D01-9AD1-4795-B087-5B028A4A3D6C}"/>
              </a:ext>
            </a:extLst>
          </p:cNvPr>
          <p:cNvSpPr txBox="1">
            <a:spLocks/>
          </p:cNvSpPr>
          <p:nvPr/>
        </p:nvSpPr>
        <p:spPr>
          <a:xfrm>
            <a:off x="5123902" y="1027772"/>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A study to validate the dimensions of the pillars is ongoing.</a:t>
            </a:r>
          </a:p>
          <a:p>
            <a:pPr lvl="1"/>
            <a:r>
              <a:rPr lang="en-US" sz="1100" dirty="0"/>
              <a:t>The fixation of the lateral access platforms must be checked on site (welded or bolted?)</a:t>
            </a:r>
          </a:p>
          <a:p>
            <a:pPr lvl="1"/>
            <a:r>
              <a:rPr lang="en-US" sz="1100" dirty="0"/>
              <a:t>The position of the pillars must be controlled with respect to the rails and must therefore be checked on site.</a:t>
            </a:r>
            <a:endParaRPr lang="en-GB" sz="1100" dirty="0"/>
          </a:p>
        </p:txBody>
      </p:sp>
    </p:spTree>
    <p:extLst>
      <p:ext uri="{BB962C8B-B14F-4D97-AF65-F5344CB8AC3E}">
        <p14:creationId xmlns:p14="http://schemas.microsoft.com/office/powerpoint/2010/main" val="2348479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MCEW2 – PREPARATION OF TRENCHES FOR DEEP SURVEY REFERENCE INSTRUMENTATION (ATLAS AND CMS)</a:t>
            </a:r>
            <a:endParaRPr lang="en-GB" dirty="0"/>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nvGraphicFramePr>
        <p:xfrm>
          <a:off x="103958" y="3795886"/>
          <a:ext cx="8582842" cy="68004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MCEW2</a:t>
                      </a:r>
                      <a:r>
                        <a:rPr lang="en-GB" sz="1050" kern="1400" dirty="0">
                          <a:effectLst/>
                          <a:latin typeface="Calibri" panose="020F0502020204030204" pitchFamily="34" charset="0"/>
                          <a:cs typeface="Calibri" panose="020F0502020204030204" pitchFamily="34" charset="0"/>
                        </a:rPr>
                        <a:t> - PREPARATION OF TRENCHES FOR DEEP SURVEY REFERENCE INSTRUMENTATION</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FF0000"/>
                          </a:solidFill>
                          <a:effectLst/>
                          <a:latin typeface="Calibri" panose="020F0502020204030204" pitchFamily="34" charset="0"/>
                          <a:cs typeface="Calibri" panose="020F0502020204030204" pitchFamily="34" charset="0"/>
                        </a:rPr>
                        <a:t>IP1</a:t>
                      </a:r>
                      <a:r>
                        <a:rPr lang="en-GB" sz="1200" kern="1400" dirty="0">
                          <a:effectLst/>
                          <a:latin typeface="Calibri" panose="020F0502020204030204" pitchFamily="34" charset="0"/>
                          <a:cs typeface="Calibri" panose="020F0502020204030204" pitchFamily="34" charset="0"/>
                        </a:rPr>
                        <a:t>/</a:t>
                      </a: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28,000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8487004"/>
                  </a:ext>
                </a:extLst>
              </a:tr>
            </a:tbl>
          </a:graphicData>
        </a:graphic>
      </p:graphicFrame>
      <p:sp>
        <p:nvSpPr>
          <p:cNvPr id="15" name="Rectangle: Rounded Corners 14">
            <a:extLst>
              <a:ext uri="{FF2B5EF4-FFF2-40B4-BE49-F238E27FC236}">
                <a16:creationId xmlns:a16="http://schemas.microsoft.com/office/drawing/2014/main" id="{07A79132-3B73-4796-90DE-EC4FEFDEE7F3}"/>
              </a:ext>
            </a:extLst>
          </p:cNvPr>
          <p:cNvSpPr/>
          <p:nvPr/>
        </p:nvSpPr>
        <p:spPr>
          <a:xfrm>
            <a:off x="5570477" y="4220596"/>
            <a:ext cx="491851" cy="192796"/>
          </a:xfrm>
          <a:prstGeom prst="roundRect">
            <a:avLst/>
          </a:prstGeom>
          <a:solidFill>
            <a:srgbClr val="996633"/>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WP15.4</a:t>
            </a:r>
            <a:endParaRPr lang="en-GB" sz="900" dirty="0"/>
          </a:p>
        </p:txBody>
      </p:sp>
      <p:pic>
        <p:nvPicPr>
          <p:cNvPr id="26" name="Picture 25">
            <a:extLst>
              <a:ext uri="{FF2B5EF4-FFF2-40B4-BE49-F238E27FC236}">
                <a16:creationId xmlns:a16="http://schemas.microsoft.com/office/drawing/2014/main" id="{D375A59A-27A4-4729-8563-986478BC6C3F}"/>
              </a:ext>
            </a:extLst>
          </p:cNvPr>
          <p:cNvPicPr>
            <a:picLocks noChangeAspect="1"/>
          </p:cNvPicPr>
          <p:nvPr/>
        </p:nvPicPr>
        <p:blipFill>
          <a:blip r:embed="rId3"/>
          <a:stretch>
            <a:fillRect/>
          </a:stretch>
        </p:blipFill>
        <p:spPr>
          <a:xfrm>
            <a:off x="834427" y="4559955"/>
            <a:ext cx="7716327" cy="200053"/>
          </a:xfrm>
          <a:prstGeom prst="rect">
            <a:avLst/>
          </a:prstGeom>
          <a:ln>
            <a:solidFill>
              <a:srgbClr val="FFC000"/>
            </a:solidFill>
          </a:ln>
        </p:spPr>
      </p:pic>
      <p:sp>
        <p:nvSpPr>
          <p:cNvPr id="12" name="Content Placeholder 2">
            <a:extLst>
              <a:ext uri="{FF2B5EF4-FFF2-40B4-BE49-F238E27FC236}">
                <a16:creationId xmlns:a16="http://schemas.microsoft.com/office/drawing/2014/main" id="{162103CB-A265-4471-81E6-9584C931CA38}"/>
              </a:ext>
            </a:extLst>
          </p:cNvPr>
          <p:cNvSpPr>
            <a:spLocks noGrp="1"/>
          </p:cNvSpPr>
          <p:nvPr>
            <p:ph idx="1"/>
          </p:nvPr>
        </p:nvSpPr>
        <p:spPr>
          <a:xfrm>
            <a:off x="97200" y="820033"/>
            <a:ext cx="7355120" cy="1009277"/>
          </a:xfrm>
        </p:spPr>
        <p:txBody>
          <a:bodyPr>
            <a:noAutofit/>
          </a:bodyPr>
          <a:lstStyle/>
          <a:p>
            <a:pPr marL="0" indent="0">
              <a:buNone/>
            </a:pPr>
            <a:r>
              <a:rPr lang="en-US" sz="1100" b="1" dirty="0"/>
              <a:t>	Principle</a:t>
            </a:r>
          </a:p>
          <a:p>
            <a:pPr algn="just"/>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The deep survey references in the LHC tunnel are presently positioned are deemed “hot” areas in FLUKA simulations provided by the RP team, so to limit the exposure of workers to radiation, it was agreed to limit the access to these areas. It was proposed that these deep references would be permanently instrumented to provide a continuous reference for the vertical alignment activities in this area. </a:t>
            </a:r>
          </a:p>
          <a:p>
            <a:pPr algn="just"/>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A connection between the HLS (on the exterior or cryogenic line side of the machine) and the deep references (on the transport or interior side of the machine) would be made using trenches that will be excavated by SCE. They would then be protected from impacts by covers. </a:t>
            </a:r>
            <a:endParaRPr lang="en-GB" sz="1100" dirty="0"/>
          </a:p>
        </p:txBody>
      </p:sp>
      <p:pic>
        <p:nvPicPr>
          <p:cNvPr id="7" name="Picture 6">
            <a:extLst>
              <a:ext uri="{FF2B5EF4-FFF2-40B4-BE49-F238E27FC236}">
                <a16:creationId xmlns:a16="http://schemas.microsoft.com/office/drawing/2014/main" id="{7957A1BA-A971-4F5D-AC7F-B0FF22780080}"/>
              </a:ext>
            </a:extLst>
          </p:cNvPr>
          <p:cNvPicPr>
            <a:picLocks noChangeAspect="1"/>
          </p:cNvPicPr>
          <p:nvPr/>
        </p:nvPicPr>
        <p:blipFill>
          <a:blip r:embed="rId4"/>
          <a:stretch>
            <a:fillRect/>
          </a:stretch>
        </p:blipFill>
        <p:spPr>
          <a:xfrm>
            <a:off x="5823552" y="2367550"/>
            <a:ext cx="3141518" cy="1318398"/>
          </a:xfrm>
          <a:prstGeom prst="rect">
            <a:avLst/>
          </a:prstGeom>
          <a:ln>
            <a:solidFill>
              <a:srgbClr val="0070C0"/>
            </a:solidFill>
          </a:ln>
        </p:spPr>
      </p:pic>
      <p:pic>
        <p:nvPicPr>
          <p:cNvPr id="9" name="Picture 8">
            <a:extLst>
              <a:ext uri="{FF2B5EF4-FFF2-40B4-BE49-F238E27FC236}">
                <a16:creationId xmlns:a16="http://schemas.microsoft.com/office/drawing/2014/main" id="{13F25CEF-390F-4FCD-87E5-5AD15E4E9635}"/>
              </a:ext>
            </a:extLst>
          </p:cNvPr>
          <p:cNvPicPr>
            <a:picLocks noChangeAspect="1"/>
          </p:cNvPicPr>
          <p:nvPr/>
        </p:nvPicPr>
        <p:blipFill>
          <a:blip r:embed="rId5"/>
          <a:stretch>
            <a:fillRect/>
          </a:stretch>
        </p:blipFill>
        <p:spPr>
          <a:xfrm>
            <a:off x="210166" y="2279927"/>
            <a:ext cx="2751602" cy="1455280"/>
          </a:xfrm>
          <a:prstGeom prst="rect">
            <a:avLst/>
          </a:prstGeom>
        </p:spPr>
      </p:pic>
      <p:pic>
        <p:nvPicPr>
          <p:cNvPr id="10" name="Picture 9">
            <a:extLst>
              <a:ext uri="{FF2B5EF4-FFF2-40B4-BE49-F238E27FC236}">
                <a16:creationId xmlns:a16="http://schemas.microsoft.com/office/drawing/2014/main" id="{FEBEBC34-37C5-49D2-B336-5356205D6CEC}"/>
              </a:ext>
            </a:extLst>
          </p:cNvPr>
          <p:cNvPicPr>
            <a:picLocks noChangeAspect="1"/>
          </p:cNvPicPr>
          <p:nvPr/>
        </p:nvPicPr>
        <p:blipFill>
          <a:blip r:embed="rId6"/>
          <a:stretch>
            <a:fillRect/>
          </a:stretch>
        </p:blipFill>
        <p:spPr>
          <a:xfrm>
            <a:off x="7471817" y="918194"/>
            <a:ext cx="1598175" cy="1273784"/>
          </a:xfrm>
          <a:prstGeom prst="rect">
            <a:avLst/>
          </a:prstGeom>
        </p:spPr>
      </p:pic>
      <p:pic>
        <p:nvPicPr>
          <p:cNvPr id="11" name="Picture 10">
            <a:extLst>
              <a:ext uri="{FF2B5EF4-FFF2-40B4-BE49-F238E27FC236}">
                <a16:creationId xmlns:a16="http://schemas.microsoft.com/office/drawing/2014/main" id="{2F30323D-91C7-4303-B4D2-46D667D05110}"/>
              </a:ext>
            </a:extLst>
          </p:cNvPr>
          <p:cNvPicPr>
            <a:picLocks noChangeAspect="1"/>
          </p:cNvPicPr>
          <p:nvPr/>
        </p:nvPicPr>
        <p:blipFill>
          <a:blip r:embed="rId7"/>
          <a:stretch>
            <a:fillRect/>
          </a:stretch>
        </p:blipFill>
        <p:spPr>
          <a:xfrm>
            <a:off x="3133517" y="2254020"/>
            <a:ext cx="2510645" cy="1524410"/>
          </a:xfrm>
          <a:prstGeom prst="rect">
            <a:avLst/>
          </a:prstGeom>
          <a:ln>
            <a:solidFill>
              <a:srgbClr val="0070C0"/>
            </a:solidFill>
          </a:ln>
        </p:spPr>
      </p:pic>
    </p:spTree>
    <p:extLst>
      <p:ext uri="{BB962C8B-B14F-4D97-AF65-F5344CB8AC3E}">
        <p14:creationId xmlns:p14="http://schemas.microsoft.com/office/powerpoint/2010/main" val="3465226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MCEW2 – PREPARATION OF TRENCHES FOR DEEP SURVEY REFERENCE INSTRUMENTATION (ATLAS AND CMS)</a:t>
            </a:r>
            <a:endParaRPr lang="en-GB" dirty="0"/>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graphicFrame>
        <p:nvGraphicFramePr>
          <p:cNvPr id="8" name="Table 7">
            <a:extLst>
              <a:ext uri="{FF2B5EF4-FFF2-40B4-BE49-F238E27FC236}">
                <a16:creationId xmlns:a16="http://schemas.microsoft.com/office/drawing/2014/main" id="{B0BE1CDB-3FE0-477A-8F23-2F906073EE3A}"/>
              </a:ext>
            </a:extLst>
          </p:cNvPr>
          <p:cNvGraphicFramePr>
            <a:graphicFrameLocks noGrp="1"/>
          </p:cNvGraphicFramePr>
          <p:nvPr>
            <p:extLst>
              <p:ext uri="{D42A27DB-BD31-4B8C-83A1-F6EECF244321}">
                <p14:modId xmlns:p14="http://schemas.microsoft.com/office/powerpoint/2010/main" val="117733582"/>
              </p:ext>
            </p:extLst>
          </p:nvPr>
        </p:nvGraphicFramePr>
        <p:xfrm>
          <a:off x="103958" y="3795886"/>
          <a:ext cx="8582842" cy="680040"/>
        </p:xfrm>
        <a:graphic>
          <a:graphicData uri="http://schemas.openxmlformats.org/drawingml/2006/table">
            <a:tbl>
              <a:tblPr firstRow="1" bandRow="1">
                <a:tableStyleId>{93296810-A885-4BE3-A3E7-6D5BEEA58F35}</a:tableStyleId>
              </a:tblPr>
              <a:tblGrid>
                <a:gridCol w="4404902">
                  <a:extLst>
                    <a:ext uri="{9D8B030D-6E8A-4147-A177-3AD203B41FA5}">
                      <a16:colId xmlns:a16="http://schemas.microsoft.com/office/drawing/2014/main" val="1951387844"/>
                    </a:ext>
                  </a:extLst>
                </a:gridCol>
                <a:gridCol w="723890">
                  <a:extLst>
                    <a:ext uri="{9D8B030D-6E8A-4147-A177-3AD203B41FA5}">
                      <a16:colId xmlns:a16="http://schemas.microsoft.com/office/drawing/2014/main" val="2151439619"/>
                    </a:ext>
                  </a:extLst>
                </a:gridCol>
                <a:gridCol w="1224136">
                  <a:extLst>
                    <a:ext uri="{9D8B030D-6E8A-4147-A177-3AD203B41FA5}">
                      <a16:colId xmlns:a16="http://schemas.microsoft.com/office/drawing/2014/main" val="640474185"/>
                    </a:ext>
                  </a:extLst>
                </a:gridCol>
                <a:gridCol w="2229914">
                  <a:extLst>
                    <a:ext uri="{9D8B030D-6E8A-4147-A177-3AD203B41FA5}">
                      <a16:colId xmlns:a16="http://schemas.microsoft.com/office/drawing/2014/main" val="1881411495"/>
                    </a:ext>
                  </a:extLst>
                </a:gridCol>
              </a:tblGrid>
              <a:tr h="3600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100" b="1" kern="1400" dirty="0">
                          <a:solidFill>
                            <a:srgbClr val="FFFFFF"/>
                          </a:solidFill>
                          <a:effectLst/>
                          <a:latin typeface="Calibri" panose="020F0502020204030204" pitchFamily="34" charset="0"/>
                          <a:cs typeface="Calibri" panose="020F0502020204030204" pitchFamily="34" charset="0"/>
                        </a:rPr>
                        <a:t>Minor Civil Engineering Work overview</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u="none" strike="noStrike" kern="14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Location</a:t>
                      </a:r>
                      <a:endParaRPr lang="en-GB" sz="1100" b="1"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100" b="1" kern="1400" dirty="0">
                          <a:solidFill>
                            <a:srgbClr val="FFFFFF"/>
                          </a:solidFill>
                          <a:effectLst/>
                          <a:latin typeface="Calibri" panose="020F0502020204030204" pitchFamily="34" charset="0"/>
                          <a:cs typeface="Calibri" panose="020F0502020204030204" pitchFamily="34" charset="0"/>
                        </a:rPr>
                        <a:t>Stakeholder</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Calibri" panose="020F0502020204030204" pitchFamily="34" charset="0"/>
                        </a:rPr>
                        <a:t>Estimated cost (</a:t>
                      </a: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CHF)</a:t>
                      </a:r>
                      <a:endParaRPr lang="en-GB" sz="11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97187408"/>
                  </a:ext>
                </a:extLst>
              </a:tr>
              <a:tr h="288000">
                <a:tc>
                  <a:txBody>
                    <a:bodyPr/>
                    <a:lstStyle/>
                    <a:p>
                      <a:pPr algn="ctr"/>
                      <a:r>
                        <a:rPr lang="en-GB" sz="1050" b="1" kern="1400" dirty="0">
                          <a:effectLst/>
                          <a:latin typeface="Calibri" panose="020F0502020204030204" pitchFamily="34" charset="0"/>
                          <a:cs typeface="Calibri" panose="020F0502020204030204" pitchFamily="34" charset="0"/>
                        </a:rPr>
                        <a:t>MCEW2</a:t>
                      </a:r>
                      <a:r>
                        <a:rPr lang="en-GB" sz="1050" kern="1400" dirty="0">
                          <a:effectLst/>
                          <a:latin typeface="Calibri" panose="020F0502020204030204" pitchFamily="34" charset="0"/>
                          <a:cs typeface="Calibri" panose="020F0502020204030204" pitchFamily="34" charset="0"/>
                        </a:rPr>
                        <a:t> - PREPARATION OF TRENCHES FOR DEEP SURVEY REFERENCE INSTRUMENTATION</a:t>
                      </a:r>
                      <a:endParaRPr lang="en-GB" sz="105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r>
                        <a:rPr lang="en-GB" sz="1200" b="1" kern="1400" dirty="0">
                          <a:solidFill>
                            <a:srgbClr val="FF0000"/>
                          </a:solidFill>
                          <a:effectLst/>
                          <a:latin typeface="Calibri" panose="020F0502020204030204" pitchFamily="34" charset="0"/>
                          <a:cs typeface="Calibri" panose="020F0502020204030204" pitchFamily="34" charset="0"/>
                        </a:rPr>
                        <a:t>IP1</a:t>
                      </a:r>
                      <a:r>
                        <a:rPr lang="en-GB" sz="1200" kern="1400" dirty="0">
                          <a:effectLst/>
                          <a:latin typeface="Calibri" panose="020F0502020204030204" pitchFamily="34" charset="0"/>
                          <a:cs typeface="Calibri" panose="020F0502020204030204" pitchFamily="34" charset="0"/>
                        </a:rPr>
                        <a:t>/</a:t>
                      </a:r>
                      <a:r>
                        <a:rPr lang="en-GB" sz="1200" b="1" kern="1400" dirty="0">
                          <a:solidFill>
                            <a:srgbClr val="662EF2"/>
                          </a:solidFill>
                          <a:effectLst/>
                          <a:latin typeface="Calibri" panose="020F0502020204030204" pitchFamily="34" charset="0"/>
                          <a:cs typeface="Calibri" panose="020F0502020204030204" pitchFamily="34" charset="0"/>
                        </a:rPr>
                        <a:t>IP5</a:t>
                      </a:r>
                      <a:endParaRPr lang="en-GB" sz="1200" kern="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en-US" sz="1100" kern="1400" dirty="0">
                          <a:effectLst/>
                          <a:latin typeface="Calibri" panose="020F0502020204030204" pitchFamily="34" charset="0"/>
                          <a:ea typeface="Times New Roman" panose="02020603050405020304" pitchFamily="18" charset="0"/>
                          <a:cs typeface="Times New Roman" panose="02020603050405020304" pitchFamily="18" charset="0"/>
                        </a:rPr>
                        <a:t>28,000 (SCE)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8487004"/>
                  </a:ext>
                </a:extLst>
              </a:tr>
            </a:tbl>
          </a:graphicData>
        </a:graphic>
      </p:graphicFrame>
      <p:sp>
        <p:nvSpPr>
          <p:cNvPr id="15" name="Rectangle: Rounded Corners 14">
            <a:extLst>
              <a:ext uri="{FF2B5EF4-FFF2-40B4-BE49-F238E27FC236}">
                <a16:creationId xmlns:a16="http://schemas.microsoft.com/office/drawing/2014/main" id="{07A79132-3B73-4796-90DE-EC4FEFDEE7F3}"/>
              </a:ext>
            </a:extLst>
          </p:cNvPr>
          <p:cNvSpPr/>
          <p:nvPr/>
        </p:nvSpPr>
        <p:spPr>
          <a:xfrm>
            <a:off x="5570477" y="4220596"/>
            <a:ext cx="491851" cy="192796"/>
          </a:xfrm>
          <a:prstGeom prst="roundRect">
            <a:avLst/>
          </a:prstGeom>
          <a:solidFill>
            <a:srgbClr val="996633"/>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a:t>WP15.4</a:t>
            </a:r>
            <a:endParaRPr lang="en-GB" sz="900" dirty="0"/>
          </a:p>
        </p:txBody>
      </p:sp>
      <p:pic>
        <p:nvPicPr>
          <p:cNvPr id="26" name="Picture 25">
            <a:extLst>
              <a:ext uri="{FF2B5EF4-FFF2-40B4-BE49-F238E27FC236}">
                <a16:creationId xmlns:a16="http://schemas.microsoft.com/office/drawing/2014/main" id="{D375A59A-27A4-4729-8563-986478BC6C3F}"/>
              </a:ext>
            </a:extLst>
          </p:cNvPr>
          <p:cNvPicPr>
            <a:picLocks noChangeAspect="1"/>
          </p:cNvPicPr>
          <p:nvPr/>
        </p:nvPicPr>
        <p:blipFill>
          <a:blip r:embed="rId3"/>
          <a:stretch>
            <a:fillRect/>
          </a:stretch>
        </p:blipFill>
        <p:spPr>
          <a:xfrm>
            <a:off x="834427" y="4559955"/>
            <a:ext cx="7716327" cy="200053"/>
          </a:xfrm>
          <a:prstGeom prst="rect">
            <a:avLst/>
          </a:prstGeom>
          <a:ln>
            <a:solidFill>
              <a:srgbClr val="FFC000"/>
            </a:solidFill>
          </a:ln>
        </p:spPr>
      </p:pic>
      <p:sp>
        <p:nvSpPr>
          <p:cNvPr id="27" name="Content Placeholder 2">
            <a:extLst>
              <a:ext uri="{FF2B5EF4-FFF2-40B4-BE49-F238E27FC236}">
                <a16:creationId xmlns:a16="http://schemas.microsoft.com/office/drawing/2014/main" id="{C0422EE1-1945-4EE0-82A2-8F9856F1B1D4}"/>
              </a:ext>
            </a:extLst>
          </p:cNvPr>
          <p:cNvSpPr>
            <a:spLocks noGrp="1"/>
          </p:cNvSpPr>
          <p:nvPr>
            <p:ph idx="1"/>
          </p:nvPr>
        </p:nvSpPr>
        <p:spPr>
          <a:xfrm>
            <a:off x="-48950" y="915566"/>
            <a:ext cx="5586562" cy="1009277"/>
          </a:xfrm>
        </p:spPr>
        <p:txBody>
          <a:bodyPr>
            <a:noAutofit/>
          </a:bodyPr>
          <a:lstStyle/>
          <a:p>
            <a:pPr marL="0" indent="0">
              <a:buNone/>
            </a:pPr>
            <a:r>
              <a:rPr lang="en-US" sz="1100" b="1" dirty="0"/>
              <a:t>	Baseline</a:t>
            </a:r>
          </a:p>
          <a:p>
            <a:pPr lvl="1"/>
            <a:r>
              <a:rPr lang="en-US" sz="1100" dirty="0"/>
              <a:t>Trench with a width of 300mm – to be confirmed.</a:t>
            </a:r>
          </a:p>
          <a:p>
            <a:pPr lvl="1"/>
            <a:r>
              <a:rPr lang="en-US" sz="1100" dirty="0"/>
              <a:t>Trench with a variable length – in P1 at 375cm and in P5 at 120cm.</a:t>
            </a:r>
          </a:p>
          <a:p>
            <a:pPr lvl="1"/>
            <a:r>
              <a:rPr lang="en-US" sz="1100" dirty="0"/>
              <a:t>The depth of the high-pressure water pipes are 20cm and the advisable depth of the trenches are 15cm. With a cover of 3cm one gets 12cm leftover depth.</a:t>
            </a:r>
          </a:p>
          <a:p>
            <a:pPr lvl="1"/>
            <a:r>
              <a:rPr lang="en-US" sz="1100" dirty="0"/>
              <a:t>Travelable covers are to be foreseen (</a:t>
            </a:r>
            <a:r>
              <a:rPr lang="en-US" sz="1100" dirty="0" err="1"/>
              <a:t>Anticorodal</a:t>
            </a:r>
            <a:r>
              <a:rPr lang="en-US" sz="1100" dirty="0"/>
              <a:t> type covers of 30mm thickness, considering a load arising from a 21 Ton cryostat).</a:t>
            </a:r>
          </a:p>
          <a:p>
            <a:pPr marL="457200" lvl="1" indent="0">
              <a:buNone/>
            </a:pPr>
            <a:endParaRPr lang="en-GB" sz="1100" dirty="0"/>
          </a:p>
        </p:txBody>
      </p:sp>
      <p:sp>
        <p:nvSpPr>
          <p:cNvPr id="29" name="Content Placeholder 2">
            <a:extLst>
              <a:ext uri="{FF2B5EF4-FFF2-40B4-BE49-F238E27FC236}">
                <a16:creationId xmlns:a16="http://schemas.microsoft.com/office/drawing/2014/main" id="{DA596C92-59DB-4896-9215-400AA9425853}"/>
              </a:ext>
            </a:extLst>
          </p:cNvPr>
          <p:cNvSpPr txBox="1">
            <a:spLocks/>
          </p:cNvSpPr>
          <p:nvPr/>
        </p:nvSpPr>
        <p:spPr>
          <a:xfrm>
            <a:off x="5123902" y="966337"/>
            <a:ext cx="4020098" cy="100927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100" b="1" dirty="0"/>
              <a:t>	Caveats</a:t>
            </a:r>
          </a:p>
          <a:p>
            <a:pPr lvl="1"/>
            <a:r>
              <a:rPr lang="en-US" sz="1100" dirty="0"/>
              <a:t>The dimensions of the equipment making the link between the HLS and the GITLs must be designed according to these constraints.</a:t>
            </a:r>
            <a:endParaRPr lang="en-GB" sz="1100" dirty="0"/>
          </a:p>
        </p:txBody>
      </p:sp>
    </p:spTree>
    <p:extLst>
      <p:ext uri="{BB962C8B-B14F-4D97-AF65-F5344CB8AC3E}">
        <p14:creationId xmlns:p14="http://schemas.microsoft.com/office/powerpoint/2010/main" val="1633895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3" name="Title 2">
            <a:extLst>
              <a:ext uri="{FF2B5EF4-FFF2-40B4-BE49-F238E27FC236}">
                <a16:creationId xmlns:a16="http://schemas.microsoft.com/office/drawing/2014/main" id="{13A14C28-ACE1-46B7-BB36-F596B1976077}"/>
              </a:ext>
            </a:extLst>
          </p:cNvPr>
          <p:cNvSpPr>
            <a:spLocks noGrp="1"/>
          </p:cNvSpPr>
          <p:nvPr>
            <p:ph type="title"/>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MCEW3 - FILLING OF THE DFBX RESERVATIONS</a:t>
            </a:r>
          </a:p>
        </p:txBody>
      </p:sp>
      <p:sp>
        <p:nvSpPr>
          <p:cNvPr id="2" name="Footer Placeholder 1">
            <a:extLst>
              <a:ext uri="{FF2B5EF4-FFF2-40B4-BE49-F238E27FC236}">
                <a16:creationId xmlns:a16="http://schemas.microsoft.com/office/drawing/2014/main" id="{C7C451AC-4432-481D-A015-8A064FC4437F}"/>
              </a:ext>
            </a:extLst>
          </p:cNvPr>
          <p:cNvSpPr>
            <a:spLocks noGrp="1"/>
          </p:cNvSpPr>
          <p:nvPr>
            <p:ph type="ftr" sz="quarter" idx="11"/>
          </p:nvPr>
        </p:nvSpPr>
        <p:spPr/>
        <p:txBody>
          <a:bodyPr/>
          <a:lstStyle/>
          <a:p>
            <a:r>
              <a:rPr lang="pt-BR" noProof="0"/>
              <a:t>J. Pedro Pinheiro de S., HL-WP15</a:t>
            </a:r>
            <a:endParaRPr lang="en-GB" noProof="0"/>
          </a:p>
        </p:txBody>
      </p:sp>
      <p:pic>
        <p:nvPicPr>
          <p:cNvPr id="6" name="Picture 5">
            <a:extLst>
              <a:ext uri="{FF2B5EF4-FFF2-40B4-BE49-F238E27FC236}">
                <a16:creationId xmlns:a16="http://schemas.microsoft.com/office/drawing/2014/main" id="{C83993DB-A269-4247-BED0-961686FD6393}"/>
              </a:ext>
            </a:extLst>
          </p:cNvPr>
          <p:cNvPicPr>
            <a:picLocks noChangeAspect="1"/>
          </p:cNvPicPr>
          <p:nvPr/>
        </p:nvPicPr>
        <p:blipFill>
          <a:blip r:embed="rId2"/>
          <a:stretch>
            <a:fillRect/>
          </a:stretch>
        </p:blipFill>
        <p:spPr>
          <a:xfrm>
            <a:off x="1936206" y="4613918"/>
            <a:ext cx="4448796" cy="247685"/>
          </a:xfrm>
          <a:prstGeom prst="rect">
            <a:avLst/>
          </a:prstGeom>
          <a:ln>
            <a:solidFill>
              <a:srgbClr val="FFC000"/>
            </a:solidFill>
          </a:ln>
        </p:spPr>
      </p:pic>
      <p:pic>
        <p:nvPicPr>
          <p:cNvPr id="9" name="Picture 8">
            <a:extLst>
              <a:ext uri="{FF2B5EF4-FFF2-40B4-BE49-F238E27FC236}">
                <a16:creationId xmlns:a16="http://schemas.microsoft.com/office/drawing/2014/main" id="{24C46470-4217-422B-9090-C2595010C04C}"/>
              </a:ext>
            </a:extLst>
          </p:cNvPr>
          <p:cNvPicPr>
            <a:picLocks noChangeAspect="1"/>
          </p:cNvPicPr>
          <p:nvPr/>
        </p:nvPicPr>
        <p:blipFill>
          <a:blip r:embed="rId3"/>
          <a:stretch>
            <a:fillRect/>
          </a:stretch>
        </p:blipFill>
        <p:spPr>
          <a:xfrm>
            <a:off x="280022" y="2428633"/>
            <a:ext cx="3312368" cy="2061949"/>
          </a:xfrm>
          <a:prstGeom prst="rect">
            <a:avLst/>
          </a:prstGeom>
        </p:spPr>
      </p:pic>
      <p:pic>
        <p:nvPicPr>
          <p:cNvPr id="10" name="Picture 9">
            <a:extLst>
              <a:ext uri="{FF2B5EF4-FFF2-40B4-BE49-F238E27FC236}">
                <a16:creationId xmlns:a16="http://schemas.microsoft.com/office/drawing/2014/main" id="{75DD1556-42BA-4B0D-A69C-0605BEFEB955}"/>
              </a:ext>
            </a:extLst>
          </p:cNvPr>
          <p:cNvPicPr>
            <a:picLocks noChangeAspect="1"/>
          </p:cNvPicPr>
          <p:nvPr/>
        </p:nvPicPr>
        <p:blipFill>
          <a:blip r:embed="rId4"/>
          <a:stretch>
            <a:fillRect/>
          </a:stretch>
        </p:blipFill>
        <p:spPr>
          <a:xfrm>
            <a:off x="3635896" y="2533719"/>
            <a:ext cx="2973825" cy="1904539"/>
          </a:xfrm>
          <a:prstGeom prst="rect">
            <a:avLst/>
          </a:prstGeom>
        </p:spPr>
      </p:pic>
      <p:pic>
        <p:nvPicPr>
          <p:cNvPr id="16" name="Picture 15">
            <a:extLst>
              <a:ext uri="{FF2B5EF4-FFF2-40B4-BE49-F238E27FC236}">
                <a16:creationId xmlns:a16="http://schemas.microsoft.com/office/drawing/2014/main" id="{CFCA9192-FC81-4272-9231-059A6389B8EA}"/>
              </a:ext>
            </a:extLst>
          </p:cNvPr>
          <p:cNvPicPr>
            <a:picLocks noChangeAspect="1"/>
          </p:cNvPicPr>
          <p:nvPr/>
        </p:nvPicPr>
        <p:blipFill>
          <a:blip r:embed="rId5"/>
          <a:stretch>
            <a:fillRect/>
          </a:stretch>
        </p:blipFill>
        <p:spPr>
          <a:xfrm>
            <a:off x="6629009" y="2643758"/>
            <a:ext cx="2333981" cy="1649703"/>
          </a:xfrm>
          <a:prstGeom prst="rect">
            <a:avLst/>
          </a:prstGeom>
        </p:spPr>
      </p:pic>
      <p:pic>
        <p:nvPicPr>
          <p:cNvPr id="11" name="Picture 10">
            <a:extLst>
              <a:ext uri="{FF2B5EF4-FFF2-40B4-BE49-F238E27FC236}">
                <a16:creationId xmlns:a16="http://schemas.microsoft.com/office/drawing/2014/main" id="{49B835B1-E9AF-4BDF-9A15-E64AC2CCA4DD}"/>
              </a:ext>
            </a:extLst>
          </p:cNvPr>
          <p:cNvPicPr>
            <a:picLocks noChangeAspect="1"/>
          </p:cNvPicPr>
          <p:nvPr/>
        </p:nvPicPr>
        <p:blipFill>
          <a:blip r:embed="rId6"/>
          <a:stretch>
            <a:fillRect/>
          </a:stretch>
        </p:blipFill>
        <p:spPr>
          <a:xfrm>
            <a:off x="4932040" y="677150"/>
            <a:ext cx="3869556" cy="1753633"/>
          </a:xfrm>
          <a:prstGeom prst="rect">
            <a:avLst/>
          </a:prstGeom>
        </p:spPr>
      </p:pic>
      <p:sp>
        <p:nvSpPr>
          <p:cNvPr id="12" name="Content Placeholder 2">
            <a:extLst>
              <a:ext uri="{FF2B5EF4-FFF2-40B4-BE49-F238E27FC236}">
                <a16:creationId xmlns:a16="http://schemas.microsoft.com/office/drawing/2014/main" id="{AD991973-BA25-4B2C-9216-C98B05E0C88A}"/>
              </a:ext>
            </a:extLst>
          </p:cNvPr>
          <p:cNvSpPr>
            <a:spLocks noGrp="1"/>
          </p:cNvSpPr>
          <p:nvPr>
            <p:ph idx="1"/>
          </p:nvPr>
        </p:nvSpPr>
        <p:spPr>
          <a:xfrm>
            <a:off x="97200" y="820033"/>
            <a:ext cx="4618816" cy="1009277"/>
          </a:xfrm>
        </p:spPr>
        <p:txBody>
          <a:bodyPr>
            <a:noAutofit/>
          </a:bodyPr>
          <a:lstStyle/>
          <a:p>
            <a:pPr marL="0" indent="0">
              <a:buNone/>
            </a:pPr>
            <a:r>
              <a:rPr lang="en-US" sz="1100" b="1" dirty="0"/>
              <a:t>	Principle</a:t>
            </a:r>
          </a:p>
          <a:p>
            <a:pPr algn="just"/>
            <a:r>
              <a:rPr lang="en-GB" sz="1100" kern="1400" dirty="0">
                <a:effectLst/>
                <a:latin typeface="Calibri" panose="020F0502020204030204" pitchFamily="34" charset="0"/>
                <a:ea typeface="Times New Roman" panose="02020603050405020304" pitchFamily="18" charset="0"/>
                <a:cs typeface="Calibri" panose="020F0502020204030204" pitchFamily="34" charset="0"/>
              </a:rPr>
              <a:t>In the new HL-LHC configuration, the reservations trenches in P5L (RZ54,, figure 1) and P5R (UJ56, figure 4) presently used for the DFBX installation will no longer be required. </a:t>
            </a:r>
          </a:p>
          <a:p>
            <a:pPr algn="just"/>
            <a:r>
              <a:rPr lang="en-GB" sz="1100" dirty="0">
                <a:latin typeface="Calibri" panose="020F0502020204030204" pitchFamily="34" charset="0"/>
                <a:cs typeface="Calibri" panose="020F0502020204030204" pitchFamily="34" charset="0"/>
              </a:rPr>
              <a:t>The trench must be filled to their full extent - according to the dimensions in the below table and be able to withstand the same loads of the LHC floor that is nearby.</a:t>
            </a:r>
          </a:p>
        </p:txBody>
      </p:sp>
      <p:pic>
        <p:nvPicPr>
          <p:cNvPr id="4" name="Picture 3">
            <a:extLst>
              <a:ext uri="{FF2B5EF4-FFF2-40B4-BE49-F238E27FC236}">
                <a16:creationId xmlns:a16="http://schemas.microsoft.com/office/drawing/2014/main" id="{529B7F7A-D1AA-4159-91BE-34734F903406}"/>
              </a:ext>
            </a:extLst>
          </p:cNvPr>
          <p:cNvPicPr>
            <a:picLocks noChangeAspect="1"/>
          </p:cNvPicPr>
          <p:nvPr/>
        </p:nvPicPr>
        <p:blipFill>
          <a:blip r:embed="rId7"/>
          <a:stretch>
            <a:fillRect/>
          </a:stretch>
        </p:blipFill>
        <p:spPr>
          <a:xfrm>
            <a:off x="467544" y="2078563"/>
            <a:ext cx="4030951" cy="436511"/>
          </a:xfrm>
          <a:prstGeom prst="rect">
            <a:avLst/>
          </a:prstGeom>
        </p:spPr>
      </p:pic>
    </p:spTree>
    <p:extLst>
      <p:ext uri="{BB962C8B-B14F-4D97-AF65-F5344CB8AC3E}">
        <p14:creationId xmlns:p14="http://schemas.microsoft.com/office/powerpoint/2010/main" val="262731199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A9B3E9-643C-4BFB-92EB-A10FBEB5BEE1}">
  <ds:schemaRefs>
    <ds:schemaRef ds:uri="http://schemas.microsoft.com/sharepoint/v3/contenttype/forms"/>
  </ds:schemaRefs>
</ds:datastoreItem>
</file>

<file path=customXml/itemProps2.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DEFC234-6D02-476D-A9EA-17EF77BB67B6}">
  <ds:schemaRefs>
    <ds:schemaRef ds:uri="http://www.w3.org/XML/1998/namespac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64074</TotalTime>
  <Words>3035</Words>
  <Application>Microsoft Office PowerPoint</Application>
  <PresentationFormat>On-screen Show (16:9)</PresentationFormat>
  <Paragraphs>290</Paragraphs>
  <Slides>20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Wingdings</vt:lpstr>
      <vt:lpstr>Thème Office</vt:lpstr>
      <vt:lpstr>PowerPoint Presentation</vt:lpstr>
      <vt:lpstr>Minor Civil Engineering Works (MCEW)</vt:lpstr>
      <vt:lpstr>Overview of the regions where the MCEW will take place</vt:lpstr>
      <vt:lpstr>Overview of the followed process for the MCEW</vt:lpstr>
      <vt:lpstr>MCEW1 - PILLARS for the jacks of Q1 inside the nose iron shielding P1 (ATLAS)</vt:lpstr>
      <vt:lpstr>MCEW1 - PILLARS for the jacks of Q1 inside the nose iron shielding P1 (ATLAS)</vt:lpstr>
      <vt:lpstr>MCEW2 – PREPARATION OF TRENCHES FOR DEEP SURVEY REFERENCE INSTRUMENTATION (ATLAS AND CMS)</vt:lpstr>
      <vt:lpstr>MCEW2 – PREPARATION OF TRENCHES FOR DEEP SURVEY REFERENCE INSTRUMENTATION (ATLAS AND CMS)</vt:lpstr>
      <vt:lpstr>MCEW3 - FILLING OF THE DFBX RESERVATIONS</vt:lpstr>
      <vt:lpstr>MCEW3 - FILLING OF THE DFBX RESERVATIONS</vt:lpstr>
      <vt:lpstr>MCEW4 - RAILS INSTALLATION IN THE IT REGION</vt:lpstr>
      <vt:lpstr>MCEW4 - RAILS INSTALLATION IN THE IT REGION</vt:lpstr>
      <vt:lpstr>MCEW5 - VAULT GRINDING FOR THE HL-LHC CRYOGENIC LINE</vt:lpstr>
      <vt:lpstr>MCEW5 - VAULT GRINDING FOR THE HL-LHC CRYOGENIC LINE</vt:lpstr>
      <vt:lpstr>MCEW6 - MODIFICATIONS OF INFRA-STRUCTURES FOR THE TRANSPORT OF HL-LHC D2 IN THE TI2-UJ22 REGION (P2)</vt:lpstr>
      <vt:lpstr>MCEW6 - MODIFICATIONS OF INFRA-STRUCTURES FOR THE TRANSPORT OF HL-LHC D2 IN THE TI2-UJ22 REGION (P2)</vt:lpstr>
      <vt:lpstr>MCEW7 - MODIFICATION OF METALLIC FRAME (UJ57)</vt:lpstr>
      <vt:lpstr>MCEW7 - MODIFICATION OF METALLIC FRAME (UJ57)</vt:lpstr>
      <vt:lpstr>MCEW8 - GROUND PREPARATION FOR LONG STRAIGHT SECTION COMPONENTS SUPPORTS</vt:lpstr>
      <vt:lpstr>MCEW8 - GROUND PREPARATION FOR LONG STRAIGHT SECTION COMPONENTS SUPPORTS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Integration Meeting WXX 11T+TCLD Integration P7</dc:title>
  <dc:creator>pedro.pinheiro@cern.ch</dc:creator>
  <cp:lastModifiedBy>Pedro Pinheiro</cp:lastModifiedBy>
  <cp:revision>1062</cp:revision>
  <cp:lastPrinted>2021-08-17T15:23:21Z</cp:lastPrinted>
  <dcterms:created xsi:type="dcterms:W3CDTF">2017-08-01T14:41:34Z</dcterms:created>
  <dcterms:modified xsi:type="dcterms:W3CDTF">2022-05-06T09:16:53Z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