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7" r:id="rId2"/>
    <p:sldId id="603" r:id="rId3"/>
    <p:sldId id="604" r:id="rId4"/>
    <p:sldId id="607" r:id="rId5"/>
    <p:sldId id="610" r:id="rId6"/>
    <p:sldId id="540" r:id="rId7"/>
    <p:sldId id="611" r:id="rId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A9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0" autoAdjust="0"/>
    <p:restoredTop sz="87360" autoAdjust="0"/>
  </p:normalViewPr>
  <p:slideViewPr>
    <p:cSldViewPr snapToObjects="1" showGuides="1">
      <p:cViewPr varScale="1">
        <p:scale>
          <a:sx n="165" d="100"/>
          <a:sy n="165" d="100"/>
        </p:scale>
        <p:origin x="1566" y="150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982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2211710"/>
            <a:ext cx="5472608" cy="888608"/>
          </a:xfrm>
        </p:spPr>
        <p:txBody>
          <a:bodyPr/>
          <a:lstStyle/>
          <a:p>
            <a:r>
              <a:rPr lang="en-GB" sz="2400" dirty="0"/>
              <a:t>Brain storming HL-LHC valves in Q4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6223" y="3330512"/>
            <a:ext cx="3777985" cy="328722"/>
          </a:xfrm>
        </p:spPr>
        <p:txBody>
          <a:bodyPr/>
          <a:lstStyle/>
          <a:p>
            <a:r>
              <a:rPr lang="en-GB" dirty="0" err="1"/>
              <a:t>G.Bregliozzi</a:t>
            </a:r>
            <a:r>
              <a:rPr lang="en-GB" dirty="0"/>
              <a:t>, R. De Maria</a:t>
            </a:r>
          </a:p>
        </p:txBody>
      </p:sp>
      <p:pic>
        <p:nvPicPr>
          <p:cNvPr id="7" name="Image 4" descr="CERN-logo_outline.jpg">
            <a:extLst>
              <a:ext uri="{FF2B5EF4-FFF2-40B4-BE49-F238E27FC236}">
                <a16:creationId xmlns:a16="http://schemas.microsoft.com/office/drawing/2014/main" id="{4549EA07-3BBE-4614-9610-B68D4503C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706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14A0F33-CA29-4DFE-940D-821520EB61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296"/>
          <a:stretch/>
        </p:blipFill>
        <p:spPr>
          <a:xfrm>
            <a:off x="0" y="1385133"/>
            <a:ext cx="9144000" cy="25578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2AEF5C-2386-4A1E-A8DB-A4E9672B3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94337"/>
            <a:ext cx="7543800" cy="589184"/>
          </a:xfrm>
        </p:spPr>
        <p:txBody>
          <a:bodyPr>
            <a:normAutofit/>
          </a:bodyPr>
          <a:lstStyle/>
          <a:p>
            <a:r>
              <a:rPr lang="en-GB" dirty="0"/>
              <a:t>VACUUM SECTOR VALVE location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8CDF1D-067E-494F-A7B6-2A60D85D6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7EF219-97DB-46DE-9DB6-BDE923090A51}"/>
              </a:ext>
            </a:extLst>
          </p:cNvPr>
          <p:cNvSpPr/>
          <p:nvPr/>
        </p:nvSpPr>
        <p:spPr>
          <a:xfrm>
            <a:off x="1422610" y="935182"/>
            <a:ext cx="464757" cy="209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B9DAA2-A61F-4071-BD9A-1F4217E3853E}"/>
              </a:ext>
            </a:extLst>
          </p:cNvPr>
          <p:cNvSpPr txBox="1"/>
          <p:nvPr/>
        </p:nvSpPr>
        <p:spPr>
          <a:xfrm>
            <a:off x="1933654" y="901536"/>
            <a:ext cx="24032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Alignment during </a:t>
            </a:r>
            <a:r>
              <a:rPr lang="en-GB" sz="1350" dirty="0" err="1"/>
              <a:t>YETS</a:t>
            </a:r>
            <a:r>
              <a:rPr lang="en-GB" sz="1350" dirty="0"/>
              <a:t> &amp; LS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D320FF-5D8E-4E8B-8080-621AC81EAFBA}"/>
              </a:ext>
            </a:extLst>
          </p:cNvPr>
          <p:cNvSpPr/>
          <p:nvPr/>
        </p:nvSpPr>
        <p:spPr>
          <a:xfrm>
            <a:off x="4778873" y="935182"/>
            <a:ext cx="464757" cy="209708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42FF98-F784-4C9C-82EF-C74B03A8AE4B}"/>
              </a:ext>
            </a:extLst>
          </p:cNvPr>
          <p:cNvSpPr txBox="1"/>
          <p:nvPr/>
        </p:nvSpPr>
        <p:spPr>
          <a:xfrm>
            <a:off x="5289918" y="901536"/>
            <a:ext cx="6463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FRAS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146292-8CAC-443A-84ED-2934A99D0E41}"/>
              </a:ext>
            </a:extLst>
          </p:cNvPr>
          <p:cNvSpPr/>
          <p:nvPr/>
        </p:nvSpPr>
        <p:spPr>
          <a:xfrm>
            <a:off x="6579182" y="935182"/>
            <a:ext cx="464757" cy="209708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E81208-C992-4183-BC07-9E6A3352E286}"/>
              </a:ext>
            </a:extLst>
          </p:cNvPr>
          <p:cNvSpPr txBox="1"/>
          <p:nvPr/>
        </p:nvSpPr>
        <p:spPr>
          <a:xfrm>
            <a:off x="7090227" y="901536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Static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B211E3-9274-4F32-B550-DE40E7A8727A}"/>
              </a:ext>
            </a:extLst>
          </p:cNvPr>
          <p:cNvSpPr txBox="1"/>
          <p:nvPr/>
        </p:nvSpPr>
        <p:spPr>
          <a:xfrm>
            <a:off x="582216" y="1552403"/>
            <a:ext cx="435769" cy="3231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D1</a:t>
            </a:r>
            <a:endParaRPr lang="en-GB" sz="15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DD7842-0579-4F80-B9F3-1A65A0EC6B5E}"/>
              </a:ext>
            </a:extLst>
          </p:cNvPr>
          <p:cNvSpPr txBox="1"/>
          <p:nvPr/>
        </p:nvSpPr>
        <p:spPr>
          <a:xfrm>
            <a:off x="8265462" y="2855471"/>
            <a:ext cx="517061" cy="3231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Q6</a:t>
            </a:r>
            <a:endParaRPr lang="en-GB" sz="15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C34F71-E043-46C2-B441-600747CD022D}"/>
              </a:ext>
            </a:extLst>
          </p:cNvPr>
          <p:cNvSpPr txBox="1"/>
          <p:nvPr/>
        </p:nvSpPr>
        <p:spPr>
          <a:xfrm>
            <a:off x="517782" y="2855471"/>
            <a:ext cx="743160" cy="3231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FF0000"/>
                </a:solidFill>
                <a:highlight>
                  <a:srgbClr val="FFFF00"/>
                </a:highlight>
              </a:rPr>
              <a:t>CRAB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4298F7-854E-4668-8375-8FBAE9705947}"/>
              </a:ext>
            </a:extLst>
          </p:cNvPr>
          <p:cNvSpPr txBox="1"/>
          <p:nvPr/>
        </p:nvSpPr>
        <p:spPr>
          <a:xfrm>
            <a:off x="5974715" y="2855471"/>
            <a:ext cx="534279" cy="3231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Q5</a:t>
            </a:r>
            <a:endParaRPr lang="en-GB" sz="15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1845E1-0100-48C7-BC44-142EC0E2AE97}"/>
              </a:ext>
            </a:extLst>
          </p:cNvPr>
          <p:cNvSpPr txBox="1"/>
          <p:nvPr/>
        </p:nvSpPr>
        <p:spPr>
          <a:xfrm>
            <a:off x="2805430" y="2855471"/>
            <a:ext cx="504349" cy="3231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Q4</a:t>
            </a:r>
            <a:endParaRPr lang="en-GB" sz="15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A3AFD5-FFC7-47BE-A6BA-D40958514D0C}"/>
              </a:ext>
            </a:extLst>
          </p:cNvPr>
          <p:cNvSpPr txBox="1"/>
          <p:nvPr/>
        </p:nvSpPr>
        <p:spPr>
          <a:xfrm>
            <a:off x="7754681" y="1530542"/>
            <a:ext cx="435769" cy="3231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D2</a:t>
            </a:r>
            <a:endParaRPr lang="en-GB" sz="15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DF36C3-BCC1-4FB7-9590-B79B992B53AA}"/>
              </a:ext>
            </a:extLst>
          </p:cNvPr>
          <p:cNvSpPr txBox="1"/>
          <p:nvPr/>
        </p:nvSpPr>
        <p:spPr>
          <a:xfrm>
            <a:off x="664740" y="2386506"/>
            <a:ext cx="1175657" cy="2539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Valve </a:t>
            </a:r>
            <a:r>
              <a:rPr lang="en-GB" sz="1050" b="1" dirty="0" err="1"/>
              <a:t>D1</a:t>
            </a:r>
            <a:endParaRPr lang="en-GB" sz="105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5742C6-B5CC-468B-BAED-0D01F890EDE8}"/>
              </a:ext>
            </a:extLst>
          </p:cNvPr>
          <p:cNvSpPr txBox="1"/>
          <p:nvPr/>
        </p:nvSpPr>
        <p:spPr>
          <a:xfrm>
            <a:off x="6635917" y="2386506"/>
            <a:ext cx="1175657" cy="2539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Valve </a:t>
            </a:r>
            <a:r>
              <a:rPr lang="en-GB" sz="1050" b="1" dirty="0" err="1"/>
              <a:t>D2</a:t>
            </a:r>
            <a:endParaRPr lang="en-GB" sz="105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B74D32-5B3F-43B3-82FA-39A9703E50A0}"/>
              </a:ext>
            </a:extLst>
          </p:cNvPr>
          <p:cNvSpPr txBox="1"/>
          <p:nvPr/>
        </p:nvSpPr>
        <p:spPr>
          <a:xfrm>
            <a:off x="1" y="3712198"/>
            <a:ext cx="664739" cy="41549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Valve </a:t>
            </a:r>
            <a:r>
              <a:rPr lang="en-GB" sz="1050" b="1" dirty="0" err="1"/>
              <a:t>D2</a:t>
            </a:r>
            <a:endParaRPr lang="en-GB" sz="105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DC330C-8BFA-4649-A5EC-346270AF6A35}"/>
              </a:ext>
            </a:extLst>
          </p:cNvPr>
          <p:cNvSpPr txBox="1"/>
          <p:nvPr/>
        </p:nvSpPr>
        <p:spPr>
          <a:xfrm>
            <a:off x="749873" y="3707698"/>
            <a:ext cx="664739" cy="41549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Valve CRAB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1B8AF4-D22E-4FC5-877C-C21D102E8605}"/>
              </a:ext>
            </a:extLst>
          </p:cNvPr>
          <p:cNvSpPr txBox="1"/>
          <p:nvPr/>
        </p:nvSpPr>
        <p:spPr>
          <a:xfrm>
            <a:off x="2272938" y="3707438"/>
            <a:ext cx="1609816" cy="2539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Valves </a:t>
            </a:r>
            <a:r>
              <a:rPr lang="en-GB" sz="1050" b="1" dirty="0" err="1"/>
              <a:t>Q4</a:t>
            </a:r>
            <a:endParaRPr lang="en-GB" sz="105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D87480-55EF-4415-9D8A-DEB5FE1C14D1}"/>
              </a:ext>
            </a:extLst>
          </p:cNvPr>
          <p:cNvSpPr txBox="1"/>
          <p:nvPr/>
        </p:nvSpPr>
        <p:spPr>
          <a:xfrm>
            <a:off x="5649686" y="3707438"/>
            <a:ext cx="1221377" cy="2539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Valves </a:t>
            </a:r>
            <a:r>
              <a:rPr lang="en-GB" sz="1050" b="1" dirty="0" err="1"/>
              <a:t>Q5</a:t>
            </a:r>
            <a:endParaRPr lang="en-GB" sz="105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2D2149-4D8F-4877-8E3B-ECBB81EB2CF4}"/>
              </a:ext>
            </a:extLst>
          </p:cNvPr>
          <p:cNvSpPr txBox="1"/>
          <p:nvPr/>
        </p:nvSpPr>
        <p:spPr>
          <a:xfrm>
            <a:off x="8020595" y="3712081"/>
            <a:ext cx="955463" cy="2539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Valve </a:t>
            </a:r>
            <a:r>
              <a:rPr lang="en-GB" sz="1050" b="1" dirty="0" err="1"/>
              <a:t>Q6</a:t>
            </a:r>
            <a:endParaRPr lang="en-GB" sz="1050" b="1" dirty="0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BA25678D-9B73-41E2-BCE8-CB15F024641E}"/>
              </a:ext>
            </a:extLst>
          </p:cNvPr>
          <p:cNvSpPr/>
          <p:nvPr/>
        </p:nvSpPr>
        <p:spPr>
          <a:xfrm>
            <a:off x="1260942" y="1588166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9B9B4F68-ECF4-4671-8B00-A81D072CC0B8}"/>
              </a:ext>
            </a:extLst>
          </p:cNvPr>
          <p:cNvSpPr/>
          <p:nvPr/>
        </p:nvSpPr>
        <p:spPr>
          <a:xfrm>
            <a:off x="7155165" y="1621500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1B4A83E6-F7D4-49FF-9C8C-08EF1DE395D6}"/>
              </a:ext>
            </a:extLst>
          </p:cNvPr>
          <p:cNvSpPr/>
          <p:nvPr/>
        </p:nvSpPr>
        <p:spPr>
          <a:xfrm>
            <a:off x="7972565" y="2987329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53020E6F-6984-479F-8905-3BE106B8D47F}"/>
              </a:ext>
            </a:extLst>
          </p:cNvPr>
          <p:cNvSpPr/>
          <p:nvPr/>
        </p:nvSpPr>
        <p:spPr>
          <a:xfrm>
            <a:off x="8838898" y="2995787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F3CF3962-0AF7-4368-9395-1269D188213C}"/>
              </a:ext>
            </a:extLst>
          </p:cNvPr>
          <p:cNvSpPr/>
          <p:nvPr/>
        </p:nvSpPr>
        <p:spPr>
          <a:xfrm>
            <a:off x="6664731" y="2837311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395A11AA-3B99-47AB-A7C3-8E1D4C900D37}"/>
              </a:ext>
            </a:extLst>
          </p:cNvPr>
          <p:cNvSpPr/>
          <p:nvPr/>
        </p:nvSpPr>
        <p:spPr>
          <a:xfrm>
            <a:off x="5652365" y="2829980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3DCE4A8-FA20-4BE7-B033-734313533FBE}"/>
              </a:ext>
            </a:extLst>
          </p:cNvPr>
          <p:cNvSpPr/>
          <p:nvPr/>
        </p:nvSpPr>
        <p:spPr>
          <a:xfrm>
            <a:off x="3564026" y="2957344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991C8700-FC58-4EB9-8C6E-92A430F76399}"/>
              </a:ext>
            </a:extLst>
          </p:cNvPr>
          <p:cNvSpPr/>
          <p:nvPr/>
        </p:nvSpPr>
        <p:spPr>
          <a:xfrm>
            <a:off x="2414022" y="2892107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6D4BB399-1188-41C0-9190-038E31961930}"/>
              </a:ext>
            </a:extLst>
          </p:cNvPr>
          <p:cNvSpPr/>
          <p:nvPr/>
        </p:nvSpPr>
        <p:spPr>
          <a:xfrm>
            <a:off x="1300597" y="2905165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3ABFA1DE-4296-4748-B617-6959F9816701}"/>
              </a:ext>
            </a:extLst>
          </p:cNvPr>
          <p:cNvSpPr/>
          <p:nvPr/>
        </p:nvSpPr>
        <p:spPr>
          <a:xfrm>
            <a:off x="184918" y="2912072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C5B0F441-0C69-4B7C-A35D-9940AD27D84F}"/>
              </a:ext>
            </a:extLst>
          </p:cNvPr>
          <p:cNvSpPr/>
          <p:nvPr/>
        </p:nvSpPr>
        <p:spPr>
          <a:xfrm>
            <a:off x="389867" y="2916069"/>
            <a:ext cx="137160" cy="28583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50" b="1"/>
          </a:p>
        </p:txBody>
      </p:sp>
      <p:sp>
        <p:nvSpPr>
          <p:cNvPr id="38" name="Footer Placeholder 3">
            <a:extLst>
              <a:ext uri="{FF2B5EF4-FFF2-40B4-BE49-F238E27FC236}">
                <a16:creationId xmlns:a16="http://schemas.microsoft.com/office/drawing/2014/main" id="{FDD40045-7624-48B5-A853-1466BA26E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3022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7A0137B7-0075-4550-93E6-47E440F9D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62" y="942829"/>
            <a:ext cx="8009540" cy="4080084"/>
          </a:xfrm>
          <a:prstGeom prst="rect">
            <a:avLst/>
          </a:prstGeom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0031DCED-6298-410E-968C-55C3BF7D0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53CECF-3C2F-43CC-9292-074A52A53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120587"/>
            <a:ext cx="5076825" cy="741426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Sector valves apertures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A9A6EA-5D83-4003-BC22-A08D53027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E5F0938D-C632-4344-B453-A30701E79EC8}"/>
              </a:ext>
            </a:extLst>
          </p:cNvPr>
          <p:cNvSpPr txBox="1"/>
          <p:nvPr/>
        </p:nvSpPr>
        <p:spPr>
          <a:xfrm>
            <a:off x="1331640" y="949139"/>
            <a:ext cx="504055" cy="287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 err="1"/>
              <a:t>D1</a:t>
            </a:r>
            <a:endParaRPr lang="en-GB" sz="900" b="1" dirty="0"/>
          </a:p>
          <a:p>
            <a:pPr algn="ctr"/>
            <a:r>
              <a:rPr lang="en-GB" sz="900" b="1" dirty="0"/>
              <a:t>ID 150</a:t>
            </a: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1E3079C3-1D2B-4493-9B6D-1AB9F131B744}"/>
              </a:ext>
            </a:extLst>
          </p:cNvPr>
          <p:cNvSpPr txBox="1"/>
          <p:nvPr/>
        </p:nvSpPr>
        <p:spPr>
          <a:xfrm>
            <a:off x="3563888" y="2413978"/>
            <a:ext cx="1051884" cy="28738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CRAB</a:t>
            </a:r>
          </a:p>
          <a:p>
            <a:pPr algn="ctr"/>
            <a:r>
              <a:rPr lang="en-GB" sz="900" b="1" dirty="0"/>
              <a:t>ID 80</a:t>
            </a:r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989C1CE0-3091-4A6A-A6DD-A67225C49308}"/>
              </a:ext>
            </a:extLst>
          </p:cNvPr>
          <p:cNvSpPr txBox="1"/>
          <p:nvPr/>
        </p:nvSpPr>
        <p:spPr>
          <a:xfrm>
            <a:off x="2123728" y="1835545"/>
            <a:ext cx="1197954" cy="2873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 err="1"/>
              <a:t>D2</a:t>
            </a:r>
            <a:endParaRPr lang="en-GB" sz="900" b="1" dirty="0"/>
          </a:p>
          <a:p>
            <a:pPr algn="ctr"/>
            <a:r>
              <a:rPr lang="en-GB" sz="900" b="1" dirty="0"/>
              <a:t>ID 100</a:t>
            </a:r>
          </a:p>
        </p:txBody>
      </p:sp>
      <p:sp>
        <p:nvSpPr>
          <p:cNvPr id="22" name="TextBox 1">
            <a:extLst>
              <a:ext uri="{FF2B5EF4-FFF2-40B4-BE49-F238E27FC236}">
                <a16:creationId xmlns:a16="http://schemas.microsoft.com/office/drawing/2014/main" id="{1C2D4912-E1BC-480C-8681-2D06220E0DB1}"/>
              </a:ext>
            </a:extLst>
          </p:cNvPr>
          <p:cNvSpPr txBox="1"/>
          <p:nvPr/>
        </p:nvSpPr>
        <p:spPr>
          <a:xfrm>
            <a:off x="5086161" y="2711355"/>
            <a:ext cx="3024336" cy="28738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 err="1"/>
              <a:t>Q4</a:t>
            </a:r>
            <a:r>
              <a:rPr lang="en-GB" sz="900" b="1" dirty="0"/>
              <a:t> – </a:t>
            </a:r>
            <a:r>
              <a:rPr lang="en-GB" sz="900" b="1" dirty="0" err="1"/>
              <a:t>Q5</a:t>
            </a:r>
            <a:r>
              <a:rPr lang="en-GB" sz="900" b="1" dirty="0"/>
              <a:t> – </a:t>
            </a:r>
            <a:r>
              <a:rPr lang="en-GB" sz="900" b="1" dirty="0" err="1"/>
              <a:t>Q6</a:t>
            </a:r>
            <a:endParaRPr lang="en-GB" sz="900" b="1" dirty="0"/>
          </a:p>
          <a:p>
            <a:pPr algn="ctr"/>
            <a:r>
              <a:rPr lang="en-GB" sz="900" b="1" dirty="0"/>
              <a:t>ID 63</a:t>
            </a:r>
          </a:p>
        </p:txBody>
      </p:sp>
    </p:spTree>
    <p:extLst>
      <p:ext uri="{BB962C8B-B14F-4D97-AF65-F5344CB8AC3E}">
        <p14:creationId xmlns:p14="http://schemas.microsoft.com/office/powerpoint/2010/main" val="86787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0031DCED-6298-410E-968C-55C3BF7D0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l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154</a:t>
            </a:r>
            <a:r>
              <a:rPr lang="en-GB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HL-LHC Technical Coordination Committee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D9CA70-2BB6-40DE-AD8A-491DCF9F2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2138"/>
            <a:ext cx="9144000" cy="43451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53CECF-3C2F-43CC-9292-074A52A53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120587"/>
            <a:ext cx="5076825" cy="741426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Available margins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A9A6EA-5D83-4003-BC22-A08D53027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389365E9-19EB-4281-860B-DEA2B2D57320}"/>
              </a:ext>
            </a:extLst>
          </p:cNvPr>
          <p:cNvSpPr txBox="1"/>
          <p:nvPr/>
        </p:nvSpPr>
        <p:spPr>
          <a:xfrm>
            <a:off x="1043608" y="1115263"/>
            <a:ext cx="504055" cy="287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 err="1"/>
              <a:t>D1</a:t>
            </a:r>
            <a:endParaRPr lang="en-GB" sz="900" b="1" dirty="0"/>
          </a:p>
          <a:p>
            <a:pPr algn="ctr"/>
            <a:r>
              <a:rPr lang="en-GB" sz="900" b="1" dirty="0"/>
              <a:t>ID 150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C98BC503-5760-46B0-A681-CF8BBE2C2680}"/>
              </a:ext>
            </a:extLst>
          </p:cNvPr>
          <p:cNvSpPr txBox="1"/>
          <p:nvPr/>
        </p:nvSpPr>
        <p:spPr>
          <a:xfrm>
            <a:off x="3321682" y="2201151"/>
            <a:ext cx="907868" cy="28738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CRAB</a:t>
            </a:r>
          </a:p>
          <a:p>
            <a:pPr algn="ctr"/>
            <a:r>
              <a:rPr lang="en-GB" sz="900" b="1" dirty="0"/>
              <a:t>ID 80</a:t>
            </a: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A2C92108-379F-471D-AE81-999FBE2049AF}"/>
              </a:ext>
            </a:extLst>
          </p:cNvPr>
          <p:cNvSpPr txBox="1"/>
          <p:nvPr/>
        </p:nvSpPr>
        <p:spPr>
          <a:xfrm>
            <a:off x="1942857" y="1542566"/>
            <a:ext cx="855616" cy="2873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 err="1"/>
              <a:t>D2</a:t>
            </a:r>
            <a:endParaRPr lang="en-GB" sz="900" b="1" dirty="0"/>
          </a:p>
          <a:p>
            <a:pPr algn="ctr"/>
            <a:r>
              <a:rPr lang="en-GB" sz="900" b="1" dirty="0"/>
              <a:t>ID 100</a:t>
            </a: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D13F368A-82F9-43FD-AAA2-CAF83732AF87}"/>
              </a:ext>
            </a:extLst>
          </p:cNvPr>
          <p:cNvSpPr txBox="1"/>
          <p:nvPr/>
        </p:nvSpPr>
        <p:spPr>
          <a:xfrm>
            <a:off x="4572000" y="2613796"/>
            <a:ext cx="3350419" cy="28738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 err="1"/>
              <a:t>Q4</a:t>
            </a:r>
            <a:r>
              <a:rPr lang="en-GB" sz="900" b="1" dirty="0"/>
              <a:t> – </a:t>
            </a:r>
            <a:r>
              <a:rPr lang="en-GB" sz="900" b="1" dirty="0" err="1"/>
              <a:t>Q5</a:t>
            </a:r>
            <a:r>
              <a:rPr lang="en-GB" sz="900" b="1" dirty="0"/>
              <a:t> – </a:t>
            </a:r>
            <a:r>
              <a:rPr lang="en-GB" sz="900" b="1" dirty="0" err="1"/>
              <a:t>Q6</a:t>
            </a:r>
            <a:endParaRPr lang="en-GB" sz="900" b="1" dirty="0"/>
          </a:p>
          <a:p>
            <a:pPr algn="ctr"/>
            <a:r>
              <a:rPr lang="en-GB" sz="900" b="1" dirty="0"/>
              <a:t>ID 63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2281C8-1F8F-493A-860F-3CAC95BF1736}"/>
              </a:ext>
            </a:extLst>
          </p:cNvPr>
          <p:cNvSpPr txBox="1"/>
          <p:nvPr/>
        </p:nvSpPr>
        <p:spPr>
          <a:xfrm>
            <a:off x="5902755" y="116254"/>
            <a:ext cx="3060652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Margins calculated by </a:t>
            </a:r>
            <a:r>
              <a:rPr lang="en-GB" dirty="0" err="1"/>
              <a:t>WP2</a:t>
            </a:r>
            <a:r>
              <a:rPr lang="en-GB" dirty="0"/>
              <a:t>, thanks to R. De Maria</a:t>
            </a:r>
          </a:p>
        </p:txBody>
      </p:sp>
    </p:spTree>
    <p:extLst>
      <p:ext uri="{BB962C8B-B14F-4D97-AF65-F5344CB8AC3E}">
        <p14:creationId xmlns:p14="http://schemas.microsoft.com/office/powerpoint/2010/main" val="668673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65381-B6B3-4FC4-AFA6-DFB8523B7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Detailed calculations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32E8E4-B6D3-4C12-87BC-8874B6376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281991"/>
              </p:ext>
            </p:extLst>
          </p:nvPr>
        </p:nvGraphicFramePr>
        <p:xfrm>
          <a:off x="395536" y="1131590"/>
          <a:ext cx="8123673" cy="28083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1615">
                  <a:extLst>
                    <a:ext uri="{9D8B030D-6E8A-4147-A177-3AD203B41FA5}">
                      <a16:colId xmlns:a16="http://schemas.microsoft.com/office/drawing/2014/main" val="1041612136"/>
                    </a:ext>
                  </a:extLst>
                </a:gridCol>
                <a:gridCol w="596337">
                  <a:extLst>
                    <a:ext uri="{9D8B030D-6E8A-4147-A177-3AD203B41FA5}">
                      <a16:colId xmlns:a16="http://schemas.microsoft.com/office/drawing/2014/main" val="1928389971"/>
                    </a:ext>
                  </a:extLst>
                </a:gridCol>
                <a:gridCol w="599149">
                  <a:extLst>
                    <a:ext uri="{9D8B030D-6E8A-4147-A177-3AD203B41FA5}">
                      <a16:colId xmlns:a16="http://schemas.microsoft.com/office/drawing/2014/main" val="3888936232"/>
                    </a:ext>
                  </a:extLst>
                </a:gridCol>
                <a:gridCol w="573833">
                  <a:extLst>
                    <a:ext uri="{9D8B030D-6E8A-4147-A177-3AD203B41FA5}">
                      <a16:colId xmlns:a16="http://schemas.microsoft.com/office/drawing/2014/main" val="696386287"/>
                    </a:ext>
                  </a:extLst>
                </a:gridCol>
                <a:gridCol w="464129">
                  <a:extLst>
                    <a:ext uri="{9D8B030D-6E8A-4147-A177-3AD203B41FA5}">
                      <a16:colId xmlns:a16="http://schemas.microsoft.com/office/drawing/2014/main" val="3782869849"/>
                    </a:ext>
                  </a:extLst>
                </a:gridCol>
                <a:gridCol w="464129">
                  <a:extLst>
                    <a:ext uri="{9D8B030D-6E8A-4147-A177-3AD203B41FA5}">
                      <a16:colId xmlns:a16="http://schemas.microsoft.com/office/drawing/2014/main" val="641489234"/>
                    </a:ext>
                  </a:extLst>
                </a:gridCol>
                <a:gridCol w="607588">
                  <a:extLst>
                    <a:ext uri="{9D8B030D-6E8A-4147-A177-3AD203B41FA5}">
                      <a16:colId xmlns:a16="http://schemas.microsoft.com/office/drawing/2014/main" val="3469554199"/>
                    </a:ext>
                  </a:extLst>
                </a:gridCol>
                <a:gridCol w="607588">
                  <a:extLst>
                    <a:ext uri="{9D8B030D-6E8A-4147-A177-3AD203B41FA5}">
                      <a16:colId xmlns:a16="http://schemas.microsoft.com/office/drawing/2014/main" val="2136086720"/>
                    </a:ext>
                  </a:extLst>
                </a:gridCol>
                <a:gridCol w="607588">
                  <a:extLst>
                    <a:ext uri="{9D8B030D-6E8A-4147-A177-3AD203B41FA5}">
                      <a16:colId xmlns:a16="http://schemas.microsoft.com/office/drawing/2014/main" val="344533495"/>
                    </a:ext>
                  </a:extLst>
                </a:gridCol>
                <a:gridCol w="607588">
                  <a:extLst>
                    <a:ext uri="{9D8B030D-6E8A-4147-A177-3AD203B41FA5}">
                      <a16:colId xmlns:a16="http://schemas.microsoft.com/office/drawing/2014/main" val="1963064214"/>
                    </a:ext>
                  </a:extLst>
                </a:gridCol>
                <a:gridCol w="464129">
                  <a:extLst>
                    <a:ext uri="{9D8B030D-6E8A-4147-A177-3AD203B41FA5}">
                      <a16:colId xmlns:a16="http://schemas.microsoft.com/office/drawing/2014/main" val="101828712"/>
                    </a:ext>
                  </a:extLst>
                </a:gridCol>
              </a:tblGrid>
              <a:tr h="327815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VABCKNAF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VABCDDAE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VABCEEAK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CRAB1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CRAB2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VABCBMAB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VABCBMAC</a:t>
                      </a:r>
                      <a:endParaRPr lang="en-GB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VABCBMAB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VABCBMAC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VABTB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13712574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Diameter sector valve  [mm]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150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63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47279812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Minimum Aperture  due RF fingers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145.1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solidFill>
                            <a:schemeClr val="accent6"/>
                          </a:solidFill>
                          <a:effectLst/>
                        </a:rPr>
                        <a:t>63</a:t>
                      </a:r>
                      <a:endParaRPr lang="en-GB" sz="10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60546421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Concentricity Flanges [mm]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0.2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18929558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Circularity [mm]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solidFill>
                            <a:schemeClr val="accent6"/>
                          </a:solidFill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95187584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VSC Alignment margin [mm]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57181409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FRAS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C9211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solidFill>
                            <a:schemeClr val="accent6"/>
                          </a:solidFill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5655428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Aperture separation [mm]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184.0</a:t>
                      </a:r>
                      <a:endParaRPr lang="en-GB" sz="1000" b="0" i="0" u="none" strike="noStrike">
                        <a:solidFill>
                          <a:srgbClr val="C9211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194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25507803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Final Aperture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141.65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94.6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94.6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78.6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78.6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solidFill>
                            <a:schemeClr val="accent6"/>
                          </a:solidFill>
                          <a:effectLst/>
                        </a:rPr>
                        <a:t>59.6</a:t>
                      </a:r>
                      <a:endParaRPr lang="en-GB" sz="10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59.6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59.6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59.6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59.6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18855585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DCUM % IP5 (mm)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83118</a:t>
                      </a:r>
                      <a:endParaRPr lang="en-GB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136870</a:t>
                      </a:r>
                      <a:endParaRPr lang="en-GB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152772</a:t>
                      </a:r>
                      <a:endParaRPr lang="en-GB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155062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161655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172586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183474</a:t>
                      </a:r>
                      <a:endParaRPr lang="en-GB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202742</a:t>
                      </a:r>
                      <a:endParaRPr lang="en-GB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211695</a:t>
                      </a:r>
                      <a:endParaRPr lang="en-GB" sz="1000" b="0" i="0" u="none" strike="noStrike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224251</a:t>
                      </a:r>
                      <a:endParaRPr lang="en-GB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62408734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Position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CRAB1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CRAB2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Q4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Q4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Q5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Q5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Q6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8228304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Nearby apertures [mm]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58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45.1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45.1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45.1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45940941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Beam separation [mm]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16.8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178.3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194.0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194.0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194.0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194.0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194.0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194.0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194.0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194.0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70575570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Offset beam – aperture [mm]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8.4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88018494"/>
                  </a:ext>
                </a:extLst>
              </a:tr>
              <a:tr h="1771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 Margins w.r.t to nearby apertures [mm]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7.1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7.3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4.3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4.3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0.8</a:t>
                      </a:r>
                      <a:endParaRPr lang="en-GB" sz="1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7.3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7.3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7.3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23446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E01F716-8D24-488C-AAA9-79875E863CCD}"/>
              </a:ext>
            </a:extLst>
          </p:cNvPr>
          <p:cNvSpPr txBox="1"/>
          <p:nvPr/>
        </p:nvSpPr>
        <p:spPr>
          <a:xfrm>
            <a:off x="1475656" y="4050250"/>
            <a:ext cx="7043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margin in Q4 is not a strong limitation, but it is not ideal because it will likely requires more re-alignments and extra care compared to the other valves.</a:t>
            </a:r>
          </a:p>
        </p:txBody>
      </p:sp>
    </p:spTree>
    <p:extLst>
      <p:ext uri="{BB962C8B-B14F-4D97-AF65-F5344CB8AC3E}">
        <p14:creationId xmlns:p14="http://schemas.microsoft.com/office/powerpoint/2010/main" val="3245272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5400317-BE21-4D0D-89AB-FDD5EE50279E}"/>
              </a:ext>
            </a:extLst>
          </p:cNvPr>
          <p:cNvGrpSpPr/>
          <p:nvPr/>
        </p:nvGrpSpPr>
        <p:grpSpPr>
          <a:xfrm>
            <a:off x="295490" y="1300020"/>
            <a:ext cx="3467120" cy="1327286"/>
            <a:chOff x="143561" y="5485158"/>
            <a:chExt cx="4622826" cy="1769715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C939147-BAF8-409A-9EB9-B5E75A32E2AB}"/>
                </a:ext>
              </a:extLst>
            </p:cNvPr>
            <p:cNvSpPr txBox="1"/>
            <p:nvPr/>
          </p:nvSpPr>
          <p:spPr>
            <a:xfrm>
              <a:off x="143561" y="5485158"/>
              <a:ext cx="4622826" cy="17697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u="sng" dirty="0" err="1"/>
                <a:t>Color</a:t>
              </a:r>
              <a:r>
                <a:rPr lang="en-GB" sz="1200" u="sng" dirty="0"/>
                <a:t> code</a:t>
              </a:r>
              <a:r>
                <a:rPr lang="en-GB" sz="1200" dirty="0"/>
                <a:t>:</a:t>
              </a:r>
            </a:p>
            <a:p>
              <a:r>
                <a:rPr lang="en-GB" sz="1200" dirty="0">
                  <a:solidFill>
                    <a:srgbClr val="7030A0"/>
                  </a:solidFill>
                </a:rPr>
                <a:t>DRF</a:t>
              </a:r>
            </a:p>
            <a:p>
              <a:r>
                <a:rPr lang="en-GB" sz="1200" dirty="0"/>
                <a:t>LRM </a:t>
              </a:r>
              <a:r>
                <a:rPr lang="en-GB" sz="825" dirty="0"/>
                <a:t>(VMTIA type bellow with standard or improved RF bridge)</a:t>
              </a:r>
            </a:p>
            <a:p>
              <a:r>
                <a:rPr lang="en-GB" sz="1200" dirty="0">
                  <a:solidFill>
                    <a:srgbClr val="FF0000"/>
                  </a:solidFill>
                </a:rPr>
                <a:t>RF</a:t>
              </a:r>
              <a:r>
                <a:rPr lang="en-GB" sz="1200" dirty="0"/>
                <a:t> </a:t>
              </a:r>
              <a:r>
                <a:rPr lang="en-GB" sz="825" dirty="0">
                  <a:solidFill>
                    <a:srgbClr val="FF0000"/>
                  </a:solidFill>
                </a:rPr>
                <a:t>(standard bellow and RF bridge)</a:t>
              </a:r>
            </a:p>
            <a:p>
              <a:endParaRPr lang="en-GB" sz="825" dirty="0">
                <a:solidFill>
                  <a:srgbClr val="FF0000"/>
                </a:solidFill>
              </a:endParaRPr>
            </a:p>
            <a:p>
              <a:r>
                <a:rPr lang="en-GB" sz="1200" dirty="0"/>
                <a:t>Remote Alignment</a:t>
              </a:r>
            </a:p>
            <a:p>
              <a:r>
                <a:rPr lang="en-GB" sz="1200" dirty="0"/>
                <a:t>Alignment during YETS / LS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57B8C2-8855-44B1-AE3B-B0E6143090DD}"/>
                </a:ext>
              </a:extLst>
            </p:cNvPr>
            <p:cNvSpPr/>
            <p:nvPr/>
          </p:nvSpPr>
          <p:spPr>
            <a:xfrm>
              <a:off x="214999" y="6693128"/>
              <a:ext cx="1807954" cy="231358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72D1FEA-BC09-4533-87C5-0BF3FA29603C}"/>
                </a:ext>
              </a:extLst>
            </p:cNvPr>
            <p:cNvSpPr/>
            <p:nvPr/>
          </p:nvSpPr>
          <p:spPr>
            <a:xfrm rot="5400000">
              <a:off x="1416919" y="5753979"/>
              <a:ext cx="228171" cy="2632010"/>
            </a:xfrm>
            <a:prstGeom prst="rect">
              <a:avLst/>
            </a:prstGeom>
            <a:solidFill>
              <a:srgbClr val="FF000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</p:grpSp>
      <p:sp>
        <p:nvSpPr>
          <p:cNvPr id="46" name="Titre 2">
            <a:extLst>
              <a:ext uri="{FF2B5EF4-FFF2-40B4-BE49-F238E27FC236}">
                <a16:creationId xmlns:a16="http://schemas.microsoft.com/office/drawing/2014/main" id="{6D56BB50-75F2-4490-A49E-CDF2F6A22575}"/>
              </a:ext>
            </a:extLst>
          </p:cNvPr>
          <p:cNvSpPr txBox="1">
            <a:spLocks/>
          </p:cNvSpPr>
          <p:nvPr/>
        </p:nvSpPr>
        <p:spPr>
          <a:xfrm>
            <a:off x="295490" y="93012"/>
            <a:ext cx="7948918" cy="120700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CRAB-</a:t>
            </a:r>
            <a:r>
              <a:rPr lang="en-GB" sz="3300" dirty="0" err="1"/>
              <a:t>Q4</a:t>
            </a:r>
            <a:endParaRPr lang="en-GB" sz="33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9700D3-9AC2-4069-82FB-1ED3CDB8F639}"/>
              </a:ext>
            </a:extLst>
          </p:cNvPr>
          <p:cNvSpPr txBox="1"/>
          <p:nvPr/>
        </p:nvSpPr>
        <p:spPr>
          <a:xfrm>
            <a:off x="4583675" y="7716"/>
            <a:ext cx="446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</a:t>
            </a:r>
            <a:r>
              <a:rPr lang="en-GB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Unless specified otherwise, assume Ø80)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4658DC-8DDB-4B11-A361-FEFF1E9A8012}"/>
              </a:ext>
            </a:extLst>
          </p:cNvPr>
          <p:cNvGrpSpPr/>
          <p:nvPr/>
        </p:nvGrpSpPr>
        <p:grpSpPr>
          <a:xfrm>
            <a:off x="4245095" y="267235"/>
            <a:ext cx="4608512" cy="2971548"/>
            <a:chOff x="2915816" y="536306"/>
            <a:chExt cx="5904656" cy="400898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BDD4C8A-9E19-4777-B698-8E9911EE2E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230" t="3849" r="7976" b="943"/>
            <a:stretch/>
          </p:blipFill>
          <p:spPr>
            <a:xfrm>
              <a:off x="2915816" y="536306"/>
              <a:ext cx="5832743" cy="400898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1319C7A-59CF-47F8-9D92-FAE9195CC134}"/>
                </a:ext>
              </a:extLst>
            </p:cNvPr>
            <p:cNvSpPr/>
            <p:nvPr/>
          </p:nvSpPr>
          <p:spPr>
            <a:xfrm>
              <a:off x="8028384" y="3219822"/>
              <a:ext cx="792088" cy="6644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E40DE2A-240C-4530-9FA8-04B30F93F666}"/>
              </a:ext>
            </a:extLst>
          </p:cNvPr>
          <p:cNvSpPr txBox="1"/>
          <p:nvPr/>
        </p:nvSpPr>
        <p:spPr>
          <a:xfrm>
            <a:off x="1027052" y="3236051"/>
            <a:ext cx="78592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Any improvement on the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should not increase impedance (no DN100)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should not increase peak dose in MCBY (no increased distance with Q4)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addition WP5 is considering TCLMB aperture reduction due to peak dose to MCBYs concerns</a:t>
            </a:r>
          </a:p>
        </p:txBody>
      </p:sp>
    </p:spTree>
    <p:extLst>
      <p:ext uri="{BB962C8B-B14F-4D97-AF65-F5344CB8AC3E}">
        <p14:creationId xmlns:p14="http://schemas.microsoft.com/office/powerpoint/2010/main" val="144178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E6D67-E228-4E53-B304-8277DD8EE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options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8CDBDD-3CBC-4C10-99F3-1C5836CF53A6}"/>
              </a:ext>
            </a:extLst>
          </p:cNvPr>
          <p:cNvGrpSpPr/>
          <p:nvPr/>
        </p:nvGrpSpPr>
        <p:grpSpPr>
          <a:xfrm>
            <a:off x="874488" y="3939902"/>
            <a:ext cx="2808312" cy="347408"/>
            <a:chOff x="874488" y="3939902"/>
            <a:chExt cx="2808312" cy="34740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4DF7CE-56A0-4CEE-BC57-BC9FE4BF68E1}"/>
                </a:ext>
              </a:extLst>
            </p:cNvPr>
            <p:cNvSpPr/>
            <p:nvPr/>
          </p:nvSpPr>
          <p:spPr>
            <a:xfrm>
              <a:off x="874488" y="4165886"/>
              <a:ext cx="2808312" cy="12142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123A0A0-F86D-4467-8CBA-4D2BE81CDC6A}"/>
                </a:ext>
              </a:extLst>
            </p:cNvPr>
            <p:cNvSpPr/>
            <p:nvPr/>
          </p:nvSpPr>
          <p:spPr>
            <a:xfrm>
              <a:off x="874488" y="3949862"/>
              <a:ext cx="872480" cy="10383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B9C90A1-9CD5-4A3F-86A9-52567D50F38B}"/>
                </a:ext>
              </a:extLst>
            </p:cNvPr>
            <p:cNvSpPr/>
            <p:nvPr/>
          </p:nvSpPr>
          <p:spPr>
            <a:xfrm>
              <a:off x="1924472" y="3952143"/>
              <a:ext cx="207640" cy="10801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28628B4-7D51-4C41-9655-1F8160D14896}"/>
                </a:ext>
              </a:extLst>
            </p:cNvPr>
            <p:cNvSpPr/>
            <p:nvPr/>
          </p:nvSpPr>
          <p:spPr>
            <a:xfrm>
              <a:off x="2303748" y="3939902"/>
              <a:ext cx="1359768" cy="103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A685F9E-F1DA-4EF0-BFA3-7B9FC1EE639C}"/>
              </a:ext>
            </a:extLst>
          </p:cNvPr>
          <p:cNvGrpSpPr/>
          <p:nvPr/>
        </p:nvGrpSpPr>
        <p:grpSpPr>
          <a:xfrm>
            <a:off x="258328" y="1153720"/>
            <a:ext cx="4090840" cy="818799"/>
            <a:chOff x="221653" y="1032871"/>
            <a:chExt cx="4090840" cy="81879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FE43537-E5DC-44BD-BB1C-15AEA055E668}"/>
                </a:ext>
              </a:extLst>
            </p:cNvPr>
            <p:cNvSpPr/>
            <p:nvPr/>
          </p:nvSpPr>
          <p:spPr>
            <a:xfrm>
              <a:off x="867984" y="1630529"/>
              <a:ext cx="872480" cy="12142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94BA04-31AA-4E7F-936F-28D1A3521C3F}"/>
                </a:ext>
              </a:extLst>
            </p:cNvPr>
            <p:cNvSpPr/>
            <p:nvPr/>
          </p:nvSpPr>
          <p:spPr>
            <a:xfrm>
              <a:off x="2316528" y="1630530"/>
              <a:ext cx="1359768" cy="12142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16671E-66D8-4A87-9775-258556748E76}"/>
                </a:ext>
              </a:extLst>
            </p:cNvPr>
            <p:cNvSpPr/>
            <p:nvPr/>
          </p:nvSpPr>
          <p:spPr>
            <a:xfrm>
              <a:off x="867984" y="1414506"/>
              <a:ext cx="872480" cy="10383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3252A78-5644-4BE0-9F8B-D930FEF8811C}"/>
                </a:ext>
              </a:extLst>
            </p:cNvPr>
            <p:cNvSpPr/>
            <p:nvPr/>
          </p:nvSpPr>
          <p:spPr>
            <a:xfrm>
              <a:off x="1892864" y="1416787"/>
              <a:ext cx="207640" cy="10801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0CFE3A-FAA5-43F0-AC96-51A617446968}"/>
                </a:ext>
              </a:extLst>
            </p:cNvPr>
            <p:cNvSpPr/>
            <p:nvPr/>
          </p:nvSpPr>
          <p:spPr>
            <a:xfrm>
              <a:off x="2316528" y="1410332"/>
              <a:ext cx="1359768" cy="103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4697BF5-A3FF-4681-B735-737FAF53C908}"/>
                </a:ext>
              </a:extLst>
            </p:cNvPr>
            <p:cNvSpPr txBox="1"/>
            <p:nvPr/>
          </p:nvSpPr>
          <p:spPr>
            <a:xfrm>
              <a:off x="897554" y="1032871"/>
              <a:ext cx="736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Mask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54B587C-B929-4B2A-AB14-B2A6DD749D5A}"/>
                </a:ext>
              </a:extLst>
            </p:cNvPr>
            <p:cNvSpPr txBox="1"/>
            <p:nvPr/>
          </p:nvSpPr>
          <p:spPr>
            <a:xfrm>
              <a:off x="1667119" y="1039310"/>
              <a:ext cx="7446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Valve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40841BB-3250-4ADC-A9F4-06032D890E2A}"/>
                </a:ext>
              </a:extLst>
            </p:cNvPr>
            <p:cNvSpPr txBox="1"/>
            <p:nvPr/>
          </p:nvSpPr>
          <p:spPr>
            <a:xfrm>
              <a:off x="2677902" y="1047455"/>
              <a:ext cx="492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Q4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D4B4616-A7BB-4293-9FC7-AEC5A2DFFAD3}"/>
                </a:ext>
              </a:extLst>
            </p:cNvPr>
            <p:cNvSpPr txBox="1"/>
            <p:nvPr/>
          </p:nvSpPr>
          <p:spPr>
            <a:xfrm>
              <a:off x="221653" y="1478055"/>
              <a:ext cx="6463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Fras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7139D-3DBB-4530-BBF6-66DEE2F0D881}"/>
                </a:ext>
              </a:extLst>
            </p:cNvPr>
            <p:cNvSpPr/>
            <p:nvPr/>
          </p:nvSpPr>
          <p:spPr>
            <a:xfrm>
              <a:off x="1895217" y="1654530"/>
              <a:ext cx="207640" cy="1080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8DA37F3-7CA1-48D8-96C4-4F446BBC1C25}"/>
                </a:ext>
              </a:extLst>
            </p:cNvPr>
            <p:cNvSpPr txBox="1"/>
            <p:nvPr/>
          </p:nvSpPr>
          <p:spPr>
            <a:xfrm>
              <a:off x="3666162" y="1482338"/>
              <a:ext cx="6463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Fras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CF44382-5A0D-459A-B57F-DD8F7BDFB047}"/>
              </a:ext>
            </a:extLst>
          </p:cNvPr>
          <p:cNvSpPr txBox="1"/>
          <p:nvPr/>
        </p:nvSpPr>
        <p:spPr>
          <a:xfrm>
            <a:off x="4477795" y="1153720"/>
            <a:ext cx="4126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Today: Valves manually aligned;</a:t>
            </a:r>
          </a:p>
          <a:p>
            <a:r>
              <a:rPr lang="en-GB" sz="1600" dirty="0"/>
              <a:t>2 flexible bellows, 2 platforms needed;</a:t>
            </a:r>
          </a:p>
          <a:p>
            <a:r>
              <a:rPr lang="en-GB" sz="1600" dirty="0"/>
              <a:t>small aperture margins in the valves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4E15ACD-8A5C-4721-AC3A-20AB0534EDB6}"/>
              </a:ext>
            </a:extLst>
          </p:cNvPr>
          <p:cNvGrpSpPr/>
          <p:nvPr/>
        </p:nvGrpSpPr>
        <p:grpSpPr>
          <a:xfrm>
            <a:off x="899592" y="2335453"/>
            <a:ext cx="2808312" cy="341620"/>
            <a:chOff x="856924" y="2335453"/>
            <a:chExt cx="2808312" cy="34162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4ABC482-4E31-465E-8AAA-E0BA85E53AE3}"/>
                </a:ext>
              </a:extLst>
            </p:cNvPr>
            <p:cNvSpPr/>
            <p:nvPr/>
          </p:nvSpPr>
          <p:spPr>
            <a:xfrm>
              <a:off x="856924" y="2555650"/>
              <a:ext cx="883540" cy="12142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7D2B439-2954-44F4-9324-C25F00D03451}"/>
                </a:ext>
              </a:extLst>
            </p:cNvPr>
            <p:cNvSpPr/>
            <p:nvPr/>
          </p:nvSpPr>
          <p:spPr>
            <a:xfrm>
              <a:off x="1881804" y="2555651"/>
              <a:ext cx="1783432" cy="12142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CB7FD8-138E-4118-BC68-981321F71B08}"/>
                </a:ext>
              </a:extLst>
            </p:cNvPr>
            <p:cNvSpPr/>
            <p:nvPr/>
          </p:nvSpPr>
          <p:spPr>
            <a:xfrm>
              <a:off x="856924" y="2339627"/>
              <a:ext cx="872480" cy="10383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4A16F27-C327-4B03-BC8A-337AE1C00DA8}"/>
                </a:ext>
              </a:extLst>
            </p:cNvPr>
            <p:cNvSpPr/>
            <p:nvPr/>
          </p:nvSpPr>
          <p:spPr>
            <a:xfrm>
              <a:off x="1881804" y="2341908"/>
              <a:ext cx="207640" cy="10801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91F43EA-60E2-4BFE-906B-CB83C2E0D1F0}"/>
                </a:ext>
              </a:extLst>
            </p:cNvPr>
            <p:cNvSpPr/>
            <p:nvPr/>
          </p:nvSpPr>
          <p:spPr>
            <a:xfrm>
              <a:off x="2305468" y="2335453"/>
              <a:ext cx="1359768" cy="103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03440BB-43CD-4D30-A53C-AF9D2D46B8A1}"/>
              </a:ext>
            </a:extLst>
          </p:cNvPr>
          <p:cNvGrpSpPr/>
          <p:nvPr/>
        </p:nvGrpSpPr>
        <p:grpSpPr>
          <a:xfrm>
            <a:off x="867984" y="3166232"/>
            <a:ext cx="2808312" cy="324036"/>
            <a:chOff x="867984" y="3166232"/>
            <a:chExt cx="2808312" cy="32403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6F4E0D7-5D0C-41AE-9A94-CFC2430C092C}"/>
                </a:ext>
              </a:extLst>
            </p:cNvPr>
            <p:cNvSpPr/>
            <p:nvPr/>
          </p:nvSpPr>
          <p:spPr>
            <a:xfrm>
              <a:off x="867984" y="3386430"/>
              <a:ext cx="1232520" cy="103838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1213CF6-C8B3-44E5-81FD-891EF6ABA22E}"/>
                </a:ext>
              </a:extLst>
            </p:cNvPr>
            <p:cNvSpPr/>
            <p:nvPr/>
          </p:nvSpPr>
          <p:spPr>
            <a:xfrm>
              <a:off x="2316528" y="3386430"/>
              <a:ext cx="1359768" cy="103838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588744C-EC05-441D-9B46-2D992E865AB5}"/>
                </a:ext>
              </a:extLst>
            </p:cNvPr>
            <p:cNvSpPr/>
            <p:nvPr/>
          </p:nvSpPr>
          <p:spPr>
            <a:xfrm>
              <a:off x="867984" y="3170406"/>
              <a:ext cx="872480" cy="10383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07B5E91-7D46-490D-A13E-55DB7D315623}"/>
                </a:ext>
              </a:extLst>
            </p:cNvPr>
            <p:cNvSpPr/>
            <p:nvPr/>
          </p:nvSpPr>
          <p:spPr>
            <a:xfrm>
              <a:off x="1892864" y="3172687"/>
              <a:ext cx="207640" cy="10801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C342288-53C3-4060-86D1-FD6CCF1E1D5A}"/>
                </a:ext>
              </a:extLst>
            </p:cNvPr>
            <p:cNvSpPr/>
            <p:nvPr/>
          </p:nvSpPr>
          <p:spPr>
            <a:xfrm>
              <a:off x="2316528" y="3166232"/>
              <a:ext cx="1359768" cy="103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B411A2A-8623-4E6D-AF48-02BA8A7C3301}"/>
              </a:ext>
            </a:extLst>
          </p:cNvPr>
          <p:cNvSpPr txBox="1"/>
          <p:nvPr/>
        </p:nvSpPr>
        <p:spPr>
          <a:xfrm>
            <a:off x="4468506" y="2061920"/>
            <a:ext cx="36850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Valves aligned once;</a:t>
            </a:r>
          </a:p>
          <a:p>
            <a:r>
              <a:rPr lang="en-GB" sz="1600" dirty="0"/>
              <a:t>1 flexible bellow, 2 platforms needed;</a:t>
            </a:r>
          </a:p>
          <a:p>
            <a:r>
              <a:rPr lang="en-GB" sz="1600" dirty="0"/>
              <a:t>? </a:t>
            </a:r>
            <a:r>
              <a:rPr lang="en-GB" sz="1600" dirty="0" err="1"/>
              <a:t>kCHF</a:t>
            </a:r>
            <a:endParaRPr lang="en-GB" sz="16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833624-48AF-4119-BF42-2B6A7BE6ABC4}"/>
              </a:ext>
            </a:extLst>
          </p:cNvPr>
          <p:cNvSpPr/>
          <p:nvPr/>
        </p:nvSpPr>
        <p:spPr>
          <a:xfrm>
            <a:off x="323528" y="2043492"/>
            <a:ext cx="8208472" cy="8717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87756C1-CFC1-4783-92F6-8F45351458E9}"/>
              </a:ext>
            </a:extLst>
          </p:cNvPr>
          <p:cNvSpPr/>
          <p:nvPr/>
        </p:nvSpPr>
        <p:spPr>
          <a:xfrm>
            <a:off x="323528" y="1165572"/>
            <a:ext cx="8208472" cy="8717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64D067-5D9E-4167-AD54-D15AB8E7B99F}"/>
              </a:ext>
            </a:extLst>
          </p:cNvPr>
          <p:cNvSpPr/>
          <p:nvPr/>
        </p:nvSpPr>
        <p:spPr>
          <a:xfrm>
            <a:off x="323528" y="2921412"/>
            <a:ext cx="8208472" cy="8717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020098A-AA61-48D2-958A-F914107A2AD9}"/>
              </a:ext>
            </a:extLst>
          </p:cNvPr>
          <p:cNvSpPr/>
          <p:nvPr/>
        </p:nvSpPr>
        <p:spPr>
          <a:xfrm>
            <a:off x="323528" y="3790717"/>
            <a:ext cx="8208472" cy="8717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067896B-2247-401E-ADA5-DBB6DD871A63}"/>
              </a:ext>
            </a:extLst>
          </p:cNvPr>
          <p:cNvSpPr txBox="1"/>
          <p:nvPr/>
        </p:nvSpPr>
        <p:spPr>
          <a:xfrm>
            <a:off x="401730" y="234324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9AC8B00-BE35-4F38-BE4A-39455402B456}"/>
              </a:ext>
            </a:extLst>
          </p:cNvPr>
          <p:cNvSpPr txBox="1"/>
          <p:nvPr/>
        </p:nvSpPr>
        <p:spPr>
          <a:xfrm>
            <a:off x="393585" y="308589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800570-864D-4AC2-873A-A1CD2A536162}"/>
              </a:ext>
            </a:extLst>
          </p:cNvPr>
          <p:cNvSpPr txBox="1"/>
          <p:nvPr/>
        </p:nvSpPr>
        <p:spPr>
          <a:xfrm>
            <a:off x="401173" y="387548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9B0ED42-28AF-41E3-87F4-233B34246198}"/>
              </a:ext>
            </a:extLst>
          </p:cNvPr>
          <p:cNvSpPr txBox="1"/>
          <p:nvPr/>
        </p:nvSpPr>
        <p:spPr>
          <a:xfrm>
            <a:off x="4466304" y="3784559"/>
            <a:ext cx="3803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Valves and TCLMB aligned once</a:t>
            </a:r>
          </a:p>
          <a:p>
            <a:r>
              <a:rPr lang="en-GB" sz="1600" dirty="0"/>
              <a:t>No flexible bellow, 1 platforms needed</a:t>
            </a:r>
          </a:p>
          <a:p>
            <a:r>
              <a:rPr lang="en-GB" sz="1600" dirty="0"/>
              <a:t>? </a:t>
            </a:r>
            <a:r>
              <a:rPr lang="en-GB" sz="1600" dirty="0" err="1"/>
              <a:t>kCHF</a:t>
            </a:r>
            <a:endParaRPr lang="en-GB" sz="16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300B79B-1D48-47F3-AE7E-ADA9DA0A427A}"/>
              </a:ext>
            </a:extLst>
          </p:cNvPr>
          <p:cNvSpPr txBox="1"/>
          <p:nvPr/>
        </p:nvSpPr>
        <p:spPr>
          <a:xfrm>
            <a:off x="4485459" y="2894092"/>
            <a:ext cx="3489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Valves aligned once;</a:t>
            </a:r>
          </a:p>
          <a:p>
            <a:r>
              <a:rPr lang="en-GB" sz="1600" dirty="0"/>
              <a:t>1 flexible bellow, 2 platforms needed</a:t>
            </a:r>
          </a:p>
          <a:p>
            <a:r>
              <a:rPr lang="en-GB" sz="1600" dirty="0"/>
              <a:t>? </a:t>
            </a:r>
            <a:r>
              <a:rPr lang="en-GB" sz="1600" dirty="0" err="1"/>
              <a:t>kCHF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144419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.potx" id="{14731A86-4D59-448D-BE0D-8AAFD600DCBF}" vid="{61DC715F-F6E5-4FB0-8C89-DC654E1E0A5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HiLumi-Pres-Template-16-9-Integration</Template>
  <TotalTime>32372</TotalTime>
  <Words>523</Words>
  <Application>Microsoft Office PowerPoint</Application>
  <PresentationFormat>On-screen Show (16:9)</PresentationFormat>
  <Paragraphs>246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Brain storming HL-LHC valves in Q4</vt:lpstr>
      <vt:lpstr>VACUUM SECTOR VALVE location </vt:lpstr>
      <vt:lpstr>Sector valves apertures</vt:lpstr>
      <vt:lpstr>Available margins</vt:lpstr>
      <vt:lpstr>Detailed calculations</vt:lpstr>
      <vt:lpstr>PowerPoint Presentation</vt:lpstr>
      <vt:lpstr>Potential options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Database</dc:title>
  <dc:creator>Miguel Chastre Rodrigues</dc:creator>
  <cp:lastModifiedBy>Riccardo De Maria</cp:lastModifiedBy>
  <cp:revision>302</cp:revision>
  <dcterms:created xsi:type="dcterms:W3CDTF">2021-01-25T14:11:14Z</dcterms:created>
  <dcterms:modified xsi:type="dcterms:W3CDTF">2022-05-09T08:17:05Z</dcterms:modified>
</cp:coreProperties>
</file>