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notesMasterIdLst>
    <p:notesMasterId r:id="rId64"/>
  </p:notesMasterIdLst>
  <p:sldIdLst>
    <p:sldId id="259" r:id="rId2"/>
    <p:sldId id="335" r:id="rId3"/>
    <p:sldId id="354" r:id="rId4"/>
    <p:sldId id="348" r:id="rId5"/>
    <p:sldId id="261" r:id="rId6"/>
    <p:sldId id="262" r:id="rId7"/>
    <p:sldId id="257" r:id="rId8"/>
    <p:sldId id="265" r:id="rId9"/>
    <p:sldId id="266" r:id="rId10"/>
    <p:sldId id="267" r:id="rId11"/>
    <p:sldId id="268" r:id="rId12"/>
    <p:sldId id="269" r:id="rId13"/>
    <p:sldId id="270" r:id="rId14"/>
    <p:sldId id="292" r:id="rId15"/>
    <p:sldId id="271" r:id="rId16"/>
    <p:sldId id="29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93" r:id="rId25"/>
    <p:sldId id="279" r:id="rId26"/>
    <p:sldId id="287" r:id="rId27"/>
    <p:sldId id="289" r:id="rId28"/>
    <p:sldId id="343" r:id="rId29"/>
    <p:sldId id="294" r:id="rId30"/>
    <p:sldId id="297" r:id="rId31"/>
    <p:sldId id="340" r:id="rId32"/>
    <p:sldId id="329" r:id="rId33"/>
    <p:sldId id="305" r:id="rId34"/>
    <p:sldId id="306" r:id="rId35"/>
    <p:sldId id="303" r:id="rId36"/>
    <p:sldId id="308" r:id="rId37"/>
    <p:sldId id="338" r:id="rId38"/>
    <p:sldId id="324" r:id="rId39"/>
    <p:sldId id="327" r:id="rId40"/>
    <p:sldId id="316" r:id="rId41"/>
    <p:sldId id="317" r:id="rId42"/>
    <p:sldId id="331" r:id="rId43"/>
    <p:sldId id="332" r:id="rId44"/>
    <p:sldId id="333" r:id="rId45"/>
    <p:sldId id="322" r:id="rId46"/>
    <p:sldId id="319" r:id="rId47"/>
    <p:sldId id="320" r:id="rId48"/>
    <p:sldId id="321" r:id="rId49"/>
    <p:sldId id="282" r:id="rId50"/>
    <p:sldId id="285" r:id="rId51"/>
    <p:sldId id="286" r:id="rId52"/>
    <p:sldId id="290" r:id="rId53"/>
    <p:sldId id="353" r:id="rId54"/>
    <p:sldId id="347" r:id="rId55"/>
    <p:sldId id="349" r:id="rId56"/>
    <p:sldId id="365" r:id="rId57"/>
    <p:sldId id="366" r:id="rId58"/>
    <p:sldId id="351" r:id="rId59"/>
    <p:sldId id="341" r:id="rId60"/>
    <p:sldId id="350" r:id="rId61"/>
    <p:sldId id="355" r:id="rId62"/>
    <p:sldId id="356" r:id="rId6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F6FC6"/>
    <a:srgbClr val="009DD9"/>
    <a:srgbClr val="8924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88770" autoAdjust="0"/>
  </p:normalViewPr>
  <p:slideViewPr>
    <p:cSldViewPr snapToGrid="0">
      <p:cViewPr varScale="1">
        <p:scale>
          <a:sx n="145" d="100"/>
          <a:sy n="145" d="100"/>
        </p:scale>
        <p:origin x="75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E1D7EF-022E-4B00-AA34-C35FE6B32604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E9134-C73C-48FA-80C3-9D15EE19F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634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E9134-C73C-48FA-80C3-9D15EE19FA3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9613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3 equations in 3 unknowns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E9134-C73C-48FA-80C3-9D15EE19FA34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417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Then</a:t>
            </a:r>
            <a:r>
              <a:rPr lang="en-GB" baseline="0" dirty="0" smtClean="0"/>
              <a:t> the study is feasible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E9134-C73C-48FA-80C3-9D15EE19FA34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8549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E9134-C73C-48FA-80C3-9D15EE19FA34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113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E9134-C73C-48FA-80C3-9D15EE19FA3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516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Even</a:t>
            </a:r>
            <a:r>
              <a:rPr lang="en-GB" baseline="0" dirty="0" smtClean="0"/>
              <a:t> thought the results was very good and promising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E9134-C73C-48FA-80C3-9D15EE19FA3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729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Even</a:t>
            </a:r>
            <a:r>
              <a:rPr lang="en-GB" baseline="0" dirty="0" smtClean="0"/>
              <a:t> thought the results was very good and promising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E9134-C73C-48FA-80C3-9D15EE19FA3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105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FBG</a:t>
            </a:r>
            <a:r>
              <a:rPr lang="en-GB" baseline="0" dirty="0" smtClean="0"/>
              <a:t> pre-stressed in order to make the sensors sensitive to the variations induced by the package itself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E9134-C73C-48FA-80C3-9D15EE19FA3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591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E9134-C73C-48FA-80C3-9D15EE19FA3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0246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From the platform you can arrive</a:t>
            </a:r>
            <a:r>
              <a:rPr lang="en-GB" baseline="0" dirty="0" smtClean="0"/>
              <a:t> to the core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E9134-C73C-48FA-80C3-9D15EE19FA34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3360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</a:t>
            </a:r>
            <a:r>
              <a:rPr lang="en-GB" baseline="0" dirty="0" smtClean="0"/>
              <a:t> tested different LPGs, fabricated with different parameters. The 4,5,6, </a:t>
            </a:r>
            <a:r>
              <a:rPr lang="en-GB" dirty="0" smtClean="0"/>
              <a:t>are</a:t>
            </a:r>
            <a:r>
              <a:rPr lang="en-GB" baseline="0" dirty="0" smtClean="0"/>
              <a:t> in agreement </a:t>
            </a:r>
            <a:r>
              <a:rPr lang="en-GB" baseline="0" dirty="0" err="1" smtClean="0"/>
              <a:t>beetween</a:t>
            </a:r>
            <a:r>
              <a:rPr lang="en-GB" baseline="0" dirty="0" smtClean="0"/>
              <a:t> them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E9134-C73C-48FA-80C3-9D15EE19FA34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2027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E9134-C73C-48FA-80C3-9D15EE19FA34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336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23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/>
        </p:nvCxnSpPr>
        <p:spPr>
          <a:xfrm>
            <a:off x="1183420" y="446034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5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6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7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/>
        </p:nvCxnSpPr>
        <p:spPr>
          <a:xfrm>
            <a:off x="1183420" y="446034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348239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870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472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23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/>
        </p:nvCxnSpPr>
        <p:spPr>
          <a:xfrm>
            <a:off x="1183420" y="446034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5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6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7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/>
        </p:nvCxnSpPr>
        <p:spPr>
          <a:xfrm>
            <a:off x="1183420" y="446034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8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9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10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 userDrawn="1"/>
        </p:nvCxnSpPr>
        <p:spPr>
          <a:xfrm>
            <a:off x="1183420" y="446034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383225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23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/>
        </p:nvCxnSpPr>
        <p:spPr>
          <a:xfrm>
            <a:off x="1183420" y="446034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5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6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7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 userDrawn="1"/>
        </p:nvCxnSpPr>
        <p:spPr>
          <a:xfrm>
            <a:off x="1183420" y="446034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3546432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1080051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rgbClr val="0F6F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0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11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 userDrawn="1"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12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3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14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 userDrawn="1"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Lorenzo Scherino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6303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BBEE2A-2D76-40C4-9C8E-6B27B76DD8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469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1080051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rgbClr val="0F6F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2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13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 userDrawn="1"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14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5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16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 userDrawn="1"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Lorenzo Scherino</a:t>
            </a:r>
            <a:endParaRPr lang="en-GB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6303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BBEE2A-2D76-40C4-9C8E-6B27B76DD8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6479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1080051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rgbClr val="0F6F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8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9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 userDrawn="1"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10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1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12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 userDrawn="1"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Lorenzo Scherino</a:t>
            </a:r>
            <a:endParaRPr lang="en-GB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6303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BBEE2A-2D76-40C4-9C8E-6B27B76DD8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070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7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9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0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Lorenzo Scherino</a:t>
            </a:r>
            <a:endParaRPr lang="en-GB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6303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BBEE2A-2D76-40C4-9C8E-6B27B76DD8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9325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23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 userDrawn="1"/>
        </p:nvCxnSpPr>
        <p:spPr>
          <a:xfrm>
            <a:off x="1183420" y="446034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1041102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1080051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rgbClr val="0F6F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9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60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62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10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1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12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6303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BBEE2A-2D76-40C4-9C8E-6B27B76DD8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601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185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1080051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rgbClr val="0F6F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0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11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12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3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14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6303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BBEE2A-2D76-40C4-9C8E-6B27B76DD86F}" type="slidenum">
              <a:rPr lang="en-GB" smtClean="0"/>
              <a:t>‹#›</a:t>
            </a:fld>
            <a:endParaRPr lang="en-GB"/>
          </a:p>
        </p:txBody>
      </p:sp>
      <p:sp>
        <p:nvSpPr>
          <p:cNvPr id="18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9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20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 userDrawn="1"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21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23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 userDrawn="1"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1062497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1080051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rgbClr val="0F6F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2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13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14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5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16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6303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BBEE2A-2D76-40C4-9C8E-6B27B76DD86F}" type="slidenum">
              <a:rPr lang="en-GB" smtClean="0"/>
              <a:t>‹#›</a:t>
            </a:fld>
            <a:endParaRPr lang="en-GB"/>
          </a:p>
        </p:txBody>
      </p:sp>
      <p:sp>
        <p:nvSpPr>
          <p:cNvPr id="20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21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22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 userDrawn="1"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23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24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25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 userDrawn="1"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1300545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1080051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rgbClr val="0F6F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8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9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10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1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12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6303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BBEE2A-2D76-40C4-9C8E-6B27B76DD86F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7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18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 userDrawn="1"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19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20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21" name="Connettore diritto 37">
            <a:extLst>
              <a:ext uri="{FF2B5EF4-FFF2-40B4-BE49-F238E27FC236}">
                <a16:creationId xmlns:a16="http://schemas.microsoft.com/office/drawing/2014/main" id="{AEB3CBB7-26A9-4012-AEF6-18B7D708B8CF}"/>
              </a:ext>
            </a:extLst>
          </p:cNvPr>
          <p:cNvCxnSpPr>
            <a:cxnSpLocks/>
          </p:cNvCxnSpPr>
          <p:nvPr userDrawn="1"/>
        </p:nvCxnSpPr>
        <p:spPr>
          <a:xfrm>
            <a:off x="1183420" y="1099927"/>
            <a:ext cx="9972260" cy="0"/>
          </a:xfrm>
          <a:prstGeom prst="line">
            <a:avLst/>
          </a:prstGeom>
          <a:noFill/>
          <a:ln w="6350" cap="flat" cmpd="sng" algn="ctr">
            <a:solidFill>
              <a:srgbClr val="7F7F7F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63482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7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9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0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6303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6303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BBEE2A-2D76-40C4-9C8E-6B27B76DD86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5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6" name="Rettangolo 20">
            <a:extLst>
              <a:ext uri="{FF2B5EF4-FFF2-40B4-BE49-F238E27FC236}">
                <a16:creationId xmlns:a16="http://schemas.microsoft.com/office/drawing/2014/main" id="{E5E06ECB-AEE7-431E-B02D-61717B283ADC}"/>
              </a:ext>
            </a:extLst>
          </p:cNvPr>
          <p:cNvSpPr/>
          <p:nvPr userDrawn="1"/>
        </p:nvSpPr>
        <p:spPr>
          <a:xfrm>
            <a:off x="0" y="6433931"/>
            <a:ext cx="12192000" cy="424069"/>
          </a:xfrm>
          <a:prstGeom prst="rect">
            <a:avLst/>
          </a:prstGeom>
          <a:solidFill>
            <a:srgbClr val="00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7" name="Rettangolo 21">
            <a:extLst>
              <a:ext uri="{FF2B5EF4-FFF2-40B4-BE49-F238E27FC236}">
                <a16:creationId xmlns:a16="http://schemas.microsoft.com/office/drawing/2014/main" id="{F17CF7E1-4942-4F79-B8A3-3CEEC6EB188B}"/>
              </a:ext>
            </a:extLst>
          </p:cNvPr>
          <p:cNvSpPr/>
          <p:nvPr userDrawn="1"/>
        </p:nvSpPr>
        <p:spPr>
          <a:xfrm>
            <a:off x="0" y="6368586"/>
            <a:ext cx="12192000" cy="64800"/>
          </a:xfrm>
          <a:prstGeom prst="rect">
            <a:avLst/>
          </a:prstGeom>
          <a:solidFill>
            <a:srgbClr val="0F6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580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358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728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Lorenzo Scherino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BEE2A-2D76-40C4-9C8E-6B27B76DD8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85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70" r:id="rId14"/>
    <p:sldLayoutId id="2147483771" r:id="rId15"/>
    <p:sldLayoutId id="2147483772" r:id="rId16"/>
    <p:sldLayoutId id="2147483773" r:id="rId17"/>
    <p:sldLayoutId id="2147483697" r:id="rId1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jpe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0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emf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emf"/><Relationship Id="rId5" Type="http://schemas.openxmlformats.org/officeDocument/2006/relationships/image" Target="../media/image38.emf"/><Relationship Id="rId4" Type="http://schemas.openxmlformats.org/officeDocument/2006/relationships/image" Target="../media/image53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image" Target="../media/image62.png"/><Relationship Id="rId7" Type="http://schemas.microsoft.com/office/2007/relationships/hdphoto" Target="../media/hdphoto2.wdp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65.emf"/><Relationship Id="rId5" Type="http://schemas.openxmlformats.org/officeDocument/2006/relationships/image" Target="../media/image58.png"/><Relationship Id="rId10" Type="http://schemas.openxmlformats.org/officeDocument/2006/relationships/image" Target="../media/image64.emf"/><Relationship Id="rId4" Type="http://schemas.openxmlformats.org/officeDocument/2006/relationships/image" Target="../media/image57.jpeg"/><Relationship Id="rId9" Type="http://schemas.openxmlformats.org/officeDocument/2006/relationships/image" Target="../media/image60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59.emf"/><Relationship Id="rId7" Type="http://schemas.openxmlformats.org/officeDocument/2006/relationships/image" Target="../media/image66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emf"/><Relationship Id="rId5" Type="http://schemas.openxmlformats.org/officeDocument/2006/relationships/image" Target="../media/image64.emf"/><Relationship Id="rId4" Type="http://schemas.openxmlformats.org/officeDocument/2006/relationships/image" Target="../media/image60.emf"/><Relationship Id="rId9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s://ps-irrad.web.cern.ch/assets/doc/info/atomic%20and%20nuclear%20properties%20of%20materials.pdf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emf"/><Relationship Id="rId4" Type="http://schemas.microsoft.com/office/2007/relationships/hdphoto" Target="../media/hdphoto4.wdp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emf"/><Relationship Id="rId3" Type="http://schemas.openxmlformats.org/officeDocument/2006/relationships/image" Target="../media/image89.emf"/><Relationship Id="rId7" Type="http://schemas.openxmlformats.org/officeDocument/2006/relationships/image" Target="../media/image9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e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tif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tif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emf"/><Relationship Id="rId4" Type="http://schemas.openxmlformats.org/officeDocument/2006/relationships/image" Target="../media/image9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17585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2.emf"/><Relationship Id="rId4" Type="http://schemas.openxmlformats.org/officeDocument/2006/relationships/image" Target="../media/image101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2" Type="http://schemas.openxmlformats.org/officeDocument/2006/relationships/image" Target="../media/image10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jpeg"/><Relationship Id="rId5" Type="http://schemas.openxmlformats.org/officeDocument/2006/relationships/image" Target="../media/image110.jpeg"/><Relationship Id="rId4" Type="http://schemas.openxmlformats.org/officeDocument/2006/relationships/image" Target="../media/image109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emf"/><Relationship Id="rId2" Type="http://schemas.openxmlformats.org/officeDocument/2006/relationships/image" Target="../media/image1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4.emf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emf"/><Relationship Id="rId2" Type="http://schemas.openxmlformats.org/officeDocument/2006/relationships/image" Target="../media/image116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0.png"/><Relationship Id="rId4" Type="http://schemas.openxmlformats.org/officeDocument/2006/relationships/image" Target="../media/image13.e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emf"/><Relationship Id="rId2" Type="http://schemas.openxmlformats.org/officeDocument/2006/relationships/image" Target="../media/image125.em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emf"/><Relationship Id="rId2" Type="http://schemas.openxmlformats.org/officeDocument/2006/relationships/image" Target="../media/image12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0.png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1066800" y="3131091"/>
            <a:ext cx="100584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F6FC6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en-GB" sz="2400" b="0" i="0" u="none" strike="noStrike" kern="1200" cap="all" spc="200" normalizeH="0" baseline="0" noProof="0" dirty="0" smtClean="0">
                <a:ln>
                  <a:noFill/>
                </a:ln>
                <a:solidFill>
                  <a:srgbClr val="17406D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EP-DT Training seminar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F6FC6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en-GB" sz="2400" b="0" i="0" u="none" strike="noStrike" kern="1200" cap="all" spc="200" normalizeH="0" baseline="0" noProof="0" dirty="0" smtClean="0">
                <a:ln>
                  <a:noFill/>
                </a:ln>
                <a:solidFill>
                  <a:srgbClr val="17406D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Lorenzo Scherino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F6FC6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en-GB" sz="2400" b="0" i="0" u="none" strike="noStrike" kern="1200" cap="all" spc="200" normalizeH="0" baseline="0" noProof="0" dirty="0" smtClean="0">
                <a:ln>
                  <a:noFill/>
                </a:ln>
                <a:solidFill>
                  <a:srgbClr val="17406D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May 11, 2022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F6FC6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endParaRPr kumimoji="0" lang="en-GB" sz="2400" b="0" i="0" u="none" strike="noStrike" kern="1200" cap="all" spc="200" normalizeH="0" baseline="0" noProof="0" dirty="0">
              <a:ln>
                <a:noFill/>
              </a:ln>
              <a:solidFill>
                <a:srgbClr val="17406D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67000" y="857250"/>
            <a:ext cx="6858000" cy="17907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-5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LPG sensor technology for environmental monitoring: from the laboratory to the detector</a:t>
            </a:r>
            <a:endParaRPr kumimoji="0" lang="en-GB" sz="4400" b="0" i="0" u="none" strike="noStrike" kern="1200" cap="none" spc="-5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6" name="Picture 5" descr="https://ep-dep-dt.web.cern.ch/sites/ep-dep-dt.web.cern.ch/files/EP-DT_logo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5" t="-4188" b="1"/>
          <a:stretch/>
        </p:blipFill>
        <p:spPr bwMode="auto">
          <a:xfrm>
            <a:off x="1419520" y="4965668"/>
            <a:ext cx="3770246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7A3EA442-0EB4-41DF-898A-47E68EF3945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72"/>
          <a:stretch/>
        </p:blipFill>
        <p:spPr>
          <a:xfrm>
            <a:off x="8466373" y="5126301"/>
            <a:ext cx="2383180" cy="5787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4140" y="4965668"/>
            <a:ext cx="2067858" cy="900000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77804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7398" y="2145666"/>
            <a:ext cx="2874153" cy="2160000"/>
          </a:xfrm>
          <a:prstGeom prst="rect">
            <a:avLst/>
          </a:prstGeom>
        </p:spPr>
      </p:pic>
      <p:pic>
        <p:nvPicPr>
          <p:cNvPr id="18" name="Immagine 56">
            <a:extLst>
              <a:ext uri="{FF2B5EF4-FFF2-40B4-BE49-F238E27FC236}">
                <a16:creationId xmlns:a16="http://schemas.microsoft.com/office/drawing/2014/main" id="{41881944-A5E4-47CE-802A-99A812E3F651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95769"/>
            <a:ext cx="5256000" cy="14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LPG principle of operation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10</a:t>
            </a:fld>
            <a:endParaRPr lang="en-GB"/>
          </a:p>
        </p:txBody>
      </p:sp>
      <p:sp>
        <p:nvSpPr>
          <p:cNvPr id="10" name="CasellaDiTesto 33">
            <a:extLst>
              <a:ext uri="{FF2B5EF4-FFF2-40B4-BE49-F238E27FC236}">
                <a16:creationId xmlns:a16="http://schemas.microsoft.com/office/drawing/2014/main" id="{ACD217AF-8616-485B-B80B-83A81D513D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7400" y="5193613"/>
            <a:ext cx="3307316" cy="1081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171450" indent="-171450" algn="just" defTabSz="457200">
              <a:lnSpc>
                <a:spcPct val="150000"/>
              </a:lnSpc>
              <a:spcBef>
                <a:spcPct val="0"/>
              </a:spcBef>
              <a:buFont typeface="Symbol" panose="05050102010706020507" pitchFamily="18" charset="2"/>
              <a:buChar char="L"/>
            </a:pPr>
            <a:r>
              <a:rPr lang="en-US" altLang="en-US" sz="1100" dirty="0" smtClean="0">
                <a:solidFill>
                  <a:prstClr val="black"/>
                </a:solidFill>
                <a:latin typeface="+mn-lt"/>
                <a:cs typeface="Times New Roman" panose="02020603050405020304" pitchFamily="18" charset="0"/>
                <a:sym typeface="Symbol" panose="05050102010706020507" pitchFamily="18" charset="2"/>
              </a:rPr>
              <a:t>= </a:t>
            </a:r>
            <a:r>
              <a:rPr lang="en-US" altLang="en-US" sz="11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  <a:sym typeface="Symbol" panose="05050102010706020507" pitchFamily="18" charset="2"/>
              </a:rPr>
              <a:t>grating period ~ hundreds of </a:t>
            </a:r>
            <a:r>
              <a:rPr lang="en-US" altLang="en-US" sz="1100" dirty="0" smtClean="0">
                <a:solidFill>
                  <a:prstClr val="black"/>
                </a:solidFill>
                <a:latin typeface="+mn-lt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</a:p>
          <a:p>
            <a:pPr algn="just" defTabSz="457200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n</a:t>
            </a:r>
            <a:r>
              <a:rPr lang="it-IT" altLang="en-US" sz="1100" baseline="-25000" dirty="0" err="1">
                <a:solidFill>
                  <a:prstClr val="black"/>
                </a:solidFill>
                <a:latin typeface="+mn-lt"/>
              </a:rPr>
              <a:t>eff,core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=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effective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refractive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index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(RI) of the fiber core</a:t>
            </a:r>
          </a:p>
          <a:p>
            <a:pPr algn="just" defTabSz="457200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n</a:t>
            </a:r>
            <a:r>
              <a:rPr lang="it-IT" altLang="en-US" sz="1100" baseline="30000" dirty="0" err="1">
                <a:solidFill>
                  <a:prstClr val="black"/>
                </a:solidFill>
                <a:latin typeface="+mn-lt"/>
              </a:rPr>
              <a:t>i</a:t>
            </a:r>
            <a:r>
              <a:rPr lang="it-IT" altLang="en-US" sz="1100" baseline="-25000" dirty="0" err="1">
                <a:solidFill>
                  <a:prstClr val="black"/>
                </a:solidFill>
                <a:latin typeface="+mn-lt"/>
              </a:rPr>
              <a:t>eff,clad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=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effective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RI of the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i</a:t>
            </a:r>
            <a:r>
              <a:rPr lang="it-IT" altLang="en-US" sz="1100" baseline="30000" dirty="0" err="1">
                <a:solidFill>
                  <a:prstClr val="black"/>
                </a:solidFill>
                <a:latin typeface="+mn-lt"/>
              </a:rPr>
              <a:t>th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cladding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mode</a:t>
            </a:r>
          </a:p>
          <a:p>
            <a:pPr algn="just" defTabSz="457200">
              <a:lnSpc>
                <a:spcPct val="150000"/>
              </a:lnSpc>
              <a:spcBef>
                <a:spcPct val="0"/>
              </a:spcBef>
              <a:buNone/>
            </a:pPr>
            <a:r>
              <a:rPr lang="el-GR" altLang="en-US" sz="1100" dirty="0">
                <a:solidFill>
                  <a:prstClr val="black"/>
                </a:solidFill>
                <a:latin typeface="+mn-lt"/>
              </a:rPr>
              <a:t>λ</a:t>
            </a:r>
            <a:r>
              <a:rPr lang="it-IT" altLang="en-US" sz="1100" baseline="-25000" dirty="0" err="1">
                <a:solidFill>
                  <a:prstClr val="black"/>
                </a:solidFill>
                <a:latin typeface="+mn-lt"/>
              </a:rPr>
              <a:t>res,i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=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resonance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wavelength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of the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i</a:t>
            </a:r>
            <a:r>
              <a:rPr lang="it-IT" altLang="en-US" sz="1100" baseline="30000" dirty="0" err="1">
                <a:solidFill>
                  <a:prstClr val="black"/>
                </a:solidFill>
                <a:latin typeface="+mn-lt"/>
              </a:rPr>
              <a:t>th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cladding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</a:t>
            </a:r>
            <a:r>
              <a:rPr lang="it-IT" altLang="en-US" sz="1100" dirty="0" smtClean="0">
                <a:solidFill>
                  <a:prstClr val="black"/>
                </a:solidFill>
                <a:latin typeface="+mn-lt"/>
              </a:rPr>
              <a:t>mode</a:t>
            </a:r>
            <a:endParaRPr lang="it-IT" altLang="en-US" sz="110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9" name="Text Box 21">
            <a:extLst>
              <a:ext uri="{FF2B5EF4-FFF2-40B4-BE49-F238E27FC236}">
                <a16:creationId xmlns:a16="http://schemas.microsoft.com/office/drawing/2014/main" id="{44BF1F97-F78D-4D7C-A7DF-E6CABD0C0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7280" y="4431839"/>
            <a:ext cx="10058400" cy="73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sz="1600" dirty="0">
                <a:solidFill>
                  <a:prstClr val="black"/>
                </a:solidFill>
                <a:latin typeface="Palatino Linotype" pitchFamily="18" charset="0"/>
                <a:cs typeface="Arial" charset="0"/>
              </a:rPr>
              <a:t>LPGs act coupling the fundamental guided core mode to discrete forward propagating cladding modes, and to each of them at a distinct wavelength where the so-called </a:t>
            </a:r>
            <a:r>
              <a:rPr lang="en-US" sz="1600" b="1" dirty="0">
                <a:solidFill>
                  <a:prstClr val="black"/>
                </a:solidFill>
                <a:latin typeface="Palatino Linotype" pitchFamily="18" charset="0"/>
                <a:cs typeface="Arial" charset="0"/>
              </a:rPr>
              <a:t>phase matching condition</a:t>
            </a:r>
            <a:r>
              <a:rPr lang="en-US" sz="1600" dirty="0">
                <a:solidFill>
                  <a:prstClr val="black"/>
                </a:solidFill>
                <a:latin typeface="Palatino Linotype" pitchFamily="18" charset="0"/>
                <a:cs typeface="Arial" charset="0"/>
              </a:rPr>
              <a:t> is satisfied: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2">
                <a:extLst>
                  <a:ext uri="{FF2B5EF4-FFF2-40B4-BE49-F238E27FC236}">
                    <a16:creationId xmlns:a16="http://schemas.microsoft.com/office/drawing/2014/main" id="{0B05A44D-EC94-491C-802D-34EA4A78DC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9794" y="5503665"/>
                <a:ext cx="435337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defTabSz="457200">
                  <a:lnSpc>
                    <a:spcPct val="100000"/>
                  </a:lnSpc>
                  <a:spcBef>
                    <a:spcPct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altLang="en-US" sz="240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it-IT" altLang="en-US" sz="2400" i="1" baseline="-25000" dirty="0" err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𝑟𝑒𝑠</m:t>
                      </m:r>
                      <m:r>
                        <a:rPr lang="it-IT" altLang="en-US" sz="2400" i="1" baseline="-25000" dirty="0" err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altLang="en-US" sz="2400" i="1" baseline="-25000" dirty="0" err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it-IT" altLang="en-US" sz="2400" i="1" dirty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= (</m:t>
                      </m:r>
                      <m:r>
                        <a:rPr lang="it-IT" altLang="en-US" sz="2400" i="1" dirty="0" err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it-IT" altLang="en-US" sz="2400" i="1" baseline="-25000" dirty="0" err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𝑒𝑓𝑓</m:t>
                      </m:r>
                      <m:r>
                        <a:rPr lang="it-IT" altLang="en-US" sz="2400" i="1" baseline="-25000" dirty="0" err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altLang="en-US" sz="2400" i="1" baseline="-25000" dirty="0" err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𝑐𝑜</m:t>
                      </m:r>
                      <m:r>
                        <a:rPr lang="it-IT" altLang="en-US" sz="2400" i="1" dirty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– </m:t>
                      </m:r>
                      <m:r>
                        <a:rPr lang="it-IT" altLang="en-US" sz="2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it-IT" altLang="en-US" sz="2400" i="1" baseline="30000" dirty="0" err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it-IT" altLang="en-US" sz="2400" i="1" baseline="-25000" dirty="0" err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𝑒𝑓𝑓</m:t>
                      </m:r>
                      <m:r>
                        <a:rPr lang="it-IT" altLang="en-US" sz="2400" i="1" baseline="-25000" dirty="0" err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altLang="en-US" sz="2400" i="1" baseline="-25000" dirty="0" err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𝑐𝑙</m:t>
                      </m:r>
                      <m:r>
                        <a:rPr lang="it-IT" altLang="en-US" sz="2400" i="1" dirty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) × </m:t>
                      </m:r>
                      <m:r>
                        <m:rPr>
                          <m:sty m:val="p"/>
                        </m:rPr>
                        <a:rPr lang="el-GR" altLang="en-US" sz="2400" i="0" dirty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US" altLang="en-US" sz="2400" dirty="0">
                  <a:solidFill>
                    <a:prstClr val="black"/>
                  </a:solidFill>
                  <a:latin typeface="Palatino Linotype" panose="02040502050505030304" pitchFamily="18" charset="0"/>
                </a:endParaRPr>
              </a:p>
            </p:txBody>
          </p:sp>
        </mc:Choice>
        <mc:Fallback xmlns="">
          <p:sp>
            <p:nvSpPr>
              <p:cNvPr id="20" name="CasellaDiTesto 2">
                <a:extLst>
                  <a:ext uri="{FF2B5EF4-FFF2-40B4-BE49-F238E27FC236}">
                    <a16:creationId xmlns:a16="http://schemas.microsoft.com/office/drawing/2014/main" id="{0B05A44D-EC94-491C-802D-34EA4A78DC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49794" y="5503665"/>
                <a:ext cx="4353371" cy="461665"/>
              </a:xfrm>
              <a:prstGeom prst="rect">
                <a:avLst/>
              </a:prstGeom>
              <a:blipFill>
                <a:blip r:embed="rId4"/>
                <a:stretch>
                  <a:fillRect b="-1710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 Box 21">
            <a:extLst>
              <a:ext uri="{FF2B5EF4-FFF2-40B4-BE49-F238E27FC236}">
                <a16:creationId xmlns:a16="http://schemas.microsoft.com/office/drawing/2014/main" id="{582A119E-0536-40A7-82A4-CA08BAB235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7280" y="1214629"/>
            <a:ext cx="1005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defTabSz="45720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sz="1600" dirty="0">
                <a:solidFill>
                  <a:prstClr val="black"/>
                </a:solidFill>
                <a:cs typeface="Arial" charset="0"/>
              </a:rPr>
              <a:t>Long Period Fiber Gratings (LPGs) are in fiber photonic devices realized by creating a periodic refractive index modulation of the core of a single-mode optical fiber along a small portion of its </a:t>
            </a:r>
            <a:r>
              <a:rPr lang="en-US" sz="1600" dirty="0" smtClean="0">
                <a:solidFill>
                  <a:prstClr val="black"/>
                </a:solidFill>
                <a:cs typeface="Arial" charset="0"/>
              </a:rPr>
              <a:t>length.</a:t>
            </a:r>
            <a:endParaRPr lang="it-IT" sz="1600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2724" y="2145666"/>
            <a:ext cx="2874154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22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LPG as RH sensor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27">
            <a:extLst>
              <a:ext uri="{FF2B5EF4-FFF2-40B4-BE49-F238E27FC236}">
                <a16:creationId xmlns:a16="http://schemas.microsoft.com/office/drawing/2014/main" id="{70E7B02E-9983-4846-8190-9C73748D5D7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905661"/>
            <a:ext cx="4993630" cy="2229638"/>
          </a:xfrm>
          <a:prstGeom prst="rect">
            <a:avLst/>
          </a:prstGeom>
        </p:spPr>
      </p:pic>
      <p:sp>
        <p:nvSpPr>
          <p:cNvPr id="9" name="Text Box 41"/>
          <p:cNvSpPr txBox="1">
            <a:spLocks noChangeArrowheads="1"/>
          </p:cNvSpPr>
          <p:nvPr/>
        </p:nvSpPr>
        <p:spPr bwMode="auto">
          <a:xfrm>
            <a:off x="4991573" y="1498764"/>
            <a:ext cx="1768184" cy="830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457200">
              <a:spcBef>
                <a:spcPct val="50000"/>
              </a:spcBef>
              <a:defRPr/>
            </a:pPr>
            <a:r>
              <a:rPr lang="it-IT" altLang="en-US" sz="1600" dirty="0">
                <a:solidFill>
                  <a:prstClr val="black"/>
                </a:solidFill>
              </a:rPr>
              <a:t>Moisture absorbtion/desorption by the coating</a:t>
            </a:r>
          </a:p>
        </p:txBody>
      </p:sp>
      <p:sp>
        <p:nvSpPr>
          <p:cNvPr id="10" name="Text Box 43"/>
          <p:cNvSpPr txBox="1">
            <a:spLocks noChangeArrowheads="1"/>
          </p:cNvSpPr>
          <p:nvPr/>
        </p:nvSpPr>
        <p:spPr bwMode="auto">
          <a:xfrm>
            <a:off x="7349477" y="1691917"/>
            <a:ext cx="1567646" cy="584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457200">
              <a:spcBef>
                <a:spcPct val="50000"/>
              </a:spcBef>
              <a:defRPr/>
            </a:pPr>
            <a:r>
              <a:rPr lang="it-IT" altLang="en-US" sz="1600" dirty="0">
                <a:solidFill>
                  <a:prstClr val="black"/>
                </a:solidFill>
              </a:rPr>
              <a:t>Modification of coating RI</a:t>
            </a:r>
          </a:p>
        </p:txBody>
      </p:sp>
      <p:sp>
        <p:nvSpPr>
          <p:cNvPr id="11" name="Text Box 45"/>
          <p:cNvSpPr txBox="1">
            <a:spLocks noChangeArrowheads="1"/>
          </p:cNvSpPr>
          <p:nvPr/>
        </p:nvSpPr>
        <p:spPr bwMode="auto">
          <a:xfrm>
            <a:off x="9390421" y="1501257"/>
            <a:ext cx="1735839" cy="830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457200">
              <a:spcBef>
                <a:spcPct val="50000"/>
              </a:spcBef>
              <a:defRPr/>
            </a:pPr>
            <a:r>
              <a:rPr lang="it-IT" altLang="en-US" sz="1600" dirty="0">
                <a:solidFill>
                  <a:prstClr val="black"/>
                </a:solidFill>
              </a:rPr>
              <a:t>Spectral variation of attenuation bands</a:t>
            </a:r>
          </a:p>
        </p:txBody>
      </p:sp>
      <p:sp>
        <p:nvSpPr>
          <p:cNvPr id="12" name="TextBox 35">
            <a:extLst>
              <a:ext uri="{FF2B5EF4-FFF2-40B4-BE49-F238E27FC236}">
                <a16:creationId xmlns:a16="http://schemas.microsoft.com/office/drawing/2014/main" id="{6245251D-9AD5-40E7-A470-7BC9BC7BC4A6}"/>
              </a:ext>
            </a:extLst>
          </p:cNvPr>
          <p:cNvSpPr txBox="1"/>
          <p:nvPr/>
        </p:nvSpPr>
        <p:spPr>
          <a:xfrm>
            <a:off x="2371316" y="2722964"/>
            <a:ext cx="2103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b="1" dirty="0">
                <a:solidFill>
                  <a:prstClr val="black"/>
                </a:solidFill>
                <a:latin typeface="Calibri"/>
              </a:rPr>
              <a:t>RH sensitivity Curve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3" name="Picture 1">
            <a:extLst>
              <a:ext uri="{FF2B5EF4-FFF2-40B4-BE49-F238E27FC236}">
                <a16:creationId xmlns:a16="http://schemas.microsoft.com/office/drawing/2014/main" id="{591EDCE3-1C49-4900-9DD2-559B257B33D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946" y="2979879"/>
            <a:ext cx="4361990" cy="2160000"/>
          </a:xfrm>
          <a:prstGeom prst="rect">
            <a:avLst/>
          </a:prstGeom>
        </p:spPr>
      </p:pic>
      <p:sp>
        <p:nvSpPr>
          <p:cNvPr id="14" name="Rectangle 2">
            <a:extLst>
              <a:ext uri="{FF2B5EF4-FFF2-40B4-BE49-F238E27FC236}">
                <a16:creationId xmlns:a16="http://schemas.microsoft.com/office/drawing/2014/main" id="{5321C8A8-4006-4C48-A81C-4EED55559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1895" y="3610175"/>
            <a:ext cx="3775523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hangingPunct="1">
              <a:spcBef>
                <a:spcPct val="0"/>
              </a:spcBef>
              <a:buNone/>
            </a:pPr>
            <a:r>
              <a:rPr lang="en-GB" altLang="en-US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</a:t>
            </a:r>
            <a:r>
              <a:rPr lang="en-GB" altLang="en-US" sz="1400" b="1" baseline="-25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T_mean</a:t>
            </a:r>
            <a:r>
              <a:rPr lang="en-GB" altLang="en-US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≈ 0.250 ± 0.015 nm/°C in [0-100] %RH</a:t>
            </a:r>
          </a:p>
        </p:txBody>
      </p:sp>
      <p:sp>
        <p:nvSpPr>
          <p:cNvPr id="15" name="Rettangolo 7">
            <a:extLst>
              <a:ext uri="{FF2B5EF4-FFF2-40B4-BE49-F238E27FC236}">
                <a16:creationId xmlns:a16="http://schemas.microsoft.com/office/drawing/2014/main" id="{4A8864CA-BCB6-4AB8-B7A3-B00F0896348F}"/>
              </a:ext>
            </a:extLst>
          </p:cNvPr>
          <p:cNvSpPr/>
          <p:nvPr/>
        </p:nvSpPr>
        <p:spPr>
          <a:xfrm>
            <a:off x="7752011" y="2753086"/>
            <a:ext cx="1923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>
              <a:buClr>
                <a:srgbClr val="FF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b="1" dirty="0">
                <a:solidFill>
                  <a:prstClr val="black"/>
                </a:solidFill>
                <a:ea typeface="ヒラギノ角ゴ Pro W3" charset="-128"/>
              </a:rPr>
              <a:t>T sensitivity Curve</a:t>
            </a:r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828E940E-B46B-4A78-8162-ADF3213C1192}"/>
              </a:ext>
            </a:extLst>
          </p:cNvPr>
          <p:cNvSpPr/>
          <p:nvPr/>
        </p:nvSpPr>
        <p:spPr>
          <a:xfrm>
            <a:off x="4681259" y="5170539"/>
            <a:ext cx="64744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lnSpc>
                <a:spcPct val="150000"/>
              </a:lnSpc>
              <a:defRPr/>
            </a:pPr>
            <a:r>
              <a:rPr lang="en-US" sz="1600" dirty="0">
                <a:solidFill>
                  <a:prstClr val="black"/>
                </a:solidFill>
              </a:rPr>
              <a:t>If no compensation is applied, </a:t>
            </a:r>
            <a:r>
              <a:rPr lang="en-US" sz="1600" dirty="0" smtClean="0">
                <a:solidFill>
                  <a:prstClr val="black"/>
                </a:solidFill>
              </a:rPr>
              <a:t>a </a:t>
            </a:r>
            <a:r>
              <a:rPr lang="en-US" sz="1600" u="sng" dirty="0" smtClean="0">
                <a:solidFill>
                  <a:prstClr val="black"/>
                </a:solidFill>
              </a:rPr>
              <a:t>T </a:t>
            </a:r>
            <a:r>
              <a:rPr lang="en-US" sz="1600" u="sng" dirty="0">
                <a:solidFill>
                  <a:prstClr val="black"/>
                </a:solidFill>
              </a:rPr>
              <a:t>reading error of ± 1 °C corresponds to:</a:t>
            </a:r>
          </a:p>
          <a:p>
            <a:pPr marL="285750" indent="-285750" algn="just" defTabSz="4572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prstClr val="black"/>
                </a:solidFill>
              </a:rPr>
              <a:t>7-10 %RH error</a:t>
            </a:r>
            <a:r>
              <a:rPr lang="en-US" sz="1600" dirty="0">
                <a:solidFill>
                  <a:prstClr val="black"/>
                </a:solidFill>
              </a:rPr>
              <a:t> for </a:t>
            </a:r>
            <a:r>
              <a:rPr lang="en-US" sz="1600" i="1" dirty="0">
                <a:solidFill>
                  <a:prstClr val="black"/>
                </a:solidFill>
              </a:rPr>
              <a:t>coated FBG based RH sensors</a:t>
            </a:r>
          </a:p>
          <a:p>
            <a:pPr marL="285750" indent="-285750" algn="just" defTabSz="4572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prstClr val="black"/>
                </a:solidFill>
              </a:rPr>
              <a:t>0.2÷2 %RH error </a:t>
            </a:r>
            <a:r>
              <a:rPr lang="en-US" sz="1600" dirty="0">
                <a:solidFill>
                  <a:prstClr val="black"/>
                </a:solidFill>
              </a:rPr>
              <a:t>for </a:t>
            </a:r>
            <a:r>
              <a:rPr lang="en-US" sz="1600" i="1" dirty="0">
                <a:solidFill>
                  <a:prstClr val="black"/>
                </a:solidFill>
              </a:rPr>
              <a:t>coated LPG based RH sensors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B7D18C3D-C481-4205-9859-F7E2013E24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124" y="5348094"/>
            <a:ext cx="1771967" cy="5164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34">
            <a:extLst>
              <a:ext uri="{FF2B5EF4-FFF2-40B4-BE49-F238E27FC236}">
                <a16:creationId xmlns:a16="http://schemas.microsoft.com/office/drawing/2014/main" id="{8A57AC1A-48E3-4237-B65B-942435F3164C}"/>
              </a:ext>
            </a:extLst>
          </p:cNvPr>
          <p:cNvSpPr txBox="1"/>
          <p:nvPr/>
        </p:nvSpPr>
        <p:spPr>
          <a:xfrm>
            <a:off x="1985687" y="3393988"/>
            <a:ext cx="2874654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1400" b="1" baseline="-25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RH </a:t>
            </a:r>
            <a:r>
              <a:rPr lang="en-US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1,4 ÷ 0,11 nm/%RH, </a:t>
            </a:r>
          </a:p>
          <a:p>
            <a:pPr algn="ctr" defTabSz="457200"/>
            <a:r>
              <a:rPr lang="en-GB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 to 3 orders of magnitude higher than the sensitivity of the 1</a:t>
            </a:r>
            <a:r>
              <a:rPr lang="en-GB" sz="1400" b="1" baseline="30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 </a:t>
            </a:r>
            <a:r>
              <a:rPr lang="en-GB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RH sensors!!!</a:t>
            </a:r>
            <a:endParaRPr lang="en-US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CasellaDiTesto 1">
            <a:extLst>
              <a:ext uri="{FF2B5EF4-FFF2-40B4-BE49-F238E27FC236}">
                <a16:creationId xmlns:a16="http://schemas.microsoft.com/office/drawing/2014/main" id="{47F36A6D-6352-4FB3-96A5-A8E3298393BE}"/>
              </a:ext>
            </a:extLst>
          </p:cNvPr>
          <p:cNvSpPr txBox="1"/>
          <p:nvPr/>
        </p:nvSpPr>
        <p:spPr>
          <a:xfrm>
            <a:off x="1097280" y="6029367"/>
            <a:ext cx="26597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it-IT" sz="1000" i="1" dirty="0">
                <a:solidFill>
                  <a:prstClr val="black"/>
                </a:solidFill>
                <a:latin typeface="Palatino Linotype" panose="02040502050505030304" pitchFamily="18" charset="0"/>
              </a:rPr>
              <a:t>M. </a:t>
            </a:r>
            <a:r>
              <a:rPr lang="it-IT" sz="1000" i="1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Consales</a:t>
            </a:r>
            <a:r>
              <a:rPr lang="it-IT" sz="1000" i="1" dirty="0">
                <a:solidFill>
                  <a:prstClr val="black"/>
                </a:solidFill>
                <a:latin typeface="Palatino Linotype" panose="02040502050505030304" pitchFamily="18" charset="0"/>
              </a:rPr>
              <a:t> et al, </a:t>
            </a:r>
            <a:r>
              <a:rPr lang="it-IT" sz="1000" i="1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Optics</a:t>
            </a:r>
            <a:r>
              <a:rPr lang="it-IT" sz="1000" i="1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lang="it-IT" sz="1000" i="1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Letters</a:t>
            </a:r>
            <a:r>
              <a:rPr lang="it-IT" sz="1000" i="1" dirty="0">
                <a:solidFill>
                  <a:prstClr val="black"/>
                </a:solidFill>
                <a:latin typeface="Palatino Linotype" panose="02040502050505030304" pitchFamily="18" charset="0"/>
              </a:rPr>
              <a:t> 39(14), (2014)</a:t>
            </a:r>
          </a:p>
        </p:txBody>
      </p:sp>
      <p:pic>
        <p:nvPicPr>
          <p:cNvPr id="21" name="Picture 3" descr="C:\Users\Gaia\Desktop\images.jpg">
            <a:extLst>
              <a:ext uri="{FF2B5EF4-FFF2-40B4-BE49-F238E27FC236}">
                <a16:creationId xmlns:a16="http://schemas.microsoft.com/office/drawing/2014/main" id="{12BA31ED-23C1-48AF-A1E3-6BCAA9126B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131" y="5394305"/>
            <a:ext cx="487908" cy="4857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magine 4">
            <a:extLst>
              <a:ext uri="{FF2B5EF4-FFF2-40B4-BE49-F238E27FC236}">
                <a16:creationId xmlns:a16="http://schemas.microsoft.com/office/drawing/2014/main" id="{38D8AAFC-F6A0-4593-8D86-94BE9B526E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0138" y="1172213"/>
            <a:ext cx="2910654" cy="1368000"/>
          </a:xfrm>
          <a:prstGeom prst="rect">
            <a:avLst/>
          </a:prstGeom>
        </p:spPr>
      </p:pic>
      <p:sp>
        <p:nvSpPr>
          <p:cNvPr id="23" name="Rettangolo 27">
            <a:extLst>
              <a:ext uri="{FF2B5EF4-FFF2-40B4-BE49-F238E27FC236}">
                <a16:creationId xmlns:a16="http://schemas.microsoft.com/office/drawing/2014/main" id="{18B5BCB4-FEC7-4F62-ADD3-DBFDAED18B5F}"/>
              </a:ext>
            </a:extLst>
          </p:cNvPr>
          <p:cNvSpPr/>
          <p:nvPr/>
        </p:nvSpPr>
        <p:spPr>
          <a:xfrm>
            <a:off x="1129239" y="2419878"/>
            <a:ext cx="3532452" cy="307777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pPr algn="ctr" defTabSz="457200"/>
            <a:r>
              <a:rPr lang="en-US" altLang="en-US" sz="1400" i="1" dirty="0">
                <a:solidFill>
                  <a:srgbClr val="CD3D9F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Integration of </a:t>
            </a:r>
            <a:r>
              <a:rPr lang="en-US" altLang="en-US" sz="1400" i="1" dirty="0" err="1">
                <a:solidFill>
                  <a:srgbClr val="CD3D9F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nano</a:t>
            </a:r>
            <a:r>
              <a:rPr lang="en-US" altLang="en-US" sz="1400" i="1" dirty="0">
                <a:solidFill>
                  <a:srgbClr val="CD3D9F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-scale TiO</a:t>
            </a:r>
            <a:r>
              <a:rPr lang="en-US" altLang="en-US" sz="1400" i="1" baseline="-25000" dirty="0">
                <a:solidFill>
                  <a:srgbClr val="CD3D9F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1400" i="1" dirty="0">
                <a:solidFill>
                  <a:srgbClr val="CD3D9F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overlays</a:t>
            </a:r>
            <a:endParaRPr lang="en-US" sz="1400" i="1" dirty="0">
              <a:solidFill>
                <a:srgbClr val="CD3D9F"/>
              </a:solidFill>
              <a:latin typeface="Calibri"/>
            </a:endParaRPr>
          </a:p>
        </p:txBody>
      </p:sp>
      <p:sp>
        <p:nvSpPr>
          <p:cNvPr id="26" name="AutoShape 42"/>
          <p:cNvSpPr>
            <a:spLocks noChangeArrowheads="1"/>
          </p:cNvSpPr>
          <p:nvPr/>
        </p:nvSpPr>
        <p:spPr bwMode="auto">
          <a:xfrm>
            <a:off x="6835077" y="1701977"/>
            <a:ext cx="514400" cy="468312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57 w 21600"/>
              <a:gd name="T13" fmla="*/ 5418 h 21600"/>
              <a:gd name="T14" fmla="*/ 18973 w 21600"/>
              <a:gd name="T15" fmla="*/ 1618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9DD9"/>
          </a:solidFill>
          <a:ln w="9525" algn="ctr">
            <a:solidFill>
              <a:srgbClr val="0F6FC6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27" name="AutoShape 42"/>
          <p:cNvSpPr>
            <a:spLocks noChangeArrowheads="1"/>
          </p:cNvSpPr>
          <p:nvPr/>
        </p:nvSpPr>
        <p:spPr bwMode="auto">
          <a:xfrm>
            <a:off x="8871369" y="1701977"/>
            <a:ext cx="514400" cy="468312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57 w 21600"/>
              <a:gd name="T13" fmla="*/ 5418 h 21600"/>
              <a:gd name="T14" fmla="*/ 18973 w 21600"/>
              <a:gd name="T15" fmla="*/ 1618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9DD9"/>
          </a:solidFill>
          <a:ln w="9525" algn="ctr">
            <a:solidFill>
              <a:srgbClr val="0F6FC6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29" name="Rettangolo arrotondato 36">
            <a:extLst>
              <a:ext uri="{FF2B5EF4-FFF2-40B4-BE49-F238E27FC236}">
                <a16:creationId xmlns:a16="http://schemas.microsoft.com/office/drawing/2014/main" id="{6F548DCB-268B-451F-9A65-EADE9F6F9459}"/>
              </a:ext>
            </a:extLst>
          </p:cNvPr>
          <p:cNvSpPr/>
          <p:nvPr/>
        </p:nvSpPr>
        <p:spPr>
          <a:xfrm>
            <a:off x="4983095" y="1534443"/>
            <a:ext cx="1785140" cy="802023"/>
          </a:xfrm>
          <a:prstGeom prst="roundRect">
            <a:avLst>
              <a:gd name="adj" fmla="val 9997"/>
            </a:avLst>
          </a:prstGeom>
          <a:noFill/>
          <a:ln w="25400">
            <a:solidFill>
              <a:srgbClr val="0F6FC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it-IT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Rettangolo arrotondato 36">
            <a:extLst>
              <a:ext uri="{FF2B5EF4-FFF2-40B4-BE49-F238E27FC236}">
                <a16:creationId xmlns:a16="http://schemas.microsoft.com/office/drawing/2014/main" id="{6F548DCB-268B-451F-9A65-EADE9F6F9459}"/>
              </a:ext>
            </a:extLst>
          </p:cNvPr>
          <p:cNvSpPr/>
          <p:nvPr/>
        </p:nvSpPr>
        <p:spPr>
          <a:xfrm>
            <a:off x="7443076" y="1535658"/>
            <a:ext cx="1356361" cy="802023"/>
          </a:xfrm>
          <a:prstGeom prst="roundRect">
            <a:avLst>
              <a:gd name="adj" fmla="val 9997"/>
            </a:avLst>
          </a:prstGeom>
          <a:noFill/>
          <a:ln w="25400">
            <a:solidFill>
              <a:srgbClr val="0F6FC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it-IT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Rettangolo arrotondato 36">
            <a:extLst>
              <a:ext uri="{FF2B5EF4-FFF2-40B4-BE49-F238E27FC236}">
                <a16:creationId xmlns:a16="http://schemas.microsoft.com/office/drawing/2014/main" id="{6F548DCB-268B-451F-9A65-EADE9F6F9459}"/>
              </a:ext>
            </a:extLst>
          </p:cNvPr>
          <p:cNvSpPr/>
          <p:nvPr/>
        </p:nvSpPr>
        <p:spPr>
          <a:xfrm>
            <a:off x="9498365" y="1521867"/>
            <a:ext cx="1496097" cy="802023"/>
          </a:xfrm>
          <a:prstGeom prst="roundRect">
            <a:avLst>
              <a:gd name="adj" fmla="val 9997"/>
            </a:avLst>
          </a:prstGeom>
          <a:noFill/>
          <a:ln w="25400">
            <a:solidFill>
              <a:srgbClr val="0F6FC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it-IT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785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668000" cy="108005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First infield application: LPGs + FBGs in ATLAS ID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320303"/>
            <a:ext cx="5322789" cy="23285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15280" b="12652"/>
          <a:stretch/>
        </p:blipFill>
        <p:spPr>
          <a:xfrm>
            <a:off x="1379531" y="3747481"/>
            <a:ext cx="1873245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b="22564"/>
          <a:stretch/>
        </p:blipFill>
        <p:spPr>
          <a:xfrm>
            <a:off x="3664060" y="3747481"/>
            <a:ext cx="1743376" cy="180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" y="5764247"/>
            <a:ext cx="45034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dirty="0"/>
              <a:t>Scherino, L., et al. "Fiber optic sensors in the ATLAS Inner Detector." </a:t>
            </a:r>
            <a:r>
              <a:rPr lang="en-GB" sz="1100" i="1" dirty="0"/>
              <a:t>Nuclear Instruments and Methods in Physics Research Section A: Accelerators, Spectrometers, Detectors and Associated Equipment</a:t>
            </a:r>
            <a:r>
              <a:rPr lang="en-GB" sz="1100" dirty="0"/>
              <a:t> 1029 (2022): 166470.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60989" y="1214395"/>
            <a:ext cx="5756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prototyping network of 12 LPGs + 7 FBGs installed in 2019</a:t>
            </a:r>
            <a:endParaRPr lang="en-GB" dirty="0"/>
          </a:p>
        </p:txBody>
      </p:sp>
      <p:pic>
        <p:nvPicPr>
          <p:cNvPr id="3074" name="Picture 2" descr="https://ars.els-cdn.com/content/image/1-s2.0-S0168900222000997-gr18_lr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342" y="1718072"/>
            <a:ext cx="4636937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rs.els-cdn.com/content/image/1-s2.0-S0168900222000997-gr23_lrg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039" y="4090551"/>
            <a:ext cx="458354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38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Barriers to overcome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595871"/>
            <a:ext cx="10058400" cy="4351338"/>
          </a:xfrm>
        </p:spPr>
        <p:txBody>
          <a:bodyPr anchor="ctr">
            <a:normAutofit/>
          </a:bodyPr>
          <a:lstStyle/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 smtClean="0"/>
              <a:t>Performance </a:t>
            </a:r>
            <a:r>
              <a:rPr lang="en-GB" sz="2400" dirty="0"/>
              <a:t>assessment: calibration and testing </a:t>
            </a:r>
            <a:r>
              <a:rPr lang="en-GB" sz="2400" dirty="0" smtClean="0"/>
              <a:t>setup</a:t>
            </a:r>
          </a:p>
          <a:p>
            <a:pPr marL="685800" lvl="2" indent="0" algn="just">
              <a:lnSpc>
                <a:spcPct val="100000"/>
              </a:lnSpc>
              <a:buNone/>
              <a:defRPr/>
            </a:pPr>
            <a:endParaRPr lang="en-GB" sz="2400" dirty="0" smtClean="0"/>
          </a:p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/>
              <a:t>Development of the package for </a:t>
            </a:r>
            <a:r>
              <a:rPr lang="en-GB" sz="2400" dirty="0" smtClean="0"/>
              <a:t>LPGs</a:t>
            </a:r>
            <a:endParaRPr lang="en-GB" sz="2400" dirty="0"/>
          </a:p>
          <a:p>
            <a:pPr marL="1028700" lvl="2" indent="-342900" algn="just">
              <a:lnSpc>
                <a:spcPct val="100000"/>
              </a:lnSpc>
              <a:defRPr/>
            </a:pPr>
            <a:endParaRPr lang="en-GB" sz="2400" dirty="0"/>
          </a:p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/>
              <a:t>Multiplexing assessment</a:t>
            </a:r>
          </a:p>
          <a:p>
            <a:pPr marL="1028700" lvl="2" indent="-342900" algn="just">
              <a:lnSpc>
                <a:spcPct val="100000"/>
              </a:lnSpc>
              <a:defRPr/>
            </a:pPr>
            <a:endParaRPr lang="en-GB" sz="2400" dirty="0"/>
          </a:p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/>
              <a:t>Response to </a:t>
            </a:r>
            <a:r>
              <a:rPr lang="en-GB" sz="2400" dirty="0" smtClean="0"/>
              <a:t>radiation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16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Barriers to overcome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595871"/>
            <a:ext cx="10058400" cy="4351338"/>
          </a:xfrm>
        </p:spPr>
        <p:txBody>
          <a:bodyPr anchor="ctr">
            <a:normAutofit/>
          </a:bodyPr>
          <a:lstStyle/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 smtClean="0"/>
              <a:t>Performance </a:t>
            </a:r>
            <a:r>
              <a:rPr lang="en-GB" sz="2400" dirty="0"/>
              <a:t>assessment: calibration and testing </a:t>
            </a:r>
            <a:r>
              <a:rPr lang="en-GB" sz="2400" dirty="0" smtClean="0"/>
              <a:t>setup</a:t>
            </a:r>
          </a:p>
          <a:p>
            <a:pPr marL="685800" lvl="2" indent="0" algn="just">
              <a:lnSpc>
                <a:spcPct val="100000"/>
              </a:lnSpc>
              <a:buNone/>
              <a:defRPr/>
            </a:pPr>
            <a:endParaRPr lang="en-GB" sz="2400" dirty="0" smtClean="0"/>
          </a:p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2"/>
                </a:solidFill>
              </a:rPr>
              <a:t>Development of the package for </a:t>
            </a:r>
            <a:r>
              <a:rPr lang="en-GB" sz="2400" dirty="0" smtClean="0">
                <a:solidFill>
                  <a:schemeClr val="bg2"/>
                </a:solidFill>
              </a:rPr>
              <a:t>LPGs</a:t>
            </a:r>
            <a:endParaRPr lang="en-GB" sz="2400" dirty="0">
              <a:solidFill>
                <a:schemeClr val="bg2"/>
              </a:solidFill>
            </a:endParaRPr>
          </a:p>
          <a:p>
            <a:pPr marL="1028700" lvl="2" indent="-342900" algn="just">
              <a:lnSpc>
                <a:spcPct val="100000"/>
              </a:lnSpc>
              <a:defRPr/>
            </a:pPr>
            <a:endParaRPr lang="en-GB" sz="2400" dirty="0">
              <a:solidFill>
                <a:schemeClr val="bg2"/>
              </a:solidFill>
            </a:endParaRPr>
          </a:p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2"/>
                </a:solidFill>
              </a:rPr>
              <a:t>Multiplexing assessment</a:t>
            </a:r>
          </a:p>
          <a:p>
            <a:pPr marL="1028700" lvl="2" indent="-342900" algn="just">
              <a:lnSpc>
                <a:spcPct val="100000"/>
              </a:lnSpc>
              <a:defRPr/>
            </a:pPr>
            <a:endParaRPr lang="en-GB" sz="2400" dirty="0">
              <a:solidFill>
                <a:schemeClr val="bg2"/>
              </a:solidFill>
            </a:endParaRPr>
          </a:p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2"/>
                </a:solidFill>
              </a:rPr>
              <a:t>Response to </a:t>
            </a:r>
            <a:r>
              <a:rPr lang="en-GB" sz="2400" dirty="0" smtClean="0">
                <a:solidFill>
                  <a:schemeClr val="bg2"/>
                </a:solidFill>
              </a:rPr>
              <a:t>radiation</a:t>
            </a:r>
            <a:endParaRPr lang="en-GB" sz="2400" dirty="0">
              <a:solidFill>
                <a:schemeClr val="bg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Calibration </a:t>
            </a:r>
            <a:r>
              <a:rPr lang="en-GB" dirty="0"/>
              <a:t>and testing </a:t>
            </a:r>
            <a:r>
              <a:rPr lang="en-GB" dirty="0" smtClean="0"/>
              <a:t>setup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589" y="1335980"/>
            <a:ext cx="3995738" cy="252289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15</a:t>
            </a:fld>
            <a:endParaRPr lang="en-GB"/>
          </a:p>
        </p:txBody>
      </p:sp>
      <p:pic>
        <p:nvPicPr>
          <p:cNvPr id="8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9D9E771E-D35C-4FA7-813E-85D674A723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614" y="4254850"/>
            <a:ext cx="5155687" cy="1812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37173" y="1084492"/>
            <a:ext cx="5412441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Upgrade of the existing </a:t>
            </a:r>
            <a:r>
              <a:rPr lang="en-GB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climatic chamber: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High-vacuum </a:t>
            </a:r>
            <a:r>
              <a:rPr lang="en-GB" dirty="0"/>
              <a:t>feedthroughs </a:t>
            </a:r>
            <a:r>
              <a:rPr lang="en-GB" dirty="0" smtClean="0"/>
              <a:t>connectors </a:t>
            </a:r>
            <a:r>
              <a:rPr lang="en-GB" dirty="0"/>
              <a:t>for both optical fibers and copper </a:t>
            </a:r>
            <a:r>
              <a:rPr lang="en-GB" dirty="0" smtClean="0"/>
              <a:t>wires: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No leaks in the system;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Precise </a:t>
            </a:r>
            <a:r>
              <a:rPr lang="en-GB" dirty="0"/>
              <a:t>control of RH (from 0.04% up to 90% of </a:t>
            </a:r>
            <a:r>
              <a:rPr lang="en-GB" dirty="0" smtClean="0"/>
              <a:t>RH)</a:t>
            </a:r>
            <a:br>
              <a:rPr lang="en-GB" dirty="0" smtClean="0"/>
            </a:br>
            <a:r>
              <a:rPr lang="en-GB" dirty="0" smtClean="0"/>
              <a:t>with a resolution of ~0.1% RH;</a:t>
            </a:r>
            <a:endParaRPr lang="en-GB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Large range of temperature </a:t>
            </a:r>
            <a:r>
              <a:rPr lang="en-GB" dirty="0" smtClean="0"/>
              <a:t>(-30</a:t>
            </a:r>
            <a:r>
              <a:rPr lang="en-GB" dirty="0"/>
              <a:t>;+</a:t>
            </a:r>
            <a:r>
              <a:rPr lang="en-GB" dirty="0" smtClean="0"/>
              <a:t>50 °C);</a:t>
            </a:r>
            <a:endParaRPr lang="en-GB" dirty="0"/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DP lower than -</a:t>
            </a:r>
            <a:r>
              <a:rPr lang="en-GB" dirty="0" smtClean="0"/>
              <a:t>60°C at all the temperatures.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47" y="4200743"/>
            <a:ext cx="3131754" cy="216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0570" y="4203464"/>
            <a:ext cx="3131754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79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Barriers to overcome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595871"/>
            <a:ext cx="10058400" cy="4351338"/>
          </a:xfrm>
        </p:spPr>
        <p:txBody>
          <a:bodyPr anchor="ctr">
            <a:normAutofit/>
          </a:bodyPr>
          <a:lstStyle/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 smtClean="0">
                <a:solidFill>
                  <a:schemeClr val="bg2"/>
                </a:solidFill>
              </a:rPr>
              <a:t>Performance </a:t>
            </a:r>
            <a:r>
              <a:rPr lang="en-GB" sz="2400" dirty="0">
                <a:solidFill>
                  <a:schemeClr val="bg2"/>
                </a:solidFill>
              </a:rPr>
              <a:t>assessment: calibration and testing </a:t>
            </a:r>
            <a:r>
              <a:rPr lang="en-GB" sz="2400" dirty="0" smtClean="0">
                <a:solidFill>
                  <a:schemeClr val="bg2"/>
                </a:solidFill>
              </a:rPr>
              <a:t>setup</a:t>
            </a:r>
          </a:p>
          <a:p>
            <a:pPr marL="685800" lvl="2" indent="0" algn="just">
              <a:lnSpc>
                <a:spcPct val="100000"/>
              </a:lnSpc>
              <a:buNone/>
              <a:defRPr/>
            </a:pPr>
            <a:endParaRPr lang="en-GB" sz="2400" dirty="0" smtClean="0"/>
          </a:p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/>
              <a:t>Development of the package for </a:t>
            </a:r>
            <a:r>
              <a:rPr lang="en-GB" sz="2400" dirty="0" smtClean="0"/>
              <a:t>LPGs</a:t>
            </a:r>
            <a:endParaRPr lang="en-GB" sz="2400" dirty="0"/>
          </a:p>
          <a:p>
            <a:pPr marL="1028700" lvl="2" indent="-342900" algn="just">
              <a:lnSpc>
                <a:spcPct val="100000"/>
              </a:lnSpc>
              <a:defRPr/>
            </a:pPr>
            <a:endParaRPr lang="en-GB" sz="2400" dirty="0"/>
          </a:p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2"/>
                </a:solidFill>
              </a:rPr>
              <a:t>Multiplexing assessment</a:t>
            </a:r>
          </a:p>
          <a:p>
            <a:pPr marL="1028700" lvl="2" indent="-342900" algn="just">
              <a:lnSpc>
                <a:spcPct val="100000"/>
              </a:lnSpc>
              <a:defRPr/>
            </a:pPr>
            <a:endParaRPr lang="en-GB" sz="2400" dirty="0">
              <a:solidFill>
                <a:schemeClr val="bg2"/>
              </a:solidFill>
            </a:endParaRPr>
          </a:p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2"/>
                </a:solidFill>
              </a:rPr>
              <a:t>Response to </a:t>
            </a:r>
            <a:r>
              <a:rPr lang="en-GB" sz="2400" dirty="0" smtClean="0">
                <a:solidFill>
                  <a:schemeClr val="bg2"/>
                </a:solidFill>
              </a:rPr>
              <a:t>radiation</a:t>
            </a:r>
            <a:endParaRPr lang="en-GB" sz="2400" dirty="0">
              <a:solidFill>
                <a:schemeClr val="bg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64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package 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In harsh environments it is mandatory to use a package in order to preserve the integrity of the sensor.</a:t>
            </a:r>
          </a:p>
          <a:p>
            <a:pPr algn="just"/>
            <a:r>
              <a:rPr lang="en-GB" dirty="0"/>
              <a:t>High death rate of sensors during installation in the package developed in the past.</a:t>
            </a:r>
          </a:p>
          <a:p>
            <a:pPr algn="just"/>
            <a:r>
              <a:rPr lang="en-GB" dirty="0"/>
              <a:t>The package developed in the past could had some issues at low temperatures (around -10°C). The thermal expansion/contraction of the material induces an extra stress effect on the sensor itself, causing a wrong response of the sensor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78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FBG and LPG packaging differences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18</a:t>
            </a:fld>
            <a:endParaRPr lang="en-GB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4990" y="1623142"/>
            <a:ext cx="2714471" cy="129160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5461" y="1525744"/>
            <a:ext cx="2201488" cy="1765249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1" y="1162088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Bare sensors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both FBG and LPG are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sensitive to STRAIN and TEMPERATURE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(different sensing mechanism)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ight Arrow 43"/>
          <p:cNvSpPr/>
          <p:nvPr/>
        </p:nvSpPr>
        <p:spPr>
          <a:xfrm rot="7249330">
            <a:off x="4333724" y="3315180"/>
            <a:ext cx="1061401" cy="54380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ight Arrow 44"/>
          <p:cNvSpPr/>
          <p:nvPr/>
        </p:nvSpPr>
        <p:spPr>
          <a:xfrm rot="14350670" flipH="1">
            <a:off x="6667190" y="3315181"/>
            <a:ext cx="1061401" cy="54380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81259" y="3488515"/>
            <a:ext cx="1777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FBG: strain-free mounting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698925" y="3540530"/>
            <a:ext cx="1959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LPG: pre-strained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mounting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CDC9C42-FFD2-4DD9-83B2-487C0F8F6E27}"/>
              </a:ext>
            </a:extLst>
          </p:cNvPr>
          <p:cNvGrpSpPr/>
          <p:nvPr/>
        </p:nvGrpSpPr>
        <p:grpSpPr>
          <a:xfrm rot="-60000">
            <a:off x="1230193" y="4793348"/>
            <a:ext cx="4409268" cy="550102"/>
            <a:chOff x="1131376" y="4818755"/>
            <a:chExt cx="4409268" cy="550102"/>
          </a:xfrm>
        </p:grpSpPr>
        <p:sp>
          <p:nvSpPr>
            <p:cNvPr id="49" name="Freeform: Shape 5">
              <a:extLst>
                <a:ext uri="{FF2B5EF4-FFF2-40B4-BE49-F238E27FC236}">
                  <a16:creationId xmlns:a16="http://schemas.microsoft.com/office/drawing/2014/main" id="{5AEA3F6F-7598-43E5-A29F-93170E195CF0}"/>
                </a:ext>
              </a:extLst>
            </p:cNvPr>
            <p:cNvSpPr/>
            <p:nvPr/>
          </p:nvSpPr>
          <p:spPr>
            <a:xfrm>
              <a:off x="1131376" y="5075975"/>
              <a:ext cx="4409268" cy="179405"/>
            </a:xfrm>
            <a:custGeom>
              <a:avLst/>
              <a:gdLst>
                <a:gd name="connsiteX0" fmla="*/ 0 w 4409268"/>
                <a:gd name="connsiteY0" fmla="*/ 15218 h 177950"/>
                <a:gd name="connsiteX1" fmla="*/ 1216617 w 4409268"/>
                <a:gd name="connsiteY1" fmla="*/ 7469 h 177950"/>
                <a:gd name="connsiteX2" fmla="*/ 1766807 w 4409268"/>
                <a:gd name="connsiteY2" fmla="*/ 108208 h 177950"/>
                <a:gd name="connsiteX3" fmla="*/ 2162014 w 4409268"/>
                <a:gd name="connsiteY3" fmla="*/ 154703 h 177950"/>
                <a:gd name="connsiteX4" fmla="*/ 2471980 w 4409268"/>
                <a:gd name="connsiteY4" fmla="*/ 177950 h 177950"/>
                <a:gd name="connsiteX5" fmla="*/ 2851688 w 4409268"/>
                <a:gd name="connsiteY5" fmla="*/ 154703 h 177950"/>
                <a:gd name="connsiteX6" fmla="*/ 3091912 w 4409268"/>
                <a:gd name="connsiteY6" fmla="*/ 46215 h 177950"/>
                <a:gd name="connsiteX7" fmla="*/ 4409268 w 4409268"/>
                <a:gd name="connsiteY7" fmla="*/ 69462 h 177950"/>
                <a:gd name="connsiteX0" fmla="*/ 0 w 4409268"/>
                <a:gd name="connsiteY0" fmla="*/ 15218 h 179405"/>
                <a:gd name="connsiteX1" fmla="*/ 1216617 w 4409268"/>
                <a:gd name="connsiteY1" fmla="*/ 7469 h 179405"/>
                <a:gd name="connsiteX2" fmla="*/ 1766807 w 4409268"/>
                <a:gd name="connsiteY2" fmla="*/ 108208 h 179405"/>
                <a:gd name="connsiteX3" fmla="*/ 2162014 w 4409268"/>
                <a:gd name="connsiteY3" fmla="*/ 154703 h 179405"/>
                <a:gd name="connsiteX4" fmla="*/ 2471980 w 4409268"/>
                <a:gd name="connsiteY4" fmla="*/ 177950 h 179405"/>
                <a:gd name="connsiteX5" fmla="*/ 2774197 w 4409268"/>
                <a:gd name="connsiteY5" fmla="*/ 162452 h 179405"/>
                <a:gd name="connsiteX6" fmla="*/ 3091912 w 4409268"/>
                <a:gd name="connsiteY6" fmla="*/ 46215 h 179405"/>
                <a:gd name="connsiteX7" fmla="*/ 4409268 w 4409268"/>
                <a:gd name="connsiteY7" fmla="*/ 69462 h 179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9268" h="179405">
                  <a:moveTo>
                    <a:pt x="0" y="15218"/>
                  </a:moveTo>
                  <a:cubicBezTo>
                    <a:pt x="461074" y="3594"/>
                    <a:pt x="922149" y="-8029"/>
                    <a:pt x="1216617" y="7469"/>
                  </a:cubicBezTo>
                  <a:cubicBezTo>
                    <a:pt x="1511085" y="22967"/>
                    <a:pt x="1609241" y="83669"/>
                    <a:pt x="1766807" y="108208"/>
                  </a:cubicBezTo>
                  <a:cubicBezTo>
                    <a:pt x="1924373" y="132747"/>
                    <a:pt x="2044485" y="143079"/>
                    <a:pt x="2162014" y="154703"/>
                  </a:cubicBezTo>
                  <a:cubicBezTo>
                    <a:pt x="2279543" y="166327"/>
                    <a:pt x="2369950" y="176659"/>
                    <a:pt x="2471980" y="177950"/>
                  </a:cubicBezTo>
                  <a:cubicBezTo>
                    <a:pt x="2574010" y="179241"/>
                    <a:pt x="2670875" y="184408"/>
                    <a:pt x="2774197" y="162452"/>
                  </a:cubicBezTo>
                  <a:cubicBezTo>
                    <a:pt x="2877519" y="140496"/>
                    <a:pt x="2819400" y="61713"/>
                    <a:pt x="3091912" y="46215"/>
                  </a:cubicBezTo>
                  <a:cubicBezTo>
                    <a:pt x="3364424" y="30717"/>
                    <a:pt x="3880388" y="50735"/>
                    <a:pt x="4409268" y="69462"/>
                  </a:cubicBezTo>
                </a:path>
              </a:pathLst>
            </a:custGeom>
            <a:noFill/>
            <a:ln w="1270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4A3F1380-97D5-4B1D-A639-6D98F1C0FAFA}"/>
                </a:ext>
              </a:extLst>
            </p:cNvPr>
            <p:cNvSpPr/>
            <p:nvPr/>
          </p:nvSpPr>
          <p:spPr>
            <a:xfrm>
              <a:off x="2094605" y="5118038"/>
              <a:ext cx="182251" cy="179405"/>
            </a:xfrm>
            <a:prstGeom prst="triangle">
              <a:avLst/>
            </a:prstGeom>
            <a:ln>
              <a:solidFill>
                <a:srgbClr val="5293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7E3C5856-166A-4EAB-8A43-6901717BA3A8}"/>
                </a:ext>
              </a:extLst>
            </p:cNvPr>
            <p:cNvSpPr/>
            <p:nvPr/>
          </p:nvSpPr>
          <p:spPr>
            <a:xfrm>
              <a:off x="4244226" y="5189452"/>
              <a:ext cx="182251" cy="179405"/>
            </a:xfrm>
            <a:prstGeom prst="triangle">
              <a:avLst/>
            </a:prstGeom>
            <a:ln>
              <a:solidFill>
                <a:srgbClr val="5293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1CB65A95-2797-48C7-97B6-B94E814EFD13}"/>
                </a:ext>
              </a:extLst>
            </p:cNvPr>
            <p:cNvSpPr/>
            <p:nvPr/>
          </p:nvSpPr>
          <p:spPr>
            <a:xfrm rot="10800000">
              <a:off x="2094604" y="4818755"/>
              <a:ext cx="182251" cy="179405"/>
            </a:xfrm>
            <a:prstGeom prst="triangle">
              <a:avLst/>
            </a:prstGeom>
            <a:ln>
              <a:solidFill>
                <a:srgbClr val="5293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D6C6C19B-7B16-4767-AB23-A03577FF5078}"/>
                </a:ext>
              </a:extLst>
            </p:cNvPr>
            <p:cNvSpPr/>
            <p:nvPr/>
          </p:nvSpPr>
          <p:spPr>
            <a:xfrm rot="10800000">
              <a:off x="4244226" y="4868073"/>
              <a:ext cx="182251" cy="179405"/>
            </a:xfrm>
            <a:prstGeom prst="triangle">
              <a:avLst/>
            </a:prstGeom>
            <a:ln>
              <a:solidFill>
                <a:srgbClr val="5293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BC7B0B9-7C7C-4C99-A1F2-ABEA97624F49}"/>
                </a:ext>
              </a:extLst>
            </p:cNvPr>
            <p:cNvCxnSpPr>
              <a:stCxn id="52" idx="3"/>
              <a:endCxn id="53" idx="3"/>
            </p:cNvCxnSpPr>
            <p:nvPr/>
          </p:nvCxnSpPr>
          <p:spPr>
            <a:xfrm>
              <a:off x="2185729" y="4818755"/>
              <a:ext cx="2149622" cy="4931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F27F2D6-B4F3-4704-8FC7-BA13AAD531B6}"/>
                </a:ext>
              </a:extLst>
            </p:cNvPr>
            <p:cNvCxnSpPr>
              <a:stCxn id="50" idx="3"/>
              <a:endCxn id="51" idx="3"/>
            </p:cNvCxnSpPr>
            <p:nvPr/>
          </p:nvCxnSpPr>
          <p:spPr>
            <a:xfrm>
              <a:off x="2185731" y="5297443"/>
              <a:ext cx="2149621" cy="7141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A3FD1C9-B772-4A2F-96AF-8F4BEE7C8FE3}"/>
                </a:ext>
              </a:extLst>
            </p:cNvPr>
            <p:cNvSpPr/>
            <p:nvPr/>
          </p:nvSpPr>
          <p:spPr>
            <a:xfrm rot="364979">
              <a:off x="3199268" y="5145590"/>
              <a:ext cx="213674" cy="151853"/>
            </a:xfrm>
            <a:prstGeom prst="rect">
              <a:avLst/>
            </a:prstGeom>
            <a:pattFill prst="dkVert">
              <a:fgClr>
                <a:schemeClr val="accent4"/>
              </a:fgClr>
              <a:bgClr>
                <a:schemeClr val="bg1"/>
              </a:bgClr>
            </a:patt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1328517-CBE6-4690-981C-9C5F227A962C}"/>
              </a:ext>
            </a:extLst>
          </p:cNvPr>
          <p:cNvGrpSpPr/>
          <p:nvPr/>
        </p:nvGrpSpPr>
        <p:grpSpPr>
          <a:xfrm>
            <a:off x="6770573" y="4822510"/>
            <a:ext cx="3844108" cy="491779"/>
            <a:chOff x="6854372" y="4915392"/>
            <a:chExt cx="3844108" cy="491779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7D1082A-639A-4DC8-A98D-DD9DF2400BC4}"/>
                </a:ext>
              </a:extLst>
            </p:cNvPr>
            <p:cNvCxnSpPr/>
            <p:nvPr/>
          </p:nvCxnSpPr>
          <p:spPr>
            <a:xfrm>
              <a:off x="6854372" y="5165677"/>
              <a:ext cx="3844108" cy="0"/>
            </a:xfrm>
            <a:prstGeom prst="line">
              <a:avLst/>
            </a:prstGeom>
            <a:ln w="12700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Isosceles Triangle 58">
              <a:extLst>
                <a:ext uri="{FF2B5EF4-FFF2-40B4-BE49-F238E27FC236}">
                  <a16:creationId xmlns:a16="http://schemas.microsoft.com/office/drawing/2014/main" id="{434D165C-9EB6-4DBB-8EA9-BBD44CB1DD21}"/>
                </a:ext>
              </a:extLst>
            </p:cNvPr>
            <p:cNvSpPr/>
            <p:nvPr/>
          </p:nvSpPr>
          <p:spPr>
            <a:xfrm>
              <a:off x="7674395" y="5227766"/>
              <a:ext cx="182251" cy="179405"/>
            </a:xfrm>
            <a:prstGeom prst="triangle">
              <a:avLst/>
            </a:prstGeom>
            <a:ln>
              <a:solidFill>
                <a:srgbClr val="5293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1B1699F8-90F0-486B-83F0-BE613695C011}"/>
                </a:ext>
              </a:extLst>
            </p:cNvPr>
            <p:cNvSpPr/>
            <p:nvPr/>
          </p:nvSpPr>
          <p:spPr>
            <a:xfrm>
              <a:off x="9824018" y="5227765"/>
              <a:ext cx="182251" cy="179405"/>
            </a:xfrm>
            <a:prstGeom prst="triangle">
              <a:avLst/>
            </a:prstGeom>
            <a:ln>
              <a:solidFill>
                <a:srgbClr val="5293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Isosceles Triangle 60">
              <a:extLst>
                <a:ext uri="{FF2B5EF4-FFF2-40B4-BE49-F238E27FC236}">
                  <a16:creationId xmlns:a16="http://schemas.microsoft.com/office/drawing/2014/main" id="{091E90B5-FBD6-4700-8B44-3BD12EDE1518}"/>
                </a:ext>
              </a:extLst>
            </p:cNvPr>
            <p:cNvSpPr/>
            <p:nvPr/>
          </p:nvSpPr>
          <p:spPr>
            <a:xfrm flipV="1">
              <a:off x="7674395" y="4915393"/>
              <a:ext cx="182251" cy="179405"/>
            </a:xfrm>
            <a:prstGeom prst="triangle">
              <a:avLst/>
            </a:prstGeom>
            <a:ln>
              <a:solidFill>
                <a:srgbClr val="5293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29645A52-2830-4C70-B12F-9B37DF81087B}"/>
                </a:ext>
              </a:extLst>
            </p:cNvPr>
            <p:cNvSpPr/>
            <p:nvPr/>
          </p:nvSpPr>
          <p:spPr>
            <a:xfrm flipV="1">
              <a:off x="9824018" y="4915392"/>
              <a:ext cx="182251" cy="179405"/>
            </a:xfrm>
            <a:prstGeom prst="triangle">
              <a:avLst/>
            </a:prstGeom>
            <a:ln>
              <a:solidFill>
                <a:srgbClr val="5293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9F306FC9-1310-463E-A41C-6F3A1A006744}"/>
                </a:ext>
              </a:extLst>
            </p:cNvPr>
            <p:cNvCxnSpPr>
              <a:stCxn id="61" idx="3"/>
              <a:endCxn id="62" idx="3"/>
            </p:cNvCxnSpPr>
            <p:nvPr/>
          </p:nvCxnSpPr>
          <p:spPr>
            <a:xfrm flipV="1">
              <a:off x="7765521" y="4915392"/>
              <a:ext cx="2149623" cy="1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F88F5C9-0BFE-4119-843A-6B9AE83460CA}"/>
                </a:ext>
              </a:extLst>
            </p:cNvPr>
            <p:cNvCxnSpPr>
              <a:stCxn id="59" idx="3"/>
              <a:endCxn id="60" idx="3"/>
            </p:cNvCxnSpPr>
            <p:nvPr/>
          </p:nvCxnSpPr>
          <p:spPr>
            <a:xfrm flipV="1">
              <a:off x="7765521" y="5407170"/>
              <a:ext cx="2149623" cy="1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Arrow: Down 35">
              <a:extLst>
                <a:ext uri="{FF2B5EF4-FFF2-40B4-BE49-F238E27FC236}">
                  <a16:creationId xmlns:a16="http://schemas.microsoft.com/office/drawing/2014/main" id="{997FF251-AD51-4F31-8FBA-DF0BF0312324}"/>
                </a:ext>
              </a:extLst>
            </p:cNvPr>
            <p:cNvSpPr/>
            <p:nvPr/>
          </p:nvSpPr>
          <p:spPr>
            <a:xfrm rot="5400000">
              <a:off x="8278466" y="4982847"/>
              <a:ext cx="114992" cy="365125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B3E0451-F58F-4B7A-B178-776F8C94433D}"/>
                </a:ext>
              </a:extLst>
            </p:cNvPr>
            <p:cNvSpPr/>
            <p:nvPr/>
          </p:nvSpPr>
          <p:spPr>
            <a:xfrm>
              <a:off x="8524513" y="5067183"/>
              <a:ext cx="631638" cy="179404"/>
            </a:xfrm>
            <a:prstGeom prst="rect">
              <a:avLst/>
            </a:prstGeom>
            <a:pattFill prst="dkVert">
              <a:fgClr>
                <a:schemeClr val="accent4"/>
              </a:fgClr>
              <a:bgClr>
                <a:schemeClr val="bg1"/>
              </a:bgClr>
            </a:patt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Arrow: Down 38">
              <a:extLst>
                <a:ext uri="{FF2B5EF4-FFF2-40B4-BE49-F238E27FC236}">
                  <a16:creationId xmlns:a16="http://schemas.microsoft.com/office/drawing/2014/main" id="{7346EC92-664E-4AAC-8197-5CF88C89D6CF}"/>
                </a:ext>
              </a:extLst>
            </p:cNvPr>
            <p:cNvSpPr/>
            <p:nvPr/>
          </p:nvSpPr>
          <p:spPr>
            <a:xfrm rot="16200000" flipH="1">
              <a:off x="9287205" y="4981458"/>
              <a:ext cx="114992" cy="365125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CAA71B81-49DF-48CA-A702-EE516BAD2E8F}"/>
              </a:ext>
            </a:extLst>
          </p:cNvPr>
          <p:cNvSpPr txBox="1"/>
          <p:nvPr/>
        </p:nvSpPr>
        <p:spPr>
          <a:xfrm>
            <a:off x="5154332" y="4293123"/>
            <a:ext cx="18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“clamping” points</a:t>
            </a:r>
          </a:p>
        </p:txBody>
      </p:sp>
      <p:sp>
        <p:nvSpPr>
          <p:cNvPr id="69" name="Freeform: Shape 42">
            <a:extLst>
              <a:ext uri="{FF2B5EF4-FFF2-40B4-BE49-F238E27FC236}">
                <a16:creationId xmlns:a16="http://schemas.microsoft.com/office/drawing/2014/main" id="{16E71B56-DDDC-4EE2-9D9B-86B242E43218}"/>
              </a:ext>
            </a:extLst>
          </p:cNvPr>
          <p:cNvSpPr/>
          <p:nvPr/>
        </p:nvSpPr>
        <p:spPr>
          <a:xfrm>
            <a:off x="4565351" y="4689831"/>
            <a:ext cx="905256" cy="283464"/>
          </a:xfrm>
          <a:custGeom>
            <a:avLst/>
            <a:gdLst>
              <a:gd name="connsiteX0" fmla="*/ 0 w 905256"/>
              <a:gd name="connsiteY0" fmla="*/ 283464 h 283464"/>
              <a:gd name="connsiteX1" fmla="*/ 566928 w 905256"/>
              <a:gd name="connsiteY1" fmla="*/ 182880 h 283464"/>
              <a:gd name="connsiteX2" fmla="*/ 905256 w 905256"/>
              <a:gd name="connsiteY2" fmla="*/ 0 h 28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05256" h="283464">
                <a:moveTo>
                  <a:pt x="0" y="283464"/>
                </a:moveTo>
                <a:cubicBezTo>
                  <a:pt x="208026" y="256794"/>
                  <a:pt x="416052" y="230124"/>
                  <a:pt x="566928" y="182880"/>
                </a:cubicBezTo>
                <a:cubicBezTo>
                  <a:pt x="717804" y="135636"/>
                  <a:pt x="811530" y="67818"/>
                  <a:pt x="905256" y="0"/>
                </a:cubicBezTo>
              </a:path>
            </a:pathLst>
          </a:custGeom>
          <a:noFill/>
          <a:ln>
            <a:solidFill>
              <a:srgbClr val="FF0000"/>
            </a:solidFill>
            <a:headEnd type="stealth" w="lg" len="lg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Freeform: Shape 43">
            <a:extLst>
              <a:ext uri="{FF2B5EF4-FFF2-40B4-BE49-F238E27FC236}">
                <a16:creationId xmlns:a16="http://schemas.microsoft.com/office/drawing/2014/main" id="{1AB28947-7F44-496B-910C-55C7CD3C965F}"/>
              </a:ext>
            </a:extLst>
          </p:cNvPr>
          <p:cNvSpPr/>
          <p:nvPr/>
        </p:nvSpPr>
        <p:spPr>
          <a:xfrm flipH="1">
            <a:off x="6694962" y="4670111"/>
            <a:ext cx="905256" cy="283464"/>
          </a:xfrm>
          <a:custGeom>
            <a:avLst/>
            <a:gdLst>
              <a:gd name="connsiteX0" fmla="*/ 0 w 905256"/>
              <a:gd name="connsiteY0" fmla="*/ 283464 h 283464"/>
              <a:gd name="connsiteX1" fmla="*/ 566928 w 905256"/>
              <a:gd name="connsiteY1" fmla="*/ 182880 h 283464"/>
              <a:gd name="connsiteX2" fmla="*/ 905256 w 905256"/>
              <a:gd name="connsiteY2" fmla="*/ 0 h 28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05256" h="283464">
                <a:moveTo>
                  <a:pt x="0" y="283464"/>
                </a:moveTo>
                <a:cubicBezTo>
                  <a:pt x="208026" y="256794"/>
                  <a:pt x="416052" y="230124"/>
                  <a:pt x="566928" y="182880"/>
                </a:cubicBezTo>
                <a:cubicBezTo>
                  <a:pt x="717804" y="135636"/>
                  <a:pt x="811530" y="67818"/>
                  <a:pt x="905256" y="0"/>
                </a:cubicBezTo>
              </a:path>
            </a:pathLst>
          </a:custGeom>
          <a:noFill/>
          <a:ln>
            <a:solidFill>
              <a:srgbClr val="FF0000"/>
            </a:solidFill>
            <a:headEnd type="stealth" w="lg" len="lg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2435144-85C1-4C2E-B7D0-F598B96FE4E2}"/>
              </a:ext>
            </a:extLst>
          </p:cNvPr>
          <p:cNvSpPr txBox="1"/>
          <p:nvPr/>
        </p:nvSpPr>
        <p:spPr>
          <a:xfrm>
            <a:off x="1752813" y="5596162"/>
            <a:ext cx="3428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When correctly “clamped” the FBG only feels its own local strain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FFA9435-9F92-4141-9058-F4E8A81845C3}"/>
              </a:ext>
            </a:extLst>
          </p:cNvPr>
          <p:cNvSpPr txBox="1"/>
          <p:nvPr/>
        </p:nvSpPr>
        <p:spPr>
          <a:xfrm>
            <a:off x="6978127" y="5457662"/>
            <a:ext cx="3428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When correctly “clamped” the LPG feels both its own local strain AND packaging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deformations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460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importance of the package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19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7711" y="1316304"/>
            <a:ext cx="325432" cy="625243"/>
          </a:xfrm>
          <a:prstGeom prst="rect">
            <a:avLst/>
          </a:prstGeom>
        </p:spPr>
      </p:pic>
      <p:pic>
        <p:nvPicPr>
          <p:cNvPr id="8" name="Picture 2" descr="Risultato immagini per thermal expansion coefficient tra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680" y="1649780"/>
            <a:ext cx="5715000" cy="241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39702" y="4426263"/>
            <a:ext cx="57159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 the CTE of the package is high compared to the CTE of the fibre, non-predictable abnormal behaviour may occur!!!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thermal expansion/contraction of the material induces an extra stress effect on the sensor itself, causing a wrong response of the sensor.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1328517-CBE6-4690-981C-9C5F227A962C}"/>
              </a:ext>
            </a:extLst>
          </p:cNvPr>
          <p:cNvGrpSpPr/>
          <p:nvPr/>
        </p:nvGrpSpPr>
        <p:grpSpPr>
          <a:xfrm>
            <a:off x="747690" y="1998562"/>
            <a:ext cx="3844108" cy="491779"/>
            <a:chOff x="6854372" y="4915392"/>
            <a:chExt cx="3844108" cy="49177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7D1082A-639A-4DC8-A98D-DD9DF2400BC4}"/>
                </a:ext>
              </a:extLst>
            </p:cNvPr>
            <p:cNvCxnSpPr/>
            <p:nvPr/>
          </p:nvCxnSpPr>
          <p:spPr>
            <a:xfrm>
              <a:off x="6854372" y="5165677"/>
              <a:ext cx="3844108" cy="0"/>
            </a:xfrm>
            <a:prstGeom prst="line">
              <a:avLst/>
            </a:prstGeom>
            <a:ln w="12700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434D165C-9EB6-4DBB-8EA9-BBD44CB1DD21}"/>
                </a:ext>
              </a:extLst>
            </p:cNvPr>
            <p:cNvSpPr/>
            <p:nvPr/>
          </p:nvSpPr>
          <p:spPr>
            <a:xfrm>
              <a:off x="7674395" y="5227766"/>
              <a:ext cx="182251" cy="179405"/>
            </a:xfrm>
            <a:prstGeom prst="triangle">
              <a:avLst/>
            </a:prstGeom>
            <a:ln>
              <a:solidFill>
                <a:srgbClr val="5293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1B1699F8-90F0-486B-83F0-BE613695C011}"/>
                </a:ext>
              </a:extLst>
            </p:cNvPr>
            <p:cNvSpPr/>
            <p:nvPr/>
          </p:nvSpPr>
          <p:spPr>
            <a:xfrm>
              <a:off x="9824018" y="5227765"/>
              <a:ext cx="182251" cy="179405"/>
            </a:xfrm>
            <a:prstGeom prst="triangle">
              <a:avLst/>
            </a:prstGeom>
            <a:ln>
              <a:solidFill>
                <a:srgbClr val="5293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091E90B5-FBD6-4700-8B44-3BD12EDE1518}"/>
                </a:ext>
              </a:extLst>
            </p:cNvPr>
            <p:cNvSpPr/>
            <p:nvPr/>
          </p:nvSpPr>
          <p:spPr>
            <a:xfrm flipV="1">
              <a:off x="7674395" y="4915393"/>
              <a:ext cx="182251" cy="179405"/>
            </a:xfrm>
            <a:prstGeom prst="triangle">
              <a:avLst/>
            </a:prstGeom>
            <a:ln>
              <a:solidFill>
                <a:srgbClr val="5293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29645A52-2830-4C70-B12F-9B37DF81087B}"/>
                </a:ext>
              </a:extLst>
            </p:cNvPr>
            <p:cNvSpPr/>
            <p:nvPr/>
          </p:nvSpPr>
          <p:spPr>
            <a:xfrm flipV="1">
              <a:off x="9824018" y="4915392"/>
              <a:ext cx="182251" cy="179405"/>
            </a:xfrm>
            <a:prstGeom prst="triangle">
              <a:avLst/>
            </a:prstGeom>
            <a:ln>
              <a:solidFill>
                <a:srgbClr val="5293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F306FC9-1310-463E-A41C-6F3A1A006744}"/>
                </a:ext>
              </a:extLst>
            </p:cNvPr>
            <p:cNvCxnSpPr>
              <a:stCxn id="14" idx="3"/>
              <a:endCxn id="15" idx="3"/>
            </p:cNvCxnSpPr>
            <p:nvPr/>
          </p:nvCxnSpPr>
          <p:spPr>
            <a:xfrm flipV="1">
              <a:off x="7765521" y="4915392"/>
              <a:ext cx="2149623" cy="1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F88F5C9-0BFE-4119-843A-6B9AE83460CA}"/>
                </a:ext>
              </a:extLst>
            </p:cNvPr>
            <p:cNvCxnSpPr>
              <a:stCxn id="12" idx="3"/>
              <a:endCxn id="13" idx="3"/>
            </p:cNvCxnSpPr>
            <p:nvPr/>
          </p:nvCxnSpPr>
          <p:spPr>
            <a:xfrm flipV="1">
              <a:off x="7765521" y="5407170"/>
              <a:ext cx="2149623" cy="1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row: Down 35">
              <a:extLst>
                <a:ext uri="{FF2B5EF4-FFF2-40B4-BE49-F238E27FC236}">
                  <a16:creationId xmlns:a16="http://schemas.microsoft.com/office/drawing/2014/main" id="{997FF251-AD51-4F31-8FBA-DF0BF0312324}"/>
                </a:ext>
              </a:extLst>
            </p:cNvPr>
            <p:cNvSpPr/>
            <p:nvPr/>
          </p:nvSpPr>
          <p:spPr>
            <a:xfrm rot="5400000">
              <a:off x="8278466" y="4982847"/>
              <a:ext cx="114992" cy="365125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B3E0451-F58F-4B7A-B178-776F8C94433D}"/>
                </a:ext>
              </a:extLst>
            </p:cNvPr>
            <p:cNvSpPr/>
            <p:nvPr/>
          </p:nvSpPr>
          <p:spPr>
            <a:xfrm>
              <a:off x="8524513" y="5067183"/>
              <a:ext cx="631638" cy="179404"/>
            </a:xfrm>
            <a:prstGeom prst="rect">
              <a:avLst/>
            </a:prstGeom>
            <a:pattFill prst="dkVert">
              <a:fgClr>
                <a:schemeClr val="accent4"/>
              </a:fgClr>
              <a:bgClr>
                <a:schemeClr val="bg1"/>
              </a:bgClr>
            </a:patt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Arrow: Down 38">
              <a:extLst>
                <a:ext uri="{FF2B5EF4-FFF2-40B4-BE49-F238E27FC236}">
                  <a16:creationId xmlns:a16="http://schemas.microsoft.com/office/drawing/2014/main" id="{7346EC92-664E-4AAC-8197-5CF88C89D6CF}"/>
                </a:ext>
              </a:extLst>
            </p:cNvPr>
            <p:cNvSpPr/>
            <p:nvPr/>
          </p:nvSpPr>
          <p:spPr>
            <a:xfrm rot="16200000" flipH="1">
              <a:off x="9287205" y="4981458"/>
              <a:ext cx="114992" cy="365125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1658838" y="1649780"/>
            <a:ext cx="0" cy="165146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808461" y="1664608"/>
            <a:ext cx="0" cy="13275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658838" y="2859455"/>
            <a:ext cx="2149623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677210" y="3247179"/>
            <a:ext cx="2424062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101272" y="1664608"/>
            <a:ext cx="0" cy="165146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1B1699F8-90F0-486B-83F0-BE613695C011}"/>
              </a:ext>
            </a:extLst>
          </p:cNvPr>
          <p:cNvSpPr/>
          <p:nvPr/>
        </p:nvSpPr>
        <p:spPr>
          <a:xfrm>
            <a:off x="4007385" y="2311859"/>
            <a:ext cx="182251" cy="17940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29645A52-2830-4C70-B12F-9B37DF81087B}"/>
              </a:ext>
            </a:extLst>
          </p:cNvPr>
          <p:cNvSpPr/>
          <p:nvPr/>
        </p:nvSpPr>
        <p:spPr>
          <a:xfrm flipV="1">
            <a:off x="4004210" y="1996311"/>
            <a:ext cx="182251" cy="17940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F306FC9-1310-463E-A41C-6F3A1A006744}"/>
              </a:ext>
            </a:extLst>
          </p:cNvPr>
          <p:cNvCxnSpPr>
            <a:stCxn id="15" idx="3"/>
            <a:endCxn id="27" idx="3"/>
          </p:cNvCxnSpPr>
          <p:nvPr/>
        </p:nvCxnSpPr>
        <p:spPr>
          <a:xfrm flipV="1">
            <a:off x="3808462" y="1996311"/>
            <a:ext cx="286874" cy="2251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F306FC9-1310-463E-A41C-6F3A1A006744}"/>
              </a:ext>
            </a:extLst>
          </p:cNvPr>
          <p:cNvCxnSpPr>
            <a:stCxn id="13" idx="3"/>
            <a:endCxn id="26" idx="3"/>
          </p:cNvCxnSpPr>
          <p:nvPr/>
        </p:nvCxnSpPr>
        <p:spPr>
          <a:xfrm>
            <a:off x="3808462" y="2490340"/>
            <a:ext cx="290049" cy="9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548887" y="2509161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</a:t>
            </a:r>
            <a:r>
              <a:rPr kumimoji="0" lang="it-IT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  <a:endParaRPr kumimoji="0" lang="en-GB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78377" y="2922528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</a:t>
            </a:r>
            <a:r>
              <a:rPr kumimoji="0" lang="it-IT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(1+</a:t>
            </a:r>
            <a:r>
              <a:rPr kumimoji="0" lang="el-G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αΔ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en-GB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3527" y="4246507"/>
            <a:ext cx="3245483" cy="154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74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Relative Humidity (RH) Monitoring at </a:t>
            </a:r>
            <a:r>
              <a:rPr lang="en-GB" dirty="0" smtClean="0"/>
              <a:t>CERN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206" y="1174308"/>
            <a:ext cx="2934077" cy="1940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5163512" y="1310067"/>
            <a:ext cx="4861258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cs typeface="Calibri"/>
              </a:rPr>
              <a:t>The heart of </a:t>
            </a:r>
            <a:r>
              <a:rPr lang="it-IT" sz="2400" b="1" dirty="0" smtClean="0">
                <a:cs typeface="Calibri"/>
              </a:rPr>
              <a:t>the </a:t>
            </a:r>
            <a:r>
              <a:rPr lang="en-US" sz="2400" b="1" dirty="0" smtClean="0">
                <a:cs typeface="Calibri"/>
              </a:rPr>
              <a:t>experiments </a:t>
            </a:r>
            <a:endParaRPr lang="en-US" sz="2400" b="1" dirty="0">
              <a:cs typeface="Calibri"/>
            </a:endParaRPr>
          </a:p>
          <a:p>
            <a:pPr algn="ctr"/>
            <a:r>
              <a:rPr lang="it-IT" sz="2400" b="1" dirty="0">
                <a:cs typeface="Calibri"/>
              </a:rPr>
              <a:t>(ATLAS and CMS) is the Tracker </a:t>
            </a:r>
            <a:endParaRPr lang="en-GB" sz="2400" b="1" dirty="0">
              <a:solidFill>
                <a:srgbClr val="000000"/>
              </a:solidFill>
              <a:cs typeface="Calibri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cs typeface="Calibri"/>
              </a:rPr>
              <a:t>Silicon sensors measure position 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000000"/>
                </a:solidFill>
                <a:cs typeface="Calibri"/>
              </a:rPr>
              <a:t>     of particles</a:t>
            </a:r>
            <a:endParaRPr lang="it-IT" sz="2000" dirty="0">
              <a:cs typeface="Calibri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cs typeface="Calibri"/>
              </a:rPr>
              <a:t>Radiations cause heat generation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cs typeface="Calibri"/>
              </a:rPr>
              <a:t>Cooling system is needed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cs typeface="Calibri"/>
              </a:rPr>
              <a:t>The tracker and its services have </a:t>
            </a:r>
            <a:br>
              <a:rPr lang="en-GB" sz="2000" dirty="0">
                <a:cs typeface="Calibri"/>
              </a:rPr>
            </a:br>
            <a:r>
              <a:rPr lang="en-GB" sz="2000" dirty="0">
                <a:cs typeface="Calibri"/>
              </a:rPr>
              <a:t>to be kept dry to avoid condensation</a:t>
            </a:r>
            <a:endParaRPr lang="it-IT" sz="2000" u="sng" dirty="0">
              <a:cs typeface="Calibri"/>
            </a:endParaRPr>
          </a:p>
        </p:txBody>
      </p:sp>
      <p:sp>
        <p:nvSpPr>
          <p:cNvPr id="9" name="Rettangolo 4"/>
          <p:cNvSpPr/>
          <p:nvPr/>
        </p:nvSpPr>
        <p:spPr>
          <a:xfrm>
            <a:off x="2465275" y="5451881"/>
            <a:ext cx="7432947" cy="8617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A CONTINUOUS </a:t>
            </a:r>
            <a:r>
              <a:rPr lang="it-I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THERMAL AND HYGROMETRIC </a:t>
            </a:r>
          </a:p>
          <a:p>
            <a:pPr algn="ctr"/>
            <a:r>
              <a:rPr lang="it-I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CONTROL OF THE ENVIRONMENT IS MANDATORY!</a:t>
            </a:r>
          </a:p>
        </p:txBody>
      </p:sp>
      <p:pic>
        <p:nvPicPr>
          <p:cNvPr id="11" name="Picture 4" descr="Risultati immagini per atlas experiment tracker">
            <a:extLst>
              <a:ext uri="{FF2B5EF4-FFF2-40B4-BE49-F238E27FC236}">
                <a16:creationId xmlns:a16="http://schemas.microsoft.com/office/drawing/2014/main" id="{2EB35172-2563-4217-ABA0-01843E130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206" y="3365055"/>
            <a:ext cx="2934077" cy="196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42"/>
          <p:cNvSpPr>
            <a:spLocks noChangeArrowheads="1"/>
          </p:cNvSpPr>
          <p:nvPr/>
        </p:nvSpPr>
        <p:spPr bwMode="auto">
          <a:xfrm>
            <a:off x="1393597" y="5599124"/>
            <a:ext cx="1147218" cy="488421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57 w 21600"/>
              <a:gd name="T13" fmla="*/ 5418 h 21600"/>
              <a:gd name="T14" fmla="*/ 18973 w 21600"/>
              <a:gd name="T15" fmla="*/ 1618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9DD9"/>
          </a:solidFill>
          <a:ln w="9525" algn="ctr">
            <a:solidFill>
              <a:srgbClr val="0F6FC6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79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First machining solution used in ATLAS ID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20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38200" y="1338796"/>
            <a:ext cx="1051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Based on ceramic tube with copper extremities. It was discovered that this solution </a:t>
            </a:r>
            <a:r>
              <a:rPr kumimoji="0" lang="en-GB" sz="18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could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present problems of distortion caused by the materials (copper) and the imperfect axial symmetry of the sensor within the package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Moreover this effect is amplified if the sensor is sensitive to polarization (see figure below).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1630" y="2520872"/>
            <a:ext cx="3717064" cy="3240000"/>
          </a:xfrm>
          <a:prstGeom prst="rect">
            <a:avLst/>
          </a:prstGeom>
        </p:spPr>
      </p:pic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833890" y="2520872"/>
            <a:ext cx="3677276" cy="3240000"/>
            <a:chOff x="8106147" y="726744"/>
            <a:chExt cx="4085854" cy="36000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06147" y="726744"/>
              <a:ext cx="4085854" cy="360000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0585196" y="3207504"/>
              <a:ext cx="370541" cy="480949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3656" y="4887560"/>
            <a:ext cx="1529264" cy="1347418"/>
          </a:xfrm>
          <a:prstGeom prst="rect">
            <a:avLst/>
          </a:prstGeom>
          <a:ln w="12700">
            <a:solidFill>
              <a:srgbClr val="00B050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050" y="2594918"/>
            <a:ext cx="3639627" cy="3182388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6602442" y="4092688"/>
            <a:ext cx="1169958" cy="149860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25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 machining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21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11551"/>
          <a:stretch/>
        </p:blipFill>
        <p:spPr>
          <a:xfrm>
            <a:off x="4874266" y="4747011"/>
            <a:ext cx="2402008" cy="153384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5350884" y="5358501"/>
            <a:ext cx="836373" cy="60547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7268" y="4414549"/>
            <a:ext cx="233045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Thermal expansion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067037" y="4894213"/>
                <a:ext cx="3372844" cy="1313285"/>
              </a:xfrm>
              <a:prstGeom prst="rect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GLASS</a:t>
                </a:r>
                <a:r>
                  <a:rPr kumimoji="0" lang="it-IT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/>
                </a:r>
                <a:br>
                  <a:rPr kumimoji="0" lang="it-IT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</a:br>
                <a:r>
                  <a:rPr kumimoji="0" lang="it-IT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CTE: </a:t>
                </a:r>
                <a14:m>
                  <m:oMath xmlns:m="http://schemas.openxmlformats.org/officeDocument/2006/math">
                    <m:r>
                      <a:rPr kumimoji="0" lang="it-IT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9 </m:t>
                    </m:r>
                    <m:r>
                      <m:rPr>
                        <m:sty m:val="p"/>
                      </m:rPr>
                      <a:rPr kumimoji="0" lang="it-IT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x</m:t>
                    </m:r>
                    <m:r>
                      <a:rPr kumimoji="0" lang="it-IT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sSup>
                      <m:sSupPr>
                        <m:ctrlPr>
                          <a:rPr kumimoji="0" lang="it-IT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it-IT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it-IT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−6</m:t>
                        </m:r>
                      </m:sup>
                    </m:sSup>
                    <m:sSup>
                      <m:sSupPr>
                        <m:ctrlPr>
                          <a:rPr kumimoji="0" lang="it-IT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it-IT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𝐾</m:t>
                        </m:r>
                      </m:e>
                      <m:sup>
                        <m:r>
                          <a:rPr kumimoji="0" lang="it-IT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−1</m:t>
                        </m:r>
                      </m:sup>
                    </m:sSup>
                  </m:oMath>
                </a14:m>
                <a:endParaRPr kumimoji="0" lang="it-IT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Pre-strain applied during test: 30g 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037" y="4894213"/>
                <a:ext cx="3372844" cy="1313285"/>
              </a:xfrm>
              <a:prstGeom prst="rect">
                <a:avLst/>
              </a:prstGeom>
              <a:blipFill>
                <a:blip r:embed="rId3"/>
                <a:stretch>
                  <a:fillRect l="-358" r="-2147"/>
                </a:stretch>
              </a:blipFill>
              <a:ln w="38100"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37110" r="41819"/>
          <a:stretch/>
        </p:blipFill>
        <p:spPr>
          <a:xfrm rot="16200000">
            <a:off x="5085276" y="-1046487"/>
            <a:ext cx="2055384" cy="7315834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V="1">
            <a:off x="3813905" y="1239355"/>
            <a:ext cx="0" cy="576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924351" y="1253903"/>
            <a:ext cx="0" cy="576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813905" y="1339507"/>
            <a:ext cx="4110446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48980" y="1027868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 mm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8011437" y="1919314"/>
            <a:ext cx="2394857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994020" y="2598582"/>
            <a:ext cx="2394857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0110202" y="1919314"/>
            <a:ext cx="0" cy="679268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5400000">
            <a:off x="9933230" y="207428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 mm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>
            <a:extLst/>
          </a:blip>
          <a:srcRect l="12636" t="49235" b="34850"/>
          <a:stretch/>
        </p:blipFill>
        <p:spPr>
          <a:xfrm>
            <a:off x="2325491" y="2659404"/>
            <a:ext cx="6883374" cy="940459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>
            <a:off x="8160420" y="3232599"/>
            <a:ext cx="2228457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137709" y="3545643"/>
            <a:ext cx="2251168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110201" y="3230531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~4/5 mm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86163" y="3699944"/>
            <a:ext cx="4778215" cy="369332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realize this package in two different materials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7782838" y="4894213"/>
                <a:ext cx="3372842" cy="1313285"/>
              </a:xfrm>
              <a:prstGeom prst="rect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NEOCERAM</a:t>
                </a:r>
                <a:r>
                  <a:rPr kumimoji="0" lang="en-US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/>
                </a:r>
                <a:br>
                  <a:rPr kumimoji="0" lang="en-US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</a:br>
                <a:r>
                  <a:rPr kumimoji="0" lang="en-US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CTE: almost constant,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-5</a:t>
                </a:r>
                <a14:m>
                  <m:oMath xmlns:m="http://schemas.openxmlformats.org/officeDocument/2006/math">
                    <m:r>
                      <a:rPr kumimoji="0" lang="it-IT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r>
                      <m:rPr>
                        <m:sty m:val="p"/>
                      </m:rPr>
                      <a:rPr kumimoji="0" lang="it-IT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x</m:t>
                    </m:r>
                    <m:r>
                      <a:rPr kumimoji="0" lang="it-IT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sSup>
                      <m:sSupPr>
                        <m:ctrlPr>
                          <a:rPr kumimoji="0" lang="it-IT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it-IT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it-IT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</m:t>
                        </m:r>
                        <m:r>
                          <a:rPr kumimoji="0" lang="it-IT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7</m:t>
                        </m:r>
                      </m:sup>
                    </m:sSup>
                    <m:sSup>
                      <m:sSupPr>
                        <m:ctrlPr>
                          <a:rPr kumimoji="0" lang="it-IT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it-IT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𝐾</m:t>
                        </m:r>
                      </m:e>
                      <m:sup>
                        <m:r>
                          <a:rPr kumimoji="0" lang="it-IT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−1</m:t>
                        </m:r>
                      </m:sup>
                    </m:sSup>
                  </m:oMath>
                </a14:m>
                <a:endPara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Pre-strain applied during test: 30g 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2838" y="4894213"/>
                <a:ext cx="3372842" cy="1313285"/>
              </a:xfrm>
              <a:prstGeom prst="rect">
                <a:avLst/>
              </a:prstGeom>
              <a:blipFill>
                <a:blip r:embed="rId6"/>
                <a:stretch>
                  <a:fillRect l="-537" t="-905" r="-1968" b="-4977"/>
                </a:stretch>
              </a:blipFill>
              <a:ln w="38100"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Down Arrow 29"/>
          <p:cNvSpPr/>
          <p:nvPr/>
        </p:nvSpPr>
        <p:spPr>
          <a:xfrm rot="3420000">
            <a:off x="4722255" y="4071613"/>
            <a:ext cx="379676" cy="8795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Down Arrow 30"/>
          <p:cNvSpPr/>
          <p:nvPr/>
        </p:nvSpPr>
        <p:spPr>
          <a:xfrm rot="-3420000">
            <a:off x="7120786" y="4071614"/>
            <a:ext cx="379676" cy="8795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0114555" y="3232599"/>
            <a:ext cx="0" cy="313044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39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of the solution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22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3455" b="12321"/>
          <a:stretch/>
        </p:blipFill>
        <p:spPr>
          <a:xfrm>
            <a:off x="4218279" y="1772724"/>
            <a:ext cx="2400000" cy="13360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27288"/>
          <a:stretch/>
        </p:blipFill>
        <p:spPr>
          <a:xfrm>
            <a:off x="4218279" y="4461538"/>
            <a:ext cx="2400000" cy="13088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t="36259" b="31286"/>
          <a:stretch/>
        </p:blipFill>
        <p:spPr>
          <a:xfrm>
            <a:off x="4218279" y="3254297"/>
            <a:ext cx="2400000" cy="10344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8279" y="1249247"/>
            <a:ext cx="5137668" cy="360000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11031123" y="1712362"/>
            <a:ext cx="699309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1043173" y="2912735"/>
            <a:ext cx="689914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1376787" y="1720556"/>
            <a:ext cx="0" cy="1156416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5400000">
            <a:off x="11139626" y="1993480"/>
            <a:ext cx="1120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~30 g pre-strain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7"/>
          <a:srcRect t="15860"/>
          <a:stretch/>
        </p:blipFill>
        <p:spPr>
          <a:xfrm>
            <a:off x="528281" y="1772724"/>
            <a:ext cx="3576676" cy="401676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722400" y="4664581"/>
            <a:ext cx="868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err="1" smtClean="0">
                <a:solidFill>
                  <a:srgbClr val="FFFF00"/>
                </a:solidFill>
              </a:rPr>
              <a:t>Weight</a:t>
            </a:r>
            <a:r>
              <a:rPr lang="it-IT" b="1" dirty="0" smtClean="0">
                <a:solidFill>
                  <a:srgbClr val="FFFF00"/>
                </a:solidFill>
              </a:rPr>
              <a:t/>
            </a:r>
            <a:br>
              <a:rPr lang="it-IT" b="1" dirty="0" smtClean="0">
                <a:solidFill>
                  <a:srgbClr val="FFFF00"/>
                </a:solidFill>
              </a:rPr>
            </a:br>
            <a:r>
              <a:rPr lang="it-IT" b="1" dirty="0" smtClean="0">
                <a:solidFill>
                  <a:srgbClr val="FFFF00"/>
                </a:solidFill>
              </a:rPr>
              <a:t>30 g</a:t>
            </a:r>
            <a:endParaRPr lang="it-IT" b="1" dirty="0">
              <a:solidFill>
                <a:srgbClr val="FFFF00"/>
              </a:solidFill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254433"/>
              </p:ext>
            </p:extLst>
          </p:nvPr>
        </p:nvGraphicFramePr>
        <p:xfrm>
          <a:off x="7301334" y="4987746"/>
          <a:ext cx="4086796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8166">
                  <a:extLst>
                    <a:ext uri="{9D8B030D-6E8A-4147-A177-3AD203B41FA5}">
                      <a16:colId xmlns:a16="http://schemas.microsoft.com/office/drawing/2014/main" val="1537671464"/>
                    </a:ext>
                  </a:extLst>
                </a:gridCol>
                <a:gridCol w="1738630">
                  <a:extLst>
                    <a:ext uri="{9D8B030D-6E8A-4147-A177-3AD203B41FA5}">
                      <a16:colId xmlns:a16="http://schemas.microsoft.com/office/drawing/2014/main" val="1695066808"/>
                    </a:ext>
                  </a:extLst>
                </a:gridCol>
              </a:tblGrid>
              <a:tr h="289763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 Sensitivity</a:t>
                      </a:r>
                      <a:r>
                        <a:rPr lang="en-GB" sz="1400" baseline="0" dirty="0" smtClean="0"/>
                        <a:t> [pm/°C]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6310402"/>
                  </a:ext>
                </a:extLst>
              </a:tr>
              <a:tr h="28976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Without package (stress free)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8.78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8205230"/>
                  </a:ext>
                </a:extLst>
              </a:tr>
              <a:tr h="16557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Glass package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16.74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2996199"/>
                  </a:ext>
                </a:extLst>
              </a:tr>
              <a:tr h="16557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Neoceram package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6.48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26713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933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Test with an LPG in the Neoceram package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23</a:t>
            </a:fld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114" y="1794510"/>
            <a:ext cx="5092000" cy="360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948" y="1794510"/>
            <a:ext cx="5137668" cy="36000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059681" y="4403284"/>
            <a:ext cx="2405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S</a:t>
            </a:r>
            <a:r>
              <a:rPr kumimoji="0" lang="it-IT" sz="24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T</a:t>
            </a:r>
            <a:r>
              <a:rPr kumimoji="0" lang="it-IT" sz="2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= 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-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0.590 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nm/°C</a:t>
            </a:r>
            <a:endParaRPr kumimoji="0" lang="en-GB" sz="24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5488" y="4090662"/>
            <a:ext cx="325432" cy="62524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6050" y="4090662"/>
            <a:ext cx="295474" cy="604800"/>
          </a:xfrm>
          <a:prstGeom prst="rect">
            <a:avLst/>
          </a:prstGeom>
        </p:spPr>
      </p:pic>
      <p:sp>
        <p:nvSpPr>
          <p:cNvPr id="28" name="Down Arrow 27"/>
          <p:cNvSpPr/>
          <p:nvPr/>
        </p:nvSpPr>
        <p:spPr>
          <a:xfrm rot="16200000" flipH="1">
            <a:off x="3524167" y="4111356"/>
            <a:ext cx="114465" cy="1289701"/>
          </a:xfrm>
          <a:prstGeom prst="downArrow">
            <a:avLst>
              <a:gd name="adj1" fmla="val 50000"/>
              <a:gd name="adj2" fmla="val 88732"/>
            </a:avLst>
          </a:prstGeom>
          <a:gradFill>
            <a:gsLst>
              <a:gs pos="0">
                <a:srgbClr val="FF0000"/>
              </a:gs>
              <a:gs pos="53000">
                <a:schemeClr val="accent2">
                  <a:lumMod val="20000"/>
                  <a:lumOff val="80000"/>
                </a:schemeClr>
              </a:gs>
              <a:gs pos="100000">
                <a:srgbClr val="00CBFF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383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Barriers to overcome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595871"/>
            <a:ext cx="10058400" cy="4351338"/>
          </a:xfrm>
        </p:spPr>
        <p:txBody>
          <a:bodyPr anchor="ctr">
            <a:normAutofit/>
          </a:bodyPr>
          <a:lstStyle/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 smtClean="0">
                <a:solidFill>
                  <a:schemeClr val="bg2"/>
                </a:solidFill>
              </a:rPr>
              <a:t>Performance </a:t>
            </a:r>
            <a:r>
              <a:rPr lang="en-GB" sz="2400" dirty="0">
                <a:solidFill>
                  <a:schemeClr val="bg2"/>
                </a:solidFill>
              </a:rPr>
              <a:t>assessment: calibration and testing </a:t>
            </a:r>
            <a:r>
              <a:rPr lang="en-GB" sz="2400" dirty="0" smtClean="0">
                <a:solidFill>
                  <a:schemeClr val="bg2"/>
                </a:solidFill>
              </a:rPr>
              <a:t>setup</a:t>
            </a:r>
          </a:p>
          <a:p>
            <a:pPr marL="685800" lvl="2" indent="0" algn="just">
              <a:lnSpc>
                <a:spcPct val="100000"/>
              </a:lnSpc>
              <a:buNone/>
              <a:defRPr/>
            </a:pPr>
            <a:endParaRPr lang="en-GB" sz="2400" dirty="0" smtClean="0">
              <a:solidFill>
                <a:schemeClr val="bg2"/>
              </a:solidFill>
            </a:endParaRPr>
          </a:p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2"/>
                </a:solidFill>
              </a:rPr>
              <a:t>Development of the package for </a:t>
            </a:r>
            <a:r>
              <a:rPr lang="en-GB" sz="2400" dirty="0" smtClean="0">
                <a:solidFill>
                  <a:schemeClr val="bg2"/>
                </a:solidFill>
              </a:rPr>
              <a:t>LPGs</a:t>
            </a:r>
            <a:endParaRPr lang="en-GB" sz="2400" dirty="0">
              <a:solidFill>
                <a:schemeClr val="bg2"/>
              </a:solidFill>
            </a:endParaRPr>
          </a:p>
          <a:p>
            <a:pPr marL="1028700" lvl="2" indent="-342900" algn="just">
              <a:lnSpc>
                <a:spcPct val="100000"/>
              </a:lnSpc>
              <a:defRPr/>
            </a:pPr>
            <a:endParaRPr lang="en-GB" sz="2400" dirty="0"/>
          </a:p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/>
              <a:t>Multiplexing assessment</a:t>
            </a:r>
          </a:p>
          <a:p>
            <a:pPr marL="1028700" lvl="2" indent="-342900" algn="just">
              <a:lnSpc>
                <a:spcPct val="100000"/>
              </a:lnSpc>
              <a:defRPr/>
            </a:pPr>
            <a:endParaRPr lang="en-GB" sz="2400" dirty="0"/>
          </a:p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2"/>
                </a:solidFill>
              </a:rPr>
              <a:t>Response to </a:t>
            </a:r>
            <a:r>
              <a:rPr lang="en-GB" sz="2400" dirty="0" smtClean="0">
                <a:solidFill>
                  <a:schemeClr val="bg2"/>
                </a:solidFill>
              </a:rPr>
              <a:t>radiation</a:t>
            </a:r>
            <a:endParaRPr lang="en-GB" sz="2400" dirty="0">
              <a:solidFill>
                <a:schemeClr val="bg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47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514" y="1431540"/>
            <a:ext cx="6561278" cy="46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LPG multiplexing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25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7447370" y="1615706"/>
            <a:ext cx="3708310" cy="212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57200">
              <a:lnSpc>
                <a:spcPct val="150000"/>
              </a:lnSpc>
            </a:pPr>
            <a:r>
              <a:rPr lang="en-GB" dirty="0">
                <a:solidFill>
                  <a:prstClr val="black"/>
                </a:solidFill>
              </a:rPr>
              <a:t>One of the main problems regarding LPG-based technology is the level of multiplexing, mainly due to limitations in term of available bandwidth compared to the FBGs. </a:t>
            </a:r>
            <a:endParaRPr 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28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431540"/>
            <a:ext cx="6568512" cy="46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LPG multiplexing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26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447370" y="1615706"/>
            <a:ext cx="37083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57200">
              <a:lnSpc>
                <a:spcPct val="150000"/>
              </a:lnSpc>
            </a:pPr>
            <a:r>
              <a:rPr lang="en-GB" dirty="0" smtClean="0">
                <a:solidFill>
                  <a:prstClr val="black"/>
                </a:solidFill>
              </a:rPr>
              <a:t>The wavelength shift produced by  LPGs in relation to T/RH variations are much bigger than those produced by FBGs (more sensitive):</a:t>
            </a:r>
          </a:p>
          <a:p>
            <a:pPr marL="285750" indent="-285750" algn="just" defTabSz="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It is important to avoid overlap between two LPGs in array.</a:t>
            </a:r>
            <a:endParaRPr lang="it-IT" dirty="0">
              <a:solidFill>
                <a:prstClr val="black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4608822"/>
            <a:ext cx="325432" cy="6252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564" y="4608822"/>
            <a:ext cx="295474" cy="604800"/>
          </a:xfrm>
          <a:prstGeom prst="rect">
            <a:avLst/>
          </a:prstGeom>
        </p:spPr>
      </p:pic>
      <p:sp>
        <p:nvSpPr>
          <p:cNvPr id="15" name="Down Arrow 14"/>
          <p:cNvSpPr/>
          <p:nvPr/>
        </p:nvSpPr>
        <p:spPr>
          <a:xfrm rot="16200000" flipH="1">
            <a:off x="4410079" y="4629516"/>
            <a:ext cx="114465" cy="1289701"/>
          </a:xfrm>
          <a:prstGeom prst="downArrow">
            <a:avLst>
              <a:gd name="adj1" fmla="val 50000"/>
              <a:gd name="adj2" fmla="val 88732"/>
            </a:avLst>
          </a:prstGeom>
          <a:gradFill>
            <a:gsLst>
              <a:gs pos="0">
                <a:srgbClr val="FF0000"/>
              </a:gs>
              <a:gs pos="53000">
                <a:schemeClr val="accent2">
                  <a:lumMod val="20000"/>
                  <a:lumOff val="80000"/>
                </a:schemeClr>
              </a:gs>
              <a:gs pos="100000">
                <a:srgbClr val="00CBFF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8234" y="4736777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Δ</a:t>
            </a:r>
            <a:r>
              <a:rPr lang="it-IT" dirty="0" smtClean="0"/>
              <a:t>T=20°C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45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si155 | Multipoint Fiber Optic Sensing Instrument | Lu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898" y="2020883"/>
            <a:ext cx="3255203" cy="218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Base solution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27</a:t>
            </a:fld>
            <a:endParaRPr lang="en-GB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8943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058" name="Picture 10" descr="Luna blue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815" y="1897621"/>
            <a:ext cx="1068530" cy="252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Content Placeholder 2"/>
          <p:cNvSpPr txBox="1">
            <a:spLocks/>
          </p:cNvSpPr>
          <p:nvPr/>
        </p:nvSpPr>
        <p:spPr>
          <a:xfrm>
            <a:off x="1583197" y="3928982"/>
            <a:ext cx="3228101" cy="18419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/>
              <a:t>Hyperion </a:t>
            </a:r>
            <a:r>
              <a:rPr lang="en-GB" sz="1600" dirty="0" smtClean="0"/>
              <a:t>si155:</a:t>
            </a:r>
            <a:endParaRPr lang="en-GB" sz="1600" dirty="0"/>
          </a:p>
          <a:p>
            <a:r>
              <a:rPr lang="en-GB" sz="1500" dirty="0" smtClean="0"/>
              <a:t>Wavelength range: 1460-1620 nm</a:t>
            </a:r>
          </a:p>
          <a:p>
            <a:r>
              <a:rPr lang="en-GB" sz="1500" dirty="0"/>
              <a:t>Number of </a:t>
            </a:r>
            <a:r>
              <a:rPr lang="en-GB" sz="1500" dirty="0" smtClean="0"/>
              <a:t>channels: 4</a:t>
            </a:r>
          </a:p>
          <a:p>
            <a:r>
              <a:rPr lang="en-GB" sz="1500" dirty="0" smtClean="0"/>
              <a:t>Wavelength accuracy: 1 pm</a:t>
            </a:r>
          </a:p>
          <a:p>
            <a:r>
              <a:rPr lang="en-GB" sz="1500" dirty="0" smtClean="0"/>
              <a:t>Cost: ~25000 CHF</a:t>
            </a:r>
          </a:p>
          <a:p>
            <a:endParaRPr lang="en-GB" sz="1500" dirty="0" smtClean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4"/>
          <a:srcRect l="34754" t="31954" r="36666" b="59106"/>
          <a:stretch/>
        </p:blipFill>
        <p:spPr>
          <a:xfrm>
            <a:off x="4228526" y="2293523"/>
            <a:ext cx="1873116" cy="24095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/>
          <a:srcRect l="34754" t="31954" r="36666" b="59106"/>
          <a:stretch/>
        </p:blipFill>
        <p:spPr>
          <a:xfrm>
            <a:off x="4228526" y="2497417"/>
            <a:ext cx="1873116" cy="24095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4"/>
          <a:srcRect l="34754" t="31954" r="36666" b="59106"/>
          <a:stretch/>
        </p:blipFill>
        <p:spPr>
          <a:xfrm>
            <a:off x="4228526" y="2778416"/>
            <a:ext cx="1873116" cy="24095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4"/>
          <a:srcRect l="34754" t="31954" r="36666" b="59106"/>
          <a:stretch/>
        </p:blipFill>
        <p:spPr>
          <a:xfrm>
            <a:off x="4228526" y="3022156"/>
            <a:ext cx="1873116" cy="240957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6354614" y="1876131"/>
            <a:ext cx="4390165" cy="1608120"/>
            <a:chOff x="7078514" y="1876131"/>
            <a:chExt cx="4390165" cy="160812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5"/>
            <a:srcRect t="14318" b="43634"/>
            <a:stretch/>
          </p:blipFill>
          <p:spPr>
            <a:xfrm>
              <a:off x="7078514" y="2235200"/>
              <a:ext cx="2724084" cy="99133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9127491" y="3176474"/>
              <a:ext cx="10288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LPG Array 2</a:t>
              </a:r>
              <a:endParaRPr lang="en-GB" sz="1400" dirty="0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5"/>
            <a:srcRect l="29435" t="15573" b="65977"/>
            <a:stretch/>
          </p:blipFill>
          <p:spPr>
            <a:xfrm>
              <a:off x="9546431" y="2253800"/>
              <a:ext cx="1922248" cy="458443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5"/>
            <a:srcRect l="29435" t="15573" b="65977"/>
            <a:stretch/>
          </p:blipFill>
          <p:spPr>
            <a:xfrm>
              <a:off x="9546431" y="2728913"/>
              <a:ext cx="1922248" cy="46873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32" name="TextBox 31"/>
            <p:cNvSpPr txBox="1"/>
            <p:nvPr/>
          </p:nvSpPr>
          <p:spPr>
            <a:xfrm>
              <a:off x="9127490" y="1876131"/>
              <a:ext cx="10288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LPG Array 1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356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6983" y="3969640"/>
            <a:ext cx="3341991" cy="239163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/>
          <a:srcRect l="23853" r="18927"/>
          <a:stretch/>
        </p:blipFill>
        <p:spPr>
          <a:xfrm>
            <a:off x="5082979" y="1114720"/>
            <a:ext cx="3664731" cy="3638715"/>
          </a:xfrm>
          <a:prstGeom prst="rect">
            <a:avLst/>
          </a:prstGeom>
        </p:spPr>
      </p:pic>
      <p:pic>
        <p:nvPicPr>
          <p:cNvPr id="2056" name="Picture 8" descr="si155 | Multipoint Fiber Optic Sensing Instrument | Lu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" y="2334565"/>
            <a:ext cx="3255203" cy="218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solution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28</a:t>
            </a:fld>
            <a:endParaRPr lang="en-GB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8943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058" name="Picture 10" descr="Luna blue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077" y="2211303"/>
            <a:ext cx="1068530" cy="252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Content Placeholder 2"/>
          <p:cNvSpPr>
            <a:spLocks noGrp="1"/>
          </p:cNvSpPr>
          <p:nvPr>
            <p:ph idx="1"/>
          </p:nvPr>
        </p:nvSpPr>
        <p:spPr>
          <a:xfrm>
            <a:off x="5592115" y="4766261"/>
            <a:ext cx="3228101" cy="135016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1500" dirty="0"/>
              <a:t>Self-align dual 1x12 switch </a:t>
            </a:r>
            <a:r>
              <a:rPr lang="en-GB" sz="1500" dirty="0" smtClean="0"/>
              <a:t>:</a:t>
            </a:r>
          </a:p>
          <a:p>
            <a:r>
              <a:rPr lang="en-GB" sz="1500" dirty="0" smtClean="0"/>
              <a:t>Operative </a:t>
            </a:r>
            <a:r>
              <a:rPr lang="en-GB" sz="1500" dirty="0"/>
              <a:t>range: </a:t>
            </a:r>
            <a:r>
              <a:rPr lang="en-GB" sz="1500" dirty="0" smtClean="0"/>
              <a:t>1460-1620 nm</a:t>
            </a:r>
            <a:endParaRPr lang="en-GB" sz="1500" dirty="0"/>
          </a:p>
          <a:p>
            <a:r>
              <a:rPr lang="en-GB" sz="1500" dirty="0"/>
              <a:t>Fiber: SMF-28 </a:t>
            </a:r>
            <a:r>
              <a:rPr lang="en-GB" sz="1500" dirty="0" err="1"/>
              <a:t>fiber</a:t>
            </a:r>
            <a:endParaRPr lang="en-GB" sz="1500" dirty="0"/>
          </a:p>
          <a:p>
            <a:r>
              <a:rPr lang="en-GB" sz="1500" dirty="0"/>
              <a:t>Connectors: FC/APC on each </a:t>
            </a:r>
            <a:r>
              <a:rPr lang="en-GB" sz="1500" dirty="0" smtClean="0"/>
              <a:t>port</a:t>
            </a:r>
          </a:p>
          <a:p>
            <a:r>
              <a:rPr lang="en-GB" sz="1500" dirty="0" smtClean="0"/>
              <a:t>Cost: ~2800 CHF</a:t>
            </a:r>
            <a:endParaRPr lang="en-GB" sz="15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17087" y1="52727" x2="17087" y2="52727"/>
                        <a14:foregroundMark x1="39216" y1="52727" x2="39216" y2="52727"/>
                        <a14:foregroundMark x1="40896" y1="32727" x2="40896" y2="32727"/>
                        <a14:foregroundMark x1="33894" y1="34545" x2="33894" y2="34545"/>
                        <a14:foregroundMark x1="31373" y1="48182" x2="31373" y2="48182"/>
                        <a14:foregroundMark x1="50980" y1="44545" x2="50980" y2="44545"/>
                        <a14:foregroundMark x1="47619" y1="40909" x2="47619" y2="40909"/>
                        <a14:foregroundMark x1="42577" y1="48182" x2="42577" y2="48182"/>
                        <a14:foregroundMark x1="28852" y1="20909" x2="86275" y2="40909"/>
                        <a14:foregroundMark x1="28291" y1="52727" x2="82073" y2="30909"/>
                        <a14:foregroundMark x1="64706" y1="44545" x2="82073" y2="44545"/>
                        <a14:foregroundMark x1="46779" y1="60000" x2="75070" y2="58182"/>
                        <a14:foregroundMark x1="86835" y1="15455" x2="86835" y2="58182"/>
                        <a14:foregroundMark x1="87955" y1="63636" x2="85714" y2="87273"/>
                        <a14:foregroundMark x1="78992" y1="90909" x2="93557" y2="85455"/>
                        <a14:foregroundMark x1="8123" y1="42727" x2="28291" y2="445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563" y="1159329"/>
            <a:ext cx="931560" cy="287036"/>
          </a:xfrm>
          <a:prstGeom prst="rect">
            <a:avLst/>
          </a:prstGeom>
        </p:spPr>
      </p:pic>
      <p:sp>
        <p:nvSpPr>
          <p:cNvPr id="36" name="Content Placeholder 2"/>
          <p:cNvSpPr txBox="1">
            <a:spLocks/>
          </p:cNvSpPr>
          <p:nvPr/>
        </p:nvSpPr>
        <p:spPr>
          <a:xfrm>
            <a:off x="490459" y="4242664"/>
            <a:ext cx="3228101" cy="1891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/>
              <a:t>Hyperion </a:t>
            </a:r>
            <a:r>
              <a:rPr lang="en-GB" sz="1600" dirty="0" smtClean="0"/>
              <a:t>si155:</a:t>
            </a:r>
            <a:endParaRPr lang="en-GB" sz="1600" dirty="0"/>
          </a:p>
          <a:p>
            <a:r>
              <a:rPr lang="en-GB" sz="1500" dirty="0" smtClean="0"/>
              <a:t>Wavelength range: 1460-1620 nm</a:t>
            </a:r>
          </a:p>
          <a:p>
            <a:r>
              <a:rPr lang="en-GB" sz="1500" dirty="0"/>
              <a:t>Number of </a:t>
            </a:r>
            <a:r>
              <a:rPr lang="en-GB" sz="1500" dirty="0" smtClean="0"/>
              <a:t>channels: 4</a:t>
            </a:r>
          </a:p>
          <a:p>
            <a:r>
              <a:rPr lang="en-GB" sz="1500" dirty="0" smtClean="0"/>
              <a:t>Wavelength accuracy: 1 pm</a:t>
            </a:r>
          </a:p>
          <a:p>
            <a:r>
              <a:rPr lang="en-GB" sz="1500" dirty="0"/>
              <a:t>Cost: ~25000 </a:t>
            </a:r>
            <a:r>
              <a:rPr lang="en-GB" sz="1500" dirty="0" smtClean="0"/>
              <a:t>CHF</a:t>
            </a:r>
          </a:p>
          <a:p>
            <a:endParaRPr lang="en-GB" sz="1500" dirty="0" smtClean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8"/>
          <a:srcRect l="34754" t="31954" r="36666" b="59106"/>
          <a:stretch/>
        </p:blipFill>
        <p:spPr>
          <a:xfrm>
            <a:off x="3135788" y="2607205"/>
            <a:ext cx="1873116" cy="24095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8"/>
          <a:srcRect l="34754" t="31954" r="36666" b="59106"/>
          <a:stretch/>
        </p:blipFill>
        <p:spPr>
          <a:xfrm>
            <a:off x="3135788" y="2811099"/>
            <a:ext cx="1873116" cy="24095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8"/>
          <a:srcRect l="34754" t="31954" r="36666" b="59106"/>
          <a:stretch/>
        </p:blipFill>
        <p:spPr>
          <a:xfrm>
            <a:off x="3135788" y="3404693"/>
            <a:ext cx="1873116" cy="24095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8"/>
          <a:srcRect l="34754" t="31954" r="36666" b="59106"/>
          <a:stretch/>
        </p:blipFill>
        <p:spPr>
          <a:xfrm>
            <a:off x="3135788" y="3648433"/>
            <a:ext cx="1873116" cy="2409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9"/>
          <a:srcRect b="34401"/>
          <a:stretch/>
        </p:blipFill>
        <p:spPr>
          <a:xfrm>
            <a:off x="9010716" y="1295236"/>
            <a:ext cx="2724084" cy="15465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0"/>
          <a:srcRect t="71270"/>
          <a:stretch/>
        </p:blipFill>
        <p:spPr>
          <a:xfrm>
            <a:off x="9010716" y="3372985"/>
            <a:ext cx="2725200" cy="6776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1"/>
          <a:srcRect l="56236" t="53860" r="36637" b="28899"/>
          <a:stretch/>
        </p:blipFill>
        <p:spPr>
          <a:xfrm>
            <a:off x="10515600" y="2811099"/>
            <a:ext cx="243840" cy="51054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0367979" y="2607205"/>
            <a:ext cx="539082" cy="1656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27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Barriers to overcome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595871"/>
            <a:ext cx="10058400" cy="4351338"/>
          </a:xfrm>
        </p:spPr>
        <p:txBody>
          <a:bodyPr anchor="ctr">
            <a:normAutofit/>
          </a:bodyPr>
          <a:lstStyle/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 smtClean="0">
                <a:solidFill>
                  <a:schemeClr val="bg2"/>
                </a:solidFill>
              </a:rPr>
              <a:t>Performance </a:t>
            </a:r>
            <a:r>
              <a:rPr lang="en-GB" sz="2400" dirty="0">
                <a:solidFill>
                  <a:schemeClr val="bg2"/>
                </a:solidFill>
              </a:rPr>
              <a:t>assessment: calibration and testing </a:t>
            </a:r>
            <a:r>
              <a:rPr lang="en-GB" sz="2400" dirty="0" smtClean="0">
                <a:solidFill>
                  <a:schemeClr val="bg2"/>
                </a:solidFill>
              </a:rPr>
              <a:t>setup</a:t>
            </a:r>
          </a:p>
          <a:p>
            <a:pPr marL="685800" lvl="2" indent="0" algn="just">
              <a:lnSpc>
                <a:spcPct val="100000"/>
              </a:lnSpc>
              <a:buNone/>
              <a:defRPr/>
            </a:pPr>
            <a:endParaRPr lang="en-GB" sz="2400" dirty="0" smtClean="0">
              <a:solidFill>
                <a:schemeClr val="bg2"/>
              </a:solidFill>
            </a:endParaRPr>
          </a:p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2"/>
                </a:solidFill>
              </a:rPr>
              <a:t>Development of the package for </a:t>
            </a:r>
            <a:r>
              <a:rPr lang="en-GB" sz="2400" dirty="0" smtClean="0">
                <a:solidFill>
                  <a:schemeClr val="bg2"/>
                </a:solidFill>
              </a:rPr>
              <a:t>LPGs</a:t>
            </a:r>
            <a:endParaRPr lang="en-GB" sz="2400" dirty="0">
              <a:solidFill>
                <a:schemeClr val="bg2"/>
              </a:solidFill>
            </a:endParaRPr>
          </a:p>
          <a:p>
            <a:pPr marL="1028700" lvl="2" indent="-342900" algn="just">
              <a:lnSpc>
                <a:spcPct val="100000"/>
              </a:lnSpc>
              <a:defRPr/>
            </a:pPr>
            <a:endParaRPr lang="en-GB" sz="2400" dirty="0">
              <a:solidFill>
                <a:schemeClr val="bg2"/>
              </a:solidFill>
            </a:endParaRPr>
          </a:p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2"/>
                </a:solidFill>
              </a:rPr>
              <a:t>Multiplexing assessment</a:t>
            </a:r>
          </a:p>
          <a:p>
            <a:pPr marL="1028700" lvl="2" indent="-342900" algn="just">
              <a:lnSpc>
                <a:spcPct val="100000"/>
              </a:lnSpc>
              <a:defRPr/>
            </a:pPr>
            <a:endParaRPr lang="en-GB" sz="2400" dirty="0"/>
          </a:p>
          <a:p>
            <a:pPr marL="1028700" lvl="2" indent="-342900" algn="just">
              <a:lnSpc>
                <a:spcPct val="100000"/>
              </a:lnSpc>
              <a:defRPr/>
            </a:pPr>
            <a:r>
              <a:rPr lang="en-GB" sz="2400" dirty="0"/>
              <a:t>Response to </a:t>
            </a:r>
            <a:r>
              <a:rPr lang="en-GB" sz="2400" dirty="0" smtClean="0"/>
              <a:t>radiation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21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Currently at CERN for RH </a:t>
            </a:r>
            <a:r>
              <a:rPr lang="en-GB" dirty="0" smtClean="0"/>
              <a:t>monitoring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3</a:t>
            </a:fld>
            <a:endParaRPr lang="en-GB"/>
          </a:p>
        </p:txBody>
      </p:sp>
      <p:pic>
        <p:nvPicPr>
          <p:cNvPr id="29" name="Immagine 23" descr="Schermata 04-2456758 alle 09.44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8699" y="3778431"/>
            <a:ext cx="1134925" cy="1572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Immagine 28" descr="image00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6013" y="4026452"/>
            <a:ext cx="1066800" cy="884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ttangolo 31"/>
          <p:cNvSpPr>
            <a:spLocks noChangeArrowheads="1"/>
          </p:cNvSpPr>
          <p:nvPr/>
        </p:nvSpPr>
        <p:spPr bwMode="auto">
          <a:xfrm>
            <a:off x="1952012" y="4897082"/>
            <a:ext cx="17748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en-US" sz="1100" b="1" dirty="0" err="1">
                <a:solidFill>
                  <a:srgbClr val="0F6FC6"/>
                </a:solidFill>
                <a:latin typeface="+mn-lt"/>
              </a:rPr>
              <a:t>Vaisala</a:t>
            </a:r>
            <a:r>
              <a:rPr lang="en-US" altLang="en-US" sz="1100" b="1" dirty="0">
                <a:solidFill>
                  <a:srgbClr val="0F6FC6"/>
                </a:solidFill>
                <a:latin typeface="+mn-lt"/>
              </a:rPr>
              <a:t> DRYCAP </a:t>
            </a:r>
            <a:r>
              <a:rPr lang="en-US" altLang="en-US" sz="1100" b="1" dirty="0" err="1">
                <a:solidFill>
                  <a:srgbClr val="0F6FC6"/>
                </a:solidFill>
                <a:latin typeface="+mn-lt"/>
              </a:rPr>
              <a:t>Dewpoint</a:t>
            </a:r>
            <a:r>
              <a:rPr lang="en-US" altLang="en-US" sz="1100" b="1" dirty="0">
                <a:solidFill>
                  <a:srgbClr val="0F6FC6"/>
                </a:solidFill>
                <a:latin typeface="+mn-lt"/>
              </a:rPr>
              <a:t> Transmitter DMT242</a:t>
            </a:r>
          </a:p>
        </p:txBody>
      </p:sp>
      <p:sp>
        <p:nvSpPr>
          <p:cNvPr id="32" name="TextBox 20"/>
          <p:cNvSpPr txBox="1">
            <a:spLocks noChangeArrowheads="1"/>
          </p:cNvSpPr>
          <p:nvPr/>
        </p:nvSpPr>
        <p:spPr bwMode="auto">
          <a:xfrm>
            <a:off x="7946420" y="1547871"/>
            <a:ext cx="308941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b="1" u="sng" dirty="0"/>
              <a:t>NO-ONE satisfies CERN requirements</a:t>
            </a:r>
            <a:r>
              <a:rPr lang="en-GB" b="1" dirty="0"/>
              <a:t>:</a:t>
            </a:r>
          </a:p>
          <a:p>
            <a:pPr marL="285744" indent="-285744" algn="ctr">
              <a:buFontTx/>
              <a:buChar char="-"/>
            </a:pPr>
            <a:r>
              <a:rPr lang="en-GB" dirty="0"/>
              <a:t>Not radiation hard</a:t>
            </a:r>
          </a:p>
          <a:p>
            <a:pPr marL="285744" indent="-285744" algn="ctr">
              <a:buFontTx/>
              <a:buChar char="-"/>
            </a:pPr>
            <a:r>
              <a:rPr lang="en-GB" dirty="0"/>
              <a:t>“Dead” at absorbed radiation doses ≤ 10 </a:t>
            </a:r>
            <a:r>
              <a:rPr lang="en-GB" dirty="0" err="1"/>
              <a:t>kGy</a:t>
            </a:r>
            <a:r>
              <a:rPr lang="en-GB" dirty="0"/>
              <a:t> </a:t>
            </a:r>
          </a:p>
        </p:txBody>
      </p:sp>
      <p:sp>
        <p:nvSpPr>
          <p:cNvPr id="33" name="CasellaDiTesto 18"/>
          <p:cNvSpPr txBox="1"/>
          <p:nvPr/>
        </p:nvSpPr>
        <p:spPr>
          <a:xfrm>
            <a:off x="1557797" y="3019051"/>
            <a:ext cx="90133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2) </a:t>
            </a:r>
            <a:r>
              <a:rPr lang="it-IT" sz="2000" b="1" dirty="0"/>
              <a:t>R</a:t>
            </a:r>
            <a:r>
              <a:rPr lang="en-US" sz="2000" b="1" dirty="0"/>
              <a:t>emote air </a:t>
            </a:r>
            <a:r>
              <a:rPr lang="en-US" sz="2000" b="1" dirty="0" smtClean="0"/>
              <a:t>sniffers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 </a:t>
            </a:r>
            <a:r>
              <a:rPr lang="en-US" sz="2000" dirty="0" smtClean="0"/>
              <a:t>   Measurements </a:t>
            </a:r>
            <a:r>
              <a:rPr lang="en-US" sz="2000" dirty="0"/>
              <a:t>with lab instrument on air samples transferred over long distance </a:t>
            </a:r>
          </a:p>
        </p:txBody>
      </p:sp>
      <p:sp>
        <p:nvSpPr>
          <p:cNvPr id="34" name="CasellaDiTesto 19"/>
          <p:cNvSpPr txBox="1"/>
          <p:nvPr/>
        </p:nvSpPr>
        <p:spPr>
          <a:xfrm>
            <a:off x="8120699" y="4134484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- </a:t>
            </a:r>
            <a:r>
              <a:rPr lang="it-IT" b="1" dirty="0"/>
              <a:t>No </a:t>
            </a:r>
            <a:r>
              <a:rPr lang="en-US" b="1" dirty="0"/>
              <a:t>distributed sensing</a:t>
            </a:r>
          </a:p>
          <a:p>
            <a:pPr algn="ctr"/>
            <a:r>
              <a:rPr lang="it-IT" b="1" dirty="0"/>
              <a:t>- Only time-averaged measurements provided</a:t>
            </a:r>
            <a:endParaRPr lang="en-US" dirty="0"/>
          </a:p>
        </p:txBody>
      </p:sp>
      <p:sp>
        <p:nvSpPr>
          <p:cNvPr id="35" name="Rettangolo 33"/>
          <p:cNvSpPr/>
          <p:nvPr/>
        </p:nvSpPr>
        <p:spPr>
          <a:xfrm>
            <a:off x="1557796" y="1104681"/>
            <a:ext cx="68942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1) Different </a:t>
            </a:r>
            <a:r>
              <a:rPr lang="en-US" sz="2000" dirty="0"/>
              <a:t>types of </a:t>
            </a:r>
            <a:r>
              <a:rPr lang="en-US" sz="2000" b="1" dirty="0"/>
              <a:t>miniaturized </a:t>
            </a:r>
            <a:r>
              <a:rPr lang="en-US" sz="2000" b="1" dirty="0" smtClean="0"/>
              <a:t>sensors </a:t>
            </a:r>
            <a:r>
              <a:rPr lang="en-US" sz="2000" dirty="0"/>
              <a:t>(standard capacitive</a:t>
            </a:r>
            <a:r>
              <a:rPr lang="en-US" sz="2000" dirty="0" smtClean="0"/>
              <a:t>)</a:t>
            </a:r>
            <a:r>
              <a:rPr lang="en-US" sz="2000" b="1" dirty="0" smtClean="0"/>
              <a:t> </a:t>
            </a:r>
            <a:endParaRPr lang="en-US" sz="2000" b="1" dirty="0"/>
          </a:p>
        </p:txBody>
      </p:sp>
      <p:pic>
        <p:nvPicPr>
          <p:cNvPr id="36" name="Picture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1944" y="1990299"/>
            <a:ext cx="762000" cy="854075"/>
          </a:xfrm>
          <a:prstGeom prst="rect">
            <a:avLst/>
          </a:prstGeom>
          <a:noFill/>
          <a:ln w="9525">
            <a:solidFill>
              <a:srgbClr val="0F6FC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744" y="1990300"/>
            <a:ext cx="914400" cy="847725"/>
          </a:xfrm>
          <a:prstGeom prst="rect">
            <a:avLst/>
          </a:prstGeom>
          <a:noFill/>
          <a:ln w="9525">
            <a:solidFill>
              <a:srgbClr val="0F6FC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Immagine 2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858" y="1990299"/>
            <a:ext cx="1077912" cy="854075"/>
          </a:xfrm>
          <a:prstGeom prst="rect">
            <a:avLst/>
          </a:prstGeom>
          <a:noFill/>
          <a:ln w="9525">
            <a:solidFill>
              <a:srgbClr val="0F6FC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CasellaDiTesto 25"/>
          <p:cNvSpPr txBox="1">
            <a:spLocks noChangeArrowheads="1"/>
          </p:cNvSpPr>
          <p:nvPr/>
        </p:nvSpPr>
        <p:spPr bwMode="auto">
          <a:xfrm>
            <a:off x="2346510" y="1576875"/>
            <a:ext cx="67358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en-US" sz="1100" b="1" dirty="0">
                <a:solidFill>
                  <a:srgbClr val="0F6FC6"/>
                </a:solidFill>
                <a:latin typeface="+mn-lt"/>
              </a:rPr>
              <a:t>PRECON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en-US" sz="1100" b="1" dirty="0">
                <a:solidFill>
                  <a:srgbClr val="0F6FC6"/>
                </a:solidFill>
                <a:latin typeface="+mn-lt"/>
              </a:rPr>
              <a:t>HS2000</a:t>
            </a:r>
          </a:p>
        </p:txBody>
      </p:sp>
      <p:sp>
        <p:nvSpPr>
          <p:cNvPr id="40" name="CasellaDiTesto 26"/>
          <p:cNvSpPr txBox="1">
            <a:spLocks noChangeArrowheads="1"/>
          </p:cNvSpPr>
          <p:nvPr/>
        </p:nvSpPr>
        <p:spPr bwMode="auto">
          <a:xfrm>
            <a:off x="3538621" y="1561856"/>
            <a:ext cx="92204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en-US" sz="1100" b="1" dirty="0">
                <a:solidFill>
                  <a:srgbClr val="0F6FC6"/>
                </a:solidFill>
                <a:latin typeface="+mn-lt"/>
              </a:rPr>
              <a:t>HONEYWELL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en-US" sz="1100" b="1" dirty="0">
                <a:solidFill>
                  <a:srgbClr val="0F6FC6"/>
                </a:solidFill>
                <a:latin typeface="+mn-lt"/>
              </a:rPr>
              <a:t>HIH4030</a:t>
            </a:r>
          </a:p>
        </p:txBody>
      </p:sp>
      <p:sp>
        <p:nvSpPr>
          <p:cNvPr id="41" name="CasellaDiTesto 27"/>
          <p:cNvSpPr txBox="1">
            <a:spLocks noChangeArrowheads="1"/>
          </p:cNvSpPr>
          <p:nvPr/>
        </p:nvSpPr>
        <p:spPr bwMode="auto">
          <a:xfrm>
            <a:off x="4916496" y="1591235"/>
            <a:ext cx="82426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en-US" sz="1100" b="1" dirty="0">
                <a:solidFill>
                  <a:srgbClr val="0F6FC6"/>
                </a:solidFill>
                <a:latin typeface="+mn-lt"/>
              </a:rPr>
              <a:t>SENSIRION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en-US" sz="1100" b="1" dirty="0">
                <a:solidFill>
                  <a:srgbClr val="0F6FC6"/>
                </a:solidFill>
                <a:latin typeface="+mn-lt"/>
              </a:rPr>
              <a:t>SHT75</a:t>
            </a:r>
          </a:p>
        </p:txBody>
      </p:sp>
      <p:sp>
        <p:nvSpPr>
          <p:cNvPr id="42" name="Rettangolo 29"/>
          <p:cNvSpPr>
            <a:spLocks noChangeArrowheads="1"/>
          </p:cNvSpPr>
          <p:nvPr/>
        </p:nvSpPr>
        <p:spPr bwMode="auto">
          <a:xfrm>
            <a:off x="3948346" y="4750610"/>
            <a:ext cx="121920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en-US" sz="1100" b="1" dirty="0">
                <a:solidFill>
                  <a:srgbClr val="0F6FC6"/>
                </a:solidFill>
                <a:latin typeface="+mn-lt"/>
              </a:rPr>
              <a:t>Sniffer rack in remote laboratory</a:t>
            </a:r>
          </a:p>
        </p:txBody>
      </p:sp>
      <p:cxnSp>
        <p:nvCxnSpPr>
          <p:cNvPr id="43" name="Connettore 2 30"/>
          <p:cNvCxnSpPr/>
          <p:nvPr/>
        </p:nvCxnSpPr>
        <p:spPr>
          <a:xfrm flipV="1">
            <a:off x="4526997" y="4427638"/>
            <a:ext cx="490539" cy="264457"/>
          </a:xfrm>
          <a:prstGeom prst="straightConnector1">
            <a:avLst/>
          </a:prstGeom>
          <a:ln w="38100">
            <a:solidFill>
              <a:srgbClr val="0F6FC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AutoShape 42"/>
          <p:cNvSpPr>
            <a:spLocks noChangeArrowheads="1"/>
          </p:cNvSpPr>
          <p:nvPr/>
        </p:nvSpPr>
        <p:spPr bwMode="auto">
          <a:xfrm>
            <a:off x="6751439" y="2026888"/>
            <a:ext cx="866319" cy="513147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57 w 21600"/>
              <a:gd name="T13" fmla="*/ 5418 h 21600"/>
              <a:gd name="T14" fmla="*/ 18973 w 21600"/>
              <a:gd name="T15" fmla="*/ 1618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9DD9"/>
          </a:solidFill>
          <a:ln w="9525" algn="ctr">
            <a:solidFill>
              <a:srgbClr val="0F6FC6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27" name="AutoShape 42"/>
          <p:cNvSpPr>
            <a:spLocks noChangeArrowheads="1"/>
          </p:cNvSpPr>
          <p:nvPr/>
        </p:nvSpPr>
        <p:spPr bwMode="auto">
          <a:xfrm>
            <a:off x="6751438" y="4354963"/>
            <a:ext cx="866319" cy="513147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57 w 21600"/>
              <a:gd name="T13" fmla="*/ 5418 h 21600"/>
              <a:gd name="T14" fmla="*/ 18973 w 21600"/>
              <a:gd name="T15" fmla="*/ 1618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9DD9"/>
          </a:solidFill>
          <a:ln w="9525" algn="ctr">
            <a:solidFill>
              <a:srgbClr val="0F6FC6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24" name="CasellaDiTesto 18"/>
          <p:cNvSpPr txBox="1"/>
          <p:nvPr/>
        </p:nvSpPr>
        <p:spPr>
          <a:xfrm>
            <a:off x="1557796" y="5482878"/>
            <a:ext cx="97439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3) </a:t>
            </a:r>
            <a:r>
              <a:rPr lang="en-US" sz="2000" b="1" dirty="0" smtClean="0"/>
              <a:t>Fiber</a:t>
            </a:r>
            <a:r>
              <a:rPr lang="it-IT" sz="2000" b="1" dirty="0" smtClean="0"/>
              <a:t> </a:t>
            </a:r>
            <a:r>
              <a:rPr lang="en-US" sz="2000" b="1" dirty="0" smtClean="0"/>
              <a:t>Optic</a:t>
            </a:r>
            <a:r>
              <a:rPr lang="it-IT" sz="2000" b="1" dirty="0" smtClean="0"/>
              <a:t> Relative </a:t>
            </a:r>
            <a:r>
              <a:rPr lang="en-US" sz="2000" b="1" dirty="0" smtClean="0"/>
              <a:t>Humidity</a:t>
            </a:r>
            <a:r>
              <a:rPr lang="it-IT" sz="2000" b="1" dirty="0" smtClean="0"/>
              <a:t> </a:t>
            </a:r>
            <a:r>
              <a:rPr lang="en-US" sz="2000" b="1" dirty="0" smtClean="0"/>
              <a:t>Sensors</a:t>
            </a:r>
            <a:r>
              <a:rPr lang="it-IT" sz="2000" b="1" dirty="0" smtClean="0"/>
              <a:t> </a:t>
            </a:r>
            <a:r>
              <a:rPr lang="en-US" sz="2000" b="1" dirty="0" smtClean="0"/>
              <a:t>(FOS-RH) </a:t>
            </a:r>
            <a:r>
              <a:rPr lang="en-GB" sz="2000" b="1" dirty="0"/>
              <a:t>based on Fiber Bragg Grating </a:t>
            </a:r>
            <a:r>
              <a:rPr lang="en-GB" sz="2000" b="1" dirty="0" smtClean="0"/>
              <a:t>technology</a:t>
            </a:r>
            <a:r>
              <a:rPr lang="en-US" sz="2000" b="1" dirty="0" smtClean="0"/>
              <a:t>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They offers several advantages for significant metrological improvement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623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objective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95871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GB" dirty="0" smtClean="0"/>
              <a:t>Even thought in literature there are few studies about LPGs under radiation</a:t>
            </a:r>
            <a:r>
              <a:rPr lang="en-GB" dirty="0"/>
              <a:t>, there are a lot of parameters (fabrication, fiber, ...) that might affect </a:t>
            </a:r>
            <a:r>
              <a:rPr lang="en-GB" dirty="0" smtClean="0"/>
              <a:t>their </a:t>
            </a:r>
            <a:r>
              <a:rPr lang="en-GB" dirty="0"/>
              <a:t>response to radiation. </a:t>
            </a:r>
            <a:endParaRPr lang="en-GB" dirty="0" smtClean="0"/>
          </a:p>
          <a:p>
            <a:pPr marL="0" indent="0" algn="just">
              <a:buNone/>
            </a:pPr>
            <a:r>
              <a:rPr lang="en-GB" dirty="0" smtClean="0"/>
              <a:t>For </a:t>
            </a:r>
            <a:r>
              <a:rPr lang="en-GB" dirty="0"/>
              <a:t>this reason it is fundamental </a:t>
            </a:r>
            <a:r>
              <a:rPr lang="en-GB" dirty="0" smtClean="0"/>
              <a:t>to study the response of our FOS based on LPG platform to different radioactive sources. 3 campaigns have been planned:</a:t>
            </a:r>
          </a:p>
          <a:p>
            <a:pPr lvl="1">
              <a:lnSpc>
                <a:spcPct val="200000"/>
              </a:lnSpc>
            </a:pPr>
            <a:r>
              <a:rPr lang="en-GB" dirty="0" smtClean="0"/>
              <a:t>Neutrons irradiation campaign </a:t>
            </a:r>
          </a:p>
          <a:p>
            <a:pPr lvl="1">
              <a:lnSpc>
                <a:spcPct val="200000"/>
              </a:lnSpc>
            </a:pPr>
            <a:r>
              <a:rPr lang="en-GB" dirty="0" smtClean="0"/>
              <a:t>Protons irradiation campaign </a:t>
            </a:r>
          </a:p>
          <a:p>
            <a:pPr lvl="1">
              <a:lnSpc>
                <a:spcPct val="200000"/>
              </a:lnSpc>
            </a:pPr>
            <a:r>
              <a:rPr lang="en-GB" dirty="0" smtClean="0"/>
              <a:t>Gamma irradiation campaign (planned)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ITk DCS meeting, 6th of October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CB656-A756-4D05-93D4-6C5C644FFAE8}" type="slidenum">
              <a:rPr lang="en-GB" smtClean="0"/>
              <a:t>30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16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si155 | Multipoint Fiber Optic Sensing Instrument | Lu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45" y="3689882"/>
            <a:ext cx="2436648" cy="163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Typical setup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31</a:t>
            </a:fld>
            <a:endParaRPr lang="en-GB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2700" y="43854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8943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/>
          <a:srcRect l="34754" t="31954" r="36666" b="59106"/>
          <a:stretch/>
        </p:blipFill>
        <p:spPr>
          <a:xfrm>
            <a:off x="3703253" y="3887545"/>
            <a:ext cx="1873116" cy="24095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3"/>
          <a:srcRect l="34754" t="31954" r="36666" b="59106"/>
          <a:stretch/>
        </p:blipFill>
        <p:spPr>
          <a:xfrm>
            <a:off x="3703253" y="4091439"/>
            <a:ext cx="1873116" cy="24095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3"/>
          <a:srcRect l="34754" t="31954" r="36666" b="59106"/>
          <a:stretch/>
        </p:blipFill>
        <p:spPr>
          <a:xfrm>
            <a:off x="3703253" y="4429279"/>
            <a:ext cx="1873116" cy="24095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3"/>
          <a:srcRect l="34754" t="31954" r="36666" b="59106"/>
          <a:stretch/>
        </p:blipFill>
        <p:spPr>
          <a:xfrm>
            <a:off x="3703253" y="4673019"/>
            <a:ext cx="1873116" cy="2409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b="34401"/>
          <a:stretch/>
        </p:blipFill>
        <p:spPr>
          <a:xfrm>
            <a:off x="8820163" y="2774920"/>
            <a:ext cx="2724084" cy="15465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t="71270"/>
          <a:stretch/>
        </p:blipFill>
        <p:spPr>
          <a:xfrm>
            <a:off x="8814826" y="4454686"/>
            <a:ext cx="2725200" cy="67762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0177426" y="4086889"/>
            <a:ext cx="539082" cy="1656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8549256" y="1765300"/>
            <a:ext cx="3200784" cy="3810000"/>
          </a:xfrm>
          <a:prstGeom prst="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465779" y="1765299"/>
            <a:ext cx="7935855" cy="3810001"/>
          </a:xfrm>
          <a:prstGeom prst="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l="56236" t="53860" r="36637" b="28899"/>
          <a:stretch/>
        </p:blipFill>
        <p:spPr>
          <a:xfrm>
            <a:off x="10325047" y="4139342"/>
            <a:ext cx="243840" cy="510540"/>
          </a:xfrm>
          <a:prstGeom prst="rect">
            <a:avLst/>
          </a:prstGeom>
        </p:spPr>
      </p:pic>
      <p:pic>
        <p:nvPicPr>
          <p:cNvPr id="27" name="Picture 2" descr="https://static.vecteezy.com/ti/vettori-gratis/p1/636084-icona-del-computer-portatile-su-sfondo-bianco-vettoriale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18" y="1587002"/>
            <a:ext cx="3101301" cy="271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465779" y="1736095"/>
            <a:ext cx="1883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Control room</a:t>
            </a:r>
            <a:endParaRPr lang="en-GB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8567184" y="1703412"/>
            <a:ext cx="2287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Irradiation room</a:t>
            </a:r>
            <a:endParaRPr lang="en-US" sz="2400" b="1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9"/>
          <a:srcRect l="23853" r="18927"/>
          <a:stretch/>
        </p:blipFill>
        <p:spPr>
          <a:xfrm>
            <a:off x="5698703" y="2865926"/>
            <a:ext cx="2543206" cy="252515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509250" y="4429279"/>
            <a:ext cx="207258" cy="168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0432381" y="4346904"/>
            <a:ext cx="36099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xx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06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1066800" y="4064541"/>
            <a:ext cx="100584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TRIGA reactor, </a:t>
            </a:r>
            <a:r>
              <a:rPr lang="en-US" dirty="0" err="1"/>
              <a:t>Jožef</a:t>
            </a:r>
            <a:r>
              <a:rPr lang="en-US" dirty="0"/>
              <a:t> Stefan Institute (JSI), Ljubljana (SL)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F6FC6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endParaRPr kumimoji="0" lang="en-GB" sz="2400" b="0" i="0" u="none" strike="noStrike" kern="1200" cap="all" spc="200" normalizeH="0" baseline="0" noProof="0" dirty="0">
              <a:ln>
                <a:noFill/>
              </a:ln>
              <a:solidFill>
                <a:srgbClr val="17406D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67000" y="1790700"/>
            <a:ext cx="6858000" cy="17907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en-US" sz="6000" dirty="0" smtClean="0"/>
              <a:t>Neutron </a:t>
            </a:r>
            <a:r>
              <a:rPr lang="en-US" sz="6000" dirty="0"/>
              <a:t>irradiation campaign</a:t>
            </a:r>
            <a:endParaRPr kumimoji="0" lang="en-GB" sz="6000" b="0" i="0" u="none" strike="noStrike" kern="1200" cap="none" spc="-5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1198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Reactor view (I)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923" r="7146"/>
          <a:stretch/>
        </p:blipFill>
        <p:spPr>
          <a:xfrm>
            <a:off x="542303" y="1251540"/>
            <a:ext cx="6364244" cy="50400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ITk DCS meeting, 6th of October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CB656-A756-4D05-93D4-6C5C644FFAE8}" type="slidenum">
              <a:rPr lang="en-GB" smtClean="0"/>
              <a:t>33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/>
          </a:p>
        </p:txBody>
      </p:sp>
      <p:pic>
        <p:nvPicPr>
          <p:cNvPr id="5122" name="Picture 2" descr="https://ric.ijs.si/wp-content/uploads/galerija-ogled-reaktorja_0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36" r="20381"/>
          <a:stretch/>
        </p:blipFill>
        <p:spPr bwMode="auto">
          <a:xfrm>
            <a:off x="7239727" y="1405653"/>
            <a:ext cx="3848720" cy="4318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>
            <a:off x="4927211" y="1819293"/>
            <a:ext cx="3403242" cy="80862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524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Reactor view (II)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395" y="1289820"/>
            <a:ext cx="4800000" cy="36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40247" y="1889820"/>
            <a:ext cx="4800000" cy="3600000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12" idx="0"/>
          </p:cNvCxnSpPr>
          <p:nvPr/>
        </p:nvCxnSpPr>
        <p:spPr>
          <a:xfrm flipV="1">
            <a:off x="4354830" y="2953864"/>
            <a:ext cx="4766310" cy="259842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2" idx="0"/>
          </p:cNvCxnSpPr>
          <p:nvPr/>
        </p:nvCxnSpPr>
        <p:spPr>
          <a:xfrm flipH="1" flipV="1">
            <a:off x="2971800" y="2793844"/>
            <a:ext cx="1383030" cy="27584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03938" y="5552284"/>
            <a:ext cx="2301784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Irradiation channel </a:t>
            </a:r>
            <a:r>
              <a:rPr lang="en-GB" dirty="0" err="1" smtClean="0"/>
              <a:t>TiC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ITk DCS meeting, 6th of October 2021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CB656-A756-4D05-93D4-6C5C644FFAE8}" type="slidenum">
              <a:rPr lang="en-GB" smtClean="0"/>
              <a:t>34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66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LPG preparation in EP-DT lab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3677" y="2001570"/>
            <a:ext cx="4800000" cy="36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85188" y="2001569"/>
            <a:ext cx="4800000" cy="36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052" y="1401569"/>
            <a:ext cx="3600000" cy="48000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ITk DCS meeting, 6th of October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CB656-A756-4D05-93D4-6C5C644FFAE8}" type="slidenum">
              <a:rPr lang="en-GB" smtClean="0"/>
              <a:t>35</a:t>
            </a:fld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51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run of irradiation: LPG insertion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24729" y="2070453"/>
            <a:ext cx="4800000" cy="36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79086" y="2070452"/>
            <a:ext cx="4800000" cy="36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782901" y="2070453"/>
            <a:ext cx="4800000" cy="36000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ITk DCS meeting, 6th of October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CB656-A756-4D05-93D4-6C5C644FFAE8}" type="slidenum">
              <a:rPr lang="en-GB" smtClean="0"/>
              <a:t>36</a:t>
            </a:fld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89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Irradiation conditions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The sensors were </a:t>
            </a:r>
            <a:r>
              <a:rPr lang="en-GB" dirty="0" smtClean="0"/>
              <a:t>exposed </a:t>
            </a:r>
            <a:r>
              <a:rPr lang="en-GB" dirty="0"/>
              <a:t>to:</a:t>
            </a:r>
          </a:p>
          <a:p>
            <a:r>
              <a:rPr lang="en-GB" dirty="0" smtClean="0"/>
              <a:t>Irradiation </a:t>
            </a:r>
            <a:r>
              <a:rPr lang="en-GB" dirty="0"/>
              <a:t>time: ~80 min</a:t>
            </a:r>
          </a:p>
          <a:p>
            <a:r>
              <a:rPr lang="en-GB" dirty="0"/>
              <a:t>Flux in the irradiation channel (@P=65 kW): 1e12 n/cm2/s</a:t>
            </a:r>
          </a:p>
          <a:p>
            <a:r>
              <a:rPr lang="en-GB" dirty="0" smtClean="0"/>
              <a:t>Cumulative fluence: ~4.8e15 #n/cm2</a:t>
            </a:r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/>
              <a:t>All data have been </a:t>
            </a:r>
            <a:r>
              <a:rPr lang="en-GB" b="1" dirty="0"/>
              <a:t>acquired real time </a:t>
            </a:r>
            <a:r>
              <a:rPr lang="en-GB" dirty="0"/>
              <a:t>using the </a:t>
            </a:r>
            <a:r>
              <a:rPr lang="en-GB" dirty="0" smtClean="0"/>
              <a:t>LUNA Hyperion </a:t>
            </a:r>
            <a:r>
              <a:rPr lang="en-GB" dirty="0"/>
              <a:t>and the optical </a:t>
            </a:r>
            <a:r>
              <a:rPr lang="en-GB" dirty="0" smtClean="0"/>
              <a:t>switch.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In both runs there were also a PT100 and a HIH4000 inside the container near the sensors, in order to acquire the T </a:t>
            </a:r>
            <a:r>
              <a:rPr lang="en-GB" dirty="0" smtClean="0"/>
              <a:t>variations </a:t>
            </a:r>
            <a:r>
              <a:rPr lang="en-GB" dirty="0"/>
              <a:t>during the </a:t>
            </a:r>
            <a:r>
              <a:rPr lang="en-GB" dirty="0" smtClean="0"/>
              <a:t>irradiation and the RH before the irradiation (no rad-tolerant).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50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Response to neutron radiation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38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1" y="1611540"/>
            <a:ext cx="5361635" cy="432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8916" y="1611540"/>
            <a:ext cx="5361636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19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1066800" y="4064541"/>
            <a:ext cx="100584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F6FC6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en-GB" sz="2400" b="0" i="0" u="none" strike="noStrike" kern="1200" cap="all" spc="200" normalizeH="0" baseline="0" noProof="0" dirty="0" smtClean="0">
                <a:ln>
                  <a:noFill/>
                </a:ln>
                <a:solidFill>
                  <a:srgbClr val="17406D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IRRAD, CERN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F6FC6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endParaRPr kumimoji="0" lang="en-GB" sz="2400" b="0" i="0" u="none" strike="noStrike" kern="1200" cap="all" spc="200" normalizeH="0" baseline="0" noProof="0" dirty="0">
              <a:ln>
                <a:noFill/>
              </a:ln>
              <a:solidFill>
                <a:srgbClr val="17406D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67000" y="1790700"/>
            <a:ext cx="6858000" cy="17907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en-US" sz="6000" dirty="0"/>
              <a:t>Proton irradiation campaign</a:t>
            </a:r>
            <a:endParaRPr kumimoji="0" lang="en-GB" sz="6000" b="0" i="0" u="none" strike="noStrike" kern="1200" cap="none" spc="-5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2605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Fiber Optic </a:t>
            </a:r>
            <a:r>
              <a:rPr lang="en-GB" dirty="0" smtClean="0"/>
              <a:t>Sensors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3018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400" dirty="0"/>
              <a:t>For a large number of environmental monitoring and industrial applications fiber-optic sensor technology offers several advantages for significant metrological improvement through</a:t>
            </a:r>
            <a:r>
              <a:rPr lang="en-GB" sz="2400" dirty="0" smtClean="0"/>
              <a:t>: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GB" altLang="en-US" sz="2400" dirty="0"/>
              <a:t>High sensitivity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GB" altLang="en-US" sz="2400" dirty="0"/>
              <a:t>Immunity to electromagnetic interference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GB" altLang="en-US" sz="2400" dirty="0"/>
              <a:t>Possibility to work in harsh environments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GB" altLang="en-US" sz="2400" dirty="0"/>
              <a:t>Versatility 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GB" altLang="en-US" sz="2400" dirty="0"/>
              <a:t>Absence of electronic circuitry in the measurement area</a:t>
            </a:r>
          </a:p>
          <a:p>
            <a:pPr marL="0" indent="0" algn="just">
              <a:buNone/>
            </a:pPr>
            <a:endParaRPr lang="en-GB" sz="2400" dirty="0" smtClean="0"/>
          </a:p>
          <a:p>
            <a:pPr algn="just"/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3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40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088350" y="1179154"/>
            <a:ext cx="4067330" cy="5073728"/>
          </a:xfrm>
          <a:prstGeom prst="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91970" y="1179153"/>
            <a:ext cx="6446712" cy="5073729"/>
          </a:xfrm>
          <a:prstGeom prst="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91970" y="1189770"/>
            <a:ext cx="6446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Control room</a:t>
            </a:r>
            <a:endParaRPr lang="en-GB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088350" y="1189770"/>
            <a:ext cx="4067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/>
              <a:t>Irradiation</a:t>
            </a:r>
            <a:r>
              <a:rPr lang="it-IT" sz="2400" b="1" dirty="0"/>
              <a:t> room</a:t>
            </a:r>
            <a:endParaRPr lang="en-GB" sz="24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692BB33-F403-4225-8FD5-C92662626F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75" t="41119"/>
          <a:stretch/>
        </p:blipFill>
        <p:spPr>
          <a:xfrm>
            <a:off x="584574" y="2446007"/>
            <a:ext cx="6267760" cy="29066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1399511-5841-4314-B6AD-0D22BEA54A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6090" y="1651435"/>
            <a:ext cx="337185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06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Details of the setup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41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6AB25A-AD9D-4607-B668-B9B409759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497543"/>
            <a:ext cx="3510000" cy="468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3B9F6A5-3B6E-4248-B11E-977806DF9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3629" y="1497543"/>
            <a:ext cx="6240000" cy="46800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895350" y="3917950"/>
            <a:ext cx="819150" cy="6921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9784080" y="4432300"/>
            <a:ext cx="1798320" cy="4572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34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Irradiation conditions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The sensors were </a:t>
            </a:r>
            <a:r>
              <a:rPr lang="en-GB" dirty="0" smtClean="0"/>
              <a:t>exposed </a:t>
            </a:r>
            <a:r>
              <a:rPr lang="en-GB" dirty="0"/>
              <a:t>to:</a:t>
            </a:r>
          </a:p>
          <a:p>
            <a:r>
              <a:rPr lang="en-GB" dirty="0"/>
              <a:t>Cumulative fluence: </a:t>
            </a:r>
            <a:r>
              <a:rPr lang="en-GB" dirty="0" smtClean="0"/>
              <a:t>4.2230e+15 </a:t>
            </a:r>
            <a:r>
              <a:rPr lang="en-GB" dirty="0"/>
              <a:t>p</a:t>
            </a:r>
            <a:r>
              <a:rPr lang="en-GB" dirty="0" smtClean="0"/>
              <a:t>/cm2</a:t>
            </a:r>
            <a:endParaRPr lang="en-GB" dirty="0"/>
          </a:p>
          <a:p>
            <a:r>
              <a:rPr lang="en-GB" dirty="0"/>
              <a:t>Calculated </a:t>
            </a:r>
            <a:r>
              <a:rPr lang="en-GB" dirty="0" smtClean="0"/>
              <a:t>Total </a:t>
            </a:r>
            <a:r>
              <a:rPr lang="en-GB" dirty="0"/>
              <a:t>I</a:t>
            </a:r>
            <a:r>
              <a:rPr lang="en-GB" dirty="0" smtClean="0"/>
              <a:t>onising Dose</a:t>
            </a:r>
            <a:r>
              <a:rPr lang="en-GB" dirty="0"/>
              <a:t>*: 1.152 </a:t>
            </a:r>
            <a:r>
              <a:rPr lang="en-GB" dirty="0" err="1"/>
              <a:t>MGy</a:t>
            </a:r>
            <a:r>
              <a:rPr lang="en-GB" dirty="0"/>
              <a:t> </a:t>
            </a:r>
          </a:p>
          <a:p>
            <a:r>
              <a:rPr lang="en-GB" dirty="0"/>
              <a:t>Irradiation time: about 5 days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600" dirty="0"/>
              <a:t>*Dose [</a:t>
            </a:r>
            <a:r>
              <a:rPr lang="en-GB" sz="1600" dirty="0" err="1"/>
              <a:t>Gy</a:t>
            </a:r>
            <a:r>
              <a:rPr lang="en-GB" sz="1600" dirty="0"/>
              <a:t>] = 1.602 × 10-10 × (</a:t>
            </a:r>
            <a:r>
              <a:rPr lang="en-GB" sz="1600" dirty="0" err="1"/>
              <a:t>dE</a:t>
            </a:r>
            <a:r>
              <a:rPr lang="en-GB" sz="1600" dirty="0"/>
              <a:t>/dx)min [MeV-cm2/g] × </a:t>
            </a:r>
            <a:r>
              <a:rPr lang="en-GB" sz="1600" dirty="0" err="1" smtClean="0"/>
              <a:t>Φp</a:t>
            </a:r>
            <a:r>
              <a:rPr lang="en-GB" sz="1600" dirty="0" smtClean="0"/>
              <a:t>[cm-2]</a:t>
            </a:r>
            <a:br>
              <a:rPr lang="en-GB" sz="1600" dirty="0" smtClean="0"/>
            </a:br>
            <a:r>
              <a:rPr lang="en-GB" sz="1600" dirty="0" smtClean="0"/>
              <a:t>where </a:t>
            </a:r>
            <a:r>
              <a:rPr lang="en-GB" sz="1600" dirty="0" err="1"/>
              <a:t>Φp</a:t>
            </a:r>
            <a:r>
              <a:rPr lang="en-GB" sz="1600" dirty="0"/>
              <a:t> is the proton fluence [cm-2] and (</a:t>
            </a:r>
            <a:r>
              <a:rPr lang="en-GB" sz="1600" dirty="0" err="1"/>
              <a:t>dE</a:t>
            </a:r>
            <a:r>
              <a:rPr lang="en-GB" sz="1600" dirty="0"/>
              <a:t>/dx)min is the energy lost by a particle due to collisions with a given material over the distance x </a:t>
            </a:r>
            <a:r>
              <a:rPr lang="en-GB" sz="1600" dirty="0" err="1"/>
              <a:t>traveled</a:t>
            </a:r>
            <a:r>
              <a:rPr lang="en-GB" sz="1600" dirty="0"/>
              <a:t> [MeV-cm2/g] </a:t>
            </a:r>
            <a:br>
              <a:rPr lang="en-GB" sz="1600" dirty="0"/>
            </a:br>
            <a:r>
              <a:rPr lang="en-GB" sz="1600" dirty="0" smtClean="0"/>
              <a:t>[</a:t>
            </a:r>
            <a:r>
              <a:rPr lang="en-GB" sz="1600" dirty="0" smtClean="0">
                <a:hlinkClick r:id="rId2"/>
              </a:rPr>
              <a:t>https</a:t>
            </a:r>
            <a:r>
              <a:rPr lang="en-GB" sz="1600" dirty="0">
                <a:hlinkClick r:id="rId2"/>
              </a:rPr>
              <a:t>://</a:t>
            </a:r>
            <a:r>
              <a:rPr lang="en-GB" sz="1600" dirty="0" smtClean="0">
                <a:hlinkClick r:id="rId2"/>
              </a:rPr>
              <a:t>ps-irrad.web.cern.ch/assets/doc/info/atomic%20and%20nuclear%20properties%20of%20materials.pdf</a:t>
            </a:r>
            <a:r>
              <a:rPr lang="en-GB" sz="1600" dirty="0" smtClean="0"/>
              <a:t>]</a:t>
            </a:r>
            <a:br>
              <a:rPr lang="en-GB" sz="1600" dirty="0" smtClean="0"/>
            </a:br>
            <a:r>
              <a:rPr lang="en-GB" sz="1600" dirty="0" smtClean="0"/>
              <a:t>For </a:t>
            </a:r>
            <a:r>
              <a:rPr lang="en-GB" sz="1600" dirty="0"/>
              <a:t>our samples, we referred to the value corresponding to </a:t>
            </a:r>
            <a:r>
              <a:rPr lang="en-GB" sz="1600" dirty="0" smtClean="0"/>
              <a:t>SiO2.</a:t>
            </a:r>
            <a:endParaRPr lang="en-GB" sz="16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64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Response to proton radiation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43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449897"/>
            <a:ext cx="5361636" cy="43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8916" y="1449897"/>
            <a:ext cx="5361636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6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44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516793"/>
            <a:ext cx="5361636" cy="43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63999" y="1968633"/>
            <a:ext cx="449168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In order to validate the experimental data it is possible to perform numerical simulations to assess which parameters are most affected by the type of radiation:</a:t>
            </a:r>
          </a:p>
          <a:p>
            <a:pPr algn="just"/>
            <a:endParaRPr lang="en-GB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Fabrication parameters (grating period, length of the sensor, …);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Fiber parameters</a:t>
            </a:r>
            <a:r>
              <a:rPr lang="en-GB" dirty="0"/>
              <a:t> </a:t>
            </a:r>
            <a:r>
              <a:rPr lang="en-GB" dirty="0" smtClean="0"/>
              <a:t>(refractive </a:t>
            </a:r>
            <a:r>
              <a:rPr lang="en-GB" dirty="0"/>
              <a:t>index of the core and the </a:t>
            </a:r>
            <a:r>
              <a:rPr lang="en-GB" dirty="0" smtClean="0"/>
              <a:t>cladding, …);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Very good agreement between experimental and simulated data.</a:t>
            </a:r>
          </a:p>
        </p:txBody>
      </p:sp>
    </p:spTree>
    <p:extLst>
      <p:ext uri="{BB962C8B-B14F-4D97-AF65-F5344CB8AC3E}">
        <p14:creationId xmlns:p14="http://schemas.microsoft.com/office/powerpoint/2010/main" val="387741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</a:t>
            </a:r>
            <a:r>
              <a:rPr lang="en-GB" dirty="0" err="1" smtClean="0"/>
              <a:t>ITk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45</a:t>
            </a:fld>
            <a:endParaRPr lang="en-GB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300341"/>
              </p:ext>
            </p:extLst>
          </p:nvPr>
        </p:nvGraphicFramePr>
        <p:xfrm>
          <a:off x="7583407" y="1569260"/>
          <a:ext cx="3614835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0186">
                  <a:extLst>
                    <a:ext uri="{9D8B030D-6E8A-4147-A177-3AD203B41FA5}">
                      <a16:colId xmlns:a16="http://schemas.microsoft.com/office/drawing/2014/main" val="1474534810"/>
                    </a:ext>
                  </a:extLst>
                </a:gridCol>
                <a:gridCol w="1784649">
                  <a:extLst>
                    <a:ext uri="{9D8B030D-6E8A-4147-A177-3AD203B41FA5}">
                      <a16:colId xmlns:a16="http://schemas.microsoft.com/office/drawing/2014/main" val="4282164509"/>
                    </a:ext>
                  </a:extLst>
                </a:gridCol>
              </a:tblGrid>
              <a:tr h="252306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FOS</a:t>
                      </a:r>
                      <a:r>
                        <a:rPr lang="en-GB" baseline="0" dirty="0" smtClean="0"/>
                        <a:t> devices (LPG+FBGs)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3099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ZA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Strip EC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ZA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36843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ZA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Strip Barrel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24556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ZA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Pixel Inner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ZA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48096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ZA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Pixel Outer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ZA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18315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ZA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OSV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11806960"/>
                  </a:ext>
                </a:extLst>
              </a:tr>
            </a:tbl>
          </a:graphicData>
        </a:graphic>
      </p:graphicFrame>
      <p:pic>
        <p:nvPicPr>
          <p:cNvPr id="13" name="Bild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1" t="25586" r="10642" b="20890"/>
          <a:stretch/>
        </p:blipFill>
        <p:spPr bwMode="auto">
          <a:xfrm>
            <a:off x="7076107" y="4202886"/>
            <a:ext cx="4629436" cy="21207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253" b="97413" l="2125" r="979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96127">
            <a:off x="425565" y="1097812"/>
            <a:ext cx="6602008" cy="414771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/>
          <a:srcRect t="23111" b="42743"/>
          <a:stretch/>
        </p:blipFill>
        <p:spPr>
          <a:xfrm>
            <a:off x="838200" y="4880781"/>
            <a:ext cx="5193596" cy="80962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822700" y="4540551"/>
            <a:ext cx="120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LPG (T/RH)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988995" y="5605176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FBG (T)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95432" y="5929188"/>
            <a:ext cx="666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Radiation dose </a:t>
            </a:r>
            <a:r>
              <a:rPr lang="en-GB" dirty="0"/>
              <a:t>estimated and compensated from RADMON readings </a:t>
            </a:r>
          </a:p>
        </p:txBody>
      </p:sp>
    </p:spTree>
    <p:extLst>
      <p:ext uri="{BB962C8B-B14F-4D97-AF65-F5344CB8AC3E}">
        <p14:creationId xmlns:p14="http://schemas.microsoft.com/office/powerpoint/2010/main" val="227751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6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440" y="3082886"/>
            <a:ext cx="3420000" cy="15077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Improvement: direct measurement of dose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Lorenzo Scherino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ITk Preparation for Environmental Sensor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21D8-ED95-4A7A-A8E8-DB59D18ED25D}" type="slidenum">
              <a:rPr lang="en-GB" smtClean="0"/>
              <a:t>46</a:t>
            </a:fld>
            <a:endParaRPr lang="en-GB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3199" y="1791707"/>
            <a:ext cx="1547994" cy="1241611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877" y="2011664"/>
            <a:ext cx="1036681" cy="80170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5546573" y="2011664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576267"/>
                </a:solidFill>
              </a:rPr>
              <a:t>%</a:t>
            </a:r>
            <a:endParaRPr lang="en-GB" b="1" dirty="0">
              <a:solidFill>
                <a:srgbClr val="576267"/>
              </a:solidFill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9834" y="1915827"/>
            <a:ext cx="1095846" cy="1095846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6573" y="3222678"/>
            <a:ext cx="1547994" cy="1241611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700" y="3295560"/>
            <a:ext cx="1095846" cy="1095846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9415" y="4694110"/>
            <a:ext cx="1547994" cy="1241611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6818061" y="2227138"/>
            <a:ext cx="276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+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9427260" y="2227139"/>
            <a:ext cx="276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+</a:t>
            </a:r>
            <a:endParaRPr lang="en-GB" sz="2400" dirty="0"/>
          </a:p>
        </p:txBody>
      </p:sp>
      <p:sp>
        <p:nvSpPr>
          <p:cNvPr id="60" name="TextBox 59"/>
          <p:cNvSpPr txBox="1"/>
          <p:nvPr/>
        </p:nvSpPr>
        <p:spPr>
          <a:xfrm>
            <a:off x="5043926" y="2187385"/>
            <a:ext cx="266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:</a:t>
            </a:r>
            <a:endParaRPr lang="en-GB" sz="2400" dirty="0"/>
          </a:p>
        </p:txBody>
      </p:sp>
      <p:sp>
        <p:nvSpPr>
          <p:cNvPr id="64" name="TextBox 63"/>
          <p:cNvSpPr txBox="1"/>
          <p:nvPr/>
        </p:nvSpPr>
        <p:spPr>
          <a:xfrm>
            <a:off x="5043926" y="3601243"/>
            <a:ext cx="266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:</a:t>
            </a:r>
            <a:endParaRPr lang="en-GB" sz="2400" dirty="0"/>
          </a:p>
        </p:txBody>
      </p:sp>
      <p:sp>
        <p:nvSpPr>
          <p:cNvPr id="65" name="TextBox 64"/>
          <p:cNvSpPr txBox="1"/>
          <p:nvPr/>
        </p:nvSpPr>
        <p:spPr>
          <a:xfrm>
            <a:off x="5043926" y="5082887"/>
            <a:ext cx="266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: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7427380" y="3601242"/>
            <a:ext cx="276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+</a:t>
            </a:r>
            <a:endParaRPr lang="en-GB" sz="2400" dirty="0"/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4440" y="4559849"/>
            <a:ext cx="3420000" cy="1507742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95294" y="1374157"/>
            <a:ext cx="3420000" cy="17059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23199" y="4847104"/>
            <a:ext cx="4079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We tested several types of rad-hard FBGs, which demonstrate the insensitivity of the sensors to </a:t>
            </a:r>
            <a:r>
              <a:rPr lang="en-GB" dirty="0" smtClean="0"/>
              <a:t>radiation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393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4" b="3460"/>
          <a:stretch/>
        </p:blipFill>
        <p:spPr>
          <a:xfrm>
            <a:off x="4075042" y="1411073"/>
            <a:ext cx="4252408" cy="273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Schematic of the package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068493" y="4448634"/>
            <a:ext cx="1005501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000"/>
                </a:solidFill>
              </a:rPr>
              <a:t>Commercial fiber 250 µm (125 µm the fiber + 125 µm the acrylate coating)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/>
                </a:solidFill>
              </a:rPr>
              <a:t>Uncoated fiber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LPG sensor</a:t>
            </a:r>
          </a:p>
          <a:p>
            <a:pPr algn="just"/>
            <a:r>
              <a:rPr lang="en-GB" dirty="0" smtClean="0"/>
              <a:t>The maximum space to allocate the LPG is around 33 mm. The package has been designed in such a way that this combination of diameters allows the correct clamping of the sensor without unexpected breakage of the fiber at the fixing points.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21D8-ED95-4A7A-A8E8-DB59D18ED25D}" type="slidenum">
              <a:rPr lang="en-GB" smtClean="0"/>
              <a:t>47</a:t>
            </a:fld>
            <a:endParaRPr lang="en-GB"/>
          </a:p>
        </p:txBody>
      </p:sp>
      <p:sp>
        <p:nvSpPr>
          <p:cNvPr id="2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63030"/>
            <a:ext cx="2743200" cy="365125"/>
          </a:xfrm>
        </p:spPr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63030"/>
            <a:ext cx="4114800" cy="365125"/>
          </a:xfrm>
        </p:spPr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 rot="19618157">
            <a:off x="6007266" y="243919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892433"/>
                </a:solidFill>
              </a:rPr>
              <a:t>LPG</a:t>
            </a:r>
            <a:endParaRPr lang="en-GB" dirty="0">
              <a:solidFill>
                <a:srgbClr val="89243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49556" y="3818952"/>
            <a:ext cx="1931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 of J. Noel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188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8" t="11299" r="983" b="4127"/>
          <a:stretch/>
        </p:blipFill>
        <p:spPr>
          <a:xfrm>
            <a:off x="4077729" y="1463580"/>
            <a:ext cx="4226011" cy="273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objective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097280" y="4592641"/>
            <a:ext cx="1005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000"/>
                </a:solidFill>
              </a:rPr>
              <a:t>Commercial fiber 250 µm (125 µm the fiber + 125 µm the acrylate coating)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/>
                </a:solidFill>
              </a:rPr>
              <a:t>Uncoated fiber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FBG sensor</a:t>
            </a:r>
          </a:p>
          <a:p>
            <a:pPr algn="just"/>
            <a:r>
              <a:rPr lang="en-GB" dirty="0" smtClean="0"/>
              <a:t>The objective is to understand the feasibility of splicing two FBGs in a space that does not exceed the 33 mm imposed by the package designed for the LPGs.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21D8-ED95-4A7A-A8E8-DB59D18ED25D}" type="slidenum">
              <a:rPr lang="en-GB" smtClean="0"/>
              <a:t>48</a:t>
            </a:fld>
            <a:endParaRPr lang="en-GB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63030"/>
            <a:ext cx="2743200" cy="365125"/>
          </a:xfrm>
        </p:spPr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63030"/>
            <a:ext cx="4114800" cy="365125"/>
          </a:xfrm>
        </p:spPr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 rot="19618157">
            <a:off x="5387394" y="2757443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892433"/>
                </a:solidFill>
              </a:rPr>
              <a:t>FBG</a:t>
            </a:r>
            <a:endParaRPr lang="en-GB" dirty="0">
              <a:solidFill>
                <a:srgbClr val="892433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19618157">
            <a:off x="6196458" y="2226257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892433"/>
                </a:solidFill>
              </a:rPr>
              <a:t>FBG</a:t>
            </a:r>
            <a:endParaRPr lang="en-GB" dirty="0">
              <a:solidFill>
                <a:srgbClr val="89243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7144" y="3830248"/>
            <a:ext cx="1931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 of J. Noel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630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Splicing step: </a:t>
            </a:r>
            <a:r>
              <a:rPr lang="en-GB" dirty="0"/>
              <a:t>results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0850" y="1700341"/>
            <a:ext cx="5822950" cy="40984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15941" b="26064"/>
          <a:stretch/>
        </p:blipFill>
        <p:spPr>
          <a:xfrm>
            <a:off x="992484" y="1943100"/>
            <a:ext cx="4102524" cy="17449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17666" b="22732"/>
          <a:stretch/>
        </p:blipFill>
        <p:spPr>
          <a:xfrm>
            <a:off x="1061064" y="4000499"/>
            <a:ext cx="4033944" cy="1798321"/>
          </a:xfrm>
          <a:prstGeom prst="rect">
            <a:avLst/>
          </a:prstGeom>
        </p:spPr>
      </p:pic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21D8-ED95-4A7A-A8E8-DB59D18ED25D}" type="slidenum">
              <a:rPr lang="en-GB" smtClean="0"/>
              <a:t>49</a:t>
            </a:fld>
            <a:endParaRPr lang="en-GB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63030"/>
            <a:ext cx="2743200" cy="365125"/>
          </a:xfrm>
        </p:spPr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63030"/>
            <a:ext cx="4114800" cy="365125"/>
          </a:xfrm>
        </p:spPr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1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80051"/>
          </a:xfrm>
        </p:spPr>
        <p:txBody>
          <a:bodyPr anchor="ctr">
            <a:noAutofit/>
          </a:bodyPr>
          <a:lstStyle/>
          <a:p>
            <a:pPr algn="ctr"/>
            <a:r>
              <a:rPr lang="en-GB" sz="4400" dirty="0"/>
              <a:t>Three generations of fibre-optics based environmental sensors (thermo-hygrometric FOS)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595871"/>
            <a:ext cx="10515600" cy="4351338"/>
          </a:xfrm>
        </p:spPr>
        <p:txBody>
          <a:bodyPr anchor="ctr">
            <a:normAutofit lnSpcReduction="10000"/>
          </a:bodyPr>
          <a:lstStyle/>
          <a:p>
            <a:pPr marL="285750" lvl="0" indent="-285750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000" b="1" dirty="0">
                <a:solidFill>
                  <a:prstClr val="black"/>
                </a:solidFill>
              </a:rPr>
              <a:t>1</a:t>
            </a:r>
            <a:r>
              <a:rPr lang="en-GB" sz="2000" b="1" baseline="30000" dirty="0">
                <a:solidFill>
                  <a:prstClr val="black"/>
                </a:solidFill>
              </a:rPr>
              <a:t>st</a:t>
            </a:r>
            <a:r>
              <a:rPr lang="en-GB" sz="2000" b="1" dirty="0">
                <a:solidFill>
                  <a:prstClr val="black"/>
                </a:solidFill>
              </a:rPr>
              <a:t> generation </a:t>
            </a:r>
            <a:r>
              <a:rPr lang="en-GB" sz="2000" dirty="0">
                <a:solidFill>
                  <a:prstClr val="black"/>
                </a:solidFill>
              </a:rPr>
              <a:t>based on </a:t>
            </a:r>
            <a:r>
              <a:rPr lang="en-GB" sz="20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Fiber Bragg Grating (FBG) </a:t>
            </a:r>
            <a:r>
              <a:rPr lang="en-GB" sz="2000" i="1" dirty="0">
                <a:solidFill>
                  <a:prstClr val="black"/>
                </a:solidFill>
              </a:rPr>
              <a:t>technology</a:t>
            </a:r>
            <a:r>
              <a:rPr lang="en-GB" sz="2000" dirty="0">
                <a:solidFill>
                  <a:prstClr val="black"/>
                </a:solidFill>
              </a:rPr>
              <a:t>: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2000" dirty="0">
                <a:solidFill>
                  <a:prstClr val="black"/>
                </a:solidFill>
              </a:rPr>
              <a:t>       - Investigations from 2011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tabLst>
                <a:tab pos="538163" algn="l"/>
              </a:tabLst>
              <a:defRPr/>
            </a:pPr>
            <a:r>
              <a:rPr lang="en-GB" sz="2000" dirty="0">
                <a:solidFill>
                  <a:prstClr val="black"/>
                </a:solidFill>
              </a:rPr>
              <a:t>       - R&amp;D </a:t>
            </a:r>
            <a:r>
              <a:rPr lang="en-GB" sz="2000" dirty="0" smtClean="0">
                <a:solidFill>
                  <a:prstClr val="black"/>
                </a:solidFill>
              </a:rPr>
              <a:t>completed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tabLst>
                <a:tab pos="538163" algn="l"/>
              </a:tabLst>
              <a:defRPr/>
            </a:pPr>
            <a:endParaRPr lang="en-US" sz="2000" dirty="0">
              <a:solidFill>
                <a:prstClr val="black"/>
              </a:solidFill>
            </a:endParaRP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tabLst>
                <a:tab pos="538163" algn="l"/>
              </a:tabLst>
              <a:defRPr/>
            </a:pPr>
            <a:r>
              <a:rPr lang="en-GB" sz="2000" b="1" dirty="0">
                <a:solidFill>
                  <a:prstClr val="black"/>
                </a:solidFill>
              </a:rPr>
              <a:t>2</a:t>
            </a:r>
            <a:r>
              <a:rPr lang="en-GB" sz="2000" b="1" baseline="30000" dirty="0">
                <a:solidFill>
                  <a:prstClr val="black"/>
                </a:solidFill>
              </a:rPr>
              <a:t>nd</a:t>
            </a:r>
            <a:r>
              <a:rPr lang="en-GB" sz="2000" b="1" dirty="0">
                <a:solidFill>
                  <a:prstClr val="black"/>
                </a:solidFill>
              </a:rPr>
              <a:t> generation </a:t>
            </a:r>
            <a:r>
              <a:rPr lang="en-GB" sz="2000" dirty="0">
                <a:solidFill>
                  <a:prstClr val="black"/>
                </a:solidFill>
              </a:rPr>
              <a:t>based on </a:t>
            </a:r>
            <a:r>
              <a:rPr lang="en-GB" sz="20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 Period Grating (LPG)</a:t>
            </a:r>
            <a:r>
              <a:rPr lang="en-GB" sz="2000" b="1" i="1" dirty="0">
                <a:solidFill>
                  <a:prstClr val="black"/>
                </a:solidFill>
              </a:rPr>
              <a:t> </a:t>
            </a:r>
            <a:r>
              <a:rPr lang="en-GB" sz="2000" i="1" dirty="0">
                <a:solidFill>
                  <a:prstClr val="black"/>
                </a:solidFill>
              </a:rPr>
              <a:t>technology</a:t>
            </a:r>
            <a:r>
              <a:rPr lang="en-GB" sz="2000" dirty="0">
                <a:solidFill>
                  <a:prstClr val="black"/>
                </a:solidFill>
              </a:rPr>
              <a:t>: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tabLst>
                <a:tab pos="538163" algn="l"/>
              </a:tabLst>
              <a:defRPr/>
            </a:pPr>
            <a:r>
              <a:rPr lang="en-GB" sz="2000" dirty="0">
                <a:solidFill>
                  <a:prstClr val="black"/>
                </a:solidFill>
              </a:rPr>
              <a:t>       - Investigations from late </a:t>
            </a:r>
            <a:r>
              <a:rPr lang="en-GB" sz="2000" dirty="0" smtClean="0">
                <a:solidFill>
                  <a:prstClr val="black"/>
                </a:solidFill>
              </a:rPr>
              <a:t>2013</a:t>
            </a:r>
            <a:endParaRPr lang="en-GB" sz="2000" dirty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tabLst>
                <a:tab pos="538163" algn="l"/>
              </a:tabLst>
              <a:defRPr/>
            </a:pPr>
            <a:r>
              <a:rPr lang="en-GB" sz="2000" dirty="0">
                <a:solidFill>
                  <a:prstClr val="black"/>
                </a:solidFill>
              </a:rPr>
              <a:t>       - </a:t>
            </a:r>
            <a:r>
              <a:rPr lang="en-GB" sz="2000" dirty="0" smtClean="0">
                <a:solidFill>
                  <a:prstClr val="black"/>
                </a:solidFill>
              </a:rPr>
              <a:t>Prototype </a:t>
            </a:r>
            <a:r>
              <a:rPr lang="en-GB" sz="2000" dirty="0">
                <a:solidFill>
                  <a:prstClr val="black"/>
                </a:solidFill>
              </a:rPr>
              <a:t>installation in ATLAS ID in March 2019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2000" dirty="0" smtClean="0">
                <a:solidFill>
                  <a:prstClr val="black"/>
                </a:solidFill>
              </a:rPr>
              <a:t>       </a:t>
            </a:r>
            <a:r>
              <a:rPr lang="en-GB" sz="2000" dirty="0">
                <a:solidFill>
                  <a:prstClr val="black"/>
                </a:solidFill>
              </a:rPr>
              <a:t>- R&amp;D still on-going (completion target 2022</a:t>
            </a:r>
            <a:r>
              <a:rPr lang="en-GB" sz="2000" dirty="0" smtClean="0">
                <a:solidFill>
                  <a:prstClr val="black"/>
                </a:solidFill>
              </a:rPr>
              <a:t>)</a:t>
            </a:r>
            <a:r>
              <a:rPr lang="en-US" sz="2000" dirty="0" smtClean="0">
                <a:solidFill>
                  <a:prstClr val="black"/>
                </a:solidFill>
              </a:rPr>
              <a:t/>
            </a:r>
            <a:br>
              <a:rPr lang="en-US" sz="2000" dirty="0" smtClean="0">
                <a:solidFill>
                  <a:prstClr val="black"/>
                </a:solidFill>
              </a:rPr>
            </a:br>
            <a:r>
              <a:rPr lang="en-GB" sz="2000" dirty="0" smtClean="0">
                <a:solidFill>
                  <a:prstClr val="black"/>
                </a:solidFill>
              </a:rPr>
              <a:t>       - </a:t>
            </a:r>
            <a:r>
              <a:rPr lang="en-GB" sz="2000" dirty="0">
                <a:solidFill>
                  <a:prstClr val="black"/>
                </a:solidFill>
              </a:rPr>
              <a:t>Target complete installation in ATLAS </a:t>
            </a:r>
            <a:r>
              <a:rPr lang="en-GB" sz="2000" dirty="0" err="1">
                <a:solidFill>
                  <a:prstClr val="black"/>
                </a:solidFill>
              </a:rPr>
              <a:t>ITk</a:t>
            </a:r>
            <a:r>
              <a:rPr lang="en-GB" sz="2000" dirty="0">
                <a:solidFill>
                  <a:prstClr val="black"/>
                </a:solidFill>
              </a:rPr>
              <a:t> in 2024 </a:t>
            </a:r>
            <a:endParaRPr lang="en-GB" sz="200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GB" sz="2000" dirty="0">
              <a:solidFill>
                <a:prstClr val="black"/>
              </a:solidFill>
            </a:endParaRP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000" b="1" dirty="0">
                <a:solidFill>
                  <a:prstClr val="black"/>
                </a:solidFill>
              </a:rPr>
              <a:t>3</a:t>
            </a:r>
            <a:r>
              <a:rPr lang="en-GB" sz="2000" b="1" baseline="30000" dirty="0">
                <a:solidFill>
                  <a:prstClr val="black"/>
                </a:solidFill>
              </a:rPr>
              <a:t>rd</a:t>
            </a:r>
            <a:r>
              <a:rPr lang="en-GB" sz="2000" b="1" dirty="0">
                <a:solidFill>
                  <a:prstClr val="black"/>
                </a:solidFill>
              </a:rPr>
              <a:t> generation </a:t>
            </a:r>
            <a:r>
              <a:rPr lang="en-GB" sz="2000" dirty="0">
                <a:solidFill>
                  <a:prstClr val="black"/>
                </a:solidFill>
              </a:rPr>
              <a:t>based on distributed sensing: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tabLst>
                <a:tab pos="538163" algn="l"/>
              </a:tabLst>
              <a:defRPr/>
            </a:pPr>
            <a:r>
              <a:rPr lang="en-GB" sz="2000" dirty="0">
                <a:solidFill>
                  <a:prstClr val="black"/>
                </a:solidFill>
              </a:rPr>
              <a:t>       - Investigations from 2017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tabLst>
                <a:tab pos="538163" algn="l"/>
              </a:tabLst>
              <a:defRPr/>
            </a:pPr>
            <a:r>
              <a:rPr lang="en-GB" sz="2000" dirty="0">
                <a:solidFill>
                  <a:prstClr val="black"/>
                </a:solidFill>
              </a:rPr>
              <a:t>       - R&amp;D on-going </a:t>
            </a:r>
            <a:endParaRPr lang="en-GB" sz="200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tabLst>
                <a:tab pos="538163" algn="l"/>
              </a:tabLst>
              <a:defRPr/>
            </a:pPr>
            <a:r>
              <a:rPr lang="en-GB" sz="2000" dirty="0" smtClean="0">
                <a:solidFill>
                  <a:prstClr val="black"/>
                </a:solidFill>
              </a:rPr>
              <a:t>	EP-DT </a:t>
            </a:r>
            <a:r>
              <a:rPr lang="en-GB" sz="2000" dirty="0">
                <a:solidFill>
                  <a:prstClr val="black"/>
                </a:solidFill>
              </a:rPr>
              <a:t>seminar held by </a:t>
            </a:r>
            <a:r>
              <a:rPr lang="en-GB" sz="2000" dirty="0" smtClean="0">
                <a:solidFill>
                  <a:prstClr val="black"/>
                </a:solidFill>
              </a:rPr>
              <a:t>T. Neves </a:t>
            </a:r>
            <a:r>
              <a:rPr lang="en-GB" sz="2000" dirty="0">
                <a:solidFill>
                  <a:prstClr val="black"/>
                </a:solidFill>
              </a:rPr>
              <a:t>(</a:t>
            </a:r>
            <a:r>
              <a:rPr lang="en-GB" sz="2000" dirty="0" smtClean="0">
                <a:solidFill>
                  <a:prstClr val="black"/>
                </a:solidFill>
                <a:hlinkClick r:id="rId3"/>
              </a:rPr>
              <a:t>https</a:t>
            </a:r>
            <a:r>
              <a:rPr lang="en-GB" sz="2000" dirty="0">
                <a:solidFill>
                  <a:prstClr val="black"/>
                </a:solidFill>
                <a:hlinkClick r:id="rId3"/>
              </a:rPr>
              <a:t>://indico.cern.ch/event/1017585</a:t>
            </a:r>
            <a:r>
              <a:rPr lang="en-GB" sz="2000" dirty="0" smtClean="0">
                <a:solidFill>
                  <a:prstClr val="black"/>
                </a:solidFill>
                <a:hlinkClick r:id="rId3"/>
              </a:rPr>
              <a:t>/</a:t>
            </a:r>
            <a:r>
              <a:rPr lang="en-GB" sz="2000" dirty="0" smtClean="0">
                <a:solidFill>
                  <a:prstClr val="black"/>
                </a:solidFill>
              </a:rPr>
              <a:t>) 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4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device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50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37" y="2311400"/>
            <a:ext cx="3636108" cy="28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7055" y="2311400"/>
            <a:ext cx="3636108" cy="28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4073" y="2311400"/>
            <a:ext cx="345104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32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Connection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51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373" y="1182362"/>
            <a:ext cx="2880000" cy="22811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3813" y="2019178"/>
            <a:ext cx="6109024" cy="42998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835331" y="1139257"/>
                <a:ext cx="4305987" cy="1117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3 signals from each point of </a:t>
                </a:r>
                <a:r>
                  <a:rPr lang="en-GB" dirty="0" err="1" smtClean="0"/>
                  <a:t>ITk</a:t>
                </a:r>
                <a:r>
                  <a:rPr lang="en-GB" dirty="0" smtClean="0"/>
                  <a:t>: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 [°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]</m:t>
                            </m:r>
                          </m:e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𝑅𝐻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 [%]</m:t>
                            </m:r>
                          </m:e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𝑇𝐼𝐷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 [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𝐺𝑦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]</m:t>
                            </m:r>
                          </m:e>
                        </m:eqArr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5331" y="1139257"/>
                <a:ext cx="4305987" cy="1117998"/>
              </a:xfrm>
              <a:prstGeom prst="rect">
                <a:avLst/>
              </a:prstGeom>
              <a:blipFill>
                <a:blip r:embed="rId4"/>
                <a:stretch>
                  <a:fillRect l="-11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9758" t="10443" r="3358" b="7760"/>
          <a:stretch/>
        </p:blipFill>
        <p:spPr>
          <a:xfrm>
            <a:off x="1244373" y="3565795"/>
            <a:ext cx="2880000" cy="2711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0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Finals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5208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 and RH test of </a:t>
            </a:r>
            <a:r>
              <a:rPr lang="en-GB" dirty="0"/>
              <a:t>the final device (LPG + 2xFBGs) in EP-DT climatic chamber </a:t>
            </a:r>
            <a:r>
              <a:rPr lang="en-GB" dirty="0" smtClean="0"/>
              <a:t>(ongoing).</a:t>
            </a:r>
            <a:endParaRPr lang="en-GB" dirty="0"/>
          </a:p>
          <a:p>
            <a:r>
              <a:rPr lang="en-GB" dirty="0"/>
              <a:t>Thermal cycling (down to -40°C) EP-DT QART lab of:</a:t>
            </a:r>
          </a:p>
          <a:p>
            <a:pPr lvl="1"/>
            <a:r>
              <a:rPr lang="en-GB" dirty="0"/>
              <a:t>LPG + FBGs in the final package;</a:t>
            </a:r>
          </a:p>
          <a:p>
            <a:pPr lvl="1"/>
            <a:r>
              <a:rPr lang="en-GB" dirty="0" err="1"/>
              <a:t>Sensirion</a:t>
            </a:r>
            <a:r>
              <a:rPr lang="en-GB" dirty="0"/>
              <a:t> </a:t>
            </a:r>
            <a:r>
              <a:rPr lang="en-GB" dirty="0" smtClean="0"/>
              <a:t>SHT31-ARP-B;</a:t>
            </a:r>
            <a:endParaRPr lang="en-GB" dirty="0"/>
          </a:p>
          <a:p>
            <a:pPr lvl="1"/>
            <a:r>
              <a:rPr lang="en-GB" dirty="0"/>
              <a:t>HIH4000+PT100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/>
              <a:t>New radiation campaign planned:</a:t>
            </a:r>
          </a:p>
          <a:p>
            <a:pPr lvl="1"/>
            <a:r>
              <a:rPr lang="en-GB" dirty="0" smtClean="0"/>
              <a:t>New proton </a:t>
            </a:r>
            <a:r>
              <a:rPr lang="en-GB" dirty="0"/>
              <a:t>radiation at IRRAD;</a:t>
            </a:r>
          </a:p>
          <a:p>
            <a:pPr lvl="1"/>
            <a:r>
              <a:rPr lang="en-GB" dirty="0" smtClean="0"/>
              <a:t>Within </a:t>
            </a:r>
            <a:r>
              <a:rPr lang="en-GB" dirty="0"/>
              <a:t>the year, gamma </a:t>
            </a:r>
            <a:r>
              <a:rPr lang="en-GB"/>
              <a:t>radiation </a:t>
            </a:r>
            <a:r>
              <a:rPr lang="en-GB" smtClean="0"/>
              <a:t>campaign</a:t>
            </a:r>
            <a:endParaRPr lang="en-GB" dirty="0" smtClean="0"/>
          </a:p>
          <a:p>
            <a:r>
              <a:rPr lang="en-GB" dirty="0" smtClean="0"/>
              <a:t>Complete the T/RH/TID model</a:t>
            </a:r>
          </a:p>
          <a:p>
            <a:r>
              <a:rPr lang="en-GB" dirty="0" smtClean="0"/>
              <a:t>Technology transfer to Johannesburg group (ATLAS)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95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Finals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5208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 and RH test of </a:t>
            </a:r>
            <a:r>
              <a:rPr lang="en-GB" dirty="0"/>
              <a:t>the final device (LPG + 2xFBGs) in EP-DT climatic chamber </a:t>
            </a:r>
            <a:r>
              <a:rPr lang="en-GB" dirty="0" smtClean="0"/>
              <a:t>(ongoing).</a:t>
            </a:r>
            <a:endParaRPr lang="en-GB" dirty="0"/>
          </a:p>
          <a:p>
            <a:r>
              <a:rPr lang="en-GB" dirty="0"/>
              <a:t>Thermal cycling (down to -40°C) EP-DT QART lab of:</a:t>
            </a:r>
          </a:p>
          <a:p>
            <a:pPr lvl="1"/>
            <a:r>
              <a:rPr lang="en-GB" dirty="0"/>
              <a:t>LPG + FBGs in the final package;</a:t>
            </a:r>
          </a:p>
          <a:p>
            <a:pPr lvl="1"/>
            <a:r>
              <a:rPr lang="en-GB" dirty="0" err="1"/>
              <a:t>Sensirion</a:t>
            </a:r>
            <a:r>
              <a:rPr lang="en-GB" dirty="0"/>
              <a:t> </a:t>
            </a:r>
            <a:r>
              <a:rPr lang="en-GB" dirty="0" smtClean="0"/>
              <a:t>SHT31-ARP-B;</a:t>
            </a:r>
            <a:endParaRPr lang="en-GB" dirty="0"/>
          </a:p>
          <a:p>
            <a:pPr lvl="1"/>
            <a:r>
              <a:rPr lang="en-GB" dirty="0"/>
              <a:t>HIH4000+PT100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/>
              <a:t>New radiation campaign planned:</a:t>
            </a:r>
          </a:p>
          <a:p>
            <a:pPr lvl="1"/>
            <a:r>
              <a:rPr lang="en-GB" dirty="0" smtClean="0"/>
              <a:t>New proton </a:t>
            </a:r>
            <a:r>
              <a:rPr lang="en-GB" dirty="0"/>
              <a:t>radiation at IRRAD;</a:t>
            </a:r>
          </a:p>
          <a:p>
            <a:pPr lvl="1"/>
            <a:r>
              <a:rPr lang="en-GB" dirty="0" smtClean="0"/>
              <a:t>Within </a:t>
            </a:r>
            <a:r>
              <a:rPr lang="en-GB" dirty="0"/>
              <a:t>the year, gamma radiation </a:t>
            </a:r>
            <a:r>
              <a:rPr lang="en-GB" dirty="0" smtClean="0"/>
              <a:t>campaign</a:t>
            </a:r>
          </a:p>
          <a:p>
            <a:r>
              <a:rPr lang="en-GB" dirty="0" smtClean="0"/>
              <a:t>Complete the T/RH/TID model</a:t>
            </a:r>
          </a:p>
          <a:p>
            <a:r>
              <a:rPr lang="en-GB" dirty="0" smtClean="0"/>
              <a:t>Technology transfer to Johannesburg group (ATLAS)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53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189132" y="5495250"/>
            <a:ext cx="987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smtClean="0">
                <a:solidFill>
                  <a:srgbClr val="0F6F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YOUR ATTENTION!</a:t>
            </a:r>
            <a:endParaRPr lang="en-GB" sz="5400" b="1" dirty="0">
              <a:solidFill>
                <a:srgbClr val="0F6FC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10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2633423"/>
            <a:ext cx="12192000" cy="17907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-5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BACKUP</a:t>
            </a:r>
            <a:endParaRPr kumimoji="0" lang="en-GB" sz="4400" b="0" i="0" u="none" strike="noStrike" kern="1200" cap="none" spc="-5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0319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Strain and Temperature FBG-based </a:t>
            </a:r>
            <a:r>
              <a:rPr lang="en-GB" dirty="0" smtClean="0"/>
              <a:t>sensors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55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515" y="1438589"/>
            <a:ext cx="3148122" cy="14616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13" t="-1264"/>
          <a:stretch/>
        </p:blipFill>
        <p:spPr>
          <a:xfrm>
            <a:off x="3044056" y="3687132"/>
            <a:ext cx="860847" cy="1678310"/>
          </a:xfrm>
          <a:prstGeom prst="rect">
            <a:avLst/>
          </a:prstGeom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4596401" y="2007880"/>
            <a:ext cx="32067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dirty="0"/>
              <a:t>-    </a:t>
            </a:r>
            <a:r>
              <a:rPr lang="el-GR" i="1" dirty="0"/>
              <a:t>Λ</a:t>
            </a:r>
            <a:r>
              <a:rPr lang="en-US" dirty="0"/>
              <a:t>  via direct deformation </a:t>
            </a:r>
          </a:p>
          <a:p>
            <a:pPr eaLnBrk="0" hangingPunct="0">
              <a:defRPr/>
            </a:pPr>
            <a:r>
              <a:rPr lang="en-US" dirty="0"/>
              <a:t>-   </a:t>
            </a:r>
            <a:r>
              <a:rPr lang="en-GB" i="1" dirty="0">
                <a:solidFill>
                  <a:prstClr val="black"/>
                </a:solidFill>
                <a:ea typeface="ヒラギノ角ゴ Pro W3" charset="-128"/>
              </a:rPr>
              <a:t>n</a:t>
            </a:r>
            <a:r>
              <a:rPr lang="en-GB" i="1" baseline="-25000" dirty="0">
                <a:solidFill>
                  <a:prstClr val="black"/>
                </a:solidFill>
                <a:ea typeface="ヒラギノ角ゴ Pro W3" charset="-128"/>
              </a:rPr>
              <a:t>eff</a:t>
            </a:r>
            <a:r>
              <a:rPr lang="en-US" dirty="0"/>
              <a:t> via </a:t>
            </a:r>
            <a:r>
              <a:rPr lang="en-US" dirty="0" err="1"/>
              <a:t>elasto</a:t>
            </a:r>
            <a:r>
              <a:rPr lang="en-US" dirty="0"/>
              <a:t>-optic effect</a:t>
            </a:r>
          </a:p>
        </p:txBody>
      </p:sp>
      <p:sp>
        <p:nvSpPr>
          <p:cNvPr id="10" name="TextBox 94"/>
          <p:cNvSpPr txBox="1">
            <a:spLocks noChangeArrowheads="1"/>
          </p:cNvSpPr>
          <p:nvPr/>
        </p:nvSpPr>
        <p:spPr bwMode="auto">
          <a:xfrm>
            <a:off x="4565421" y="4179097"/>
            <a:ext cx="3124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eaLnBrk="0" hangingPunct="0">
              <a:buFontTx/>
              <a:buChar char="-"/>
              <a:defRPr/>
            </a:pPr>
            <a:r>
              <a:rPr lang="en-US" i="1" dirty="0"/>
              <a:t>Λ</a:t>
            </a:r>
            <a:r>
              <a:rPr lang="en-US" dirty="0"/>
              <a:t>   via thermal expansion</a:t>
            </a:r>
          </a:p>
          <a:p>
            <a:pPr eaLnBrk="0" hangingPunct="0">
              <a:defRPr/>
            </a:pPr>
            <a:r>
              <a:rPr lang="en-US" dirty="0"/>
              <a:t>-   </a:t>
            </a:r>
            <a:r>
              <a:rPr lang="en-GB" i="1" dirty="0">
                <a:solidFill>
                  <a:prstClr val="black"/>
                </a:solidFill>
                <a:ea typeface="ヒラギノ角ゴ Pro W3" charset="-128"/>
              </a:rPr>
              <a:t>n</a:t>
            </a:r>
            <a:r>
              <a:rPr lang="en-GB" i="1" baseline="-25000" dirty="0">
                <a:solidFill>
                  <a:prstClr val="black"/>
                </a:solidFill>
                <a:ea typeface="ヒラギノ角ゴ Pro W3" charset="-128"/>
              </a:rPr>
              <a:t>eff</a:t>
            </a:r>
            <a:r>
              <a:rPr lang="en-US" dirty="0"/>
              <a:t> via thermo-optic effect </a:t>
            </a:r>
          </a:p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11" name="Rectangle 64"/>
          <p:cNvSpPr>
            <a:spLocks noChangeArrowheads="1"/>
          </p:cNvSpPr>
          <p:nvPr/>
        </p:nvSpPr>
        <p:spPr bwMode="auto">
          <a:xfrm>
            <a:off x="4717821" y="3756458"/>
            <a:ext cx="26254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/>
              <a:t> </a:t>
            </a:r>
            <a:r>
              <a:rPr lang="en-US" altLang="en-US" sz="2000" b="1" u="sng" dirty="0"/>
              <a:t>Temperature Changes</a:t>
            </a:r>
            <a:r>
              <a:rPr lang="en-US" altLang="en-US" sz="2000" b="1" dirty="0"/>
              <a:t>:</a:t>
            </a:r>
            <a:endParaRPr lang="en-GB" altLang="en-US" sz="2000" b="1" dirty="0"/>
          </a:p>
        </p:txBody>
      </p:sp>
      <p:sp>
        <p:nvSpPr>
          <p:cNvPr id="12" name="Rectangle 65"/>
          <p:cNvSpPr>
            <a:spLocks noChangeArrowheads="1"/>
          </p:cNvSpPr>
          <p:nvPr/>
        </p:nvSpPr>
        <p:spPr bwMode="auto">
          <a:xfrm>
            <a:off x="5153622" y="1636045"/>
            <a:ext cx="18546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/>
              <a:t> </a:t>
            </a:r>
            <a:r>
              <a:rPr lang="en-US" altLang="en-US" sz="2000" b="1" u="sng" dirty="0"/>
              <a:t>Strain changes</a:t>
            </a:r>
            <a:r>
              <a:rPr lang="en-US" altLang="en-US" sz="2000" b="1" dirty="0"/>
              <a:t>:</a:t>
            </a:r>
            <a:endParaRPr lang="en-GB" altLang="en-US" sz="2000" b="1" dirty="0"/>
          </a:p>
        </p:txBody>
      </p:sp>
      <p:grpSp>
        <p:nvGrpSpPr>
          <p:cNvPr id="13" name="Group 72"/>
          <p:cNvGrpSpPr>
            <a:grpSpLocks/>
          </p:cNvGrpSpPr>
          <p:nvPr/>
        </p:nvGrpSpPr>
        <p:grpSpPr bwMode="auto">
          <a:xfrm>
            <a:off x="7517649" y="3536471"/>
            <a:ext cx="2876550" cy="2054621"/>
            <a:chOff x="4910307" y="-800161"/>
            <a:chExt cx="3403216" cy="2330113"/>
          </a:xfrm>
        </p:grpSpPr>
        <p:grpSp>
          <p:nvGrpSpPr>
            <p:cNvPr id="14" name="Group 11"/>
            <p:cNvGrpSpPr>
              <a:grpSpLocks/>
            </p:cNvGrpSpPr>
            <p:nvPr/>
          </p:nvGrpSpPr>
          <p:grpSpPr bwMode="auto">
            <a:xfrm>
              <a:off x="4910307" y="-800161"/>
              <a:ext cx="3403216" cy="2330113"/>
              <a:chOff x="2618" y="1525"/>
              <a:chExt cx="2460" cy="2223"/>
            </a:xfrm>
          </p:grpSpPr>
          <p:pic>
            <p:nvPicPr>
              <p:cNvPr id="16" name="Picture 5" descr="spettrifree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18" y="1525"/>
                <a:ext cx="2460" cy="22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Line 6"/>
              <p:cNvSpPr>
                <a:spLocks noChangeShapeType="1"/>
              </p:cNvSpPr>
              <p:nvPr/>
            </p:nvSpPr>
            <p:spPr bwMode="auto">
              <a:xfrm flipV="1">
                <a:off x="3515" y="2341"/>
                <a:ext cx="771" cy="273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18" name="Text Box 7"/>
              <p:cNvSpPr txBox="1">
                <a:spLocks noChangeArrowheads="1"/>
              </p:cNvSpPr>
              <p:nvPr/>
            </p:nvSpPr>
            <p:spPr bwMode="auto">
              <a:xfrm>
                <a:off x="4284" y="2197"/>
                <a:ext cx="227" cy="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it-IT" altLang="en-US" sz="2200" b="1" dirty="0">
                    <a:solidFill>
                      <a:srgbClr val="110B91"/>
                    </a:solidFill>
                  </a:rPr>
                  <a:t>T</a:t>
                </a:r>
              </a:p>
            </p:txBody>
          </p:sp>
          <p:sp>
            <p:nvSpPr>
              <p:cNvPr id="19" name="Rectangle 8"/>
              <p:cNvSpPr>
                <a:spLocks noChangeArrowheads="1"/>
              </p:cNvSpPr>
              <p:nvPr/>
            </p:nvSpPr>
            <p:spPr bwMode="auto">
              <a:xfrm>
                <a:off x="3152" y="1525"/>
                <a:ext cx="1542" cy="9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en-US" sz="1800">
                  <a:solidFill>
                    <a:srgbClr val="0033CC"/>
                  </a:solidFill>
                </a:endParaRPr>
              </a:p>
            </p:txBody>
          </p:sp>
        </p:grpSp>
        <p:sp>
          <p:nvSpPr>
            <p:cNvPr id="15" name="Rettangolo 18"/>
            <p:cNvSpPr>
              <a:spLocks noChangeArrowheads="1"/>
            </p:cNvSpPr>
            <p:nvPr/>
          </p:nvSpPr>
          <p:spPr bwMode="auto">
            <a:xfrm>
              <a:off x="5201863" y="-576973"/>
              <a:ext cx="1993824" cy="34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it-IT" altLang="en-US" sz="1400" dirty="0">
                  <a:solidFill>
                    <a:srgbClr val="110B91"/>
                  </a:solidFill>
                </a:rPr>
                <a:t>S</a:t>
              </a:r>
              <a:r>
                <a:rPr lang="it-IT" altLang="en-US" sz="1400" baseline="-25000" dirty="0">
                  <a:solidFill>
                    <a:srgbClr val="110B91"/>
                  </a:solidFill>
                </a:rPr>
                <a:t>T</a:t>
              </a:r>
              <a:r>
                <a:rPr lang="it-IT" altLang="en-US" sz="1400" dirty="0">
                  <a:solidFill>
                    <a:srgbClr val="110B91"/>
                  </a:solidFill>
                </a:rPr>
                <a:t>≈10 pm/°C </a:t>
              </a:r>
            </a:p>
          </p:txBody>
        </p:sp>
      </p:grpSp>
      <p:grpSp>
        <p:nvGrpSpPr>
          <p:cNvPr id="20" name="Group 12"/>
          <p:cNvGrpSpPr>
            <a:grpSpLocks/>
          </p:cNvGrpSpPr>
          <p:nvPr/>
        </p:nvGrpSpPr>
        <p:grpSpPr bwMode="auto">
          <a:xfrm>
            <a:off x="7517648" y="1213333"/>
            <a:ext cx="2876550" cy="1980243"/>
            <a:chOff x="2290" y="1492"/>
            <a:chExt cx="2602" cy="2131"/>
          </a:xfrm>
        </p:grpSpPr>
        <p:sp>
          <p:nvSpPr>
            <p:cNvPr id="21" name="Rectangle 6"/>
            <p:cNvSpPr>
              <a:spLocks noChangeArrowheads="1"/>
            </p:cNvSpPr>
            <p:nvPr/>
          </p:nvSpPr>
          <p:spPr bwMode="auto">
            <a:xfrm>
              <a:off x="3152" y="1525"/>
              <a:ext cx="1542" cy="9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en-US" sz="1800"/>
            </a:p>
          </p:txBody>
        </p:sp>
        <p:pic>
          <p:nvPicPr>
            <p:cNvPr id="22" name="Picture 9" descr="spettristrain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0" y="1616"/>
              <a:ext cx="2602" cy="2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Line 4"/>
            <p:cNvSpPr>
              <a:spLocks noChangeShapeType="1"/>
            </p:cNvSpPr>
            <p:nvPr/>
          </p:nvSpPr>
          <p:spPr bwMode="auto">
            <a:xfrm flipV="1">
              <a:off x="3651" y="2568"/>
              <a:ext cx="1043" cy="364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4" name="Text Box 5"/>
            <p:cNvSpPr txBox="1">
              <a:spLocks noChangeArrowheads="1"/>
            </p:cNvSpPr>
            <p:nvPr/>
          </p:nvSpPr>
          <p:spPr bwMode="auto">
            <a:xfrm>
              <a:off x="4322" y="2199"/>
              <a:ext cx="227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l-GR" altLang="en-US" sz="2200" b="1" dirty="0">
                  <a:solidFill>
                    <a:srgbClr val="110B91"/>
                  </a:solidFill>
                </a:rPr>
                <a:t>ε</a:t>
              </a: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>
              <a:off x="2549" y="1492"/>
              <a:ext cx="2313" cy="13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en-US" sz="1800"/>
            </a:p>
          </p:txBody>
        </p:sp>
      </p:grpSp>
      <p:sp>
        <p:nvSpPr>
          <p:cNvPr id="26" name="Rettangolo 221"/>
          <p:cNvSpPr>
            <a:spLocks noChangeArrowheads="1"/>
          </p:cNvSpPr>
          <p:nvPr/>
        </p:nvSpPr>
        <p:spPr bwMode="auto">
          <a:xfrm>
            <a:off x="7720305" y="1808558"/>
            <a:ext cx="10969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en-US" sz="1400" dirty="0">
                <a:solidFill>
                  <a:srgbClr val="110B91"/>
                </a:solidFill>
              </a:rPr>
              <a:t>S</a:t>
            </a:r>
            <a:r>
              <a:rPr lang="el-GR" altLang="en-US" sz="1400" baseline="-25000" dirty="0">
                <a:solidFill>
                  <a:srgbClr val="110B91"/>
                </a:solidFill>
              </a:rPr>
              <a:t>ε</a:t>
            </a:r>
            <a:r>
              <a:rPr lang="it-IT" altLang="en-US" sz="1400" dirty="0">
                <a:solidFill>
                  <a:srgbClr val="110B91"/>
                </a:solidFill>
              </a:rPr>
              <a:t>≈ 1 pm/</a:t>
            </a:r>
            <a:r>
              <a:rPr lang="el-GR" altLang="en-US" sz="1400" dirty="0">
                <a:solidFill>
                  <a:srgbClr val="110B91"/>
                </a:solidFill>
              </a:rPr>
              <a:t>με</a:t>
            </a:r>
            <a:r>
              <a:rPr lang="it-IT" altLang="en-US" sz="1400" baseline="30000" dirty="0">
                <a:solidFill>
                  <a:srgbClr val="110B91"/>
                </a:solidFill>
              </a:rPr>
              <a:t> </a:t>
            </a:r>
            <a:endParaRPr lang="it-IT" altLang="en-US" sz="1400" dirty="0">
              <a:solidFill>
                <a:srgbClr val="110B9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59799" y="5602794"/>
            <a:ext cx="8534400" cy="677108"/>
          </a:xfrm>
          <a:prstGeom prst="rect">
            <a:avLst/>
          </a:prstGeom>
          <a:noFill/>
          <a:ln w="38100">
            <a:solidFill>
              <a:srgbClr val="0F6FC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900" dirty="0"/>
              <a:t>For strain measurements, </a:t>
            </a:r>
            <a:r>
              <a:rPr lang="en-GB" sz="1900" u="sng" dirty="0"/>
              <a:t>discrimination between temperature and strain needed</a:t>
            </a:r>
            <a:r>
              <a:rPr lang="en-GB" sz="1900" dirty="0"/>
              <a:t>:</a:t>
            </a:r>
          </a:p>
          <a:p>
            <a:pPr algn="ctr"/>
            <a:r>
              <a:rPr lang="en-GB" sz="1900" dirty="0"/>
              <a:t> (</a:t>
            </a:r>
            <a:r>
              <a:rPr lang="en-GB" sz="1900" b="1" dirty="0"/>
              <a:t>T-Compensation technique</a:t>
            </a:r>
            <a:r>
              <a:rPr lang="en-GB" sz="1900" dirty="0"/>
              <a:t>)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2" r="48369"/>
          <a:stretch/>
        </p:blipFill>
        <p:spPr>
          <a:xfrm>
            <a:off x="1774325" y="3248183"/>
            <a:ext cx="962315" cy="1643062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2878945" y="1416827"/>
            <a:ext cx="609600" cy="1524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 rot="5400000">
            <a:off x="2881327" y="1492234"/>
            <a:ext cx="152400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2955939" y="1492233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3032139" y="1492233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3108339" y="1492233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3184539" y="1492233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3260739" y="1492233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3336939" y="1492233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2881327" y="1492234"/>
            <a:ext cx="15240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0800000">
            <a:off x="2726545" y="1416828"/>
            <a:ext cx="91440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0800000">
            <a:off x="2726545" y="1569228"/>
            <a:ext cx="91440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153515" y="1703085"/>
            <a:ext cx="0" cy="260854"/>
          </a:xfrm>
          <a:prstGeom prst="straightConnector1">
            <a:avLst/>
          </a:prstGeom>
          <a:ln>
            <a:solidFill>
              <a:srgbClr val="110B9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2355639" y="4106582"/>
            <a:ext cx="609600" cy="1524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 rot="5400000">
            <a:off x="2358021" y="4181989"/>
            <a:ext cx="152400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2432633" y="4181988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2508833" y="4181988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>
            <a:off x="2585033" y="4181988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>
            <a:off x="2661233" y="4181988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2737433" y="4181988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2813633" y="4181988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2358021" y="4181989"/>
            <a:ext cx="15240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0800000">
            <a:off x="2203239" y="4106583"/>
            <a:ext cx="91440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0800000">
            <a:off x="2203239" y="4258983"/>
            <a:ext cx="91440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3651040" y="4563782"/>
            <a:ext cx="609600" cy="1524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cxnSp>
        <p:nvCxnSpPr>
          <p:cNvPr id="54" name="Straight Connector 53"/>
          <p:cNvCxnSpPr/>
          <p:nvPr/>
        </p:nvCxnSpPr>
        <p:spPr>
          <a:xfrm rot="5400000">
            <a:off x="3653422" y="4639189"/>
            <a:ext cx="152400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3728034" y="4639188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3804234" y="4639188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5400000">
            <a:off x="3880434" y="4639188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3956634" y="4639188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>
            <a:off x="4032834" y="4639188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>
            <a:off x="4109034" y="4639188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3653422" y="4639189"/>
            <a:ext cx="15240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10800000">
            <a:off x="3498640" y="4563783"/>
            <a:ext cx="91440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10800000">
            <a:off x="3498640" y="4716183"/>
            <a:ext cx="91440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48923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931" y="125044"/>
            <a:ext cx="10058400" cy="108005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Palatino Linotype" panose="02040502050505030304" pitchFamily="18" charset="0"/>
                <a:ea typeface="ヒラギノ角ゴ Pro W3" charset="-128"/>
              </a:rPr>
              <a:t>Fabrication (UV methods): Point to Point </a:t>
            </a:r>
            <a:r>
              <a:rPr lang="en-US" b="1" dirty="0" smtClean="0">
                <a:latin typeface="Palatino Linotype" panose="02040502050505030304" pitchFamily="18" charset="0"/>
                <a:ea typeface="ヒラギノ角ゴ Pro W3" charset="-128"/>
              </a:rPr>
              <a:t>Technique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56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899" y="2705728"/>
            <a:ext cx="2253651" cy="25293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84131" y="1268779"/>
            <a:ext cx="892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The writing technique based on UV exposure according to the point-by-point method consists of exposing a co-doped B-Ge fibre to a laser source (λ = 248 nm), thus introducing an increase in the refractive index of the core</a:t>
            </a:r>
            <a:r>
              <a:rPr lang="en-GB" dirty="0"/>
              <a:t>.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6116181" y="2349692"/>
            <a:ext cx="3783012" cy="1657350"/>
            <a:chOff x="4605338" y="2189480"/>
            <a:chExt cx="3783012" cy="1657350"/>
          </a:xfrm>
        </p:grpSpPr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779"/>
            <a:stretch>
              <a:fillRect/>
            </a:stretch>
          </p:blipFill>
          <p:spPr bwMode="auto">
            <a:xfrm>
              <a:off x="4605338" y="2189480"/>
              <a:ext cx="3783012" cy="165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" name="Connettore 1 32"/>
            <p:cNvCxnSpPr/>
            <p:nvPr/>
          </p:nvCxnSpPr>
          <p:spPr>
            <a:xfrm>
              <a:off x="6343650" y="2198905"/>
              <a:ext cx="0" cy="1512000"/>
            </a:xfrm>
            <a:prstGeom prst="line">
              <a:avLst/>
            </a:prstGeom>
            <a:ln w="15875" cmpd="sng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367" y="4211832"/>
            <a:ext cx="3666682" cy="19516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83562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98677"/>
            <a:ext cx="10058400" cy="1080051"/>
          </a:xfrm>
        </p:spPr>
        <p:txBody>
          <a:bodyPr>
            <a:normAutofit fontScale="90000"/>
          </a:bodyPr>
          <a:lstStyle/>
          <a:p>
            <a:r>
              <a:rPr lang="en-GB" dirty="0"/>
              <a:t>Different types of fabrication of </a:t>
            </a:r>
            <a:r>
              <a:rPr lang="en-GB" dirty="0" smtClean="0"/>
              <a:t>LPGs used in ATLAS ID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57</a:t>
            </a:fld>
            <a:endParaRPr lang="en-GB"/>
          </a:p>
        </p:txBody>
      </p:sp>
      <p:pic>
        <p:nvPicPr>
          <p:cNvPr id="7" name="Immagine 2">
            <a:extLst>
              <a:ext uri="{FF2B5EF4-FFF2-40B4-BE49-F238E27FC236}">
                <a16:creationId xmlns:a16="http://schemas.microsoft.com/office/drawing/2014/main" id="{BC73688E-1A17-4E43-B3BD-D6D0857C7E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027" y="2203769"/>
            <a:ext cx="9278906" cy="346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45298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RH-LPG calibration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58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507573"/>
            <a:ext cx="5212664" cy="43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016" y="1507573"/>
            <a:ext cx="5212664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3918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FOS on the Strip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59</a:t>
            </a:fld>
            <a:endParaRPr lang="en-GB"/>
          </a:p>
        </p:txBody>
      </p:sp>
      <p:pic>
        <p:nvPicPr>
          <p:cNvPr id="2050" name="Picture 13" descr="cid:image001.jpg@01D85F12.19DC55F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931" y="1116660"/>
            <a:ext cx="2562955" cy="177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image0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122" y="2928575"/>
            <a:ext cx="3335305" cy="3367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image0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368" y="2932872"/>
            <a:ext cx="3627638" cy="3363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image00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654" y="2928575"/>
            <a:ext cx="3288598" cy="3367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1427205" y="1943100"/>
            <a:ext cx="2878095" cy="1331443"/>
          </a:xfrm>
          <a:prstGeom prst="straightConnector1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194170" y="2579473"/>
            <a:ext cx="2159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 of J. Tarrant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>
          <a:xfrm rot="806191">
            <a:off x="4326158" y="1431267"/>
            <a:ext cx="682898" cy="1130300"/>
          </a:xfrm>
          <a:prstGeom prst="ellipse">
            <a:avLst/>
          </a:prstGeom>
          <a:noFill/>
          <a:ln w="2857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52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6900" y="4370784"/>
            <a:ext cx="2060682" cy="16528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Fiber Bragg Gratings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113" y="1219625"/>
            <a:ext cx="5206567" cy="30078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97280" y="1219625"/>
            <a:ext cx="45948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FBGs are devices </a:t>
            </a:r>
            <a:r>
              <a:rPr lang="en-GB" dirty="0" smtClean="0"/>
              <a:t>where is realized a </a:t>
            </a:r>
            <a:r>
              <a:rPr lang="en-GB" dirty="0"/>
              <a:t>permanent </a:t>
            </a:r>
            <a:r>
              <a:rPr lang="en-GB" dirty="0" smtClean="0"/>
              <a:t>photo-induced periodic </a:t>
            </a:r>
            <a:r>
              <a:rPr lang="en-GB" dirty="0"/>
              <a:t>modulation of the refractive index </a:t>
            </a:r>
            <a:r>
              <a:rPr lang="en-GB" dirty="0" smtClean="0"/>
              <a:t>of </a:t>
            </a:r>
            <a:r>
              <a:rPr lang="en-GB" dirty="0"/>
              <a:t>the fibre </a:t>
            </a:r>
            <a:r>
              <a:rPr lang="en-GB" dirty="0" smtClean="0"/>
              <a:t>core.</a:t>
            </a:r>
          </a:p>
          <a:p>
            <a:pPr algn="just"/>
            <a:r>
              <a:rPr lang="en-GB" dirty="0" smtClean="0"/>
              <a:t>When the </a:t>
            </a:r>
            <a:r>
              <a:rPr lang="en-GB" dirty="0"/>
              <a:t>light guided within the core hits on this periodic </a:t>
            </a:r>
            <a:r>
              <a:rPr lang="en-GB" dirty="0" err="1"/>
              <a:t>microstucture</a:t>
            </a:r>
            <a:r>
              <a:rPr lang="en-GB" dirty="0"/>
              <a:t> one specific wavelength gets reflected and all other wavelengths of the guided broadband light can pass unperturbed.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8860" y="4472005"/>
            <a:ext cx="2887396" cy="13794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649200" y="3807534"/>
                <a:ext cx="3260893" cy="624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3200" i="1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it-IT" sz="3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it-IT" sz="3200" b="0" i="1" smtClean="0">
                          <a:latin typeface="Cambria Math" panose="02040503050406030204" pitchFamily="18" charset="0"/>
                        </a:rPr>
                        <m:t>=2∗</m:t>
                      </m:r>
                      <m:sSub>
                        <m:sSubPr>
                          <m:ctrlPr>
                            <a:rPr lang="it-IT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it-IT" sz="3200" b="0" i="1" smtClean="0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it-IT" sz="32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l-GR" sz="3200" b="0" i="1" smtClean="0">
                          <a:latin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9200" y="3807534"/>
                <a:ext cx="3260893" cy="6242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ttangolo arrotondato 36">
            <a:extLst>
              <a:ext uri="{FF2B5EF4-FFF2-40B4-BE49-F238E27FC236}">
                <a16:creationId xmlns:a16="http://schemas.microsoft.com/office/drawing/2014/main" id="{6F548DCB-268B-451F-9A65-EADE9F6F9459}"/>
              </a:ext>
            </a:extLst>
          </p:cNvPr>
          <p:cNvSpPr/>
          <p:nvPr/>
        </p:nvSpPr>
        <p:spPr>
          <a:xfrm>
            <a:off x="1638298" y="3792067"/>
            <a:ext cx="3260893" cy="655145"/>
          </a:xfrm>
          <a:prstGeom prst="roundRect">
            <a:avLst>
              <a:gd name="adj" fmla="val 9997"/>
            </a:avLst>
          </a:prstGeom>
          <a:noFill/>
          <a:ln w="25400">
            <a:solidFill>
              <a:srgbClr val="0F6FC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it-IT" dirty="0">
              <a:solidFill>
                <a:prstClr val="black"/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086375" y="4532965"/>
                <a:ext cx="4364738" cy="178773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GB" dirty="0"/>
                  <a:t> is the  fiber effective refractive index  (</a:t>
                </a:r>
                <a:r>
                  <a:rPr lang="en-GB" dirty="0" err="1"/>
                  <a:t>neff</a:t>
                </a:r>
                <a:r>
                  <a:rPr lang="en-GB" dirty="0"/>
                  <a:t> ~ 1.455 in silica)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/>
                  <a:t> is the grating pitch (typically ~  500 nm)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GB" dirty="0"/>
                  <a:t> is the reflected Bragg’s </a:t>
                </a:r>
                <a:r>
                  <a:rPr lang="en-GB" dirty="0" smtClean="0"/>
                  <a:t>wavelength</a:t>
                </a:r>
                <a:endParaRPr lang="en-GB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375" y="4532965"/>
                <a:ext cx="4364738" cy="1787733"/>
              </a:xfrm>
              <a:prstGeom prst="rect">
                <a:avLst/>
              </a:prstGeom>
              <a:blipFill>
                <a:blip r:embed="rId6"/>
                <a:stretch>
                  <a:fillRect l="-838" r="-1257" b="-27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6732170" y="5890406"/>
            <a:ext cx="1660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 Strain </a:t>
            </a:r>
            <a:r>
              <a:rPr lang="en-GB" dirty="0" smtClean="0"/>
              <a:t>changes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9387893" y="5890406"/>
            <a:ext cx="2258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Temperature changes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72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2360" y="133795"/>
            <a:ext cx="10058400" cy="1080051"/>
          </a:xfrm>
        </p:spPr>
        <p:txBody>
          <a:bodyPr>
            <a:normAutofit fontScale="90000"/>
          </a:bodyPr>
          <a:lstStyle/>
          <a:p>
            <a:r>
              <a:rPr lang="en-GB" dirty="0"/>
              <a:t>Radiation Environment Expectations for the </a:t>
            </a:r>
            <a:r>
              <a:rPr lang="en-GB" dirty="0" err="1"/>
              <a:t>ITk</a:t>
            </a:r>
            <a:r>
              <a:rPr lang="en-GB" dirty="0"/>
              <a:t> Detector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60</a:t>
            </a:fld>
            <a:endParaRPr lang="en-GB"/>
          </a:p>
        </p:txBody>
      </p:sp>
      <p:pic>
        <p:nvPicPr>
          <p:cNvPr id="7" name="Picture 2" descr="https://atlas.web.cern.ch/Atlas/GROUPS/PHYSICS/PLOTS/ITK-2016-002/fig_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232696"/>
            <a:ext cx="5215513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7971" y="1410512"/>
            <a:ext cx="4037709" cy="26237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1219" y="4169260"/>
            <a:ext cx="3937524" cy="2041964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484630" y="2722375"/>
            <a:ext cx="1739900" cy="0"/>
          </a:xfrm>
          <a:prstGeom prst="line">
            <a:avLst/>
          </a:prstGeom>
          <a:ln w="28575">
            <a:solidFill>
              <a:srgbClr val="FFFF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132455" y="2611250"/>
            <a:ext cx="0" cy="3146425"/>
          </a:xfrm>
          <a:prstGeom prst="line">
            <a:avLst/>
          </a:prstGeom>
          <a:ln w="28575">
            <a:solidFill>
              <a:srgbClr val="FFFF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3089836" y="2680306"/>
            <a:ext cx="90000" cy="889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097280" y="1844180"/>
            <a:ext cx="586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Expected </a:t>
            </a:r>
            <a:r>
              <a:rPr lang="en-GB" dirty="0"/>
              <a:t>fluence after 3000fb-1 for the extended@4 layout.</a:t>
            </a:r>
          </a:p>
        </p:txBody>
      </p:sp>
    </p:spTree>
    <p:extLst>
      <p:ext uri="{BB962C8B-B14F-4D97-AF65-F5344CB8AC3E}">
        <p14:creationId xmlns:p14="http://schemas.microsoft.com/office/powerpoint/2010/main" val="427759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 conditions Neutron irradiation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61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971540"/>
            <a:ext cx="5030516" cy="36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480" y="1971540"/>
            <a:ext cx="5030516" cy="3600000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H="1">
            <a:off x="3581400" y="1662150"/>
            <a:ext cx="838907" cy="528600"/>
          </a:xfrm>
          <a:prstGeom prst="straightConnector1">
            <a:avLst/>
          </a:prstGeom>
          <a:ln w="28575">
            <a:solidFill>
              <a:srgbClr val="0072B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9456962" y="3115313"/>
            <a:ext cx="1293587" cy="174049"/>
          </a:xfrm>
          <a:prstGeom prst="straightConnector1">
            <a:avLst/>
          </a:prstGeom>
          <a:ln w="28575">
            <a:solidFill>
              <a:srgbClr val="D9531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420307" y="1421337"/>
            <a:ext cx="1261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run, LPG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0750549" y="2892295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run, FBG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10043510" y="4826746"/>
            <a:ext cx="364140" cy="719199"/>
          </a:xfrm>
          <a:prstGeom prst="straightConnector1">
            <a:avLst/>
          </a:prstGeom>
          <a:ln w="28575">
            <a:solidFill>
              <a:srgbClr val="D9531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4990498" y="4911880"/>
            <a:ext cx="282895" cy="608470"/>
          </a:xfrm>
          <a:prstGeom prst="straightConnector1">
            <a:avLst/>
          </a:prstGeom>
          <a:ln w="28575">
            <a:solidFill>
              <a:srgbClr val="0072BD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394264" y="5520350"/>
            <a:ext cx="2194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Out of the core, </a:t>
            </a:r>
          </a:p>
          <a:p>
            <a:pPr algn="ctr"/>
            <a:r>
              <a:rPr lang="en-GB" dirty="0" smtClean="0"/>
              <a:t>but inside the reactor</a:t>
            </a:r>
            <a:endParaRPr lang="en-GB" dirty="0"/>
          </a:p>
        </p:txBody>
      </p:sp>
      <p:cxnSp>
        <p:nvCxnSpPr>
          <p:cNvPr id="26" name="Straight Arrow Connector 25"/>
          <p:cNvCxnSpPr>
            <a:stCxn id="27" idx="1"/>
          </p:cNvCxnSpPr>
          <p:nvPr/>
        </p:nvCxnSpPr>
        <p:spPr>
          <a:xfrm flipH="1">
            <a:off x="10043509" y="3771540"/>
            <a:ext cx="854766" cy="237021"/>
          </a:xfrm>
          <a:prstGeom prst="straightConnector1">
            <a:avLst/>
          </a:prstGeom>
          <a:ln w="28575">
            <a:solidFill>
              <a:srgbClr val="0072BD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898275" y="3448374"/>
            <a:ext cx="143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Outside the reactor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9846079" y="5545945"/>
            <a:ext cx="2194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Out of the core, </a:t>
            </a:r>
          </a:p>
          <a:p>
            <a:pPr algn="ctr"/>
            <a:r>
              <a:rPr lang="en-GB" dirty="0" smtClean="0"/>
              <a:t>but inside the reactor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222667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RH conditions Neutron irradiation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62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971540"/>
            <a:ext cx="5030516" cy="36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480" y="1971540"/>
            <a:ext cx="5030516" cy="36000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9740900" y="1949342"/>
            <a:ext cx="1041400" cy="468382"/>
          </a:xfrm>
          <a:prstGeom prst="straightConnector1">
            <a:avLst/>
          </a:prstGeom>
          <a:ln w="28575">
            <a:solidFill>
              <a:srgbClr val="D9531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81074" y="1503855"/>
            <a:ext cx="1434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run (LPGs)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0782299" y="1726324"/>
            <a:ext cx="149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run (FBGs)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3142167" y="1744668"/>
            <a:ext cx="838907" cy="528600"/>
          </a:xfrm>
          <a:prstGeom prst="straightConnector1">
            <a:avLst/>
          </a:prstGeom>
          <a:ln w="28575">
            <a:solidFill>
              <a:srgbClr val="0072B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674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D4AF05A3-3BDF-4888-80F0-FC435EF6173E}"/>
              </a:ext>
            </a:extLst>
          </p:cNvPr>
          <p:cNvSpPr txBox="1">
            <a:spLocks/>
          </p:cNvSpPr>
          <p:nvPr/>
        </p:nvSpPr>
        <p:spPr>
          <a:xfrm>
            <a:off x="1097280" y="0"/>
            <a:ext cx="10058400" cy="10800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>
              <a:lnSpc>
                <a:spcPct val="85000"/>
              </a:lnSpc>
              <a:spcBef>
                <a:spcPct val="0"/>
              </a:spcBef>
              <a:defRPr/>
            </a:pPr>
            <a:r>
              <a:rPr lang="en-GB" sz="4800" spc="-50" dirty="0">
                <a:solidFill>
                  <a:srgbClr val="0F6F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  <a:ea typeface="+mj-ea"/>
                <a:cs typeface="+mj-cs"/>
              </a:rPr>
              <a:t>First generation: FBG-based RH sensors</a:t>
            </a:r>
          </a:p>
        </p:txBody>
      </p:sp>
      <p:sp>
        <p:nvSpPr>
          <p:cNvPr id="14" name="Rectangle 19">
            <a:extLst>
              <a:ext uri="{FF2B5EF4-FFF2-40B4-BE49-F238E27FC236}">
                <a16:creationId xmlns:a16="http://schemas.microsoft.com/office/drawing/2014/main" id="{8C4E0176-E686-4E1F-8BD2-B8E7B5ECF4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079492"/>
            <a:ext cx="9144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457200">
              <a:spcBef>
                <a:spcPct val="50000"/>
              </a:spcBef>
              <a:defRPr/>
            </a:pPr>
            <a:r>
              <a:rPr lang="en-US" sz="2000" dirty="0">
                <a:solidFill>
                  <a:prstClr val="black"/>
                </a:solidFill>
              </a:rPr>
              <a:t>Fiber optic RH sensor based on polyimide-coated Fiber Bragg Grating (FBG)</a:t>
            </a:r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120627D0-6E3E-4F36-B31C-199D2D7B1E40}"/>
              </a:ext>
            </a:extLst>
          </p:cNvPr>
          <p:cNvSpPr txBox="1"/>
          <p:nvPr/>
        </p:nvSpPr>
        <p:spPr>
          <a:xfrm>
            <a:off x="6126311" y="3443695"/>
            <a:ext cx="4746668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61340" marR="415290" indent="635" algn="ctr" defTabSz="457200">
              <a:spcBef>
                <a:spcPts val="100"/>
              </a:spcBef>
            </a:pPr>
            <a:r>
              <a:rPr lang="en-GB" dirty="0">
                <a:solidFill>
                  <a:prstClr val="black"/>
                </a:solidFill>
                <a:cs typeface="DejaVu Sans"/>
              </a:rPr>
              <a:t>72 </a:t>
            </a:r>
            <a:r>
              <a:rPr lang="en-GB" dirty="0" smtClean="0">
                <a:solidFill>
                  <a:prstClr val="black"/>
                </a:solidFill>
                <a:cs typeface="DejaVu Sans"/>
              </a:rPr>
              <a:t>FBGs- </a:t>
            </a:r>
            <a:r>
              <a:rPr lang="en-GB" dirty="0">
                <a:solidFill>
                  <a:prstClr val="black"/>
                </a:solidFill>
                <a:cs typeface="DejaVu Sans"/>
              </a:rPr>
              <a:t>based </a:t>
            </a:r>
            <a:r>
              <a:rPr lang="en-GB" dirty="0" smtClean="0">
                <a:solidFill>
                  <a:prstClr val="black"/>
                </a:solidFill>
                <a:cs typeface="DejaVu Sans"/>
              </a:rPr>
              <a:t>thermo-hygrometers </a:t>
            </a:r>
            <a:r>
              <a:rPr lang="en-GB" dirty="0">
                <a:solidFill>
                  <a:prstClr val="black"/>
                </a:solidFill>
                <a:cs typeface="DejaVu Sans"/>
              </a:rPr>
              <a:t>installed in CMS Tracker</a:t>
            </a:r>
            <a:endParaRPr lang="en-US" sz="1600" dirty="0">
              <a:solidFill>
                <a:prstClr val="black"/>
              </a:solidFill>
              <a:cs typeface="DejaVu Sans"/>
            </a:endParaRPr>
          </a:p>
        </p:txBody>
      </p:sp>
      <p:sp>
        <p:nvSpPr>
          <p:cNvPr id="18" name="CasellaDiTesto 20">
            <a:extLst>
              <a:ext uri="{FF2B5EF4-FFF2-40B4-BE49-F238E27FC236}">
                <a16:creationId xmlns:a16="http://schemas.microsoft.com/office/drawing/2014/main" id="{5D84883E-6B19-4A79-B949-366560C89EF2}"/>
              </a:ext>
            </a:extLst>
          </p:cNvPr>
          <p:cNvSpPr txBox="1"/>
          <p:nvPr/>
        </p:nvSpPr>
        <p:spPr>
          <a:xfrm>
            <a:off x="1097280" y="5678029"/>
            <a:ext cx="37716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it-IT" sz="1000" i="1" dirty="0">
                <a:solidFill>
                  <a:prstClr val="black"/>
                </a:solidFill>
              </a:rPr>
              <a:t>G. M. Berruti et al, </a:t>
            </a:r>
            <a:r>
              <a:rPr lang="it-IT" sz="1000" i="1" dirty="0" err="1">
                <a:solidFill>
                  <a:prstClr val="black"/>
                </a:solidFill>
              </a:rPr>
              <a:t>Sensors</a:t>
            </a:r>
            <a:r>
              <a:rPr lang="it-IT" sz="1000" i="1" dirty="0">
                <a:solidFill>
                  <a:prstClr val="black"/>
                </a:solidFill>
              </a:rPr>
              <a:t> and </a:t>
            </a:r>
            <a:r>
              <a:rPr lang="it-IT" sz="1000" i="1" dirty="0" err="1">
                <a:solidFill>
                  <a:prstClr val="black"/>
                </a:solidFill>
              </a:rPr>
              <a:t>Actuators</a:t>
            </a:r>
            <a:r>
              <a:rPr lang="it-IT" sz="1000" i="1" dirty="0">
                <a:solidFill>
                  <a:prstClr val="black"/>
                </a:solidFill>
              </a:rPr>
              <a:t> B: Chemical, 177, (2013)</a:t>
            </a:r>
          </a:p>
          <a:p>
            <a:pPr defTabSz="457200"/>
            <a:r>
              <a:rPr lang="it-IT" sz="1000" i="1" dirty="0">
                <a:solidFill>
                  <a:prstClr val="black"/>
                </a:solidFill>
              </a:rPr>
              <a:t>G. M. Berruti </a:t>
            </a:r>
            <a:r>
              <a:rPr lang="it-IT" sz="1000" i="1" dirty="0" err="1">
                <a:solidFill>
                  <a:prstClr val="black"/>
                </a:solidFill>
              </a:rPr>
              <a:t>et</a:t>
            </a:r>
            <a:r>
              <a:rPr lang="it-IT" sz="1000" i="1" dirty="0">
                <a:solidFill>
                  <a:prstClr val="black"/>
                </a:solidFill>
              </a:rPr>
              <a:t> al, IEEE </a:t>
            </a:r>
            <a:r>
              <a:rPr lang="it-IT" sz="1000" i="1" dirty="0" err="1">
                <a:solidFill>
                  <a:prstClr val="black"/>
                </a:solidFill>
              </a:rPr>
              <a:t>Photonics</a:t>
            </a:r>
            <a:r>
              <a:rPr lang="it-IT" sz="1000" i="1" dirty="0">
                <a:solidFill>
                  <a:prstClr val="black"/>
                </a:solidFill>
              </a:rPr>
              <a:t> Journal, 6(</a:t>
            </a:r>
            <a:r>
              <a:rPr lang="it-IT" sz="1000" i="1" dirty="0" err="1">
                <a:solidFill>
                  <a:prstClr val="black"/>
                </a:solidFill>
              </a:rPr>
              <a:t>6</a:t>
            </a:r>
            <a:r>
              <a:rPr lang="it-IT" sz="1000" i="1" dirty="0">
                <a:solidFill>
                  <a:prstClr val="black"/>
                </a:solidFill>
              </a:rPr>
              <a:t>), (2014)</a:t>
            </a:r>
          </a:p>
          <a:p>
            <a:pPr defTabSz="457200"/>
            <a:r>
              <a:rPr lang="it-IT" sz="1000" i="1" dirty="0">
                <a:solidFill>
                  <a:prstClr val="black"/>
                </a:solidFill>
              </a:rPr>
              <a:t>G. M. Berruti </a:t>
            </a:r>
            <a:r>
              <a:rPr lang="it-IT" sz="1000" i="1" dirty="0" err="1">
                <a:solidFill>
                  <a:prstClr val="black"/>
                </a:solidFill>
              </a:rPr>
              <a:t>et</a:t>
            </a:r>
            <a:r>
              <a:rPr lang="it-IT" sz="1000" i="1" dirty="0">
                <a:solidFill>
                  <a:prstClr val="black"/>
                </a:solidFill>
              </a:rPr>
              <a:t> al, </a:t>
            </a:r>
            <a:r>
              <a:rPr lang="it-IT" sz="1000" i="1" dirty="0" err="1">
                <a:solidFill>
                  <a:prstClr val="black"/>
                </a:solidFill>
              </a:rPr>
              <a:t>Jinst</a:t>
            </a:r>
            <a:r>
              <a:rPr lang="it-IT" sz="1000" i="1" dirty="0">
                <a:solidFill>
                  <a:prstClr val="black"/>
                </a:solidFill>
              </a:rPr>
              <a:t>, 11, (2016)</a:t>
            </a:r>
          </a:p>
        </p:txBody>
      </p:sp>
      <p:pic>
        <p:nvPicPr>
          <p:cNvPr id="21" name="Immagine 47">
            <a:extLst>
              <a:ext uri="{FF2B5EF4-FFF2-40B4-BE49-F238E27FC236}">
                <a16:creationId xmlns:a16="http://schemas.microsoft.com/office/drawing/2014/main" id="{3F4427FF-48B7-4870-AD75-CF8384AEB8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84" t="11338" r="4556" b="18722"/>
          <a:stretch/>
        </p:blipFill>
        <p:spPr>
          <a:xfrm>
            <a:off x="566352" y="1454898"/>
            <a:ext cx="2827199" cy="2232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7</a:t>
            </a:fld>
            <a:endParaRPr lang="en-GB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435"/>
          <a:stretch/>
        </p:blipFill>
        <p:spPr>
          <a:xfrm>
            <a:off x="5383593" y="4048624"/>
            <a:ext cx="3417531" cy="208323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C84EF30-580B-4B28-A041-A6FAB89F855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410" y="4331747"/>
            <a:ext cx="2209800" cy="1672839"/>
          </a:xfrm>
          <a:prstGeom prst="rect">
            <a:avLst/>
          </a:prstGeom>
        </p:spPr>
      </p:pic>
      <p:sp>
        <p:nvSpPr>
          <p:cNvPr id="32" name="Text Box 41"/>
          <p:cNvSpPr txBox="1">
            <a:spLocks noChangeArrowheads="1"/>
          </p:cNvSpPr>
          <p:nvPr/>
        </p:nvSpPr>
        <p:spPr bwMode="auto">
          <a:xfrm>
            <a:off x="3666415" y="1855157"/>
            <a:ext cx="1785139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cs typeface="+mn-cs"/>
              </a:rPr>
              <a:t>Water molecules </a:t>
            </a:r>
            <a:r>
              <a:rPr lang="en-GB" dirty="0" smtClean="0">
                <a:cs typeface="+mn-cs"/>
              </a:rPr>
              <a:t>absorbed </a:t>
            </a:r>
            <a:r>
              <a:rPr lang="en-GB" dirty="0">
                <a:cs typeface="+mn-cs"/>
              </a:rPr>
              <a:t>by the hygroscopic coating</a:t>
            </a:r>
          </a:p>
        </p:txBody>
      </p:sp>
      <p:sp>
        <p:nvSpPr>
          <p:cNvPr id="33" name="AutoShape 42"/>
          <p:cNvSpPr>
            <a:spLocks noChangeArrowheads="1"/>
          </p:cNvSpPr>
          <p:nvPr/>
        </p:nvSpPr>
        <p:spPr bwMode="auto">
          <a:xfrm>
            <a:off x="5525431" y="2232691"/>
            <a:ext cx="514400" cy="468312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57 w 21600"/>
              <a:gd name="T13" fmla="*/ 5418 h 21600"/>
              <a:gd name="T14" fmla="*/ 18973 w 21600"/>
              <a:gd name="T15" fmla="*/ 1618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9DD9"/>
          </a:solidFill>
          <a:ln w="9525" algn="ctr">
            <a:solidFill>
              <a:srgbClr val="0F6FC6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34" name="Text Box 43"/>
          <p:cNvSpPr txBox="1">
            <a:spLocks noChangeArrowheads="1"/>
          </p:cNvSpPr>
          <p:nvPr/>
        </p:nvSpPr>
        <p:spPr bwMode="auto">
          <a:xfrm>
            <a:off x="6113711" y="2005182"/>
            <a:ext cx="1870660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dirty="0">
                <a:cs typeface="+mn-cs"/>
              </a:rPr>
              <a:t>Coating</a:t>
            </a:r>
            <a:r>
              <a:rPr lang="it-IT" dirty="0">
                <a:cs typeface="+mn-cs"/>
              </a:rPr>
              <a:t> </a:t>
            </a:r>
            <a:r>
              <a:rPr lang="en-US" dirty="0">
                <a:cs typeface="+mn-cs"/>
              </a:rPr>
              <a:t>expansion</a:t>
            </a:r>
            <a:r>
              <a:rPr lang="it-IT" dirty="0">
                <a:cs typeface="+mn-cs"/>
              </a:rPr>
              <a:t> </a:t>
            </a:r>
            <a:r>
              <a:rPr lang="it-IT" dirty="0" smtClean="0">
                <a:cs typeface="+mn-cs"/>
              </a:rPr>
              <a:t>(“Swelling effect”)</a:t>
            </a:r>
            <a:endParaRPr lang="it-IT" dirty="0">
              <a:cs typeface="+mn-cs"/>
            </a:endParaRPr>
          </a:p>
        </p:txBody>
      </p:sp>
      <p:sp>
        <p:nvSpPr>
          <p:cNvPr id="36" name="Text Box 45"/>
          <p:cNvSpPr txBox="1">
            <a:spLocks noChangeArrowheads="1"/>
          </p:cNvSpPr>
          <p:nvPr/>
        </p:nvSpPr>
        <p:spPr bwMode="auto">
          <a:xfrm>
            <a:off x="8493060" y="1986080"/>
            <a:ext cx="1503801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it-IT" dirty="0">
                <a:cs typeface="+mn-cs"/>
              </a:rPr>
              <a:t>Strain </a:t>
            </a:r>
            <a:r>
              <a:rPr lang="en-US" dirty="0">
                <a:cs typeface="+mn-cs"/>
              </a:rPr>
              <a:t>induced</a:t>
            </a:r>
            <a:r>
              <a:rPr lang="it-IT" dirty="0">
                <a:cs typeface="+mn-cs"/>
              </a:rPr>
              <a:t> </a:t>
            </a:r>
            <a:br>
              <a:rPr lang="it-IT" dirty="0">
                <a:cs typeface="+mn-cs"/>
              </a:rPr>
            </a:br>
            <a:r>
              <a:rPr lang="it-IT" dirty="0">
                <a:cs typeface="+mn-cs"/>
              </a:rPr>
              <a:t>on the FBG</a:t>
            </a:r>
          </a:p>
        </p:txBody>
      </p:sp>
      <p:sp>
        <p:nvSpPr>
          <p:cNvPr id="38" name="Text Box 47"/>
          <p:cNvSpPr txBox="1">
            <a:spLocks noChangeArrowheads="1"/>
          </p:cNvSpPr>
          <p:nvPr/>
        </p:nvSpPr>
        <p:spPr bwMode="auto">
          <a:xfrm>
            <a:off x="10507429" y="1993657"/>
            <a:ext cx="1280452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dirty="0"/>
              <a:t>Bragg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 err="1" smtClean="0"/>
              <a:t>wavelength</a:t>
            </a:r>
            <a:r>
              <a:rPr lang="it-IT" dirty="0" smtClean="0"/>
              <a:t> </a:t>
            </a:r>
            <a:br>
              <a:rPr lang="it-IT" dirty="0" smtClean="0"/>
            </a:br>
            <a:r>
              <a:rPr lang="it-IT" dirty="0" smtClean="0"/>
              <a:t>shift </a:t>
            </a:r>
            <a:r>
              <a:rPr lang="it-IT" dirty="0"/>
              <a:t>(</a:t>
            </a:r>
            <a:r>
              <a:rPr lang="el-GR" dirty="0"/>
              <a:t>Δλ</a:t>
            </a:r>
            <a:r>
              <a:rPr lang="it-IT" baseline="-25000" dirty="0"/>
              <a:t>B</a:t>
            </a:r>
            <a:r>
              <a:rPr lang="it-IT" dirty="0"/>
              <a:t>)</a:t>
            </a:r>
          </a:p>
        </p:txBody>
      </p:sp>
      <p:sp>
        <p:nvSpPr>
          <p:cNvPr id="39" name="AutoShape 42"/>
          <p:cNvSpPr>
            <a:spLocks noChangeArrowheads="1"/>
          </p:cNvSpPr>
          <p:nvPr/>
        </p:nvSpPr>
        <p:spPr bwMode="auto">
          <a:xfrm>
            <a:off x="7978660" y="2232691"/>
            <a:ext cx="514400" cy="468312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57 w 21600"/>
              <a:gd name="T13" fmla="*/ 5418 h 21600"/>
              <a:gd name="T14" fmla="*/ 18973 w 21600"/>
              <a:gd name="T15" fmla="*/ 1618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9DD9"/>
          </a:solidFill>
          <a:ln w="9525" algn="ctr">
            <a:solidFill>
              <a:srgbClr val="0F6FC6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40" name="AutoShape 42"/>
          <p:cNvSpPr>
            <a:spLocks noChangeArrowheads="1"/>
          </p:cNvSpPr>
          <p:nvPr/>
        </p:nvSpPr>
        <p:spPr bwMode="auto">
          <a:xfrm>
            <a:off x="9996861" y="2221463"/>
            <a:ext cx="514400" cy="468312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57 w 21600"/>
              <a:gd name="T13" fmla="*/ 5418 h 21600"/>
              <a:gd name="T14" fmla="*/ 18973 w 21600"/>
              <a:gd name="T15" fmla="*/ 1618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9DD9"/>
          </a:solidFill>
          <a:ln w="9525" algn="ctr">
            <a:solidFill>
              <a:srgbClr val="0F6FC6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42" name="Rettangolo arrotondato 36">
            <a:extLst>
              <a:ext uri="{FF2B5EF4-FFF2-40B4-BE49-F238E27FC236}">
                <a16:creationId xmlns:a16="http://schemas.microsoft.com/office/drawing/2014/main" id="{6F548DCB-268B-451F-9A65-EADE9F6F9459}"/>
              </a:ext>
            </a:extLst>
          </p:cNvPr>
          <p:cNvSpPr/>
          <p:nvPr/>
        </p:nvSpPr>
        <p:spPr>
          <a:xfrm>
            <a:off x="3666416" y="1864133"/>
            <a:ext cx="1785140" cy="1175944"/>
          </a:xfrm>
          <a:prstGeom prst="roundRect">
            <a:avLst>
              <a:gd name="adj" fmla="val 9997"/>
            </a:avLst>
          </a:prstGeom>
          <a:noFill/>
          <a:ln w="25400">
            <a:solidFill>
              <a:srgbClr val="0F6FC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it-IT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Rettangolo arrotondato 36">
            <a:extLst>
              <a:ext uri="{FF2B5EF4-FFF2-40B4-BE49-F238E27FC236}">
                <a16:creationId xmlns:a16="http://schemas.microsoft.com/office/drawing/2014/main" id="{6F548DCB-268B-451F-9A65-EADE9F6F9459}"/>
              </a:ext>
            </a:extLst>
          </p:cNvPr>
          <p:cNvSpPr/>
          <p:nvPr/>
        </p:nvSpPr>
        <p:spPr>
          <a:xfrm>
            <a:off x="6119640" y="1856232"/>
            <a:ext cx="1799972" cy="1175944"/>
          </a:xfrm>
          <a:prstGeom prst="roundRect">
            <a:avLst>
              <a:gd name="adj" fmla="val 9997"/>
            </a:avLst>
          </a:prstGeom>
          <a:noFill/>
          <a:ln w="25400">
            <a:solidFill>
              <a:srgbClr val="0F6FC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it-IT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Rettangolo arrotondato 36">
            <a:extLst>
              <a:ext uri="{FF2B5EF4-FFF2-40B4-BE49-F238E27FC236}">
                <a16:creationId xmlns:a16="http://schemas.microsoft.com/office/drawing/2014/main" id="{6F548DCB-268B-451F-9A65-EADE9F6F9459}"/>
              </a:ext>
            </a:extLst>
          </p:cNvPr>
          <p:cNvSpPr/>
          <p:nvPr/>
        </p:nvSpPr>
        <p:spPr>
          <a:xfrm>
            <a:off x="8572651" y="1856232"/>
            <a:ext cx="1366301" cy="1175944"/>
          </a:xfrm>
          <a:prstGeom prst="roundRect">
            <a:avLst>
              <a:gd name="adj" fmla="val 9997"/>
            </a:avLst>
          </a:prstGeom>
          <a:noFill/>
          <a:ln w="25400">
            <a:solidFill>
              <a:srgbClr val="0F6FC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it-IT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Rettangolo arrotondato 36">
            <a:extLst>
              <a:ext uri="{FF2B5EF4-FFF2-40B4-BE49-F238E27FC236}">
                <a16:creationId xmlns:a16="http://schemas.microsoft.com/office/drawing/2014/main" id="{6F548DCB-268B-451F-9A65-EADE9F6F9459}"/>
              </a:ext>
            </a:extLst>
          </p:cNvPr>
          <p:cNvSpPr/>
          <p:nvPr/>
        </p:nvSpPr>
        <p:spPr>
          <a:xfrm>
            <a:off x="10570309" y="1864133"/>
            <a:ext cx="1159343" cy="1175944"/>
          </a:xfrm>
          <a:prstGeom prst="roundRect">
            <a:avLst>
              <a:gd name="adj" fmla="val 9997"/>
            </a:avLst>
          </a:prstGeom>
          <a:noFill/>
          <a:ln w="25400">
            <a:solidFill>
              <a:srgbClr val="0F6FC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it-IT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38200" y="4004950"/>
            <a:ext cx="3604769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RH operating range: [0, 100] %</a:t>
            </a:r>
            <a:r>
              <a:rPr lang="en-GB" dirty="0" smtClean="0"/>
              <a:t>RH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T operating range: [-15, 30] °C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Radiation </a:t>
            </a:r>
            <a:r>
              <a:rPr lang="en-GB" dirty="0"/>
              <a:t>tolerant</a:t>
            </a:r>
          </a:p>
        </p:txBody>
      </p:sp>
    </p:spTree>
    <p:extLst>
      <p:ext uri="{BB962C8B-B14F-4D97-AF65-F5344CB8AC3E}">
        <p14:creationId xmlns:p14="http://schemas.microsoft.com/office/powerpoint/2010/main" val="235936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Issues to be </a:t>
            </a:r>
            <a:r>
              <a:rPr lang="en-GB" dirty="0" smtClean="0"/>
              <a:t>improved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BEE2A-2D76-40C4-9C8E-6B27B76DD86F}" type="slidenum">
              <a:rPr lang="en-GB" smtClean="0"/>
              <a:t>8</a:t>
            </a:fld>
            <a:endParaRPr lang="en-GB"/>
          </a:p>
        </p:txBody>
      </p:sp>
      <p:sp>
        <p:nvSpPr>
          <p:cNvPr id="21" name="TextBox 25"/>
          <p:cNvSpPr txBox="1"/>
          <p:nvPr/>
        </p:nvSpPr>
        <p:spPr>
          <a:xfrm>
            <a:off x="1638300" y="5429577"/>
            <a:ext cx="9517380" cy="8002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200" dirty="0">
                <a:solidFill>
                  <a:prstClr val="black"/>
                </a:solidFill>
              </a:rPr>
              <a:t>Development of a second generation of FOS: </a:t>
            </a:r>
          </a:p>
          <a:p>
            <a:pPr algn="ctr" defTabSz="457200"/>
            <a:r>
              <a:rPr lang="en-GB" sz="2400" b="1" dirty="0">
                <a:solidFill>
                  <a:prstClr val="black"/>
                </a:solidFill>
              </a:rPr>
              <a:t>Long Period Grating (LPG) based sensors for Relative Humidity monitoring </a:t>
            </a:r>
          </a:p>
        </p:txBody>
      </p:sp>
      <p:sp>
        <p:nvSpPr>
          <p:cNvPr id="22" name="object 17">
            <a:extLst>
              <a:ext uri="{FF2B5EF4-FFF2-40B4-BE49-F238E27FC236}">
                <a16:creationId xmlns:a16="http://schemas.microsoft.com/office/drawing/2014/main" id="{FEE05561-6FE1-45C0-A2A7-3F30D73E16F8}"/>
              </a:ext>
            </a:extLst>
          </p:cNvPr>
          <p:cNvSpPr/>
          <p:nvPr/>
        </p:nvSpPr>
        <p:spPr>
          <a:xfrm>
            <a:off x="4590620" y="1230742"/>
            <a:ext cx="643255" cy="4189266"/>
          </a:xfrm>
          <a:custGeom>
            <a:avLst/>
            <a:gdLst/>
            <a:ahLst/>
            <a:cxnLst/>
            <a:rect l="l" t="t" r="r" b="b"/>
            <a:pathLst>
              <a:path w="643255" h="4229100">
                <a:moveTo>
                  <a:pt x="643128" y="4229100"/>
                </a:moveTo>
                <a:lnTo>
                  <a:pt x="569411" y="4227684"/>
                </a:lnTo>
                <a:lnTo>
                  <a:pt x="501733" y="4223653"/>
                </a:lnTo>
                <a:lnTo>
                  <a:pt x="442026" y="4217327"/>
                </a:lnTo>
                <a:lnTo>
                  <a:pt x="392223" y="4209028"/>
                </a:lnTo>
                <a:lnTo>
                  <a:pt x="354256" y="4199077"/>
                </a:lnTo>
                <a:lnTo>
                  <a:pt x="321564" y="4175505"/>
                </a:lnTo>
                <a:lnTo>
                  <a:pt x="321564" y="2168144"/>
                </a:lnTo>
                <a:lnTo>
                  <a:pt x="313068" y="2155857"/>
                </a:lnTo>
                <a:lnTo>
                  <a:pt x="250904" y="2134627"/>
                </a:lnTo>
                <a:lnTo>
                  <a:pt x="201101" y="2126326"/>
                </a:lnTo>
                <a:lnTo>
                  <a:pt x="141394" y="2119998"/>
                </a:lnTo>
                <a:lnTo>
                  <a:pt x="73716" y="2115965"/>
                </a:lnTo>
                <a:lnTo>
                  <a:pt x="0" y="2114550"/>
                </a:lnTo>
                <a:lnTo>
                  <a:pt x="73716" y="2113134"/>
                </a:lnTo>
                <a:lnTo>
                  <a:pt x="141394" y="2109101"/>
                </a:lnTo>
                <a:lnTo>
                  <a:pt x="201101" y="2102773"/>
                </a:lnTo>
                <a:lnTo>
                  <a:pt x="250904" y="2094472"/>
                </a:lnTo>
                <a:lnTo>
                  <a:pt x="288871" y="2084521"/>
                </a:lnTo>
                <a:lnTo>
                  <a:pt x="321564" y="2060956"/>
                </a:lnTo>
                <a:lnTo>
                  <a:pt x="321564" y="53593"/>
                </a:lnTo>
                <a:lnTo>
                  <a:pt x="330059" y="41307"/>
                </a:lnTo>
                <a:lnTo>
                  <a:pt x="392223" y="20077"/>
                </a:lnTo>
                <a:lnTo>
                  <a:pt x="442026" y="11776"/>
                </a:lnTo>
                <a:lnTo>
                  <a:pt x="501733" y="5448"/>
                </a:lnTo>
                <a:lnTo>
                  <a:pt x="569411" y="1415"/>
                </a:lnTo>
                <a:lnTo>
                  <a:pt x="643128" y="0"/>
                </a:lnTo>
              </a:path>
            </a:pathLst>
          </a:custGeom>
          <a:ln w="38100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pPr defTabSz="457200"/>
            <a:endParaRPr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5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400" y="2826949"/>
            <a:ext cx="1098144" cy="966077"/>
          </a:xfrm>
          <a:prstGeom prst="rect">
            <a:avLst/>
          </a:prstGeom>
          <a:noFill/>
        </p:spPr>
      </p:pic>
      <p:sp>
        <p:nvSpPr>
          <p:cNvPr id="26" name="TextBox 1"/>
          <p:cNvSpPr txBox="1"/>
          <p:nvPr/>
        </p:nvSpPr>
        <p:spPr>
          <a:xfrm>
            <a:off x="2170039" y="2802155"/>
            <a:ext cx="24205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ISSUE TO BE </a:t>
            </a:r>
            <a:r>
              <a:rPr lang="en-GB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IMPROVED</a:t>
            </a:r>
            <a:r>
              <a:rPr lang="en-GB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</a:t>
            </a:r>
            <a:r>
              <a:rPr lang="en-GB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WITH</a:t>
            </a:r>
          </a:p>
          <a:p>
            <a:pPr algn="ctr" defTabSz="457200"/>
            <a:r>
              <a:rPr lang="en-GB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COATED FBGs:</a:t>
            </a:r>
            <a:endParaRPr lang="en-GB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27" name="TextBox 6144"/>
          <p:cNvSpPr txBox="1"/>
          <p:nvPr/>
        </p:nvSpPr>
        <p:spPr>
          <a:xfrm>
            <a:off x="4977606" y="1291505"/>
            <a:ext cx="6170200" cy="41242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42891" indent="-342891" defTabSz="457200">
              <a:buSzPct val="150000"/>
              <a:buFont typeface="Arial" panose="020B0604020202020204" pitchFamily="34" charset="0"/>
              <a:buChar char="•"/>
            </a:pPr>
            <a:r>
              <a:rPr lang="en-GB" sz="2000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RH Sensitivity</a:t>
            </a:r>
            <a:r>
              <a:rPr lang="en-GB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GB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0" dirty="0" smtClean="0">
                <a:solidFill>
                  <a:prstClr val="black"/>
                </a:solidFill>
              </a:rPr>
              <a:t>( S</a:t>
            </a:r>
            <a:r>
              <a:rPr lang="en-GB" sz="2000" baseline="-25000" dirty="0" smtClean="0">
                <a:solidFill>
                  <a:prstClr val="black"/>
                </a:solidFill>
              </a:rPr>
              <a:t>RH</a:t>
            </a:r>
            <a:r>
              <a:rPr lang="en-GB" sz="2000" dirty="0" smtClean="0">
                <a:solidFill>
                  <a:prstClr val="black"/>
                </a:solidFill>
              </a:rPr>
              <a:t>~ 1.0 ÷ 2.0 pm/%RH in </a:t>
            </a:r>
            <a:r>
              <a:rPr lang="en-GB" sz="2000" dirty="0" smtClean="0"/>
              <a:t>[-15, 30]°</a:t>
            </a:r>
            <a:r>
              <a:rPr lang="en-GB" sz="2000" dirty="0" smtClean="0">
                <a:solidFill>
                  <a:prstClr val="black"/>
                </a:solidFill>
              </a:rPr>
              <a:t>C)</a:t>
            </a:r>
          </a:p>
          <a:p>
            <a:pPr marL="342891" indent="-342891" defTabSz="457200">
              <a:buSzPct val="150000"/>
              <a:buFont typeface="Arial" panose="020B0604020202020204" pitchFamily="34" charset="0"/>
              <a:buChar char="•"/>
            </a:pPr>
            <a:r>
              <a:rPr lang="en-GB" sz="2000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Cross Sensitivity</a:t>
            </a:r>
            <a:r>
              <a:rPr lang="en-GB" sz="2000" dirty="0" smtClean="0">
                <a:solidFill>
                  <a:prstClr val="black"/>
                </a:solidFill>
              </a:rPr>
              <a:t> </a:t>
            </a:r>
            <a:br>
              <a:rPr lang="en-GB" sz="2000" dirty="0" smtClean="0">
                <a:solidFill>
                  <a:prstClr val="black"/>
                </a:solidFill>
              </a:rPr>
            </a:br>
            <a:r>
              <a:rPr lang="en-GB" sz="2000" dirty="0" smtClean="0">
                <a:solidFill>
                  <a:prstClr val="black"/>
                </a:solidFill>
              </a:rPr>
              <a:t>( S</a:t>
            </a:r>
            <a:r>
              <a:rPr lang="en-GB" sz="2000" baseline="-25000" dirty="0" smtClean="0">
                <a:solidFill>
                  <a:prstClr val="black"/>
                </a:solidFill>
              </a:rPr>
              <a:t>T</a:t>
            </a:r>
            <a:r>
              <a:rPr lang="en-GB" sz="2000" dirty="0" smtClean="0">
                <a:solidFill>
                  <a:prstClr val="black"/>
                </a:solidFill>
              </a:rPr>
              <a:t> ~  10 pm/°C in [0, 100] %RH)</a:t>
            </a:r>
          </a:p>
          <a:p>
            <a:pPr marL="342891" indent="-342891" defTabSz="457200">
              <a:buSzPct val="150000"/>
              <a:buFont typeface="Arial" panose="020B0604020202020204" pitchFamily="34" charset="0"/>
              <a:buChar char="•"/>
            </a:pPr>
            <a:r>
              <a:rPr lang="en-GB" sz="2000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precise T compensation needed</a:t>
            </a:r>
            <a:r>
              <a:rPr lang="en-GB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to</a:t>
            </a:r>
          </a:p>
          <a:p>
            <a:pPr defTabSz="457200">
              <a:buClr>
                <a:srgbClr val="FF0000"/>
              </a:buClr>
              <a:buSzPct val="150000"/>
            </a:pPr>
            <a:r>
              <a:rPr lang="en-US" sz="2000" dirty="0" smtClean="0">
                <a:solidFill>
                  <a:prstClr val="black"/>
                </a:solidFill>
              </a:rPr>
              <a:t>      decouple the RH and T effects from the </a:t>
            </a:r>
          </a:p>
          <a:p>
            <a:pPr defTabSz="457200">
              <a:buClr>
                <a:srgbClr val="FF0000"/>
              </a:buClr>
              <a:buSzPct val="150000"/>
            </a:pPr>
            <a:r>
              <a:rPr lang="en-US" sz="2000" dirty="0" smtClean="0">
                <a:solidFill>
                  <a:prstClr val="black"/>
                </a:solidFill>
              </a:rPr>
              <a:t>      sensors measurements</a:t>
            </a:r>
          </a:p>
          <a:p>
            <a:pPr defTabSz="457200"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prstClr val="black"/>
                </a:solidFill>
              </a:rPr>
              <a:t>      </a:t>
            </a:r>
            <a:r>
              <a:rPr lang="en-US" sz="1400" dirty="0" smtClean="0">
                <a:solidFill>
                  <a:prstClr val="black"/>
                </a:solidFill>
              </a:rPr>
              <a:t>E.g. </a:t>
            </a:r>
            <a:r>
              <a:rPr lang="en-GB" sz="1400" dirty="0" smtClean="0">
                <a:solidFill>
                  <a:prstClr val="black"/>
                </a:solidFill>
              </a:rPr>
              <a:t>S</a:t>
            </a:r>
            <a:r>
              <a:rPr lang="en-GB" sz="1400" baseline="-25000" dirty="0" smtClean="0">
                <a:solidFill>
                  <a:prstClr val="black"/>
                </a:solidFill>
              </a:rPr>
              <a:t>T </a:t>
            </a:r>
            <a:r>
              <a:rPr lang="en-US" sz="1400" dirty="0" smtClean="0">
                <a:solidFill>
                  <a:prstClr val="black"/>
                </a:solidFill>
              </a:rPr>
              <a:t>/</a:t>
            </a:r>
            <a:r>
              <a:rPr lang="en-GB" sz="1400" dirty="0" smtClean="0">
                <a:solidFill>
                  <a:prstClr val="black"/>
                </a:solidFill>
              </a:rPr>
              <a:t> S</a:t>
            </a:r>
            <a:r>
              <a:rPr lang="en-GB" sz="1400" baseline="-25000" dirty="0" smtClean="0">
                <a:solidFill>
                  <a:prstClr val="black"/>
                </a:solidFill>
              </a:rPr>
              <a:t>RH</a:t>
            </a:r>
            <a:r>
              <a:rPr lang="en-US" sz="1400" dirty="0" smtClean="0">
                <a:solidFill>
                  <a:prstClr val="black"/>
                </a:solidFill>
              </a:rPr>
              <a:t> =10 %RH/°C means that an T</a:t>
            </a:r>
            <a:r>
              <a:rPr lang="en-US" sz="1400" baseline="-25000" dirty="0" smtClean="0">
                <a:solidFill>
                  <a:prstClr val="black"/>
                </a:solidFill>
              </a:rPr>
              <a:t>error</a:t>
            </a:r>
            <a:r>
              <a:rPr lang="en-US" sz="1400" dirty="0" smtClean="0">
                <a:solidFill>
                  <a:prstClr val="black"/>
                </a:solidFill>
              </a:rPr>
              <a:t> ≈±1°C  </a:t>
            </a:r>
          </a:p>
          <a:p>
            <a:pPr defTabSz="457200">
              <a:buClr>
                <a:srgbClr val="FF0000"/>
              </a:buClr>
              <a:buSzPct val="150000"/>
            </a:pPr>
            <a:r>
              <a:rPr lang="en-US" sz="1400" dirty="0" smtClean="0">
                <a:solidFill>
                  <a:prstClr val="black"/>
                </a:solidFill>
              </a:rPr>
              <a:t>        corresponds  to </a:t>
            </a:r>
            <a:r>
              <a:rPr lang="it-IT" sz="1400" dirty="0" smtClean="0">
                <a:solidFill>
                  <a:prstClr val="black"/>
                </a:solidFill>
              </a:rPr>
              <a:t>RH</a:t>
            </a:r>
            <a:r>
              <a:rPr lang="en-US" sz="1400" baseline="-25000" dirty="0" smtClean="0">
                <a:solidFill>
                  <a:prstClr val="black"/>
                </a:solidFill>
              </a:rPr>
              <a:t>error</a:t>
            </a:r>
            <a:r>
              <a:rPr lang="en-US" sz="1400" dirty="0" smtClean="0">
                <a:solidFill>
                  <a:prstClr val="black"/>
                </a:solidFill>
              </a:rPr>
              <a:t> ≈±10 %RH</a:t>
            </a:r>
            <a:endParaRPr lang="en-GB" sz="1400" u="sng" dirty="0" smtClean="0">
              <a:solidFill>
                <a:prstClr val="black"/>
              </a:solidFill>
            </a:endParaRPr>
          </a:p>
          <a:p>
            <a:pPr marL="342891" indent="-342891" defTabSz="457200">
              <a:lnSpc>
                <a:spcPct val="150000"/>
              </a:lnSpc>
              <a:buSzPct val="150000"/>
              <a:buFont typeface="Arial" panose="020B0604020202020204" pitchFamily="34" charset="0"/>
              <a:buChar char="•"/>
            </a:pPr>
            <a:r>
              <a:rPr lang="en-GB" sz="2000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accuracy</a:t>
            </a:r>
            <a:r>
              <a:rPr lang="en-GB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dirty="0" smtClean="0">
                <a:solidFill>
                  <a:prstClr val="black"/>
                </a:solidFill>
              </a:rPr>
              <a:t>below RH=±5% </a:t>
            </a:r>
          </a:p>
          <a:p>
            <a:pPr marL="342891" indent="-342891" defTabSz="457200">
              <a:lnSpc>
                <a:spcPct val="150000"/>
              </a:lnSpc>
              <a:buSzPct val="150000"/>
              <a:buFont typeface="Arial" panose="020B0604020202020204" pitchFamily="34" charset="0"/>
              <a:buChar char="•"/>
            </a:pPr>
            <a:r>
              <a:rPr lang="en-GB" sz="2000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Coating adhesion</a:t>
            </a:r>
            <a:r>
              <a:rPr lang="en-GB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dirty="0" smtClean="0">
                <a:solidFill>
                  <a:prstClr val="black"/>
                </a:solidFill>
              </a:rPr>
              <a:t>affecting the performances</a:t>
            </a:r>
          </a:p>
          <a:p>
            <a:pPr marL="342891" indent="-342891" defTabSz="457200">
              <a:lnSpc>
                <a:spcPct val="150000"/>
              </a:lnSpc>
              <a:buSzPct val="150000"/>
              <a:buFont typeface="Arial" panose="020B0604020202020204" pitchFamily="34" charset="0"/>
              <a:buChar char="•"/>
            </a:pPr>
            <a:r>
              <a:rPr lang="en-GB" sz="2000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Aging</a:t>
            </a:r>
            <a:r>
              <a:rPr lang="en-GB" sz="2000" dirty="0" smtClean="0">
                <a:solidFill>
                  <a:prstClr val="black"/>
                </a:solidFill>
              </a:rPr>
              <a:t> typical of polymers</a:t>
            </a:r>
            <a:endParaRPr lang="en-GB" sz="2000" dirty="0">
              <a:solidFill>
                <a:prstClr val="black"/>
              </a:solidFill>
            </a:endParaRPr>
          </a:p>
        </p:txBody>
      </p:sp>
      <p:sp>
        <p:nvSpPr>
          <p:cNvPr id="28" name="AutoShape 42"/>
          <p:cNvSpPr>
            <a:spLocks noChangeArrowheads="1"/>
          </p:cNvSpPr>
          <p:nvPr/>
        </p:nvSpPr>
        <p:spPr bwMode="auto">
          <a:xfrm>
            <a:off x="817220" y="5595530"/>
            <a:ext cx="821080" cy="468312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57 w 21600"/>
              <a:gd name="T13" fmla="*/ 5418 h 21600"/>
              <a:gd name="T14" fmla="*/ 18973 w 21600"/>
              <a:gd name="T15" fmla="*/ 1618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9DD9"/>
          </a:solidFill>
          <a:ln w="9525" algn="ctr">
            <a:solidFill>
              <a:srgbClr val="0F6FC6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15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7400" y="2141563"/>
            <a:ext cx="2874153" cy="21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LPG principle of operation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Lorenzo Scherino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EP-DT Seminar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1080" y="6463030"/>
            <a:ext cx="2743200" cy="365125"/>
          </a:xfrm>
        </p:spPr>
        <p:txBody>
          <a:bodyPr/>
          <a:lstStyle/>
          <a:p>
            <a:fld id="{0DBBEE2A-2D76-40C4-9C8E-6B27B76DD86F}" type="slidenum">
              <a:rPr lang="en-GB" smtClean="0"/>
              <a:t>9</a:t>
            </a:fld>
            <a:endParaRPr lang="en-GB"/>
          </a:p>
        </p:txBody>
      </p:sp>
      <p:pic>
        <p:nvPicPr>
          <p:cNvPr id="16" name="Immagine 23">
            <a:extLst>
              <a:ext uri="{FF2B5EF4-FFF2-40B4-BE49-F238E27FC236}">
                <a16:creationId xmlns:a16="http://schemas.microsoft.com/office/drawing/2014/main" id="{BAB2056B-B236-4DEE-9711-84D5B3D8CE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700430"/>
            <a:ext cx="5256000" cy="1050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21">
            <a:extLst>
              <a:ext uri="{FF2B5EF4-FFF2-40B4-BE49-F238E27FC236}">
                <a16:creationId xmlns:a16="http://schemas.microsoft.com/office/drawing/2014/main" id="{44BF1F97-F78D-4D7C-A7DF-E6CABD0C0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7280" y="4431839"/>
            <a:ext cx="10058400" cy="73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sz="1600" dirty="0">
                <a:solidFill>
                  <a:prstClr val="black"/>
                </a:solidFill>
                <a:latin typeface="Palatino Linotype" pitchFamily="18" charset="0"/>
                <a:cs typeface="Arial" charset="0"/>
              </a:rPr>
              <a:t>LPGs act coupling the fundamental guided core mode to discrete forward propagating cladding modes, and to each of them at a distinct wavelength where the so-called </a:t>
            </a:r>
            <a:r>
              <a:rPr lang="en-US" sz="1600" b="1" dirty="0">
                <a:solidFill>
                  <a:prstClr val="black"/>
                </a:solidFill>
                <a:latin typeface="Palatino Linotype" pitchFamily="18" charset="0"/>
                <a:cs typeface="Arial" charset="0"/>
              </a:rPr>
              <a:t>phase matching condition</a:t>
            </a:r>
            <a:r>
              <a:rPr lang="en-US" sz="1600" dirty="0">
                <a:solidFill>
                  <a:prstClr val="black"/>
                </a:solidFill>
                <a:latin typeface="Palatino Linotype" pitchFamily="18" charset="0"/>
                <a:cs typeface="Arial" charset="0"/>
              </a:rPr>
              <a:t> is satisfied:</a:t>
            </a:r>
          </a:p>
        </p:txBody>
      </p:sp>
      <p:sp>
        <p:nvSpPr>
          <p:cNvPr id="21" name="Text Box 21">
            <a:extLst>
              <a:ext uri="{FF2B5EF4-FFF2-40B4-BE49-F238E27FC236}">
                <a16:creationId xmlns:a16="http://schemas.microsoft.com/office/drawing/2014/main" id="{582A119E-0536-40A7-82A4-CA08BAB235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7280" y="1214629"/>
            <a:ext cx="1005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defTabSz="45720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sz="1600" dirty="0">
                <a:solidFill>
                  <a:prstClr val="black"/>
                </a:solidFill>
                <a:cs typeface="Arial" charset="0"/>
              </a:rPr>
              <a:t>Long Period Fiber Gratings (LPGs) are in fiber photonic devices realized by creating a periodic refractive index modulation of the core of a single-mode optical fiber along a small portion of its </a:t>
            </a:r>
            <a:r>
              <a:rPr lang="en-US" sz="1600" dirty="0" smtClean="0">
                <a:solidFill>
                  <a:prstClr val="black"/>
                </a:solidFill>
                <a:cs typeface="Arial" charset="0"/>
              </a:rPr>
              <a:t>length.</a:t>
            </a:r>
            <a:endParaRPr lang="it-IT" sz="1600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724" y="2145666"/>
            <a:ext cx="2874154" cy="2160000"/>
          </a:xfrm>
          <a:prstGeom prst="rect">
            <a:avLst/>
          </a:prstGeom>
        </p:spPr>
      </p:pic>
      <p:sp>
        <p:nvSpPr>
          <p:cNvPr id="29" name="CasellaDiTesto 33">
            <a:extLst>
              <a:ext uri="{FF2B5EF4-FFF2-40B4-BE49-F238E27FC236}">
                <a16:creationId xmlns:a16="http://schemas.microsoft.com/office/drawing/2014/main" id="{ACD217AF-8616-485B-B80B-83A81D513D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7400" y="5193613"/>
            <a:ext cx="3307316" cy="1081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171450" indent="-171450" algn="just" defTabSz="457200">
              <a:lnSpc>
                <a:spcPct val="150000"/>
              </a:lnSpc>
              <a:spcBef>
                <a:spcPct val="0"/>
              </a:spcBef>
              <a:buFont typeface="Symbol" panose="05050102010706020507" pitchFamily="18" charset="2"/>
              <a:buChar char="L"/>
            </a:pPr>
            <a:r>
              <a:rPr lang="en-US" altLang="en-US" sz="1100" dirty="0" smtClean="0">
                <a:solidFill>
                  <a:prstClr val="black"/>
                </a:solidFill>
                <a:latin typeface="+mn-lt"/>
                <a:cs typeface="Times New Roman" panose="02020603050405020304" pitchFamily="18" charset="0"/>
                <a:sym typeface="Symbol" panose="05050102010706020507" pitchFamily="18" charset="2"/>
              </a:rPr>
              <a:t>= </a:t>
            </a:r>
            <a:r>
              <a:rPr lang="en-US" altLang="en-US" sz="11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  <a:sym typeface="Symbol" panose="05050102010706020507" pitchFamily="18" charset="2"/>
              </a:rPr>
              <a:t>grating period ~ hundreds of </a:t>
            </a:r>
            <a:r>
              <a:rPr lang="en-US" altLang="en-US" sz="1100" dirty="0" smtClean="0">
                <a:solidFill>
                  <a:prstClr val="black"/>
                </a:solidFill>
                <a:latin typeface="+mn-lt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</a:p>
          <a:p>
            <a:pPr algn="just" defTabSz="457200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n</a:t>
            </a:r>
            <a:r>
              <a:rPr lang="it-IT" altLang="en-US" sz="1100" baseline="-25000" dirty="0" err="1">
                <a:solidFill>
                  <a:prstClr val="black"/>
                </a:solidFill>
                <a:latin typeface="+mn-lt"/>
              </a:rPr>
              <a:t>eff,core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=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effective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refractive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index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(RI) of the fiber core</a:t>
            </a:r>
          </a:p>
          <a:p>
            <a:pPr algn="just" defTabSz="457200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n</a:t>
            </a:r>
            <a:r>
              <a:rPr lang="it-IT" altLang="en-US" sz="1100" baseline="30000" dirty="0" err="1">
                <a:solidFill>
                  <a:prstClr val="black"/>
                </a:solidFill>
                <a:latin typeface="+mn-lt"/>
              </a:rPr>
              <a:t>i</a:t>
            </a:r>
            <a:r>
              <a:rPr lang="it-IT" altLang="en-US" sz="1100" baseline="-25000" dirty="0" err="1">
                <a:solidFill>
                  <a:prstClr val="black"/>
                </a:solidFill>
                <a:latin typeface="+mn-lt"/>
              </a:rPr>
              <a:t>eff,clad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=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effective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RI of the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i</a:t>
            </a:r>
            <a:r>
              <a:rPr lang="it-IT" altLang="en-US" sz="1100" baseline="30000" dirty="0" err="1">
                <a:solidFill>
                  <a:prstClr val="black"/>
                </a:solidFill>
                <a:latin typeface="+mn-lt"/>
              </a:rPr>
              <a:t>th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cladding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mode</a:t>
            </a:r>
          </a:p>
          <a:p>
            <a:pPr algn="just" defTabSz="457200">
              <a:lnSpc>
                <a:spcPct val="150000"/>
              </a:lnSpc>
              <a:spcBef>
                <a:spcPct val="0"/>
              </a:spcBef>
              <a:buNone/>
            </a:pPr>
            <a:r>
              <a:rPr lang="el-GR" altLang="en-US" sz="1100" dirty="0">
                <a:solidFill>
                  <a:prstClr val="black"/>
                </a:solidFill>
                <a:latin typeface="+mn-lt"/>
              </a:rPr>
              <a:t>λ</a:t>
            </a:r>
            <a:r>
              <a:rPr lang="it-IT" altLang="en-US" sz="1100" baseline="-25000" dirty="0" err="1">
                <a:solidFill>
                  <a:prstClr val="black"/>
                </a:solidFill>
                <a:latin typeface="+mn-lt"/>
              </a:rPr>
              <a:t>res,i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=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resonance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wavelength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of the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i</a:t>
            </a:r>
            <a:r>
              <a:rPr lang="it-IT" altLang="en-US" sz="1100" baseline="30000" dirty="0" err="1">
                <a:solidFill>
                  <a:prstClr val="black"/>
                </a:solidFill>
                <a:latin typeface="+mn-lt"/>
              </a:rPr>
              <a:t>th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</a:t>
            </a:r>
            <a:r>
              <a:rPr lang="it-IT" altLang="en-US" sz="1100" dirty="0" err="1">
                <a:solidFill>
                  <a:prstClr val="black"/>
                </a:solidFill>
                <a:latin typeface="+mn-lt"/>
              </a:rPr>
              <a:t>cladding</a:t>
            </a:r>
            <a:r>
              <a:rPr lang="it-IT" altLang="en-US" sz="1100" dirty="0">
                <a:solidFill>
                  <a:prstClr val="black"/>
                </a:solidFill>
                <a:latin typeface="+mn-lt"/>
              </a:rPr>
              <a:t> </a:t>
            </a:r>
            <a:r>
              <a:rPr lang="it-IT" altLang="en-US" sz="1100" dirty="0" smtClean="0">
                <a:solidFill>
                  <a:prstClr val="black"/>
                </a:solidFill>
                <a:latin typeface="+mn-lt"/>
              </a:rPr>
              <a:t>mode</a:t>
            </a:r>
            <a:endParaRPr lang="it-IT" altLang="en-US" sz="1100" dirty="0">
              <a:solidFill>
                <a:prstClr val="black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">
                <a:extLst>
                  <a:ext uri="{FF2B5EF4-FFF2-40B4-BE49-F238E27FC236}">
                    <a16:creationId xmlns:a16="http://schemas.microsoft.com/office/drawing/2014/main" id="{0B05A44D-EC94-491C-802D-34EA4A78DC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9794" y="5503665"/>
                <a:ext cx="435337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defTabSz="457200">
                  <a:lnSpc>
                    <a:spcPct val="100000"/>
                  </a:lnSpc>
                  <a:spcBef>
                    <a:spcPct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altLang="en-US" sz="240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it-IT" altLang="en-US" sz="2400" i="1" baseline="-25000" dirty="0" err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𝑟𝑒𝑠</m:t>
                      </m:r>
                      <m:r>
                        <a:rPr lang="it-IT" altLang="en-US" sz="2400" i="1" baseline="-25000" dirty="0" err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altLang="en-US" sz="2400" i="1" baseline="-25000" dirty="0" err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it-IT" altLang="en-US" sz="2400" i="1" dirty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= (</m:t>
                      </m:r>
                      <m:r>
                        <a:rPr lang="it-IT" altLang="en-US" sz="2400" i="1" dirty="0" err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it-IT" altLang="en-US" sz="2400" i="1" baseline="-25000" dirty="0" err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𝑒𝑓𝑓</m:t>
                      </m:r>
                      <m:r>
                        <a:rPr lang="it-IT" altLang="en-US" sz="2400" i="1" baseline="-25000" dirty="0" err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altLang="en-US" sz="2400" i="1" baseline="-25000" dirty="0" err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𝑐𝑜</m:t>
                      </m:r>
                      <m:r>
                        <a:rPr lang="it-IT" altLang="en-US" sz="2400" i="1" dirty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– </m:t>
                      </m:r>
                      <m:r>
                        <a:rPr lang="it-IT" altLang="en-US" sz="24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it-IT" altLang="en-US" sz="2400" i="1" baseline="30000" dirty="0" err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it-IT" altLang="en-US" sz="2400" i="1" baseline="-25000" dirty="0" err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𝑒𝑓𝑓</m:t>
                      </m:r>
                      <m:r>
                        <a:rPr lang="it-IT" altLang="en-US" sz="2400" i="1" baseline="-25000" dirty="0" err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altLang="en-US" sz="2400" i="1" baseline="-25000" dirty="0" err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𝑐𝑙</m:t>
                      </m:r>
                      <m:r>
                        <a:rPr lang="it-IT" altLang="en-US" sz="2400" i="1" dirty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) × </m:t>
                      </m:r>
                      <m:r>
                        <m:rPr>
                          <m:sty m:val="p"/>
                        </m:rPr>
                        <a:rPr lang="el-GR" altLang="en-US" sz="2400" i="0" dirty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US" altLang="en-US" sz="2400" dirty="0">
                  <a:solidFill>
                    <a:prstClr val="black"/>
                  </a:solidFill>
                  <a:latin typeface="Palatino Linotype" panose="02040502050505030304" pitchFamily="18" charset="0"/>
                </a:endParaRPr>
              </a:p>
            </p:txBody>
          </p:sp>
        </mc:Choice>
        <mc:Fallback xmlns="">
          <p:sp>
            <p:nvSpPr>
              <p:cNvPr id="30" name="CasellaDiTesto 2">
                <a:extLst>
                  <a:ext uri="{FF2B5EF4-FFF2-40B4-BE49-F238E27FC236}">
                    <a16:creationId xmlns:a16="http://schemas.microsoft.com/office/drawing/2014/main" id="{0B05A44D-EC94-491C-802D-34EA4A78DC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49794" y="5503665"/>
                <a:ext cx="4353371" cy="461665"/>
              </a:xfrm>
              <a:prstGeom prst="rect">
                <a:avLst/>
              </a:prstGeom>
              <a:blipFill>
                <a:blip r:embed="rId5"/>
                <a:stretch>
                  <a:fillRect b="-1710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212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v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va" id="{FB193822-043B-470D-BB1D-8B39317A1857}" vid="{F8047361-7645-4EF0-BBB7-FD0393D066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prova</Template>
  <TotalTime>24191</TotalTime>
  <Words>3269</Words>
  <Application>Microsoft Office PowerPoint</Application>
  <PresentationFormat>Widescreen</PresentationFormat>
  <Paragraphs>576</Paragraphs>
  <Slides>62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2" baseType="lpstr">
      <vt:lpstr>Arial</vt:lpstr>
      <vt:lpstr>Calibri</vt:lpstr>
      <vt:lpstr>Calibri Light</vt:lpstr>
      <vt:lpstr>Cambria Math</vt:lpstr>
      <vt:lpstr>DejaVu Sans</vt:lpstr>
      <vt:lpstr>Palatino Linotype</vt:lpstr>
      <vt:lpstr>Symbol</vt:lpstr>
      <vt:lpstr>Times New Roman</vt:lpstr>
      <vt:lpstr>ヒラギノ角ゴ Pro W3</vt:lpstr>
      <vt:lpstr>prova</vt:lpstr>
      <vt:lpstr>PowerPoint Presentation</vt:lpstr>
      <vt:lpstr>Relative Humidity (RH) Monitoring at CERN</vt:lpstr>
      <vt:lpstr>Currently at CERN for RH monitoring</vt:lpstr>
      <vt:lpstr>Fiber Optic Sensors</vt:lpstr>
      <vt:lpstr>Three generations of fibre-optics based environmental sensors (thermo-hygrometric FOS)</vt:lpstr>
      <vt:lpstr>Fiber Bragg Gratings</vt:lpstr>
      <vt:lpstr>PowerPoint Presentation</vt:lpstr>
      <vt:lpstr>Issues to be improved</vt:lpstr>
      <vt:lpstr>LPG principle of operation</vt:lpstr>
      <vt:lpstr>LPG principle of operation</vt:lpstr>
      <vt:lpstr>LPG as RH sensor</vt:lpstr>
      <vt:lpstr>First infield application: LPGs + FBGs in ATLAS ID</vt:lpstr>
      <vt:lpstr>Barriers to overcome</vt:lpstr>
      <vt:lpstr>Barriers to overcome</vt:lpstr>
      <vt:lpstr>Calibration and testing setup</vt:lpstr>
      <vt:lpstr>Barriers to overcome</vt:lpstr>
      <vt:lpstr>New package development</vt:lpstr>
      <vt:lpstr>FBG and LPG packaging differences</vt:lpstr>
      <vt:lpstr>The importance of the package</vt:lpstr>
      <vt:lpstr>First machining solution used in ATLAS ID</vt:lpstr>
      <vt:lpstr>Final machining solution</vt:lpstr>
      <vt:lpstr>Test of the solution</vt:lpstr>
      <vt:lpstr>Test with an LPG in the Neoceram package</vt:lpstr>
      <vt:lpstr>Barriers to overcome</vt:lpstr>
      <vt:lpstr>LPG multiplexing</vt:lpstr>
      <vt:lpstr>LPG multiplexing</vt:lpstr>
      <vt:lpstr>Base solution</vt:lpstr>
      <vt:lpstr>Proposed solution</vt:lpstr>
      <vt:lpstr>Barriers to overcome</vt:lpstr>
      <vt:lpstr>Main objective</vt:lpstr>
      <vt:lpstr>Typical setup</vt:lpstr>
      <vt:lpstr>PowerPoint Presentation</vt:lpstr>
      <vt:lpstr>Reactor view (I)</vt:lpstr>
      <vt:lpstr>Reactor view (II)</vt:lpstr>
      <vt:lpstr>LPG preparation in EP-DT lab</vt:lpstr>
      <vt:lpstr>First run of irradiation: LPG insertion</vt:lpstr>
      <vt:lpstr>Irradiation conditions</vt:lpstr>
      <vt:lpstr>Response to neutron radiation</vt:lpstr>
      <vt:lpstr>PowerPoint Presentation</vt:lpstr>
      <vt:lpstr>Setup</vt:lpstr>
      <vt:lpstr>Details of the setup</vt:lpstr>
      <vt:lpstr>Irradiation conditions</vt:lpstr>
      <vt:lpstr>Response to proton radiation</vt:lpstr>
      <vt:lpstr>Simulations</vt:lpstr>
      <vt:lpstr>ATLAS ITk</vt:lpstr>
      <vt:lpstr>Improvement: direct measurement of dose</vt:lpstr>
      <vt:lpstr>Schematic of the package</vt:lpstr>
      <vt:lpstr>Main objective</vt:lpstr>
      <vt:lpstr>Splicing step: results</vt:lpstr>
      <vt:lpstr>Final device</vt:lpstr>
      <vt:lpstr>Connection</vt:lpstr>
      <vt:lpstr>Finals steps</vt:lpstr>
      <vt:lpstr>Finals steps</vt:lpstr>
      <vt:lpstr>PowerPoint Presentation</vt:lpstr>
      <vt:lpstr>Strain and Temperature FBG-based sensors</vt:lpstr>
      <vt:lpstr>Fabrication (UV methods): Point to Point Technique</vt:lpstr>
      <vt:lpstr>Different types of fabrication of LPGs used in ATLAS ID</vt:lpstr>
      <vt:lpstr>RH-LPG calibration</vt:lpstr>
      <vt:lpstr>Example: FOS on the Strip</vt:lpstr>
      <vt:lpstr>Radiation Environment Expectations for the ITk Detector</vt:lpstr>
      <vt:lpstr>T conditions Neutron irradiation</vt:lpstr>
      <vt:lpstr>RH conditions Neutron irradiation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Lorenzo Scherino</dc:creator>
  <cp:lastModifiedBy> </cp:lastModifiedBy>
  <cp:revision>636</cp:revision>
  <dcterms:created xsi:type="dcterms:W3CDTF">2022-04-12T09:29:08Z</dcterms:created>
  <dcterms:modified xsi:type="dcterms:W3CDTF">2022-05-11T06:46:00Z</dcterms:modified>
</cp:coreProperties>
</file>