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59" r:id="rId2"/>
    <p:sldId id="346" r:id="rId3"/>
    <p:sldId id="345" r:id="rId4"/>
    <p:sldId id="349" r:id="rId5"/>
    <p:sldId id="347" r:id="rId6"/>
    <p:sldId id="348" r:id="rId7"/>
    <p:sldId id="303" r:id="rId8"/>
    <p:sldId id="302" r:id="rId9"/>
    <p:sldId id="305" r:id="rId10"/>
    <p:sldId id="311" r:id="rId11"/>
    <p:sldId id="327" r:id="rId12"/>
    <p:sldId id="332" r:id="rId13"/>
    <p:sldId id="350" r:id="rId14"/>
    <p:sldId id="351" r:id="rId15"/>
    <p:sldId id="352" r:id="rId16"/>
    <p:sldId id="353" r:id="rId17"/>
    <p:sldId id="355" r:id="rId18"/>
    <p:sldId id="344" r:id="rId19"/>
    <p:sldId id="356" r:id="rId20"/>
    <p:sldId id="342" r:id="rId21"/>
    <p:sldId id="360" r:id="rId22"/>
    <p:sldId id="358" r:id="rId23"/>
    <p:sldId id="343" r:id="rId24"/>
    <p:sldId id="357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3EFD"/>
    <a:srgbClr val="45D7E3"/>
    <a:srgbClr val="339933"/>
    <a:srgbClr val="33FF33"/>
    <a:srgbClr val="FF000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9297" autoAdjust="0"/>
    <p:restoredTop sz="98267" autoAdjust="0"/>
  </p:normalViewPr>
  <p:slideViewPr>
    <p:cSldViewPr>
      <p:cViewPr>
        <p:scale>
          <a:sx n="100" d="100"/>
          <a:sy n="100" d="100"/>
        </p:scale>
        <p:origin x="-256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2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53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3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08E3F7-CD44-384F-8104-C864B75161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32792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EAC509C3-3FB2-2E45-9BB4-393795DE8D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815495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8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9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10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11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579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18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23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CF9F70A6-675F-5049-842B-36A9AC8ECB9A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F407E52-EB01-B64D-97A5-4B27F02B179C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82BCBC-4A9D-2E47-BC1B-A24B61996740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2DF22E-1A28-554A-BAF8-14375A9F6D0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55823D-47B0-BA48-91EA-E37B4936244B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495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495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D188DFE-6141-D444-96EB-F2F7361972B5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D8D129-671F-264B-B71C-FEBC3666C373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CD7238-C294-7847-8B83-C48F24936EFB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98F523-C984-834B-A746-99DC46265BDF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ADE0B77-90AD-1349-96C1-30E638E02332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6C961BE-CDAF-D24B-ACAF-527CD2B2D9F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668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8/12/2010</a:t>
            </a:r>
            <a:endParaRPr lang="en-US" dirty="0">
              <a:latin typeface="Time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Dominik Dannheim, Lucie Linssen</a:t>
            </a:r>
            <a:endParaRPr lang="en-US" dirty="0">
              <a:latin typeface="Times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FF"/>
                </a:solidFill>
                <a:latin typeface="Times" charset="0"/>
              </a:defRPr>
            </a:lvl1pPr>
          </a:lstStyle>
          <a:p>
            <a:fld id="{918AD847-EA26-2447-9994-E230048DA2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hyperlink" Target="http://indico.cern.ch/conferenceDisplay.py?confId=97318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91525" TargetMode="External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tiff"/><Relationship Id="rId3" Type="http://schemas.openxmlformats.org/officeDocument/2006/relationships/image" Target="../media/image29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//cernhomeN.cern.ch/N/nsiegris/Public/CLIC_SiD-&amp;-CLIC_ILD_PARAMETERS" TargetMode="External"/><Relationship Id="rId4" Type="http://schemas.openxmlformats.org/officeDocument/2006/relationships/hyperlink" Target="https://edms.cern.ch/nav/P:CERN-0000079435:V0/P:CERN-0000079528:V0/TAB3" TargetMode="External"/><Relationship Id="rId5" Type="http://schemas.openxmlformats.org/officeDocument/2006/relationships/hyperlink" Target="http://indico.cern.ch/categoryDisplay.py?categId=2843" TargetMode="External"/><Relationship Id="rId6" Type="http://schemas.openxmlformats.org/officeDocument/2006/relationships/hyperlink" Target="http://indico.cern.ch/categoryDisplay.py?categId=2844" TargetMode="External"/><Relationship Id="rId7" Type="http://schemas.openxmlformats.org/officeDocument/2006/relationships/hyperlink" Target="http://ilcagenda.linearcollider.org/getFile.py/access?contribId=229&amp;sessionId=83&amp;resId=0&amp;materialId=slides&amp;confId=4507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\\cernhomeN.cern.ch\N\nsiegris\Public\Views_for_CD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cild.org/documents/ild-letter-of-intent" TargetMode="External"/><Relationship Id="rId4" Type="http://schemas.openxmlformats.org/officeDocument/2006/relationships/hyperlink" Target="http://lcdev.kek.jp/IDAG/SiDLoI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agenda.linearcollider.org/getFile.py/access?contribId=518&amp;sessionId=82&amp;resId=0&amp;materialId=slides&amp;confId=4507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package" Target="../embeddings/Microsoft_Excel_Sheet1.xls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1" y="1524000"/>
            <a:ext cx="746759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Conceptual layout drawings of the CLIC vertex detector</a:t>
            </a:r>
          </a:p>
          <a:p>
            <a:pPr algn="ctr"/>
            <a:endParaRPr lang="en-US" sz="14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and</a:t>
            </a:r>
          </a:p>
          <a:p>
            <a:pPr algn="ctr"/>
            <a:endParaRPr lang="en-US" sz="14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First engineering studies of a pixel access/insertion mechanism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1" y="553080"/>
            <a:ext cx="6197599" cy="2928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" y="3542883"/>
            <a:ext cx="6210300" cy="2908717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beam pipe and forward region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400" y="711200"/>
            <a:ext cx="1439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CLIC_ILD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3683000"/>
            <a:ext cx="1439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609600"/>
            <a:ext cx="2590800" cy="600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Similarly optimized forward design for both concepts: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Closest possible distance to IP given the constraints from backgrounds and magnetic fields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Moved conical part out in </a:t>
            </a:r>
            <a:r>
              <a:rPr lang="en-US" sz="1600" dirty="0" err="1" smtClean="0"/>
              <a:t>z</a:t>
            </a:r>
            <a:r>
              <a:rPr lang="en-US" sz="1600" dirty="0" smtClean="0"/>
              <a:t> as far as possible, given the constraints from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direct pair- background hits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Forward-calorimeter acceptance</a:t>
            </a:r>
            <a:r>
              <a:rPr lang="en-US" sz="1600" dirty="0" smtClean="0">
                <a:sym typeface="Wingdings"/>
              </a:rPr>
              <a:t/>
            </a:r>
            <a:br>
              <a:rPr lang="en-US" sz="1600" dirty="0" smtClean="0">
                <a:sym typeface="Wingdings"/>
              </a:rPr>
            </a:br>
            <a:endParaRPr lang="en-US" sz="1600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sz="1600" dirty="0" smtClean="0">
                <a:sym typeface="Wingdings"/>
              </a:rPr>
              <a:t>Final forward acceptance is very similar for both concepts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sym typeface="Wingdings"/>
              </a:rPr>
              <a:t>(Almost) </a:t>
            </a:r>
            <a:r>
              <a:rPr lang="en-US" sz="1600" b="1" dirty="0" smtClean="0">
                <a:sym typeface="Wingdings"/>
              </a:rPr>
              <a:t>projective geometry</a:t>
            </a:r>
            <a:r>
              <a:rPr lang="en-US" sz="1600" dirty="0" smtClean="0">
                <a:sym typeface="Wingdings"/>
              </a:rPr>
              <a:t> of conical part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sym typeface="Wingdings"/>
              </a:rPr>
              <a:t>Conical part used as </a:t>
            </a:r>
            <a:r>
              <a:rPr lang="en-US" sz="1600" b="1" dirty="0" smtClean="0">
                <a:sym typeface="Wingdings"/>
              </a:rPr>
              <a:t>shielding</a:t>
            </a:r>
            <a:r>
              <a:rPr lang="en-US" sz="1600" dirty="0" smtClean="0">
                <a:sym typeface="Wingdings"/>
              </a:rPr>
              <a:t> against backscatters (equivalent to 4 mm steel)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100" y="3213100"/>
            <a:ext cx="3581400" cy="26749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124200"/>
            <a:ext cx="3811205" cy="2819400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Cable Routing Options (ILD)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600" y="533400"/>
            <a:ext cx="3168027" cy="25488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533400"/>
            <a:ext cx="3200400" cy="25488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8200" y="558800"/>
            <a:ext cx="240322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Cables along beam pipe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15804" y="533400"/>
            <a:ext cx="3070071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Cables above pixel disks</a:t>
            </a:r>
            <a:br>
              <a:rPr lang="en-US" sz="1600" dirty="0" smtClean="0"/>
            </a:br>
            <a:r>
              <a:rPr lang="en-US" sz="1600" dirty="0" smtClean="0"/>
              <a:t>(difficult to implement in </a:t>
            </a:r>
            <a:r>
              <a:rPr lang="en-US" sz="1600" dirty="0" err="1" smtClean="0"/>
              <a:t>Mokka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362200" y="34544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p=3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172200" y="34925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p=3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5867400"/>
            <a:ext cx="71352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1600" dirty="0" smtClean="0"/>
              <a:t>Routing cables above FTD Pixel Disks improves IP resolution in this region</a:t>
            </a:r>
          </a:p>
          <a:p>
            <a:endParaRPr lang="en-US" sz="16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Summary: vertex-detector parameters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6473323"/>
              </p:ext>
            </p:extLst>
          </p:nvPr>
        </p:nvGraphicFramePr>
        <p:xfrm>
          <a:off x="323528" y="603840"/>
          <a:ext cx="8591024" cy="5816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6304"/>
                <a:gridCol w="3037579"/>
                <a:gridCol w="28171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CLIC-ILD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CLIC-</a:t>
                      </a:r>
                      <a:r>
                        <a:rPr lang="en-US" sz="1600" dirty="0" err="1" smtClean="0"/>
                        <a:t>SiD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Magnetic field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pipe (central region)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 mm Beryllium, R=30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 mm Beryllium, R=25 mm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Barrel pixel layers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double layers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31</a:t>
                      </a:r>
                      <a:r>
                        <a:rPr lang="en-US" sz="1600" baseline="0" dirty="0" smtClean="0"/>
                        <a:t> mm &lt; R &lt; 60 mm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5 single layers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27 mm &lt; R &lt; 77 mm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Forward pixel disks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 double layers</a:t>
                      </a:r>
                    </a:p>
                    <a:p>
                      <a:r>
                        <a:rPr lang="en-US" sz="1600" baseline="0" dirty="0" smtClean="0"/>
                        <a:t>160 mm &lt; z &lt; 257 mm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7 single layers</a:t>
                      </a:r>
                    </a:p>
                    <a:p>
                      <a:r>
                        <a:rPr lang="en-US" sz="1600" baseline="0" dirty="0" smtClean="0"/>
                        <a:t>120 &lt; z &lt; 830 mm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Layer thickness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aseline="0" dirty="0" smtClean="0"/>
                        <a:t>0.18% X0 / double 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0.12% X0 / single layer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Pixel size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20 </a:t>
                      </a:r>
                      <a:r>
                        <a:rPr lang="en-US" sz="1600" dirty="0" err="1" smtClean="0"/>
                        <a:t>μ</a:t>
                      </a:r>
                      <a:r>
                        <a:rPr lang="en-US" sz="1600" baseline="0" dirty="0" err="1" smtClean="0"/>
                        <a:t>m</a:t>
                      </a:r>
                      <a:r>
                        <a:rPr lang="en-US" sz="1600" baseline="0" dirty="0" smtClean="0"/>
                        <a:t> pitch, 50 </a:t>
                      </a:r>
                      <a:r>
                        <a:rPr lang="en-US" sz="1600" baseline="0" dirty="0" err="1" smtClean="0"/>
                        <a:t>μm</a:t>
                      </a:r>
                      <a:r>
                        <a:rPr lang="en-US" sz="1600" baseline="0" dirty="0" smtClean="0"/>
                        <a:t> silicon depth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Total area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0.74 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1.11 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Total number of pixels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1.84G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2.77G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Readout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analog, σ</a:t>
                      </a:r>
                      <a:r>
                        <a:rPr lang="en-US" sz="1600" baseline="-25000" dirty="0" smtClean="0"/>
                        <a:t>SP</a:t>
                      </a:r>
                      <a:r>
                        <a:rPr lang="en-US" sz="1600" baseline="0" dirty="0" smtClean="0"/>
                        <a:t>~3 </a:t>
                      </a:r>
                      <a:r>
                        <a:rPr lang="en-US" sz="1600" baseline="0" dirty="0" err="1" smtClean="0"/>
                        <a:t>μm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projected IP resolution (90</a:t>
                      </a:r>
                      <a:r>
                        <a:rPr lang="en-US" sz="1600" baseline="30000" dirty="0" smtClean="0"/>
                        <a:t>o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σ</a:t>
                      </a:r>
                      <a:r>
                        <a:rPr lang="en-US" sz="1600" baseline="-25000" dirty="0" err="1" smtClean="0"/>
                        <a:t>Rφ</a:t>
                      </a:r>
                      <a:r>
                        <a:rPr lang="en-US" sz="1600" baseline="0" dirty="0" smtClean="0"/>
                        <a:t>=1.</a:t>
                      </a:r>
                      <a:r>
                        <a:rPr lang="en-US" sz="1600" dirty="0" smtClean="0"/>
                        <a:t>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+ 20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GeV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similar, </a:t>
                      </a:r>
                      <a:r>
                        <a:rPr lang="en-US" sz="1600" baseline="0" dirty="0" err="1" smtClean="0"/>
                        <a:t>t.b.c</a:t>
                      </a:r>
                      <a:r>
                        <a:rPr lang="en-US" sz="1600" baseline="0" dirty="0" smtClean="0"/>
                        <a:t>.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Power consumption target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(air cooling; power pulsing)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&lt; 100 </a:t>
                      </a:r>
                      <a:r>
                        <a:rPr lang="en-US" sz="1600" baseline="0" dirty="0" err="1" smtClean="0"/>
                        <a:t>mW</a:t>
                      </a:r>
                      <a:r>
                        <a:rPr lang="en-US" sz="1600" baseline="0" dirty="0" smtClean="0"/>
                        <a:t>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(&lt;0.4 </a:t>
                      </a:r>
                      <a:r>
                        <a:rPr lang="en-US" sz="1600" baseline="0" dirty="0" err="1" smtClean="0"/>
                        <a:t>μW</a:t>
                      </a:r>
                      <a:r>
                        <a:rPr lang="en-US" sz="1600" baseline="0" dirty="0" smtClean="0"/>
                        <a:t>/pixel)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Background occupancy (</a:t>
                      </a:r>
                      <a:r>
                        <a:rPr lang="en-US" sz="1600" baseline="0" dirty="0" err="1" smtClean="0"/>
                        <a:t>ee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~0.01 hits / 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/ ns (innermost layers)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Radiation (</a:t>
                      </a:r>
                      <a:r>
                        <a:rPr lang="en-US" sz="1600" baseline="0" dirty="0" err="1" smtClean="0"/>
                        <a:t>pairs+γγ</a:t>
                      </a:r>
                      <a:r>
                        <a:rPr lang="en-US" sz="1600" baseline="0" dirty="0" err="1" smtClean="0">
                          <a:sym typeface="Wingdings"/>
                        </a:rPr>
                        <a:t>hadr</a:t>
                      </a:r>
                      <a:r>
                        <a:rPr lang="en-US" sz="1600" baseline="0" dirty="0" smtClean="0">
                          <a:sym typeface="Wingdings"/>
                        </a:rPr>
                        <a:t>.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NIEL: ~</a:t>
                      </a:r>
                      <a:r>
                        <a:rPr lang="en-US" sz="1600" dirty="0" smtClean="0">
                          <a:sym typeface="Wingdings"/>
                        </a:rPr>
                        <a:t>10</a:t>
                      </a:r>
                      <a:r>
                        <a:rPr lang="en-US" sz="1600" baseline="30000" dirty="0" smtClean="0">
                          <a:sym typeface="Wingdings"/>
                        </a:rPr>
                        <a:t>10</a:t>
                      </a:r>
                      <a:r>
                        <a:rPr lang="en-US" sz="1600" dirty="0" smtClean="0">
                          <a:sym typeface="Wingdings"/>
                        </a:rPr>
                        <a:t> </a:t>
                      </a:r>
                      <a:r>
                        <a:rPr lang="en-US" sz="1600" dirty="0" err="1" smtClean="0">
                          <a:sym typeface="Wingdings"/>
                        </a:rPr>
                        <a:t>n</a:t>
                      </a:r>
                      <a:r>
                        <a:rPr lang="en-US" sz="1600" baseline="-25000" dirty="0" err="1" smtClean="0">
                          <a:sym typeface="Wingdings"/>
                        </a:rPr>
                        <a:t>eq</a:t>
                      </a:r>
                      <a:r>
                        <a:rPr lang="en-US" sz="1600" dirty="0" smtClean="0">
                          <a:sym typeface="Wingdings"/>
                        </a:rPr>
                        <a:t> cm</a:t>
                      </a:r>
                      <a:r>
                        <a:rPr lang="en-US" sz="1600" baseline="30000" dirty="0" smtClean="0">
                          <a:sym typeface="Wingdings"/>
                        </a:rPr>
                        <a:t>-2</a:t>
                      </a:r>
                      <a:r>
                        <a:rPr lang="en-US" sz="1600" dirty="0" smtClean="0">
                          <a:sym typeface="Wingdings"/>
                        </a:rPr>
                        <a:t> y</a:t>
                      </a:r>
                      <a:r>
                        <a:rPr lang="en-US" sz="1600" baseline="30000" dirty="0" smtClean="0">
                          <a:sym typeface="Wingdings"/>
                        </a:rPr>
                        <a:t>-1</a:t>
                      </a:r>
                      <a:r>
                        <a:rPr lang="en-US" sz="1600" dirty="0" smtClean="0">
                          <a:sym typeface="Wingdings"/>
                        </a:rPr>
                        <a:t> ; TID:  ~100 </a:t>
                      </a:r>
                      <a:r>
                        <a:rPr lang="en-US" sz="1600" dirty="0" err="1" smtClean="0">
                          <a:sym typeface="Wingdings"/>
                        </a:rPr>
                        <a:t>Gy</a:t>
                      </a:r>
                      <a:r>
                        <a:rPr lang="en-US" sz="1600" dirty="0" smtClean="0">
                          <a:sym typeface="Wingdings"/>
                        </a:rPr>
                        <a:t> y</a:t>
                      </a:r>
                      <a:r>
                        <a:rPr lang="en-US" sz="1600" baseline="30000" dirty="0" smtClean="0">
                          <a:sym typeface="Wingdings"/>
                        </a:rPr>
                        <a:t>-1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 bwMode="auto">
          <a:xfrm>
            <a:off x="4339042" y="4847993"/>
            <a:ext cx="144016" cy="144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725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/>
              <a:t>Access to CLIC pixel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882155"/>
            <a:ext cx="8907463" cy="5137645"/>
          </a:xfrm>
        </p:spPr>
        <p:txBody>
          <a:bodyPr>
            <a:noAutofit/>
          </a:bodyPr>
          <a:lstStyle/>
          <a:p>
            <a:r>
              <a:rPr lang="en-US" sz="1600" dirty="0" smtClean="0"/>
              <a:t>As CLIC will run at several energies, </a:t>
            </a:r>
            <a:r>
              <a:rPr lang="en-US" sz="1600" dirty="0" smtClean="0">
                <a:solidFill>
                  <a:srgbClr val="FF0000"/>
                </a:solidFill>
              </a:rPr>
              <a:t>pixel detector needs to be replaced</a:t>
            </a:r>
          </a:p>
          <a:p>
            <a:r>
              <a:rPr lang="en-US" sz="1600" dirty="0" smtClean="0"/>
              <a:t>No radiation issues =&gt; replacement in 1 winter shut-down is OK</a:t>
            </a:r>
          </a:p>
          <a:p>
            <a:r>
              <a:rPr lang="en-US" sz="1600" dirty="0" smtClean="0"/>
              <a:t>Current ILC detectors have </a:t>
            </a:r>
            <a:r>
              <a:rPr lang="en-US" sz="1600" u="sng" dirty="0" smtClean="0"/>
              <a:t>not</a:t>
            </a:r>
            <a:r>
              <a:rPr lang="en-US" sz="1600" dirty="0" smtClean="0"/>
              <a:t> foreseen suitable access</a:t>
            </a:r>
          </a:p>
          <a:p>
            <a:endParaRPr lang="en-US" sz="900" dirty="0" smtClean="0"/>
          </a:p>
          <a:p>
            <a:r>
              <a:rPr lang="en-US" sz="1600" dirty="0" smtClean="0"/>
              <a:t>Need for a basic insertion concept </a:t>
            </a:r>
            <a:r>
              <a:rPr lang="en-US" sz="1600" dirty="0" smtClean="0">
                <a:solidFill>
                  <a:srgbClr val="FF0000"/>
                </a:solidFill>
              </a:rPr>
              <a:t>at an early stage</a:t>
            </a:r>
          </a:p>
          <a:p>
            <a:pPr lvl="1"/>
            <a:r>
              <a:rPr lang="en-US" sz="1600" dirty="0" smtClean="0"/>
              <a:t>Will undoubtedly influence overall pixel detector layout</a:t>
            </a:r>
          </a:p>
          <a:p>
            <a:pPr lvl="2"/>
            <a:r>
              <a:rPr lang="en-US" sz="1600" dirty="0" smtClean="0"/>
              <a:t>May influence layout/acceptance of pixel and tracker systems</a:t>
            </a:r>
          </a:p>
          <a:p>
            <a:pPr lvl="2"/>
            <a:r>
              <a:rPr lang="en-US" sz="1600" dirty="0" smtClean="0"/>
              <a:t>We need to know impact on amount of material</a:t>
            </a:r>
          </a:p>
          <a:p>
            <a:pPr lvl="1"/>
            <a:r>
              <a:rPr lang="en-US" sz="1600" dirty="0" smtClean="0"/>
              <a:t>Influence vibration/alignment?</a:t>
            </a:r>
          </a:p>
          <a:p>
            <a:pPr lvl="1"/>
            <a:r>
              <a:rPr lang="en-US" sz="1600" dirty="0" smtClean="0"/>
              <a:t>Impact in layout of </a:t>
            </a:r>
            <a:r>
              <a:rPr lang="en-US" sz="1600" dirty="0" err="1" smtClean="0"/>
              <a:t>cooling+services</a:t>
            </a:r>
            <a:endParaRPr lang="en-US" sz="1600" dirty="0" smtClean="0"/>
          </a:p>
          <a:p>
            <a:pPr lvl="1"/>
            <a:r>
              <a:rPr lang="en-US" sz="1600" dirty="0" smtClean="0"/>
              <a:t>Will influence vacuum scheme and </a:t>
            </a:r>
          </a:p>
          <a:p>
            <a:pPr lvl="1">
              <a:buNone/>
            </a:pPr>
            <a:r>
              <a:rPr lang="en-US" sz="1600" dirty="0" smtClean="0"/>
              <a:t>     experiment’s opening scenarios</a:t>
            </a:r>
          </a:p>
          <a:p>
            <a:pPr lvl="1"/>
            <a:r>
              <a:rPr lang="en-US" sz="1600" dirty="0" smtClean="0"/>
              <a:t>Suspension of beam pipe</a:t>
            </a:r>
          </a:p>
          <a:p>
            <a:pPr lvl="1"/>
            <a:r>
              <a:rPr lang="en-US" sz="1600" dirty="0" smtClean="0"/>
              <a:t>Influence on requirements for cavern</a:t>
            </a:r>
          </a:p>
          <a:p>
            <a:pPr lvl="1">
              <a:buNone/>
            </a:pPr>
            <a:endParaRPr lang="en-US" sz="1800" dirty="0" smtClean="0"/>
          </a:p>
          <a:p>
            <a:pPr lvl="1">
              <a:buNone/>
            </a:pPr>
            <a:endParaRPr lang="en-US" sz="1100" dirty="0" smtClean="0"/>
          </a:p>
        </p:txBody>
      </p:sp>
      <p:pic>
        <p:nvPicPr>
          <p:cNvPr id="8" name="Picture 7" descr="Screen shot 2010-11-21 at 11.20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495" y="3306714"/>
            <a:ext cx="4588505" cy="32103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02559" y="5410200"/>
            <a:ext cx="1693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FF0000"/>
                </a:solidFill>
              </a:rPr>
              <a:t>ILC_SiD</a:t>
            </a:r>
            <a:r>
              <a:rPr lang="en-US" sz="1800" dirty="0" smtClean="0">
                <a:solidFill>
                  <a:srgbClr val="FF0000"/>
                </a:solidFill>
              </a:rPr>
              <a:t> access to vertex detector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/>
              <a:t>CMS pixel insertion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4" descr="FIG1_BP_Supp_System"/>
          <p:cNvPicPr>
            <a:picLocks noChangeAspect="1" noChangeArrowheads="1"/>
          </p:cNvPicPr>
          <p:nvPr/>
        </p:nvPicPr>
        <p:blipFill>
          <a:blip r:embed="rId2" cstate="print"/>
          <a:srcRect l="4616" t="6667" r="2769" b="22572"/>
          <a:stretch>
            <a:fillRect/>
          </a:stretch>
        </p:blipFill>
        <p:spPr bwMode="auto">
          <a:xfrm>
            <a:off x="2355851" y="3267174"/>
            <a:ext cx="6788149" cy="359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P10100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15571"/>
            <a:ext cx="5010727" cy="375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81600" y="914400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See slides of Paolo </a:t>
            </a:r>
            <a:r>
              <a:rPr lang="en-US" sz="1600" dirty="0" err="1" smtClean="0"/>
              <a:t>Petagna</a:t>
            </a:r>
            <a:r>
              <a:rPr lang="en-US" sz="1600" dirty="0" smtClean="0"/>
              <a:t>: </a:t>
            </a:r>
            <a:r>
              <a:rPr lang="en-US" sz="1600" dirty="0" smtClean="0">
                <a:hlinkClick r:id="rId4"/>
              </a:rPr>
              <a:t>http://indico.cern.ch/conferenceDisplay.py?confId=97318</a:t>
            </a:r>
            <a:endParaRPr lang="en-US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</a:t>
            </a:r>
            <a:r>
              <a:rPr lang="en-US" dirty="0" err="1" smtClean="0"/>
              <a:t>ILC_SiD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15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 descr="Tracker_SiDparAugust08_100517_vt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05212"/>
            <a:ext cx="914400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1" y="990600"/>
            <a:ext cx="5638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Bill Cooper’s studies:</a:t>
            </a:r>
          </a:p>
          <a:p>
            <a:r>
              <a:rPr lang="en-US" sz="1800" dirty="0" smtClean="0">
                <a:hlinkClick r:id="rId3"/>
              </a:rPr>
              <a:t>http://indico.cern.ch/conferenceDisplay.py?confId=91525</a:t>
            </a:r>
            <a:endParaRPr lang="en-US" sz="1800" dirty="0" smtClean="0"/>
          </a:p>
          <a:p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9" name="Picture 4" descr="VXD_070814b"/>
          <p:cNvPicPr>
            <a:picLocks noChangeAspect="1" noChangeArrowheads="1"/>
          </p:cNvPicPr>
          <p:nvPr/>
        </p:nvPicPr>
        <p:blipFill>
          <a:blip r:embed="rId4"/>
          <a:srcRect t="1198" r="30916" b="1198"/>
          <a:stretch>
            <a:fillRect/>
          </a:stretch>
        </p:blipFill>
        <p:spPr bwMode="auto">
          <a:xfrm>
            <a:off x="6154568" y="838200"/>
            <a:ext cx="2760832" cy="267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984010" y="274320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Vertex barrel end view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ILC_ILD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 descr="Screen shot 2010-12-08 at 9.27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57300"/>
            <a:ext cx="8229600" cy="4343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00" y="1524000"/>
            <a:ext cx="166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5 single layers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1535668"/>
            <a:ext cx="175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3 double layers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77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714614"/>
            <a:ext cx="6760789" cy="57639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2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1899747" cy="228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8/12/2010</a:t>
            </a: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83762" y="4391026"/>
            <a:ext cx="3657306" cy="2466975"/>
            <a:chOff x="3743" y="1632"/>
            <a:chExt cx="2495" cy="1554"/>
          </a:xfrm>
        </p:grpSpPr>
        <p:pic>
          <p:nvPicPr>
            <p:cNvPr id="544772" name="Picture 4" descr="spd_sfr5_new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1" y="1632"/>
              <a:ext cx="2207" cy="1554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 rot="21863289">
              <a:off x="4079" y="2352"/>
              <a:ext cx="389" cy="259"/>
              <a:chOff x="904" y="13440"/>
              <a:chExt cx="544" cy="432"/>
            </a:xfrm>
          </p:grpSpPr>
          <p:sp>
            <p:nvSpPr>
              <p:cNvPr id="544774" name="Freeform 6"/>
              <p:cNvSpPr>
                <a:spLocks/>
              </p:cNvSpPr>
              <p:nvPr/>
            </p:nvSpPr>
            <p:spPr bwMode="auto">
              <a:xfrm>
                <a:off x="904" y="13440"/>
                <a:ext cx="104" cy="432"/>
              </a:xfrm>
              <a:custGeom>
                <a:avLst/>
                <a:gdLst/>
                <a:ahLst/>
                <a:cxnLst>
                  <a:cxn ang="0">
                    <a:pos x="56" y="432"/>
                  </a:cxn>
                  <a:cxn ang="0">
                    <a:pos x="8" y="240"/>
                  </a:cxn>
                  <a:cxn ang="0">
                    <a:pos x="104" y="0"/>
                  </a:cxn>
                </a:cxnLst>
                <a:rect l="0" t="0" r="r" b="b"/>
                <a:pathLst>
                  <a:path w="104" h="432">
                    <a:moveTo>
                      <a:pt x="56" y="432"/>
                    </a:moveTo>
                    <a:cubicBezTo>
                      <a:pt x="28" y="372"/>
                      <a:pt x="0" y="312"/>
                      <a:pt x="8" y="240"/>
                    </a:cubicBezTo>
                    <a:cubicBezTo>
                      <a:pt x="16" y="168"/>
                      <a:pt x="48" y="24"/>
                      <a:pt x="104" y="0"/>
                    </a:cubicBezTo>
                  </a:path>
                </a:pathLst>
              </a:custGeom>
              <a:noFill/>
              <a:ln w="76200" cap="flat" cmpd="sng">
                <a:solidFill>
                  <a:srgbClr val="ED18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75" name="Line 7"/>
              <p:cNvSpPr>
                <a:spLocks noChangeShapeType="1"/>
              </p:cNvSpPr>
              <p:nvPr/>
            </p:nvSpPr>
            <p:spPr bwMode="auto">
              <a:xfrm>
                <a:off x="1008" y="13440"/>
                <a:ext cx="432" cy="144"/>
              </a:xfrm>
              <a:prstGeom prst="line">
                <a:avLst/>
              </a:prstGeom>
              <a:noFill/>
              <a:ln w="76200">
                <a:solidFill>
                  <a:srgbClr val="ED181E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76" name="Line 8"/>
              <p:cNvSpPr>
                <a:spLocks noChangeShapeType="1"/>
              </p:cNvSpPr>
              <p:nvPr/>
            </p:nvSpPr>
            <p:spPr bwMode="auto">
              <a:xfrm flipV="1">
                <a:off x="960" y="13872"/>
                <a:ext cx="480" cy="0"/>
              </a:xfrm>
              <a:prstGeom prst="line">
                <a:avLst/>
              </a:prstGeom>
              <a:noFill/>
              <a:ln w="76200">
                <a:solidFill>
                  <a:srgbClr val="ED181E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77" name="Freeform 9"/>
              <p:cNvSpPr>
                <a:spLocks/>
              </p:cNvSpPr>
              <p:nvPr/>
            </p:nvSpPr>
            <p:spPr bwMode="auto">
              <a:xfrm>
                <a:off x="1392" y="13584"/>
                <a:ext cx="56" cy="288"/>
              </a:xfrm>
              <a:custGeom>
                <a:avLst/>
                <a:gdLst/>
                <a:ahLst/>
                <a:cxnLst>
                  <a:cxn ang="0">
                    <a:pos x="56" y="432"/>
                  </a:cxn>
                  <a:cxn ang="0">
                    <a:pos x="8" y="240"/>
                  </a:cxn>
                  <a:cxn ang="0">
                    <a:pos x="104" y="0"/>
                  </a:cxn>
                </a:cxnLst>
                <a:rect l="0" t="0" r="r" b="b"/>
                <a:pathLst>
                  <a:path w="104" h="432">
                    <a:moveTo>
                      <a:pt x="56" y="432"/>
                    </a:moveTo>
                    <a:cubicBezTo>
                      <a:pt x="28" y="372"/>
                      <a:pt x="0" y="312"/>
                      <a:pt x="8" y="240"/>
                    </a:cubicBezTo>
                    <a:cubicBezTo>
                      <a:pt x="16" y="168"/>
                      <a:pt x="48" y="24"/>
                      <a:pt x="104" y="0"/>
                    </a:cubicBezTo>
                  </a:path>
                </a:pathLst>
              </a:custGeom>
              <a:noFill/>
              <a:ln w="76200" cap="flat" cmpd="sng">
                <a:solidFill>
                  <a:srgbClr val="ED18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4778" name="Line 10"/>
            <p:cNvSpPr>
              <a:spLocks noChangeShapeType="1"/>
            </p:cNvSpPr>
            <p:nvPr/>
          </p:nvSpPr>
          <p:spPr bwMode="auto">
            <a:xfrm flipH="1" flipV="1">
              <a:off x="3743" y="2400"/>
              <a:ext cx="288" cy="49"/>
            </a:xfrm>
            <a:prstGeom prst="line">
              <a:avLst/>
            </a:prstGeom>
            <a:noFill/>
            <a:ln w="76200">
              <a:solidFill>
                <a:srgbClr val="ED181E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dirty="0" smtClean="0"/>
              <a:t>Example of ALICE pixel detector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7238-C294-7847-8B83-C48F24936EFB}" type="slidenum">
              <a:rPr lang="en-US" smtClean="0"/>
              <a:pPr/>
              <a:t>17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46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r-vertex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886" t="11172" r="6642" b="8896"/>
          <a:stretch/>
        </p:blipFill>
        <p:spPr>
          <a:xfrm rot="5400000">
            <a:off x="1365248" y="-831848"/>
            <a:ext cx="6400803" cy="84709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912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Material budget of one ALICE SPD layer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Dominik Dannheim, Lucie Linssen</a:t>
            </a:r>
            <a:endParaRPr lang="en-US"/>
          </a:p>
        </p:txBody>
      </p:sp>
      <p:pic>
        <p:nvPicPr>
          <p:cNvPr id="5" name="Picture 4" descr="tm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0199"/>
            <a:ext cx="5131385" cy="5327801"/>
          </a:xfrm>
          <a:prstGeom prst="rect">
            <a:avLst/>
          </a:prstGeom>
        </p:spPr>
      </p:pic>
      <p:pic>
        <p:nvPicPr>
          <p:cNvPr id="6" name="Picture 5" descr="tm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521050"/>
            <a:ext cx="3505200" cy="5336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838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Comparison with STAR pixel detector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7238-C294-7847-8B83-C48F24936EFB}" type="slidenum">
              <a:rPr lang="en-US" smtClean="0"/>
              <a:pPr/>
              <a:t>19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the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Kick-off meeting to start design and engineering of the CLIC vertex detector.</a:t>
            </a:r>
          </a:p>
          <a:p>
            <a:r>
              <a:rPr lang="en-US" sz="2400" dirty="0" smtClean="0"/>
              <a:t>Short-term aims:</a:t>
            </a:r>
          </a:p>
          <a:p>
            <a:pPr lvl="1"/>
            <a:r>
              <a:rPr lang="en-US" sz="2000" dirty="0" smtClean="0"/>
              <a:t>Produce conceptual drawings for the CLIC-ILD and </a:t>
            </a:r>
            <a:r>
              <a:rPr lang="en-US" sz="2000" dirty="0" err="1" smtClean="0"/>
              <a:t>CLIC_SiD</a:t>
            </a:r>
            <a:r>
              <a:rPr lang="en-US" sz="2000" dirty="0" smtClean="0"/>
              <a:t> vertex detectors</a:t>
            </a:r>
          </a:p>
          <a:p>
            <a:pPr lvl="1"/>
            <a:r>
              <a:rPr lang="en-US" sz="2000" dirty="0" smtClean="0"/>
              <a:t>Conceptual study to provide access to the CLIC vertex detector, including possibility to replace it in a typical winter shut-down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Further remarks:</a:t>
            </a:r>
          </a:p>
          <a:p>
            <a:pPr lvl="1"/>
            <a:r>
              <a:rPr lang="en-US" sz="2000" dirty="0" smtClean="0"/>
              <a:t>Provide material for the CLIC conceptual design report (material due for ~end-May 2011)</a:t>
            </a:r>
          </a:p>
          <a:p>
            <a:pPr lvl="1"/>
            <a:r>
              <a:rPr lang="en-US" sz="2000" dirty="0" smtClean="0"/>
              <a:t>The conceptual design report is just a start; it does not require great details.</a:t>
            </a:r>
          </a:p>
          <a:p>
            <a:pPr lvl="1"/>
            <a:r>
              <a:rPr lang="en-US" sz="2000" dirty="0" smtClean="0"/>
              <a:t>Propose to start working on the CLIC-ILD version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71400"/>
            <a:ext cx="7772400" cy="1143000"/>
          </a:xfrm>
        </p:spPr>
        <p:txBody>
          <a:bodyPr/>
          <a:lstStyle/>
          <a:p>
            <a:r>
              <a:rPr lang="en-US" sz="2800" dirty="0" smtClean="0"/>
              <a:t>Additional information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334000"/>
          </a:xfrm>
        </p:spPr>
        <p:txBody>
          <a:bodyPr/>
          <a:lstStyle/>
          <a:p>
            <a:r>
              <a:rPr lang="en-US" sz="1800" dirty="0" smtClean="0"/>
              <a:t>Drawings for the CLIC accelerator CDR document: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u="sng" dirty="0" smtClean="0">
                <a:hlinkClick r:id="rId2" action="ppaction://hlinkfile"/>
              </a:rPr>
              <a:t>\</a:t>
            </a:r>
            <a:r>
              <a:rPr lang="en-US" sz="1800" u="sng" dirty="0" smtClean="0">
                <a:hlinkClick r:id="rId2" action="ppaction://hlinkfile"/>
              </a:rPr>
              <a:t>\cernhomeN.cern.ch\N\nsiegris\Public\</a:t>
            </a:r>
            <a:r>
              <a:rPr lang="en-US" sz="1800" u="sng" dirty="0" smtClean="0">
                <a:hlinkClick r:id="rId2" action="ppaction://hlinkfile"/>
              </a:rPr>
              <a:t>Views_for_CDR</a:t>
            </a:r>
            <a:endParaRPr lang="en-US" sz="1800" u="sng" dirty="0" smtClean="0"/>
          </a:p>
          <a:p>
            <a:pPr>
              <a:buNone/>
            </a:pPr>
            <a:endParaRPr lang="en-US" sz="1800" u="sng" dirty="0" smtClean="0"/>
          </a:p>
          <a:p>
            <a:r>
              <a:rPr lang="en-US" sz="1800" dirty="0" smtClean="0">
                <a:solidFill>
                  <a:srgbClr val="000000"/>
                </a:solidFill>
              </a:rPr>
              <a:t>Parameters </a:t>
            </a:r>
            <a:r>
              <a:rPr lang="en-US" sz="1800" dirty="0" smtClean="0">
                <a:solidFill>
                  <a:srgbClr val="000000"/>
                </a:solidFill>
              </a:rPr>
              <a:t>drawings CLIC_SiD &amp; </a:t>
            </a:r>
            <a:r>
              <a:rPr lang="en-US" sz="1800" dirty="0" err="1" smtClean="0">
                <a:solidFill>
                  <a:srgbClr val="000000"/>
                </a:solidFill>
              </a:rPr>
              <a:t>CLIC_ILD:</a:t>
            </a:r>
            <a:r>
              <a:rPr lang="en-US" sz="1800" u="sng" dirty="0" err="1" smtClean="0">
                <a:hlinkClick r:id="rId3"/>
              </a:rPr>
              <a:t>\</a:t>
            </a:r>
            <a:r>
              <a:rPr lang="en-US" sz="1800" u="sng" dirty="0" err="1" smtClean="0">
                <a:hlinkClick r:id="rId3"/>
              </a:rPr>
              <a:t>\cernhomeN.cern.ch\N\nsiegris\Public\CLIC_SiD-&amp;-CLIC_ILD_PARAMETERS</a:t>
            </a:r>
            <a:r>
              <a:rPr lang="en-US" sz="1800" u="sng" dirty="0" smtClean="0">
                <a:hlinkClick r:id="rId3"/>
              </a:rPr>
              <a:t> 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CLIC </a:t>
            </a:r>
            <a:r>
              <a:rPr lang="en-US" sz="1800" dirty="0" smtClean="0"/>
              <a:t>Detector layouts in EDMS: </a:t>
            </a:r>
            <a:r>
              <a:rPr lang="de-DE" sz="1800" dirty="0">
                <a:hlinkClick r:id="rId4"/>
              </a:rPr>
              <a:t>https://edms.cern.ch/nav/P:CERN-0000079435:V0/P:CERN-0000079528:V0/</a:t>
            </a:r>
            <a:r>
              <a:rPr lang="de-DE" sz="1800" dirty="0" smtClean="0">
                <a:hlinkClick r:id="rId4"/>
              </a:rPr>
              <a:t>TAB3</a:t>
            </a:r>
            <a:endParaRPr lang="de-DE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CLIC CDR WG-4 meetings on vertex-detector technology:</a:t>
            </a:r>
            <a:br>
              <a:rPr lang="en-US" sz="1800" dirty="0" smtClean="0"/>
            </a:br>
            <a:r>
              <a:rPr lang="en-US" sz="1800" dirty="0">
                <a:hlinkClick r:id="rId5"/>
              </a:rPr>
              <a:t>http://indico.cern.ch/categoryDisplay.py?categId=</a:t>
            </a:r>
            <a:r>
              <a:rPr lang="en-US" sz="1800" dirty="0" smtClean="0">
                <a:hlinkClick r:id="rId5"/>
              </a:rPr>
              <a:t>2843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CLIC CDR WG-</a:t>
            </a:r>
            <a:r>
              <a:rPr lang="en-US" sz="1800" dirty="0"/>
              <a:t>5 meetings on </a:t>
            </a:r>
            <a:r>
              <a:rPr lang="en-US" sz="1800" dirty="0" smtClean="0"/>
              <a:t>engineering &amp; layout: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>
                <a:hlinkClick r:id="rId6"/>
              </a:rPr>
              <a:t>http://indico.cern.ch/categoryDisplay.py?categId=</a:t>
            </a:r>
            <a:r>
              <a:rPr lang="en-US" sz="1800" dirty="0" smtClean="0">
                <a:hlinkClick r:id="rId6"/>
              </a:rPr>
              <a:t>2844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H. </a:t>
            </a:r>
            <a:r>
              <a:rPr lang="en-US" sz="1800" dirty="0" err="1" smtClean="0"/>
              <a:t>Gerwig’s</a:t>
            </a:r>
            <a:r>
              <a:rPr lang="en-US" sz="1800" dirty="0" smtClean="0"/>
              <a:t> talk on CLIC Machine-Detector-Interface at </a:t>
            </a:r>
            <a:r>
              <a:rPr lang="en-US" sz="1800" dirty="0"/>
              <a:t>ECFA workshop:</a:t>
            </a:r>
            <a:br>
              <a:rPr lang="en-US" sz="1800" dirty="0"/>
            </a:br>
            <a:r>
              <a:rPr lang="en-US" sz="1800" dirty="0">
                <a:hlinkClick r:id="rId7"/>
              </a:rPr>
              <a:t>http://ilcagenda.linearcollider.org/getFile.py/access?contribId=229&amp;sessionId=83&amp;resId=0&amp;materialId=slides&amp;confId=</a:t>
            </a:r>
            <a:r>
              <a:rPr lang="en-US" sz="1800" dirty="0" smtClean="0">
                <a:hlinkClick r:id="rId7"/>
              </a:rPr>
              <a:t>4507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20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7723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71400"/>
            <a:ext cx="7772400" cy="1143000"/>
          </a:xfrm>
        </p:spPr>
        <p:txBody>
          <a:bodyPr/>
          <a:lstStyle/>
          <a:p>
            <a:r>
              <a:rPr lang="en-US" sz="2800" dirty="0" smtClean="0"/>
              <a:t>Additional information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334000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Ingrid </a:t>
            </a:r>
            <a:r>
              <a:rPr lang="en-US" sz="1800" dirty="0" err="1" smtClean="0"/>
              <a:t>Gregor’s</a:t>
            </a:r>
            <a:r>
              <a:rPr lang="en-US" sz="1800" dirty="0" smtClean="0"/>
              <a:t> talk on PLUME (</a:t>
            </a:r>
            <a:r>
              <a:rPr lang="en-US" sz="1800" dirty="0"/>
              <a:t>0.16% X0 </a:t>
            </a:r>
            <a:r>
              <a:rPr lang="en-US" sz="1800" dirty="0" smtClean="0"/>
              <a:t>per </a:t>
            </a:r>
            <a:r>
              <a:rPr lang="en-US" sz="1800" dirty="0"/>
              <a:t>double layer</a:t>
            </a:r>
            <a:r>
              <a:rPr lang="en-US" sz="1800" dirty="0" smtClean="0"/>
              <a:t>) at </a:t>
            </a:r>
            <a:r>
              <a:rPr lang="en-US" sz="1800" dirty="0"/>
              <a:t>ECFA workshop:</a:t>
            </a:r>
            <a:br>
              <a:rPr lang="en-US" sz="1800" dirty="0"/>
            </a:br>
            <a:r>
              <a:rPr lang="en-US" sz="1800" dirty="0">
                <a:hlinkClick r:id="rId2"/>
              </a:rPr>
              <a:t>http://ilcagenda.linearcollider.org/getFile.py/access?contribId=518&amp;sessionId=82&amp;resId=0&amp;materialId=slides&amp;confId=</a:t>
            </a:r>
            <a:r>
              <a:rPr lang="en-US" sz="1800" dirty="0" smtClean="0">
                <a:hlinkClick r:id="rId2"/>
              </a:rPr>
              <a:t>4507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 smtClean="0"/>
          </a:p>
          <a:p>
            <a:r>
              <a:rPr lang="en-US" sz="1800" dirty="0"/>
              <a:t>ILC-ILD LOI: </a:t>
            </a:r>
            <a:r>
              <a:rPr lang="en-US" sz="1800" dirty="0">
                <a:hlinkClick r:id="rId3"/>
              </a:rPr>
              <a:t>http://www.ilcild.org/documents/ild-letter-of-</a:t>
            </a:r>
            <a:r>
              <a:rPr lang="en-US" sz="1800" dirty="0" smtClean="0">
                <a:hlinkClick r:id="rId3"/>
              </a:rPr>
              <a:t>intent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ILC-</a:t>
            </a:r>
            <a:r>
              <a:rPr lang="en-US" sz="1800" dirty="0" err="1" smtClean="0"/>
              <a:t>SiD</a:t>
            </a:r>
            <a:r>
              <a:rPr lang="en-US" sz="1800" dirty="0" smtClean="0"/>
              <a:t> LOI</a:t>
            </a:r>
            <a:r>
              <a:rPr lang="en-US" sz="1800" dirty="0"/>
              <a:t>: </a:t>
            </a:r>
            <a:r>
              <a:rPr lang="en-US" sz="1800" dirty="0">
                <a:hlinkClick r:id="rId4"/>
              </a:rPr>
              <a:t>http://lcdev.kek.jp/IDAG/</a:t>
            </a:r>
            <a:r>
              <a:rPr lang="en-US" sz="1800" dirty="0" smtClean="0">
                <a:hlinkClick r:id="rId4"/>
              </a:rPr>
              <a:t>SiDLoI.pdf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21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7723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THANK YOU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22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r-vertex-spec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8503" t="11000" r="5907" b="9944"/>
          <a:stretch/>
        </p:blipFill>
        <p:spPr>
          <a:xfrm rot="5400000">
            <a:off x="1388552" y="-791322"/>
            <a:ext cx="6467666" cy="84536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23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699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the STAR pixel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7238-C294-7847-8B83-C48F24936EFB}" type="slidenum">
              <a:rPr lang="en-US" smtClean="0"/>
              <a:pPr/>
              <a:t>24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 descr="Screen shot 2010-12-08 at 11.17.5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839200" cy="54569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317500" y="1104900"/>
          <a:ext cx="8509000" cy="4991100"/>
        </p:xfrm>
        <a:graphic>
          <a:graphicData uri="http://schemas.openxmlformats.org/presentationml/2006/ole">
            <p:oleObj spid="_x0000_s34821" name="Worksheet" r:id="rId3" imgW="8509000" imgH="499110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/>
              <a:t>CLIC_ILD and CLIC-SID in push-pull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 descr="Screen shot 2010-12-07 at 11.37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16313"/>
            <a:ext cx="7905750" cy="558448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0"/>
            <a:ext cx="2211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CLIC_ILD</a:t>
            </a:r>
            <a:endParaRPr lang="en-US" sz="3600" dirty="0"/>
          </a:p>
        </p:txBody>
      </p:sp>
      <p:pic>
        <p:nvPicPr>
          <p:cNvPr id="9" name="Picture 8" descr="CLIC_ILD_for_CDR_03Nov20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5477"/>
            <a:ext cx="9144000" cy="64670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 descr="CLIC_SiD_for_CDR_06Nov20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5477"/>
            <a:ext cx="9144000" cy="64670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24400" y="0"/>
            <a:ext cx="2237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CLIC_SiD</a:t>
            </a: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Outer tracking layout</a:t>
            </a:r>
            <a:endParaRPr lang="en-US" sz="2800" dirty="0"/>
          </a:p>
        </p:txBody>
      </p:sp>
      <p:pic>
        <p:nvPicPr>
          <p:cNvPr id="9" name="Picture 8" descr="geometry-all-sid.pdf"/>
          <p:cNvPicPr>
            <a:picLocks noChangeAspect="1"/>
          </p:cNvPicPr>
          <p:nvPr/>
        </p:nvPicPr>
        <p:blipFill>
          <a:blip r:embed="rId3"/>
          <a:srcRect l="8948" t="9264" r="7158" b="11579"/>
          <a:stretch>
            <a:fillRect/>
          </a:stretch>
        </p:blipFill>
        <p:spPr>
          <a:xfrm>
            <a:off x="4650076" y="546100"/>
            <a:ext cx="4493924" cy="3276600"/>
          </a:xfrm>
          <a:prstGeom prst="rect">
            <a:avLst/>
          </a:prstGeom>
        </p:spPr>
      </p:pic>
      <p:pic>
        <p:nvPicPr>
          <p:cNvPr id="10" name="Picture 9" descr="geometry-all-baseline.pdf"/>
          <p:cNvPicPr>
            <a:picLocks noChangeAspect="1"/>
          </p:cNvPicPr>
          <p:nvPr/>
        </p:nvPicPr>
        <p:blipFill>
          <a:blip r:embed="rId4"/>
          <a:srcRect l="10737" t="12737" r="7158" b="8106"/>
          <a:stretch>
            <a:fillRect/>
          </a:stretch>
        </p:blipFill>
        <p:spPr>
          <a:xfrm>
            <a:off x="-1" y="546100"/>
            <a:ext cx="4602705" cy="342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762000"/>
            <a:ext cx="1310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CLIC_ILD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29200" y="762000"/>
            <a:ext cx="132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3955990"/>
            <a:ext cx="4737194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B=4 T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Time projection chamber (TPC): 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224 layers,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~100 </a:t>
            </a:r>
            <a:r>
              <a:rPr lang="en-US" sz="1400" dirty="0" err="1" smtClean="0"/>
              <a:t>μm</a:t>
            </a:r>
            <a:r>
              <a:rPr lang="en-US" sz="1400" dirty="0" smtClean="0"/>
              <a:t> per layer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Outer silicon-strip envelope: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SET: 2 stereo cylinder layers,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=7 </a:t>
            </a:r>
            <a:r>
              <a:rPr lang="en-US" sz="1400" dirty="0" err="1" smtClean="0"/>
              <a:t>μm</a:t>
            </a:r>
            <a:r>
              <a:rPr lang="en-US" sz="1400" dirty="0" smtClean="0"/>
              <a:t>;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z</a:t>
            </a:r>
            <a:r>
              <a:rPr lang="en-US" sz="1400" dirty="0" smtClean="0"/>
              <a:t>=50 </a:t>
            </a:r>
            <a:r>
              <a:rPr lang="en-US" sz="1400" dirty="0" err="1" smtClean="0"/>
              <a:t>μm</a:t>
            </a:r>
            <a:endParaRPr lang="en-US" sz="1400" dirty="0" smtClean="0"/>
          </a:p>
          <a:p>
            <a:pPr lvl="1">
              <a:buFont typeface="Arial"/>
              <a:buChar char="•"/>
            </a:pPr>
            <a:r>
              <a:rPr lang="en-US" sz="1400" dirty="0" smtClean="0"/>
              <a:t>ETD: triple-layer disk,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~σ</a:t>
            </a:r>
            <a:r>
              <a:rPr lang="en-US" sz="1400" baseline="-25000" dirty="0" smtClean="0"/>
              <a:t>R</a:t>
            </a:r>
            <a:r>
              <a:rPr lang="en-US" sz="1400" dirty="0" smtClean="0"/>
              <a:t>~7 </a:t>
            </a:r>
            <a:r>
              <a:rPr lang="en-US" sz="1400" dirty="0" err="1" smtClean="0"/>
              <a:t>μm</a:t>
            </a:r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Inner silicon-strip envelope: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SIT: 2 stereo cylinder layers,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=7 </a:t>
            </a:r>
            <a:r>
              <a:rPr lang="en-US" sz="1400" dirty="0" err="1" smtClean="0"/>
              <a:t>μm</a:t>
            </a:r>
            <a:r>
              <a:rPr lang="en-US" sz="1400" dirty="0" smtClean="0"/>
              <a:t>;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z</a:t>
            </a:r>
            <a:r>
              <a:rPr lang="en-US" sz="1400" dirty="0" smtClean="0"/>
              <a:t>=50 </a:t>
            </a:r>
            <a:r>
              <a:rPr lang="en-US" sz="1400" dirty="0" err="1" smtClean="0"/>
              <a:t>μm</a:t>
            </a:r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Forward silicon-strip tracking: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FTD: 5 stereo disk layers,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=7 </a:t>
            </a:r>
            <a:r>
              <a:rPr lang="en-US" sz="1400" dirty="0" err="1" smtClean="0"/>
              <a:t>μm</a:t>
            </a:r>
            <a:r>
              <a:rPr lang="en-US" sz="1400" dirty="0" smtClean="0"/>
              <a:t>;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z</a:t>
            </a:r>
            <a:r>
              <a:rPr lang="en-US" sz="1400" dirty="0" smtClean="0"/>
              <a:t>=50 </a:t>
            </a:r>
            <a:r>
              <a:rPr lang="en-US" sz="1400" dirty="0" err="1" smtClean="0"/>
              <a:t>μm</a:t>
            </a:r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344448" y="4032190"/>
            <a:ext cx="36200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B=5 T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Outer Tracker Barrel (TRB):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5 single cylinder layers,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=14 </a:t>
            </a:r>
            <a:r>
              <a:rPr lang="en-US" sz="1400" dirty="0" err="1" smtClean="0"/>
              <a:t>μm</a:t>
            </a:r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Forward Tracker (TRF):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4 single disk layers, σ</a:t>
            </a:r>
            <a:r>
              <a:rPr lang="en-US" sz="1400" baseline="-25000" dirty="0" smtClean="0"/>
              <a:t>Rφ</a:t>
            </a:r>
            <a:r>
              <a:rPr lang="en-US" sz="1400" dirty="0" smtClean="0"/>
              <a:t>=14 </a:t>
            </a:r>
            <a:r>
              <a:rPr lang="en-US" sz="1400" dirty="0" err="1" smtClean="0"/>
              <a:t>μm</a:t>
            </a:r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Outer tracker can be moved in z, to allow for service access to vertex region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eometry-zoom-vtx-baseline.pdf"/>
          <p:cNvPicPr>
            <a:picLocks noChangeAspect="1"/>
          </p:cNvPicPr>
          <p:nvPr/>
        </p:nvPicPr>
        <p:blipFill>
          <a:blip r:embed="rId3"/>
          <a:srcRect l="11632" t="34738" r="8053" b="9264"/>
          <a:stretch>
            <a:fillRect/>
          </a:stretch>
        </p:blipFill>
        <p:spPr>
          <a:xfrm>
            <a:off x="1" y="609600"/>
            <a:ext cx="5562599" cy="2997047"/>
          </a:xfrm>
          <a:prstGeom prst="rect">
            <a:avLst/>
          </a:prstGeom>
        </p:spPr>
      </p:pic>
      <p:pic>
        <p:nvPicPr>
          <p:cNvPr id="28" name="Picture 27" descr="geometry-zoom-vtx-sid.pdf"/>
          <p:cNvPicPr>
            <a:picLocks noChangeAspect="1"/>
          </p:cNvPicPr>
          <p:nvPr/>
        </p:nvPicPr>
        <p:blipFill>
          <a:blip r:embed="rId4"/>
          <a:srcRect l="11632" t="56739" r="8053" b="11579"/>
          <a:stretch>
            <a:fillRect/>
          </a:stretch>
        </p:blipFill>
        <p:spPr>
          <a:xfrm>
            <a:off x="192212" y="3810000"/>
            <a:ext cx="8839200" cy="2694352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zoom into vertex region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495301" y="1866900"/>
            <a:ext cx="3327399" cy="1375832"/>
          </a:xfrm>
          <a:prstGeom prst="rect">
            <a:avLst/>
          </a:prstGeom>
          <a:noFill/>
          <a:ln w="412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 flipV="1">
            <a:off x="3200400" y="1447800"/>
            <a:ext cx="38100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05200" y="1219200"/>
            <a:ext cx="1631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Vertex region</a:t>
            </a:r>
            <a:br>
              <a:rPr lang="en-US" sz="1400" dirty="0" smtClean="0"/>
            </a:br>
            <a:r>
              <a:rPr lang="en-US" sz="1400" dirty="0" smtClean="0"/>
              <a:t>(for material scan)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666690"/>
            <a:ext cx="1310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CLIC_ILD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67565" y="3657600"/>
            <a:ext cx="132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533400" y="4305300"/>
            <a:ext cx="8305800" cy="1790700"/>
          </a:xfrm>
          <a:prstGeom prst="rect">
            <a:avLst/>
          </a:prstGeom>
          <a:noFill/>
          <a:ln w="412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139952" y="4077072"/>
            <a:ext cx="216024" cy="216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555776" y="3717032"/>
            <a:ext cx="2001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Vertex region</a:t>
            </a:r>
            <a:br>
              <a:rPr lang="en-US" sz="1400" dirty="0" smtClean="0"/>
            </a:br>
            <a:r>
              <a:rPr lang="en-US" sz="1400" dirty="0" smtClean="0"/>
              <a:t>(for material scan)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5570016" y="596900"/>
            <a:ext cx="3466480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300" b="1" dirty="0" smtClean="0"/>
              <a:t>CLIC_ILD</a:t>
            </a:r>
            <a:endParaRPr lang="en-US" sz="1300" dirty="0" smtClean="0"/>
          </a:p>
          <a:p>
            <a:r>
              <a:rPr lang="en-US" sz="1300" dirty="0" smtClean="0"/>
              <a:t>0.6 mm Be </a:t>
            </a:r>
            <a:r>
              <a:rPr lang="en-US" sz="1300" dirty="0" err="1" smtClean="0"/>
              <a:t>beampipe</a:t>
            </a:r>
            <a:r>
              <a:rPr lang="en-US" sz="1300" dirty="0" smtClean="0"/>
              <a:t> at R=30 mm</a:t>
            </a:r>
          </a:p>
          <a:p>
            <a:r>
              <a:rPr lang="en-US" sz="1300" dirty="0" smtClean="0"/>
              <a:t>3 double layers of pixel cylinders</a:t>
            </a:r>
            <a:br>
              <a:rPr lang="en-US" sz="1300" dirty="0" smtClean="0"/>
            </a:br>
            <a:r>
              <a:rPr lang="en-US" sz="1300" dirty="0" smtClean="0"/>
              <a:t>3 double layers of pixel disks</a:t>
            </a:r>
          </a:p>
          <a:p>
            <a:r>
              <a:rPr lang="en-US" sz="1300" b="1" dirty="0" smtClean="0"/>
              <a:t>20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 pixels, analog readout, </a:t>
            </a:r>
            <a:r>
              <a:rPr lang="en-US" sz="1300" b="1" dirty="0" err="1" smtClean="0"/>
              <a:t>σ</a:t>
            </a:r>
            <a:r>
              <a:rPr lang="en-US" sz="1300" b="1" baseline="-25000" dirty="0" err="1" smtClean="0"/>
              <a:t>sp</a:t>
            </a:r>
            <a:r>
              <a:rPr lang="en-US" sz="1300" b="1" dirty="0" smtClean="0"/>
              <a:t>=2.8 </a:t>
            </a:r>
            <a:r>
              <a:rPr lang="en-US" sz="1300" b="1" dirty="0" err="1" smtClean="0"/>
              <a:t>μm</a:t>
            </a:r>
            <a:endParaRPr lang="en-US" sz="1300" b="1" dirty="0" smtClean="0"/>
          </a:p>
          <a:p>
            <a:r>
              <a:rPr lang="en-US" sz="1300" b="1" dirty="0" smtClean="0"/>
              <a:t>X=0.18% X0 / double layer 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(2 x 50 </a:t>
            </a:r>
            <a:r>
              <a:rPr lang="en-US" sz="1300" dirty="0" err="1" smtClean="0"/>
              <a:t>μm</a:t>
            </a:r>
            <a:r>
              <a:rPr lang="en-US" sz="1300" dirty="0" smtClean="0"/>
              <a:t> Si + 134 </a:t>
            </a:r>
            <a:r>
              <a:rPr lang="en-US" sz="1300" dirty="0" err="1" smtClean="0"/>
              <a:t>μm</a:t>
            </a:r>
            <a:r>
              <a:rPr lang="en-US" sz="1300" dirty="0" smtClean="0"/>
              <a:t> Carbon Support)</a:t>
            </a:r>
          </a:p>
          <a:p>
            <a:r>
              <a:rPr lang="en-US" sz="1300" b="1" dirty="0" smtClean="0"/>
              <a:t>0.74m</a:t>
            </a:r>
            <a:r>
              <a:rPr lang="en-US" sz="1300" b="1" baseline="30000" dirty="0" smtClean="0"/>
              <a:t>2</a:t>
            </a:r>
            <a:r>
              <a:rPr lang="en-US" sz="1300" b="1" dirty="0" smtClean="0"/>
              <a:t> surface, 1.84G Pixel</a:t>
            </a:r>
          </a:p>
          <a:p>
            <a:endParaRPr lang="en-US" sz="1300" dirty="0" smtClean="0"/>
          </a:p>
          <a:p>
            <a:r>
              <a:rPr lang="en-US" sz="1300" b="1" dirty="0" err="1" smtClean="0"/>
              <a:t>CLIC_SiD</a:t>
            </a:r>
            <a:endParaRPr lang="en-US" sz="1300" b="1" dirty="0" smtClean="0"/>
          </a:p>
          <a:p>
            <a:r>
              <a:rPr lang="en-US" sz="1300" dirty="0" smtClean="0"/>
              <a:t>0.5 mm Be </a:t>
            </a:r>
            <a:r>
              <a:rPr lang="en-US" sz="1300" dirty="0" err="1" smtClean="0"/>
              <a:t>beampipe</a:t>
            </a:r>
            <a:r>
              <a:rPr lang="en-US" sz="1300" dirty="0" smtClean="0"/>
              <a:t> at </a:t>
            </a:r>
            <a:r>
              <a:rPr lang="en-US" sz="1300" dirty="0" err="1" smtClean="0"/>
              <a:t>R</a:t>
            </a:r>
            <a:r>
              <a:rPr lang="en-US" sz="1300" baseline="-25000" dirty="0" err="1" smtClean="0"/>
              <a:t>i</a:t>
            </a:r>
            <a:r>
              <a:rPr lang="en-US" sz="1300" dirty="0" smtClean="0"/>
              <a:t>=25 mm</a:t>
            </a:r>
          </a:p>
          <a:p>
            <a:r>
              <a:rPr lang="en-US" sz="1300" dirty="0" smtClean="0"/>
              <a:t>5 single layers of barrel pixel cylinders</a:t>
            </a:r>
          </a:p>
          <a:p>
            <a:r>
              <a:rPr lang="en-US" sz="1300" dirty="0" smtClean="0"/>
              <a:t>7 single layers of forward pixel disks</a:t>
            </a:r>
          </a:p>
          <a:p>
            <a:r>
              <a:rPr lang="en-US" sz="1300" b="1" dirty="0" smtClean="0"/>
              <a:t>20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 pixels, binary (analog) r/o, </a:t>
            </a:r>
            <a:br>
              <a:rPr lang="en-US" sz="1300" b="1" dirty="0" smtClean="0"/>
            </a:br>
            <a:r>
              <a:rPr lang="en-US" sz="1300" b="1" dirty="0" err="1" smtClean="0"/>
              <a:t>σ</a:t>
            </a:r>
            <a:r>
              <a:rPr lang="en-US" sz="1300" b="1" baseline="-25000" dirty="0" err="1" smtClean="0"/>
              <a:t>sp</a:t>
            </a:r>
            <a:r>
              <a:rPr lang="en-US" sz="1300" b="1" dirty="0" smtClean="0"/>
              <a:t>=5.8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 (3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)</a:t>
            </a:r>
          </a:p>
          <a:p>
            <a:r>
              <a:rPr lang="en-US" sz="1300" b="1" dirty="0" smtClean="0"/>
              <a:t>X=0.12% X0 / single layer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(50 </a:t>
            </a:r>
            <a:r>
              <a:rPr lang="en-US" sz="1300" dirty="0" err="1" smtClean="0"/>
              <a:t>μm</a:t>
            </a:r>
            <a:r>
              <a:rPr lang="en-US" sz="1300" dirty="0" smtClean="0"/>
              <a:t> Si + 130 </a:t>
            </a:r>
            <a:r>
              <a:rPr lang="en-US" sz="1300" dirty="0" err="1" smtClean="0"/>
              <a:t>μm</a:t>
            </a:r>
            <a:r>
              <a:rPr lang="en-US" sz="1300" dirty="0" smtClean="0"/>
              <a:t> Carbon Support)</a:t>
            </a:r>
          </a:p>
          <a:p>
            <a:r>
              <a:rPr lang="en-US" sz="1300" b="1" dirty="0" smtClean="0"/>
              <a:t>1.1m</a:t>
            </a:r>
            <a:r>
              <a:rPr lang="en-US" sz="1300" b="1" baseline="30000" dirty="0" smtClean="0"/>
              <a:t>2</a:t>
            </a:r>
            <a:r>
              <a:rPr lang="en-US" sz="1300" b="1" dirty="0" smtClean="0"/>
              <a:t> </a:t>
            </a:r>
            <a:r>
              <a:rPr lang="en-US" sz="1300" b="1" dirty="0"/>
              <a:t>surface, </a:t>
            </a:r>
            <a:r>
              <a:rPr lang="en-US" sz="1300" b="1" dirty="0" smtClean="0"/>
              <a:t>2.77G Pixel</a:t>
            </a:r>
            <a:endParaRPr lang="en-US" sz="13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95400" y="6477000"/>
            <a:ext cx="4176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Dominik</a:t>
            </a:r>
            <a:r>
              <a:rPr lang="en-US" dirty="0" smtClean="0">
                <a:solidFill>
                  <a:srgbClr val="FF0000"/>
                </a:solidFill>
              </a:rPr>
              <a:t> has a list of all dimensions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materialscan-Si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799" y="685800"/>
            <a:ext cx="4612881" cy="2880000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material budget in vertex region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3770055"/>
            <a:ext cx="853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Good agreement between material descriptions in fast and full simulation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Remaining differences understood to be caused by the effect of more detailed modeling of detector and readout elements in the full simulations</a:t>
            </a:r>
            <a:br>
              <a:rPr lang="en-US" sz="1600" dirty="0" smtClean="0"/>
            </a:br>
            <a:r>
              <a:rPr lang="en-US" sz="1600" dirty="0" smtClean="0"/>
              <a:t>(e.g. planar modules as opposed to ideal cylinders and disks)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30-70% more material in the vertex region of </a:t>
            </a:r>
            <a:r>
              <a:rPr lang="en-US" sz="1600" dirty="0" err="1" smtClean="0"/>
              <a:t>CLIC_SiD</a:t>
            </a:r>
            <a:r>
              <a:rPr lang="en-US" sz="1600" dirty="0" smtClean="0"/>
              <a:t>: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~doubled support due to the single layers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One more pixel disk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More material in outer support shell that had been designed with push-pull option in mind (included in these plots, though it does not affect the performance of the VTX detector itself!)</a:t>
            </a:r>
            <a:endParaRPr lang="en-US" sz="1600" dirty="0"/>
          </a:p>
        </p:txBody>
      </p:sp>
      <p:pic>
        <p:nvPicPr>
          <p:cNvPr id="12" name="Picture 11" descr="materialscan-ILD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" y="685800"/>
            <a:ext cx="4612881" cy="2880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8/12/2010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Dominik Dannheim, Lucie Linssen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Templates:Template.pot</Template>
  <TotalTime>54153</TotalTime>
  <Words>1626</Words>
  <Application>Microsoft Macintosh PowerPoint</Application>
  <PresentationFormat>On-screen Show (4:3)</PresentationFormat>
  <Paragraphs>253</Paragraphs>
  <Slides>24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Template</vt:lpstr>
      <vt:lpstr>Worksheet</vt:lpstr>
      <vt:lpstr>Slide 1</vt:lpstr>
      <vt:lpstr>Aim of the meeting</vt:lpstr>
      <vt:lpstr>Contacts</vt:lpstr>
      <vt:lpstr>CLIC_ILD and CLIC-SID in push-pull</vt:lpstr>
      <vt:lpstr>Slide 5</vt:lpstr>
      <vt:lpstr>Slide 6</vt:lpstr>
      <vt:lpstr>CLIC Outer tracking layout</vt:lpstr>
      <vt:lpstr>CLIC zoom into vertex region</vt:lpstr>
      <vt:lpstr>CLIC material budget in vertex region</vt:lpstr>
      <vt:lpstr>CLIC beam pipe and forward region</vt:lpstr>
      <vt:lpstr>Cable Routing Options (ILD)</vt:lpstr>
      <vt:lpstr>Summary: vertex-detector parameters</vt:lpstr>
      <vt:lpstr>Access to CLIC pixel detector</vt:lpstr>
      <vt:lpstr>CMS pixel insertion</vt:lpstr>
      <vt:lpstr>Example of ILC_SiD studies</vt:lpstr>
      <vt:lpstr>Example of ILC_ILD studies</vt:lpstr>
      <vt:lpstr>Example of ALICE pixel detector</vt:lpstr>
      <vt:lpstr>Slide 18</vt:lpstr>
      <vt:lpstr>Material budget of one ALICE SPD layer</vt:lpstr>
      <vt:lpstr>Additional information</vt:lpstr>
      <vt:lpstr>Additional information</vt:lpstr>
      <vt:lpstr>Slide 22</vt:lpstr>
      <vt:lpstr>Slide 23</vt:lpstr>
      <vt:lpstr>Example of the STAR pixel detector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Henric Wilkens User</dc:creator>
  <cp:lastModifiedBy>L. Linssen</cp:lastModifiedBy>
  <cp:revision>744</cp:revision>
  <cp:lastPrinted>2010-10-17T08:44:50Z</cp:lastPrinted>
  <dcterms:created xsi:type="dcterms:W3CDTF">2010-12-08T14:37:21Z</dcterms:created>
  <dcterms:modified xsi:type="dcterms:W3CDTF">2010-12-08T14:43:08Z</dcterms:modified>
</cp:coreProperties>
</file>