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49"/>
  </p:notesMasterIdLst>
  <p:sldIdLst>
    <p:sldId id="781" r:id="rId2"/>
    <p:sldId id="740" r:id="rId3"/>
    <p:sldId id="799" r:id="rId4"/>
    <p:sldId id="792" r:id="rId5"/>
    <p:sldId id="803" r:id="rId6"/>
    <p:sldId id="706" r:id="rId7"/>
    <p:sldId id="789" r:id="rId8"/>
    <p:sldId id="800" r:id="rId9"/>
    <p:sldId id="771" r:id="rId10"/>
    <p:sldId id="804" r:id="rId11"/>
    <p:sldId id="783" r:id="rId12"/>
    <p:sldId id="805" r:id="rId13"/>
    <p:sldId id="793" r:id="rId14"/>
    <p:sldId id="777" r:id="rId15"/>
    <p:sldId id="806" r:id="rId16"/>
    <p:sldId id="784" r:id="rId17"/>
    <p:sldId id="785" r:id="rId18"/>
    <p:sldId id="807" r:id="rId19"/>
    <p:sldId id="780" r:id="rId20"/>
    <p:sldId id="779" r:id="rId21"/>
    <p:sldId id="782" r:id="rId22"/>
    <p:sldId id="808" r:id="rId23"/>
    <p:sldId id="776" r:id="rId24"/>
    <p:sldId id="809" r:id="rId25"/>
    <p:sldId id="795" r:id="rId26"/>
    <p:sldId id="768" r:id="rId27"/>
    <p:sldId id="765" r:id="rId28"/>
    <p:sldId id="798" r:id="rId29"/>
    <p:sldId id="810" r:id="rId30"/>
    <p:sldId id="704" r:id="rId31"/>
    <p:sldId id="774" r:id="rId32"/>
    <p:sldId id="773" r:id="rId33"/>
    <p:sldId id="811" r:id="rId34"/>
    <p:sldId id="775" r:id="rId35"/>
    <p:sldId id="786" r:id="rId36"/>
    <p:sldId id="812" r:id="rId37"/>
    <p:sldId id="778" r:id="rId38"/>
    <p:sldId id="813" r:id="rId39"/>
    <p:sldId id="797" r:id="rId40"/>
    <p:sldId id="814" r:id="rId41"/>
    <p:sldId id="796" r:id="rId42"/>
    <p:sldId id="766" r:id="rId43"/>
    <p:sldId id="801" r:id="rId44"/>
    <p:sldId id="802" r:id="rId45"/>
    <p:sldId id="794" r:id="rId46"/>
    <p:sldId id="769" r:id="rId47"/>
    <p:sldId id="699" r:id="rId4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611E312-9D00-4B48-AD2A-37A30BF07BA4}">
          <p14:sldIdLst>
            <p14:sldId id="781"/>
            <p14:sldId id="740"/>
            <p14:sldId id="799"/>
            <p14:sldId id="792"/>
            <p14:sldId id="803"/>
            <p14:sldId id="706"/>
            <p14:sldId id="789"/>
            <p14:sldId id="800"/>
            <p14:sldId id="771"/>
            <p14:sldId id="804"/>
            <p14:sldId id="783"/>
            <p14:sldId id="805"/>
            <p14:sldId id="793"/>
            <p14:sldId id="777"/>
            <p14:sldId id="806"/>
            <p14:sldId id="784"/>
            <p14:sldId id="785"/>
            <p14:sldId id="807"/>
            <p14:sldId id="780"/>
            <p14:sldId id="779"/>
            <p14:sldId id="782"/>
            <p14:sldId id="808"/>
            <p14:sldId id="776"/>
            <p14:sldId id="809"/>
            <p14:sldId id="795"/>
            <p14:sldId id="768"/>
            <p14:sldId id="765"/>
            <p14:sldId id="798"/>
            <p14:sldId id="810"/>
            <p14:sldId id="704"/>
            <p14:sldId id="774"/>
            <p14:sldId id="773"/>
            <p14:sldId id="811"/>
            <p14:sldId id="775"/>
            <p14:sldId id="786"/>
            <p14:sldId id="812"/>
            <p14:sldId id="778"/>
            <p14:sldId id="813"/>
            <p14:sldId id="797"/>
            <p14:sldId id="814"/>
            <p14:sldId id="796"/>
            <p14:sldId id="766"/>
            <p14:sldId id="801"/>
            <p14:sldId id="802"/>
            <p14:sldId id="794"/>
            <p14:sldId id="769"/>
            <p14:sldId id="69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64AB"/>
    <a:srgbClr val="A9D08D"/>
    <a:srgbClr val="FF9309"/>
    <a:srgbClr val="228BC3"/>
    <a:srgbClr val="E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8640"/>
    <p:restoredTop sz="96327"/>
  </p:normalViewPr>
  <p:slideViewPr>
    <p:cSldViewPr snapToGrid="0" snapToObjects="1">
      <p:cViewPr>
        <p:scale>
          <a:sx n="104" d="100"/>
          <a:sy n="104" d="100"/>
        </p:scale>
        <p:origin x="160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0FAD4B-0123-7D41-B725-FC1850CC7E88}" type="datetimeFigureOut">
              <a:rPr lang="en-CH" smtClean="0"/>
              <a:t>22.05.22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198F3-9318-A641-8700-F23B9DE788C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40657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1F9D79-F310-7A4B-8916-069FBD08E9CE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22291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1F9D79-F310-7A4B-8916-069FBD08E9CE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247550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1F9D79-F310-7A4B-8916-069FBD08E9CE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107432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1F9D79-F310-7A4B-8916-069FBD08E9CE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72723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22.05.22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34721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22.05.22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64332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22.05.22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72812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22.05.22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35042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22.05.22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08064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22.05.22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56635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22.05.22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87827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22.05.22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19551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22.05.22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26628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22.05.22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55011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22.05.22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19521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22.05.22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8746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xsuite.readthedocs.io/en/latest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22930/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ds.cern.ch/record/2646054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3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3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35861" TargetMode="Externa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hyperlink" Target="https://indico.cern.ch/event/1130602/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51340" TargetMode="External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png"/><Relationship Id="rId4" Type="http://schemas.openxmlformats.org/officeDocument/2006/relationships/hyperlink" Target="https://indico.cern.ch/event/1085318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s://anytree.readthedocs.io/en/latest/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130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0D56A79A-4A3E-D84A-9539-1788AA6967B4}"/>
              </a:ext>
            </a:extLst>
          </p:cNvPr>
          <p:cNvGrpSpPr/>
          <p:nvPr/>
        </p:nvGrpSpPr>
        <p:grpSpPr>
          <a:xfrm>
            <a:off x="216172" y="1431353"/>
            <a:ext cx="8725394" cy="1145798"/>
            <a:chOff x="195656" y="2474207"/>
            <a:chExt cx="8725394" cy="114579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FDD44DE-0D9B-6549-9DF6-74C13EFB28D2}"/>
                </a:ext>
              </a:extLst>
            </p:cNvPr>
            <p:cNvSpPr txBox="1"/>
            <p:nvPr/>
          </p:nvSpPr>
          <p:spPr>
            <a:xfrm>
              <a:off x="474785" y="2474207"/>
              <a:ext cx="81944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en-US" sz="2800" b="1" dirty="0">
                  <a:solidFill>
                    <a:srgbClr val="2A63AD"/>
                  </a:solidFill>
                  <a:latin typeface="Calibri" pitchFamily="34" charset="0"/>
                </a:rPr>
                <a:t>Xsuite development status</a:t>
              </a:r>
            </a:p>
          </p:txBody>
        </p:sp>
        <p:sp>
          <p:nvSpPr>
            <p:cNvPr id="9" name="TextBox 7">
              <a:extLst>
                <a:ext uri="{FF2B5EF4-FFF2-40B4-BE49-F238E27FC236}">
                  <a16:creationId xmlns:a16="http://schemas.microsoft.com/office/drawing/2014/main" id="{6EF84391-4BED-A540-BF80-7DD7E340D11A}"/>
                </a:ext>
              </a:extLst>
            </p:cNvPr>
            <p:cNvSpPr txBox="1"/>
            <p:nvPr/>
          </p:nvSpPr>
          <p:spPr>
            <a:xfrm>
              <a:off x="195656" y="3189118"/>
              <a:ext cx="872539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dirty="0">
                  <a:solidFill>
                    <a:schemeClr val="tx2"/>
                  </a:solidFill>
                  <a:latin typeface="Calibri" pitchFamily="34" charset="0"/>
                </a:rPr>
                <a:t>G. Iadarola and R. De Maria</a:t>
              </a:r>
              <a:endParaRPr lang="it-IT" sz="2200" dirty="0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sp>
        <p:nvSpPr>
          <p:cNvPr id="10" name="TextBox 7">
            <a:extLst>
              <a:ext uri="{FF2B5EF4-FFF2-40B4-BE49-F238E27FC236}">
                <a16:creationId xmlns:a16="http://schemas.microsoft.com/office/drawing/2014/main" id="{79E85187-C454-4D47-9DF7-E17CD5839FB5}"/>
              </a:ext>
            </a:extLst>
          </p:cNvPr>
          <p:cNvSpPr txBox="1"/>
          <p:nvPr/>
        </p:nvSpPr>
        <p:spPr>
          <a:xfrm>
            <a:off x="216172" y="3057232"/>
            <a:ext cx="872539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Calibri" pitchFamily="34" charset="0"/>
              </a:rPr>
              <a:t>Contributions to development and testing by:</a:t>
            </a:r>
          </a:p>
          <a:p>
            <a:pPr algn="ctr"/>
            <a:r>
              <a:rPr lang="it-IT" dirty="0">
                <a:solidFill>
                  <a:schemeClr val="tx2"/>
                </a:solidFill>
                <a:latin typeface="Calibri" pitchFamily="34" charset="0"/>
              </a:rPr>
              <a:t>A. Abramov, </a:t>
            </a:r>
            <a:r>
              <a:rPr lang="it-IT" dirty="0" err="1">
                <a:solidFill>
                  <a:schemeClr val="tx2"/>
                </a:solidFill>
                <a:latin typeface="Calibri" pitchFamily="34" charset="0"/>
              </a:rPr>
              <a:t>F</a:t>
            </a:r>
            <a:r>
              <a:rPr lang="it-IT" dirty="0">
                <a:solidFill>
                  <a:schemeClr val="tx2"/>
                </a:solidFill>
                <a:latin typeface="Calibri" pitchFamily="34" charset="0"/>
              </a:rPr>
              <a:t>. </a:t>
            </a:r>
            <a:r>
              <a:rPr lang="it-IT" dirty="0" err="1">
                <a:solidFill>
                  <a:schemeClr val="tx2"/>
                </a:solidFill>
                <a:latin typeface="Calibri" pitchFamily="34" charset="0"/>
              </a:rPr>
              <a:t>Asvesta</a:t>
            </a:r>
            <a:r>
              <a:rPr lang="it-IT" dirty="0">
                <a:solidFill>
                  <a:schemeClr val="tx2"/>
                </a:solidFill>
                <a:latin typeface="Calibri" pitchFamily="34" charset="0"/>
              </a:rPr>
              <a:t>, H. Bartosik, P. </a:t>
            </a:r>
            <a:r>
              <a:rPr lang="it-IT" dirty="0" err="1">
                <a:solidFill>
                  <a:schemeClr val="tx2"/>
                </a:solidFill>
                <a:latin typeface="Calibri" pitchFamily="34" charset="0"/>
              </a:rPr>
              <a:t>Belanger</a:t>
            </a:r>
            <a:r>
              <a:rPr lang="it-IT" dirty="0">
                <a:solidFill>
                  <a:schemeClr val="tx2"/>
                </a:solidFill>
                <a:latin typeface="Calibri" pitchFamily="34" charset="0"/>
              </a:rPr>
              <a:t>, X. </a:t>
            </a:r>
            <a:r>
              <a:rPr lang="it-IT" dirty="0" err="1">
                <a:solidFill>
                  <a:schemeClr val="tx2"/>
                </a:solidFill>
                <a:latin typeface="Calibri" pitchFamily="34" charset="0"/>
              </a:rPr>
              <a:t>Buffat</a:t>
            </a:r>
            <a:r>
              <a:rPr lang="it-IT" dirty="0">
                <a:solidFill>
                  <a:schemeClr val="tx2"/>
                </a:solidFill>
                <a:latin typeface="Calibri" pitchFamily="34" charset="0"/>
              </a:rPr>
              <a:t>, M. </a:t>
            </a:r>
            <a:r>
              <a:rPr lang="it-IT" dirty="0" err="1">
                <a:solidFill>
                  <a:schemeClr val="tx2"/>
                </a:solidFill>
                <a:latin typeface="Calibri" pitchFamily="34" charset="0"/>
              </a:rPr>
              <a:t>Boucard</a:t>
            </a:r>
            <a:r>
              <a:rPr lang="it-IT" dirty="0">
                <a:solidFill>
                  <a:schemeClr val="tx2"/>
                </a:solidFill>
                <a:latin typeface="Calibri" pitchFamily="34" charset="0"/>
              </a:rPr>
              <a:t>, </a:t>
            </a:r>
            <a:r>
              <a:rPr lang="it-IT" dirty="0" err="1">
                <a:solidFill>
                  <a:schemeClr val="tx2"/>
                </a:solidFill>
                <a:latin typeface="Calibri" pitchFamily="34" charset="0"/>
              </a:rPr>
              <a:t>F</a:t>
            </a:r>
            <a:r>
              <a:rPr lang="it-IT" dirty="0">
                <a:solidFill>
                  <a:schemeClr val="tx2"/>
                </a:solidFill>
                <a:latin typeface="Calibri" pitchFamily="34" charset="0"/>
              </a:rPr>
              <a:t>. </a:t>
            </a:r>
            <a:r>
              <a:rPr lang="it-IT" dirty="0" err="1">
                <a:solidFill>
                  <a:schemeClr val="tx2"/>
                </a:solidFill>
                <a:latin typeface="Calibri" pitchFamily="34" charset="0"/>
              </a:rPr>
              <a:t>Carlier</a:t>
            </a:r>
            <a:r>
              <a:rPr lang="it-IT" dirty="0">
                <a:solidFill>
                  <a:schemeClr val="tx2"/>
                </a:solidFill>
                <a:latin typeface="Calibri" pitchFamily="34" charset="0"/>
              </a:rPr>
              <a:t>, D. </a:t>
            </a:r>
            <a:r>
              <a:rPr lang="it-IT" dirty="0" err="1">
                <a:solidFill>
                  <a:schemeClr val="tx2"/>
                </a:solidFill>
                <a:latin typeface="Calibri" pitchFamily="34" charset="0"/>
              </a:rPr>
              <a:t>Demetriadou</a:t>
            </a:r>
            <a:r>
              <a:rPr lang="it-IT" dirty="0">
                <a:solidFill>
                  <a:schemeClr val="tx2"/>
                </a:solidFill>
                <a:latin typeface="Calibri" pitchFamily="34" charset="0"/>
              </a:rPr>
              <a:t>, D. Di Croce, P. Hermes, S. </a:t>
            </a:r>
            <a:r>
              <a:rPr lang="it-IT" dirty="0" err="1">
                <a:solidFill>
                  <a:schemeClr val="tx2"/>
                </a:solidFill>
                <a:latin typeface="Calibri" pitchFamily="34" charset="0"/>
              </a:rPr>
              <a:t>Kostoglou</a:t>
            </a:r>
            <a:r>
              <a:rPr lang="it-IT" dirty="0">
                <a:solidFill>
                  <a:schemeClr val="tx2"/>
                </a:solidFill>
                <a:latin typeface="Calibri" pitchFamily="34" charset="0"/>
              </a:rPr>
              <a:t>, A. </a:t>
            </a:r>
            <a:r>
              <a:rPr lang="it-IT" dirty="0" err="1">
                <a:solidFill>
                  <a:schemeClr val="tx2"/>
                </a:solidFill>
                <a:latin typeface="Calibri" pitchFamily="34" charset="0"/>
              </a:rPr>
              <a:t>Fornara</a:t>
            </a:r>
            <a:r>
              <a:rPr lang="it-IT" dirty="0">
                <a:solidFill>
                  <a:schemeClr val="tx2"/>
                </a:solidFill>
                <a:latin typeface="Calibri" pitchFamily="34" charset="0"/>
              </a:rPr>
              <a:t>, P. </a:t>
            </a:r>
            <a:r>
              <a:rPr lang="it-IT" dirty="0" err="1">
                <a:solidFill>
                  <a:schemeClr val="tx2"/>
                </a:solidFill>
                <a:latin typeface="Calibri" pitchFamily="34" charset="0"/>
              </a:rPr>
              <a:t>Kicsini</a:t>
            </a:r>
            <a:r>
              <a:rPr lang="it-IT" dirty="0">
                <a:solidFill>
                  <a:schemeClr val="tx2"/>
                </a:solidFill>
                <a:latin typeface="Calibri" pitchFamily="34" charset="0"/>
              </a:rPr>
              <a:t>, E. Lamb, A. Latina, C. E. Montanari, K. Paraschou, A. </a:t>
            </a:r>
            <a:r>
              <a:rPr lang="it-IT" dirty="0" err="1">
                <a:solidFill>
                  <a:schemeClr val="tx2"/>
                </a:solidFill>
                <a:latin typeface="Calibri" pitchFamily="34" charset="0"/>
              </a:rPr>
              <a:t>Poyet</a:t>
            </a:r>
            <a:r>
              <a:rPr lang="it-IT" dirty="0">
                <a:solidFill>
                  <a:schemeClr val="tx2"/>
                </a:solidFill>
                <a:latin typeface="Calibri" pitchFamily="34" charset="0"/>
              </a:rPr>
              <a:t>, T. </a:t>
            </a:r>
            <a:r>
              <a:rPr lang="it-IT" dirty="0" err="1">
                <a:solidFill>
                  <a:schemeClr val="tx2"/>
                </a:solidFill>
                <a:latin typeface="Calibri" pitchFamily="34" charset="0"/>
              </a:rPr>
              <a:t>Pugnat</a:t>
            </a:r>
            <a:r>
              <a:rPr lang="it-IT" dirty="0">
                <a:solidFill>
                  <a:schemeClr val="tx2"/>
                </a:solidFill>
                <a:latin typeface="Calibri" pitchFamily="34" charset="0"/>
              </a:rPr>
              <a:t>, V. </a:t>
            </a:r>
            <a:r>
              <a:rPr lang="it-IT" dirty="0" err="1">
                <a:solidFill>
                  <a:schemeClr val="tx2"/>
                </a:solidFill>
                <a:latin typeface="Calibri" pitchFamily="34" charset="0"/>
              </a:rPr>
              <a:t>Rodin</a:t>
            </a:r>
            <a:r>
              <a:rPr lang="it-IT" dirty="0">
                <a:solidFill>
                  <a:schemeClr val="tx2"/>
                </a:solidFill>
                <a:latin typeface="Calibri" pitchFamily="34" charset="0"/>
              </a:rPr>
              <a:t>, M. Schwinzerl, G. Simon, G. Sterbini, </a:t>
            </a:r>
            <a:r>
              <a:rPr lang="it-IT" dirty="0" err="1">
                <a:solidFill>
                  <a:schemeClr val="tx2"/>
                </a:solidFill>
                <a:latin typeface="Calibri" pitchFamily="34" charset="0"/>
              </a:rPr>
              <a:t>F</a:t>
            </a:r>
            <a:r>
              <a:rPr lang="it-IT" dirty="0">
                <a:solidFill>
                  <a:schemeClr val="tx2"/>
                </a:solidFill>
                <a:latin typeface="Calibri" pitchFamily="34" charset="0"/>
              </a:rPr>
              <a:t>. Van </a:t>
            </a:r>
            <a:r>
              <a:rPr lang="it-IT" dirty="0" err="1">
                <a:solidFill>
                  <a:schemeClr val="tx2"/>
                </a:solidFill>
                <a:latin typeface="Calibri" pitchFamily="34" charset="0"/>
              </a:rPr>
              <a:t>der</a:t>
            </a:r>
            <a:r>
              <a:rPr lang="it-IT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it-IT" dirty="0" err="1">
                <a:solidFill>
                  <a:schemeClr val="tx2"/>
                </a:solidFill>
                <a:latin typeface="Calibri" pitchFamily="34" charset="0"/>
              </a:rPr>
              <a:t>Veken</a:t>
            </a:r>
            <a:r>
              <a:rPr lang="it-IT" dirty="0">
                <a:solidFill>
                  <a:schemeClr val="tx2"/>
                </a:solidFill>
                <a:latin typeface="Calibri" pitchFamily="34" charset="0"/>
              </a:rPr>
              <a:t>, M. </a:t>
            </a:r>
            <a:r>
              <a:rPr lang="it-IT" dirty="0" err="1">
                <a:solidFill>
                  <a:schemeClr val="tx2"/>
                </a:solidFill>
                <a:latin typeface="Calibri" pitchFamily="34" charset="0"/>
              </a:rPr>
              <a:t>Zampetakis</a:t>
            </a:r>
            <a:endParaRPr lang="it-IT" dirty="0">
              <a:solidFill>
                <a:schemeClr val="tx2"/>
              </a:solidFill>
              <a:latin typeface="Calibri" pitchFamily="34" charset="0"/>
            </a:endParaRPr>
          </a:p>
          <a:p>
            <a:pPr algn="ctr"/>
            <a:endParaRPr lang="it-IT" dirty="0">
              <a:solidFill>
                <a:schemeClr val="tx2"/>
              </a:solidFill>
              <a:latin typeface="Calibri" pitchFamily="34" charset="0"/>
            </a:endParaRPr>
          </a:p>
          <a:p>
            <a:pPr algn="ctr"/>
            <a:r>
              <a:rPr lang="it-IT" b="1" dirty="0" err="1">
                <a:solidFill>
                  <a:schemeClr val="tx2"/>
                </a:solidFill>
                <a:latin typeface="Calibri" pitchFamily="34" charset="0"/>
              </a:rPr>
              <a:t>Many</a:t>
            </a:r>
            <a:r>
              <a:rPr lang="it-IT" b="1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it-IT" b="1" dirty="0" err="1">
                <a:solidFill>
                  <a:schemeClr val="tx2"/>
                </a:solidFill>
                <a:latin typeface="Calibri" pitchFamily="34" charset="0"/>
              </a:rPr>
              <a:t>thanks</a:t>
            </a:r>
            <a:r>
              <a:rPr lang="it-IT" b="1" dirty="0">
                <a:solidFill>
                  <a:schemeClr val="tx2"/>
                </a:solidFill>
                <a:latin typeface="Calibri" pitchFamily="34" charset="0"/>
              </a:rPr>
              <a:t> to</a:t>
            </a:r>
            <a:r>
              <a:rPr lang="it-IT" dirty="0">
                <a:solidFill>
                  <a:schemeClr val="tx2"/>
                </a:solidFill>
                <a:latin typeface="Calibri" pitchFamily="34" charset="0"/>
              </a:rPr>
              <a:t>:</a:t>
            </a:r>
          </a:p>
          <a:p>
            <a:pPr algn="ctr"/>
            <a:r>
              <a:rPr lang="en-CH" dirty="0">
                <a:solidFill>
                  <a:schemeClr val="tx2"/>
                </a:solidFill>
                <a:latin typeface="Calibri" pitchFamily="34" charset="0"/>
              </a:rPr>
              <a:t>M. Giovannozzi, T. Persson, T. Pieloni, G. Rumolo, Y. Papaphilippou, S. Redaelli, R. Tomas</a:t>
            </a:r>
            <a:endParaRPr lang="it-IT" dirty="0">
              <a:solidFill>
                <a:schemeClr val="tx2"/>
              </a:solidFill>
              <a:latin typeface="Calibri" pitchFamily="34" charset="0"/>
            </a:endParaRPr>
          </a:p>
          <a:p>
            <a:pPr algn="ctr"/>
            <a:endParaRPr lang="it-IT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04724B0-0C01-E249-94F9-402395D5EFFE}"/>
              </a:ext>
            </a:extLst>
          </p:cNvPr>
          <p:cNvSpPr txBox="1"/>
          <p:nvPr/>
        </p:nvSpPr>
        <p:spPr>
          <a:xfrm>
            <a:off x="2602903" y="6227802"/>
            <a:ext cx="3938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2"/>
              </a:rPr>
              <a:t>https://xsuite.readthedocs.io/en/latest/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9495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295615" y="645345"/>
            <a:ext cx="7663034" cy="6011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Recent developments, tests and applications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Benchmark and performance on single-particle tracking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First Dynamic Aperture studies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err="1">
                <a:solidFill>
                  <a:schemeClr val="tx2"/>
                </a:solidFill>
              </a:rPr>
              <a:t>Xpart</a:t>
            </a:r>
            <a:r>
              <a:rPr lang="en-US" sz="1700" dirty="0">
                <a:solidFill>
                  <a:schemeClr val="tx2"/>
                </a:solidFill>
              </a:rPr>
              <a:t> package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Twiss functionality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Import of deferred expressions (</a:t>
            </a: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Xdeps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)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Synchrotron radiation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Tests on low energy machines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Collimation studies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Strong-strong beam beam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Beamstrahlung</a:t>
            </a:r>
            <a:endParaRPr lang="en-US" sz="1700" dirty="0">
              <a:solidFill>
                <a:schemeClr val="bg1">
                  <a:lumMod val="65000"/>
                </a:schemeClr>
              </a:solidFill>
            </a:endParaRP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BB Wire compensator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Intra-beam scattering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Electron cloud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Tracker functionalities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Xsequence</a:t>
            </a:r>
            <a:endParaRPr lang="en-US" sz="1700" dirty="0">
              <a:solidFill>
                <a:schemeClr val="bg1">
                  <a:lumMod val="65000"/>
                </a:schemeClr>
              </a:solidFill>
            </a:endParaRP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Job management tools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BOINC</a:t>
            </a:r>
          </a:p>
        </p:txBody>
      </p:sp>
    </p:spTree>
    <p:extLst>
      <p:ext uri="{BB962C8B-B14F-4D97-AF65-F5344CB8AC3E}">
        <p14:creationId xmlns:p14="http://schemas.microsoft.com/office/powerpoint/2010/main" val="7868645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EE7A6E-2579-B646-9335-998E2A2EF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11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70752A8-4C4E-874C-BD8A-E0288D4283A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Xpart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71335E-F14E-D741-AE60-10E7FA3A8B43}"/>
              </a:ext>
            </a:extLst>
          </p:cNvPr>
          <p:cNvSpPr txBox="1"/>
          <p:nvPr/>
        </p:nvSpPr>
        <p:spPr>
          <a:xfrm>
            <a:off x="1236085" y="552693"/>
            <a:ext cx="7617459" cy="2416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The </a:t>
            </a:r>
            <a:r>
              <a:rPr lang="en-US" sz="1700" b="1" dirty="0" err="1">
                <a:solidFill>
                  <a:srgbClr val="2864AB"/>
                </a:solidFill>
                <a:sym typeface="Wingdings" pitchFamily="2" charset="2"/>
              </a:rPr>
              <a:t>Xpart</a:t>
            </a: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 package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provides tools to </a:t>
            </a: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generate particles distribution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Generate different </a:t>
            </a: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particle distributions in the normalized transverse phase space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(Gaussian, pencil, halo, polar grid)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Generate </a:t>
            </a: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longitudinal coordinates matched to the RF bucket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(ported from </a:t>
            </a:r>
            <a:r>
              <a:rPr lang="en-US" sz="1700" dirty="0" err="1">
                <a:solidFill>
                  <a:schemeClr val="tx2"/>
                </a:solidFill>
                <a:sym typeface="Wingdings" pitchFamily="2" charset="2"/>
              </a:rPr>
              <a:t>PyHEADTAIL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Transform from normalized to physical coordinates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using the 6D linear normal form of the the lattice (computed with finite differences) and center on the closed orbit (reused </a:t>
            </a:r>
            <a:r>
              <a:rPr lang="en-US" sz="1700" dirty="0" err="1">
                <a:solidFill>
                  <a:schemeClr val="tx2"/>
                </a:solidFill>
                <a:sym typeface="Wingdings" pitchFamily="2" charset="2"/>
              </a:rPr>
              <a:t>PySixtrack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code by K. Paraschou)</a:t>
            </a:r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E9ED449B-0899-0642-88FD-F210FFAF3B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076"/>
          <a:stretch/>
        </p:blipFill>
        <p:spPr bwMode="auto">
          <a:xfrm>
            <a:off x="4380114" y="3006396"/>
            <a:ext cx="4622013" cy="1866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>
            <a:extLst>
              <a:ext uri="{FF2B5EF4-FFF2-40B4-BE49-F238E27FC236}">
                <a16:creationId xmlns:a16="http://schemas.microsoft.com/office/drawing/2014/main" id="{1DC6BB6A-759C-EC43-8BCC-B6064EDB590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592"/>
          <a:stretch/>
        </p:blipFill>
        <p:spPr bwMode="auto">
          <a:xfrm>
            <a:off x="-143838" y="3009969"/>
            <a:ext cx="4575380" cy="182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FCC81983-C5C2-AE49-AB6A-0619A1F104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036" b="32066"/>
          <a:stretch/>
        </p:blipFill>
        <p:spPr bwMode="auto">
          <a:xfrm>
            <a:off x="1895015" y="5198756"/>
            <a:ext cx="4614746" cy="1660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7AD7003-3BED-D44E-9FAB-D82FD79D3D41}"/>
              </a:ext>
            </a:extLst>
          </p:cNvPr>
          <p:cNvSpPr txBox="1"/>
          <p:nvPr/>
        </p:nvSpPr>
        <p:spPr>
          <a:xfrm>
            <a:off x="427383" y="3359426"/>
            <a:ext cx="9422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Normalized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2186CE-AF40-5E4A-BD67-AA7FAEF02B23}"/>
              </a:ext>
            </a:extLst>
          </p:cNvPr>
          <p:cNvSpPr txBox="1"/>
          <p:nvPr/>
        </p:nvSpPr>
        <p:spPr>
          <a:xfrm>
            <a:off x="2617306" y="3359426"/>
            <a:ext cx="1630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Physical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7AD5D42-F133-4048-B19E-CCD5F1AF6729}"/>
              </a:ext>
            </a:extLst>
          </p:cNvPr>
          <p:cNvSpPr txBox="1"/>
          <p:nvPr/>
        </p:nvSpPr>
        <p:spPr>
          <a:xfrm>
            <a:off x="5661990" y="3816625"/>
            <a:ext cx="9575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Normalized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91E8F9-FBB5-1647-BCE5-BF98C59AA7DB}"/>
              </a:ext>
            </a:extLst>
          </p:cNvPr>
          <p:cNvSpPr txBox="1"/>
          <p:nvPr/>
        </p:nvSpPr>
        <p:spPr>
          <a:xfrm>
            <a:off x="7156177" y="3359426"/>
            <a:ext cx="16565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Physical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7F01E16-E7F3-814E-AC76-8F87730301B6}"/>
              </a:ext>
            </a:extLst>
          </p:cNvPr>
          <p:cNvCxnSpPr/>
          <p:nvPr/>
        </p:nvCxnSpPr>
        <p:spPr>
          <a:xfrm>
            <a:off x="2537791" y="3359426"/>
            <a:ext cx="25841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290DD0FF-2093-0A40-A1C1-B76CDD65BA3A}"/>
              </a:ext>
            </a:extLst>
          </p:cNvPr>
          <p:cNvSpPr txBox="1"/>
          <p:nvPr/>
        </p:nvSpPr>
        <p:spPr>
          <a:xfrm>
            <a:off x="2483887" y="5340634"/>
            <a:ext cx="9422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Normalized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AD7A01F-DB37-5F4B-9F73-41DE51827E2C}"/>
              </a:ext>
            </a:extLst>
          </p:cNvPr>
          <p:cNvSpPr txBox="1"/>
          <p:nvPr/>
        </p:nvSpPr>
        <p:spPr>
          <a:xfrm>
            <a:off x="4673810" y="5340634"/>
            <a:ext cx="1630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Physical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0BC00BE-1C53-9944-AA3D-7E4DCBA20C4B}"/>
              </a:ext>
            </a:extLst>
          </p:cNvPr>
          <p:cNvSpPr txBox="1"/>
          <p:nvPr/>
        </p:nvSpPr>
        <p:spPr>
          <a:xfrm>
            <a:off x="430306" y="3016974"/>
            <a:ext cx="38189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Gaussian distribution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AC8D57D-FA17-904A-AC32-36188B500936}"/>
              </a:ext>
            </a:extLst>
          </p:cNvPr>
          <p:cNvSpPr txBox="1"/>
          <p:nvPr/>
        </p:nvSpPr>
        <p:spPr>
          <a:xfrm>
            <a:off x="4713642" y="3016974"/>
            <a:ext cx="38189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(Cut) Halo distribution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AC5D1BA-BA5E-1846-9314-C782C8E1934D}"/>
              </a:ext>
            </a:extLst>
          </p:cNvPr>
          <p:cNvSpPr/>
          <p:nvPr/>
        </p:nvSpPr>
        <p:spPr>
          <a:xfrm>
            <a:off x="2560320" y="4722607"/>
            <a:ext cx="355002" cy="1613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6F4E29F-2C1C-8946-9C04-3B374C1EB6DE}"/>
              </a:ext>
            </a:extLst>
          </p:cNvPr>
          <p:cNvSpPr/>
          <p:nvPr/>
        </p:nvSpPr>
        <p:spPr>
          <a:xfrm>
            <a:off x="7123355" y="4778188"/>
            <a:ext cx="355002" cy="1613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D1DFB6C-1AD6-9F45-BE33-0B35768EBB6E}"/>
              </a:ext>
            </a:extLst>
          </p:cNvPr>
          <p:cNvSpPr/>
          <p:nvPr/>
        </p:nvSpPr>
        <p:spPr>
          <a:xfrm>
            <a:off x="5185186" y="5120640"/>
            <a:ext cx="785308" cy="1541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C5F04A8-DCD6-C74A-BB76-8DBE67D1066A}"/>
              </a:ext>
            </a:extLst>
          </p:cNvPr>
          <p:cNvSpPr/>
          <p:nvPr/>
        </p:nvSpPr>
        <p:spPr>
          <a:xfrm>
            <a:off x="2831054" y="5122433"/>
            <a:ext cx="785308" cy="1541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EFB2535-5477-804C-AFCF-A2FBEA07AFCA}"/>
              </a:ext>
            </a:extLst>
          </p:cNvPr>
          <p:cNvSpPr txBox="1"/>
          <p:nvPr/>
        </p:nvSpPr>
        <p:spPr>
          <a:xfrm>
            <a:off x="2476050" y="4965903"/>
            <a:ext cx="38189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Pencil distribution</a:t>
            </a:r>
          </a:p>
        </p:txBody>
      </p:sp>
    </p:spTree>
    <p:extLst>
      <p:ext uri="{BB962C8B-B14F-4D97-AF65-F5344CB8AC3E}">
        <p14:creationId xmlns:p14="http://schemas.microsoft.com/office/powerpoint/2010/main" val="13167727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295615" y="645345"/>
            <a:ext cx="7663034" cy="6011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Recent developments, tests and applications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Benchmark and performance on single-particle tracking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First Dynamic Aperture studies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Xpart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 package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Twiss functionality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Import of deferred expressions (</a:t>
            </a: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Xdeps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)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Synchrotron radiation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Tests on low energy machines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Collimation studies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Strong-strong beam beam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Beamstrahlung</a:t>
            </a:r>
            <a:endParaRPr lang="en-US" sz="1700" dirty="0">
              <a:solidFill>
                <a:schemeClr val="bg1">
                  <a:lumMod val="65000"/>
                </a:schemeClr>
              </a:solidFill>
            </a:endParaRP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BB Wire compensator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Intra-beam scattering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Electron cloud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Tracker functionalities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Xsequence</a:t>
            </a:r>
            <a:endParaRPr lang="en-US" sz="1700" dirty="0">
              <a:solidFill>
                <a:schemeClr val="bg1">
                  <a:lumMod val="65000"/>
                </a:schemeClr>
              </a:solidFill>
            </a:endParaRP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Job management tools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BOINC</a:t>
            </a:r>
          </a:p>
        </p:txBody>
      </p:sp>
    </p:spTree>
    <p:extLst>
      <p:ext uri="{BB962C8B-B14F-4D97-AF65-F5344CB8AC3E}">
        <p14:creationId xmlns:p14="http://schemas.microsoft.com/office/powerpoint/2010/main" val="16527362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EE7A6E-2579-B646-9335-998E2A2EF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13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70752A8-4C4E-874C-BD8A-E0288D4283A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Twiss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7C61A6-F340-044D-8315-C245717B7C8F}"/>
              </a:ext>
            </a:extLst>
          </p:cNvPr>
          <p:cNvSpPr txBox="1"/>
          <p:nvPr/>
        </p:nvSpPr>
        <p:spPr>
          <a:xfrm>
            <a:off x="140740" y="1359637"/>
            <a:ext cx="4207284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How it works: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Searches </a:t>
            </a: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6D closed orbit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using </a:t>
            </a:r>
            <a:r>
              <a:rPr lang="en-US" sz="1700" dirty="0" err="1">
                <a:solidFill>
                  <a:schemeClr val="tx2"/>
                </a:solidFill>
                <a:sym typeface="Wingdings" pitchFamily="2" charset="2"/>
              </a:rPr>
              <a:t>scipy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sz="1700" dirty="0" err="1">
                <a:solidFill>
                  <a:schemeClr val="tx2"/>
                </a:solidFill>
                <a:sym typeface="Wingdings" pitchFamily="2" charset="2"/>
              </a:rPr>
              <a:t>fsolve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on one-turn map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Computes </a:t>
            </a: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first order one-turn matrix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using </a:t>
            </a: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finite differences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around the closed orbit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Diagonalization, identification and sorting of the </a:t>
            </a: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eigenmodes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(from Kostas)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Track particles associated to the eigenvectors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around the machine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Compute </a:t>
            </a:r>
            <a:r>
              <a:rPr lang="en-US" sz="1700" b="1" dirty="0" err="1">
                <a:solidFill>
                  <a:srgbClr val="2864AB"/>
                </a:solidFill>
                <a:sym typeface="Wingdings" pitchFamily="2" charset="2"/>
              </a:rPr>
              <a:t>twiss</a:t>
            </a: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 parameters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from the eigenvalues/eigenvectors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Repeat off momentum for chromaticity</a:t>
            </a:r>
          </a:p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Tested for HL-LHC, PSB, ELENA, </a:t>
            </a:r>
            <a:r>
              <a:rPr lang="en-US" sz="1700" dirty="0" err="1">
                <a:solidFill>
                  <a:schemeClr val="tx2"/>
                </a:solidFill>
                <a:sym typeface="Wingdings" pitchFamily="2" charset="2"/>
              </a:rPr>
              <a:t>Elettra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, CLIC-DR, FCC-</a:t>
            </a:r>
            <a:r>
              <a:rPr lang="en-US" sz="1700" dirty="0" err="1">
                <a:solidFill>
                  <a:schemeClr val="tx2"/>
                </a:solidFill>
                <a:sym typeface="Wingdings" pitchFamily="2" charset="2"/>
              </a:rPr>
              <a:t>ee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 found to be very accurate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04963DF-576E-394D-BD40-C538B20CD1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3728" y="1337936"/>
            <a:ext cx="4462924" cy="497541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E4F53B7-8074-0B41-B5B5-89AA7715BC2F}"/>
              </a:ext>
            </a:extLst>
          </p:cNvPr>
          <p:cNvSpPr txBox="1"/>
          <p:nvPr/>
        </p:nvSpPr>
        <p:spPr>
          <a:xfrm>
            <a:off x="1127589" y="596573"/>
            <a:ext cx="78417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A </a:t>
            </a:r>
            <a:r>
              <a:rPr lang="en-US" sz="1800" b="1" dirty="0" err="1">
                <a:solidFill>
                  <a:srgbClr val="2864AB"/>
                </a:solidFill>
                <a:sym typeface="Wingdings" pitchFamily="2" charset="2"/>
              </a:rPr>
              <a:t>twiss</a:t>
            </a:r>
            <a:r>
              <a:rPr lang="en-US" sz="1800" b="1" dirty="0">
                <a:solidFill>
                  <a:srgbClr val="2864AB"/>
                </a:solidFill>
                <a:sym typeface="Wingdings" pitchFamily="2" charset="2"/>
              </a:rPr>
              <a:t> method</a:t>
            </a:r>
            <a:r>
              <a:rPr lang="en-US" sz="1800" dirty="0">
                <a:solidFill>
                  <a:schemeClr val="tx2"/>
                </a:solidFill>
                <a:sym typeface="Wingdings" pitchFamily="2" charset="2"/>
              </a:rPr>
              <a:t> was introduced in </a:t>
            </a:r>
            <a:r>
              <a:rPr lang="en-US" sz="1800" dirty="0" err="1">
                <a:solidFill>
                  <a:schemeClr val="tx2"/>
                </a:solidFill>
                <a:sym typeface="Wingdings" pitchFamily="2" charset="2"/>
              </a:rPr>
              <a:t>Xtrack</a:t>
            </a:r>
            <a:r>
              <a:rPr lang="en-US" sz="1800" dirty="0">
                <a:solidFill>
                  <a:schemeClr val="tx2"/>
                </a:solidFill>
                <a:sym typeface="Wingdings" pitchFamily="2" charset="2"/>
              </a:rPr>
              <a:t> to compute </a:t>
            </a:r>
            <a:r>
              <a:rPr lang="en-US" sz="1800" b="1" dirty="0">
                <a:solidFill>
                  <a:srgbClr val="2864AB"/>
                </a:solidFill>
                <a:sym typeface="Wingdings" pitchFamily="2" charset="2"/>
              </a:rPr>
              <a:t>closed orbit</a:t>
            </a:r>
            <a:r>
              <a:rPr lang="en-US" sz="1800" dirty="0">
                <a:solidFill>
                  <a:schemeClr val="tx2"/>
                </a:solidFill>
                <a:sym typeface="Wingdings" pitchFamily="2" charset="2"/>
              </a:rPr>
              <a:t>, linear optics and other parameters.</a:t>
            </a:r>
          </a:p>
        </p:txBody>
      </p:sp>
    </p:spTree>
    <p:extLst>
      <p:ext uri="{BB962C8B-B14F-4D97-AF65-F5344CB8AC3E}">
        <p14:creationId xmlns:p14="http://schemas.microsoft.com/office/powerpoint/2010/main" val="10454746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EE7A6E-2579-B646-9335-998E2A2EF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14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70752A8-4C4E-874C-BD8A-E0288D4283A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Twiss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7C61A6-F340-044D-8315-C245717B7C8F}"/>
              </a:ext>
            </a:extLst>
          </p:cNvPr>
          <p:cNvSpPr txBox="1"/>
          <p:nvPr/>
        </p:nvSpPr>
        <p:spPr>
          <a:xfrm>
            <a:off x="212660" y="1452103"/>
            <a:ext cx="4185768" cy="4785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Provides: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i="1" dirty="0">
                <a:solidFill>
                  <a:srgbClr val="2864AB"/>
                </a:solidFill>
                <a:sym typeface="Wingdings" pitchFamily="2" charset="2"/>
              </a:rPr>
              <a:t>name</a:t>
            </a: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 and </a:t>
            </a:r>
            <a:r>
              <a:rPr lang="en-US" sz="1700" b="1" i="1" dirty="0">
                <a:solidFill>
                  <a:srgbClr val="2864AB"/>
                </a:solidFill>
                <a:sym typeface="Wingdings" pitchFamily="2" charset="2"/>
              </a:rPr>
              <a:t>s</a:t>
            </a: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 positions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of the elements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Closed orbit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: </a:t>
            </a:r>
            <a:r>
              <a:rPr lang="en-US" sz="1700" i="1" dirty="0">
                <a:solidFill>
                  <a:schemeClr val="tx2"/>
                </a:solidFill>
                <a:sym typeface="Wingdings" pitchFamily="2" charset="2"/>
              </a:rPr>
              <a:t>x, px, y, </a:t>
            </a:r>
            <a:r>
              <a:rPr lang="en-US" sz="1700" i="1" dirty="0" err="1">
                <a:solidFill>
                  <a:schemeClr val="tx2"/>
                </a:solidFill>
                <a:sym typeface="Wingdings" pitchFamily="2" charset="2"/>
              </a:rPr>
              <a:t>py</a:t>
            </a:r>
            <a:r>
              <a:rPr lang="en-US" sz="1700" i="1" dirty="0">
                <a:solidFill>
                  <a:schemeClr val="tx2"/>
                </a:solidFill>
                <a:sym typeface="Wingdings" pitchFamily="2" charset="2"/>
              </a:rPr>
              <a:t>, zeta, delta, </a:t>
            </a:r>
            <a:r>
              <a:rPr lang="en-US" sz="1700" i="1" dirty="0" err="1">
                <a:solidFill>
                  <a:schemeClr val="tx2"/>
                </a:solidFill>
                <a:sym typeface="Wingdings" pitchFamily="2" charset="2"/>
              </a:rPr>
              <a:t>ptau</a:t>
            </a:r>
            <a:endParaRPr lang="en-US" sz="1700" i="1" dirty="0">
              <a:solidFill>
                <a:schemeClr val="tx2"/>
              </a:solidFill>
              <a:sym typeface="Wingdings" pitchFamily="2" charset="2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Twiss parameters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: </a:t>
            </a:r>
            <a:r>
              <a:rPr lang="en-US" sz="1700" i="1" dirty="0" err="1">
                <a:solidFill>
                  <a:schemeClr val="tx2"/>
                </a:solidFill>
                <a:sym typeface="Wingdings" pitchFamily="2" charset="2"/>
              </a:rPr>
              <a:t>betx</a:t>
            </a:r>
            <a:r>
              <a:rPr lang="en-US" sz="1700" i="1" dirty="0">
                <a:solidFill>
                  <a:schemeClr val="tx2"/>
                </a:solidFill>
                <a:sym typeface="Wingdings" pitchFamily="2" charset="2"/>
              </a:rPr>
              <a:t>, </a:t>
            </a:r>
            <a:r>
              <a:rPr lang="en-US" sz="1700" i="1" dirty="0" err="1">
                <a:solidFill>
                  <a:schemeClr val="tx2"/>
                </a:solidFill>
                <a:sym typeface="Wingdings" pitchFamily="2" charset="2"/>
              </a:rPr>
              <a:t>bety</a:t>
            </a:r>
            <a:r>
              <a:rPr lang="en-US" sz="1700" i="1" dirty="0">
                <a:solidFill>
                  <a:schemeClr val="tx2"/>
                </a:solidFill>
                <a:sym typeface="Wingdings" pitchFamily="2" charset="2"/>
              </a:rPr>
              <a:t>, </a:t>
            </a:r>
            <a:r>
              <a:rPr lang="en-US" sz="1700" i="1" dirty="0" err="1">
                <a:solidFill>
                  <a:schemeClr val="tx2"/>
                </a:solidFill>
                <a:sym typeface="Wingdings" pitchFamily="2" charset="2"/>
              </a:rPr>
              <a:t>alfx</a:t>
            </a:r>
            <a:r>
              <a:rPr lang="en-US" sz="1700" i="1" dirty="0">
                <a:solidFill>
                  <a:schemeClr val="tx2"/>
                </a:solidFill>
                <a:sym typeface="Wingdings" pitchFamily="2" charset="2"/>
              </a:rPr>
              <a:t>, </a:t>
            </a:r>
            <a:r>
              <a:rPr lang="en-US" sz="1700" i="1" dirty="0" err="1">
                <a:solidFill>
                  <a:schemeClr val="tx2"/>
                </a:solidFill>
                <a:sym typeface="Wingdings" pitchFamily="2" charset="2"/>
              </a:rPr>
              <a:t>alfy</a:t>
            </a:r>
            <a:r>
              <a:rPr lang="en-US" sz="1700" i="1" dirty="0">
                <a:solidFill>
                  <a:schemeClr val="tx2"/>
                </a:solidFill>
                <a:sym typeface="Wingdings" pitchFamily="2" charset="2"/>
              </a:rPr>
              <a:t>, </a:t>
            </a:r>
            <a:r>
              <a:rPr lang="en-US" sz="1700" i="1" dirty="0" err="1">
                <a:solidFill>
                  <a:schemeClr val="tx2"/>
                </a:solidFill>
                <a:sym typeface="Wingdings" pitchFamily="2" charset="2"/>
              </a:rPr>
              <a:t>gamx</a:t>
            </a:r>
            <a:r>
              <a:rPr lang="en-US" sz="1700" i="1" dirty="0">
                <a:solidFill>
                  <a:schemeClr val="tx2"/>
                </a:solidFill>
                <a:sym typeface="Wingdings" pitchFamily="2" charset="2"/>
              </a:rPr>
              <a:t>, gamy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Dispersion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sz="1700" i="1" dirty="0">
                <a:solidFill>
                  <a:schemeClr val="tx2"/>
                </a:solidFill>
                <a:sym typeface="Wingdings" pitchFamily="2" charset="2"/>
              </a:rPr>
              <a:t>dx, </a:t>
            </a:r>
            <a:r>
              <a:rPr lang="en-US" sz="1700" i="1" dirty="0" err="1">
                <a:solidFill>
                  <a:schemeClr val="tx2"/>
                </a:solidFill>
                <a:sym typeface="Wingdings" pitchFamily="2" charset="2"/>
              </a:rPr>
              <a:t>dpx</a:t>
            </a:r>
            <a:r>
              <a:rPr lang="en-US" sz="1700" i="1" dirty="0">
                <a:solidFill>
                  <a:schemeClr val="tx2"/>
                </a:solidFill>
                <a:sym typeface="Wingdings" pitchFamily="2" charset="2"/>
              </a:rPr>
              <a:t>, </a:t>
            </a:r>
            <a:r>
              <a:rPr lang="en-US" sz="1700" i="1" dirty="0" err="1">
                <a:solidFill>
                  <a:schemeClr val="tx2"/>
                </a:solidFill>
                <a:sym typeface="Wingdings" pitchFamily="2" charset="2"/>
              </a:rPr>
              <a:t>dy</a:t>
            </a:r>
            <a:r>
              <a:rPr lang="en-US" sz="1700" i="1" dirty="0">
                <a:solidFill>
                  <a:schemeClr val="tx2"/>
                </a:solidFill>
                <a:sym typeface="Wingdings" pitchFamily="2" charset="2"/>
              </a:rPr>
              <a:t>, </a:t>
            </a:r>
            <a:r>
              <a:rPr lang="en-US" sz="1700" i="1" dirty="0" err="1">
                <a:solidFill>
                  <a:schemeClr val="tx2"/>
                </a:solidFill>
                <a:sym typeface="Wingdings" pitchFamily="2" charset="2"/>
              </a:rPr>
              <a:t>dpy</a:t>
            </a:r>
            <a:endParaRPr lang="en-US" sz="1700" i="1" dirty="0">
              <a:solidFill>
                <a:schemeClr val="tx2"/>
              </a:solidFill>
              <a:sym typeface="Wingdings" pitchFamily="2" charset="2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Phase advance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: </a:t>
            </a:r>
            <a:r>
              <a:rPr lang="en-US" sz="1700" i="1" dirty="0">
                <a:solidFill>
                  <a:schemeClr val="tx2"/>
                </a:solidFill>
                <a:sym typeface="Wingdings" pitchFamily="2" charset="2"/>
              </a:rPr>
              <a:t>mux, </a:t>
            </a:r>
            <a:r>
              <a:rPr lang="en-US" sz="1700" i="1" dirty="0" err="1">
                <a:solidFill>
                  <a:schemeClr val="tx2"/>
                </a:solidFill>
                <a:sym typeface="Wingdings" pitchFamily="2" charset="2"/>
              </a:rPr>
              <a:t>muy</a:t>
            </a:r>
            <a:endParaRPr lang="en-US" sz="1700" i="1" dirty="0">
              <a:solidFill>
                <a:schemeClr val="tx2"/>
              </a:solidFill>
              <a:sym typeface="Wingdings" pitchFamily="2" charset="2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Tunes and </a:t>
            </a:r>
            <a:r>
              <a:rPr lang="en-US" sz="1700" b="1" dirty="0" err="1">
                <a:solidFill>
                  <a:srgbClr val="2864AB"/>
                </a:solidFill>
                <a:sym typeface="Wingdings" pitchFamily="2" charset="2"/>
              </a:rPr>
              <a:t>chromaticities</a:t>
            </a:r>
            <a:r>
              <a:rPr lang="en-US" sz="1700" i="1" dirty="0">
                <a:solidFill>
                  <a:schemeClr val="tx2"/>
                </a:solidFill>
                <a:sym typeface="Wingdings" pitchFamily="2" charset="2"/>
              </a:rPr>
              <a:t>: </a:t>
            </a:r>
            <a:r>
              <a:rPr lang="en-US" sz="1700" i="1" dirty="0" err="1">
                <a:solidFill>
                  <a:schemeClr val="tx2"/>
                </a:solidFill>
                <a:sym typeface="Wingdings" pitchFamily="2" charset="2"/>
              </a:rPr>
              <a:t>qx</a:t>
            </a:r>
            <a:r>
              <a:rPr lang="en-US" sz="1700" i="1" dirty="0">
                <a:solidFill>
                  <a:schemeClr val="tx2"/>
                </a:solidFill>
                <a:sym typeface="Wingdings" pitchFamily="2" charset="2"/>
              </a:rPr>
              <a:t>, </a:t>
            </a:r>
            <a:r>
              <a:rPr lang="en-US" sz="1700" i="1" dirty="0" err="1">
                <a:solidFill>
                  <a:schemeClr val="tx2"/>
                </a:solidFill>
                <a:sym typeface="Wingdings" pitchFamily="2" charset="2"/>
              </a:rPr>
              <a:t>qy</a:t>
            </a:r>
            <a:r>
              <a:rPr lang="en-US" sz="1700" i="1" dirty="0">
                <a:solidFill>
                  <a:schemeClr val="tx2"/>
                </a:solidFill>
                <a:sym typeface="Wingdings" pitchFamily="2" charset="2"/>
              </a:rPr>
              <a:t>, </a:t>
            </a:r>
            <a:r>
              <a:rPr lang="en-US" sz="1700" i="1" dirty="0" err="1">
                <a:solidFill>
                  <a:schemeClr val="tx2"/>
                </a:solidFill>
                <a:sym typeface="Wingdings" pitchFamily="2" charset="2"/>
              </a:rPr>
              <a:t>dqx</a:t>
            </a:r>
            <a:r>
              <a:rPr lang="en-US" sz="1700" i="1" dirty="0">
                <a:solidFill>
                  <a:schemeClr val="tx2"/>
                </a:solidFill>
                <a:sym typeface="Wingdings" pitchFamily="2" charset="2"/>
              </a:rPr>
              <a:t>, </a:t>
            </a:r>
            <a:r>
              <a:rPr lang="en-US" sz="1700" i="1" dirty="0" err="1">
                <a:solidFill>
                  <a:schemeClr val="tx2"/>
                </a:solidFill>
                <a:sym typeface="Wingdings" pitchFamily="2" charset="2"/>
              </a:rPr>
              <a:t>dqy</a:t>
            </a:r>
            <a:endParaRPr lang="en-US" sz="1700" i="1" dirty="0">
              <a:solidFill>
                <a:schemeClr val="tx2"/>
              </a:solidFill>
              <a:sym typeface="Wingdings" pitchFamily="2" charset="2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2864AB"/>
                </a:solidFill>
                <a:sym typeface="Wingdings" pitchFamily="2" charset="2"/>
              </a:rPr>
              <a:t>Longitudinal params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: </a:t>
            </a:r>
            <a:r>
              <a:rPr lang="en-US" sz="1700" i="1" dirty="0" err="1">
                <a:solidFill>
                  <a:schemeClr val="tx2"/>
                </a:solidFill>
                <a:sym typeface="Wingdings" pitchFamily="2" charset="2"/>
              </a:rPr>
              <a:t>qs</a:t>
            </a:r>
            <a:r>
              <a:rPr lang="en-US" sz="1700" i="1" dirty="0">
                <a:solidFill>
                  <a:schemeClr val="tx2"/>
                </a:solidFill>
                <a:sym typeface="Wingdings" pitchFamily="2" charset="2"/>
              </a:rPr>
              <a:t>, </a:t>
            </a:r>
            <a:r>
              <a:rPr lang="en-US" sz="1700" i="1" dirty="0" err="1">
                <a:solidFill>
                  <a:schemeClr val="tx2"/>
                </a:solidFill>
                <a:sym typeface="Wingdings" pitchFamily="2" charset="2"/>
              </a:rPr>
              <a:t>slip_factor</a:t>
            </a:r>
            <a:r>
              <a:rPr lang="en-US" sz="1700" i="1" dirty="0">
                <a:solidFill>
                  <a:schemeClr val="tx2"/>
                </a:solidFill>
                <a:sym typeface="Wingdings" pitchFamily="2" charset="2"/>
              </a:rPr>
              <a:t>, </a:t>
            </a:r>
            <a:r>
              <a:rPr lang="en-US" sz="1700" i="1" dirty="0" err="1">
                <a:solidFill>
                  <a:schemeClr val="tx2"/>
                </a:solidFill>
                <a:sym typeface="Wingdings" pitchFamily="2" charset="2"/>
              </a:rPr>
              <a:t>momentum_compaction_factor</a:t>
            </a:r>
            <a:endParaRPr lang="en-US" sz="1700" i="1" dirty="0">
              <a:solidFill>
                <a:schemeClr val="tx2"/>
              </a:solidFill>
              <a:sym typeface="Wingdings" pitchFamily="2" charset="2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One-turn matrix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: </a:t>
            </a:r>
            <a:r>
              <a:rPr lang="en-US" sz="1700" i="1" dirty="0" err="1">
                <a:solidFill>
                  <a:schemeClr val="tx2"/>
                </a:solidFill>
                <a:sym typeface="Wingdings" pitchFamily="2" charset="2"/>
              </a:rPr>
              <a:t>R_matrix</a:t>
            </a:r>
            <a:endParaRPr lang="en-US" sz="1700" i="1" dirty="0">
              <a:solidFill>
                <a:schemeClr val="tx2"/>
              </a:solidFill>
              <a:sym typeface="Wingdings" pitchFamily="2" charset="2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Particle on CO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: </a:t>
            </a:r>
            <a:r>
              <a:rPr lang="en-US" sz="1700" i="1" dirty="0" err="1">
                <a:solidFill>
                  <a:schemeClr val="tx2"/>
                </a:solidFill>
                <a:sym typeface="Wingdings" pitchFamily="2" charset="2"/>
              </a:rPr>
              <a:t>particle_on_co</a:t>
            </a:r>
            <a:endParaRPr lang="en-US" sz="1700" i="1" dirty="0">
              <a:solidFill>
                <a:schemeClr val="tx2"/>
              </a:solidFill>
              <a:sym typeface="Wingdings" pitchFamily="2" charset="2"/>
            </a:endParaRPr>
          </a:p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Optionally can </a:t>
            </a: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provide all parameters at s locations defined by the used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(no need to install markers)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0663112-D3EA-2449-B671-A7379DDD49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3728" y="1337936"/>
            <a:ext cx="4462924" cy="497541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4434185-8D4E-854A-A6AB-8A6275022207}"/>
              </a:ext>
            </a:extLst>
          </p:cNvPr>
          <p:cNvSpPr txBox="1"/>
          <p:nvPr/>
        </p:nvSpPr>
        <p:spPr>
          <a:xfrm>
            <a:off x="1127588" y="606645"/>
            <a:ext cx="74924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sz="1800" dirty="0">
                <a:solidFill>
                  <a:schemeClr val="tx2"/>
                </a:solidFill>
                <a:sym typeface="Wingdings" pitchFamily="2" charset="2"/>
              </a:rPr>
              <a:t>Proved </a:t>
            </a:r>
            <a:r>
              <a:rPr lang="en-US" sz="1800" b="1" dirty="0">
                <a:solidFill>
                  <a:srgbClr val="2864AB"/>
                </a:solidFill>
                <a:sym typeface="Wingdings" pitchFamily="2" charset="2"/>
              </a:rPr>
              <a:t>very useful to check/debug machine model </a:t>
            </a:r>
            <a:r>
              <a:rPr lang="en-US" sz="1800" dirty="0">
                <a:solidFill>
                  <a:schemeClr val="tx2"/>
                </a:solidFill>
                <a:sym typeface="Wingdings" pitchFamily="2" charset="2"/>
              </a:rPr>
              <a:t>before tracking (easy way of explicitly checking stability and main parameters of the lattice)</a:t>
            </a:r>
          </a:p>
        </p:txBody>
      </p:sp>
    </p:spTree>
    <p:extLst>
      <p:ext uri="{BB962C8B-B14F-4D97-AF65-F5344CB8AC3E}">
        <p14:creationId xmlns:p14="http://schemas.microsoft.com/office/powerpoint/2010/main" val="37835764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295615" y="645345"/>
            <a:ext cx="7663034" cy="6011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Recent developments, tests and applications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Benchmark and performance on single-particle tracking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First Dynamic Aperture studies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Xpart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 package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Twiss functionality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Import of deferred expressions (</a:t>
            </a:r>
            <a:r>
              <a:rPr lang="en-US" sz="1700" dirty="0" err="1">
                <a:solidFill>
                  <a:schemeClr val="tx2"/>
                </a:solidFill>
              </a:rPr>
              <a:t>Xdeps</a:t>
            </a:r>
            <a:r>
              <a:rPr lang="en-US" sz="1700" dirty="0">
                <a:solidFill>
                  <a:schemeClr val="tx2"/>
                </a:solidFill>
              </a:rPr>
              <a:t>)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Synchrotron radiation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Tests on low energy machines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Collimation studies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Strong-strong beam beam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Beamstrahlung</a:t>
            </a:r>
            <a:endParaRPr lang="en-US" sz="1700" dirty="0">
              <a:solidFill>
                <a:schemeClr val="bg1">
                  <a:lumMod val="65000"/>
                </a:schemeClr>
              </a:solidFill>
            </a:endParaRP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BB Wire compensator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Intra-beam scattering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Electron cloud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Tracker functionalities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Xsequence</a:t>
            </a:r>
            <a:endParaRPr lang="en-US" sz="1700" dirty="0">
              <a:solidFill>
                <a:schemeClr val="bg1">
                  <a:lumMod val="65000"/>
                </a:schemeClr>
              </a:solidFill>
            </a:endParaRP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Job management tools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BOINC</a:t>
            </a:r>
          </a:p>
        </p:txBody>
      </p:sp>
    </p:spTree>
    <p:extLst>
      <p:ext uri="{BB962C8B-B14F-4D97-AF65-F5344CB8AC3E}">
        <p14:creationId xmlns:p14="http://schemas.microsoft.com/office/powerpoint/2010/main" val="22697118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EE7A6E-2579-B646-9335-998E2A2EF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16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70752A8-4C4E-874C-BD8A-E0288D4283A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Xdeps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A54ECA-4744-F049-A093-230F2CCCE86E}"/>
              </a:ext>
            </a:extLst>
          </p:cNvPr>
          <p:cNvSpPr txBox="1"/>
          <p:nvPr/>
        </p:nvSpPr>
        <p:spPr>
          <a:xfrm>
            <a:off x="281149" y="2999800"/>
            <a:ext cx="4376912" cy="1938992"/>
          </a:xfrm>
          <a:prstGeom prst="rect">
            <a:avLst/>
          </a:prstGeom>
          <a:solidFill>
            <a:srgbClr val="EFFFCC"/>
          </a:solidFill>
        </p:spPr>
        <p:txBody>
          <a:bodyPr wrap="square" rtlCol="0">
            <a:spAutoFit/>
          </a:bodyPr>
          <a:lstStyle/>
          <a:p>
            <a:r>
              <a:rPr lang="en-CH" sz="120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Simulate </a:t>
            </a:r>
            <a:r>
              <a:rPr lang="en-CH" sz="1200" b="1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change of crossing angle </a:t>
            </a:r>
            <a:r>
              <a:rPr lang="en-CH" sz="120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from 300 urad</a:t>
            </a:r>
          </a:p>
          <a:p>
            <a:r>
              <a:rPr lang="en-CH" sz="120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 to 25 urad in 10000 turns</a:t>
            </a:r>
          </a:p>
          <a:p>
            <a:endParaRPr lang="en-CH" sz="1200" dirty="0">
              <a:solidFill>
                <a:schemeClr val="bg2">
                  <a:lumMod val="50000"/>
                </a:schemeClr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CH" sz="120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num_turns = 10000</a:t>
            </a:r>
          </a:p>
          <a:p>
            <a:r>
              <a:rPr lang="en-CH" sz="120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phi_table = np.linspace(150, 300, 10000)</a:t>
            </a:r>
          </a:p>
          <a:p>
            <a:endParaRPr lang="en-CH" sz="1200" dirty="0">
              <a:solidFill>
                <a:schemeClr val="bg2">
                  <a:lumMod val="50000"/>
                </a:schemeClr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CH" sz="120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 i_turn in range(num_turns):</a:t>
            </a:r>
          </a:p>
          <a:p>
            <a:r>
              <a:rPr lang="en-CH" sz="120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tracker.vars['on_x1'] = phi_table[i_turn]</a:t>
            </a:r>
          </a:p>
          <a:p>
            <a:r>
              <a:rPr lang="en-CH" sz="120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tracker.vars['on_x5'] = phi_table[i_turn]</a:t>
            </a:r>
          </a:p>
          <a:p>
            <a:r>
              <a:rPr lang="en-CH" sz="120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tracker.track(particles)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9AAD074-4254-6947-8EB5-AC97A74051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9914" y="2705839"/>
            <a:ext cx="4139475" cy="284301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4B89299-585D-8A44-8259-64B2DDD57CB0}"/>
              </a:ext>
            </a:extLst>
          </p:cNvPr>
          <p:cNvSpPr txBox="1"/>
          <p:nvPr/>
        </p:nvSpPr>
        <p:spPr>
          <a:xfrm>
            <a:off x="633657" y="1133606"/>
            <a:ext cx="8003716" cy="1215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The </a:t>
            </a:r>
            <a:r>
              <a:rPr lang="en-US" sz="1700" b="1" dirty="0" err="1">
                <a:solidFill>
                  <a:srgbClr val="2864AB"/>
                </a:solidFill>
                <a:sym typeface="Wingdings" pitchFamily="2" charset="2"/>
              </a:rPr>
              <a:t>Xdeps</a:t>
            </a: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 package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can be used to </a:t>
            </a: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import deferred expression from MAD-X model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to Xsuite simulations.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Knobs imported from MAD-X can be </a:t>
            </a: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easily changed before the simulations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(configure the machine) </a:t>
            </a: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or during the simulation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to model transients, ripples, noise</a:t>
            </a:r>
          </a:p>
        </p:txBody>
      </p:sp>
    </p:spTree>
    <p:extLst>
      <p:ext uri="{BB962C8B-B14F-4D97-AF65-F5344CB8AC3E}">
        <p14:creationId xmlns:p14="http://schemas.microsoft.com/office/powerpoint/2010/main" val="13148928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70752A8-4C4E-874C-BD8A-E0288D4283A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Xdeps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87CCB2C-7CA0-6346-8060-9AB87A2C5C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9384" y="1420172"/>
            <a:ext cx="5792879" cy="525615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FD146C2-C8FB-E94C-AD11-D2CEAE787411}"/>
              </a:ext>
            </a:extLst>
          </p:cNvPr>
          <p:cNvSpPr txBox="1"/>
          <p:nvPr/>
        </p:nvSpPr>
        <p:spPr>
          <a:xfrm>
            <a:off x="1171539" y="671029"/>
            <a:ext cx="774655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The package provides tools to </a:t>
            </a: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analyze dependencies introduced by deferred expressions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5532859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295615" y="645345"/>
            <a:ext cx="7663034" cy="6011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Recent developments, tests and applications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Benchmark and performance on single-particle tracking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First Dynamic Aperture studies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Xpart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 package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Twiss functionality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Import of deferred expressions (</a:t>
            </a: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Xdeps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)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Synchrotron radiation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Tests on low energy machines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Collimation studies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Strong-strong beam beam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Beamstrahlung</a:t>
            </a:r>
            <a:endParaRPr lang="en-US" sz="1700" dirty="0">
              <a:solidFill>
                <a:schemeClr val="bg1">
                  <a:lumMod val="65000"/>
                </a:schemeClr>
              </a:solidFill>
            </a:endParaRP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BB Wire compensator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Intra-beam scattering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Electron cloud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Tracker functionalities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Xsequence</a:t>
            </a:r>
            <a:endParaRPr lang="en-US" sz="1700" dirty="0">
              <a:solidFill>
                <a:schemeClr val="bg1">
                  <a:lumMod val="65000"/>
                </a:schemeClr>
              </a:solidFill>
            </a:endParaRP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Job management tools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BOINC</a:t>
            </a:r>
          </a:p>
        </p:txBody>
      </p:sp>
    </p:spTree>
    <p:extLst>
      <p:ext uri="{BB962C8B-B14F-4D97-AF65-F5344CB8AC3E}">
        <p14:creationId xmlns:p14="http://schemas.microsoft.com/office/powerpoint/2010/main" val="15351138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F5D5D4-4257-8647-B056-A65F3998E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19</a:t>
            </a:fld>
            <a:endParaRPr lang="en-CH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C125BD7-A143-FE4F-8C23-B2A2A56C2766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Synchrotron radiation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77EE50F2-5118-CC41-A1A9-C27F4A28D7C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26887068"/>
                  </p:ext>
                </p:extLst>
              </p:nvPr>
            </p:nvGraphicFramePr>
            <p:xfrm>
              <a:off x="5630238" y="3267542"/>
              <a:ext cx="2991647" cy="278315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62552">
                      <a:extLst>
                        <a:ext uri="{9D8B030D-6E8A-4147-A177-3AD203B41FA5}">
                          <a16:colId xmlns:a16="http://schemas.microsoft.com/office/drawing/2014/main" val="3407986603"/>
                        </a:ext>
                      </a:extLst>
                    </a:gridCol>
                    <a:gridCol w="929095">
                      <a:extLst>
                        <a:ext uri="{9D8B030D-6E8A-4147-A177-3AD203B41FA5}">
                          <a16:colId xmlns:a16="http://schemas.microsoft.com/office/drawing/2014/main" val="3904724591"/>
                        </a:ext>
                      </a:extLst>
                    </a:gridCol>
                  </a:tblGrid>
                  <a:tr h="667002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Method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Damping constant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𝜶</m:t>
                                  </m:r>
                                </m:e>
                                <m:sub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𝒕</m:t>
                                  </m:r>
                                </m:sub>
                              </m:sSub>
                              <m:r>
                                <a:rPr lang="en-US" sz="1100" b="1" i="1" smtClean="0"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lang="en-US" sz="11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n-US" sz="1100" b="1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1100" b="1" i="1" smtClean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oMath>
                          </a14:m>
                          <a:r>
                            <a:rPr lang="en-GB" sz="1100" dirty="0"/>
                            <a:t>]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98046353"/>
                      </a:ext>
                    </a:extLst>
                  </a:tr>
                  <a:tr h="290744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MAD-X EMIT Thick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accent6"/>
                              </a:solidFill>
                            </a:rPr>
                            <a:t>196.3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42071174"/>
                      </a:ext>
                    </a:extLst>
                  </a:tr>
                  <a:tr h="290744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MAD-X TRACK Thick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accent6"/>
                              </a:solidFill>
                            </a:rPr>
                            <a:t>196.3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41614326"/>
                      </a:ext>
                    </a:extLst>
                  </a:tr>
                  <a:tr h="256854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dirty="0"/>
                            <a:t>MAD-X TRACK Thin (after fix)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>
                              <a:solidFill>
                                <a:schemeClr val="accent6"/>
                              </a:solidFill>
                            </a:rPr>
                            <a:t>198.4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2825130"/>
                      </a:ext>
                    </a:extLst>
                  </a:tr>
                  <a:tr h="973819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MAD-X </a:t>
                          </a:r>
                          <a:r>
                            <a:rPr lang="en-US" sz="1100" b="0" i="0" dirty="0">
                              <a:latin typeface="Cambria Math" panose="02040503050406030204" pitchFamily="18" charset="0"/>
                            </a:rPr>
                            <a:t>Twiss thin using </a:t>
                          </a:r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nary>
                                      <m:naryPr>
                                        <m:chr m:val="∮"/>
                                        <m:limLoc m:val="undOvr"/>
                                        <m:subHide m:val="on"/>
                                        <m:supHide m:val="on"/>
                                        <m:ctrlP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/>
                                      <m:sup/>
                                      <m:e>
                                        <m:sSub>
                                          <m:sSubPr>
                                            <m:ctrlP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𝑘</m:t>
                                            </m:r>
                                          </m:e>
                                          <m:sub>
                                            <m: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  <m:sSub>
                                          <m:sSubPr>
                                            <m:ctrlP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𝐷</m:t>
                                            </m:r>
                                          </m:e>
                                          <m:sub>
                                            <m: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sub>
                                        </m:sSub>
                                        <m:d>
                                          <m:dPr>
                                            <m:ctrlP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sz="11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1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𝑘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1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  <m:sSubSup>
                                              <m:sSubSupPr>
                                                <m:ctrlPr>
                                                  <a:rPr lang="en-US" sz="11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SupPr>
                                              <m:e>
                                                <m:r>
                                                  <a:rPr lang="en-US" sz="11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𝑘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1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0</m:t>
                                                </m:r>
                                              </m:sub>
                                              <m:sup>
                                                <m:r>
                                                  <a:rPr lang="en-US" sz="11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bSup>
                                          </m:e>
                                        </m:d>
                                      </m:e>
                                    </m:nary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  <m:t>ⅆ</m:t>
                                    </m:r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num>
                                  <m:den>
                                    <m:nary>
                                      <m:naryPr>
                                        <m:chr m:val="∮"/>
                                        <m:limLoc m:val="undOvr"/>
                                        <m:subHide m:val="on"/>
                                        <m:supHide m:val="on"/>
                                        <m:ctrlP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/>
                                      <m:sup/>
                                      <m:e>
                                        <m:sSubSup>
                                          <m:sSubSupPr>
                                            <m:ctrlP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𝑘</m:t>
                                            </m:r>
                                          </m:e>
                                          <m:sub>
                                            <m: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  <m:sup>
                                            <m: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bSup>
                                      </m:e>
                                    </m:nary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  <m:t>ⅆ</m:t>
                                    </m:r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sz="1100" dirty="0"/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b>
                                </m:sSub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  <m:t>𝑊</m:t>
                                        </m:r>
                                      </m:e>
                                      <m:sub>
                                        <m: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sSub>
                                      <m:sSubPr>
                                        <m:ctrlP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</a:rPr>
                                  <m:t>(2+</m:t>
                                </m:r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accent6"/>
                              </a:solidFill>
                            </a:rPr>
                            <a:t>198.2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39520131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1100" b="0" dirty="0" err="1"/>
                            <a:t>Xtrack</a:t>
                          </a:r>
                          <a:endParaRPr lang="en-GB" sz="11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chemeClr val="accent6"/>
                              </a:solidFill>
                            </a:rPr>
                            <a:t>198.2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6776841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77EE50F2-5118-CC41-A1A9-C27F4A28D7C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26887068"/>
                  </p:ext>
                </p:extLst>
              </p:nvPr>
            </p:nvGraphicFramePr>
            <p:xfrm>
              <a:off x="5630238" y="3267542"/>
              <a:ext cx="2991647" cy="278315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62552">
                      <a:extLst>
                        <a:ext uri="{9D8B030D-6E8A-4147-A177-3AD203B41FA5}">
                          <a16:colId xmlns:a16="http://schemas.microsoft.com/office/drawing/2014/main" val="3407986603"/>
                        </a:ext>
                      </a:extLst>
                    </a:gridCol>
                    <a:gridCol w="929095">
                      <a:extLst>
                        <a:ext uri="{9D8B030D-6E8A-4147-A177-3AD203B41FA5}">
                          <a16:colId xmlns:a16="http://schemas.microsoft.com/office/drawing/2014/main" val="3904724591"/>
                        </a:ext>
                      </a:extLst>
                    </a:gridCol>
                  </a:tblGrid>
                  <a:tr h="667002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Method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2"/>
                          <a:stretch>
                            <a:fillRect l="-224658" t="-1887" r="-4110" b="-32075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98046353"/>
                      </a:ext>
                    </a:extLst>
                  </a:tr>
                  <a:tr h="290744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MAD-X EMIT Thick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accent6"/>
                              </a:solidFill>
                            </a:rPr>
                            <a:t>196.3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42071174"/>
                      </a:ext>
                    </a:extLst>
                  </a:tr>
                  <a:tr h="290744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MAD-X TRACK Thick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accent6"/>
                              </a:solidFill>
                            </a:rPr>
                            <a:t>196.3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41614326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dirty="0"/>
                            <a:t>MAD-X TRACK Thin (after fix)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>
                              <a:solidFill>
                                <a:schemeClr val="accent6"/>
                              </a:solidFill>
                            </a:rPr>
                            <a:t>198.4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2825130"/>
                      </a:ext>
                    </a:extLst>
                  </a:tr>
                  <a:tr h="1016508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2"/>
                          <a:stretch>
                            <a:fillRect l="-613" t="-148148" r="-46626" b="-283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accent6"/>
                              </a:solidFill>
                            </a:rPr>
                            <a:t>198.2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39520131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r>
                            <a:rPr lang="en-GB" sz="1100" b="0" dirty="0" err="1"/>
                            <a:t>Xtrack</a:t>
                          </a:r>
                          <a:endParaRPr lang="en-GB" sz="11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>
                              <a:solidFill>
                                <a:schemeClr val="accent6"/>
                              </a:solidFill>
                            </a:rPr>
                            <a:t>198.2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6776841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1747EFF0-E7C3-7944-926B-ECA3EC773AD5}"/>
              </a:ext>
            </a:extLst>
          </p:cNvPr>
          <p:cNvSpPr txBox="1"/>
          <p:nvPr/>
        </p:nvSpPr>
        <p:spPr>
          <a:xfrm>
            <a:off x="1161264" y="919061"/>
            <a:ext cx="7838897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Synchrotron radiation emission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introduced for </a:t>
            </a: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thin magnetic elements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(no solenoid yet), largely based on MAD-X and PLACET implementations. User can choose between: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Mean power emission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(no quantum effects)  only damping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Quantum description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(emission of individual photons)  damping + excitation</a:t>
            </a:r>
          </a:p>
          <a:p>
            <a:pPr>
              <a:spcBef>
                <a:spcPts val="600"/>
              </a:spcBef>
            </a:pPr>
            <a:r>
              <a:rPr lang="en-US" sz="1700" b="1" dirty="0" err="1">
                <a:solidFill>
                  <a:srgbClr val="2864AB"/>
                </a:solidFill>
                <a:sym typeface="Wingdings" pitchFamily="2" charset="2"/>
              </a:rPr>
              <a:t>Xtrack</a:t>
            </a: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 </a:t>
            </a:r>
            <a:r>
              <a:rPr lang="en-US" sz="1700" b="1" dirty="0" err="1">
                <a:solidFill>
                  <a:srgbClr val="2864AB"/>
                </a:solidFill>
                <a:sym typeface="Wingdings" pitchFamily="2" charset="2"/>
              </a:rPr>
              <a:t>twiss</a:t>
            </a: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 computes energy loss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(from particles on closed orbit) and </a:t>
            </a: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damping constants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(from matrix eigenvalues)  checked against MAD-X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49EF6D-55FF-5043-8D83-4FB8E0B091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207" y="2757011"/>
            <a:ext cx="5443708" cy="397574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C40CBDA-A5AA-4543-994A-0ABBBBB00C02}"/>
              </a:ext>
            </a:extLst>
          </p:cNvPr>
          <p:cNvSpPr txBox="1"/>
          <p:nvPr/>
        </p:nvSpPr>
        <p:spPr>
          <a:xfrm>
            <a:off x="2363056" y="3058985"/>
            <a:ext cx="27842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H" sz="1400" b="1" dirty="0">
                <a:solidFill>
                  <a:srgbClr val="228BC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Xsuite tracking   </a:t>
            </a:r>
            <a:r>
              <a:rPr lang="en-CH" sz="1400" b="1" dirty="0">
                <a:solidFill>
                  <a:srgbClr val="FF930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Xsuite twiss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683959-59EB-6242-8FC1-1396D542B6C4}"/>
              </a:ext>
            </a:extLst>
          </p:cNvPr>
          <p:cNvSpPr txBox="1"/>
          <p:nvPr/>
        </p:nvSpPr>
        <p:spPr>
          <a:xfrm>
            <a:off x="3879459" y="492875"/>
            <a:ext cx="4926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sz="1600" i="1" dirty="0">
                <a:solidFill>
                  <a:schemeClr val="tx2"/>
                </a:solidFill>
              </a:rPr>
              <a:t>A. Abramov, A. Latina, A. Poyet, G. Simon, M. Zampetakis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BB6A246-2936-A946-A669-A8AC9E4C49EC}"/>
              </a:ext>
            </a:extLst>
          </p:cNvPr>
          <p:cNvGrpSpPr/>
          <p:nvPr/>
        </p:nvGrpSpPr>
        <p:grpSpPr>
          <a:xfrm>
            <a:off x="5770605" y="6123916"/>
            <a:ext cx="2791307" cy="734084"/>
            <a:chOff x="5226907" y="6123916"/>
            <a:chExt cx="2791307" cy="734084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72ED5E31-12CA-FD40-81D5-076B7CA1604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932140" y="6123916"/>
              <a:ext cx="1086074" cy="734084"/>
              <a:chOff x="1384301" y="88900"/>
              <a:chExt cx="1108586" cy="749300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6DDEA1B6-7C8D-7443-9B5E-F4A71EB1FD80}"/>
                  </a:ext>
                </a:extLst>
              </p:cNvPr>
              <p:cNvSpPr/>
              <p:nvPr/>
            </p:nvSpPr>
            <p:spPr>
              <a:xfrm>
                <a:off x="1384301" y="88900"/>
                <a:ext cx="1056886" cy="7493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2F2D4407-D047-8547-A5C1-B88C8C68291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b="33600"/>
              <a:stretch/>
            </p:blipFill>
            <p:spPr>
              <a:xfrm>
                <a:off x="1402411" y="106322"/>
                <a:ext cx="1090476" cy="636721"/>
              </a:xfrm>
              <a:prstGeom prst="rect">
                <a:avLst/>
              </a:prstGeom>
            </p:spPr>
          </p:pic>
        </p:grp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74112CF4-546F-6048-85AA-E64C17788160}"/>
                </a:ext>
              </a:extLst>
            </p:cNvPr>
            <p:cNvSpPr txBox="1"/>
            <p:nvPr/>
          </p:nvSpPr>
          <p:spPr>
            <a:xfrm>
              <a:off x="5226907" y="6321681"/>
              <a:ext cx="18085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600" dirty="0">
                  <a:solidFill>
                    <a:schemeClr val="tx2"/>
                  </a:solidFill>
                </a:rPr>
                <a:t>Study supported by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07611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295615" y="645345"/>
            <a:ext cx="7663034" cy="6011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Introduction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Recent developments, tests and applications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Benchmark and performance on single-particle tracking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First Dynamic Aperture studies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err="1">
                <a:solidFill>
                  <a:schemeClr val="tx2"/>
                </a:solidFill>
              </a:rPr>
              <a:t>Xpart</a:t>
            </a:r>
            <a:r>
              <a:rPr lang="en-US" sz="1700" dirty="0">
                <a:solidFill>
                  <a:schemeClr val="tx2"/>
                </a:solidFill>
              </a:rPr>
              <a:t> package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Twiss functionality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Import of deferred expressions (</a:t>
            </a:r>
            <a:r>
              <a:rPr lang="en-US" sz="1700" dirty="0" err="1">
                <a:solidFill>
                  <a:schemeClr val="tx2"/>
                </a:solidFill>
              </a:rPr>
              <a:t>Xdeps</a:t>
            </a:r>
            <a:r>
              <a:rPr lang="en-US" sz="1700" dirty="0">
                <a:solidFill>
                  <a:schemeClr val="tx2"/>
                </a:solidFill>
              </a:rPr>
              <a:t>)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Synchrotron radiation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Tests on low energy machines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Collimation studies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Strong-strong beam beam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err="1">
                <a:solidFill>
                  <a:schemeClr val="tx2"/>
                </a:solidFill>
              </a:rPr>
              <a:t>Beamstrahlung</a:t>
            </a:r>
            <a:endParaRPr lang="en-US" sz="1700" dirty="0">
              <a:solidFill>
                <a:schemeClr val="tx2"/>
              </a:solidFill>
            </a:endParaRP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BB Wire compensator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Intra-beam scattering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Electron cloud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Tracker functionalities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err="1">
                <a:solidFill>
                  <a:schemeClr val="tx2"/>
                </a:solidFill>
              </a:rPr>
              <a:t>Xsequence</a:t>
            </a:r>
            <a:endParaRPr lang="en-US" sz="1700" dirty="0">
              <a:solidFill>
                <a:schemeClr val="tx2"/>
              </a:solidFill>
            </a:endParaRP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Job management tools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BOINC</a:t>
            </a:r>
          </a:p>
        </p:txBody>
      </p:sp>
    </p:spTree>
    <p:extLst>
      <p:ext uri="{BB962C8B-B14F-4D97-AF65-F5344CB8AC3E}">
        <p14:creationId xmlns:p14="http://schemas.microsoft.com/office/powerpoint/2010/main" val="8907692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F5D5D4-4257-8647-B056-A65F3998E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20</a:t>
            </a:fld>
            <a:endParaRPr lang="en-CH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5AE389C-ED3F-2B4B-A732-4C6CC24306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128" y="2126752"/>
            <a:ext cx="4409985" cy="429973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63F3734-9338-4747-9EC9-3B04F0F2AF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9258" y="2181462"/>
            <a:ext cx="4284325" cy="417721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C125BD7-A143-FE4F-8C23-B2A2A56C2766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Synchrotron radiation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F8CE90-6331-1C46-AAA9-B686D63123A5}"/>
              </a:ext>
            </a:extLst>
          </p:cNvPr>
          <p:cNvSpPr txBox="1"/>
          <p:nvPr/>
        </p:nvSpPr>
        <p:spPr>
          <a:xfrm>
            <a:off x="1161264" y="886784"/>
            <a:ext cx="7838897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Tested in </a:t>
            </a: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extreme configuration of FCC-</a:t>
            </a:r>
            <a:r>
              <a:rPr lang="en-US" sz="1700" b="1" dirty="0" err="1">
                <a:solidFill>
                  <a:srgbClr val="2864AB"/>
                </a:solidFill>
                <a:sym typeface="Wingdings" pitchFamily="2" charset="2"/>
              </a:rPr>
              <a:t>ee</a:t>
            </a: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(</a:t>
            </a:r>
            <a:r>
              <a:rPr lang="en-US" sz="1700" dirty="0" err="1">
                <a:solidFill>
                  <a:schemeClr val="tx2"/>
                </a:solidFill>
                <a:sym typeface="Wingdings" pitchFamily="2" charset="2"/>
              </a:rPr>
              <a:t>tt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mode, 175 GeV)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~2% energy loss, tapered lattice</a:t>
            </a:r>
          </a:p>
          <a:p>
            <a:pPr>
              <a:spcBef>
                <a:spcPts val="600"/>
              </a:spcBef>
            </a:pP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Excellent agreement vs MAD-X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on closed orbit and linear optics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DD256F-E0BC-A149-ABF8-FF722A8D84D2}"/>
              </a:ext>
            </a:extLst>
          </p:cNvPr>
          <p:cNvSpPr txBox="1"/>
          <p:nvPr/>
        </p:nvSpPr>
        <p:spPr>
          <a:xfrm>
            <a:off x="821932" y="2338881"/>
            <a:ext cx="34212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Full 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D56655-D2E3-BE49-B77C-37816B0371E7}"/>
              </a:ext>
            </a:extLst>
          </p:cNvPr>
          <p:cNvSpPr txBox="1"/>
          <p:nvPr/>
        </p:nvSpPr>
        <p:spPr>
          <a:xfrm>
            <a:off x="4919608" y="2338881"/>
            <a:ext cx="34212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Zoom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2B836E2-0C3C-9C45-9DB7-FD4825A0D4EC}"/>
              </a:ext>
            </a:extLst>
          </p:cNvPr>
          <p:cNvSpPr txBox="1"/>
          <p:nvPr/>
        </p:nvSpPr>
        <p:spPr>
          <a:xfrm>
            <a:off x="3879459" y="492875"/>
            <a:ext cx="4926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sz="1600" i="1" dirty="0">
                <a:solidFill>
                  <a:schemeClr val="tx2"/>
                </a:solidFill>
              </a:rPr>
              <a:t>A. Abramov, A. Latina, A. Poyet, G. Simon, M. Zampetakis</a:t>
            </a:r>
          </a:p>
        </p:txBody>
      </p:sp>
    </p:spTree>
    <p:extLst>
      <p:ext uri="{BB962C8B-B14F-4D97-AF65-F5344CB8AC3E}">
        <p14:creationId xmlns:p14="http://schemas.microsoft.com/office/powerpoint/2010/main" val="14234034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F5D5D4-4257-8647-B056-A65F3998E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21</a:t>
            </a:fld>
            <a:endParaRPr lang="en-CH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C125BD7-A143-FE4F-8C23-B2A2A56C2766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Synchrotron radiation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66CE33-2A77-2B49-9E4E-116C54F44D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9484" y="1924834"/>
            <a:ext cx="5691115" cy="393792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30A80DF-3465-C241-99F6-154F6FA2297B}"/>
              </a:ext>
            </a:extLst>
          </p:cNvPr>
          <p:cNvSpPr txBox="1"/>
          <p:nvPr/>
        </p:nvSpPr>
        <p:spPr>
          <a:xfrm>
            <a:off x="479266" y="1160610"/>
            <a:ext cx="81854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tx2"/>
                </a:solidFill>
              </a:rPr>
              <a:t>Very recently we introduced </a:t>
            </a:r>
            <a:r>
              <a:rPr lang="en-CH" b="1" dirty="0">
                <a:solidFill>
                  <a:srgbClr val="2864AB"/>
                </a:solidFill>
              </a:rPr>
              <a:t>capability to record the energy of each emitted photon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spectrum to be chacked against analytic formula (Guillaume)</a:t>
            </a:r>
          </a:p>
          <a:p>
            <a:endParaRPr lang="en-CH" dirty="0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AD7C43-1992-3944-B5C7-29088A32D1BF}"/>
              </a:ext>
            </a:extLst>
          </p:cNvPr>
          <p:cNvSpPr txBox="1"/>
          <p:nvPr/>
        </p:nvSpPr>
        <p:spPr>
          <a:xfrm>
            <a:off x="3879459" y="492875"/>
            <a:ext cx="4926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sz="1600" i="1" dirty="0">
                <a:solidFill>
                  <a:schemeClr val="tx2"/>
                </a:solidFill>
              </a:rPr>
              <a:t>A. Abramov, A. Latina, A. Poyet, G. Simon, M. Zampetakis</a:t>
            </a:r>
          </a:p>
        </p:txBody>
      </p:sp>
    </p:spTree>
    <p:extLst>
      <p:ext uri="{BB962C8B-B14F-4D97-AF65-F5344CB8AC3E}">
        <p14:creationId xmlns:p14="http://schemas.microsoft.com/office/powerpoint/2010/main" val="22753675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295615" y="645345"/>
            <a:ext cx="7663034" cy="6011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Recent developments, tests and applications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Benchmark and performance on single-particle tracking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First Dynamic Aperture studies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Xpart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 package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Twiss functionality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Import of deferred expressions (</a:t>
            </a: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Xdeps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)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Synchrotron radiation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Tests on low energy machines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Collimation studies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Strong-strong beam beam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Beamstrahlung</a:t>
            </a:r>
            <a:endParaRPr lang="en-US" sz="1700" dirty="0">
              <a:solidFill>
                <a:schemeClr val="bg1">
                  <a:lumMod val="65000"/>
                </a:schemeClr>
              </a:solidFill>
            </a:endParaRP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BB Wire compensator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Intra-beam scattering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Electron cloud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Tracker functionalities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Xsequence</a:t>
            </a:r>
            <a:endParaRPr lang="en-US" sz="1700" dirty="0">
              <a:solidFill>
                <a:schemeClr val="bg1">
                  <a:lumMod val="65000"/>
                </a:schemeClr>
              </a:solidFill>
            </a:endParaRP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Job management tools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BOINC</a:t>
            </a:r>
          </a:p>
        </p:txBody>
      </p:sp>
    </p:spTree>
    <p:extLst>
      <p:ext uri="{BB962C8B-B14F-4D97-AF65-F5344CB8AC3E}">
        <p14:creationId xmlns:p14="http://schemas.microsoft.com/office/powerpoint/2010/main" val="6264215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7E47639-5111-534B-8B7A-D4AD680A8E39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Low </a:t>
            </a: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energy accelerator tests: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PSB and ELENA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D7A6C2A-2BC3-1949-A85B-05A114709841}"/>
              </a:ext>
            </a:extLst>
          </p:cNvPr>
          <p:cNvGrpSpPr>
            <a:grpSpLocks noChangeAspect="1"/>
          </p:cNvGrpSpPr>
          <p:nvPr/>
        </p:nvGrpSpPr>
        <p:grpSpPr>
          <a:xfrm>
            <a:off x="71920" y="1990340"/>
            <a:ext cx="8904687" cy="3246633"/>
            <a:chOff x="71920" y="2188396"/>
            <a:chExt cx="9693686" cy="353431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E458E8F-1BC3-4841-9EEE-4C8EA0FC509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853781" y="2188396"/>
              <a:ext cx="4911825" cy="3534310"/>
              <a:chOff x="5628453" y="2434976"/>
              <a:chExt cx="4019697" cy="2892378"/>
            </a:xfrm>
          </p:grpSpPr>
          <p:pic>
            <p:nvPicPr>
              <p:cNvPr id="2" name="Picture 1">
                <a:extLst>
                  <a:ext uri="{FF2B5EF4-FFF2-40B4-BE49-F238E27FC236}">
                    <a16:creationId xmlns:a16="http://schemas.microsoft.com/office/drawing/2014/main" id="{B8909521-BE45-4F40-A6A1-CD4935912C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5628453" y="2434976"/>
                <a:ext cx="4019697" cy="2892378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993E1472-BC90-8441-9234-FDF2839597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8091081" y="4315146"/>
                <a:ext cx="1168647" cy="596756"/>
              </a:xfrm>
              <a:prstGeom prst="rect">
                <a:avLst/>
              </a:prstGeom>
            </p:spPr>
          </p:pic>
        </p:grp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3701179-BAB4-7146-8697-534CF2D0E18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1920" y="2261993"/>
              <a:ext cx="4962418" cy="3455546"/>
            </a:xfrm>
            <a:prstGeom prst="rect">
              <a:avLst/>
            </a:prstGeom>
          </p:spPr>
        </p:pic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D25BEA2B-4398-BF48-BDA0-C60D496BEDE4}"/>
              </a:ext>
            </a:extLst>
          </p:cNvPr>
          <p:cNvSpPr txBox="1"/>
          <p:nvPr/>
        </p:nvSpPr>
        <p:spPr>
          <a:xfrm>
            <a:off x="4880846" y="1505740"/>
            <a:ext cx="38389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b="1" dirty="0"/>
              <a:t>ELENA </a:t>
            </a:r>
          </a:p>
          <a:p>
            <a:pPr algn="ctr"/>
            <a:r>
              <a:rPr lang="en-CH" dirty="0"/>
              <a:t>Antiprotons, E</a:t>
            </a:r>
            <a:r>
              <a:rPr lang="en-CH" baseline="-25000" dirty="0"/>
              <a:t>kin</a:t>
            </a:r>
            <a:r>
              <a:rPr lang="en-CH" dirty="0"/>
              <a:t> = 100 keV, </a:t>
            </a:r>
            <a:r>
              <a:rPr lang="en-CH" dirty="0">
                <a:latin typeface="Symbol" pitchFamily="2" charset="2"/>
              </a:rPr>
              <a:t>b</a:t>
            </a:r>
            <a:r>
              <a:rPr lang="en-CH" dirty="0"/>
              <a:t> = 0.0146 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12BD27D-B4BE-4342-8C8E-D43913617A81}"/>
              </a:ext>
            </a:extLst>
          </p:cNvPr>
          <p:cNvSpPr txBox="1"/>
          <p:nvPr/>
        </p:nvSpPr>
        <p:spPr>
          <a:xfrm>
            <a:off x="657066" y="1505740"/>
            <a:ext cx="35294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b="1" dirty="0"/>
              <a:t>PSB</a:t>
            </a:r>
          </a:p>
          <a:p>
            <a:pPr algn="ctr"/>
            <a:r>
              <a:rPr lang="en-CH" dirty="0"/>
              <a:t>Protons, E</a:t>
            </a:r>
            <a:r>
              <a:rPr lang="en-CH" baseline="-25000" dirty="0"/>
              <a:t>kin</a:t>
            </a:r>
            <a:r>
              <a:rPr lang="en-CH" dirty="0"/>
              <a:t> = 160 MeV, </a:t>
            </a:r>
            <a:r>
              <a:rPr lang="en-CH" dirty="0">
                <a:latin typeface="Symbol" pitchFamily="2" charset="2"/>
              </a:rPr>
              <a:t>b</a:t>
            </a:r>
            <a:r>
              <a:rPr lang="en-CH" dirty="0"/>
              <a:t> = 0.520 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C73AB4E-137C-8A4C-AA0C-4DA948AB995B}"/>
              </a:ext>
            </a:extLst>
          </p:cNvPr>
          <p:cNvSpPr txBox="1"/>
          <p:nvPr/>
        </p:nvSpPr>
        <p:spPr>
          <a:xfrm>
            <a:off x="503433" y="5248920"/>
            <a:ext cx="3837910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MAD-X: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Qx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= 4.15000000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Qy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= 4.51000000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Xsuite: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Qx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= 4.15000002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Qy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 = 4.50999998</a:t>
            </a:r>
          </a:p>
          <a:p>
            <a:endParaRPr lang="en-GB" sz="5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MAD-X: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Q'x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= -3.5533572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Q'y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= -7.1875114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Xsuite: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Q'x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= -3.5532929 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Q'y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= -7.1875384</a:t>
            </a:r>
          </a:p>
          <a:p>
            <a:endParaRPr lang="en-GB" sz="5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MAD-X: 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alpha_p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= 0.0590347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Xsuite: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alpha_p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= 0.0590353</a:t>
            </a:r>
            <a:endParaRPr lang="en-CH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14734CB-70C2-5E4F-817D-AEAB9D5979E4}"/>
              </a:ext>
            </a:extLst>
          </p:cNvPr>
          <p:cNvSpPr txBox="1"/>
          <p:nvPr/>
        </p:nvSpPr>
        <p:spPr>
          <a:xfrm>
            <a:off x="4887931" y="5248920"/>
            <a:ext cx="4597684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200" dirty="0">
                <a:latin typeface="Consolas" panose="020B0609020204030204" pitchFamily="49" charset="0"/>
                <a:cs typeface="Consolas" panose="020B0609020204030204" pitchFamily="49" charset="0"/>
              </a:rPr>
              <a:t>MAD-X:  Qx  = 2.45400000   Qy  = 1.41600000</a:t>
            </a:r>
          </a:p>
          <a:p>
            <a:r>
              <a:rPr lang="en-CH" sz="1200" dirty="0">
                <a:latin typeface="Consolas" panose="020B0609020204030204" pitchFamily="49" charset="0"/>
                <a:cs typeface="Consolas" panose="020B0609020204030204" pitchFamily="49" charset="0"/>
              </a:rPr>
              <a:t>Xsuite: Qx  = 2.45403134   Qy  = 1.41600000</a:t>
            </a:r>
          </a:p>
          <a:p>
            <a:endParaRPr lang="en-CH" sz="5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CH" sz="1200" dirty="0">
                <a:latin typeface="Consolas" panose="020B0609020204030204" pitchFamily="49" charset="0"/>
                <a:cs typeface="Consolas" panose="020B0609020204030204" pitchFamily="49" charset="0"/>
              </a:rPr>
              <a:t>MAD-X:  Q'x = -3.5579063   Q'y = -0.9370119</a:t>
            </a:r>
          </a:p>
          <a:p>
            <a:r>
              <a:rPr lang="en-CH" sz="1200" dirty="0">
                <a:latin typeface="Consolas" panose="020B0609020204030204" pitchFamily="49" charset="0"/>
                <a:cs typeface="Consolas" panose="020B0609020204030204" pitchFamily="49" charset="0"/>
              </a:rPr>
              <a:t>Xsuite: Q'x = -3.5563392   Q'y = -0.9366512</a:t>
            </a:r>
          </a:p>
          <a:p>
            <a:endParaRPr lang="en-CH" sz="5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CH" sz="1200" dirty="0">
                <a:latin typeface="Consolas" panose="020B0609020204030204" pitchFamily="49" charset="0"/>
                <a:cs typeface="Consolas" panose="020B0609020204030204" pitchFamily="49" charset="0"/>
              </a:rPr>
              <a:t>MAD-X:  alpha_p = 0.2512849</a:t>
            </a:r>
          </a:p>
          <a:p>
            <a:r>
              <a:rPr lang="en-CH" sz="1200" dirty="0">
                <a:latin typeface="Consolas" panose="020B0609020204030204" pitchFamily="49" charset="0"/>
                <a:cs typeface="Consolas" panose="020B0609020204030204" pitchFamily="49" charset="0"/>
              </a:rPr>
              <a:t>Xsuite: alpha_p = 0.2515006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46C50B9-61E0-AA49-A173-36A7D7F171FA}"/>
              </a:ext>
            </a:extLst>
          </p:cNvPr>
          <p:cNvSpPr/>
          <p:nvPr/>
        </p:nvSpPr>
        <p:spPr>
          <a:xfrm>
            <a:off x="82194" y="1528001"/>
            <a:ext cx="4345969" cy="5106256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03A13A8-E7DF-784D-A79A-E64BF298A1B4}"/>
              </a:ext>
            </a:extLst>
          </p:cNvPr>
          <p:cNvSpPr/>
          <p:nvPr/>
        </p:nvSpPr>
        <p:spPr>
          <a:xfrm>
            <a:off x="4529192" y="1528001"/>
            <a:ext cx="4345969" cy="5106256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E534B58-6C0B-664E-9A9F-8C9575331D7E}"/>
              </a:ext>
            </a:extLst>
          </p:cNvPr>
          <p:cNvSpPr txBox="1"/>
          <p:nvPr/>
        </p:nvSpPr>
        <p:spPr>
          <a:xfrm>
            <a:off x="1161609" y="829746"/>
            <a:ext cx="793102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Xsuite track and </a:t>
            </a:r>
            <a:r>
              <a:rPr lang="en-US" sz="1700" dirty="0" err="1">
                <a:solidFill>
                  <a:schemeClr val="tx2"/>
                </a:solidFill>
                <a:sym typeface="Wingdings" pitchFamily="2" charset="2"/>
              </a:rPr>
              <a:t>twiss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tested also </a:t>
            </a: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for low energy machines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 check that effect or relativistic beta is correctly modelled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0AF794-C082-D84A-9AC9-C065C0FD6788}"/>
              </a:ext>
            </a:extLst>
          </p:cNvPr>
          <p:cNvSpPr txBox="1"/>
          <p:nvPr/>
        </p:nvSpPr>
        <p:spPr>
          <a:xfrm>
            <a:off x="7044620" y="492875"/>
            <a:ext cx="17615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sz="1600" i="1" dirty="0">
                <a:solidFill>
                  <a:schemeClr val="tx2"/>
                </a:solidFill>
              </a:rPr>
              <a:t>F. Asvesta, V. Rodin</a:t>
            </a:r>
          </a:p>
        </p:txBody>
      </p:sp>
    </p:spTree>
    <p:extLst>
      <p:ext uri="{BB962C8B-B14F-4D97-AF65-F5344CB8AC3E}">
        <p14:creationId xmlns:p14="http://schemas.microsoft.com/office/powerpoint/2010/main" val="4614457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295615" y="645345"/>
            <a:ext cx="7663034" cy="6011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Recent developments, tests and applications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Benchmark and performance on single-particle tracking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First Dynamic Aperture studies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Xpart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 package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Twiss functionality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Import of deferred expressions (</a:t>
            </a: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Xdeps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)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Synchrotron radiation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Tests on low energy machines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Collimation studies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Strong-strong beam beam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Beamstrahlung</a:t>
            </a:r>
            <a:endParaRPr lang="en-US" sz="1700" dirty="0">
              <a:solidFill>
                <a:schemeClr val="bg1">
                  <a:lumMod val="65000"/>
                </a:schemeClr>
              </a:solidFill>
            </a:endParaRP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BB Wire compensator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Intra-beam scattering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Electron cloud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Tracker functionalities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Xsequence</a:t>
            </a:r>
            <a:endParaRPr lang="en-US" sz="1700" dirty="0">
              <a:solidFill>
                <a:schemeClr val="bg1">
                  <a:lumMod val="65000"/>
                </a:schemeClr>
              </a:solidFill>
            </a:endParaRP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Job management tools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BOINC</a:t>
            </a:r>
          </a:p>
        </p:txBody>
      </p:sp>
    </p:spTree>
    <p:extLst>
      <p:ext uri="{BB962C8B-B14F-4D97-AF65-F5344CB8AC3E}">
        <p14:creationId xmlns:p14="http://schemas.microsoft.com/office/powerpoint/2010/main" val="994007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12ADC9-F804-CA45-830E-BD3C5AF7E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25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714D42-54DD-0F46-8B44-E2DD088D5602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Collimation simulations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4FA12C-47F2-2642-8C5C-3BB5A0647FF6}"/>
              </a:ext>
            </a:extLst>
          </p:cNvPr>
          <p:cNvSpPr txBox="1"/>
          <p:nvPr/>
        </p:nvSpPr>
        <p:spPr>
          <a:xfrm>
            <a:off x="4678939" y="516038"/>
            <a:ext cx="40886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sz="1600" i="1" dirty="0">
                <a:solidFill>
                  <a:schemeClr val="tx2"/>
                </a:solidFill>
              </a:rPr>
              <a:t>A. Abramov , </a:t>
            </a:r>
            <a:r>
              <a:rPr lang="en-GB" sz="1600" i="1" dirty="0">
                <a:solidFill>
                  <a:schemeClr val="tx2"/>
                </a:solidFill>
              </a:rPr>
              <a:t>D. </a:t>
            </a:r>
            <a:r>
              <a:rPr lang="en-GB" sz="1600" i="1" dirty="0" err="1">
                <a:solidFill>
                  <a:schemeClr val="tx2"/>
                </a:solidFill>
              </a:rPr>
              <a:t>Demetriadou</a:t>
            </a:r>
            <a:r>
              <a:rPr lang="en-CH" sz="1600" i="1" dirty="0">
                <a:solidFill>
                  <a:schemeClr val="tx2"/>
                </a:solidFill>
              </a:rPr>
              <a:t>, F. Van Der Veken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621356-654B-1549-A9EB-B201B373C36E}"/>
              </a:ext>
            </a:extLst>
          </p:cNvPr>
          <p:cNvSpPr txBox="1"/>
          <p:nvPr/>
        </p:nvSpPr>
        <p:spPr>
          <a:xfrm>
            <a:off x="3459892" y="876259"/>
            <a:ext cx="5541233" cy="5832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H" sz="1700" dirty="0">
                <a:solidFill>
                  <a:schemeClr val="tx2"/>
                </a:solidFill>
              </a:rPr>
              <a:t>The </a:t>
            </a:r>
            <a:r>
              <a:rPr lang="en-CH" sz="1700" b="1" dirty="0">
                <a:solidFill>
                  <a:srgbClr val="2864AB"/>
                </a:solidFill>
              </a:rPr>
              <a:t>Xcoll package </a:t>
            </a:r>
            <a:r>
              <a:rPr lang="en-CH" sz="1700" dirty="0">
                <a:solidFill>
                  <a:schemeClr val="tx2"/>
                </a:solidFill>
              </a:rPr>
              <a:t>is being developed to manage and simulate collimators within an Xsuite beamline.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700" dirty="0">
                <a:solidFill>
                  <a:schemeClr val="tx2"/>
                </a:solidFill>
              </a:rPr>
              <a:t>It </a:t>
            </a:r>
            <a:r>
              <a:rPr lang="en-CH" sz="1700" b="1" dirty="0">
                <a:solidFill>
                  <a:srgbClr val="2864AB"/>
                </a:solidFill>
              </a:rPr>
              <a:t>installs collimators</a:t>
            </a:r>
            <a:r>
              <a:rPr lang="en-CH" sz="1700" dirty="0">
                <a:solidFill>
                  <a:schemeClr val="tx2"/>
                </a:solidFill>
              </a:rPr>
              <a:t> in an Xsuite beamlines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700" dirty="0">
                <a:solidFill>
                  <a:schemeClr val="tx2"/>
                </a:solidFill>
              </a:rPr>
              <a:t>It </a:t>
            </a:r>
            <a:r>
              <a:rPr lang="en-CH" sz="1700" b="1" dirty="0">
                <a:solidFill>
                  <a:srgbClr val="2864AB"/>
                </a:solidFill>
              </a:rPr>
              <a:t>configures the collimator gaps </a:t>
            </a:r>
            <a:r>
              <a:rPr lang="en-CH" sz="1700" dirty="0">
                <a:solidFill>
                  <a:schemeClr val="tx2"/>
                </a:solidFill>
              </a:rPr>
              <a:t>based </a:t>
            </a:r>
            <a:r>
              <a:rPr lang="en-CH" sz="1700" b="1" dirty="0">
                <a:solidFill>
                  <a:srgbClr val="2864AB"/>
                </a:solidFill>
              </a:rPr>
              <a:t>settings in sigmas </a:t>
            </a:r>
            <a:r>
              <a:rPr lang="en-CH" sz="1700" dirty="0">
                <a:solidFill>
                  <a:schemeClr val="tx2"/>
                </a:solidFill>
              </a:rPr>
              <a:t>provided by the user (uses beam sizes from Xsuite twiss)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700" dirty="0">
                <a:solidFill>
                  <a:schemeClr val="tx2"/>
                </a:solidFill>
              </a:rPr>
              <a:t>It runs different </a:t>
            </a:r>
            <a:r>
              <a:rPr lang="en-CH" sz="1700" b="1" dirty="0">
                <a:solidFill>
                  <a:srgbClr val="2864AB"/>
                </a:solidFill>
              </a:rPr>
              <a:t>engines simulating  particle-matter interaction</a:t>
            </a:r>
            <a:r>
              <a:rPr lang="en-CH" sz="1700" dirty="0">
                <a:solidFill>
                  <a:schemeClr val="tx2"/>
                </a:solidFill>
              </a:rPr>
              <a:t> inside collimator jaw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sz="1700" b="1" dirty="0">
                <a:solidFill>
                  <a:srgbClr val="2864AB"/>
                </a:solidFill>
              </a:rPr>
              <a:t>K2</a:t>
            </a:r>
            <a:r>
              <a:rPr lang="en-CH" sz="1700" dirty="0">
                <a:solidFill>
                  <a:schemeClr val="tx2"/>
                </a:solidFill>
              </a:rPr>
              <a:t>: ported from Sixtrack, being translated in python (almost done)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sz="1700" b="1" dirty="0">
                <a:solidFill>
                  <a:srgbClr val="2864AB"/>
                </a:solidFill>
              </a:rPr>
              <a:t>Geant4-BDSIM</a:t>
            </a:r>
            <a:r>
              <a:rPr lang="en-CH" sz="1700" dirty="0">
                <a:solidFill>
                  <a:schemeClr val="tx2"/>
                </a:solidFill>
              </a:rPr>
              <a:t>: tested in full loss-map studies for HL-LHC and FCC-ee (developed in dedicated package, still to be be integrated in Xcoll)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sz="1700" b="1" dirty="0">
                <a:solidFill>
                  <a:srgbClr val="2864AB"/>
                </a:solidFill>
              </a:rPr>
              <a:t>FLUKA</a:t>
            </a:r>
            <a:r>
              <a:rPr lang="en-CH" sz="1700" dirty="0">
                <a:solidFill>
                  <a:schemeClr val="tx2"/>
                </a:solidFill>
              </a:rPr>
              <a:t>: coupling still to be ported from Sixtrack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endParaRPr lang="en-CH" sz="500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r>
              <a:rPr lang="en-CH" sz="1700" dirty="0">
                <a:solidFill>
                  <a:schemeClr val="tx2"/>
                </a:solidFill>
              </a:rPr>
              <a:t>Collimation studies also require </a:t>
            </a:r>
            <a:r>
              <a:rPr lang="en-CH" sz="1700" b="1" dirty="0">
                <a:solidFill>
                  <a:srgbClr val="2864AB"/>
                </a:solidFill>
              </a:rPr>
              <a:t>precise localization of particles lost in the aperture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700" dirty="0">
                <a:solidFill>
                  <a:schemeClr val="tx2"/>
                </a:solidFill>
              </a:rPr>
              <a:t>Dediicated module implemented in Xtrack that automatically </a:t>
            </a:r>
            <a:r>
              <a:rPr lang="en-CH" sz="1700" b="1" dirty="0">
                <a:solidFill>
                  <a:srgbClr val="2864AB"/>
                </a:solidFill>
              </a:rPr>
              <a:t>generates smooth transitions between apeture markers </a:t>
            </a:r>
            <a:r>
              <a:rPr lang="en-CH" sz="1700" dirty="0">
                <a:solidFill>
                  <a:schemeClr val="tx2"/>
                </a:solidFill>
              </a:rPr>
              <a:t>and </a:t>
            </a:r>
            <a:r>
              <a:rPr lang="en-CH" sz="1700" b="1" dirty="0">
                <a:solidFill>
                  <a:srgbClr val="2864AB"/>
                </a:solidFill>
              </a:rPr>
              <a:t>backtracks particles </a:t>
            </a:r>
            <a:r>
              <a:rPr lang="en-CH" sz="1700" dirty="0">
                <a:solidFill>
                  <a:schemeClr val="tx2"/>
                </a:solidFill>
              </a:rPr>
              <a:t>to identify the  exact location of losses</a:t>
            </a:r>
          </a:p>
        </p:txBody>
      </p:sp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C8C5452D-527A-AE48-BBC5-C3BDE59BC21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675" y="950969"/>
            <a:ext cx="3544059" cy="26764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CE209B4-5258-F149-9103-C13460D96398}"/>
              </a:ext>
            </a:extLst>
          </p:cNvPr>
          <p:cNvSpPr txBox="1"/>
          <p:nvPr/>
        </p:nvSpPr>
        <p:spPr>
          <a:xfrm>
            <a:off x="1628348" y="3442493"/>
            <a:ext cx="5212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 [</a:t>
            </a:r>
            <a:r>
              <a:rPr lang="en-CH" sz="1200" dirty="0">
                <a:latin typeface="Symbol" pitchFamily="2" charset="2"/>
                <a:ea typeface="Tahoma" panose="020B0604030504040204" pitchFamily="34" charset="0"/>
                <a:cs typeface="Tahoma" panose="020B0604030504040204" pitchFamily="34" charset="0"/>
              </a:rPr>
              <a:t>s</a:t>
            </a:r>
            <a:r>
              <a:rPr lang="en-C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]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C82324-55BB-F94C-B837-BE03A0E22767}"/>
              </a:ext>
            </a:extLst>
          </p:cNvPr>
          <p:cNvSpPr txBox="1"/>
          <p:nvPr/>
        </p:nvSpPr>
        <p:spPr>
          <a:xfrm rot="16200000">
            <a:off x="-75946" y="2218156"/>
            <a:ext cx="5212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 [</a:t>
            </a:r>
            <a:r>
              <a:rPr lang="en-CH" sz="1200" dirty="0">
                <a:latin typeface="Symbol" pitchFamily="2" charset="2"/>
                <a:ea typeface="Tahoma" panose="020B0604030504040204" pitchFamily="34" charset="0"/>
                <a:cs typeface="Tahoma" panose="020B0604030504040204" pitchFamily="34" charset="0"/>
              </a:rPr>
              <a:t>s</a:t>
            </a:r>
            <a:r>
              <a:rPr lang="en-C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]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EED441A6-5203-1740-AC90-C4D5242783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99" r="17104"/>
          <a:stretch/>
        </p:blipFill>
        <p:spPr bwMode="auto">
          <a:xfrm>
            <a:off x="152400" y="3630960"/>
            <a:ext cx="3114675" cy="3299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6C35925-74FE-ED4E-9BAA-0ADEB7F20E3F}"/>
              </a:ext>
            </a:extLst>
          </p:cNvPr>
          <p:cNvSpPr txBox="1"/>
          <p:nvPr/>
        </p:nvSpPr>
        <p:spPr>
          <a:xfrm>
            <a:off x="1009026" y="823938"/>
            <a:ext cx="1880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200" b="1" dirty="0"/>
              <a:t>Xcoll - K2 simulation </a:t>
            </a:r>
          </a:p>
          <a:p>
            <a:pPr algn="ctr"/>
            <a:r>
              <a:rPr lang="en-CH" sz="1200" dirty="0"/>
              <a:t>(LHC primary collimators)</a:t>
            </a:r>
            <a:r>
              <a:rPr lang="en-CH" sz="1200" b="1" dirty="0"/>
              <a:t> 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28B0070-278A-8F4A-A671-AE332DC2D311}"/>
              </a:ext>
            </a:extLst>
          </p:cNvPr>
          <p:cNvSpPr txBox="1"/>
          <p:nvPr/>
        </p:nvSpPr>
        <p:spPr>
          <a:xfrm>
            <a:off x="155958" y="3861581"/>
            <a:ext cx="18142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200" b="1" dirty="0"/>
              <a:t>Loss Location Refinement</a:t>
            </a:r>
          </a:p>
          <a:p>
            <a:pPr algn="ctr"/>
            <a:r>
              <a:rPr lang="en-CH" sz="1200" b="1" dirty="0"/>
              <a:t>Xtrack</a:t>
            </a:r>
          </a:p>
        </p:txBody>
      </p:sp>
    </p:spTree>
    <p:extLst>
      <p:ext uri="{BB962C8B-B14F-4D97-AF65-F5344CB8AC3E}">
        <p14:creationId xmlns:p14="http://schemas.microsoft.com/office/powerpoint/2010/main" val="32158371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12ADC9-F804-CA45-830E-BD3C5AF7E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26</a:t>
            </a:fld>
            <a:endParaRPr lang="en-CH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0A437DE-C995-9C4E-B66B-F15DD7976B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07829"/>
            <a:ext cx="6051479" cy="371497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5C970DA-1596-DC42-9DC3-22C5F1F8188C}"/>
              </a:ext>
            </a:extLst>
          </p:cNvPr>
          <p:cNvSpPr txBox="1"/>
          <p:nvPr/>
        </p:nvSpPr>
        <p:spPr>
          <a:xfrm>
            <a:off x="0" y="6488668"/>
            <a:ext cx="639309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600" i="1" dirty="0">
                <a:solidFill>
                  <a:schemeClr val="tx2"/>
                </a:solidFill>
              </a:rPr>
              <a:t>For more details: </a:t>
            </a:r>
            <a:r>
              <a:rPr lang="en-CH" sz="1600" i="1" dirty="0">
                <a:solidFill>
                  <a:schemeClr val="tx2"/>
                </a:solidFill>
                <a:hlinkClick r:id="rId3"/>
              </a:rPr>
              <a:t>https://indico.cern.ch/event/112293/</a:t>
            </a:r>
            <a:endParaRPr lang="en-CH" sz="1600" i="1" dirty="0">
              <a:solidFill>
                <a:schemeClr val="tx2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2E22AF4-A1DD-E04C-9D6C-C785CBFDC0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5179" y="1613201"/>
            <a:ext cx="3008821" cy="507029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8040272-EA76-2647-8821-3B7A456EDD10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Collimation simulations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B69A32-7743-E64D-A02E-92504D3CCF25}"/>
              </a:ext>
            </a:extLst>
          </p:cNvPr>
          <p:cNvSpPr txBox="1"/>
          <p:nvPr/>
        </p:nvSpPr>
        <p:spPr>
          <a:xfrm>
            <a:off x="4678939" y="516038"/>
            <a:ext cx="40886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sz="1600" i="1" dirty="0">
                <a:solidFill>
                  <a:schemeClr val="tx2"/>
                </a:solidFill>
              </a:rPr>
              <a:t>A. Abramov , </a:t>
            </a:r>
            <a:r>
              <a:rPr lang="en-GB" sz="1600" i="1" dirty="0">
                <a:solidFill>
                  <a:schemeClr val="tx2"/>
                </a:solidFill>
              </a:rPr>
              <a:t>D. </a:t>
            </a:r>
            <a:r>
              <a:rPr lang="en-GB" sz="1600" i="1" dirty="0" err="1">
                <a:solidFill>
                  <a:schemeClr val="tx2"/>
                </a:solidFill>
              </a:rPr>
              <a:t>Demetriadou</a:t>
            </a:r>
            <a:r>
              <a:rPr lang="en-CH" sz="1600" i="1" dirty="0">
                <a:solidFill>
                  <a:schemeClr val="tx2"/>
                </a:solidFill>
              </a:rPr>
              <a:t>, F. Van Der Veken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003BE22-6F69-DA43-8F9C-B2E5AE714762}"/>
              </a:ext>
            </a:extLst>
          </p:cNvPr>
          <p:cNvSpPr txBox="1"/>
          <p:nvPr/>
        </p:nvSpPr>
        <p:spPr>
          <a:xfrm>
            <a:off x="7719913" y="1843308"/>
            <a:ext cx="116301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sz="1500" b="1" dirty="0"/>
              <a:t>PyAT-BDSIM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111B335-EC4E-E74A-BC27-9265231382CE}"/>
              </a:ext>
            </a:extLst>
          </p:cNvPr>
          <p:cNvSpPr txBox="1"/>
          <p:nvPr/>
        </p:nvSpPr>
        <p:spPr>
          <a:xfrm>
            <a:off x="7517124" y="3185881"/>
            <a:ext cx="138031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sz="1500" b="1" dirty="0"/>
              <a:t>Xsuite-BDSIM</a:t>
            </a:r>
          </a:p>
          <a:p>
            <a:pPr algn="r"/>
            <a:r>
              <a:rPr lang="en-CH" sz="1500" dirty="0"/>
              <a:t>(quantum OFF)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7B96F9-AA23-A045-840F-99330476B942}"/>
              </a:ext>
            </a:extLst>
          </p:cNvPr>
          <p:cNvSpPr txBox="1"/>
          <p:nvPr/>
        </p:nvSpPr>
        <p:spPr>
          <a:xfrm>
            <a:off x="527634" y="1064940"/>
            <a:ext cx="831156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H" sz="1700" dirty="0">
                <a:solidFill>
                  <a:schemeClr val="tx2"/>
                </a:solidFill>
              </a:rPr>
              <a:t>First </a:t>
            </a:r>
            <a:r>
              <a:rPr lang="en-CH" sz="1700" b="1" dirty="0">
                <a:solidFill>
                  <a:srgbClr val="2864AB"/>
                </a:solidFill>
              </a:rPr>
              <a:t>loss-map simulations</a:t>
            </a:r>
            <a:r>
              <a:rPr lang="en-CH" sz="1700" dirty="0">
                <a:solidFill>
                  <a:schemeClr val="tx2"/>
                </a:solidFill>
              </a:rPr>
              <a:t> conducted with </a:t>
            </a:r>
            <a:r>
              <a:rPr lang="en-CH" sz="1700" b="1" dirty="0">
                <a:solidFill>
                  <a:srgbClr val="2864AB"/>
                </a:solidFill>
              </a:rPr>
              <a:t>Xsuite + BDSIM/Geant4</a:t>
            </a:r>
            <a:r>
              <a:rPr lang="en-CH" sz="1700" dirty="0">
                <a:solidFill>
                  <a:schemeClr val="tx2"/>
                </a:solidFill>
              </a:rPr>
              <a:t> for HL-LHC and FCC-ee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FFF9DD-37BF-C845-8057-EC8AF656867F}"/>
              </a:ext>
            </a:extLst>
          </p:cNvPr>
          <p:cNvSpPr txBox="1"/>
          <p:nvPr/>
        </p:nvSpPr>
        <p:spPr>
          <a:xfrm>
            <a:off x="7566816" y="4513940"/>
            <a:ext cx="133062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sz="1500" b="1" dirty="0"/>
              <a:t>Xsuite-BDSIM</a:t>
            </a:r>
          </a:p>
          <a:p>
            <a:pPr algn="r"/>
            <a:r>
              <a:rPr lang="en-CH" sz="1500" dirty="0"/>
              <a:t>(quantum ON)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AFC3921-FCF8-E245-B13A-A0D3112396C9}"/>
              </a:ext>
            </a:extLst>
          </p:cNvPr>
          <p:cNvSpPr txBox="1"/>
          <p:nvPr/>
        </p:nvSpPr>
        <p:spPr>
          <a:xfrm>
            <a:off x="769257" y="1817792"/>
            <a:ext cx="5123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b="1" dirty="0"/>
              <a:t>HL-LHC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414C562-03B4-DE46-BAAF-A15EDE43A6F9}"/>
              </a:ext>
            </a:extLst>
          </p:cNvPr>
          <p:cNvSpPr txBox="1"/>
          <p:nvPr/>
        </p:nvSpPr>
        <p:spPr>
          <a:xfrm>
            <a:off x="6662057" y="1375107"/>
            <a:ext cx="2148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b="1" dirty="0"/>
              <a:t>FCC-ee</a:t>
            </a:r>
          </a:p>
        </p:txBody>
      </p:sp>
    </p:spTree>
    <p:extLst>
      <p:ext uri="{BB962C8B-B14F-4D97-AF65-F5344CB8AC3E}">
        <p14:creationId xmlns:p14="http://schemas.microsoft.com/office/powerpoint/2010/main" val="2488396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548ED9-BE09-A242-A715-7C2B66B0F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27</a:t>
            </a:fld>
            <a:endParaRPr lang="en-C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B0F513-077F-2342-9BA4-8A2587B591F4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Electron lens studies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83E7DB6-6C51-7C47-AAC9-43BBCCA3C462}"/>
              </a:ext>
            </a:extLst>
          </p:cNvPr>
          <p:cNvSpPr txBox="1"/>
          <p:nvPr/>
        </p:nvSpPr>
        <p:spPr>
          <a:xfrm>
            <a:off x="1060182" y="777048"/>
            <a:ext cx="8083818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Xsuite is being extensively used to study </a:t>
            </a: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halo cleaning with hollow electron len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ses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Thoroughly </a:t>
            </a: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benchmarked against SixTrack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Profiting from use of </a:t>
            </a: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GPUs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to simulate </a:t>
            </a: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many particles and long timescales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Profiting of Xsuite capability to </a:t>
            </a: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dynamically change the pulse strength directly in the GPU memory</a:t>
            </a:r>
            <a:endParaRPr lang="en-US" sz="1700" dirty="0">
              <a:solidFill>
                <a:schemeClr val="tx2"/>
              </a:solidFill>
              <a:sym typeface="Wingdings" pitchFamily="2" charset="2"/>
            </a:endParaRPr>
          </a:p>
          <a:p>
            <a:r>
              <a:rPr lang="en-GB" sz="1700" dirty="0">
                <a:solidFill>
                  <a:schemeClr val="tx2"/>
                </a:solidFill>
              </a:rPr>
              <a:t>Xsuite to be used as </a:t>
            </a:r>
            <a:r>
              <a:rPr lang="en-GB" sz="1700" b="1" dirty="0">
                <a:solidFill>
                  <a:srgbClr val="2864AB"/>
                </a:solidFill>
              </a:rPr>
              <a:t>baseline tool for production runs </a:t>
            </a:r>
            <a:r>
              <a:rPr lang="en-GB" sz="1700" dirty="0">
                <a:solidFill>
                  <a:schemeClr val="tx2"/>
                </a:solidFill>
              </a:rPr>
              <a:t>from now on. Developing more complex modelling of the HEL (e.g. non-ideal electron distributions)</a:t>
            </a:r>
            <a:endParaRPr lang="en-CH" sz="1700" dirty="0">
              <a:solidFill>
                <a:schemeClr val="tx2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291379D-6240-544D-AA3B-6F77EE7C4DA8}"/>
              </a:ext>
            </a:extLst>
          </p:cNvPr>
          <p:cNvGrpSpPr/>
          <p:nvPr/>
        </p:nvGrpSpPr>
        <p:grpSpPr>
          <a:xfrm>
            <a:off x="642552" y="3225113"/>
            <a:ext cx="7889217" cy="3546389"/>
            <a:chOff x="215756" y="3092513"/>
            <a:chExt cx="8810283" cy="376548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6AD398E-3761-AF40-899F-BED0589433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32032"/>
            <a:stretch/>
          </p:blipFill>
          <p:spPr>
            <a:xfrm>
              <a:off x="387410" y="5804899"/>
              <a:ext cx="3726106" cy="89385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5A7CE51-D731-744B-A31A-0F2459681D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30662"/>
            <a:stretch/>
          </p:blipFill>
          <p:spPr>
            <a:xfrm>
              <a:off x="215756" y="3256904"/>
              <a:ext cx="4089115" cy="2437054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96DD7FA-788E-884C-8222-814BDA152B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893" b="7428"/>
            <a:stretch/>
          </p:blipFill>
          <p:spPr>
            <a:xfrm>
              <a:off x="4249994" y="3149029"/>
              <a:ext cx="4776045" cy="3708971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D0ECAB3-9857-A646-876A-DA2AC1503DB5}"/>
                </a:ext>
              </a:extLst>
            </p:cNvPr>
            <p:cNvSpPr txBox="1"/>
            <p:nvPr/>
          </p:nvSpPr>
          <p:spPr>
            <a:xfrm>
              <a:off x="770562" y="3092513"/>
              <a:ext cx="28664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Benchmark against Sixtrack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178F89B-1173-7A4F-BF4D-9671C1169EE7}"/>
                </a:ext>
              </a:extLst>
            </p:cNvPr>
            <p:cNvSpPr txBox="1"/>
            <p:nvPr/>
          </p:nvSpPr>
          <p:spPr>
            <a:xfrm>
              <a:off x="5423043" y="3183276"/>
              <a:ext cx="2866490" cy="3267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Pulsing pattern optimization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D63A6704-C5D6-DB41-B5B1-5DE12537AE5A}"/>
              </a:ext>
            </a:extLst>
          </p:cNvPr>
          <p:cNvSpPr txBox="1"/>
          <p:nvPr/>
        </p:nvSpPr>
        <p:spPr>
          <a:xfrm>
            <a:off x="6779726" y="475859"/>
            <a:ext cx="20594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i="1" dirty="0">
                <a:solidFill>
                  <a:schemeClr val="tx2"/>
                </a:solidFill>
              </a:rPr>
              <a:t>M. </a:t>
            </a:r>
            <a:r>
              <a:rPr lang="en-US" sz="1600" i="1" dirty="0" err="1">
                <a:solidFill>
                  <a:schemeClr val="tx2"/>
                </a:solidFill>
              </a:rPr>
              <a:t>Boucard</a:t>
            </a:r>
            <a:r>
              <a:rPr lang="en-US" sz="1600" i="1" dirty="0">
                <a:solidFill>
                  <a:schemeClr val="tx2"/>
                </a:solidFill>
              </a:rPr>
              <a:t>, P. Hermes</a:t>
            </a:r>
          </a:p>
        </p:txBody>
      </p:sp>
    </p:spTree>
    <p:extLst>
      <p:ext uri="{BB962C8B-B14F-4D97-AF65-F5344CB8AC3E}">
        <p14:creationId xmlns:p14="http://schemas.microsoft.com/office/powerpoint/2010/main" val="16863658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2BDD0-59DB-5E4D-91D4-300E8852D1DB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Loss pattern generated by the PS internal dump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BA86FB0-BA80-9C4F-BE0B-9206B1DD3EFC}"/>
              </a:ext>
            </a:extLst>
          </p:cNvPr>
          <p:cNvSpPr/>
          <p:nvPr/>
        </p:nvSpPr>
        <p:spPr>
          <a:xfrm>
            <a:off x="856344" y="1064208"/>
            <a:ext cx="7803450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rgbClr val="44546A"/>
                </a:solidFill>
              </a:rPr>
              <a:t>Study the behavior of beam and secondary particles in the PS as </a:t>
            </a:r>
            <a:r>
              <a:rPr lang="en-US" sz="1700" b="1" dirty="0">
                <a:solidFill>
                  <a:srgbClr val="2864AB"/>
                </a:solidFill>
              </a:rPr>
              <a:t>the internal dump moves inside the chamber</a:t>
            </a:r>
            <a:r>
              <a:rPr lang="en-US" sz="1700" dirty="0">
                <a:solidFill>
                  <a:srgbClr val="44546A"/>
                </a:solidFill>
              </a:rPr>
              <a:t> to stop the beam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rgbClr val="44546A"/>
                </a:solidFill>
              </a:rPr>
              <a:t>Requires simulating a </a:t>
            </a:r>
            <a:r>
              <a:rPr lang="en-US" sz="1700" b="1" dirty="0">
                <a:solidFill>
                  <a:srgbClr val="2864AB"/>
                </a:solidFill>
              </a:rPr>
              <a:t>beam/matter interaction with a moving object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sz="1700" dirty="0">
                <a:solidFill>
                  <a:srgbClr val="44546A"/>
                </a:solidFill>
              </a:rPr>
              <a:t>The dump speed is very slow compared to the beam speed  </a:t>
            </a:r>
            <a:r>
              <a:rPr lang="en-US" sz="1700" dirty="0">
                <a:solidFill>
                  <a:srgbClr val="44546A"/>
                </a:solidFill>
                <a:sym typeface="Wingdings" pitchFamily="2" charset="2"/>
              </a:rPr>
              <a:t> 10k turns</a:t>
            </a:r>
            <a:r>
              <a:rPr lang="en-US" sz="1700" dirty="0">
                <a:solidFill>
                  <a:srgbClr val="44546A"/>
                </a:solidFill>
              </a:rPr>
              <a:t> before completely stopping the beam</a:t>
            </a:r>
            <a:endParaRPr kumimoji="0" lang="en-US" sz="17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45F71B5-5D1B-1545-B2F2-75C1E4670C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8714" y="2525486"/>
            <a:ext cx="4332514" cy="43325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94FD13D-1122-AA40-A9DF-E66F0B319D5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0465"/>
          <a:stretch/>
        </p:blipFill>
        <p:spPr>
          <a:xfrm>
            <a:off x="531586" y="3381830"/>
            <a:ext cx="3646785" cy="22352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411393B-1ACD-8847-8DA2-F8A241924A32}"/>
              </a:ext>
            </a:extLst>
          </p:cNvPr>
          <p:cNvSpPr txBox="1"/>
          <p:nvPr/>
        </p:nvSpPr>
        <p:spPr>
          <a:xfrm>
            <a:off x="6415315" y="493486"/>
            <a:ext cx="23328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i="1" dirty="0">
                <a:solidFill>
                  <a:schemeClr val="tx2"/>
                </a:solidFill>
              </a:rPr>
              <a:t>T. Pugnat, M. Giovannozzi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9AAB7F7-405D-B94E-BA3A-96D313AF81DE}"/>
              </a:ext>
            </a:extLst>
          </p:cNvPr>
          <p:cNvSpPr txBox="1"/>
          <p:nvPr/>
        </p:nvSpPr>
        <p:spPr>
          <a:xfrm>
            <a:off x="656772" y="5628305"/>
            <a:ext cx="459377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>
                <a:solidFill>
                  <a:schemeClr val="tx2"/>
                </a:solidFill>
                <a:effectLst/>
                <a:latin typeface="BeraSansMono"/>
              </a:rPr>
              <a:t>From </a:t>
            </a:r>
            <a:r>
              <a:rPr lang="en-GB" sz="1600" i="1" dirty="0">
                <a:solidFill>
                  <a:schemeClr val="tx2"/>
                </a:solidFill>
                <a:effectLst/>
                <a:latin typeface="BeraSansMono"/>
                <a:hlinkClick r:id="rId4"/>
              </a:rPr>
              <a:t>JACoW-IPAC2018-THPAF052</a:t>
            </a:r>
            <a:r>
              <a:rPr lang="en-GB" sz="1600" i="1" dirty="0">
                <a:solidFill>
                  <a:schemeClr val="tx2"/>
                </a:solidFill>
                <a:effectLst/>
                <a:latin typeface="BeraSansMono"/>
              </a:rPr>
              <a:t> </a:t>
            </a:r>
            <a:endParaRPr lang="en-GB" sz="16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7209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295615" y="645345"/>
            <a:ext cx="7663034" cy="6011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Recent developments, tests and applications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Benchmark and performance on single-particle tracking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First Dynamic Aperture studies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Xpart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 package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Twiss functionality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Import of deferred expressions (</a:t>
            </a: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Xdeps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)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Synchrotron radiation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Tests on low energy machines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Collimation studies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Strong-strong beam beam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err="1">
                <a:solidFill>
                  <a:schemeClr val="tx2"/>
                </a:solidFill>
              </a:rPr>
              <a:t>Beamstrahlung</a:t>
            </a:r>
            <a:endParaRPr lang="en-US" sz="1700" dirty="0">
              <a:solidFill>
                <a:schemeClr val="tx2"/>
              </a:solidFill>
            </a:endParaRP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BB Wire compensator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Intra-beam scattering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Electron cloud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Tracker functionalities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Xsequence</a:t>
            </a:r>
            <a:endParaRPr lang="en-US" sz="1700" dirty="0">
              <a:solidFill>
                <a:schemeClr val="bg1">
                  <a:lumMod val="65000"/>
                </a:schemeClr>
              </a:solidFill>
            </a:endParaRP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Job management tools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BOINC</a:t>
            </a:r>
          </a:p>
        </p:txBody>
      </p:sp>
    </p:spTree>
    <p:extLst>
      <p:ext uri="{BB962C8B-B14F-4D97-AF65-F5344CB8AC3E}">
        <p14:creationId xmlns:p14="http://schemas.microsoft.com/office/powerpoint/2010/main" val="3909151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D7A69078-53E0-5E4B-B52B-2BC322EB29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" y="3039948"/>
            <a:ext cx="8778240" cy="37774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59E2A48-0246-914C-8F12-B9BBC1E747D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Introduction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74A11DC-A07C-4E42-AD12-7A3187587E79}"/>
              </a:ext>
            </a:extLst>
          </p:cNvPr>
          <p:cNvSpPr txBox="1"/>
          <p:nvPr/>
        </p:nvSpPr>
        <p:spPr>
          <a:xfrm>
            <a:off x="229918" y="3360241"/>
            <a:ext cx="1260000" cy="292388"/>
          </a:xfrm>
          <a:prstGeom prst="rect">
            <a:avLst/>
          </a:prstGeom>
          <a:solidFill>
            <a:srgbClr val="A9D18D"/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cs typeface="Arial" panose="020B0604020202020204" pitchFamily="34" charset="0"/>
              </a:rPr>
              <a:t>Available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6885F8-CCCA-3440-BF9E-40512452E973}"/>
              </a:ext>
            </a:extLst>
          </p:cNvPr>
          <p:cNvSpPr txBox="1"/>
          <p:nvPr/>
        </p:nvSpPr>
        <p:spPr>
          <a:xfrm>
            <a:off x="229918" y="4067143"/>
            <a:ext cx="1260000" cy="292388"/>
          </a:xfrm>
          <a:prstGeom prst="rect">
            <a:avLst/>
          </a:prstGeom>
          <a:solidFill>
            <a:srgbClr val="FF7D79"/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890706"/>
                </a:solidFill>
                <a:effectLst/>
                <a:uLnTx/>
                <a:uFillTx/>
                <a:cs typeface="Arial" panose="020B0604020202020204" pitchFamily="34" charset="0"/>
              </a:rPr>
              <a:t>Not available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715BD5-D729-CE41-8E3F-15E68F827B91}"/>
              </a:ext>
            </a:extLst>
          </p:cNvPr>
          <p:cNvSpPr txBox="1"/>
          <p:nvPr/>
        </p:nvSpPr>
        <p:spPr>
          <a:xfrm>
            <a:off x="229918" y="4420595"/>
            <a:ext cx="1260000" cy="292388"/>
          </a:xfrm>
          <a:prstGeom prst="rect">
            <a:avLst/>
          </a:prstGeom>
          <a:solidFill>
            <a:srgbClr val="F0D890"/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cs typeface="Arial" panose="020B0604020202020204" pitchFamily="34" charset="0"/>
              </a:rPr>
              <a:t>Experimental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B8D4528-3B4B-C94C-8803-C7D589A69C80}"/>
              </a:ext>
            </a:extLst>
          </p:cNvPr>
          <p:cNvSpPr txBox="1"/>
          <p:nvPr/>
        </p:nvSpPr>
        <p:spPr>
          <a:xfrm>
            <a:off x="229918" y="3713692"/>
            <a:ext cx="1260000" cy="292388"/>
          </a:xfrm>
          <a:prstGeom prst="rect">
            <a:avLst/>
          </a:prstGeom>
          <a:solidFill>
            <a:srgbClr val="E1EFDB"/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cs typeface="Arial" panose="020B0604020202020204" pitchFamily="34" charset="0"/>
              </a:rPr>
              <a:t>In development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0C991B7-8091-FA43-95F8-D4DF8945C3E9}"/>
              </a:ext>
            </a:extLst>
          </p:cNvPr>
          <p:cNvSpPr/>
          <p:nvPr/>
        </p:nvSpPr>
        <p:spPr>
          <a:xfrm>
            <a:off x="1200850" y="575126"/>
            <a:ext cx="7803450" cy="275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Project launched to </a:t>
            </a:r>
            <a:r>
              <a:rPr lang="en-US" sz="1700" b="1" dirty="0">
                <a:solidFill>
                  <a:srgbClr val="2A64AC"/>
                </a:solidFill>
                <a:latin typeface="Calibri" panose="020F0502020204030204"/>
              </a:rPr>
              <a:t>rationalize and modernize software for multiparticle simulations</a:t>
            </a:r>
          </a:p>
          <a:p>
            <a:pPr marL="285750" lvl="0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Moved </a:t>
            </a:r>
            <a:r>
              <a:rPr lang="en-US" sz="1700" b="1" dirty="0">
                <a:solidFill>
                  <a:srgbClr val="2864AB"/>
                </a:solidFill>
                <a:latin typeface="Calibri" panose="020F0502020204030204"/>
              </a:rPr>
              <a:t>from</a:t>
            </a:r>
            <a:r>
              <a:rPr lang="en-US" sz="1700" b="1" dirty="0">
                <a:solidFill>
                  <a:srgbClr val="2A64AC"/>
                </a:solidFill>
                <a:latin typeface="Calibri" panose="020F0502020204030204"/>
              </a:rPr>
              <a:t> a heterogenous range of programs</a:t>
            </a: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 each with limited capabilities to an </a:t>
            </a:r>
            <a:r>
              <a:rPr lang="en-US" sz="1700" b="1" dirty="0">
                <a:solidFill>
                  <a:srgbClr val="2A64AC"/>
                </a:solidFill>
              </a:rPr>
              <a:t>integrated modular toolkit </a:t>
            </a:r>
            <a:r>
              <a:rPr lang="en-US" sz="1700" dirty="0">
                <a:solidFill>
                  <a:srgbClr val="44546A"/>
                </a:solidFill>
              </a:rPr>
              <a:t>(Xsuite)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rgbClr val="44546A"/>
                </a:solidFill>
              </a:rPr>
              <a:t>Covering with a single toolkit of </a:t>
            </a:r>
            <a:r>
              <a:rPr lang="en-US" sz="1700" b="1" dirty="0">
                <a:solidFill>
                  <a:srgbClr val="2A64AC"/>
                </a:solidFill>
              </a:rPr>
              <a:t>injectors, LHC, HL-LHC and design studies </a:t>
            </a:r>
            <a:r>
              <a:rPr lang="en-US" sz="1700" dirty="0">
                <a:solidFill>
                  <a:srgbClr val="44546A"/>
                </a:solidFill>
              </a:rPr>
              <a:t>(e.g. PBC, FCC </a:t>
            </a:r>
            <a:r>
              <a:rPr lang="en-US" sz="1700" dirty="0" err="1">
                <a:solidFill>
                  <a:srgbClr val="44546A"/>
                </a:solidFill>
              </a:rPr>
              <a:t>hh</a:t>
            </a:r>
            <a:r>
              <a:rPr lang="en-US" sz="1700" dirty="0">
                <a:solidFill>
                  <a:srgbClr val="44546A"/>
                </a:solidFill>
              </a:rPr>
              <a:t> &amp; </a:t>
            </a:r>
            <a:r>
              <a:rPr lang="en-US" sz="1700" dirty="0" err="1">
                <a:solidFill>
                  <a:srgbClr val="44546A"/>
                </a:solidFill>
              </a:rPr>
              <a:t>ee</a:t>
            </a:r>
            <a:r>
              <a:rPr lang="en-US" sz="1700" dirty="0">
                <a:solidFill>
                  <a:srgbClr val="44546A"/>
                </a:solidFill>
              </a:rPr>
              <a:t>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rgbClr val="44546A"/>
                </a:solidFill>
              </a:rPr>
              <a:t>Exploitation of </a:t>
            </a:r>
            <a:r>
              <a:rPr lang="en-US" sz="1700" b="1" dirty="0">
                <a:solidFill>
                  <a:srgbClr val="2A64AC"/>
                </a:solidFill>
              </a:rPr>
              <a:t>modern computing platforms </a:t>
            </a:r>
            <a:r>
              <a:rPr lang="en-US" sz="1700" dirty="0">
                <a:solidFill>
                  <a:srgbClr val="44546A"/>
                </a:solidFill>
              </a:rPr>
              <a:t>(e.g. GPUs) for a wide range of applications</a:t>
            </a:r>
            <a:endParaRPr lang="en-US" sz="1700" dirty="0">
              <a:solidFill>
                <a:srgbClr val="44546A"/>
              </a:solidFill>
              <a:latin typeface="Calibri" panose="020F0502020204030204"/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latin typeface="Calibri" panose="020F0502020204030204"/>
              </a:rPr>
              <a:t>Strong</a:t>
            </a:r>
            <a:r>
              <a:rPr lang="en-US" sz="1700" b="1" dirty="0">
                <a:solidFill>
                  <a:srgbClr val="2A64AC"/>
                </a:solidFill>
                <a:latin typeface="Calibri" panose="020F0502020204030204"/>
              </a:rPr>
              <a:t> simplification</a:t>
            </a: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 of development and maintenance process (removes several duplications)</a:t>
            </a:r>
          </a:p>
        </p:txBody>
      </p:sp>
      <p:sp>
        <p:nvSpPr>
          <p:cNvPr id="20" name="Triangle 19">
            <a:extLst>
              <a:ext uri="{FF2B5EF4-FFF2-40B4-BE49-F238E27FC236}">
                <a16:creationId xmlns:a16="http://schemas.microsoft.com/office/drawing/2014/main" id="{E23D5F05-B471-5348-B2FA-B8E28E01550D}"/>
              </a:ext>
            </a:extLst>
          </p:cNvPr>
          <p:cNvSpPr/>
          <p:nvPr/>
        </p:nvSpPr>
        <p:spPr>
          <a:xfrm flipH="1">
            <a:off x="3758135" y="6357714"/>
            <a:ext cx="359057" cy="268096"/>
          </a:xfrm>
          <a:prstGeom prst="triangle">
            <a:avLst>
              <a:gd name="adj" fmla="val 100000"/>
            </a:avLst>
          </a:prstGeom>
          <a:solidFill>
            <a:srgbClr val="A9D0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060041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2A748BEC-0EDA-024F-969F-138D90EB0DFB}"/>
              </a:ext>
            </a:extLst>
          </p:cNvPr>
          <p:cNvSpPr txBox="1"/>
          <p:nvPr/>
        </p:nvSpPr>
        <p:spPr>
          <a:xfrm>
            <a:off x="1012005" y="1022977"/>
            <a:ext cx="759822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H" sz="1700" dirty="0">
                <a:solidFill>
                  <a:schemeClr val="tx2"/>
                </a:solidFill>
              </a:rPr>
              <a:t>Xsuite used to simulate </a:t>
            </a:r>
            <a:r>
              <a:rPr lang="en-CH" sz="1700" b="1" dirty="0">
                <a:solidFill>
                  <a:srgbClr val="2B62AC"/>
                </a:solidFill>
              </a:rPr>
              <a:t>strong-strong beam beam effects </a:t>
            </a:r>
            <a:r>
              <a:rPr lang="en-CH" sz="1700" dirty="0">
                <a:solidFill>
                  <a:srgbClr val="2B62AC"/>
                </a:solidFill>
              </a:rPr>
              <a:t>(</a:t>
            </a:r>
            <a:r>
              <a:rPr lang="en-CH" sz="1700" dirty="0">
                <a:solidFill>
                  <a:schemeClr val="tx2"/>
                </a:solidFill>
              </a:rPr>
              <a:t>so far done with COMBI)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700" dirty="0">
                <a:solidFill>
                  <a:schemeClr val="tx2"/>
                </a:solidFill>
              </a:rPr>
              <a:t>Additional package (</a:t>
            </a:r>
            <a:r>
              <a:rPr lang="en-CH" sz="1700" b="1" dirty="0">
                <a:solidFill>
                  <a:srgbClr val="2B62AC"/>
                </a:solidFill>
              </a:rPr>
              <a:t>PyPLINE</a:t>
            </a:r>
            <a:r>
              <a:rPr lang="en-CH" sz="1700" dirty="0">
                <a:solidFill>
                  <a:schemeClr val="tx2"/>
                </a:solidFill>
              </a:rPr>
              <a:t>) provides </a:t>
            </a:r>
            <a:r>
              <a:rPr lang="en-CH" sz="1700" b="1" dirty="0">
                <a:solidFill>
                  <a:srgbClr val="2864AB"/>
                </a:solidFill>
              </a:rPr>
              <a:t>multi-node parallelization </a:t>
            </a:r>
            <a:r>
              <a:rPr lang="en-CH" sz="1700" dirty="0">
                <a:solidFill>
                  <a:schemeClr val="tx2"/>
                </a:solidFill>
              </a:rPr>
              <a:t>on top of xsuite in order to simulate many bunches on different nodes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864AB"/>
                </a:solidFill>
              </a:rPr>
              <a:t>Used in production studies on CERN HPC cluster </a:t>
            </a:r>
            <a:r>
              <a:rPr lang="en-GB" sz="1700" dirty="0">
                <a:solidFill>
                  <a:schemeClr val="tx2"/>
                </a:solidFill>
              </a:rPr>
              <a:t>(~500 CPU cores/simulation)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Studies on </a:t>
            </a:r>
            <a:r>
              <a:rPr lang="en-GB" sz="1700" b="1" dirty="0">
                <a:solidFill>
                  <a:srgbClr val="2864AB"/>
                </a:solidFill>
              </a:rPr>
              <a:t>crab-cavity feedback and crab-cavity noise </a:t>
            </a:r>
            <a:r>
              <a:rPr lang="en-GB" sz="1700" dirty="0">
                <a:solidFill>
                  <a:schemeClr val="tx2"/>
                </a:solidFill>
              </a:rPr>
              <a:t>for HL-LHC</a:t>
            </a:r>
            <a:endParaRPr lang="en-CH" sz="17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700" b="1" dirty="0">
                <a:solidFill>
                  <a:srgbClr val="2B62AC"/>
                </a:solidFill>
              </a:rPr>
              <a:t>So far only 2D Gaussian model used for strong-strong studies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sz="1700" dirty="0">
                <a:solidFill>
                  <a:schemeClr val="tx2"/>
                </a:solidFill>
              </a:rPr>
              <a:t>Development ongoing to extend to </a:t>
            </a:r>
            <a:r>
              <a:rPr lang="en-CH" sz="1700" b="1" dirty="0">
                <a:solidFill>
                  <a:srgbClr val="2864AB"/>
                </a:solidFill>
              </a:rPr>
              <a:t>6D modelling and Particle In Cell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C946D41-0F9F-3E42-BF35-DD9720D135CA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Strong-strong beam beam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6C9B9C8-A4BC-B141-8CD4-55F2A947BDC5}"/>
              </a:ext>
            </a:extLst>
          </p:cNvPr>
          <p:cNvSpPr txBox="1"/>
          <p:nvPr/>
        </p:nvSpPr>
        <p:spPr>
          <a:xfrm>
            <a:off x="7141106" y="475859"/>
            <a:ext cx="1698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i="1" dirty="0">
                <a:solidFill>
                  <a:schemeClr val="tx2"/>
                </a:solidFill>
              </a:rPr>
              <a:t>X. </a:t>
            </a:r>
            <a:r>
              <a:rPr lang="en-US" sz="1600" i="1" dirty="0" err="1">
                <a:solidFill>
                  <a:schemeClr val="tx2"/>
                </a:solidFill>
              </a:rPr>
              <a:t>Buffat</a:t>
            </a:r>
            <a:r>
              <a:rPr lang="en-US" sz="1600" i="1" dirty="0">
                <a:solidFill>
                  <a:schemeClr val="tx2"/>
                </a:solidFill>
              </a:rPr>
              <a:t>, P. </a:t>
            </a:r>
            <a:r>
              <a:rPr lang="en-US" sz="1600" i="1" dirty="0" err="1">
                <a:solidFill>
                  <a:schemeClr val="tx2"/>
                </a:solidFill>
              </a:rPr>
              <a:t>Kicsini</a:t>
            </a:r>
            <a:endParaRPr lang="en-US" sz="1600" i="1" dirty="0">
              <a:solidFill>
                <a:schemeClr val="tx2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0F69061-D30E-9343-AAC7-DFB76C038B6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389"/>
          <a:stretch/>
        </p:blipFill>
        <p:spPr>
          <a:xfrm>
            <a:off x="4554425" y="4285045"/>
            <a:ext cx="4167692" cy="21166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72D4D1AC-9160-A448-94A7-BD10A4439030}"/>
              </a:ext>
            </a:extLst>
          </p:cNvPr>
          <p:cNvSpPr/>
          <p:nvPr/>
        </p:nvSpPr>
        <p:spPr>
          <a:xfrm>
            <a:off x="4379495" y="3594864"/>
            <a:ext cx="4581624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CH" sz="1700" dirty="0">
                <a:solidFill>
                  <a:schemeClr val="tx2"/>
                </a:solidFill>
              </a:rPr>
              <a:t>Xsuite used for first studies on </a:t>
            </a:r>
            <a:r>
              <a:rPr lang="en-CH" sz="1700" b="1" dirty="0">
                <a:solidFill>
                  <a:srgbClr val="2B62AC"/>
                </a:solidFill>
              </a:rPr>
              <a:t>beam-beam effects </a:t>
            </a:r>
            <a:r>
              <a:rPr lang="en-CH" sz="1700" dirty="0">
                <a:solidFill>
                  <a:schemeClr val="tx2"/>
                </a:solidFill>
              </a:rPr>
              <a:t>in recirculating linac for </a:t>
            </a:r>
            <a:r>
              <a:rPr lang="en-CH" sz="1700" b="1" dirty="0">
                <a:solidFill>
                  <a:srgbClr val="2B62AC"/>
                </a:solidFill>
              </a:rPr>
              <a:t>muon collider</a:t>
            </a:r>
            <a:r>
              <a:rPr lang="en-CH" b="1" dirty="0">
                <a:solidFill>
                  <a:srgbClr val="2B62AC"/>
                </a:solidFill>
              </a:rPr>
              <a:t>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C5DBA7-A3BD-8146-9E25-6FFDA98375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773" y="3821987"/>
            <a:ext cx="3928273" cy="2856215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D2C44BED-22A5-6D41-A73B-7075A3F0CF0E}"/>
              </a:ext>
            </a:extLst>
          </p:cNvPr>
          <p:cNvGrpSpPr>
            <a:grpSpLocks noChangeAspect="1"/>
          </p:cNvGrpSpPr>
          <p:nvPr/>
        </p:nvGrpSpPr>
        <p:grpSpPr>
          <a:xfrm>
            <a:off x="1297115" y="50800"/>
            <a:ext cx="2545836" cy="876300"/>
            <a:chOff x="1384301" y="88900"/>
            <a:chExt cx="2176874" cy="7493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28BB360-9EE3-5B49-BE7A-165DA2F726F8}"/>
                </a:ext>
              </a:extLst>
            </p:cNvPr>
            <p:cNvSpPr/>
            <p:nvPr/>
          </p:nvSpPr>
          <p:spPr>
            <a:xfrm>
              <a:off x="1384301" y="88900"/>
              <a:ext cx="2176874" cy="749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BD04632-88E5-9E44-B126-F58660DE09E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402413" y="106322"/>
              <a:ext cx="2111261" cy="636721"/>
              <a:chOff x="5973721" y="5315859"/>
              <a:chExt cx="2995901" cy="903514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44FF29E6-7424-414A-9F2C-B6D3067B91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523843" y="5505623"/>
                <a:ext cx="1445779" cy="561350"/>
              </a:xfrm>
              <a:prstGeom prst="rect">
                <a:avLst/>
              </a:prstGeom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C7AD4957-C576-B943-B5E9-D636E170BA1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b="33600"/>
              <a:stretch/>
            </p:blipFill>
            <p:spPr>
              <a:xfrm>
                <a:off x="5973721" y="5315859"/>
                <a:ext cx="1547397" cy="903514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8725933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291B2D-1239-9A44-9727-43A606494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31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22D8B4-6F7B-794C-BF15-2DF592ABAEEB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en-US" sz="2400" b="1" dirty="0" err="1">
                <a:solidFill>
                  <a:srgbClr val="2A63AD"/>
                </a:solidFill>
                <a:latin typeface="Calibri" pitchFamily="34" charset="0"/>
              </a:rPr>
              <a:t>Beamstrahlung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A9B6601-1766-C943-96A3-839A71C7E11D}"/>
              </a:ext>
            </a:extLst>
          </p:cNvPr>
          <p:cNvSpPr txBox="1"/>
          <p:nvPr/>
        </p:nvSpPr>
        <p:spPr>
          <a:xfrm>
            <a:off x="0" y="6488668"/>
            <a:ext cx="45976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/>
              <a:t>https://indico.cern.ch/event/1160125/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5825486-B475-6945-B5AC-0F4CEBFF00F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6738" y="3952196"/>
            <a:ext cx="6228748" cy="258890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EE65957-F0BE-2F44-B303-3AB527668209}"/>
              </a:ext>
            </a:extLst>
          </p:cNvPr>
          <p:cNvSpPr txBox="1"/>
          <p:nvPr/>
        </p:nvSpPr>
        <p:spPr>
          <a:xfrm>
            <a:off x="7141106" y="475859"/>
            <a:ext cx="1698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i="1" dirty="0">
                <a:solidFill>
                  <a:schemeClr val="tx2"/>
                </a:solidFill>
              </a:rPr>
              <a:t>X. </a:t>
            </a:r>
            <a:r>
              <a:rPr lang="en-US" sz="1600" i="1" dirty="0" err="1">
                <a:solidFill>
                  <a:schemeClr val="tx2"/>
                </a:solidFill>
              </a:rPr>
              <a:t>Buffat</a:t>
            </a:r>
            <a:r>
              <a:rPr lang="en-US" sz="1600" i="1" dirty="0">
                <a:solidFill>
                  <a:schemeClr val="tx2"/>
                </a:solidFill>
              </a:rPr>
              <a:t>, P. </a:t>
            </a:r>
            <a:r>
              <a:rPr lang="en-US" sz="1600" i="1" dirty="0" err="1">
                <a:solidFill>
                  <a:schemeClr val="tx2"/>
                </a:solidFill>
              </a:rPr>
              <a:t>Kicsini</a:t>
            </a:r>
            <a:endParaRPr lang="en-US" sz="1600" i="1" dirty="0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FC5D1D-DC56-E349-8EE8-E75FA0D810EC}"/>
              </a:ext>
            </a:extLst>
          </p:cNvPr>
          <p:cNvSpPr txBox="1"/>
          <p:nvPr/>
        </p:nvSpPr>
        <p:spPr>
          <a:xfrm>
            <a:off x="133565" y="1191421"/>
            <a:ext cx="4602824" cy="2231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 err="1">
                <a:solidFill>
                  <a:srgbClr val="2864AB"/>
                </a:solidFill>
                <a:sym typeface="Wingdings" pitchFamily="2" charset="2"/>
              </a:rPr>
              <a:t>Beamstrahlung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effect has being implemented and is presently being tested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First pilot studies for FCC-</a:t>
            </a:r>
            <a:r>
              <a:rPr lang="en-US" sz="1700" b="1" dirty="0" err="1">
                <a:solidFill>
                  <a:srgbClr val="2864AB"/>
                </a:solidFill>
                <a:sym typeface="Wingdings" pitchFamily="2" charset="2"/>
              </a:rPr>
              <a:t>ee</a:t>
            </a: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including are ongoing including: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Synchrotron radiation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Weak-strong beam beam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 err="1">
                <a:solidFill>
                  <a:schemeClr val="tx2"/>
                </a:solidFill>
                <a:sym typeface="Wingdings" pitchFamily="2" charset="2"/>
              </a:rPr>
              <a:t>Beamstrahlung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CD77D46-0457-4545-8204-6B1D55C358D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43636" y="863027"/>
            <a:ext cx="4262914" cy="3102797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9BBD972D-C0D1-9540-A8E7-D999CA09723E}"/>
              </a:ext>
            </a:extLst>
          </p:cNvPr>
          <p:cNvGrpSpPr>
            <a:grpSpLocks noChangeAspect="1"/>
          </p:cNvGrpSpPr>
          <p:nvPr/>
        </p:nvGrpSpPr>
        <p:grpSpPr>
          <a:xfrm>
            <a:off x="1297115" y="50800"/>
            <a:ext cx="2545836" cy="876300"/>
            <a:chOff x="1384301" y="88900"/>
            <a:chExt cx="2176874" cy="74930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BDAA7D8-44B8-8C4D-8B10-A3A650BE2581}"/>
                </a:ext>
              </a:extLst>
            </p:cNvPr>
            <p:cNvSpPr/>
            <p:nvPr/>
          </p:nvSpPr>
          <p:spPr>
            <a:xfrm>
              <a:off x="1384301" y="88900"/>
              <a:ext cx="2176874" cy="749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BA98BDDD-19FC-1441-9BB1-6B272B6C0BF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402413" y="106322"/>
              <a:ext cx="2111261" cy="636721"/>
              <a:chOff x="5973721" y="5315859"/>
              <a:chExt cx="2995901" cy="903514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0A42303E-4465-0143-9756-FBD16EB7F9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523843" y="5505623"/>
                <a:ext cx="1445779" cy="561350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4F149FDA-159F-CD4E-A747-A2F9FF48201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b="33600"/>
              <a:stretch/>
            </p:blipFill>
            <p:spPr>
              <a:xfrm>
                <a:off x="5973721" y="5315859"/>
                <a:ext cx="1547397" cy="903514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2760281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7E47639-5111-534B-8B7A-D4AD680A8E39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Beam-beam compensator (wire)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7A38D6F-E405-944B-9937-DD2A023366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483" y="1207703"/>
            <a:ext cx="6573035" cy="4923576"/>
          </a:xfrm>
          <a:prstGeom prst="rect">
            <a:avLst/>
          </a:prstGeom>
          <a:ln w="19050">
            <a:solidFill>
              <a:schemeClr val="bg1">
                <a:lumMod val="75000"/>
              </a:schemeClr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32D4F3B-59C5-524D-B8C8-9C5DF91CBB93}"/>
              </a:ext>
            </a:extLst>
          </p:cNvPr>
          <p:cNvSpPr txBox="1"/>
          <p:nvPr/>
        </p:nvSpPr>
        <p:spPr>
          <a:xfrm>
            <a:off x="0" y="6488668"/>
            <a:ext cx="559242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600" i="1" dirty="0">
                <a:solidFill>
                  <a:schemeClr val="tx2"/>
                </a:solidFill>
              </a:rPr>
              <a:t>For more info: </a:t>
            </a:r>
            <a:r>
              <a:rPr lang="en-CH" sz="1600" i="1" dirty="0">
                <a:solidFill>
                  <a:schemeClr val="tx2"/>
                </a:solidFill>
                <a:hlinkClick r:id="rId3"/>
              </a:rPr>
              <a:t>https://indico.cern.ch/event/1135861</a:t>
            </a:r>
            <a:endParaRPr lang="en-CH" sz="1600" i="1" dirty="0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3B2483-3AFD-EB49-A5CE-746E4D764AB1}"/>
              </a:ext>
            </a:extLst>
          </p:cNvPr>
          <p:cNvSpPr txBox="1"/>
          <p:nvPr/>
        </p:nvSpPr>
        <p:spPr>
          <a:xfrm>
            <a:off x="6697267" y="514850"/>
            <a:ext cx="20944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sz="1600" i="1" dirty="0">
                <a:solidFill>
                  <a:schemeClr val="tx2"/>
                </a:solidFill>
              </a:rPr>
              <a:t>P.  Belanger, G. Sterbini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B736C4B-F7BA-7A49-85F4-E6BF5366C0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3705" y="211780"/>
            <a:ext cx="2179356" cy="480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5352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295615" y="645345"/>
            <a:ext cx="7663034" cy="6011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Recent developments, tests and applications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Benchmark and performance on single-particle tracking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First Dynamic Aperture studies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Xpart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 package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Twiss functionality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Import of deferred expressions (</a:t>
            </a: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Xdeps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)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Synchrotron radiation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Tests on low energy machines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Collimation studies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Strong-strong beam beam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Beamstrahlung</a:t>
            </a:r>
            <a:endParaRPr lang="en-US" sz="1700" dirty="0">
              <a:solidFill>
                <a:schemeClr val="bg1">
                  <a:lumMod val="65000"/>
                </a:schemeClr>
              </a:solidFill>
            </a:endParaRP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BB Wire compensator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Intra-beam scattering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Electron cloud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Tracker functionalities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Xsequence</a:t>
            </a:r>
            <a:endParaRPr lang="en-US" sz="1700" dirty="0">
              <a:solidFill>
                <a:schemeClr val="bg1">
                  <a:lumMod val="65000"/>
                </a:schemeClr>
              </a:solidFill>
            </a:endParaRP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Job management tools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BOINC</a:t>
            </a:r>
          </a:p>
        </p:txBody>
      </p:sp>
    </p:spTree>
    <p:extLst>
      <p:ext uri="{BB962C8B-B14F-4D97-AF65-F5344CB8AC3E}">
        <p14:creationId xmlns:p14="http://schemas.microsoft.com/office/powerpoint/2010/main" val="7979071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7E47639-5111-534B-8B7A-D4AD680A8E39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Intra Beam Scattering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532A604-36B0-5348-9AFB-EE604D5845AC}"/>
              </a:ext>
            </a:extLst>
          </p:cNvPr>
          <p:cNvSpPr txBox="1"/>
          <p:nvPr/>
        </p:nvSpPr>
        <p:spPr>
          <a:xfrm>
            <a:off x="6339969" y="514850"/>
            <a:ext cx="24474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i="1" dirty="0">
                <a:solidFill>
                  <a:schemeClr val="tx2"/>
                </a:solidFill>
              </a:rPr>
              <a:t>M. Zampetakis, F. Antoniou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3DB49C4-CA4C-A74B-83D9-BA6D2EE62B05}"/>
              </a:ext>
            </a:extLst>
          </p:cNvPr>
          <p:cNvSpPr txBox="1"/>
          <p:nvPr/>
        </p:nvSpPr>
        <p:spPr>
          <a:xfrm>
            <a:off x="0" y="6519446"/>
            <a:ext cx="762142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600" i="1" dirty="0">
                <a:solidFill>
                  <a:schemeClr val="tx2"/>
                </a:solidFill>
              </a:rPr>
              <a:t>For more info: </a:t>
            </a:r>
            <a:r>
              <a:rPr lang="en-CH" sz="1600" i="1" dirty="0">
                <a:solidFill>
                  <a:schemeClr val="tx2"/>
                </a:solidFill>
                <a:hlinkClick r:id="rId2"/>
              </a:rPr>
              <a:t>https://indico.cern.ch/event/1130602/</a:t>
            </a:r>
            <a:endParaRPr lang="en-CH" sz="1600" i="1" dirty="0">
              <a:solidFill>
                <a:schemeClr val="tx2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347639B-6988-A24C-A3EA-91D58A2621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858" y="3014251"/>
            <a:ext cx="8309380" cy="222319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F9F8A57-8F36-9D42-A3F7-CEFBA8EAA1A9}"/>
              </a:ext>
            </a:extLst>
          </p:cNvPr>
          <p:cNvSpPr txBox="1"/>
          <p:nvPr/>
        </p:nvSpPr>
        <p:spPr>
          <a:xfrm>
            <a:off x="779614" y="1247051"/>
            <a:ext cx="778381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H" sz="1700" dirty="0">
                <a:solidFill>
                  <a:schemeClr val="tx2"/>
                </a:solidFill>
              </a:rPr>
              <a:t>Two approaches are being implemented to </a:t>
            </a:r>
            <a:r>
              <a:rPr lang="en-CH" sz="1700" b="1" dirty="0">
                <a:solidFill>
                  <a:srgbClr val="2864AB"/>
                </a:solidFill>
              </a:rPr>
              <a:t>model Intra Beam Scatterin (IBS)</a:t>
            </a:r>
            <a:r>
              <a:rPr lang="en-CH" sz="1700" dirty="0">
                <a:solidFill>
                  <a:srgbClr val="2864AB"/>
                </a:solidFill>
              </a:rPr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700" b="1" dirty="0">
                <a:solidFill>
                  <a:srgbClr val="2864AB"/>
                </a:solidFill>
              </a:rPr>
              <a:t>Simplified kick </a:t>
            </a:r>
            <a:r>
              <a:rPr lang="en-CH" sz="1700" dirty="0">
                <a:solidFill>
                  <a:schemeClr val="tx2"/>
                </a:solidFill>
              </a:rPr>
              <a:t>(applicable above transition) </a:t>
            </a:r>
            <a:r>
              <a:rPr lang="en-CH" sz="1700" dirty="0">
                <a:solidFill>
                  <a:schemeClr val="tx2"/>
                </a:solidFill>
                <a:sym typeface="Wingdings" pitchFamily="2" charset="2"/>
              </a:rPr>
              <a:t> </a:t>
            </a:r>
            <a:r>
              <a:rPr lang="en-CH" sz="1700" b="1" dirty="0">
                <a:solidFill>
                  <a:srgbClr val="2864AB"/>
                </a:solidFill>
                <a:sym typeface="Wingdings" pitchFamily="2" charset="2"/>
              </a:rPr>
              <a:t>Tested</a:t>
            </a:r>
            <a:r>
              <a:rPr lang="en-CH" sz="1700" dirty="0">
                <a:solidFill>
                  <a:schemeClr val="tx2"/>
                </a:solidFill>
                <a:sym typeface="Wingdings" pitchFamily="2" charset="2"/>
              </a:rPr>
              <a:t> for the CLIC Damping rings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700" b="1" dirty="0">
                <a:solidFill>
                  <a:srgbClr val="2864AB"/>
                </a:solidFill>
                <a:sym typeface="Wingdings" pitchFamily="2" charset="2"/>
              </a:rPr>
              <a:t>Kinetic theory </a:t>
            </a:r>
            <a:r>
              <a:rPr lang="en-CH" sz="1700" dirty="0">
                <a:solidFill>
                  <a:schemeClr val="tx2"/>
                </a:solidFill>
                <a:sym typeface="Wingdings" pitchFamily="2" charset="2"/>
              </a:rPr>
              <a:t>(required below transition)  developed using PyORBIT, </a:t>
            </a:r>
            <a:r>
              <a:rPr lang="en-CH" sz="1700" b="1" dirty="0">
                <a:solidFill>
                  <a:srgbClr val="2864AB"/>
                </a:solidFill>
                <a:sym typeface="Wingdings" pitchFamily="2" charset="2"/>
              </a:rPr>
              <a:t>will soon be ported</a:t>
            </a:r>
            <a:r>
              <a:rPr lang="en-CH" sz="1700" dirty="0">
                <a:solidFill>
                  <a:schemeClr val="tx2"/>
                </a:solidFill>
                <a:sym typeface="Wingdings" pitchFamily="2" charset="2"/>
              </a:rPr>
              <a:t> to Xsuite</a:t>
            </a:r>
            <a:endParaRPr lang="en-CH" sz="17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38175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7E47639-5111-534B-8B7A-D4AD680A8E39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e-cloud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9CE0086-80A1-7B46-A1A9-89F58A9B6D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9204" y="3222171"/>
            <a:ext cx="5716564" cy="323536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5C66502-88E9-5E4F-B2FF-D9DFBD409AB8}"/>
              </a:ext>
            </a:extLst>
          </p:cNvPr>
          <p:cNvSpPr txBox="1"/>
          <p:nvPr/>
        </p:nvSpPr>
        <p:spPr>
          <a:xfrm>
            <a:off x="543697" y="1072875"/>
            <a:ext cx="860030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H" sz="1700" dirty="0">
                <a:solidFill>
                  <a:schemeClr val="tx2"/>
                </a:solidFill>
              </a:rPr>
              <a:t>Beam element for the simulation of </a:t>
            </a:r>
            <a:r>
              <a:rPr lang="en-CH" sz="1700" b="1" dirty="0">
                <a:solidFill>
                  <a:srgbClr val="2864AB"/>
                </a:solidFill>
              </a:rPr>
              <a:t>incoherent e-cloud </a:t>
            </a:r>
            <a:r>
              <a:rPr lang="en-CH" sz="1700" dirty="0">
                <a:solidFill>
                  <a:schemeClr val="tx2"/>
                </a:solidFill>
              </a:rPr>
              <a:t>effects recently ported from sixtracklib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700" b="1" dirty="0">
                <a:solidFill>
                  <a:srgbClr val="2864AB"/>
                </a:solidFill>
              </a:rPr>
              <a:t>Non-linear forces</a:t>
            </a:r>
            <a:r>
              <a:rPr lang="en-CH" sz="1700" dirty="0">
                <a:solidFill>
                  <a:schemeClr val="tx2"/>
                </a:solidFill>
              </a:rPr>
              <a:t> from arbitrarily complex e-cloud are applied throught a </a:t>
            </a:r>
            <a:r>
              <a:rPr lang="en-CH" sz="1700" b="1" dirty="0">
                <a:solidFill>
                  <a:srgbClr val="2864AB"/>
                </a:solidFill>
              </a:rPr>
              <a:t>tricubic interpolation scheme</a:t>
            </a:r>
            <a:r>
              <a:rPr lang="en-CH" sz="1700" b="1" dirty="0">
                <a:solidFill>
                  <a:schemeClr val="tx2"/>
                </a:solidFill>
              </a:rPr>
              <a:t>, </a:t>
            </a:r>
            <a:r>
              <a:rPr lang="en-CH" sz="1700" dirty="0">
                <a:solidFill>
                  <a:schemeClr val="tx2"/>
                </a:solidFill>
              </a:rPr>
              <a:t>which preser</a:t>
            </a:r>
            <a:r>
              <a:rPr lang="en-CH" sz="1700" b="1" dirty="0">
                <a:solidFill>
                  <a:srgbClr val="2864AB"/>
                </a:solidFill>
              </a:rPr>
              <a:t>ves the symplecticity </a:t>
            </a:r>
            <a:r>
              <a:rPr lang="en-CH" sz="1700" dirty="0">
                <a:solidFill>
                  <a:schemeClr val="tx2"/>
                </a:solidFill>
              </a:rPr>
              <a:t>of the map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700" dirty="0">
                <a:solidFill>
                  <a:schemeClr val="tx2"/>
                </a:solidFill>
              </a:rPr>
              <a:t>Possiblity to </a:t>
            </a:r>
            <a:r>
              <a:rPr lang="en-CH" sz="1700" b="1" dirty="0">
                <a:solidFill>
                  <a:srgbClr val="2864AB"/>
                </a:solidFill>
              </a:rPr>
              <a:t>track particles while freezeing the synchrotron motion</a:t>
            </a:r>
            <a:r>
              <a:rPr lang="en-CH" sz="1700" dirty="0">
                <a:solidFill>
                  <a:schemeClr val="tx2"/>
                </a:solidFill>
              </a:rPr>
              <a:t> (offered by Xsuite) has been </a:t>
            </a:r>
            <a:r>
              <a:rPr lang="en-CH" sz="1700" b="1" dirty="0">
                <a:solidFill>
                  <a:srgbClr val="2864AB"/>
                </a:solidFill>
              </a:rPr>
              <a:t>used to study the detuning intriduced by the e-cloud as a function of the longitudianal coordinates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AF9BB0-11E6-7D47-A406-B007CA5E78B4}"/>
              </a:ext>
            </a:extLst>
          </p:cNvPr>
          <p:cNvSpPr txBox="1"/>
          <p:nvPr/>
        </p:nvSpPr>
        <p:spPr>
          <a:xfrm>
            <a:off x="7582638" y="475859"/>
            <a:ext cx="12565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i="1" dirty="0">
                <a:solidFill>
                  <a:schemeClr val="tx2"/>
                </a:solidFill>
              </a:rPr>
              <a:t>K. Paraschou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5FA6B0-9947-C34F-B134-2AEA3951E10A}"/>
              </a:ext>
            </a:extLst>
          </p:cNvPr>
          <p:cNvSpPr txBox="1"/>
          <p:nvPr/>
        </p:nvSpPr>
        <p:spPr>
          <a:xfrm>
            <a:off x="163287" y="6488668"/>
            <a:ext cx="670197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600" dirty="0">
                <a:solidFill>
                  <a:schemeClr val="tx2"/>
                </a:solidFill>
              </a:rPr>
              <a:t>For more info: </a:t>
            </a:r>
            <a:r>
              <a:rPr lang="en-CH" sz="1600" dirty="0">
                <a:solidFill>
                  <a:schemeClr val="tx2"/>
                </a:solidFill>
                <a:hlinkClick r:id="rId3"/>
              </a:rPr>
              <a:t>https://indico.cern.ch/event/1151340</a:t>
            </a:r>
            <a:endParaRPr lang="en-CH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2977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295615" y="645345"/>
            <a:ext cx="7663034" cy="6011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Recent developments, tests and applications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Benchmark and performance on single-particle tracking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First Dynamic Aperture studies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Xpart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 package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Twiss functionality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Import of deferred expressions (</a:t>
            </a: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Xdeps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)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Synchrotron radiation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Tests on low energy machines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Collimation studies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Strong-strong beam beam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Beamstrahlung</a:t>
            </a:r>
            <a:endParaRPr lang="en-US" sz="1700" dirty="0">
              <a:solidFill>
                <a:schemeClr val="bg1">
                  <a:lumMod val="65000"/>
                </a:schemeClr>
              </a:solidFill>
            </a:endParaRP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BB Wire compensator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Intra-beam scattering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Electron cloud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Tracker functionalities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Xsequence</a:t>
            </a:r>
            <a:endParaRPr lang="en-US" sz="1700" dirty="0">
              <a:solidFill>
                <a:schemeClr val="bg1">
                  <a:lumMod val="65000"/>
                </a:schemeClr>
              </a:solidFill>
            </a:endParaRP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Job management tools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BOINC</a:t>
            </a:r>
          </a:p>
        </p:txBody>
      </p:sp>
    </p:spTree>
    <p:extLst>
      <p:ext uri="{BB962C8B-B14F-4D97-AF65-F5344CB8AC3E}">
        <p14:creationId xmlns:p14="http://schemas.microsoft.com/office/powerpoint/2010/main" val="165104638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EE7A6E-2579-B646-9335-998E2A2EF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37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70752A8-4C4E-874C-BD8A-E0288D4283A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Advance</a:t>
            </a: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d functionalities in </a:t>
            </a:r>
            <a:r>
              <a:rPr lang="en-US" sz="2400" b="1" dirty="0" err="1">
                <a:solidFill>
                  <a:srgbClr val="2A63AD"/>
                </a:solidFill>
                <a:latin typeface="Calibri" pitchFamily="34" charset="0"/>
              </a:rPr>
              <a:t>xsuite.Tracker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EDE6A638-B944-A44B-A799-091836E071AF}"/>
              </a:ext>
            </a:extLst>
          </p:cNvPr>
          <p:cNvGrpSpPr/>
          <p:nvPr/>
        </p:nvGrpSpPr>
        <p:grpSpPr>
          <a:xfrm>
            <a:off x="2044061" y="2512029"/>
            <a:ext cx="5055878" cy="4181090"/>
            <a:chOff x="1849896" y="2512029"/>
            <a:chExt cx="5055878" cy="418109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C8BE629-1C7B-C745-AB6D-4057807824FB}"/>
                </a:ext>
              </a:extLst>
            </p:cNvPr>
            <p:cNvSpPr/>
            <p:nvPr/>
          </p:nvSpPr>
          <p:spPr>
            <a:xfrm>
              <a:off x="2897444" y="3220622"/>
              <a:ext cx="2917860" cy="2866490"/>
            </a:xfrm>
            <a:prstGeom prst="ellipse">
              <a:avLst/>
            </a:prstGeom>
            <a:noFill/>
            <a:ln w="19050" cap="flat" cmpd="sng" algn="ctr">
              <a:solidFill>
                <a:sysClr val="window" lastClr="FFFFFF">
                  <a:lumMod val="6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FD82D18-5D93-DB46-AFDF-8E59FD02C76D}"/>
                </a:ext>
              </a:extLst>
            </p:cNvPr>
            <p:cNvSpPr/>
            <p:nvPr/>
          </p:nvSpPr>
          <p:spPr>
            <a:xfrm>
              <a:off x="3758631" y="2833824"/>
              <a:ext cx="1229668" cy="503434"/>
            </a:xfrm>
            <a:prstGeom prst="rect">
              <a:avLst/>
            </a:prstGeom>
            <a:solidFill>
              <a:srgbClr val="9BBB59">
                <a:lumMod val="40000"/>
                <a:lumOff val="60000"/>
              </a:srgbClr>
            </a:solidFill>
            <a:ln>
              <a:noFill/>
            </a:ln>
            <a:effectLst/>
          </p:spPr>
          <p:txBody>
            <a:bodyPr rtlCol="0" anchor="ctr"/>
            <a:lstStyle/>
            <a:p>
              <a:pPr lvl="0" algn="ctr" defTabSz="914400"/>
              <a:r>
                <a:rPr lang="en-CH" sz="1600" kern="0" dirty="0">
                  <a:solidFill>
                    <a:srgbClr val="9BBB59">
                      <a:lumMod val="50000"/>
                    </a:srgbClr>
                  </a:solidFill>
                </a:rPr>
                <a:t>Lattice</a:t>
              </a:r>
              <a:endParaRPr kumimoji="0" lang="en-CH" sz="1600" b="0" i="0" u="none" strike="noStrike" kern="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04D5108-50DA-D648-BF19-B87E5043ED97}"/>
                </a:ext>
              </a:extLst>
            </p:cNvPr>
            <p:cNvSpPr/>
            <p:nvPr/>
          </p:nvSpPr>
          <p:spPr>
            <a:xfrm>
              <a:off x="2609636" y="3590053"/>
              <a:ext cx="1315091" cy="503434"/>
            </a:xfrm>
            <a:prstGeom prst="rect">
              <a:avLst/>
            </a:prstGeom>
            <a:solidFill>
              <a:srgbClr val="9BBB59">
                <a:lumMod val="40000"/>
                <a:lumOff val="60000"/>
              </a:srgbClr>
            </a:solidFill>
            <a:ln>
              <a:noFill/>
            </a:ln>
            <a:effectLst/>
          </p:spPr>
          <p:txBody>
            <a:bodyPr rtlCol="0" anchor="ctr"/>
            <a:lstStyle/>
            <a:p>
              <a:pPr lvl="0" algn="ctr" defTabSz="914400">
                <a:defRPr/>
              </a:pPr>
              <a:r>
                <a:rPr lang="en-CH" sz="1600" kern="0" dirty="0">
                  <a:solidFill>
                    <a:srgbClr val="9BBB59">
                      <a:lumMod val="50000"/>
                    </a:srgbClr>
                  </a:solidFill>
                </a:rPr>
                <a:t>Space charge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4817D9CC-8EDD-0F41-826B-87ADED19D558}"/>
                </a:ext>
              </a:extLst>
            </p:cNvPr>
            <p:cNvSpPr/>
            <p:nvPr/>
          </p:nvSpPr>
          <p:spPr>
            <a:xfrm flipH="1">
              <a:off x="4849620" y="3590053"/>
              <a:ext cx="1315091" cy="503434"/>
            </a:xfrm>
            <a:prstGeom prst="rect">
              <a:avLst/>
            </a:prstGeom>
            <a:solidFill>
              <a:srgbClr val="9BBB59">
                <a:lumMod val="40000"/>
                <a:lumOff val="60000"/>
              </a:srgbClr>
            </a:solidFill>
            <a:ln>
              <a:noFill/>
            </a:ln>
            <a:effectLst/>
          </p:spPr>
          <p:txBody>
            <a:bodyPr rtlCol="0" anchor="ctr"/>
            <a:lstStyle/>
            <a:p>
              <a:pPr lvl="0" algn="ctr" defTabSz="914400">
                <a:defRPr/>
              </a:pPr>
              <a:r>
                <a:rPr lang="en-CH" sz="1600" kern="0" dirty="0">
                  <a:solidFill>
                    <a:srgbClr val="9BBB59">
                      <a:lumMod val="50000"/>
                    </a:srgbClr>
                  </a:solidFill>
                </a:rPr>
                <a:t>Space charge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6492A5E-542F-3F4E-B3B2-F62135D1E8C0}"/>
                </a:ext>
              </a:extLst>
            </p:cNvPr>
            <p:cNvSpPr/>
            <p:nvPr/>
          </p:nvSpPr>
          <p:spPr>
            <a:xfrm>
              <a:off x="2404153" y="4346282"/>
              <a:ext cx="1078786" cy="503434"/>
            </a:xfrm>
            <a:prstGeom prst="rect">
              <a:avLst/>
            </a:prstGeom>
            <a:solidFill>
              <a:srgbClr val="9BBB59">
                <a:lumMod val="40000"/>
                <a:lumOff val="60000"/>
              </a:srgbClr>
            </a:soli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9BBB59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Lattice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D21AE9B1-01AA-9C42-93B3-372C45017861}"/>
                </a:ext>
              </a:extLst>
            </p:cNvPr>
            <p:cNvSpPr/>
            <p:nvPr/>
          </p:nvSpPr>
          <p:spPr>
            <a:xfrm flipH="1">
              <a:off x="5260586" y="4346282"/>
              <a:ext cx="1078786" cy="503434"/>
            </a:xfrm>
            <a:prstGeom prst="rect">
              <a:avLst/>
            </a:prstGeom>
            <a:solidFill>
              <a:srgbClr val="9BBB59">
                <a:lumMod val="40000"/>
                <a:lumOff val="60000"/>
              </a:srgbClr>
            </a:soli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9BBB59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Lattice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45E9522-01C6-8149-8E6D-0B3F54D3C901}"/>
                </a:ext>
              </a:extLst>
            </p:cNvPr>
            <p:cNvSpPr/>
            <p:nvPr/>
          </p:nvSpPr>
          <p:spPr>
            <a:xfrm>
              <a:off x="2572898" y="5102511"/>
              <a:ext cx="1343486" cy="503434"/>
            </a:xfrm>
            <a:prstGeom prst="rect">
              <a:avLst/>
            </a:prstGeom>
            <a:solidFill>
              <a:srgbClr val="9BBB59">
                <a:lumMod val="40000"/>
                <a:lumOff val="60000"/>
              </a:srgbClr>
            </a:soli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9BBB59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Space charge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5A2D14AF-D2B9-AE4F-827D-52365581FD80}"/>
                </a:ext>
              </a:extLst>
            </p:cNvPr>
            <p:cNvSpPr/>
            <p:nvPr/>
          </p:nvSpPr>
          <p:spPr>
            <a:xfrm flipH="1">
              <a:off x="4806593" y="5102511"/>
              <a:ext cx="1343486" cy="503434"/>
            </a:xfrm>
            <a:prstGeom prst="rect">
              <a:avLst/>
            </a:prstGeom>
            <a:solidFill>
              <a:srgbClr val="9BBB59">
                <a:lumMod val="40000"/>
                <a:lumOff val="60000"/>
              </a:srgbClr>
            </a:soli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9BBB59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Space charge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43243367-D46B-4748-82D3-870F66C805D3}"/>
                </a:ext>
              </a:extLst>
            </p:cNvPr>
            <p:cNvSpPr/>
            <p:nvPr/>
          </p:nvSpPr>
          <p:spPr>
            <a:xfrm>
              <a:off x="2998344" y="5858739"/>
              <a:ext cx="1234610" cy="50343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6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Imped</a:t>
              </a:r>
              <a:r>
                <a:rPr lang="en-CH" sz="1600" kern="0" dirty="0">
                  <a:solidFill>
                    <a:schemeClr val="tx2"/>
                  </a:solidFill>
                  <a:latin typeface="Calibri"/>
                </a:rPr>
                <a:t>ance</a:t>
              </a:r>
              <a:endParaRPr kumimoji="0" lang="en-CH" sz="16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E7D3D1CB-D1C0-9F4B-90D3-D907A57FD4F6}"/>
                </a:ext>
              </a:extLst>
            </p:cNvPr>
            <p:cNvSpPr/>
            <p:nvPr/>
          </p:nvSpPr>
          <p:spPr>
            <a:xfrm>
              <a:off x="4414465" y="5858739"/>
              <a:ext cx="1234610" cy="50343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6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Damper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E033A6B1-3C12-7949-924B-517DE335CA5D}"/>
                </a:ext>
              </a:extLst>
            </p:cNvPr>
            <p:cNvSpPr txBox="1"/>
            <p:nvPr/>
          </p:nvSpPr>
          <p:spPr>
            <a:xfrm>
              <a:off x="2036542" y="3667872"/>
              <a:ext cx="5597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CH" sz="1600" b="1" dirty="0">
                  <a:solidFill>
                    <a:schemeClr val="accent6">
                      <a:lumMod val="75000"/>
                    </a:schemeClr>
                  </a:solidFill>
                </a:rPr>
                <a:t>GPU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96129162-AF48-A747-B12C-73D3B84C2163}"/>
                </a:ext>
              </a:extLst>
            </p:cNvPr>
            <p:cNvSpPr txBox="1"/>
            <p:nvPr/>
          </p:nvSpPr>
          <p:spPr>
            <a:xfrm>
              <a:off x="1849896" y="4426447"/>
              <a:ext cx="5597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CH" sz="1600" b="1" dirty="0">
                  <a:solidFill>
                    <a:schemeClr val="accent6">
                      <a:lumMod val="75000"/>
                    </a:schemeClr>
                  </a:solidFill>
                </a:rPr>
                <a:t>GPU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FFF22305-8AA2-254E-8E5D-F39E13FB4E1D}"/>
                </a:ext>
              </a:extLst>
            </p:cNvPr>
            <p:cNvSpPr txBox="1"/>
            <p:nvPr/>
          </p:nvSpPr>
          <p:spPr>
            <a:xfrm>
              <a:off x="2022843" y="5195296"/>
              <a:ext cx="5597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CH" sz="1600" b="1" dirty="0">
                  <a:solidFill>
                    <a:schemeClr val="accent6">
                      <a:lumMod val="75000"/>
                    </a:schemeClr>
                  </a:solidFill>
                </a:rPr>
                <a:t>GPU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7D318D3F-822D-854B-85B8-AFF70047DFBF}"/>
                </a:ext>
              </a:extLst>
            </p:cNvPr>
            <p:cNvSpPr txBox="1"/>
            <p:nvPr/>
          </p:nvSpPr>
          <p:spPr>
            <a:xfrm>
              <a:off x="4086236" y="2512029"/>
              <a:ext cx="5597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CH" sz="1600" b="1" dirty="0">
                  <a:solidFill>
                    <a:schemeClr val="accent6">
                      <a:lumMod val="75000"/>
                    </a:schemeClr>
                  </a:solidFill>
                </a:rPr>
                <a:t>GPU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1392F4B2-B02D-A248-9F2B-C4F2BC4E66EF}"/>
                </a:ext>
              </a:extLst>
            </p:cNvPr>
            <p:cNvSpPr txBox="1"/>
            <p:nvPr/>
          </p:nvSpPr>
          <p:spPr>
            <a:xfrm>
              <a:off x="6173054" y="3667872"/>
              <a:ext cx="5597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600" b="1" dirty="0">
                  <a:solidFill>
                    <a:schemeClr val="accent6">
                      <a:lumMod val="75000"/>
                    </a:schemeClr>
                  </a:solidFill>
                </a:rPr>
                <a:t>GPU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D894F81F-D902-BE46-935F-3AD92E7887C1}"/>
                </a:ext>
              </a:extLst>
            </p:cNvPr>
            <p:cNvSpPr txBox="1"/>
            <p:nvPr/>
          </p:nvSpPr>
          <p:spPr>
            <a:xfrm>
              <a:off x="6346005" y="4426447"/>
              <a:ext cx="5597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600" b="1" dirty="0">
                  <a:solidFill>
                    <a:schemeClr val="accent6">
                      <a:lumMod val="75000"/>
                    </a:schemeClr>
                  </a:solidFill>
                </a:rPr>
                <a:t>GPU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2358084F-44D1-8E44-8D5C-0DC3384D04BF}"/>
                </a:ext>
              </a:extLst>
            </p:cNvPr>
            <p:cNvSpPr txBox="1"/>
            <p:nvPr/>
          </p:nvSpPr>
          <p:spPr>
            <a:xfrm>
              <a:off x="6159355" y="5195296"/>
              <a:ext cx="5597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600" b="1" dirty="0">
                  <a:solidFill>
                    <a:schemeClr val="accent6">
                      <a:lumMod val="75000"/>
                    </a:schemeClr>
                  </a:solidFill>
                </a:rPr>
                <a:t>GPU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D4B685DE-E4A1-A845-8D2D-74D1DFC095F7}"/>
                </a:ext>
              </a:extLst>
            </p:cNvPr>
            <p:cNvSpPr txBox="1"/>
            <p:nvPr/>
          </p:nvSpPr>
          <p:spPr>
            <a:xfrm>
              <a:off x="2475087" y="5943598"/>
              <a:ext cx="53732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CH" sz="1600" b="1" dirty="0">
                  <a:solidFill>
                    <a:schemeClr val="tx2"/>
                  </a:solidFill>
                </a:rPr>
                <a:t>CPU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340C3617-58A4-9E49-A67F-B9D152D1C30E}"/>
                </a:ext>
              </a:extLst>
            </p:cNvPr>
            <p:cNvSpPr txBox="1"/>
            <p:nvPr/>
          </p:nvSpPr>
          <p:spPr>
            <a:xfrm>
              <a:off x="5627541" y="5943598"/>
              <a:ext cx="53732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CH" sz="1600" b="1" dirty="0">
                  <a:solidFill>
                    <a:schemeClr val="tx2"/>
                  </a:solidFill>
                </a:rPr>
                <a:t>CPU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D8503726-0155-F146-9BF3-ABD026C33F16}"/>
                </a:ext>
              </a:extLst>
            </p:cNvPr>
            <p:cNvSpPr txBox="1"/>
            <p:nvPr/>
          </p:nvSpPr>
          <p:spPr>
            <a:xfrm>
              <a:off x="3452116" y="4417885"/>
              <a:ext cx="3850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600" dirty="0"/>
                <a:t>SP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98DAB47C-2A12-0943-AF4F-67C7A3F39170}"/>
                </a:ext>
              </a:extLst>
            </p:cNvPr>
            <p:cNvSpPr txBox="1"/>
            <p:nvPr/>
          </p:nvSpPr>
          <p:spPr>
            <a:xfrm>
              <a:off x="3892193" y="3655885"/>
              <a:ext cx="40267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600" dirty="0"/>
                <a:t>CC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04EFD3BE-0074-9D41-9AD7-F8815EF5E044}"/>
                </a:ext>
              </a:extLst>
            </p:cNvPr>
            <p:cNvSpPr txBox="1"/>
            <p:nvPr/>
          </p:nvSpPr>
          <p:spPr>
            <a:xfrm>
              <a:off x="4200417" y="3286015"/>
              <a:ext cx="3850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600" dirty="0"/>
                <a:t>SP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11FF0B9D-F439-EA40-9989-2BD8E0478959}"/>
                </a:ext>
              </a:extLst>
            </p:cNvPr>
            <p:cNvSpPr txBox="1"/>
            <p:nvPr/>
          </p:nvSpPr>
          <p:spPr>
            <a:xfrm>
              <a:off x="4449296" y="3655885"/>
              <a:ext cx="40267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CH" sz="1600" dirty="0"/>
                <a:t>CC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7BE49233-600C-A54C-8B8B-DC618925CD9F}"/>
                </a:ext>
              </a:extLst>
            </p:cNvPr>
            <p:cNvSpPr txBox="1"/>
            <p:nvPr/>
          </p:nvSpPr>
          <p:spPr>
            <a:xfrm>
              <a:off x="4909334" y="4417885"/>
              <a:ext cx="3850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600" dirty="0"/>
                <a:t>SP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5FB2DB63-EF64-7D4E-8D73-1986B4DC23EB}"/>
                </a:ext>
              </a:extLst>
            </p:cNvPr>
            <p:cNvSpPr txBox="1"/>
            <p:nvPr/>
          </p:nvSpPr>
          <p:spPr>
            <a:xfrm>
              <a:off x="3900755" y="5174749"/>
              <a:ext cx="40267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600" dirty="0"/>
                <a:t>CC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78965E56-BE2F-A74C-9742-00996BCB3791}"/>
                </a:ext>
              </a:extLst>
            </p:cNvPr>
            <p:cNvSpPr txBox="1"/>
            <p:nvPr/>
          </p:nvSpPr>
          <p:spPr>
            <a:xfrm>
              <a:off x="4416762" y="5174749"/>
              <a:ext cx="40267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CH" sz="1600" dirty="0"/>
                <a:t>CC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9D5FCC23-DD1C-8147-92F5-3435B3D7B667}"/>
                </a:ext>
              </a:extLst>
            </p:cNvPr>
            <p:cNvSpPr txBox="1"/>
            <p:nvPr/>
          </p:nvSpPr>
          <p:spPr>
            <a:xfrm>
              <a:off x="2837675" y="6354565"/>
              <a:ext cx="150938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600" dirty="0"/>
                <a:t>CC, PyHEADTAIL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199073C7-AC4B-2348-BDFE-7BCA4D1CF719}"/>
                </a:ext>
              </a:extLst>
            </p:cNvPr>
            <p:cNvSpPr txBox="1"/>
            <p:nvPr/>
          </p:nvSpPr>
          <p:spPr>
            <a:xfrm>
              <a:off x="4325714" y="6354565"/>
              <a:ext cx="150938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600" dirty="0"/>
                <a:t>CC, PyHEADTAIL</a:t>
              </a:r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99D161FF-D928-A542-AD72-5E116EB02E72}"/>
              </a:ext>
            </a:extLst>
          </p:cNvPr>
          <p:cNvSpPr txBox="1"/>
          <p:nvPr/>
        </p:nvSpPr>
        <p:spPr>
          <a:xfrm>
            <a:off x="6576113" y="5963201"/>
            <a:ext cx="17491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SP = Single particle</a:t>
            </a:r>
          </a:p>
          <a:p>
            <a:r>
              <a:rPr lang="en-CH" sz="1600" dirty="0"/>
              <a:t>CC = Collective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EE4E44C-4448-4E42-90D0-3D55E0FB0CC8}"/>
              </a:ext>
            </a:extLst>
          </p:cNvPr>
          <p:cNvSpPr txBox="1"/>
          <p:nvPr/>
        </p:nvSpPr>
        <p:spPr>
          <a:xfrm>
            <a:off x="1258585" y="550365"/>
            <a:ext cx="7783815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H" sz="1700" dirty="0">
                <a:solidFill>
                  <a:schemeClr val="tx2"/>
                </a:solidFill>
              </a:rPr>
              <a:t>The Tracker object takes care of </a:t>
            </a:r>
            <a:r>
              <a:rPr lang="en-CH" sz="1700" b="1" dirty="0">
                <a:solidFill>
                  <a:srgbClr val="2864AB"/>
                </a:solidFill>
              </a:rPr>
              <a:t>managing the simulation</a:t>
            </a:r>
            <a:r>
              <a:rPr lang="en-CH" sz="1700" dirty="0">
                <a:solidFill>
                  <a:schemeClr val="tx2"/>
                </a:solidFill>
              </a:rPr>
              <a:t>. Recently added features: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700" b="1" dirty="0">
                <a:solidFill>
                  <a:srgbClr val="2864AB"/>
                </a:solidFill>
              </a:rPr>
              <a:t>Start/stop at any element</a:t>
            </a:r>
            <a:r>
              <a:rPr lang="en-CH" sz="1700" dirty="0">
                <a:solidFill>
                  <a:schemeClr val="tx2"/>
                </a:solidFill>
              </a:rPr>
              <a:t> in</a:t>
            </a:r>
            <a:r>
              <a:rPr lang="en-GB" sz="1700" dirty="0">
                <a:solidFill>
                  <a:schemeClr val="tx2"/>
                </a:solidFill>
              </a:rPr>
              <a:t> t</a:t>
            </a:r>
            <a:r>
              <a:rPr lang="en-CH" sz="1700" dirty="0">
                <a:solidFill>
                  <a:schemeClr val="tx2"/>
                </a:solidFill>
              </a:rPr>
              <a:t>he lattice (implemented by F. Van Der Veken)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700" b="1" dirty="0">
                <a:solidFill>
                  <a:srgbClr val="2864AB"/>
                </a:solidFill>
              </a:rPr>
              <a:t>Handling of single-particle and collective elements </a:t>
            </a:r>
            <a:r>
              <a:rPr lang="en-CH" sz="1700" dirty="0">
                <a:solidFill>
                  <a:schemeClr val="tx2"/>
                </a:solidFill>
              </a:rPr>
              <a:t>(including PyHEADTAIL elements) in the same beam line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700" b="1" dirty="0">
                <a:solidFill>
                  <a:srgbClr val="2864AB"/>
                </a:solidFill>
              </a:rPr>
              <a:t>Managing data logging from elements </a:t>
            </a:r>
            <a:r>
              <a:rPr lang="en-CH" sz="1700" dirty="0">
                <a:solidFill>
                  <a:schemeClr val="tx2"/>
                </a:solidFill>
              </a:rPr>
              <a:t>(e.g. emitted photons, collimator touches)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700" b="1" dirty="0">
                <a:solidFill>
                  <a:srgbClr val="2864AB"/>
                </a:solidFill>
              </a:rPr>
              <a:t>Automatic transfer to CPU </a:t>
            </a:r>
            <a:r>
              <a:rPr lang="en-CH" sz="1700" dirty="0">
                <a:solidFill>
                  <a:schemeClr val="tx2"/>
                </a:solidFill>
              </a:rPr>
              <a:t>for elements not supporting GPU</a:t>
            </a:r>
          </a:p>
        </p:txBody>
      </p:sp>
    </p:spTree>
    <p:extLst>
      <p:ext uri="{BB962C8B-B14F-4D97-AF65-F5344CB8AC3E}">
        <p14:creationId xmlns:p14="http://schemas.microsoft.com/office/powerpoint/2010/main" val="300464192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295615" y="645345"/>
            <a:ext cx="7663034" cy="6011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Recent developments, tests and applications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Benchmark and performance on single-particle tracking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First Dynamic Aperture studies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Xpart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 package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Twiss functionality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Import of deferred expressions (</a:t>
            </a: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Xdeps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)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Synchrotron radiation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Tests on low energy machines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Collimation studies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Strong-strong beam beam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Beamstrahlung</a:t>
            </a:r>
            <a:endParaRPr lang="en-US" sz="1700" dirty="0">
              <a:solidFill>
                <a:schemeClr val="bg1">
                  <a:lumMod val="65000"/>
                </a:schemeClr>
              </a:solidFill>
            </a:endParaRP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BB Wire compensator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Intra-beam scattering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Electron cloud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Tracker functionalities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err="1">
                <a:solidFill>
                  <a:schemeClr val="tx2"/>
                </a:solidFill>
              </a:rPr>
              <a:t>Xsequence</a:t>
            </a:r>
            <a:endParaRPr lang="en-US" sz="1700" dirty="0">
              <a:solidFill>
                <a:schemeClr val="tx2"/>
              </a:solidFill>
            </a:endParaRP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Job management tools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BOINC</a:t>
            </a:r>
          </a:p>
        </p:txBody>
      </p:sp>
    </p:spTree>
    <p:extLst>
      <p:ext uri="{BB962C8B-B14F-4D97-AF65-F5344CB8AC3E}">
        <p14:creationId xmlns:p14="http://schemas.microsoft.com/office/powerpoint/2010/main" val="284047688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ED7A3609-B987-5049-93CA-0E8FAE90C6F8}"/>
              </a:ext>
            </a:extLst>
          </p:cNvPr>
          <p:cNvGrpSpPr>
            <a:grpSpLocks noChangeAspect="1"/>
          </p:cNvGrpSpPr>
          <p:nvPr/>
        </p:nvGrpSpPr>
        <p:grpSpPr>
          <a:xfrm>
            <a:off x="1358900" y="50800"/>
            <a:ext cx="2545836" cy="876300"/>
            <a:chOff x="1384301" y="88900"/>
            <a:chExt cx="2176874" cy="74930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20A7072-C36D-5D4B-8E1A-740E88C5D0E9}"/>
                </a:ext>
              </a:extLst>
            </p:cNvPr>
            <p:cNvSpPr/>
            <p:nvPr/>
          </p:nvSpPr>
          <p:spPr>
            <a:xfrm>
              <a:off x="1384301" y="88900"/>
              <a:ext cx="2176874" cy="749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941784AC-68E4-6446-9D18-2D0A8791C5F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402413" y="106322"/>
              <a:ext cx="2111261" cy="636721"/>
              <a:chOff x="5973721" y="5315859"/>
              <a:chExt cx="2995901" cy="903514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48FEEDD1-38E8-9144-9F27-2AEACBD9BC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523843" y="5505623"/>
                <a:ext cx="1445779" cy="561350"/>
              </a:xfrm>
              <a:prstGeom prst="rect">
                <a:avLst/>
              </a:prstGeom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498E25EF-A4AA-AD43-9E6B-8EBF4477958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b="33600"/>
              <a:stretch/>
            </p:blipFill>
            <p:spPr>
              <a:xfrm>
                <a:off x="5973721" y="5315859"/>
                <a:ext cx="1547397" cy="903514"/>
              </a:xfrm>
              <a:prstGeom prst="rect">
                <a:avLst/>
              </a:prstGeom>
            </p:spPr>
          </p:pic>
        </p:grpSp>
      </p:grpSp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2BDD0-59DB-5E4D-91D4-300E8852D1DB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Xsequence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BA86FB0-BA80-9C4F-BE0B-9206B1DD3EFC}"/>
              </a:ext>
            </a:extLst>
          </p:cNvPr>
          <p:cNvSpPr/>
          <p:nvPr/>
        </p:nvSpPr>
        <p:spPr>
          <a:xfrm>
            <a:off x="1117602" y="788436"/>
            <a:ext cx="7890474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600"/>
              </a:spcBef>
              <a:defRPr/>
            </a:pPr>
            <a:r>
              <a:rPr lang="en-US" sz="1700" b="1" dirty="0" err="1">
                <a:solidFill>
                  <a:srgbClr val="2864AB"/>
                </a:solidFill>
              </a:rPr>
              <a:t>Xsequence</a:t>
            </a:r>
            <a:r>
              <a:rPr lang="en-US" sz="1700" b="1" dirty="0">
                <a:solidFill>
                  <a:srgbClr val="2864AB"/>
                </a:solidFill>
              </a:rPr>
              <a:t> package</a:t>
            </a:r>
            <a:r>
              <a:rPr lang="en-US" sz="1700" dirty="0">
                <a:solidFill>
                  <a:srgbClr val="44546A"/>
                </a:solidFill>
              </a:rPr>
              <a:t> being developed in the framework of FCC-</a:t>
            </a:r>
            <a:r>
              <a:rPr lang="en-US" sz="1700" dirty="0" err="1">
                <a:solidFill>
                  <a:srgbClr val="44546A"/>
                </a:solidFill>
              </a:rPr>
              <a:t>ee</a:t>
            </a:r>
            <a:r>
              <a:rPr lang="en-US" sz="1700" dirty="0">
                <a:solidFill>
                  <a:srgbClr val="44546A"/>
                </a:solidFill>
              </a:rPr>
              <a:t> in order to:  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rgbClr val="44546A"/>
                </a:solidFill>
              </a:rPr>
              <a:t>Simplify </a:t>
            </a:r>
            <a:r>
              <a:rPr lang="en-US" sz="1700" b="1" dirty="0">
                <a:solidFill>
                  <a:srgbClr val="2864AB"/>
                </a:solidFill>
              </a:rPr>
              <a:t>lattice conversions </a:t>
            </a:r>
            <a:r>
              <a:rPr lang="en-US" sz="1700" dirty="0">
                <a:solidFill>
                  <a:srgbClr val="44546A"/>
                </a:solidFill>
              </a:rPr>
              <a:t>to the different codes of interest 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rgbClr val="44546A"/>
                </a:solidFill>
              </a:rPr>
              <a:t>Offer an </a:t>
            </a:r>
            <a:r>
              <a:rPr lang="en-US" sz="1700" b="1" dirty="0">
                <a:solidFill>
                  <a:srgbClr val="2864AB"/>
                </a:solidFill>
              </a:rPr>
              <a:t>expandable platform</a:t>
            </a:r>
            <a:r>
              <a:rPr lang="en-US" sz="1700" dirty="0">
                <a:solidFill>
                  <a:srgbClr val="44546A"/>
                </a:solidFill>
              </a:rPr>
              <a:t> for users to contribute tools for specific conversions 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700" b="1" dirty="0">
                <a:solidFill>
                  <a:srgbClr val="2864AB"/>
                </a:solidFill>
              </a:rPr>
              <a:t>Simplify the creation of models </a:t>
            </a:r>
            <a:r>
              <a:rPr lang="en-US" sz="1700" dirty="0">
                <a:solidFill>
                  <a:srgbClr val="44546A"/>
                </a:solidFill>
              </a:rPr>
              <a:t>for the large simulation campaigns by </a:t>
            </a:r>
            <a:r>
              <a:rPr lang="en-US" sz="1700" b="1" dirty="0">
                <a:solidFill>
                  <a:srgbClr val="2864AB"/>
                </a:solidFill>
              </a:rPr>
              <a:t>controlling errors and tuning knobs 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700" b="1" dirty="0">
                <a:solidFill>
                  <a:srgbClr val="2864AB"/>
                </a:solidFill>
              </a:rPr>
              <a:t>Ensure model consistency </a:t>
            </a:r>
            <a:r>
              <a:rPr lang="en-US" sz="1700" dirty="0">
                <a:solidFill>
                  <a:srgbClr val="44546A"/>
                </a:solidFill>
              </a:rPr>
              <a:t>between platforms for comparative simulations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D4108B8-8AEA-5743-8985-B128E24C10DD}"/>
              </a:ext>
            </a:extLst>
          </p:cNvPr>
          <p:cNvSpPr txBox="1"/>
          <p:nvPr/>
        </p:nvSpPr>
        <p:spPr>
          <a:xfrm>
            <a:off x="0" y="6488668"/>
            <a:ext cx="6150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i="1" dirty="0">
                <a:solidFill>
                  <a:schemeClr val="tx2"/>
                </a:solidFill>
              </a:rPr>
              <a:t>For more details: </a:t>
            </a:r>
            <a:r>
              <a:rPr lang="en-CH" i="1" dirty="0">
                <a:hlinkClick r:id="rId4"/>
              </a:rPr>
              <a:t>https://indico.cern.ch/event/1085318/</a:t>
            </a:r>
            <a:endParaRPr lang="en-CH" i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E1087A-CC6B-1544-AD5A-E1E9AAEA9CD5}"/>
              </a:ext>
            </a:extLst>
          </p:cNvPr>
          <p:cNvSpPr txBox="1"/>
          <p:nvPr/>
        </p:nvSpPr>
        <p:spPr>
          <a:xfrm>
            <a:off x="7866744" y="478972"/>
            <a:ext cx="9042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i="1" dirty="0">
                <a:solidFill>
                  <a:schemeClr val="tx2"/>
                </a:solidFill>
              </a:rPr>
              <a:t>F. Carlier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AF22771-290D-1745-8E96-B4042378DCA7}"/>
              </a:ext>
            </a:extLst>
          </p:cNvPr>
          <p:cNvGrpSpPr/>
          <p:nvPr/>
        </p:nvGrpSpPr>
        <p:grpSpPr>
          <a:xfrm>
            <a:off x="2583543" y="2859312"/>
            <a:ext cx="3976914" cy="3585028"/>
            <a:chOff x="1016001" y="2859312"/>
            <a:chExt cx="3976914" cy="3585028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8C945AA-2E48-FF47-8FA8-440EA5C0AD06}"/>
                </a:ext>
              </a:extLst>
            </p:cNvPr>
            <p:cNvSpPr/>
            <p:nvPr/>
          </p:nvSpPr>
          <p:spPr>
            <a:xfrm>
              <a:off x="1016001" y="2859312"/>
              <a:ext cx="3976914" cy="3585028"/>
            </a:xfrm>
            <a:prstGeom prst="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B07787F-1E22-0E45-8175-CE6007CE02A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83130" y="3296555"/>
              <a:ext cx="3857378" cy="3017157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1B7EF04-5B1A-2340-850A-A8B8E04248E7}"/>
                </a:ext>
              </a:extLst>
            </p:cNvPr>
            <p:cNvSpPr txBox="1"/>
            <p:nvPr/>
          </p:nvSpPr>
          <p:spPr>
            <a:xfrm>
              <a:off x="1030514" y="2888341"/>
              <a:ext cx="3962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b="1" dirty="0"/>
                <a:t>Development status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62085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4</a:t>
            </a:fld>
            <a:endParaRPr lang="en-CH" dirty="0"/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id="{61AED16D-567F-BA4A-9111-5F049286A69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14300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DD625B5-BC48-6D43-84A4-951CADF7473A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Development phases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73C403-98F9-BC46-A36B-2753C45EA57B}"/>
              </a:ext>
            </a:extLst>
          </p:cNvPr>
          <p:cNvSpPr txBox="1"/>
          <p:nvPr/>
        </p:nvSpPr>
        <p:spPr>
          <a:xfrm>
            <a:off x="1131933" y="788971"/>
            <a:ext cx="7922127" cy="5278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The development was divided in </a:t>
            </a: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two phases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:</a:t>
            </a:r>
          </a:p>
          <a:p>
            <a:pPr>
              <a:spcBef>
                <a:spcPts val="600"/>
              </a:spcBef>
            </a:pPr>
            <a:endParaRPr lang="en-US" sz="1700" dirty="0">
              <a:solidFill>
                <a:schemeClr val="tx2"/>
              </a:solidFill>
              <a:sym typeface="Wingdings" pitchFamily="2" charset="2"/>
            </a:endParaRPr>
          </a:p>
          <a:p>
            <a:pPr>
              <a:spcBef>
                <a:spcPts val="600"/>
              </a:spcBef>
            </a:pPr>
            <a:r>
              <a:rPr lang="en-US" sz="1700" b="1" u="sng" dirty="0">
                <a:solidFill>
                  <a:srgbClr val="2864AB"/>
                </a:solidFill>
                <a:sym typeface="Wingdings" pitchFamily="2" charset="2"/>
              </a:rPr>
              <a:t>Phase 1</a:t>
            </a: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(mostly done by R. De Maria and G. Iadarola):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Identification of suitable technologies (</a:t>
            </a:r>
            <a:r>
              <a:rPr lang="en-US" sz="1700" dirty="0" err="1">
                <a:solidFill>
                  <a:schemeClr val="tx2"/>
                </a:solidFill>
                <a:sym typeface="Wingdings" pitchFamily="2" charset="2"/>
              </a:rPr>
              <a:t>cffi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, </a:t>
            </a:r>
            <a:r>
              <a:rPr lang="en-US" sz="1700" dirty="0" err="1">
                <a:solidFill>
                  <a:schemeClr val="tx2"/>
                </a:solidFill>
                <a:sym typeface="Wingdings" pitchFamily="2" charset="2"/>
              </a:rPr>
              <a:t>cupy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, </a:t>
            </a:r>
            <a:r>
              <a:rPr lang="en-US" sz="1700" dirty="0" err="1">
                <a:solidFill>
                  <a:schemeClr val="tx2"/>
                </a:solidFill>
                <a:sym typeface="Wingdings" pitchFamily="2" charset="2"/>
              </a:rPr>
              <a:t>pyopencl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Design of low-level infrastructure, including memory management and CPU/GPU code specialization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Development of core functionalities for single-particle tracking (for LHC/HL-LHC at first, largely based on Sixtracklib) and particle-in-cell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Concluded with successful comparison of results and performance vs SixTrack</a:t>
            </a:r>
          </a:p>
          <a:p>
            <a:pPr lvl="1"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</a:t>
            </a:r>
          </a:p>
          <a:p>
            <a:pPr>
              <a:spcBef>
                <a:spcPts val="600"/>
              </a:spcBef>
            </a:pPr>
            <a:r>
              <a:rPr lang="en-US" sz="1700" b="1" u="sng" dirty="0">
                <a:solidFill>
                  <a:srgbClr val="2864AB"/>
                </a:solidFill>
                <a:sym typeface="Wingdings" pitchFamily="2" charset="2"/>
              </a:rPr>
              <a:t>Phase 2</a:t>
            </a: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(involving many more people across the group)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Development of more advanced and team-specific features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Populate documentation and automatic test suite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Test and exploitation of Xsuite in real-life studies. Provided vital information for:</a:t>
            </a:r>
          </a:p>
          <a:p>
            <a:pPr marL="1200150" lvl="2" indent="-285750"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Identification and correction of bugs and issues</a:t>
            </a:r>
          </a:p>
          <a:p>
            <a:pPr marL="1200150" lvl="2" indent="-285750"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Improvement of user experience, software interface, performance, etc.</a:t>
            </a:r>
          </a:p>
        </p:txBody>
      </p:sp>
      <p:sp>
        <p:nvSpPr>
          <p:cNvPr id="2" name="Left Brace 1">
            <a:extLst>
              <a:ext uri="{FF2B5EF4-FFF2-40B4-BE49-F238E27FC236}">
                <a16:creationId xmlns:a16="http://schemas.microsoft.com/office/drawing/2014/main" id="{CE54A669-0EAF-7844-B9D6-C55ACA1FF6C2}"/>
              </a:ext>
            </a:extLst>
          </p:cNvPr>
          <p:cNvSpPr/>
          <p:nvPr/>
        </p:nvSpPr>
        <p:spPr>
          <a:xfrm>
            <a:off x="959370" y="1544398"/>
            <a:ext cx="133564" cy="2065106"/>
          </a:xfrm>
          <a:prstGeom prst="leftBrace">
            <a:avLst>
              <a:gd name="adj1" fmla="val 88876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8660F6-59B5-DD43-97EA-15BF96015FE0}"/>
              </a:ext>
            </a:extLst>
          </p:cNvPr>
          <p:cNvSpPr txBox="1"/>
          <p:nvPr/>
        </p:nvSpPr>
        <p:spPr>
          <a:xfrm>
            <a:off x="0" y="2070235"/>
            <a:ext cx="102870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700" b="1" dirty="0">
                <a:solidFill>
                  <a:srgbClr val="2864AB"/>
                </a:solidFill>
              </a:rPr>
              <a:t>Q1 2021</a:t>
            </a:r>
          </a:p>
          <a:p>
            <a:pPr algn="ctr"/>
            <a:r>
              <a:rPr lang="en-CH" sz="1700" b="1" dirty="0">
                <a:solidFill>
                  <a:srgbClr val="2864AB"/>
                </a:solidFill>
              </a:rPr>
              <a:t>-</a:t>
            </a:r>
          </a:p>
          <a:p>
            <a:pPr algn="ctr"/>
            <a:r>
              <a:rPr lang="en-CH" sz="1700" b="1" dirty="0">
                <a:solidFill>
                  <a:srgbClr val="2864AB"/>
                </a:solidFill>
              </a:rPr>
              <a:t>Q2 2021</a:t>
            </a:r>
          </a:p>
        </p:txBody>
      </p:sp>
      <p:sp>
        <p:nvSpPr>
          <p:cNvPr id="14" name="Left Brace 13">
            <a:extLst>
              <a:ext uri="{FF2B5EF4-FFF2-40B4-BE49-F238E27FC236}">
                <a16:creationId xmlns:a16="http://schemas.microsoft.com/office/drawing/2014/main" id="{BF75838E-406F-1549-88F2-BAFD96941731}"/>
              </a:ext>
            </a:extLst>
          </p:cNvPr>
          <p:cNvSpPr/>
          <p:nvPr/>
        </p:nvSpPr>
        <p:spPr>
          <a:xfrm>
            <a:off x="959370" y="4096352"/>
            <a:ext cx="133564" cy="2127142"/>
          </a:xfrm>
          <a:prstGeom prst="leftBrace">
            <a:avLst>
              <a:gd name="adj1" fmla="val 88876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53F0554-309D-8B4B-8CD7-D637AC2F440D}"/>
              </a:ext>
            </a:extLst>
          </p:cNvPr>
          <p:cNvSpPr txBox="1"/>
          <p:nvPr/>
        </p:nvSpPr>
        <p:spPr>
          <a:xfrm>
            <a:off x="0" y="4622486"/>
            <a:ext cx="102870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700" b="1" dirty="0">
                <a:solidFill>
                  <a:srgbClr val="2864AB"/>
                </a:solidFill>
              </a:rPr>
              <a:t>Q3 2021</a:t>
            </a:r>
          </a:p>
          <a:p>
            <a:pPr algn="ctr"/>
            <a:r>
              <a:rPr lang="en-CH" sz="1700" b="1" dirty="0">
                <a:solidFill>
                  <a:srgbClr val="2864AB"/>
                </a:solidFill>
              </a:rPr>
              <a:t>-</a:t>
            </a:r>
          </a:p>
          <a:p>
            <a:pPr algn="ctr"/>
            <a:r>
              <a:rPr lang="en-CH" sz="1700" b="1" dirty="0">
                <a:solidFill>
                  <a:srgbClr val="2864AB"/>
                </a:solidFill>
              </a:rPr>
              <a:t>present</a:t>
            </a:r>
          </a:p>
        </p:txBody>
      </p:sp>
    </p:spTree>
    <p:extLst>
      <p:ext uri="{BB962C8B-B14F-4D97-AF65-F5344CB8AC3E}">
        <p14:creationId xmlns:p14="http://schemas.microsoft.com/office/powerpoint/2010/main" val="179983001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295615" y="645345"/>
            <a:ext cx="7663034" cy="6011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Recent developments, tests and applications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Benchmark and performance on single-particle tracking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First Dynamic Aperture studies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Xpart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 package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Twiss functionality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Import of deferred expressions (</a:t>
            </a: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Xdeps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)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Synchrotron radiation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Tests on low energy machines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Collimation studies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Strong-strong beam beam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Beamstrahlung</a:t>
            </a:r>
            <a:endParaRPr lang="en-US" sz="1700" dirty="0">
              <a:solidFill>
                <a:schemeClr val="bg1">
                  <a:lumMod val="65000"/>
                </a:schemeClr>
              </a:solidFill>
            </a:endParaRP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BB Wire compensator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Intra-beam scattering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Electron cloud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Tracker functionalities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Xsequence</a:t>
            </a:r>
            <a:endParaRPr lang="en-US" sz="1700" dirty="0">
              <a:solidFill>
                <a:schemeClr val="bg1">
                  <a:lumMod val="65000"/>
                </a:schemeClr>
              </a:solidFill>
            </a:endParaRP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Job management tools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BOINC</a:t>
            </a:r>
          </a:p>
        </p:txBody>
      </p:sp>
    </p:spTree>
    <p:extLst>
      <p:ext uri="{BB962C8B-B14F-4D97-AF65-F5344CB8AC3E}">
        <p14:creationId xmlns:p14="http://schemas.microsoft.com/office/powerpoint/2010/main" val="67587866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548ED9-BE09-A242-A715-7C2B66B0F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41</a:t>
            </a:fld>
            <a:endParaRPr lang="en-C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B0F513-077F-2342-9BA4-8A2587B591F4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Tools </a:t>
            </a: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to submit and manage large sets of jobs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48F9B06-4FA9-ED4C-97B9-A3257AEEFC4D}"/>
              </a:ext>
            </a:extLst>
          </p:cNvPr>
          <p:cNvSpPr txBox="1"/>
          <p:nvPr/>
        </p:nvSpPr>
        <p:spPr>
          <a:xfrm>
            <a:off x="1931542" y="503433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43142B9-3630-7E4D-911E-4B22E24D06FB}"/>
              </a:ext>
            </a:extLst>
          </p:cNvPr>
          <p:cNvSpPr txBox="1"/>
          <p:nvPr/>
        </p:nvSpPr>
        <p:spPr>
          <a:xfrm>
            <a:off x="4045732" y="537029"/>
            <a:ext cx="46830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sz="1600" i="1" dirty="0">
                <a:solidFill>
                  <a:schemeClr val="tx2"/>
                </a:solidFill>
              </a:rPr>
              <a:t>F. Soubelet &amp; OMC team, G. Sterbini, F. Van Der Veken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95A768-8E58-574A-903D-97AB58F7D1BE}"/>
              </a:ext>
            </a:extLst>
          </p:cNvPr>
          <p:cNvSpPr txBox="1"/>
          <p:nvPr/>
        </p:nvSpPr>
        <p:spPr>
          <a:xfrm>
            <a:off x="188686" y="1012869"/>
            <a:ext cx="895531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dirty="0">
                <a:solidFill>
                  <a:schemeClr val="tx2"/>
                </a:solidFill>
              </a:rPr>
              <a:t>Ongoing efforts toward </a:t>
            </a:r>
            <a:r>
              <a:rPr lang="en-GB" b="1" dirty="0">
                <a:solidFill>
                  <a:srgbClr val="2864AB"/>
                </a:solidFill>
              </a:rPr>
              <a:t>pythonic tools to generate and manage large sets jobs</a:t>
            </a:r>
            <a:r>
              <a:rPr lang="en-GB" dirty="0">
                <a:solidFill>
                  <a:schemeClr val="tx2"/>
                </a:solidFill>
              </a:rPr>
              <a:t>: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 dirty="0" err="1">
                <a:solidFill>
                  <a:srgbClr val="2864AB"/>
                </a:solidFill>
              </a:rPr>
              <a:t>PyLHCSubmitter</a:t>
            </a:r>
            <a:endParaRPr lang="en-GB" b="1" dirty="0">
              <a:solidFill>
                <a:srgbClr val="2864AB"/>
              </a:solidFill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dirty="0">
                <a:solidFill>
                  <a:schemeClr val="tx2"/>
                </a:solidFill>
              </a:rPr>
              <a:t>Template files with suitable placeholders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dirty="0">
                <a:solidFill>
                  <a:schemeClr val="tx2"/>
                </a:solidFill>
              </a:rPr>
              <a:t>Allows htcondor submission from python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b="1" dirty="0">
                <a:solidFill>
                  <a:srgbClr val="2864AB"/>
                </a:solidFill>
              </a:rPr>
              <a:t>tree_maker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dirty="0">
                <a:solidFill>
                  <a:schemeClr val="tx2"/>
                </a:solidFill>
              </a:rPr>
              <a:t>Based on yaml configuration files (easy to import in python) </a:t>
            </a: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 </a:t>
            </a:r>
            <a:r>
              <a:rPr lang="en-CH" dirty="0">
                <a:solidFill>
                  <a:schemeClr val="tx2"/>
                </a:solidFill>
              </a:rPr>
              <a:t>Templates are valid simulations (useful for debug)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dirty="0">
                <a:solidFill>
                  <a:schemeClr val="tx2"/>
                </a:solidFill>
              </a:rPr>
              <a:t>Aims at </a:t>
            </a:r>
            <a:r>
              <a:rPr lang="en-CH" b="1" dirty="0">
                <a:solidFill>
                  <a:srgbClr val="2864AB"/>
                </a:solidFill>
              </a:rPr>
              <a:t>supporting different computing infrastructures</a:t>
            </a:r>
            <a:r>
              <a:rPr lang="en-CH" dirty="0">
                <a:solidFill>
                  <a:schemeClr val="tx2"/>
                </a:solidFill>
              </a:rPr>
              <a:t> (local, LSF, HTCondor tested)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dirty="0">
                <a:solidFill>
                  <a:schemeClr val="tx2"/>
                </a:solidFill>
              </a:rPr>
              <a:t>Can </a:t>
            </a:r>
            <a:r>
              <a:rPr lang="en-CH" b="1" dirty="0">
                <a:solidFill>
                  <a:srgbClr val="2864AB"/>
                </a:solidFill>
              </a:rPr>
              <a:t>monitor job status </a:t>
            </a:r>
            <a:r>
              <a:rPr lang="en-CH" dirty="0">
                <a:solidFill>
                  <a:schemeClr val="tx2"/>
                </a:solidFill>
              </a:rPr>
              <a:t>(pending/running/finished)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dirty="0">
                <a:solidFill>
                  <a:schemeClr val="tx2"/>
                </a:solidFill>
              </a:rPr>
              <a:t>Can </a:t>
            </a:r>
            <a:r>
              <a:rPr lang="en-CH" b="1" dirty="0">
                <a:solidFill>
                  <a:srgbClr val="2864AB"/>
                </a:solidFill>
              </a:rPr>
              <a:t>handle dependencies among jobs </a:t>
            </a:r>
            <a:r>
              <a:rPr lang="en-CH" dirty="0">
                <a:solidFill>
                  <a:schemeClr val="tx2"/>
                </a:solidFill>
              </a:rPr>
              <a:t>(e.g. launch tracking jobs when result from mask job is available) </a:t>
            </a: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 </a:t>
            </a:r>
            <a:r>
              <a:rPr lang="en-CH" dirty="0">
                <a:solidFill>
                  <a:schemeClr val="tx2"/>
                </a:solidFill>
                <a:sym typeface="Wingdings" pitchFamily="2" charset="2"/>
                <a:hlinkClick r:id="rId2"/>
              </a:rPr>
              <a:t>anytree</a:t>
            </a: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 package used in the background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b="1" dirty="0">
                <a:solidFill>
                  <a:srgbClr val="2864AB"/>
                </a:solidFill>
                <a:sym typeface="Wingdings" pitchFamily="2" charset="2"/>
              </a:rPr>
              <a:t>Xdyna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Focused on </a:t>
            </a:r>
            <a:r>
              <a:rPr lang="en-CH" b="1" dirty="0">
                <a:solidFill>
                  <a:srgbClr val="2864AB"/>
                </a:solidFill>
                <a:sym typeface="Wingdings" pitchFamily="2" charset="2"/>
              </a:rPr>
              <a:t>large dynamic aperture studies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b="1" dirty="0">
                <a:solidFill>
                  <a:srgbClr val="2864AB"/>
                </a:solidFill>
                <a:sym typeface="Wingdings" pitchFamily="2" charset="2"/>
              </a:rPr>
              <a:t>Uses database </a:t>
            </a: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instead of multiple i/o files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CH" b="1" dirty="0">
                <a:solidFill>
                  <a:srgbClr val="2864AB"/>
                </a:solidFill>
                <a:sym typeface="Wingdings" pitchFamily="2" charset="2"/>
              </a:rPr>
              <a:t>Implements file locking </a:t>
            </a:r>
            <a:r>
              <a:rPr lang="en-CH" dirty="0">
                <a:solidFill>
                  <a:schemeClr val="tx2"/>
                </a:solidFill>
                <a:sym typeface="Wingdings" pitchFamily="2" charset="2"/>
              </a:rPr>
              <a:t>for filesystems not supporting exclusive access (e.g. AFS)</a:t>
            </a:r>
            <a:endParaRPr lang="en-CH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1A87212-F0D9-0148-BC79-2A922B6901A2}"/>
              </a:ext>
            </a:extLst>
          </p:cNvPr>
          <p:cNvSpPr txBox="1"/>
          <p:nvPr/>
        </p:nvSpPr>
        <p:spPr>
          <a:xfrm>
            <a:off x="776193" y="6284687"/>
            <a:ext cx="7196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b="1" dirty="0">
                <a:solidFill>
                  <a:srgbClr val="2864AB"/>
                </a:solidFill>
              </a:rPr>
              <a:t>Overlap among projects is minimal </a:t>
            </a:r>
            <a:r>
              <a:rPr lang="en-CH" b="1" dirty="0">
                <a:solidFill>
                  <a:srgbClr val="2864AB"/>
                </a:solidFill>
                <a:sym typeface="Wingdings" pitchFamily="2" charset="2"/>
              </a:rPr>
              <a:t> </a:t>
            </a:r>
            <a:r>
              <a:rPr lang="en-CH" b="1" dirty="0">
                <a:solidFill>
                  <a:srgbClr val="2864AB"/>
                </a:solidFill>
              </a:rPr>
              <a:t>will work on maximizing syngergies</a:t>
            </a:r>
          </a:p>
        </p:txBody>
      </p:sp>
    </p:spTree>
    <p:extLst>
      <p:ext uri="{BB962C8B-B14F-4D97-AF65-F5344CB8AC3E}">
        <p14:creationId xmlns:p14="http://schemas.microsoft.com/office/powerpoint/2010/main" val="2156916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548ED9-BE09-A242-A715-7C2B66B0F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42</a:t>
            </a:fld>
            <a:endParaRPr lang="en-C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B0F513-077F-2342-9BA4-8A2587B591F4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BOINC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48F9B06-4FA9-ED4C-97B9-A3257AEEFC4D}"/>
              </a:ext>
            </a:extLst>
          </p:cNvPr>
          <p:cNvSpPr txBox="1"/>
          <p:nvPr/>
        </p:nvSpPr>
        <p:spPr>
          <a:xfrm>
            <a:off x="1931542" y="503433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95770F1-F25E-0640-8E06-386C11E609E9}"/>
              </a:ext>
            </a:extLst>
          </p:cNvPr>
          <p:cNvGrpSpPr>
            <a:grpSpLocks noChangeAspect="1"/>
          </p:cNvGrpSpPr>
          <p:nvPr/>
        </p:nvGrpSpPr>
        <p:grpSpPr>
          <a:xfrm>
            <a:off x="1358900" y="50800"/>
            <a:ext cx="2545836" cy="876300"/>
            <a:chOff x="1384301" y="88900"/>
            <a:chExt cx="2176874" cy="7493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F20BC31-15F0-044F-8775-6CF5D7615E84}"/>
                </a:ext>
              </a:extLst>
            </p:cNvPr>
            <p:cNvSpPr/>
            <p:nvPr/>
          </p:nvSpPr>
          <p:spPr>
            <a:xfrm>
              <a:off x="1384301" y="88900"/>
              <a:ext cx="2176874" cy="749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135FD968-9DA0-6147-AB2A-8D144A2107F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402413" y="106322"/>
              <a:ext cx="2111261" cy="636721"/>
              <a:chOff x="5973721" y="5315859"/>
              <a:chExt cx="2995901" cy="903514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80787C67-A8B0-9943-91B2-21A3E01BFDA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523843" y="5505623"/>
                <a:ext cx="1445779" cy="561350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3EC58EE0-4EFA-1D40-9E80-ECF6EBB3787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b="33600"/>
              <a:stretch/>
            </p:blipFill>
            <p:spPr>
              <a:xfrm>
                <a:off x="5973721" y="5315859"/>
                <a:ext cx="1547397" cy="903514"/>
              </a:xfrm>
              <a:prstGeom prst="rect">
                <a:avLst/>
              </a:prstGeom>
            </p:spPr>
          </p:pic>
        </p:grp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8641A7E-2CFA-264D-8AC2-6DAD4C850698}"/>
              </a:ext>
            </a:extLst>
          </p:cNvPr>
          <p:cNvSpPr txBox="1"/>
          <p:nvPr/>
        </p:nvSpPr>
        <p:spPr>
          <a:xfrm>
            <a:off x="533400" y="1092450"/>
            <a:ext cx="8039100" cy="54938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Work is ongoing in </a:t>
            </a:r>
            <a:r>
              <a:rPr lang="en-GB" sz="1700" b="1" dirty="0">
                <a:solidFill>
                  <a:srgbClr val="2864AB"/>
                </a:solidFill>
              </a:rPr>
              <a:t>collaboration with the EPFL-LPAP</a:t>
            </a:r>
            <a:r>
              <a:rPr lang="en-GB" sz="1700" dirty="0">
                <a:solidFill>
                  <a:schemeClr val="tx2"/>
                </a:solidFill>
              </a:rPr>
              <a:t> team to </a:t>
            </a:r>
            <a:r>
              <a:rPr lang="en-GB" sz="1700" b="1" dirty="0">
                <a:solidFill>
                  <a:srgbClr val="2864AB"/>
                </a:solidFill>
              </a:rPr>
              <a:t>deploy Xsuite on BOINC </a:t>
            </a:r>
            <a:r>
              <a:rPr lang="en-GB" sz="1700" dirty="0">
                <a:solidFill>
                  <a:schemeClr val="tx2"/>
                </a:solidFill>
              </a:rPr>
              <a:t>(volunteer computing)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864AB"/>
                </a:solidFill>
              </a:rPr>
              <a:t>Running Xsuite through its python interface would be quite cumbersome</a:t>
            </a:r>
            <a:r>
              <a:rPr lang="en-GB" sz="1700" dirty="0">
                <a:solidFill>
                  <a:schemeClr val="tx2"/>
                </a:solidFill>
              </a:rPr>
              <a:t> on BOINC (would require using containers or virtual machines which might limit attractiveness for volunteers) 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 prefer to deploy a </a:t>
            </a:r>
            <a:r>
              <a:rPr lang="en-GB" sz="1700" b="1" dirty="0">
                <a:solidFill>
                  <a:srgbClr val="2864AB"/>
                </a:solidFill>
                <a:sym typeface="Wingdings" pitchFamily="2" charset="2"/>
              </a:rPr>
              <a:t>conventional binary executable</a:t>
            </a:r>
            <a:endParaRPr lang="en-GB" sz="1700" b="1" dirty="0">
              <a:solidFill>
                <a:srgbClr val="2864AB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Used the </a:t>
            </a:r>
            <a:r>
              <a:rPr lang="en-GB" sz="1700" b="1" dirty="0">
                <a:solidFill>
                  <a:srgbClr val="2864AB"/>
                </a:solidFill>
                <a:sym typeface="Wingdings" pitchFamily="2" charset="2"/>
              </a:rPr>
              <a:t>Xsuite python interface to automatically generate a header-only library 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("</a:t>
            </a:r>
            <a:r>
              <a:rPr lang="en-GB" sz="1700" dirty="0" err="1">
                <a:solidFill>
                  <a:schemeClr val="tx2"/>
                </a:solidFill>
                <a:sym typeface="Wingdings" pitchFamily="2" charset="2"/>
              </a:rPr>
              <a:t>xtrack.h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") from which a </a:t>
            </a:r>
            <a:r>
              <a:rPr lang="en-GB" sz="1700" dirty="0">
                <a:solidFill>
                  <a:srgbClr val="2864AB"/>
                </a:solidFill>
                <a:sym typeface="Wingdings" pitchFamily="2" charset="2"/>
              </a:rPr>
              <a:t>stand-alone executable 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("</a:t>
            </a:r>
            <a:r>
              <a:rPr lang="en-GB" sz="1700" dirty="0" err="1">
                <a:solidFill>
                  <a:schemeClr val="tx2"/>
                </a:solidFill>
                <a:sym typeface="Wingdings" pitchFamily="2" charset="2"/>
              </a:rPr>
              <a:t>xtrack.exe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") is easily built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b="1" dirty="0">
                <a:solidFill>
                  <a:srgbClr val="2864AB"/>
                </a:solidFill>
                <a:sym typeface="Wingdings" pitchFamily="2" charset="2"/>
              </a:rPr>
              <a:t>Checkpointing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 functionality has been implemented (suspend/resume)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Executable made </a:t>
            </a:r>
            <a:r>
              <a:rPr lang="en-GB" sz="1700" b="1" dirty="0">
                <a:solidFill>
                  <a:srgbClr val="2864AB"/>
                </a:solidFill>
                <a:sym typeface="Wingdings" pitchFamily="2" charset="2"/>
              </a:rPr>
              <a:t>compatible with Windows 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(used by many volunteers)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It is </a:t>
            </a:r>
            <a:r>
              <a:rPr lang="en-GB" sz="1700" b="1" dirty="0">
                <a:solidFill>
                  <a:srgbClr val="2864AB"/>
                </a:solidFill>
                <a:sym typeface="Wingdings" pitchFamily="2" charset="2"/>
              </a:rPr>
              <a:t>impractical to use the real system 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for development  </a:t>
            </a:r>
            <a:r>
              <a:rPr lang="en-GB" sz="1700" b="1" dirty="0">
                <a:solidFill>
                  <a:srgbClr val="2864AB"/>
                </a:solidFill>
                <a:sym typeface="Wingdings" pitchFamily="2" charset="2"/>
              </a:rPr>
              <a:t>Test environments 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have been prepared to: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b="1" dirty="0">
                <a:solidFill>
                  <a:srgbClr val="2864AB"/>
                </a:solidFill>
                <a:sym typeface="Wingdings" pitchFamily="2" charset="2"/>
              </a:rPr>
              <a:t>Test the Xsuite application 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in the same environment used by the volunteers (BOINC client)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b="1" dirty="0">
                <a:solidFill>
                  <a:srgbClr val="2864AB"/>
                </a:solidFill>
                <a:sym typeface="Wingdings" pitchFamily="2" charset="2"/>
              </a:rPr>
              <a:t>Test the entire workflow, 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including the part running on the BOINC server, from the job submission to the retrieval of the results (dummy BOINC server prepared for these tests)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First tests with </a:t>
            </a:r>
            <a:r>
              <a:rPr lang="en-GB" sz="1700" b="1" dirty="0" err="1">
                <a:solidFill>
                  <a:srgbClr val="2864AB"/>
                </a:solidFill>
                <a:sym typeface="Wingdings" pitchFamily="2" charset="2"/>
              </a:rPr>
              <a:t>Xtrack</a:t>
            </a:r>
            <a:r>
              <a:rPr lang="en-GB" sz="1700" b="1" dirty="0">
                <a:solidFill>
                  <a:srgbClr val="2864AB"/>
                </a:solidFill>
                <a:sym typeface="Wingdings" pitchFamily="2" charset="2"/>
              </a:rPr>
              <a:t> in the BOINC client 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are starting now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Aiming at </a:t>
            </a:r>
            <a:r>
              <a:rPr lang="en-GB" sz="1700" b="1" dirty="0">
                <a:solidFill>
                  <a:srgbClr val="2864AB"/>
                </a:solidFill>
                <a:sym typeface="Wingdings" pitchFamily="2" charset="2"/>
              </a:rPr>
              <a:t>first runs on CENT-IT BOINC server and </a:t>
            </a:r>
            <a:r>
              <a:rPr lang="en-GB" sz="1700" b="1" dirty="0" err="1">
                <a:solidFill>
                  <a:srgbClr val="2864AB"/>
                </a:solidFill>
                <a:sym typeface="Wingdings" pitchFamily="2" charset="2"/>
              </a:rPr>
              <a:t>LHC@home</a:t>
            </a:r>
            <a:r>
              <a:rPr lang="en-GB" sz="1700" b="1" dirty="0">
                <a:solidFill>
                  <a:srgbClr val="2864AB"/>
                </a:solidFill>
                <a:sym typeface="Wingdings" pitchFamily="2" charset="2"/>
              </a:rPr>
              <a:t> volunteers by end 2022</a:t>
            </a:r>
            <a:endParaRPr lang="en-CH" sz="1700" b="1" dirty="0">
              <a:solidFill>
                <a:srgbClr val="2864AB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D3E0AA7-4CB9-EA40-B17C-9B2DCAB7DC19}"/>
              </a:ext>
            </a:extLst>
          </p:cNvPr>
          <p:cNvSpPr txBox="1"/>
          <p:nvPr/>
        </p:nvSpPr>
        <p:spPr>
          <a:xfrm>
            <a:off x="6278754" y="475859"/>
            <a:ext cx="25604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i="1" dirty="0">
                <a:solidFill>
                  <a:schemeClr val="tx2"/>
                </a:solidFill>
              </a:rPr>
              <a:t>D. Di Croce, F. Van Der </a:t>
            </a:r>
            <a:r>
              <a:rPr lang="en-US" sz="1600" i="1" dirty="0" err="1">
                <a:solidFill>
                  <a:schemeClr val="tx2"/>
                </a:solidFill>
              </a:rPr>
              <a:t>Veken</a:t>
            </a:r>
            <a:endParaRPr lang="en-US" sz="16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254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D41C6C2A-F606-4649-A8FB-F9B2947AA7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556" y="2125539"/>
            <a:ext cx="8778240" cy="377741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548ED9-BE09-A242-A715-7C2B66B0F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43</a:t>
            </a:fld>
            <a:endParaRPr lang="en-C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B0F513-077F-2342-9BA4-8A2587B591F4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Summary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8641A7E-2CFA-264D-8AC2-6DAD4C850698}"/>
              </a:ext>
            </a:extLst>
          </p:cNvPr>
          <p:cNvSpPr txBox="1"/>
          <p:nvPr/>
        </p:nvSpPr>
        <p:spPr>
          <a:xfrm>
            <a:off x="1299519" y="628670"/>
            <a:ext cx="8039100" cy="13728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2864AB"/>
                </a:solidFill>
              </a:rPr>
              <a:t>Engagement of many developers and users allowed great progress </a:t>
            </a:r>
            <a:r>
              <a:rPr lang="en-GB" dirty="0">
                <a:solidFill>
                  <a:schemeClr val="tx2"/>
                </a:solidFill>
              </a:rPr>
              <a:t>in the development, testing and improvement of Xsuite (big thanks!!!)</a:t>
            </a:r>
          </a:p>
          <a:p>
            <a:pPr marL="742950" lvl="1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2864AB"/>
                </a:solidFill>
              </a:rPr>
              <a:t>We are getting there… </a:t>
            </a:r>
            <a:r>
              <a:rPr lang="en-GB" b="1" dirty="0">
                <a:solidFill>
                  <a:srgbClr val="2864AB"/>
                </a:solidFill>
                <a:sym typeface="Wingdings" pitchFamily="2" charset="2"/>
              </a:rPr>
              <a:t></a:t>
            </a:r>
            <a:endParaRPr lang="en-GB" b="1" dirty="0">
              <a:solidFill>
                <a:srgbClr val="2864AB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CBEAD6D-4A6D-D341-9EB5-C2E7F67E5596}"/>
              </a:ext>
            </a:extLst>
          </p:cNvPr>
          <p:cNvSpPr txBox="1"/>
          <p:nvPr/>
        </p:nvSpPr>
        <p:spPr>
          <a:xfrm>
            <a:off x="242274" y="2445832"/>
            <a:ext cx="1260000" cy="292388"/>
          </a:xfrm>
          <a:prstGeom prst="rect">
            <a:avLst/>
          </a:prstGeom>
          <a:solidFill>
            <a:srgbClr val="A9D18D"/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cs typeface="Arial" panose="020B0604020202020204" pitchFamily="34" charset="0"/>
              </a:rPr>
              <a:t>Available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380080-6BA7-7348-A511-D8F2A48590D2}"/>
              </a:ext>
            </a:extLst>
          </p:cNvPr>
          <p:cNvSpPr txBox="1"/>
          <p:nvPr/>
        </p:nvSpPr>
        <p:spPr>
          <a:xfrm>
            <a:off x="242274" y="3152734"/>
            <a:ext cx="1260000" cy="292388"/>
          </a:xfrm>
          <a:prstGeom prst="rect">
            <a:avLst/>
          </a:prstGeom>
          <a:solidFill>
            <a:srgbClr val="FF7D79"/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890706"/>
                </a:solidFill>
                <a:effectLst/>
                <a:uLnTx/>
                <a:uFillTx/>
                <a:cs typeface="Arial" panose="020B0604020202020204" pitchFamily="34" charset="0"/>
              </a:rPr>
              <a:t>Not available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2D83E53-7CE8-514B-AC33-6009B8530E5A}"/>
              </a:ext>
            </a:extLst>
          </p:cNvPr>
          <p:cNvSpPr txBox="1"/>
          <p:nvPr/>
        </p:nvSpPr>
        <p:spPr>
          <a:xfrm>
            <a:off x="242274" y="3506186"/>
            <a:ext cx="1260000" cy="292388"/>
          </a:xfrm>
          <a:prstGeom prst="rect">
            <a:avLst/>
          </a:prstGeom>
          <a:solidFill>
            <a:srgbClr val="F0D890"/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cs typeface="Arial" panose="020B0604020202020204" pitchFamily="34" charset="0"/>
              </a:rPr>
              <a:t>Experimental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8CE05E4-97A0-DC4E-940F-4C8805A97428}"/>
              </a:ext>
            </a:extLst>
          </p:cNvPr>
          <p:cNvSpPr txBox="1"/>
          <p:nvPr/>
        </p:nvSpPr>
        <p:spPr>
          <a:xfrm>
            <a:off x="242274" y="2799283"/>
            <a:ext cx="1260000" cy="292388"/>
          </a:xfrm>
          <a:prstGeom prst="rect">
            <a:avLst/>
          </a:prstGeom>
          <a:solidFill>
            <a:srgbClr val="E1EFDB"/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cs typeface="Arial" panose="020B0604020202020204" pitchFamily="34" charset="0"/>
              </a:rPr>
              <a:t>In development</a:t>
            </a:r>
          </a:p>
        </p:txBody>
      </p:sp>
      <p:sp>
        <p:nvSpPr>
          <p:cNvPr id="21" name="Triangle 20">
            <a:extLst>
              <a:ext uri="{FF2B5EF4-FFF2-40B4-BE49-F238E27FC236}">
                <a16:creationId xmlns:a16="http://schemas.microsoft.com/office/drawing/2014/main" id="{F7541D97-90AA-9B40-8D7F-DD738C8040BD}"/>
              </a:ext>
            </a:extLst>
          </p:cNvPr>
          <p:cNvSpPr/>
          <p:nvPr/>
        </p:nvSpPr>
        <p:spPr>
          <a:xfrm flipH="1">
            <a:off x="3770491" y="5443305"/>
            <a:ext cx="359057" cy="268096"/>
          </a:xfrm>
          <a:prstGeom prst="triangle">
            <a:avLst>
              <a:gd name="adj" fmla="val 100000"/>
            </a:avLst>
          </a:prstGeom>
          <a:solidFill>
            <a:srgbClr val="A9D0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674451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7C125BD7-A143-FE4F-8C23-B2A2A56C2766}"/>
              </a:ext>
            </a:extLst>
          </p:cNvPr>
          <p:cNvSpPr txBox="1"/>
          <p:nvPr/>
        </p:nvSpPr>
        <p:spPr>
          <a:xfrm>
            <a:off x="762000" y="3198168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Thanks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65323250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F5D5D4-4257-8647-B056-A65F3998E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45</a:t>
            </a:fld>
            <a:endParaRPr lang="en-CH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C125BD7-A143-FE4F-8C23-B2A2A56C2766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Synchrotron radiation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8AC492-6A70-4A49-86C4-0EF13169E2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1878" y="499968"/>
            <a:ext cx="3714127" cy="25209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77EE50F2-5118-CC41-A1A9-C27F4A28D7C8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277511" y="2298236"/>
              <a:ext cx="2652599" cy="403612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28800">
                      <a:extLst>
                        <a:ext uri="{9D8B030D-6E8A-4147-A177-3AD203B41FA5}">
                          <a16:colId xmlns:a16="http://schemas.microsoft.com/office/drawing/2014/main" val="3407986603"/>
                        </a:ext>
                      </a:extLst>
                    </a:gridCol>
                    <a:gridCol w="823799">
                      <a:extLst>
                        <a:ext uri="{9D8B030D-6E8A-4147-A177-3AD203B41FA5}">
                          <a16:colId xmlns:a16="http://schemas.microsoft.com/office/drawing/2014/main" val="3904724591"/>
                        </a:ext>
                      </a:extLst>
                    </a:gridCol>
                  </a:tblGrid>
                  <a:tr h="667002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Method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Damping constant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𝜶</m:t>
                                  </m:r>
                                </m:e>
                                <m:sub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𝒕</m:t>
                                  </m:r>
                                </m:sub>
                              </m:sSub>
                              <m:r>
                                <a:rPr lang="en-US" sz="1100" b="1" i="1" smtClean="0">
                                  <a:latin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lang="en-US" sz="11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n-US" sz="1100" b="1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1100" b="1" i="1" smtClean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oMath>
                          </a14:m>
                          <a:r>
                            <a:rPr lang="en-GB" sz="1100" dirty="0"/>
                            <a:t>]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98046353"/>
                      </a:ext>
                    </a:extLst>
                  </a:tr>
                  <a:tr h="290744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EMIT Thick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accent6"/>
                              </a:solidFill>
                            </a:rPr>
                            <a:t>196.3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42071174"/>
                      </a:ext>
                    </a:extLst>
                  </a:tr>
                  <a:tr h="290744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EMIT Thin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rgbClr val="FF0000"/>
                              </a:solidFill>
                            </a:rPr>
                            <a:t>2</a:t>
                          </a:r>
                          <a:r>
                            <a:rPr lang="en-GB" sz="1100" dirty="0">
                              <a:solidFill>
                                <a:srgbClr val="FF0000"/>
                              </a:solidFill>
                            </a:rPr>
                            <a:t>27.4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53725431"/>
                      </a:ext>
                    </a:extLst>
                  </a:tr>
                  <a:tr h="290744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TRACK Thick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accent6"/>
                              </a:solidFill>
                            </a:rPr>
                            <a:t>196.3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41614326"/>
                      </a:ext>
                    </a:extLst>
                  </a:tr>
                  <a:tr h="478873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TRACK Thin (before fix)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rgbClr val="FF0000"/>
                              </a:solidFill>
                            </a:rPr>
                            <a:t>70.12</a:t>
                          </a:r>
                          <a:endParaRPr lang="en-GB" sz="11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14402217"/>
                      </a:ext>
                    </a:extLst>
                  </a:tr>
                  <a:tr h="47887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dirty="0"/>
                            <a:t>TRACK Thin (after fix)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>
                              <a:solidFill>
                                <a:schemeClr val="accent6"/>
                              </a:solidFill>
                            </a:rPr>
                            <a:t>198.4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2825130"/>
                      </a:ext>
                    </a:extLst>
                  </a:tr>
                  <a:tr h="1112424">
                    <a:tc>
                      <a:txBody>
                        <a:bodyPr/>
                        <a:lstStyle/>
                        <a:p>
                          <a:r>
                            <a:rPr lang="en-US" sz="1100" b="0" i="0" dirty="0">
                              <a:latin typeface="Cambria Math" panose="02040503050406030204" pitchFamily="18" charset="0"/>
                            </a:rPr>
                            <a:t>Twiss thin using </a:t>
                          </a:r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nary>
                                      <m:naryPr>
                                        <m:chr m:val="∮"/>
                                        <m:limLoc m:val="undOvr"/>
                                        <m:subHide m:val="on"/>
                                        <m:supHide m:val="on"/>
                                        <m:ctrlP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/>
                                      <m:sup/>
                                      <m:e>
                                        <m:sSub>
                                          <m:sSubPr>
                                            <m:ctrlP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𝑘</m:t>
                                            </m:r>
                                          </m:e>
                                          <m:sub>
                                            <m: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  <m:sSub>
                                          <m:sSubPr>
                                            <m:ctrlP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𝐷</m:t>
                                            </m:r>
                                          </m:e>
                                          <m:sub>
                                            <m: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sub>
                                        </m:sSub>
                                        <m:d>
                                          <m:dPr>
                                            <m:ctrlP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sz="11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1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𝑘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1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  <m:sSubSup>
                                              <m:sSubSupPr>
                                                <m:ctrlPr>
                                                  <a:rPr lang="en-US" sz="11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SupPr>
                                              <m:e>
                                                <m:r>
                                                  <a:rPr lang="en-US" sz="11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𝑘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1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0</m:t>
                                                </m:r>
                                              </m:sub>
                                              <m:sup>
                                                <m:r>
                                                  <a:rPr lang="en-US" sz="11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bSup>
                                          </m:e>
                                        </m:d>
                                      </m:e>
                                    </m:nary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  <m:t>ⅆ</m:t>
                                    </m:r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num>
                                  <m:den>
                                    <m:nary>
                                      <m:naryPr>
                                        <m:chr m:val="∮"/>
                                        <m:limLoc m:val="undOvr"/>
                                        <m:subHide m:val="on"/>
                                        <m:supHide m:val="on"/>
                                        <m:ctrlP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/>
                                      <m:sup/>
                                      <m:e>
                                        <m:sSubSup>
                                          <m:sSubSupPr>
                                            <m:ctrlP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𝑘</m:t>
                                            </m:r>
                                          </m:e>
                                          <m:sub>
                                            <m: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  <m:sup>
                                            <m:r>
                                              <a:rPr lang="en-US" sz="1100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bSup>
                                      </m:e>
                                    </m:nary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  <m:t>ⅆ</m:t>
                                    </m:r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sz="1100" dirty="0"/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b>
                                </m:sSub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  <m:t>𝑊</m:t>
                                        </m:r>
                                      </m:e>
                                      <m:sub>
                                        <m: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11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sSub>
                                      <m:sSubPr>
                                        <m:ctrlP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a:rPr lang="en-US" sz="1100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</a:rPr>
                                  <m:t>(2+</m:t>
                                </m:r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  <m:r>
                                  <a:rPr lang="en-US" sz="11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accent6"/>
                              </a:solidFill>
                            </a:rPr>
                            <a:t>198.2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39520131"/>
                      </a:ext>
                    </a:extLst>
                  </a:tr>
                  <a:tr h="148634">
                    <a:tc>
                      <a:txBody>
                        <a:bodyPr/>
                        <a:lstStyle/>
                        <a:p>
                          <a:r>
                            <a:rPr lang="en-GB" sz="1100" b="1" dirty="0" err="1"/>
                            <a:t>Xtrack</a:t>
                          </a:r>
                          <a:endParaRPr lang="en-GB" sz="11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>
                              <a:solidFill>
                                <a:schemeClr val="accent6"/>
                              </a:solidFill>
                            </a:rPr>
                            <a:t>198.2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  <a:p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6776841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77EE50F2-5118-CC41-A1A9-C27F4A28D7C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56791236"/>
                  </p:ext>
                </p:extLst>
              </p:nvPr>
            </p:nvGraphicFramePr>
            <p:xfrm>
              <a:off x="6277511" y="2298236"/>
              <a:ext cx="2652599" cy="403612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28800">
                      <a:extLst>
                        <a:ext uri="{9D8B030D-6E8A-4147-A177-3AD203B41FA5}">
                          <a16:colId xmlns:a16="http://schemas.microsoft.com/office/drawing/2014/main" val="3407986603"/>
                        </a:ext>
                      </a:extLst>
                    </a:gridCol>
                    <a:gridCol w="823799">
                      <a:extLst>
                        <a:ext uri="{9D8B030D-6E8A-4147-A177-3AD203B41FA5}">
                          <a16:colId xmlns:a16="http://schemas.microsoft.com/office/drawing/2014/main" val="3904724591"/>
                        </a:ext>
                      </a:extLst>
                    </a:gridCol>
                  </a:tblGrid>
                  <a:tr h="667002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Method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3"/>
                          <a:stretch>
                            <a:fillRect l="-224615" r="-3077" b="-50566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98046353"/>
                      </a:ext>
                    </a:extLst>
                  </a:tr>
                  <a:tr h="290744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EMIT Thick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accent6"/>
                              </a:solidFill>
                            </a:rPr>
                            <a:t>196.3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42071174"/>
                      </a:ext>
                    </a:extLst>
                  </a:tr>
                  <a:tr h="290744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EMIT Thin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rgbClr val="FF0000"/>
                              </a:solidFill>
                            </a:rPr>
                            <a:t>2</a:t>
                          </a:r>
                          <a:r>
                            <a:rPr lang="en-GB" sz="1100" dirty="0">
                              <a:solidFill>
                                <a:srgbClr val="FF0000"/>
                              </a:solidFill>
                            </a:rPr>
                            <a:t>27.4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53725431"/>
                      </a:ext>
                    </a:extLst>
                  </a:tr>
                  <a:tr h="290744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TRACK Thick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accent6"/>
                              </a:solidFill>
                            </a:rPr>
                            <a:t>196.3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41614326"/>
                      </a:ext>
                    </a:extLst>
                  </a:tr>
                  <a:tr h="478873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TRACK Thin (before fix)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rgbClr val="FF0000"/>
                              </a:solidFill>
                            </a:rPr>
                            <a:t>70.12</a:t>
                          </a:r>
                          <a:endParaRPr lang="en-GB" sz="11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14402217"/>
                      </a:ext>
                    </a:extLst>
                  </a:tr>
                  <a:tr h="47887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dirty="0"/>
                            <a:t>TRACK Thin (after fix)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>
                              <a:solidFill>
                                <a:schemeClr val="accent6"/>
                              </a:solidFill>
                            </a:rPr>
                            <a:t>198.4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2825130"/>
                      </a:ext>
                    </a:extLst>
                  </a:tr>
                  <a:tr h="1112424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3"/>
                          <a:stretch>
                            <a:fillRect l="-690" t="-223864" r="-46207" b="-409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100" dirty="0">
                              <a:solidFill>
                                <a:schemeClr val="accent6"/>
                              </a:solidFill>
                            </a:rPr>
                            <a:t>198.2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39520131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/>
                          <a:r>
                            <a:rPr lang="en-GB" sz="1100" b="1" dirty="0" err="1"/>
                            <a:t>Xtrack</a:t>
                          </a:r>
                          <a:endParaRPr lang="en-GB" sz="11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>
                              <a:solidFill>
                                <a:schemeClr val="accent6"/>
                              </a:solidFill>
                            </a:rPr>
                            <a:t>198.2</a:t>
                          </a:r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  <a:p>
                          <a:endParaRPr lang="en-GB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6776841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D9EF84C-0308-6A40-9DCD-5C2434394F23}"/>
                  </a:ext>
                </a:extLst>
              </p:cNvPr>
              <p:cNvSpPr txBox="1"/>
              <p:nvPr/>
            </p:nvSpPr>
            <p:spPr>
              <a:xfrm>
                <a:off x="2380436" y="6175071"/>
                <a:ext cx="3039260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𝑡𝑢𝑟𝑛𝑠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]=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𝑡𝑢𝑟𝑛𝑠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D9EF84C-0308-6A40-9DCD-5C2434394F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0436" y="6175071"/>
                <a:ext cx="3039260" cy="276999"/>
              </a:xfrm>
              <a:prstGeom prst="rect">
                <a:avLst/>
              </a:prstGeom>
              <a:blipFill>
                <a:blip r:embed="rId4"/>
                <a:stretch>
                  <a:fillRect t="-18182" b="-36364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98029957-E885-4146-B7DC-676B15A719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2378" y="2245481"/>
            <a:ext cx="3321005" cy="372894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1C24365-EB06-DD47-8A23-6B13FA4A1F7A}"/>
              </a:ext>
            </a:extLst>
          </p:cNvPr>
          <p:cNvSpPr txBox="1"/>
          <p:nvPr/>
        </p:nvSpPr>
        <p:spPr>
          <a:xfrm>
            <a:off x="636997" y="6205591"/>
            <a:ext cx="160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Axel, Guillarme</a:t>
            </a:r>
          </a:p>
        </p:txBody>
      </p:sp>
    </p:spTree>
    <p:extLst>
      <p:ext uri="{BB962C8B-B14F-4D97-AF65-F5344CB8AC3E}">
        <p14:creationId xmlns:p14="http://schemas.microsoft.com/office/powerpoint/2010/main" val="345146049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548ED9-BE09-A242-A715-7C2B66B0F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46</a:t>
            </a:fld>
            <a:endParaRPr lang="en-C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B0F513-077F-2342-9BA4-8A2587B591F4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Incomplete </a:t>
            </a:r>
            <a:r>
              <a:rPr lang="en-US" sz="2400" b="1" dirty="0" err="1">
                <a:solidFill>
                  <a:srgbClr val="2A63AD"/>
                </a:solidFill>
                <a:latin typeface="Calibri" pitchFamily="34" charset="0"/>
              </a:rPr>
              <a:t>todo</a:t>
            </a: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 list…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48F9B06-4FA9-ED4C-97B9-A3257AEEFC4D}"/>
              </a:ext>
            </a:extLst>
          </p:cNvPr>
          <p:cNvSpPr txBox="1"/>
          <p:nvPr/>
        </p:nvSpPr>
        <p:spPr>
          <a:xfrm>
            <a:off x="1931542" y="503433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6640B7-C95C-3342-A0C8-B37E5300329D}"/>
              </a:ext>
            </a:extLst>
          </p:cNvPr>
          <p:cNvSpPr txBox="1"/>
          <p:nvPr/>
        </p:nvSpPr>
        <p:spPr>
          <a:xfrm>
            <a:off x="1076217" y="1659545"/>
            <a:ext cx="7286945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Integration with PyHEADTAIL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Ions and fragments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Two beams setup, mask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Rev</a:t>
            </a:r>
            <a:r>
              <a:rPr lang="en-GB" dirty="0" err="1"/>
              <a:t>ie</a:t>
            </a:r>
            <a:r>
              <a:rPr lang="en-CH" dirty="0"/>
              <a:t>w beam-beam interface (needs clean up and proper integration of strong-strong cases)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Missing to get rid of COMBI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/>
              <a:t>6D beam-beam, Peter is working in it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/>
              <a:t>Lumi calculation (being developed now)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SR photon spectrum check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Ions and ion fragments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endParaRPr lang="en-CH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63205492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BC0FCD0A-DFC3-8F48-9A8E-AAD7713CEB5E}"/>
              </a:ext>
            </a:extLst>
          </p:cNvPr>
          <p:cNvGrpSpPr/>
          <p:nvPr/>
        </p:nvGrpSpPr>
        <p:grpSpPr>
          <a:xfrm>
            <a:off x="-547098" y="2121466"/>
            <a:ext cx="10505505" cy="3640041"/>
            <a:chOff x="-476758" y="1903751"/>
            <a:chExt cx="10505505" cy="3640041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AF509D17-37F0-1B45-95A9-61E37C2FFB8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-476758" y="1903751"/>
              <a:ext cx="10505505" cy="3627620"/>
              <a:chOff x="-1084580" y="271781"/>
              <a:chExt cx="14351128" cy="4955539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27FF5E4A-BCB0-304D-AB92-500B53C517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-1084580" y="289560"/>
                <a:ext cx="6521958" cy="4937760"/>
              </a:xfrm>
              <a:prstGeom prst="rect">
                <a:avLst/>
              </a:prstGeom>
            </p:spPr>
          </p:pic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48DB42D3-B3F7-924B-BD40-F08BE02661F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2863850" y="334020"/>
                <a:ext cx="6439662" cy="4865751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55121403-8DD3-6248-AA21-C609056B619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6775451" y="271781"/>
                <a:ext cx="6491097" cy="4948047"/>
              </a:xfrm>
              <a:prstGeom prst="rect">
                <a:avLst/>
              </a:prstGeom>
            </p:spPr>
          </p:pic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BA3CA34-2BBE-8E40-91BA-FFA6F2985452}"/>
                </a:ext>
              </a:extLst>
            </p:cNvPr>
            <p:cNvSpPr txBox="1"/>
            <p:nvPr/>
          </p:nvSpPr>
          <p:spPr>
            <a:xfrm rot="16200000">
              <a:off x="-1071720" y="3632730"/>
              <a:ext cx="277665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Vertical tune</a:t>
              </a:r>
              <a:endParaRPr lang="en-US" sz="1100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132539A-0884-FC40-B17C-4358A0AF287C}"/>
                </a:ext>
              </a:extLst>
            </p:cNvPr>
            <p:cNvSpPr txBox="1"/>
            <p:nvPr/>
          </p:nvSpPr>
          <p:spPr>
            <a:xfrm>
              <a:off x="776376" y="5282182"/>
              <a:ext cx="238089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Horizontal tune</a:t>
              </a:r>
              <a:endParaRPr lang="en-US" sz="1100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02A7322-0887-8E45-9A90-E3F071BEEC40}"/>
                </a:ext>
              </a:extLst>
            </p:cNvPr>
            <p:cNvSpPr txBox="1"/>
            <p:nvPr/>
          </p:nvSpPr>
          <p:spPr>
            <a:xfrm>
              <a:off x="3624942" y="5282182"/>
              <a:ext cx="238397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Horizontal tune</a:t>
              </a:r>
              <a:endParaRPr lang="en-US" sz="1100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E648B12-B34D-4649-96BB-9F548FD8F161}"/>
                </a:ext>
              </a:extLst>
            </p:cNvPr>
            <p:cNvSpPr txBox="1"/>
            <p:nvPr/>
          </p:nvSpPr>
          <p:spPr>
            <a:xfrm>
              <a:off x="6512378" y="5282182"/>
              <a:ext cx="238397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Horizontal tune</a:t>
              </a:r>
              <a:endParaRPr lang="en-US" sz="1100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CF70E6A9-DEC0-8149-81B0-F6943E025CF2}"/>
              </a:ext>
            </a:extLst>
          </p:cNvPr>
          <p:cNvSpPr txBox="1"/>
          <p:nvPr/>
        </p:nvSpPr>
        <p:spPr>
          <a:xfrm>
            <a:off x="6430347" y="2561253"/>
            <a:ext cx="110639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10</a:t>
            </a:r>
            <a:r>
              <a:rPr lang="en-US" sz="1400" b="1" baseline="30000" dirty="0"/>
              <a:t>6</a:t>
            </a:r>
            <a:r>
              <a:rPr lang="en-US" sz="1400" b="1" dirty="0"/>
              <a:t> particles</a:t>
            </a:r>
          </a:p>
          <a:p>
            <a:r>
              <a:rPr lang="en-US" sz="1400" b="1" dirty="0"/>
              <a:t>32 turns </a:t>
            </a:r>
          </a:p>
          <a:p>
            <a:r>
              <a:rPr lang="en-US" sz="1400" dirty="0"/>
              <a:t>Comp. time:</a:t>
            </a:r>
          </a:p>
          <a:p>
            <a:r>
              <a:rPr lang="en-US" sz="1400" dirty="0"/>
              <a:t>CPU 	24 h</a:t>
            </a:r>
          </a:p>
          <a:p>
            <a:r>
              <a:rPr lang="en-US" sz="1400" dirty="0"/>
              <a:t>GPU	9 min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25FADED-10F3-674E-B048-62FA25B56704}"/>
              </a:ext>
            </a:extLst>
          </p:cNvPr>
          <p:cNvSpPr txBox="1"/>
          <p:nvPr/>
        </p:nvSpPr>
        <p:spPr>
          <a:xfrm>
            <a:off x="1240969" y="628265"/>
            <a:ext cx="782838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tx2"/>
                </a:solidFill>
              </a:rPr>
              <a:t>Xsuite allows </a:t>
            </a:r>
            <a:r>
              <a:rPr lang="en-US" sz="1700" b="1" dirty="0">
                <a:solidFill>
                  <a:srgbClr val="2B62AC"/>
                </a:solidFill>
              </a:rPr>
              <a:t>different kinds of space-charge simulations </a:t>
            </a:r>
            <a:r>
              <a:rPr lang="en-US" sz="1700" dirty="0">
                <a:solidFill>
                  <a:schemeClr val="tx2"/>
                </a:solidFill>
              </a:rPr>
              <a:t>(frozen, quasi-frozen, Particle In Cell - switching from one to the other is straightforward)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Tested in  the realistic case of the full SPS lattice with 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540 space-charge interactions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Example of application where 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the usage of GPUs is practically mandatory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857751-E449-974E-AC30-EB771BEE4B94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Space-charge – benchmarks and performance</a:t>
            </a:r>
          </a:p>
        </p:txBody>
      </p:sp>
    </p:spTree>
    <p:extLst>
      <p:ext uri="{BB962C8B-B14F-4D97-AF65-F5344CB8AC3E}">
        <p14:creationId xmlns:p14="http://schemas.microsoft.com/office/powerpoint/2010/main" val="2879014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295615" y="645345"/>
            <a:ext cx="7663034" cy="6011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Recent developments, tests and applications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Benchmark and performance on single-particle tracking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First Dynamic Aperture studies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Xpart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 package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Twiss functionality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Import of deferred expressions (</a:t>
            </a: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Xdeps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)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Synchrotron radiation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Tests on low energy machines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Collimation studies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Strong-strong beam beam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Beamstrahlung</a:t>
            </a:r>
            <a:endParaRPr lang="en-US" sz="1700" dirty="0">
              <a:solidFill>
                <a:schemeClr val="bg1">
                  <a:lumMod val="65000"/>
                </a:schemeClr>
              </a:solidFill>
            </a:endParaRP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BB Wire compensator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Intra-beam scattering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Electron cloud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Tracker functionalities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Xsequence</a:t>
            </a:r>
            <a:endParaRPr lang="en-US" sz="1700" dirty="0">
              <a:solidFill>
                <a:schemeClr val="bg1">
                  <a:lumMod val="65000"/>
                </a:schemeClr>
              </a:solidFill>
            </a:endParaRP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Job management tools</a:t>
            </a:r>
          </a:p>
          <a:p>
            <a:pPr marL="742950" lvl="1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BOINC</a:t>
            </a:r>
          </a:p>
        </p:txBody>
      </p:sp>
    </p:spTree>
    <p:extLst>
      <p:ext uri="{BB962C8B-B14F-4D97-AF65-F5344CB8AC3E}">
        <p14:creationId xmlns:p14="http://schemas.microsoft.com/office/powerpoint/2010/main" val="7048077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Single-particle tracking – benchmarks and performance</a:t>
            </a:r>
          </a:p>
        </p:txBody>
      </p:sp>
      <p:sp>
        <p:nvSpPr>
          <p:cNvPr id="19" name="Slide Number Placeholder 8">
            <a:extLst>
              <a:ext uri="{FF2B5EF4-FFF2-40B4-BE49-F238E27FC236}">
                <a16:creationId xmlns:a16="http://schemas.microsoft.com/office/drawing/2014/main" id="{C4DDB230-222C-FA40-8C12-F394122B89B1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6</a:t>
            </a:fld>
            <a:endParaRPr lang="en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5EC1C8-6A74-3E47-BAB0-05B10ED0BFCE}"/>
              </a:ext>
            </a:extLst>
          </p:cNvPr>
          <p:cNvSpPr txBox="1"/>
          <p:nvPr/>
        </p:nvSpPr>
        <p:spPr>
          <a:xfrm>
            <a:off x="1251416" y="851471"/>
            <a:ext cx="752334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2"/>
                </a:solidFill>
              </a:rPr>
              <a:t>Single-particle tracking has been </a:t>
            </a:r>
            <a:r>
              <a:rPr lang="en-CH" sz="1600" b="1" dirty="0">
                <a:solidFill>
                  <a:srgbClr val="2B62AC"/>
                </a:solidFill>
              </a:rPr>
              <a:t>successfully benchmarked against SixTrack</a:t>
            </a:r>
          </a:p>
          <a:p>
            <a:pPr lvl="1">
              <a:spcBef>
                <a:spcPts val="600"/>
              </a:spcBef>
            </a:pPr>
            <a:r>
              <a:rPr lang="en-CH" sz="1600" dirty="0">
                <a:solidFill>
                  <a:schemeClr val="tx2"/>
                </a:solidFill>
                <a:sym typeface="Wingdings" pitchFamily="2" charset="2"/>
              </a:rPr>
              <a:t> </a:t>
            </a:r>
            <a:r>
              <a:rPr lang="en-CH" sz="1600" dirty="0">
                <a:solidFill>
                  <a:schemeClr val="tx2"/>
                </a:solidFill>
              </a:rPr>
              <a:t>Checks performed for protons and 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600" b="1" dirty="0">
                <a:solidFill>
                  <a:srgbClr val="2B62AC"/>
                </a:solidFill>
              </a:rPr>
              <a:t>Computation time</a:t>
            </a:r>
            <a:r>
              <a:rPr lang="en-CH" sz="1600" dirty="0">
                <a:solidFill>
                  <a:schemeClr val="tx2"/>
                </a:solidFill>
              </a:rPr>
              <a:t> very similar to Sixtrack on CPU and to sixtracklib on GPU</a:t>
            </a:r>
          </a:p>
        </p:txBody>
      </p:sp>
      <p:graphicFrame>
        <p:nvGraphicFramePr>
          <p:cNvPr id="10" name="Table 5">
            <a:extLst>
              <a:ext uri="{FF2B5EF4-FFF2-40B4-BE49-F238E27FC236}">
                <a16:creationId xmlns:a16="http://schemas.microsoft.com/office/drawing/2014/main" id="{C643270C-F21D-BE4E-A4B0-442C310554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2711010"/>
              </p:ext>
            </p:extLst>
          </p:nvPr>
        </p:nvGraphicFramePr>
        <p:xfrm>
          <a:off x="4624027" y="3419964"/>
          <a:ext cx="4023899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0670">
                  <a:extLst>
                    <a:ext uri="{9D8B030D-6E8A-4147-A177-3AD203B41FA5}">
                      <a16:colId xmlns:a16="http://schemas.microsoft.com/office/drawing/2014/main" val="1689385859"/>
                    </a:ext>
                  </a:extLst>
                </a:gridCol>
                <a:gridCol w="1883229">
                  <a:extLst>
                    <a:ext uri="{9D8B030D-6E8A-4147-A177-3AD203B41FA5}">
                      <a16:colId xmlns:a16="http://schemas.microsoft.com/office/drawing/2014/main" val="39212317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CH" sz="1500" dirty="0"/>
                        <a:t>Platform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/>
                        <a:t>Computing 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0684970"/>
                  </a:ext>
                </a:extLst>
              </a:tr>
              <a:tr h="180415">
                <a:tc>
                  <a:txBody>
                    <a:bodyPr/>
                    <a:lstStyle/>
                    <a:p>
                      <a:r>
                        <a:rPr lang="en-CH" sz="1500" b="1" dirty="0"/>
                        <a:t>CPU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500" dirty="0"/>
                        <a:t>190 </a:t>
                      </a:r>
                      <a:r>
                        <a:rPr lang="en-CH" sz="1500" b="0" dirty="0">
                          <a:latin typeface="Symbol" pitchFamily="2" charset="2"/>
                        </a:rPr>
                        <a:t>(m</a:t>
                      </a:r>
                      <a:r>
                        <a:rPr lang="en-CH" sz="1500" b="0" dirty="0"/>
                        <a:t>s/part./turn)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48016672"/>
                  </a:ext>
                </a:extLst>
              </a:tr>
              <a:tr h="145477">
                <a:tc>
                  <a:txBody>
                    <a:bodyPr/>
                    <a:lstStyle/>
                    <a:p>
                      <a:r>
                        <a:rPr lang="en-CH" sz="1500" b="1" dirty="0"/>
                        <a:t>GPU</a:t>
                      </a:r>
                      <a:r>
                        <a:rPr lang="en-CH" sz="1500" dirty="0"/>
                        <a:t> (Titan V, cupy)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500" dirty="0"/>
                        <a:t>0.80 </a:t>
                      </a:r>
                      <a:r>
                        <a:rPr lang="en-CH" sz="1500" b="0" dirty="0">
                          <a:latin typeface="Symbol" pitchFamily="2" charset="2"/>
                        </a:rPr>
                        <a:t>(m</a:t>
                      </a:r>
                      <a:r>
                        <a:rPr lang="en-CH" sz="1500" b="0" dirty="0"/>
                        <a:t>s/part./turn)</a:t>
                      </a:r>
                      <a:endParaRPr lang="en-CH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386252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500" b="1" dirty="0"/>
                        <a:t>GPU </a:t>
                      </a:r>
                      <a:r>
                        <a:rPr lang="en-CH" sz="1500" dirty="0"/>
                        <a:t>(Titan V, pyopencl)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500" dirty="0"/>
                        <a:t>0.85 </a:t>
                      </a:r>
                      <a:r>
                        <a:rPr lang="en-CH" sz="1500" b="0" dirty="0">
                          <a:latin typeface="Symbol" pitchFamily="2" charset="2"/>
                        </a:rPr>
                        <a:t>(m</a:t>
                      </a:r>
                      <a:r>
                        <a:rPr lang="en-CH" sz="1500" b="0" dirty="0"/>
                        <a:t>s/part./turn)</a:t>
                      </a:r>
                      <a:endParaRPr lang="en-CH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75013801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157FE66B-CD17-3C45-B1E2-CBBD554F93EA}"/>
              </a:ext>
            </a:extLst>
          </p:cNvPr>
          <p:cNvSpPr txBox="1"/>
          <p:nvPr/>
        </p:nvSpPr>
        <p:spPr>
          <a:xfrm>
            <a:off x="4563197" y="4712466"/>
            <a:ext cx="40629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dirty="0"/>
              <a:t>(*) tests made on ABP GPU server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1B1B2F1-6AEA-F640-A372-9F1E56829A3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0550" b="722"/>
          <a:stretch/>
        </p:blipFill>
        <p:spPr>
          <a:xfrm>
            <a:off x="332083" y="1784138"/>
            <a:ext cx="3670752" cy="501036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369C567-DEB3-6844-BBE3-BE99643A5A63}"/>
              </a:ext>
            </a:extLst>
          </p:cNvPr>
          <p:cNvSpPr txBox="1"/>
          <p:nvPr/>
        </p:nvSpPr>
        <p:spPr>
          <a:xfrm>
            <a:off x="5352106" y="492875"/>
            <a:ext cx="34540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sz="1600" i="1" dirty="0">
                <a:solidFill>
                  <a:schemeClr val="tx2"/>
                </a:solidFill>
              </a:rPr>
              <a:t>Based on past work from M. Schwinzerl</a:t>
            </a:r>
          </a:p>
        </p:txBody>
      </p:sp>
    </p:spTree>
    <p:extLst>
      <p:ext uri="{BB962C8B-B14F-4D97-AF65-F5344CB8AC3E}">
        <p14:creationId xmlns:p14="http://schemas.microsoft.com/office/powerpoint/2010/main" val="15262599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7</a:t>
            </a:fld>
            <a:endParaRPr lang="en-CH" dirty="0"/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id="{61AED16D-567F-BA4A-9111-5F049286A69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14300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H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5E0852-0D25-7549-8EA3-120A1B421342}"/>
              </a:ext>
            </a:extLst>
          </p:cNvPr>
          <p:cNvSpPr txBox="1"/>
          <p:nvPr/>
        </p:nvSpPr>
        <p:spPr>
          <a:xfrm>
            <a:off x="5204185" y="3006018"/>
            <a:ext cx="3720890" cy="35240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2B62AC"/>
                </a:solidFill>
              </a:rPr>
              <a:t>Parameters of pilot study</a:t>
            </a:r>
          </a:p>
          <a:p>
            <a:endParaRPr lang="en-US" sz="1700" b="1" dirty="0">
              <a:solidFill>
                <a:srgbClr val="2B62AC"/>
              </a:solidFill>
            </a:endParaRPr>
          </a:p>
          <a:p>
            <a:r>
              <a:rPr lang="en-US" sz="1700" dirty="0">
                <a:solidFill>
                  <a:schemeClr val="tx2"/>
                </a:solidFill>
              </a:rPr>
              <a:t>Full HL-LHC lattice (20k elements)</a:t>
            </a:r>
          </a:p>
          <a:p>
            <a:r>
              <a:rPr lang="en-US" sz="1700" dirty="0">
                <a:solidFill>
                  <a:schemeClr val="tx2"/>
                </a:solidFill>
              </a:rPr>
              <a:t>Weak strong Beam-beam</a:t>
            </a:r>
          </a:p>
          <a:p>
            <a:endParaRPr lang="en-US" sz="1700" dirty="0">
              <a:solidFill>
                <a:schemeClr val="tx2"/>
              </a:solidFill>
            </a:endParaRPr>
          </a:p>
          <a:p>
            <a:r>
              <a:rPr lang="en-US" sz="1700" dirty="0">
                <a:solidFill>
                  <a:schemeClr val="tx2"/>
                </a:solidFill>
              </a:rPr>
              <a:t>N. tune configurations = 625</a:t>
            </a:r>
          </a:p>
          <a:p>
            <a:r>
              <a:rPr lang="en-US" sz="1700" dirty="0">
                <a:solidFill>
                  <a:schemeClr val="tx2"/>
                </a:solidFill>
              </a:rPr>
              <a:t>N. tracked particles/conf. = 1780</a:t>
            </a:r>
          </a:p>
          <a:p>
            <a:r>
              <a:rPr lang="en-US" sz="1700" dirty="0">
                <a:solidFill>
                  <a:schemeClr val="tx2"/>
                </a:solidFill>
              </a:rPr>
              <a:t>N. turns = 10</a:t>
            </a:r>
            <a:r>
              <a:rPr lang="en-US" sz="1700" baseline="30000" dirty="0">
                <a:solidFill>
                  <a:schemeClr val="tx2"/>
                </a:solidFill>
              </a:rPr>
              <a:t>6</a:t>
            </a:r>
          </a:p>
          <a:p>
            <a:endParaRPr lang="en-US" sz="1700" dirty="0">
              <a:solidFill>
                <a:schemeClr val="tx2"/>
              </a:solidFill>
            </a:endParaRPr>
          </a:p>
          <a:p>
            <a:r>
              <a:rPr lang="en-US" sz="1700" dirty="0">
                <a:solidFill>
                  <a:schemeClr val="tx2"/>
                </a:solidFill>
              </a:rPr>
              <a:t>N. jobs = ~10'000</a:t>
            </a:r>
          </a:p>
          <a:p>
            <a:endParaRPr lang="en-US" sz="1700" dirty="0">
              <a:solidFill>
                <a:schemeClr val="tx2"/>
              </a:solidFill>
            </a:endParaRPr>
          </a:p>
          <a:p>
            <a:r>
              <a:rPr lang="en-US" sz="1700" dirty="0">
                <a:solidFill>
                  <a:schemeClr val="tx2"/>
                </a:solidFill>
              </a:rPr>
              <a:t>Comp. time ~48h on INFN- CNAF cluster</a:t>
            </a: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DD625B5-BC48-6D43-84A4-951CADF7473A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HL-LHC Dynamic Aperture scan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73C403-98F9-BC46-A36B-2753C45EA57B}"/>
              </a:ext>
            </a:extLst>
          </p:cNvPr>
          <p:cNvSpPr txBox="1"/>
          <p:nvPr/>
        </p:nvSpPr>
        <p:spPr>
          <a:xfrm>
            <a:off x="1212980" y="1127075"/>
            <a:ext cx="793102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First DA studies with Xsuite.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Package</a:t>
            </a: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used in combination with 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other Pythonic tools:</a:t>
            </a:r>
            <a:endParaRPr lang="en-US" sz="1700" dirty="0">
              <a:solidFill>
                <a:schemeClr val="tx2"/>
              </a:solidFill>
              <a:sym typeface="Wingdings" pitchFamily="2" charset="2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Pymask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used to prepare the machine configurations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Job management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using a new 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Python package (</a:t>
            </a:r>
            <a:r>
              <a:rPr lang="en-US" sz="1700" b="1" dirty="0" err="1">
                <a:solidFill>
                  <a:srgbClr val="2B62AC"/>
                </a:solidFill>
                <a:sym typeface="Wingdings" pitchFamily="2" charset="2"/>
              </a:rPr>
              <a:t>TreeMaker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)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Dynamic Aperture computation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in Python using 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Pandas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F87405-7A8F-434E-864E-D99D464601CE}"/>
              </a:ext>
            </a:extLst>
          </p:cNvPr>
          <p:cNvSpPr txBox="1"/>
          <p:nvPr/>
        </p:nvSpPr>
        <p:spPr>
          <a:xfrm>
            <a:off x="6682648" y="475859"/>
            <a:ext cx="21565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i="1" dirty="0">
                <a:solidFill>
                  <a:schemeClr val="tx2"/>
                </a:solidFill>
              </a:rPr>
              <a:t>G. Sterbini, S. </a:t>
            </a:r>
            <a:r>
              <a:rPr lang="en-US" sz="1600" i="1" dirty="0" err="1">
                <a:solidFill>
                  <a:schemeClr val="tx2"/>
                </a:solidFill>
              </a:rPr>
              <a:t>Kostoglou</a:t>
            </a:r>
            <a:endParaRPr lang="en-US" sz="1600" i="1" dirty="0">
              <a:solidFill>
                <a:schemeClr val="tx2"/>
              </a:solidFill>
            </a:endParaRPr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D6FEE06D-B353-5945-A909-B3ED26228F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84" y="2748339"/>
            <a:ext cx="4921322" cy="3690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82898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8</a:t>
            </a:fld>
            <a:endParaRPr lang="en-CH" dirty="0"/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id="{61AED16D-567F-BA4A-9111-5F049286A69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14300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H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5E0852-0D25-7549-8EA3-120A1B421342}"/>
              </a:ext>
            </a:extLst>
          </p:cNvPr>
          <p:cNvSpPr txBox="1"/>
          <p:nvPr/>
        </p:nvSpPr>
        <p:spPr>
          <a:xfrm>
            <a:off x="5204185" y="3006018"/>
            <a:ext cx="3720890" cy="35240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2B62AC"/>
                </a:solidFill>
              </a:rPr>
              <a:t>Parameters of pilot study</a:t>
            </a:r>
          </a:p>
          <a:p>
            <a:endParaRPr lang="en-US" sz="1700" b="1" dirty="0">
              <a:solidFill>
                <a:srgbClr val="2B62AC"/>
              </a:solidFill>
            </a:endParaRPr>
          </a:p>
          <a:p>
            <a:r>
              <a:rPr lang="en-US" sz="1700" dirty="0">
                <a:solidFill>
                  <a:schemeClr val="tx2"/>
                </a:solidFill>
              </a:rPr>
              <a:t>Full HL-LHC lattice (20k elements)</a:t>
            </a:r>
          </a:p>
          <a:p>
            <a:r>
              <a:rPr lang="en-US" sz="1700" dirty="0">
                <a:solidFill>
                  <a:schemeClr val="tx2"/>
                </a:solidFill>
              </a:rPr>
              <a:t>Weak strong Beam-beam</a:t>
            </a:r>
          </a:p>
          <a:p>
            <a:endParaRPr lang="en-US" sz="1700" dirty="0">
              <a:solidFill>
                <a:schemeClr val="tx2"/>
              </a:solidFill>
            </a:endParaRPr>
          </a:p>
          <a:p>
            <a:r>
              <a:rPr lang="en-US" sz="1700" dirty="0">
                <a:solidFill>
                  <a:schemeClr val="tx2"/>
                </a:solidFill>
              </a:rPr>
              <a:t>N. tune configurations = 625</a:t>
            </a:r>
          </a:p>
          <a:p>
            <a:r>
              <a:rPr lang="en-US" sz="1700" dirty="0">
                <a:solidFill>
                  <a:schemeClr val="tx2"/>
                </a:solidFill>
              </a:rPr>
              <a:t>N. tracked particles/conf. = 1780</a:t>
            </a:r>
          </a:p>
          <a:p>
            <a:r>
              <a:rPr lang="en-US" sz="1700" dirty="0">
                <a:solidFill>
                  <a:schemeClr val="tx2"/>
                </a:solidFill>
              </a:rPr>
              <a:t>N. turns = 10</a:t>
            </a:r>
            <a:r>
              <a:rPr lang="en-US" sz="1700" baseline="30000" dirty="0">
                <a:solidFill>
                  <a:schemeClr val="tx2"/>
                </a:solidFill>
              </a:rPr>
              <a:t>6</a:t>
            </a:r>
          </a:p>
          <a:p>
            <a:endParaRPr lang="en-US" sz="1700" dirty="0">
              <a:solidFill>
                <a:schemeClr val="tx2"/>
              </a:solidFill>
            </a:endParaRPr>
          </a:p>
          <a:p>
            <a:r>
              <a:rPr lang="en-US" sz="1700" dirty="0">
                <a:solidFill>
                  <a:schemeClr val="tx2"/>
                </a:solidFill>
              </a:rPr>
              <a:t>N. jobs = ~10'000</a:t>
            </a:r>
          </a:p>
          <a:p>
            <a:endParaRPr lang="en-US" sz="1700" dirty="0">
              <a:solidFill>
                <a:schemeClr val="tx2"/>
              </a:solidFill>
            </a:endParaRPr>
          </a:p>
          <a:p>
            <a:r>
              <a:rPr lang="en-US" sz="1700" dirty="0">
                <a:solidFill>
                  <a:schemeClr val="tx2"/>
                </a:solidFill>
              </a:rPr>
              <a:t>Comp. time ~48h on INFN- CNAF cluster</a:t>
            </a: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DD625B5-BC48-6D43-84A4-951CADF7473A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HL-LHC Dynamic Aperture scan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73C403-98F9-BC46-A36B-2753C45EA57B}"/>
              </a:ext>
            </a:extLst>
          </p:cNvPr>
          <p:cNvSpPr txBox="1"/>
          <p:nvPr/>
        </p:nvSpPr>
        <p:spPr>
          <a:xfrm>
            <a:off x="1212980" y="1127075"/>
            <a:ext cx="793102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First DA studies with Xsuite.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Package</a:t>
            </a: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used in combination with 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other Pythonic tools:</a:t>
            </a:r>
            <a:endParaRPr lang="en-US" sz="1700" dirty="0">
              <a:solidFill>
                <a:schemeClr val="tx2"/>
              </a:solidFill>
              <a:sym typeface="Wingdings" pitchFamily="2" charset="2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Pymask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used to prepare the machine configurations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Job management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 using a new 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Python package (</a:t>
            </a:r>
            <a:r>
              <a:rPr lang="en-US" sz="1700" b="1" dirty="0" err="1">
                <a:solidFill>
                  <a:srgbClr val="2B62AC"/>
                </a:solidFill>
                <a:sym typeface="Wingdings" pitchFamily="2" charset="2"/>
              </a:rPr>
              <a:t>TreeMaker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)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Dynamic Aperture computation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in Python using </a:t>
            </a:r>
            <a:r>
              <a:rPr lang="en-US" sz="1700" b="1" dirty="0">
                <a:solidFill>
                  <a:srgbClr val="2B62AC"/>
                </a:solidFill>
                <a:sym typeface="Wingdings" pitchFamily="2" charset="2"/>
              </a:rPr>
              <a:t>Pandas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F87405-7A8F-434E-864E-D99D464601CE}"/>
              </a:ext>
            </a:extLst>
          </p:cNvPr>
          <p:cNvSpPr txBox="1"/>
          <p:nvPr/>
        </p:nvSpPr>
        <p:spPr>
          <a:xfrm>
            <a:off x="6682648" y="475859"/>
            <a:ext cx="21565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i="1" dirty="0">
                <a:solidFill>
                  <a:schemeClr val="tx2"/>
                </a:solidFill>
              </a:rPr>
              <a:t>G. Sterbini, S. </a:t>
            </a:r>
            <a:r>
              <a:rPr lang="en-US" sz="1600" i="1" dirty="0" err="1">
                <a:solidFill>
                  <a:schemeClr val="tx2"/>
                </a:solidFill>
              </a:rPr>
              <a:t>Kostoglou</a:t>
            </a:r>
            <a:endParaRPr lang="en-US" sz="1600" i="1" dirty="0">
              <a:solidFill>
                <a:schemeClr val="tx2"/>
              </a:solidFill>
            </a:endParaRP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A26BF52C-26FE-E743-AB4C-6986A33CC8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525" y="3061699"/>
            <a:ext cx="4657619" cy="3493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7EA5DC3-0E0D-2742-84F1-DCC7207A3B1F}"/>
              </a:ext>
            </a:extLst>
          </p:cNvPr>
          <p:cNvSpPr txBox="1"/>
          <p:nvPr/>
        </p:nvSpPr>
        <p:spPr>
          <a:xfrm rot="1778776">
            <a:off x="1124464" y="4806778"/>
            <a:ext cx="3067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/>
              <a:t>Benchmarked against SixTrack</a:t>
            </a:r>
          </a:p>
        </p:txBody>
      </p:sp>
    </p:spTree>
    <p:extLst>
      <p:ext uri="{BB962C8B-B14F-4D97-AF65-F5344CB8AC3E}">
        <p14:creationId xmlns:p14="http://schemas.microsoft.com/office/powerpoint/2010/main" val="1655544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12ADC9-F804-CA45-830E-BD3C5AF7E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9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714D42-54DD-0F46-8B44-E2DD088D5602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Advanced studies on Dynamic Aperture 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eva</a:t>
            </a:r>
            <a:r>
              <a:rPr lang="en-US" sz="2400" b="1" dirty="0" err="1">
                <a:solidFill>
                  <a:srgbClr val="2A63AD"/>
                </a:solidFill>
                <a:latin typeface="Calibri" pitchFamily="34" charset="0"/>
              </a:rPr>
              <a:t>luations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2A63AD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24E2854-75C2-284E-9B95-209DF53AEAE7}"/>
              </a:ext>
            </a:extLst>
          </p:cNvPr>
          <p:cNvSpPr txBox="1"/>
          <p:nvPr/>
        </p:nvSpPr>
        <p:spPr>
          <a:xfrm>
            <a:off x="2495234" y="492875"/>
            <a:ext cx="6310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sz="1600" i="1" dirty="0">
                <a:solidFill>
                  <a:schemeClr val="tx2"/>
                </a:solidFill>
              </a:rPr>
              <a:t>C. E. Montanari, F. Van der Veken, A. Bazzani, M. Giovannozzi, G. Turchetti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014F6E3-C96E-EF42-B41E-C573F306B8D0}"/>
              </a:ext>
            </a:extLst>
          </p:cNvPr>
          <p:cNvSpPr txBox="1"/>
          <p:nvPr/>
        </p:nvSpPr>
        <p:spPr>
          <a:xfrm>
            <a:off x="1085980" y="811934"/>
            <a:ext cx="7931020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Testing predictive capacity on chaotic behaviors with </a:t>
            </a: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different dynamic indicators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Classical indicators from accelerator community (e.g. Fast Lyapunov Indicator) and more exotic indicators used in cosmology and astrophysics (e.g. Reverse Error Method, Smallest Alignment Index, Global Alignment Index)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Use of </a:t>
            </a: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machine learning for smart sampling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of the phase space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E55D158-DFAF-4942-8416-DE6D2C07CF4D}"/>
              </a:ext>
            </a:extLst>
          </p:cNvPr>
          <p:cNvSpPr txBox="1"/>
          <p:nvPr/>
        </p:nvSpPr>
        <p:spPr>
          <a:xfrm>
            <a:off x="198976" y="2408964"/>
            <a:ext cx="8779924" cy="1369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b="1" dirty="0">
                <a:solidFill>
                  <a:srgbClr val="2864AB"/>
                </a:solidFill>
                <a:sym typeface="Wingdings" pitchFamily="2" charset="2"/>
              </a:rPr>
              <a:t>Xsuite instrumental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for these studies since it provides: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Easy configuration of custom "ghost particles" used  as probes for the dynamic indicators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Easy implementation of  unphysical actions, e.g. displacement renormalization every n turn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Fast parallel tracking on large amounts of particles on GPU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79CF0FF-C07C-8446-B8B5-319357FE80FF}"/>
              </a:ext>
            </a:extLst>
          </p:cNvPr>
          <p:cNvGrpSpPr>
            <a:grpSpLocks noChangeAspect="1"/>
          </p:cNvGrpSpPr>
          <p:nvPr/>
        </p:nvGrpSpPr>
        <p:grpSpPr>
          <a:xfrm>
            <a:off x="715377" y="3855750"/>
            <a:ext cx="3798219" cy="2926050"/>
            <a:chOff x="3738604" y="2237992"/>
            <a:chExt cx="5534763" cy="426383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D46CB07-0846-1545-BE32-D163FCD539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69532" y="2669569"/>
              <a:ext cx="5065767" cy="383226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93B43DB-0AA3-C842-AC3E-C5CCE05621D5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3738604" y="2237992"/>
              <a:ext cx="5534763" cy="4933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/>
                <a:t>Comparison of </a:t>
              </a:r>
              <a:r>
                <a:rPr lang="en-US" sz="1500" b="1" dirty="0"/>
                <a:t>dynamic</a:t>
              </a:r>
              <a:r>
                <a:rPr lang="en-US" sz="1600" b="1" dirty="0"/>
                <a:t> indicators (HL-LHC)</a:t>
              </a: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16951245-F3A6-FC42-8F95-1CAEDB9A49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0300" y="3873500"/>
            <a:ext cx="3124200" cy="31242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6F8C67C-C5BD-2642-ACF0-8291E8A71861}"/>
              </a:ext>
            </a:extLst>
          </p:cNvPr>
          <p:cNvSpPr txBox="1">
            <a:spLocks noChangeAspect="1"/>
          </p:cNvSpPr>
          <p:nvPr/>
        </p:nvSpPr>
        <p:spPr>
          <a:xfrm>
            <a:off x="5413324" y="3855750"/>
            <a:ext cx="22509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/>
              <a:t>Smart sampling with ML</a:t>
            </a:r>
          </a:p>
        </p:txBody>
      </p:sp>
    </p:spTree>
    <p:extLst>
      <p:ext uri="{BB962C8B-B14F-4D97-AF65-F5344CB8AC3E}">
        <p14:creationId xmlns:p14="http://schemas.microsoft.com/office/powerpoint/2010/main" val="270400566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11580</TotalTime>
  <Words>4029</Words>
  <Application>Microsoft Macintosh PowerPoint</Application>
  <PresentationFormat>On-screen Show (4:3)</PresentationFormat>
  <Paragraphs>699</Paragraphs>
  <Slides>47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8" baseType="lpstr">
      <vt:lpstr>Arial</vt:lpstr>
      <vt:lpstr>BeraSansMono</vt:lpstr>
      <vt:lpstr>Calibri</vt:lpstr>
      <vt:lpstr>Calibri Light</vt:lpstr>
      <vt:lpstr>Cambria Math</vt:lpstr>
      <vt:lpstr>Consolas</vt:lpstr>
      <vt:lpstr>Courier New</vt:lpstr>
      <vt:lpstr>Symbol</vt:lpstr>
      <vt:lpstr>Tahoma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137</cp:revision>
  <dcterms:created xsi:type="dcterms:W3CDTF">2022-04-05T08:33:49Z</dcterms:created>
  <dcterms:modified xsi:type="dcterms:W3CDTF">2022-05-23T07:46:03Z</dcterms:modified>
</cp:coreProperties>
</file>