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69" r:id="rId8"/>
    <p:sldId id="270" r:id="rId9"/>
    <p:sldId id="276" r:id="rId10"/>
    <p:sldId id="267" r:id="rId11"/>
    <p:sldId id="271" r:id="rId12"/>
    <p:sldId id="277" r:id="rId13"/>
    <p:sldId id="265" r:id="rId14"/>
    <p:sldId id="263" r:id="rId15"/>
    <p:sldId id="275" r:id="rId16"/>
    <p:sldId id="272" r:id="rId17"/>
    <p:sldId id="273" r:id="rId18"/>
    <p:sldId id="274" r:id="rId19"/>
    <p:sldId id="266" r:id="rId20"/>
    <p:sldId id="26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5" d="100"/>
          <a:sy n="145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1839A-890D-4A3C-B576-01877A216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F70712-8EAB-4EBD-BF12-F4526AD0B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CC5F5-848E-4173-AF4C-8CDA6FC54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F3ACE-88AA-434D-97DA-384DE4A3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4B2D6-C3EC-4B81-A830-9E546F94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87937-0405-425A-8198-F04E5BC4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F8DC9-E84B-45C2-ABC4-C585A72F2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B4087-2731-4927-BF8A-C2C4EF04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AC2F7-7DB7-4C55-BFB6-62DBD4D0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B16B1-A1C4-41DC-B41B-B2DAD9382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43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BB5338-3F1B-45B6-B3DC-BB0285316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89375E-E0D6-4FAC-B747-A8E2CCAA5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956A3-C1AC-464A-8ECE-AE6229B61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7B400-48B5-48CA-94BC-080B41F5C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F3D51-DDB5-4D21-BB60-A4E81E5AF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52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7447B-EB9A-475C-B590-CE3493A6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AE8A1-F393-45B1-883A-6B41F12AA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70E2B-1710-48EF-B37C-F88F7830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7DD14-BD75-4269-AFE5-4F4FD4D49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50727-E99C-4463-81B6-A67BA6E8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54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E2EC-59B8-4874-A6C9-F53CAA7E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85D3C-FA32-487E-8053-37C46C432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A954-3001-435F-B015-2B3BECFE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E0326-187B-4E22-B7CF-CCCE58BD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67C55-EDC3-44BD-B6B8-5B86D126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4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9BCC8-73D1-415C-849C-AF468313E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58C17-C276-4A28-AE79-6CD4F38F2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3A96E-F137-4334-99B2-11ECB62DF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2CA5A-6719-4536-8DF6-EFCCEE60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ACAE9-135D-4F89-A6D7-E7047757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01FCC-40AE-4D5A-88A6-0E189EFA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0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94ABB-630E-479B-BC26-E18907C4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653C2-FB37-41D3-BB7C-9033E5FF9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FADF2-4C8D-4CBF-B8CE-F5559FE6D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CCDA9-7FC1-43A4-8389-CB240FDC6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831CFD-245F-423A-BA4E-6ACD04B5B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1E2348-648C-4E1F-ABEC-BB437B659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7D9D77-E6B8-4D97-96C2-77C7D24CC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0B6C8C-D1A3-4FEA-B2DA-C016B5B2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7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7D246-DFE5-4F63-8A95-5C7578759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36E6BB-2DD7-46B0-8E83-F64D9E46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47506-01B0-4656-A4B4-277D952F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DDC8C1-354F-4EDB-9E03-99CE703CA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80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6B6D43-7E5E-4BF4-A483-8E8F065B9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B99AA-3E44-458B-A952-7EAFCD0B2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4400E-CC27-4BC0-B05C-FE197C23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29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8E8B0-8B66-483F-B0F7-80A68488A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40900-F429-4114-9072-7550DFE95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A3022-B0A3-480C-B802-D4B10B011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C2D01-D0AD-4DD8-9C41-1004629B0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81562-A23A-41F5-BFBE-8075B2316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639AD-6C64-4759-B6F6-D7D4BCB4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4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FD146-C3C1-4B7A-A6FA-C7C065393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8FB58-0C21-4DA5-9D59-8C5BF1612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BAA45-1D8D-4728-9528-A153CA394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F9CE9-4A0C-41A9-ACCD-6CD769C6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81FBB-C893-44B7-8D0C-04074320A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A7D6A-42D3-484A-B2D7-31A3A5B2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7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CE63E3-76A6-4667-B522-756693EDD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01B72F-994B-4EBE-B5E5-A9BFEB810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7493C-A93E-4F00-B9D8-7FE4753DC5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2088-2976-4FFE-A1DB-B4679FC175B4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D6E20-4052-4A39-9C63-597D31F75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FAAA4-AA45-448F-B697-9CDA9148A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8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tmp"/><Relationship Id="rId4" Type="http://schemas.openxmlformats.org/officeDocument/2006/relationships/image" Target="../media/image18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0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4.png"/><Relationship Id="rId19" Type="http://schemas.openxmlformats.org/officeDocument/2006/relationships/image" Target="../media/image42.png"/><Relationship Id="rId4" Type="http://schemas.openxmlformats.org/officeDocument/2006/relationships/image" Target="../media/image270.png"/><Relationship Id="rId9" Type="http://schemas.openxmlformats.org/officeDocument/2006/relationships/image" Target="../media/image30.png"/><Relationship Id="rId1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0.png"/><Relationship Id="rId7" Type="http://schemas.openxmlformats.org/officeDocument/2006/relationships/image" Target="../media/image44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5" Type="http://schemas.openxmlformats.org/officeDocument/2006/relationships/image" Target="../media/image420.png"/><Relationship Id="rId4" Type="http://schemas.openxmlformats.org/officeDocument/2006/relationships/image" Target="../media/image410.pn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ethodicalAcceleratorDesign/MAD-X/releases/tag/5.08.01" TargetMode="External"/><Relationship Id="rId2" Type="http://schemas.openxmlformats.org/officeDocument/2006/relationships/hyperlink" Target="https://github.com/MethodicalAcceleratorDesign/MAD-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issues/labels" TargetMode="External"/><Relationship Id="rId5" Type="http://schemas.openxmlformats.org/officeDocument/2006/relationships/hyperlink" Target="https://github.com/hibtc/cpymad/releases/tag/v1.9.3" TargetMode="External"/><Relationship Id="rId4" Type="http://schemas.openxmlformats.org/officeDocument/2006/relationships/hyperlink" Target="https://github.com/hibtc/cpymad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80.png"/><Relationship Id="rId7" Type="http://schemas.openxmlformats.org/officeDocument/2006/relationships/image" Target="../media/image110.png"/><Relationship Id="rId12" Type="http://schemas.openxmlformats.org/officeDocument/2006/relationships/image" Target="../media/image16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150.png"/><Relationship Id="rId5" Type="http://schemas.openxmlformats.org/officeDocument/2006/relationships/image" Target="../media/image100.png"/><Relationship Id="rId10" Type="http://schemas.openxmlformats.org/officeDocument/2006/relationships/image" Target="../media/image130.png"/><Relationship Id="rId9" Type="http://schemas.openxmlformats.org/officeDocument/2006/relationships/image" Target="../media/image1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ethodicalAcceleratorDesign/MAD-X/issues?q=is%3Aissue+author%3Abjlindst" TargetMode="External"/><Relationship Id="rId13" Type="http://schemas.openxmlformats.org/officeDocument/2006/relationships/hyperlink" Target="https://github.com/MethodicalAcceleratorDesign/MAD-X/issues?q=is%3Aissue+author%3Atpersson" TargetMode="External"/><Relationship Id="rId18" Type="http://schemas.openxmlformats.org/officeDocument/2006/relationships/hyperlink" Target="https://github.com/MethodicalAcceleratorDesign/MAD-X/issues?q=is%3Aissue+is%3Aclosed+label%3Awontfix" TargetMode="External"/><Relationship Id="rId3" Type="http://schemas.openxmlformats.org/officeDocument/2006/relationships/hyperlink" Target="https://github.com/MethodicalAcceleratorDesign/MAD-X/issues/1097" TargetMode="External"/><Relationship Id="rId7" Type="http://schemas.openxmlformats.org/officeDocument/2006/relationships/hyperlink" Target="https://github.com/MethodicalAcceleratorDesign/MAD-X/issues/1092" TargetMode="External"/><Relationship Id="rId12" Type="http://schemas.openxmlformats.org/officeDocument/2006/relationships/hyperlink" Target="https://github.com/MethodicalAcceleratorDesign/MAD-X/issues/872" TargetMode="External"/><Relationship Id="rId17" Type="http://schemas.openxmlformats.org/officeDocument/2006/relationships/hyperlink" Target="https://github.com/MethodicalAcceleratorDesign/MAD-X/issues?q=is%3Aissue+is%3Aclosed+label%3Abug" TargetMode="External"/><Relationship Id="rId2" Type="http://schemas.openxmlformats.org/officeDocument/2006/relationships/hyperlink" Target="https://github.com/MethodicalAcceleratorDesign/MAD-X/issues?q=closed%3A2022-01-01..2022-05-31+is%3Aissue" TargetMode="External"/><Relationship Id="rId16" Type="http://schemas.openxmlformats.org/officeDocument/2006/relationships/hyperlink" Target="https://github.com/MethodicalAcceleratorDesign/MAD-X/issues/11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issues?q=is%3Aissue+author%3Ardemaria" TargetMode="External"/><Relationship Id="rId11" Type="http://schemas.openxmlformats.org/officeDocument/2006/relationships/hyperlink" Target="https://github.com/MethodicalAcceleratorDesign/MAD-X/issues?q=is%3Aissue+author%3Azhuruihu" TargetMode="External"/><Relationship Id="rId5" Type="http://schemas.openxmlformats.org/officeDocument/2006/relationships/hyperlink" Target="https://github.com/MethodicalAcceleratorDesign/MAD-X/issues?q=closed%3A2022-01-01..2022-05-31+is%3Aissue+label%3Awontfix" TargetMode="External"/><Relationship Id="rId15" Type="http://schemas.openxmlformats.org/officeDocument/2006/relationships/hyperlink" Target="https://github.com/MethodicalAcceleratorDesign/MAD-X/issues?q=is%3Aissue+author%3Acoldfix" TargetMode="External"/><Relationship Id="rId10" Type="http://schemas.openxmlformats.org/officeDocument/2006/relationships/hyperlink" Target="https://github.com/MethodicalAcceleratorDesign/MAD-X/issues?q=closed%3A2022-01-01..2022-05-31+is%3Aissue+label%3Anotanissue" TargetMode="External"/><Relationship Id="rId19" Type="http://schemas.openxmlformats.org/officeDocument/2006/relationships/hyperlink" Target="https://github.com/MethodicalAcceleratorDesign/MAD-X/issues?q=is%3Aissue+author%3Amihofer" TargetMode="External"/><Relationship Id="rId4" Type="http://schemas.openxmlformats.org/officeDocument/2006/relationships/hyperlink" Target="https://github.com/MethodicalAcceleratorDesign/MAD-X/issues?q=closed%3A2022-01-01..2022-05-31+is%3Aissue+label%3Aenhancement" TargetMode="External"/><Relationship Id="rId9" Type="http://schemas.openxmlformats.org/officeDocument/2006/relationships/hyperlink" Target="https://github.com/MethodicalAcceleratorDesign/MAD-X/issues/1089" TargetMode="External"/><Relationship Id="rId14" Type="http://schemas.openxmlformats.org/officeDocument/2006/relationships/hyperlink" Target="https://github.com/MethodicalAcceleratorDesign/MAD-X/issues/172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ethodicalAcceleratorDesign/MAD-X/issues?q=is%3Apr+author%3Aldeniau" TargetMode="External"/><Relationship Id="rId13" Type="http://schemas.openxmlformats.org/officeDocument/2006/relationships/hyperlink" Target="https://github.com/MethodicalAcceleratorDesign/MAD-X/pull/1079" TargetMode="External"/><Relationship Id="rId18" Type="http://schemas.openxmlformats.org/officeDocument/2006/relationships/hyperlink" Target="https://github.com/MethodicalAcceleratorDesign/MAD-X/pull/1070" TargetMode="External"/><Relationship Id="rId3" Type="http://schemas.openxmlformats.org/officeDocument/2006/relationships/hyperlink" Target="https://github.com/MethodicalAcceleratorDesign/MAD-X/pull/1108" TargetMode="External"/><Relationship Id="rId7" Type="http://schemas.openxmlformats.org/officeDocument/2006/relationships/hyperlink" Target="https://github.com/MethodicalAcceleratorDesign/MAD-X/pull/1095" TargetMode="External"/><Relationship Id="rId12" Type="http://schemas.openxmlformats.org/officeDocument/2006/relationships/hyperlink" Target="https://github.com/MethodicalAcceleratorDesign/MAD-X/pull/1083" TargetMode="External"/><Relationship Id="rId17" Type="http://schemas.openxmlformats.org/officeDocument/2006/relationships/hyperlink" Target="https://github.com/MethodicalAcceleratorDesign/MAD-X/pull/1071" TargetMode="External"/><Relationship Id="rId2" Type="http://schemas.openxmlformats.org/officeDocument/2006/relationships/hyperlink" Target="https://github.com/MethodicalAcceleratorDesign/MAD-X/pulls?q=closed%3A2022-01-01..2022-05-31+is%3Apr" TargetMode="External"/><Relationship Id="rId16" Type="http://schemas.openxmlformats.org/officeDocument/2006/relationships/hyperlink" Target="https://github.com/MethodicalAcceleratorDesign/MAD-X/pull/1073" TargetMode="External"/><Relationship Id="rId20" Type="http://schemas.openxmlformats.org/officeDocument/2006/relationships/hyperlink" Target="https://github.com/MethodicalAcceleratorDesign/MAD-X/pull/106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issues?q=is%3Apr+author%3Ardemaria" TargetMode="External"/><Relationship Id="rId11" Type="http://schemas.openxmlformats.org/officeDocument/2006/relationships/hyperlink" Target="https://github.com/MethodicalAcceleratorDesign/MAD-X/issues?q=is%3Apr+author%3Atpersson" TargetMode="External"/><Relationship Id="rId5" Type="http://schemas.openxmlformats.org/officeDocument/2006/relationships/hyperlink" Target="https://github.com/MethodicalAcceleratorDesign/MAD-X/pull/1107" TargetMode="External"/><Relationship Id="rId15" Type="http://schemas.openxmlformats.org/officeDocument/2006/relationships/hyperlink" Target="https://github.com/MethodicalAcceleratorDesign/MAD-X/pull/1075" TargetMode="External"/><Relationship Id="rId10" Type="http://schemas.openxmlformats.org/officeDocument/2006/relationships/hyperlink" Target="https://github.com/MethodicalAcceleratorDesign/MAD-X/pull/1086" TargetMode="External"/><Relationship Id="rId19" Type="http://schemas.openxmlformats.org/officeDocument/2006/relationships/hyperlink" Target="https://github.com/MethodicalAcceleratorDesign/MAD-X/pull/1069" TargetMode="External"/><Relationship Id="rId4" Type="http://schemas.openxmlformats.org/officeDocument/2006/relationships/hyperlink" Target="https://github.com/MethodicalAcceleratorDesign/MAD-X/issues?q=is%3Apr+author%3Ajsberg-bnl" TargetMode="External"/><Relationship Id="rId9" Type="http://schemas.openxmlformats.org/officeDocument/2006/relationships/hyperlink" Target="https://github.com/MethodicalAcceleratorDesign/MAD-X/pull/1088" TargetMode="External"/><Relationship Id="rId14" Type="http://schemas.openxmlformats.org/officeDocument/2006/relationships/hyperlink" Target="https://github.com/MethodicalAcceleratorDesign/MAD-X/pull/1077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ethodicalAcceleratorDesign/MAD-X/issues?q=is%3Aopen+is%3Aissue+milestone%3A5.07.02+label%3Abug" TargetMode="External"/><Relationship Id="rId13" Type="http://schemas.openxmlformats.org/officeDocument/2006/relationships/hyperlink" Target="https://github.com/MethodicalAcceleratorDesign/MAD-X/issues/1085" TargetMode="External"/><Relationship Id="rId3" Type="http://schemas.openxmlformats.org/officeDocument/2006/relationships/hyperlink" Target="https://github.com/MethodicalAcceleratorDesign/MAD-X/issues/1055" TargetMode="External"/><Relationship Id="rId7" Type="http://schemas.openxmlformats.org/officeDocument/2006/relationships/hyperlink" Target="https://github.com/MethodicalAcceleratorDesign/MAD-X/issues/1098" TargetMode="External"/><Relationship Id="rId12" Type="http://schemas.openxmlformats.org/officeDocument/2006/relationships/hyperlink" Target="https://github.com/MethodicalAcceleratorDesign/MAD-X/issues?q=is%3Aissue+is%3Aopen+author%3Aroman-martin" TargetMode="External"/><Relationship Id="rId2" Type="http://schemas.openxmlformats.org/officeDocument/2006/relationships/hyperlink" Target="https://github.com/MethodicalAcceleratorDesign/MAD-X/issues?q=is%3Aopen+is%3Aissue+milestone%3A5.07.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milestone/2" TargetMode="External"/><Relationship Id="rId11" Type="http://schemas.openxmlformats.org/officeDocument/2006/relationships/hyperlink" Target="https://github.com/MethodicalAcceleratorDesign/MAD-X/issues/1087" TargetMode="External"/><Relationship Id="rId5" Type="http://schemas.openxmlformats.org/officeDocument/2006/relationships/hyperlink" Target="https://github.com/MethodicalAcceleratorDesign/MAD-X/issues?q=is%3Aissue+is%3Aopen+author%3Ardemaria" TargetMode="External"/><Relationship Id="rId10" Type="http://schemas.openxmlformats.org/officeDocument/2006/relationships/hyperlink" Target="https://github.com/MethodicalAcceleratorDesign/MAD-X/issues?q=is%3Aopen+is%3Aissue+milestone%3A5.07.02+label%3Adocumentation" TargetMode="External"/><Relationship Id="rId4" Type="http://schemas.openxmlformats.org/officeDocument/2006/relationships/hyperlink" Target="https://github.com/MethodicalAcceleratorDesign/MAD-X/issues?q=is%3Aopen+is%3Aissue+milestone%3A5.07.02+label%3Aenhancement" TargetMode="External"/><Relationship Id="rId9" Type="http://schemas.openxmlformats.org/officeDocument/2006/relationships/hyperlink" Target="https://github.com/MethodicalAcceleratorDesign/MAD-X/issues/1096" TargetMode="External"/><Relationship Id="rId14" Type="http://schemas.openxmlformats.org/officeDocument/2006/relationships/hyperlink" Target="https://github.com/MethodicalAcceleratorDesign/MAD-X/issues?q=is%3Aissue+is%3Aopen+author%3Ajsberg-bnl" TargetMode="Externa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hyperlink" Target="https://github.com/MethodicalAcceleratorDesign/MAD-X/issues?q=is%3Aissue+is%3Aopen+author%3Akandre2" TargetMode="External"/><Relationship Id="rId18" Type="http://schemas.openxmlformats.org/officeDocument/2006/relationships/hyperlink" Target="https://github.com/MethodicalAcceleratorDesign/MAD-X/issues/953" TargetMode="External"/><Relationship Id="rId26" Type="http://schemas.openxmlformats.org/officeDocument/2006/relationships/hyperlink" Target="https://github.com/MethodicalAcceleratorDesign/MAD-X/issues/1017" TargetMode="External"/><Relationship Id="rId3" Type="http://schemas.openxmlformats.org/officeDocument/2006/relationships/hyperlink" Target="https://github.com/MethodicalAcceleratorDesign/MAD-X/issues/1082" TargetMode="External"/><Relationship Id="rId21" Type="http://schemas.openxmlformats.org/officeDocument/2006/relationships/hyperlink" Target="https://github.com/MethodicalAcceleratorDesign/MAD-X/issues/1080" TargetMode="External"/><Relationship Id="rId34" Type="http://schemas.openxmlformats.org/officeDocument/2006/relationships/hyperlink" Target="https://github.com/MethodicalAcceleratorDesign/MAD-X/issues?q=is%3Aissue+is%3Aopen+author%3Abogomyag" TargetMode="External"/><Relationship Id="rId7" Type="http://schemas.openxmlformats.org/officeDocument/2006/relationships/hyperlink" Target="https://github.com/MethodicalAcceleratorDesign/MAD-X/issues/1081" TargetMode="External"/><Relationship Id="rId12" Type="http://schemas.openxmlformats.org/officeDocument/2006/relationships/hyperlink" Target="https://github.com/MethodicalAcceleratorDesign/MAD-X/issues/1011" TargetMode="External"/><Relationship Id="rId17" Type="http://schemas.openxmlformats.org/officeDocument/2006/relationships/hyperlink" Target="https://github.com/MethodicalAcceleratorDesign/MAD-X/issues/1056" TargetMode="External"/><Relationship Id="rId25" Type="http://schemas.openxmlformats.org/officeDocument/2006/relationships/hyperlink" Target="https://github.com/MethodicalAcceleratorDesign/MAD-X/issues?q=is%3Aissue+is%3Aopen+author%3AChristopheLannoy" TargetMode="External"/><Relationship Id="rId33" Type="http://schemas.openxmlformats.org/officeDocument/2006/relationships/hyperlink" Target="https://github.com/MethodicalAcceleratorDesign/MAD-X/issues?q=is%3Aopen+is%3Aissue+no%3Amilestone+label%3APTC" TargetMode="External"/><Relationship Id="rId2" Type="http://schemas.openxmlformats.org/officeDocument/2006/relationships/hyperlink" Target="https://github.com/MethodicalAcceleratorDesign/MAD-X/issues?q=is%3Aopen+is%3Aissue+milestone%3A5.08" TargetMode="External"/><Relationship Id="rId16" Type="http://schemas.openxmlformats.org/officeDocument/2006/relationships/hyperlink" Target="https://github.com/MethodicalAcceleratorDesign/MAD-X/issues?q=is%3Aissue+is%3Aopen+author%3Atpersson" TargetMode="External"/><Relationship Id="rId20" Type="http://schemas.openxmlformats.org/officeDocument/2006/relationships/hyperlink" Target="https://github.com/MethodicalAcceleratorDesign/MAD-X/issues?q=is%3Aissue+is%3Aopen+author%3AGuillaumeRD" TargetMode="External"/><Relationship Id="rId29" Type="http://schemas.openxmlformats.org/officeDocument/2006/relationships/hyperlink" Target="https://github.com/MethodicalAcceleratorDesign/MAD-X/issues?q=is%3Aissue+is%3Aopen+author%3AHelmutCER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milestone/1" TargetMode="External"/><Relationship Id="rId11" Type="http://schemas.openxmlformats.org/officeDocument/2006/relationships/hyperlink" Target="https://github.com/MethodicalAcceleratorDesign/MAD-X/issues?q=is%3Aissue+is%3Aopen+author%3Askostogl" TargetMode="External"/><Relationship Id="rId24" Type="http://schemas.openxmlformats.org/officeDocument/2006/relationships/hyperlink" Target="https://github.com/MethodicalAcceleratorDesign/MAD-X/issues?q=is%3Aopen+is%3Aissue+milestone%3A5.08+label%3Adocumentation" TargetMode="External"/><Relationship Id="rId32" Type="http://schemas.openxmlformats.org/officeDocument/2006/relationships/hyperlink" Target="https://github.com/MethodicalAcceleratorDesign/MAD-X/issues?q=is%3Aopen+is%3Aissue+no%3Amilestone+label%3Adocumentation" TargetMode="External"/><Relationship Id="rId5" Type="http://schemas.openxmlformats.org/officeDocument/2006/relationships/hyperlink" Target="https://github.com/MethodicalAcceleratorDesign/MAD-X/issues?q=is%3Aissue+is%3Aopen+author%3Ardemaria" TargetMode="External"/><Relationship Id="rId15" Type="http://schemas.openxmlformats.org/officeDocument/2006/relationships/hyperlink" Target="https://github.com/MethodicalAcceleratorDesign/MAD-X/issues/948" TargetMode="External"/><Relationship Id="rId23" Type="http://schemas.openxmlformats.org/officeDocument/2006/relationships/hyperlink" Target="https://github.com/MethodicalAcceleratorDesign/MAD-X/issues/1037" TargetMode="External"/><Relationship Id="rId28" Type="http://schemas.openxmlformats.org/officeDocument/2006/relationships/hyperlink" Target="https://github.com/MethodicalAcceleratorDesign/MAD-X/issues/961" TargetMode="External"/><Relationship Id="rId10" Type="http://schemas.openxmlformats.org/officeDocument/2006/relationships/hyperlink" Target="https://github.com/MethodicalAcceleratorDesign/MAD-X/issues/1074" TargetMode="External"/><Relationship Id="rId19" Type="http://schemas.openxmlformats.org/officeDocument/2006/relationships/hyperlink" Target="https://github.com/MethodicalAcceleratorDesign/MAD-X/issues/1076" TargetMode="External"/><Relationship Id="rId31" Type="http://schemas.openxmlformats.org/officeDocument/2006/relationships/hyperlink" Target="https://github.com/MethodicalAcceleratorDesign/MAD-X/issues/738" TargetMode="External"/><Relationship Id="rId4" Type="http://schemas.openxmlformats.org/officeDocument/2006/relationships/hyperlink" Target="https://github.com/MethodicalAcceleratorDesign/MAD-X/issues?q=is%3Aopen+is%3Aissue+milestone%3A5.08+label%3Abug" TargetMode="External"/><Relationship Id="rId9" Type="http://schemas.openxmlformats.org/officeDocument/2006/relationships/hyperlink" Target="https://github.com/MethodicalAcceleratorDesign/MAD-X/issues/1101" TargetMode="External"/><Relationship Id="rId14" Type="http://schemas.openxmlformats.org/officeDocument/2006/relationships/hyperlink" Target="https://github.com/MethodicalAcceleratorDesign/MAD-X/issues/1054" TargetMode="External"/><Relationship Id="rId22" Type="http://schemas.openxmlformats.org/officeDocument/2006/relationships/hyperlink" Target="https://github.com/MethodicalAcceleratorDesign/MAD-X/issues?q=is%3Aissue+is%3Aopen+author%3Aroman-martin" TargetMode="External"/><Relationship Id="rId27" Type="http://schemas.openxmlformats.org/officeDocument/2006/relationships/hyperlink" Target="https://github.com/MethodicalAcceleratorDesign/MAD-X/issues?q=is%3Aissue+is%3Aopen+author%3Abjlindst" TargetMode="External"/><Relationship Id="rId30" Type="http://schemas.openxmlformats.org/officeDocument/2006/relationships/hyperlink" Target="https://github.com/MethodicalAcceleratorDesign/MAD-X/issues/911" TargetMode="External"/><Relationship Id="rId35" Type="http://schemas.openxmlformats.org/officeDocument/2006/relationships/hyperlink" Target="https://github.com/MethodicalAcceleratorDesign/MAD-X/issues/728" TargetMode="External"/><Relationship Id="rId8" Type="http://schemas.openxmlformats.org/officeDocument/2006/relationships/hyperlink" Target="https://github.com/MethodicalAcceleratorDesign/MAD-X/issues?q=is%3Aopen+is%3Aissue+milestone%3A5.08+label%3Aenhancemen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36374" TargetMode="External"/><Relationship Id="rId2" Type="http://schemas.openxmlformats.org/officeDocument/2006/relationships/hyperlink" Target="https://cern.ch/mad8/doc/phys_guide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ADF5B-F589-41D4-8625-D7081ED07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MAD-X status: May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3A99A-26AC-4C5B-9925-169D0FB61D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De Maria for the MAD-X team</a:t>
            </a:r>
          </a:p>
          <a:p>
            <a:r>
              <a:rPr lang="en-GB" dirty="0"/>
              <a:t>Thanks to Laurent Deniau, Ghislain Roy, Guillaume Simon, Tobias Persson, Joshua Dilly, Gianni Iadarola, Leon Van Riesen-Haupt, Scot Berg, T. </a:t>
            </a:r>
            <a:r>
              <a:rPr lang="en-GB" dirty="0" err="1"/>
              <a:t>Glasse</a:t>
            </a:r>
            <a:r>
              <a:rPr lang="en-GB" dirty="0"/>
              <a:t>, Tessa Charles, Jacqueline </a:t>
            </a:r>
            <a:r>
              <a:rPr lang="en-GB" dirty="0" err="1"/>
              <a:t>Keintzel</a:t>
            </a:r>
            <a:r>
              <a:rPr lang="en-GB" dirty="0"/>
              <a:t>‎, A. Latina</a:t>
            </a:r>
          </a:p>
        </p:txBody>
      </p:sp>
    </p:spTree>
    <p:extLst>
      <p:ext uri="{BB962C8B-B14F-4D97-AF65-F5344CB8AC3E}">
        <p14:creationId xmlns:p14="http://schemas.microsoft.com/office/powerpoint/2010/main" val="3058001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E5280-A10B-401E-A48E-4E35C1464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MAD-X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C954C9A-9050-44F6-AEA8-E73A591BC116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998415" y="1493740"/>
                <a:ext cx="9575800" cy="2764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marL="0" indent="0">
                  <a:buNone/>
                </a:pPr>
                <a:r>
                  <a:rPr lang="en-US" sz="1800" b="0" dirty="0"/>
                  <a:t>Physical coordinates: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b="0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(1+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C954C9A-9050-44F6-AEA8-E73A591BC11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8415" y="1493740"/>
                <a:ext cx="9575800" cy="276486"/>
              </a:xfrm>
              <a:prstGeom prst="rect">
                <a:avLst/>
              </a:prstGeom>
              <a:blipFill>
                <a:blip r:embed="rId2"/>
                <a:stretch>
                  <a:fillRect l="-1528" t="-40000" b="-4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DF6A8D-39E6-4916-9EF3-5964C959043F}"/>
                  </a:ext>
                </a:extLst>
              </p:cNvPr>
              <p:cNvSpPr txBox="1"/>
              <p:nvPr/>
            </p:nvSpPr>
            <p:spPr>
              <a:xfrm>
                <a:off x="998415" y="3524841"/>
                <a:ext cx="6635261" cy="17557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GB" sz="1800" u="sng" dirty="0"/>
                  <a:t>Implications</a:t>
                </a:r>
                <a:r>
                  <a:rPr lang="en-GB" sz="1800" dirty="0"/>
                  <a:t>: </a:t>
                </a:r>
                <a:endParaRPr lang="en-US" sz="1800" i="1" dirty="0">
                  <a:latin typeface="Cambria Math" panose="02040503050406030204" pitchFamily="18" charset="0"/>
                </a:endParaRPr>
              </a:p>
              <a:p>
                <a:r>
                  <a:rPr lang="en-US" sz="1800" dirty="0"/>
                  <a:t>1. 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/>
                  <a:t>, closed orbit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co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co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≈0,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co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endParaRPr lang="en-GB" sz="1800" dirty="0"/>
              </a:p>
              <a:p>
                <a:r>
                  <a:rPr lang="en-US" sz="1800" dirty="0"/>
                  <a:t>2. In general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800" i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DF6A8D-39E6-4916-9EF3-5964C9590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15" y="3524841"/>
                <a:ext cx="6635261" cy="1755737"/>
              </a:xfrm>
              <a:prstGeom prst="rect">
                <a:avLst/>
              </a:prstGeom>
              <a:blipFill>
                <a:blip r:embed="rId3"/>
                <a:stretch>
                  <a:fillRect l="-827" t="-17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B836DCD-365F-4110-A4F8-AD5F87D58959}"/>
              </a:ext>
            </a:extLst>
          </p:cNvPr>
          <p:cNvSpPr txBox="1"/>
          <p:nvPr/>
        </p:nvSpPr>
        <p:spPr>
          <a:xfrm>
            <a:off x="9166857" y="1712952"/>
            <a:ext cx="35300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PC</a:t>
            </a:r>
            <a:r>
              <a:rPr lang="en-GB" sz="1800" dirty="0"/>
              <a:t>  in BEAM command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040436-7565-4207-9618-E7202FA4AFEB}"/>
              </a:ext>
            </a:extLst>
          </p:cNvPr>
          <p:cNvSpPr txBox="1"/>
          <p:nvPr/>
        </p:nvSpPr>
        <p:spPr>
          <a:xfrm>
            <a:off x="9322778" y="1343620"/>
            <a:ext cx="26019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B050"/>
                </a:solidFill>
              </a:rPr>
              <a:t>DELTA</a:t>
            </a:r>
            <a:r>
              <a:rPr lang="en-GB" sz="1800" dirty="0"/>
              <a:t> in TWISS command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408770-DD86-4C89-9F86-82F3A93328A3}"/>
              </a:ext>
            </a:extLst>
          </p:cNvPr>
          <p:cNvCxnSpPr>
            <a:cxnSpLocks/>
          </p:cNvCxnSpPr>
          <p:nvPr/>
        </p:nvCxnSpPr>
        <p:spPr>
          <a:xfrm flipV="1">
            <a:off x="8484575" y="1571332"/>
            <a:ext cx="947813" cy="61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4702451-8FE7-4A5C-A0E3-9513E281090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800535" y="1765495"/>
            <a:ext cx="1366322" cy="132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FADA7A-7707-478F-95BD-80DD87FD527E}"/>
                  </a:ext>
                </a:extLst>
              </p:cNvPr>
              <p:cNvSpPr txBox="1"/>
              <p:nvPr/>
            </p:nvSpPr>
            <p:spPr>
              <a:xfrm>
                <a:off x="933157" y="5364260"/>
                <a:ext cx="1052497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In TWISS: Hamiltonian is not approximated, but maps are truncated to 2</a:t>
                </a:r>
                <a:r>
                  <a:rPr lang="en-US" sz="1800" baseline="30000" dirty="0"/>
                  <a:t>nd</a:t>
                </a:r>
                <a:r>
                  <a:rPr lang="en-US" sz="1800" dirty="0"/>
                  <a:t> order.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dependency is exact,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800" dirty="0"/>
                  <a:t> dependency is approximated.</a:t>
                </a:r>
              </a:p>
              <a:p>
                <a:r>
                  <a:rPr lang="en-GB" sz="1800" dirty="0"/>
                  <a:t>In TRACK: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sng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u="sng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800" b="0" i="1" u="sng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800" u="sng" dirty="0"/>
                  <a:t> forced to 0</a:t>
                </a:r>
                <a:r>
                  <a:rPr lang="en-GB" sz="1800" dirty="0"/>
                  <a:t>, maps are generally </a:t>
                </a:r>
                <a:r>
                  <a:rPr lang="en-GB" sz="1800" dirty="0" err="1"/>
                  <a:t>symplectic</a:t>
                </a:r>
                <a:r>
                  <a:rPr lang="en-GB" sz="1800" dirty="0"/>
                  <a:t> solutions of approximated Hamiltonians. DELTA in TRACK changes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1800" dirty="0"/>
                  <a:t> and not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800" dirty="0"/>
                  <a:t>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FADA7A-7707-478F-95BD-80DD87FD5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157" y="5364260"/>
                <a:ext cx="10524977" cy="1200329"/>
              </a:xfrm>
              <a:prstGeom prst="rect">
                <a:avLst/>
              </a:prstGeom>
              <a:blipFill>
                <a:blip r:embed="rId4"/>
                <a:stretch>
                  <a:fillRect l="-463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A6EAE1-841F-4EA0-814B-0950ACADCBD8}"/>
                  </a:ext>
                </a:extLst>
              </p:cNvPr>
              <p:cNvSpPr txBox="1"/>
              <p:nvPr/>
            </p:nvSpPr>
            <p:spPr>
              <a:xfrm>
                <a:off x="6867864" y="4529814"/>
                <a:ext cx="5324136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Careful when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dirty="0"/>
                  <a:t> inside dipoles and solenoids</a:t>
                </a:r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A6EAE1-841F-4EA0-814B-0950ACADC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7864" y="4529814"/>
                <a:ext cx="5324136" cy="391261"/>
              </a:xfrm>
              <a:prstGeom prst="rect">
                <a:avLst/>
              </a:prstGeom>
              <a:blipFill>
                <a:blip r:embed="rId5"/>
                <a:stretch>
                  <a:fillRect l="-1031" t="-6250" b="-20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1F9145-8E3D-43B6-8AA6-ADF3E8A54435}"/>
                  </a:ext>
                </a:extLst>
              </p:cNvPr>
              <p:cNvSpPr txBox="1"/>
              <p:nvPr/>
            </p:nvSpPr>
            <p:spPr>
              <a:xfrm>
                <a:off x="7009810" y="3889575"/>
                <a:ext cx="431409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good to keep approximations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small </a:t>
                </a:r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1F9145-8E3D-43B6-8AA6-ADF3E8A54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810" y="3889575"/>
                <a:ext cx="4314094" cy="369332"/>
              </a:xfrm>
              <a:prstGeom prst="rect">
                <a:avLst/>
              </a:prstGeom>
              <a:blipFill>
                <a:blip r:embed="rId6"/>
                <a:stretch>
                  <a:fillRect l="-1271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DFEF3F4-9FDD-4087-8CCD-3B0404ACE586}"/>
                  </a:ext>
                </a:extLst>
              </p:cNvPr>
              <p:cNvSpPr txBox="1"/>
              <p:nvPr/>
            </p:nvSpPr>
            <p:spPr>
              <a:xfrm>
                <a:off x="3688568" y="2149105"/>
                <a:ext cx="7015773" cy="13615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𝜂𝛿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𝑐𝑇</m:t>
                      </m:r>
                    </m:oMath>
                  </m:oMathPara>
                </a14:m>
                <a:endParaRPr lang="en-US" sz="1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b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DFEF3F4-9FDD-4087-8CCD-3B0404ACE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568" y="2149105"/>
                <a:ext cx="7015773" cy="13615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FFA6431-ABFD-4FC3-96B1-3D745EB1A629}"/>
                  </a:ext>
                </a:extLst>
              </p:cNvPr>
              <p:cNvSpPr txBox="1"/>
              <p:nvPr/>
            </p:nvSpPr>
            <p:spPr>
              <a:xfrm>
                <a:off x="749300" y="2412023"/>
                <a:ext cx="27813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C</a:t>
                </a:r>
                <a:r>
                  <a:rPr lang="en-US" sz="1800" dirty="0">
                    <a:latin typeface="Cambria Math" panose="02040503050406030204" pitchFamily="18" charset="0"/>
                  </a:rPr>
                  <a:t>oordinates scaled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1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Fields </a:t>
                </a:r>
                <a:r>
                  <a:rPr lang="en-US" sz="1800" dirty="0">
                    <a:latin typeface="Cambria Math" panose="02040503050406030204" pitchFamily="18" charset="0"/>
                  </a:rPr>
                  <a:t>scaled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8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FFA6431-ABFD-4FC3-96B1-3D745EB1A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0" y="2412023"/>
                <a:ext cx="2781300" cy="646331"/>
              </a:xfrm>
              <a:prstGeom prst="rect">
                <a:avLst/>
              </a:prstGeom>
              <a:blipFill>
                <a:blip r:embed="rId8"/>
                <a:stretch>
                  <a:fillRect l="-1974" t="-6604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9365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F8C70-2761-4887-9B55-75CC8AA59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effect: average power loss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80000F2-B825-4218-B7E5-DDD3B1521A3C}"/>
                  </a:ext>
                </a:extLst>
              </p:cNvPr>
              <p:cNvSpPr txBox="1"/>
              <p:nvPr/>
            </p:nvSpPr>
            <p:spPr>
              <a:xfrm>
                <a:off x="608348" y="1921246"/>
                <a:ext cx="442082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80000F2-B825-4218-B7E5-DDD3B1521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48" y="1921246"/>
                <a:ext cx="4420826" cy="6028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5129397-7EC9-4483-A435-56BA814EE7B3}"/>
              </a:ext>
            </a:extLst>
          </p:cNvPr>
          <p:cNvSpPr txBox="1"/>
          <p:nvPr/>
        </p:nvSpPr>
        <p:spPr>
          <a:xfrm>
            <a:off x="5437095" y="1948567"/>
            <a:ext cx="1409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magnetic</a:t>
            </a:r>
          </a:p>
          <a:p>
            <a:r>
              <a:rPr lang="en-US" dirty="0"/>
              <a:t>fields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848B6F-E054-4A82-8B84-7B6370FAA295}"/>
                  </a:ext>
                </a:extLst>
              </p:cNvPr>
              <p:cNvSpPr txBox="1"/>
              <p:nvPr/>
            </p:nvSpPr>
            <p:spPr>
              <a:xfrm>
                <a:off x="6917202" y="1949573"/>
                <a:ext cx="4934829" cy="5615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𝛾𝛽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9848B6F-E054-4A82-8B84-7B6370FAA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7202" y="1949573"/>
                <a:ext cx="4934829" cy="561564"/>
              </a:xfrm>
              <a:prstGeom prst="rect">
                <a:avLst/>
              </a:prstGeom>
              <a:blipFill>
                <a:blip r:embed="rId3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25F94B-617D-4523-87E8-432233F33561}"/>
                  </a:ext>
                </a:extLst>
              </p:cNvPr>
              <p:cNvSpPr txBox="1"/>
              <p:nvPr/>
            </p:nvSpPr>
            <p:spPr>
              <a:xfrm>
                <a:off x="559111" y="2911421"/>
                <a:ext cx="2144240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25F94B-617D-4523-87E8-432233F33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11" y="2911421"/>
                <a:ext cx="2144240" cy="602857"/>
              </a:xfrm>
              <a:prstGeom prst="rect">
                <a:avLst/>
              </a:prstGeom>
              <a:blipFill>
                <a:blip r:embed="rId4"/>
                <a:stretch>
                  <a:fillRect b="-1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8A1836-FBFB-46B8-8663-11CB60FD7DBA}"/>
                  </a:ext>
                </a:extLst>
              </p:cNvPr>
              <p:cNvSpPr txBox="1"/>
              <p:nvPr/>
            </p:nvSpPr>
            <p:spPr>
              <a:xfrm>
                <a:off x="2954215" y="2906962"/>
                <a:ext cx="8678674" cy="6028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𝑑𝐻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8A1836-FBFB-46B8-8663-11CB60FD7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215" y="2906962"/>
                <a:ext cx="8678674" cy="602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8FD0184-72CA-4047-ABFE-4510CA2BD6E4}"/>
              </a:ext>
            </a:extLst>
          </p:cNvPr>
          <p:cNvSpPr txBox="1"/>
          <p:nvPr/>
        </p:nvSpPr>
        <p:spPr>
          <a:xfrm>
            <a:off x="6221856" y="4899816"/>
            <a:ext cx="5126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energy is lost in the direction of the momentum of particle and not the canonical momentum: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E5B27-9F45-4F60-8BDD-3FD1EF52CF02}"/>
              </a:ext>
            </a:extLst>
          </p:cNvPr>
          <p:cNvSpPr txBox="1"/>
          <p:nvPr/>
        </p:nvSpPr>
        <p:spPr>
          <a:xfrm>
            <a:off x="753079" y="3746681"/>
            <a:ext cx="152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dipoles for instance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968ADF-436E-4026-B5A9-E96DB94FAB10}"/>
                  </a:ext>
                </a:extLst>
              </p:cNvPr>
              <p:cNvSpPr txBox="1"/>
              <p:nvPr/>
            </p:nvSpPr>
            <p:spPr>
              <a:xfrm>
                <a:off x="2295594" y="3627793"/>
                <a:ext cx="7015261" cy="8590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hx</m:t>
                            </m:r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den>
                    </m:f>
                    <m:r>
                      <a:rPr lang="en-US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hx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f>
                          <m:f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sub>
                              <m:sup>
                                <m:r>
                                  <a:rPr lang="en-US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968ADF-436E-4026-B5A9-E96DB94FA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594" y="3627793"/>
                <a:ext cx="7015261" cy="8590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E0DC1A85-7685-48B4-B24C-F6613B3FC482}"/>
              </a:ext>
            </a:extLst>
          </p:cNvPr>
          <p:cNvSpPr txBox="1"/>
          <p:nvPr/>
        </p:nvSpPr>
        <p:spPr>
          <a:xfrm>
            <a:off x="425049" y="5499981"/>
            <a:ext cx="152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MAD-X we calculate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A34E3B8-6D04-4F68-9487-BE24779453A4}"/>
                  </a:ext>
                </a:extLst>
              </p:cNvPr>
              <p:cNvSpPr txBox="1"/>
              <p:nvPr/>
            </p:nvSpPr>
            <p:spPr>
              <a:xfrm>
                <a:off x="6917202" y="5590501"/>
                <a:ext cx="2485424" cy="1097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new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b="0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new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A34E3B8-6D04-4F68-9487-BE2477945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7202" y="5590501"/>
                <a:ext cx="2485424" cy="1097352"/>
              </a:xfrm>
              <a:prstGeom prst="rect">
                <a:avLst/>
              </a:prstGeom>
              <a:blipFill>
                <a:blip r:embed="rId7"/>
                <a:stretch>
                  <a:fillRect l="-3440" t="-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682508-D78B-4A02-952D-96C4D7A1B2DA}"/>
                  </a:ext>
                </a:extLst>
              </p:cNvPr>
              <p:cNvSpPr txBox="1"/>
              <p:nvPr/>
            </p:nvSpPr>
            <p:spPr>
              <a:xfrm>
                <a:off x="2172713" y="5573588"/>
                <a:ext cx="3831419" cy="10324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GB" dirty="0"/>
                  <a:t>=-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accent6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nary>
                      <m:naryPr>
                        <m:limLoc m:val="undOvr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𝑑𝐻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endParaRPr lang="en-US" b="0" dirty="0"/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682508-D78B-4A02-952D-96C4D7A1B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2713" y="5573588"/>
                <a:ext cx="3831419" cy="103246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3AFCF086-560A-4EC3-A980-094C3AF2EB7A}"/>
              </a:ext>
            </a:extLst>
          </p:cNvPr>
          <p:cNvSpPr txBox="1"/>
          <p:nvPr/>
        </p:nvSpPr>
        <p:spPr>
          <a:xfrm>
            <a:off x="9543837" y="4113027"/>
            <a:ext cx="203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Sometimes missing in the code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901E6D-CAF3-410F-968A-D610BBE5B625}"/>
              </a:ext>
            </a:extLst>
          </p:cNvPr>
          <p:cNvSpPr txBox="1"/>
          <p:nvPr/>
        </p:nvSpPr>
        <p:spPr>
          <a:xfrm>
            <a:off x="5099471" y="1278637"/>
            <a:ext cx="6425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Bp=(sqrt(|B|^2-|B  </a:t>
            </a:r>
            <a:r>
              <a:rPr lang="en-GB" dirty="0" err="1"/>
              <a:t>x’e</a:t>
            </a:r>
            <a:r>
              <a:rPr lang="en-GB" dirty="0"/>
              <a:t>|^2)) ~ Bs x’ (</a:t>
            </a:r>
            <a:r>
              <a:rPr lang="en-GB" dirty="0" err="1"/>
              <a:t>px-ax</a:t>
            </a:r>
            <a:r>
              <a:rPr lang="en-GB" dirty="0"/>
              <a:t>)/1+delta </a:t>
            </a:r>
          </a:p>
          <a:p>
            <a:r>
              <a:rPr lang="en-GB" dirty="0"/>
              <a:t>Bp=(sqrt(|B|^2-|</a:t>
            </a:r>
            <a:r>
              <a:rPr lang="en-GB" dirty="0" err="1"/>
              <a:t>B.ex</a:t>
            </a:r>
            <a:r>
              <a:rPr lang="en-GB" dirty="0"/>
              <a:t> x’|^2)) ~ Bs y’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557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B7F9E-0E10-4B58-AFFE-27D50F551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MAD-X: useful relations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9683F8-2873-41E5-A006-AA9AE8D6946A}"/>
                  </a:ext>
                </a:extLst>
              </p:cNvPr>
              <p:cNvSpPr txBox="1"/>
              <p:nvPr/>
            </p:nvSpPr>
            <p:spPr>
              <a:xfrm>
                <a:off x="381548" y="3414454"/>
                <a:ext cx="7308112" cy="6965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</m:d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𝑛𝑒𝑤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𝑛𝑒𝑤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𝑛𝑒𝑤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𝑃𝑐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𝑃𝑐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9683F8-2873-41E5-A006-AA9AE8D69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48" y="3414454"/>
                <a:ext cx="7308112" cy="696537"/>
              </a:xfrm>
              <a:prstGeom prst="rect">
                <a:avLst/>
              </a:prstGeom>
              <a:blipFill>
                <a:blip r:embed="rId2"/>
                <a:stretch>
                  <a:fillRect l="-83" b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ABE98D-FD3D-4937-A029-D8D8A65F0EA0}"/>
                  </a:ext>
                </a:extLst>
              </p:cNvPr>
              <p:cNvSpPr txBox="1"/>
              <p:nvPr/>
            </p:nvSpPr>
            <p:spPr>
              <a:xfrm>
                <a:off x="381548" y="1690688"/>
                <a:ext cx="10650458" cy="14558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𝑛𝑒𝑤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ABE98D-FD3D-4937-A029-D8D8A65F0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48" y="1690688"/>
                <a:ext cx="10650458" cy="14558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6672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8194-5542-499C-85F7-910E5E431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Fixes in track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E03D82-62C1-4999-BF94-89B2DECB8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72" y="5139958"/>
            <a:ext cx="7162800" cy="1552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1BEFDB-50B7-4CF0-97F0-4F2E5C116CC5}"/>
              </a:ext>
            </a:extLst>
          </p:cNvPr>
          <p:cNvSpPr txBox="1"/>
          <p:nvPr/>
        </p:nvSpPr>
        <p:spPr>
          <a:xfrm>
            <a:off x="7721045" y="5322463"/>
            <a:ext cx="2354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directly related to radiation damping but still need fix when k0l different from angle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24BCF3-08AE-41E9-8793-D39380BBC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71" y="2672722"/>
            <a:ext cx="9673004" cy="2476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399C4B-6A37-43CF-BFE9-7EF7BDE6CC0C}"/>
                  </a:ext>
                </a:extLst>
              </p:cNvPr>
              <p:cNvSpPr txBox="1"/>
              <p:nvPr/>
            </p:nvSpPr>
            <p:spPr>
              <a:xfrm>
                <a:off x="7458669" y="3657118"/>
                <a:ext cx="3860416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Missing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h𝑥</m:t>
                        </m:r>
                      </m:e>
                    </m:d>
                  </m:oMath>
                </a14:m>
                <a:r>
                  <a:rPr lang="en-US" dirty="0"/>
                  <a:t> dependence  </a:t>
                </a:r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B399C4B-6A37-43CF-BFE9-7EF7BDE6CC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669" y="3657118"/>
                <a:ext cx="3860416" cy="369332"/>
              </a:xfrm>
              <a:prstGeom prst="rect">
                <a:avLst/>
              </a:prstGeom>
              <a:blipFill>
                <a:blip r:embed="rId4"/>
                <a:stretch>
                  <a:fillRect l="-1260" t="-7937" r="-315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2F9C795-3FCB-45D1-8129-2C697A8300C2}"/>
              </a:ext>
            </a:extLst>
          </p:cNvPr>
          <p:cNvSpPr txBox="1"/>
          <p:nvPr/>
        </p:nvSpPr>
        <p:spPr>
          <a:xfrm>
            <a:off x="455761" y="1374199"/>
            <a:ext cx="8193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https://github.com/MethodicalAcceleratorDesign/MAD-X/pull/1079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535DAC-9604-4347-ACB6-5D5B2A36B9E9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7967451" y="4225738"/>
            <a:ext cx="1421426" cy="418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0765E0A-E915-4BAB-8F51-75A9CBB0421D}"/>
              </a:ext>
            </a:extLst>
          </p:cNvPr>
          <p:cNvCxnSpPr>
            <a:cxnSpLocks/>
          </p:cNvCxnSpPr>
          <p:nvPr/>
        </p:nvCxnSpPr>
        <p:spPr>
          <a:xfrm flipH="1">
            <a:off x="5919354" y="4104529"/>
            <a:ext cx="2398542" cy="457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0D46A3F-3F14-45CC-8901-7B1806372B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61" y="2211489"/>
            <a:ext cx="6366144" cy="2879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6EA4A8-33CF-41A0-B4EA-F665C318CDB9}"/>
              </a:ext>
            </a:extLst>
          </p:cNvPr>
          <p:cNvSpPr txBox="1"/>
          <p:nvPr/>
        </p:nvSpPr>
        <p:spPr>
          <a:xfrm>
            <a:off x="482383" y="1820092"/>
            <a:ext cx="73188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 err="1"/>
              <a:t>arad</a:t>
            </a:r>
            <a:r>
              <a:rPr lang="en-GB" sz="1600" dirty="0"/>
              <a:t>=ten_m_16*charge*charge*</a:t>
            </a:r>
            <a:r>
              <a:rPr lang="en-GB" sz="1600" dirty="0" err="1"/>
              <a:t>get_variable</a:t>
            </a:r>
            <a:r>
              <a:rPr lang="en-GB" sz="1600" dirty="0"/>
              <a:t>("</a:t>
            </a:r>
            <a:r>
              <a:rPr lang="en-GB" sz="1600" dirty="0" err="1"/>
              <a:t>qelect</a:t>
            </a:r>
            <a:r>
              <a:rPr lang="en-GB" sz="1600" dirty="0"/>
              <a:t>")*</a:t>
            </a:r>
            <a:r>
              <a:rPr lang="en-GB" sz="1600" dirty="0" err="1"/>
              <a:t>clight</a:t>
            </a:r>
            <a:r>
              <a:rPr lang="en-GB" sz="1600" dirty="0"/>
              <a:t>*</a:t>
            </a:r>
            <a:r>
              <a:rPr lang="en-GB" sz="1600" dirty="0" err="1"/>
              <a:t>clight</a:t>
            </a:r>
            <a:r>
              <a:rPr lang="en-GB" sz="1600" dirty="0"/>
              <a:t>/mass;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BBC7A42-5CBB-4FF0-B1D9-05580BD38182}"/>
                  </a:ext>
                </a:extLst>
              </p:cNvPr>
              <p:cNvSpPr txBox="1"/>
              <p:nvPr/>
            </p:nvSpPr>
            <p:spPr>
              <a:xfrm>
                <a:off x="7165965" y="1670754"/>
                <a:ext cx="4710085" cy="72398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const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𝐺𝑒𝑉</m:t>
                                  </m:r>
                                </m:e>
                              </m:d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BBC7A42-5CBB-4FF0-B1D9-05580BD38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65" y="1670754"/>
                <a:ext cx="4710085" cy="7239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C0F91C-A155-4C4A-8096-AC1B7ECDA7FE}"/>
                  </a:ext>
                </a:extLst>
              </p:cNvPr>
              <p:cNvSpPr txBox="1"/>
              <p:nvPr/>
            </p:nvSpPr>
            <p:spPr>
              <a:xfrm>
                <a:off x="9230007" y="2515944"/>
                <a:ext cx="2471318" cy="82259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curv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C0F91C-A155-4C4A-8096-AC1B7ECDA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0007" y="2515944"/>
                <a:ext cx="2471318" cy="8225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B59255-A730-407C-BE1D-EA9C10DB6C7E}"/>
                  </a:ext>
                </a:extLst>
              </p:cNvPr>
              <p:cNvSpPr txBox="1"/>
              <p:nvPr/>
            </p:nvSpPr>
            <p:spPr>
              <a:xfrm>
                <a:off x="7118625" y="300874"/>
                <a:ext cx="4680064" cy="426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=1.0000000005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5(15)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(since 2019)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1B59255-A730-407C-BE1D-EA9C10DB6C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8625" y="300874"/>
                <a:ext cx="4680064" cy="426976"/>
              </a:xfrm>
              <a:prstGeom prst="rect">
                <a:avLst/>
              </a:prstGeom>
              <a:blipFill>
                <a:blip r:embed="rId8"/>
                <a:stretch>
                  <a:fillRect l="-1304" t="-4286" r="-2216" b="-1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4A51CFC4-EF9D-45DA-9308-7235015EA455}"/>
              </a:ext>
            </a:extLst>
          </p:cNvPr>
          <p:cNvSpPr/>
          <p:nvPr/>
        </p:nvSpPr>
        <p:spPr>
          <a:xfrm>
            <a:off x="1871003" y="2158646"/>
            <a:ext cx="710419" cy="378324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BD4E18-6979-4E44-971A-EDCB59920CF4}"/>
              </a:ext>
            </a:extLst>
          </p:cNvPr>
          <p:cNvCxnSpPr>
            <a:endCxn id="17" idx="1"/>
          </p:cNvCxnSpPr>
          <p:nvPr/>
        </p:nvCxnSpPr>
        <p:spPr>
          <a:xfrm flipV="1">
            <a:off x="2581422" y="2032745"/>
            <a:ext cx="4584543" cy="357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AE1088F-C0DE-458D-BDEC-E6E0B0326169}"/>
              </a:ext>
            </a:extLst>
          </p:cNvPr>
          <p:cNvSpPr/>
          <p:nvPr/>
        </p:nvSpPr>
        <p:spPr>
          <a:xfrm>
            <a:off x="2522806" y="3129909"/>
            <a:ext cx="710419" cy="378324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E859F1-B491-4483-B513-813460D3445A}"/>
              </a:ext>
            </a:extLst>
          </p:cNvPr>
          <p:cNvCxnSpPr>
            <a:cxnSpLocks/>
          </p:cNvCxnSpPr>
          <p:nvPr/>
        </p:nvCxnSpPr>
        <p:spPr>
          <a:xfrm flipV="1">
            <a:off x="3233225" y="2918166"/>
            <a:ext cx="5996782" cy="400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8ED2-15F5-430A-A69F-E1BC4317C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Damping times of Electra lattice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7552D-CEE7-4526-81F9-44A4D48EB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488" y="1603705"/>
            <a:ext cx="10515600" cy="8894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Taking Electra lattice as an example of small lattice with few cavities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30AC59-CF5B-4C43-851F-04632E188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5525" y="2374033"/>
            <a:ext cx="3937957" cy="295346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7">
                <a:extLst>
                  <a:ext uri="{FF2B5EF4-FFF2-40B4-BE49-F238E27FC236}">
                    <a16:creationId xmlns:a16="http://schemas.microsoft.com/office/drawing/2014/main" id="{06C707D9-AE4D-49AD-9C3A-4E54E352E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0512565"/>
                  </p:ext>
                </p:extLst>
              </p:nvPr>
            </p:nvGraphicFramePr>
            <p:xfrm>
              <a:off x="8525622" y="2754389"/>
              <a:ext cx="2980030" cy="32790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8468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1171562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544806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Damping constant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GB" sz="1100" dirty="0"/>
                            <a:t>]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2374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u="sng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389315">
                    <a:tc>
                      <a:txBody>
                        <a:bodyPr/>
                        <a:lstStyle/>
                        <a:p>
                          <a:r>
                            <a:rPr lang="en-US" sz="1100" b="0" i="0" dirty="0">
                              <a:latin typeface="Cambria Math" panose="02040503050406030204" pitchFamily="18" charset="0"/>
                            </a:rPr>
                            <a:t>Twiss thin using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1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(2+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7">
                <a:extLst>
                  <a:ext uri="{FF2B5EF4-FFF2-40B4-BE49-F238E27FC236}">
                    <a16:creationId xmlns:a16="http://schemas.microsoft.com/office/drawing/2014/main" id="{06C707D9-AE4D-49AD-9C3A-4E54E352E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0512565"/>
                  </p:ext>
                </p:extLst>
              </p:nvPr>
            </p:nvGraphicFramePr>
            <p:xfrm>
              <a:off x="8525622" y="2754389"/>
              <a:ext cx="2980030" cy="32790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8468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1171562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4404" t="-1020" r="-2073" b="-4520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u="sng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3893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7" t="-136842" r="-66330" b="-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C9AED7-07E5-4703-BB28-AEE1F95BB0FA}"/>
                  </a:ext>
                </a:extLst>
              </p:cNvPr>
              <p:cNvSpPr txBox="1"/>
              <p:nvPr/>
            </p:nvSpPr>
            <p:spPr>
              <a:xfrm>
                <a:off x="5361764" y="5536448"/>
                <a:ext cx="25376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C9AED7-07E5-4703-BB28-AEE1F95BB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764" y="5536448"/>
                <a:ext cx="2537618" cy="276999"/>
              </a:xfrm>
              <a:prstGeom prst="rect">
                <a:avLst/>
              </a:prstGeom>
              <a:blipFill>
                <a:blip r:embed="rId6"/>
                <a:stretch>
                  <a:fillRect l="-1683" t="-4348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63D25F4-E75C-44DA-B4E3-6BFE2E76250D}"/>
              </a:ext>
            </a:extLst>
          </p:cNvPr>
          <p:cNvSpPr txBox="1"/>
          <p:nvPr/>
        </p:nvSpPr>
        <p:spPr>
          <a:xfrm>
            <a:off x="5548282" y="6308209"/>
            <a:ext cx="4800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NB. EMIT thick and thin gives the same T</a:t>
            </a:r>
            <a:r>
              <a:rPr lang="en-US" baseline="-25000" dirty="0"/>
              <a:t>0 </a:t>
            </a:r>
            <a:r>
              <a:rPr lang="en-US" dirty="0"/>
              <a:t>and W</a:t>
            </a:r>
            <a:r>
              <a:rPr lang="en-US" baseline="-25000" dirty="0"/>
              <a:t>0</a:t>
            </a:r>
            <a:endParaRPr lang="en-GB" baseline="-25000" dirty="0"/>
          </a:p>
        </p:txBody>
      </p:sp>
      <p:pic>
        <p:nvPicPr>
          <p:cNvPr id="7" name="Picture 6" descr="Diagram, histogram&#10;&#10;Description automatically generated">
            <a:extLst>
              <a:ext uri="{FF2B5EF4-FFF2-40B4-BE49-F238E27FC236}">
                <a16:creationId xmlns:a16="http://schemas.microsoft.com/office/drawing/2014/main" id="{BDA6AE3B-A097-4A6A-9800-DFCAAE4FF4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14306"/>
            <a:ext cx="4675725" cy="2471961"/>
          </a:xfrm>
          <a:prstGeom prst="rect">
            <a:avLst/>
          </a:prstGeom>
        </p:spPr>
      </p:pic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7E4B78E0-935A-4184-88F7-255C61704E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4093"/>
            <a:ext cx="4641576" cy="245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46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C6D6E-749E-426B-97D0-95B883871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Solenoid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898475-367B-4F9B-AF38-5E3D5CA5AC57}"/>
              </a:ext>
            </a:extLst>
          </p:cNvPr>
          <p:cNvSpPr/>
          <p:nvPr/>
        </p:nvSpPr>
        <p:spPr>
          <a:xfrm>
            <a:off x="1475317" y="1801283"/>
            <a:ext cx="1811866" cy="42333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69794A-885F-423A-9FE6-E8CD53A884A5}"/>
              </a:ext>
            </a:extLst>
          </p:cNvPr>
          <p:cNvGrpSpPr/>
          <p:nvPr/>
        </p:nvGrpSpPr>
        <p:grpSpPr>
          <a:xfrm>
            <a:off x="1246717" y="1580877"/>
            <a:ext cx="2294466" cy="423607"/>
            <a:chOff x="3640667" y="1599927"/>
            <a:chExt cx="2294466" cy="42360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4AD56A1-3189-4136-804F-551FD7FEBD01}"/>
                </a:ext>
              </a:extLst>
            </p:cNvPr>
            <p:cNvCxnSpPr>
              <a:cxnSpLocks/>
            </p:cNvCxnSpPr>
            <p:nvPr/>
          </p:nvCxnSpPr>
          <p:spPr>
            <a:xfrm>
              <a:off x="3640667" y="2023534"/>
              <a:ext cx="22944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1DE01DF-F352-45F9-8176-49916D23EDF0}"/>
                </a:ext>
              </a:extLst>
            </p:cNvPr>
            <p:cNvCxnSpPr>
              <a:cxnSpLocks/>
              <a:stCxn id="14" idx="2"/>
              <a:endCxn id="11" idx="2"/>
            </p:cNvCxnSpPr>
            <p:nvPr/>
          </p:nvCxnSpPr>
          <p:spPr>
            <a:xfrm>
              <a:off x="3871726" y="1938583"/>
              <a:ext cx="1806948" cy="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71F081E-EE71-44B3-B203-23DFFBFC3839}"/>
                </a:ext>
              </a:extLst>
            </p:cNvPr>
            <p:cNvSpPr/>
            <p:nvPr/>
          </p:nvSpPr>
          <p:spPr>
            <a:xfrm>
              <a:off x="5469466" y="1599938"/>
              <a:ext cx="423333" cy="338667"/>
            </a:xfrm>
            <a:prstGeom prst="arc">
              <a:avLst>
                <a:gd name="adj1" fmla="val 121206"/>
                <a:gd name="adj2" fmla="val 54499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CD60FB40-CC1A-4C41-B3C9-444B2292C82C}"/>
                </a:ext>
              </a:extLst>
            </p:cNvPr>
            <p:cNvSpPr/>
            <p:nvPr/>
          </p:nvSpPr>
          <p:spPr>
            <a:xfrm flipH="1">
              <a:off x="3657601" y="1599927"/>
              <a:ext cx="423333" cy="338667"/>
            </a:xfrm>
            <a:prstGeom prst="arc">
              <a:avLst>
                <a:gd name="adj1" fmla="val 32505"/>
                <a:gd name="adj2" fmla="val 54499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F8B5D4-6847-4CFE-99B6-8B8823429776}"/>
              </a:ext>
            </a:extLst>
          </p:cNvPr>
          <p:cNvGrpSpPr/>
          <p:nvPr/>
        </p:nvGrpSpPr>
        <p:grpSpPr>
          <a:xfrm flipV="1">
            <a:off x="1263651" y="2004484"/>
            <a:ext cx="2294466" cy="423607"/>
            <a:chOff x="3640667" y="1599927"/>
            <a:chExt cx="2294466" cy="42360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2799CE5-B8E8-4C13-9A1F-4A6E87BDA7C4}"/>
                </a:ext>
              </a:extLst>
            </p:cNvPr>
            <p:cNvCxnSpPr>
              <a:cxnSpLocks/>
            </p:cNvCxnSpPr>
            <p:nvPr/>
          </p:nvCxnSpPr>
          <p:spPr>
            <a:xfrm>
              <a:off x="3640667" y="2023534"/>
              <a:ext cx="22944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7590696-7F7F-4726-96D1-3B42E7B85D85}"/>
                </a:ext>
              </a:extLst>
            </p:cNvPr>
            <p:cNvCxnSpPr>
              <a:cxnSpLocks/>
              <a:stCxn id="23" idx="2"/>
              <a:endCxn id="22" idx="2"/>
            </p:cNvCxnSpPr>
            <p:nvPr/>
          </p:nvCxnSpPr>
          <p:spPr>
            <a:xfrm>
              <a:off x="3871726" y="1938583"/>
              <a:ext cx="1806948" cy="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BC13B7F6-5D69-4B8E-A687-017270658D63}"/>
                </a:ext>
              </a:extLst>
            </p:cNvPr>
            <p:cNvSpPr/>
            <p:nvPr/>
          </p:nvSpPr>
          <p:spPr>
            <a:xfrm>
              <a:off x="5469466" y="1599938"/>
              <a:ext cx="423333" cy="338667"/>
            </a:xfrm>
            <a:prstGeom prst="arc">
              <a:avLst>
                <a:gd name="adj1" fmla="val 21596431"/>
                <a:gd name="adj2" fmla="val 54499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6FC8EA8A-34FF-41B1-B317-7919B77E0E7C}"/>
                </a:ext>
              </a:extLst>
            </p:cNvPr>
            <p:cNvSpPr/>
            <p:nvPr/>
          </p:nvSpPr>
          <p:spPr>
            <a:xfrm flipH="1">
              <a:off x="3657601" y="1599927"/>
              <a:ext cx="423333" cy="338667"/>
            </a:xfrm>
            <a:prstGeom prst="arc">
              <a:avLst>
                <a:gd name="adj1" fmla="val 33949"/>
                <a:gd name="adj2" fmla="val 54499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5635D0B-E228-4747-9B1C-346BF9B1368D}"/>
                  </a:ext>
                </a:extLst>
              </p:cNvPr>
              <p:cNvSpPr txBox="1"/>
              <p:nvPr/>
            </p:nvSpPr>
            <p:spPr>
              <a:xfrm>
                <a:off x="517191" y="1765482"/>
                <a:ext cx="663808" cy="4371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000" dirty="0"/>
              </a:p>
              <a:p>
                <a:r>
                  <a:rPr lang="en-US" sz="1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5635D0B-E228-4747-9B1C-346BF9B13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191" y="1765482"/>
                <a:ext cx="663808" cy="437171"/>
              </a:xfrm>
              <a:prstGeom prst="rect">
                <a:avLst/>
              </a:prstGeom>
              <a:blipFill>
                <a:blip r:embed="rId2"/>
                <a:stretch>
                  <a:fillRect l="-2752" b="-7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3213A52-590B-4514-B2B1-AD78A7FD3A1A}"/>
                  </a:ext>
                </a:extLst>
              </p:cNvPr>
              <p:cNvSpPr txBox="1"/>
              <p:nvPr/>
            </p:nvSpPr>
            <p:spPr>
              <a:xfrm>
                <a:off x="1793316" y="2253685"/>
                <a:ext cx="1148312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3213A52-590B-4514-B2B1-AD78A7FD3A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316" y="2253685"/>
                <a:ext cx="1148312" cy="153888"/>
              </a:xfrm>
              <a:prstGeom prst="rect">
                <a:avLst/>
              </a:prstGeom>
              <a:blipFill>
                <a:blip r:embed="rId3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1A96D8-13AD-4C27-8BDD-9F9179BCD5C8}"/>
                  </a:ext>
                </a:extLst>
              </p:cNvPr>
              <p:cNvSpPr txBox="1"/>
              <p:nvPr/>
            </p:nvSpPr>
            <p:spPr>
              <a:xfrm>
                <a:off x="1407075" y="1423293"/>
                <a:ext cx="2036741" cy="4420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m:rPr>
                          <m:nor/>
                        </m:rPr>
                        <a:rPr lang="en-GB" sz="1000" dirty="0"/>
                        <m:t>   </m:t>
                      </m:r>
                    </m:oMath>
                  </m:oMathPara>
                </a14:m>
                <a:endParaRPr lang="en-GB" sz="1000" dirty="0"/>
              </a:p>
              <a:p>
                <a:endParaRPr lang="en-GB" sz="10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1A96D8-13AD-4C27-8BDD-9F9179BCD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7075" y="1423293"/>
                <a:ext cx="2036741" cy="442044"/>
              </a:xfrm>
              <a:prstGeom prst="rect">
                <a:avLst/>
              </a:prstGeom>
              <a:blipFill>
                <a:blip r:embed="rId4"/>
                <a:stretch>
                  <a:fillRect t="-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8D7EB66-12A7-4F7C-8CEF-3034AADFB42D}"/>
              </a:ext>
            </a:extLst>
          </p:cNvPr>
          <p:cNvCxnSpPr/>
          <p:nvPr/>
        </p:nvCxnSpPr>
        <p:spPr>
          <a:xfrm>
            <a:off x="2299759" y="1919533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20C04BF-929B-4363-9450-EB15077F2E8E}"/>
              </a:ext>
            </a:extLst>
          </p:cNvPr>
          <p:cNvCxnSpPr/>
          <p:nvPr/>
        </p:nvCxnSpPr>
        <p:spPr>
          <a:xfrm>
            <a:off x="2296584" y="2005522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645D12D-FC82-40AB-AFC1-920A718CB5DB}"/>
              </a:ext>
            </a:extLst>
          </p:cNvPr>
          <p:cNvCxnSpPr/>
          <p:nvPr/>
        </p:nvCxnSpPr>
        <p:spPr>
          <a:xfrm>
            <a:off x="2296584" y="2089413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E834F7E-2786-4D8C-84F0-1A9EB52FF512}"/>
              </a:ext>
            </a:extLst>
          </p:cNvPr>
          <p:cNvCxnSpPr>
            <a:cxnSpLocks/>
          </p:cNvCxnSpPr>
          <p:nvPr/>
        </p:nvCxnSpPr>
        <p:spPr>
          <a:xfrm rot="16200000">
            <a:off x="3441699" y="1698888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D2C75B1-D1C7-403B-B987-02D5BF287E82}"/>
              </a:ext>
            </a:extLst>
          </p:cNvPr>
          <p:cNvCxnSpPr/>
          <p:nvPr/>
        </p:nvCxnSpPr>
        <p:spPr>
          <a:xfrm>
            <a:off x="3558117" y="2004484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E10B6BC-9A86-48DA-BBAC-709D1DBDC548}"/>
              </a:ext>
            </a:extLst>
          </p:cNvPr>
          <p:cNvCxnSpPr>
            <a:cxnSpLocks/>
          </p:cNvCxnSpPr>
          <p:nvPr/>
        </p:nvCxnSpPr>
        <p:spPr>
          <a:xfrm rot="5400000">
            <a:off x="3458633" y="2315896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40E4B22-91AA-4A7E-B616-21F732370494}"/>
              </a:ext>
            </a:extLst>
          </p:cNvPr>
          <p:cNvCxnSpPr>
            <a:cxnSpLocks/>
          </p:cNvCxnSpPr>
          <p:nvPr/>
        </p:nvCxnSpPr>
        <p:spPr>
          <a:xfrm rot="16200000">
            <a:off x="1223434" y="2306373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0C2B7A2-EB7A-49A4-A943-5566EBB44197}"/>
              </a:ext>
            </a:extLst>
          </p:cNvPr>
          <p:cNvCxnSpPr>
            <a:cxnSpLocks/>
          </p:cNvCxnSpPr>
          <p:nvPr/>
        </p:nvCxnSpPr>
        <p:spPr>
          <a:xfrm rot="5400000">
            <a:off x="1204913" y="1702596"/>
            <a:ext cx="114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3D8B36E-6E55-4265-AD2C-48CAD29F4A46}"/>
                  </a:ext>
                </a:extLst>
              </p:cNvPr>
              <p:cNvSpPr txBox="1"/>
              <p:nvPr/>
            </p:nvSpPr>
            <p:spPr>
              <a:xfrm>
                <a:off x="6482846" y="1600409"/>
                <a:ext cx="2317747" cy="82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Entry Fringe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0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sz="1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0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sz="1000" b="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3D8B36E-6E55-4265-AD2C-48CAD29F4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846" y="1600409"/>
                <a:ext cx="2317747" cy="8285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8EB2D99-B93C-4545-B047-FA443897ABCD}"/>
                  </a:ext>
                </a:extLst>
              </p:cNvPr>
              <p:cNvSpPr txBox="1"/>
              <p:nvPr/>
            </p:nvSpPr>
            <p:spPr>
              <a:xfrm>
                <a:off x="3470041" y="1765482"/>
                <a:ext cx="663808" cy="4371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000" dirty="0"/>
              </a:p>
              <a:p>
                <a:r>
                  <a:rPr lang="en-US" sz="1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10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8EB2D99-B93C-4545-B047-FA443897A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041" y="1765482"/>
                <a:ext cx="663808" cy="437171"/>
              </a:xfrm>
              <a:prstGeom prst="rect">
                <a:avLst/>
              </a:prstGeom>
              <a:blipFill>
                <a:blip r:embed="rId6"/>
                <a:stretch>
                  <a:fillRect l="-1835" b="-7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A82B76D-1D81-488E-919B-BD1FFC8AEC6D}"/>
                  </a:ext>
                </a:extLst>
              </p:cNvPr>
              <p:cNvSpPr txBox="1"/>
              <p:nvPr/>
            </p:nvSpPr>
            <p:spPr>
              <a:xfrm>
                <a:off x="4999315" y="1595817"/>
                <a:ext cx="2317747" cy="8285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dirty="0"/>
                  <a:t>Exit Fringe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0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sz="1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10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sz="10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A82B76D-1D81-488E-919B-BD1FFC8AE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315" y="1595817"/>
                <a:ext cx="2317747" cy="82856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F2719FA-1302-4B09-814F-3B5A030BB2DF}"/>
                  </a:ext>
                </a:extLst>
              </p:cNvPr>
              <p:cNvSpPr txBox="1"/>
              <p:nvPr/>
            </p:nvSpPr>
            <p:spPr>
              <a:xfrm>
                <a:off x="4368520" y="1894070"/>
                <a:ext cx="480388" cy="2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0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10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F2719FA-1302-4B09-814F-3B5A030BB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520" y="1894070"/>
                <a:ext cx="480388" cy="237757"/>
              </a:xfrm>
              <a:prstGeom prst="rect">
                <a:avLst/>
              </a:prstGeom>
              <a:blipFill>
                <a:blip r:embed="rId8"/>
                <a:stretch>
                  <a:fillRect l="-3846" r="-3846" b="-10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6604FF9-37B3-42DB-AA12-15A349A5B846}"/>
                  </a:ext>
                </a:extLst>
              </p:cNvPr>
              <p:cNvSpPr txBox="1"/>
              <p:nvPr/>
            </p:nvSpPr>
            <p:spPr>
              <a:xfrm>
                <a:off x="4368520" y="843483"/>
                <a:ext cx="290724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N.B. In many references,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GB" sz="1800" dirty="0"/>
                  <a:t> is defined with a factor of 2!  </a:t>
                </a:r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6604FF9-37B3-42DB-AA12-15A349A5B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520" y="843483"/>
                <a:ext cx="2907241" cy="646331"/>
              </a:xfrm>
              <a:prstGeom prst="rect">
                <a:avLst/>
              </a:prstGeom>
              <a:blipFill>
                <a:blip r:embed="rId9"/>
                <a:stretch>
                  <a:fillRect l="-1887" t="-4717" r="-1468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8770292-FDE1-4D8C-B9D7-4B6C3E5D728B}"/>
                  </a:ext>
                </a:extLst>
              </p:cNvPr>
              <p:cNvSpPr txBox="1"/>
              <p:nvPr/>
            </p:nvSpPr>
            <p:spPr>
              <a:xfrm>
                <a:off x="1088466" y="2332813"/>
                <a:ext cx="493183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1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8770292-FDE1-4D8C-B9D7-4B6C3E5D7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466" y="2332813"/>
                <a:ext cx="493183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" name="Picture 55">
            <a:extLst>
              <a:ext uri="{FF2B5EF4-FFF2-40B4-BE49-F238E27FC236}">
                <a16:creationId xmlns:a16="http://schemas.microsoft.com/office/drawing/2014/main" id="{0782F42C-6B5C-4430-B65A-8F93DC2D75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0141" y="4726719"/>
            <a:ext cx="3621804" cy="48473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A5E2C90E-59FC-448E-99C7-D3A659FC20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0024" y="5311097"/>
            <a:ext cx="2597456" cy="219503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8DC8B2B-6D6F-4CED-A6A2-7E8C9763E8CA}"/>
              </a:ext>
            </a:extLst>
          </p:cNvPr>
          <p:cNvSpPr txBox="1"/>
          <p:nvPr/>
        </p:nvSpPr>
        <p:spPr>
          <a:xfrm>
            <a:off x="533816" y="4317424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EMIT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5D4583E3-595F-4B89-8317-FBE710BBF45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72311"/>
          <a:stretch/>
        </p:blipFill>
        <p:spPr>
          <a:xfrm>
            <a:off x="170024" y="5551590"/>
            <a:ext cx="2124721" cy="420715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628CE88-6540-40C9-B573-3F8E68EF81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74839" y="867698"/>
            <a:ext cx="4079850" cy="345345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8E1DDF4-0182-46F8-B62D-4872EBB64557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6497"/>
          <a:stretch/>
        </p:blipFill>
        <p:spPr>
          <a:xfrm>
            <a:off x="170024" y="6047312"/>
            <a:ext cx="5640208" cy="420715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624607E3-90C8-498E-865F-5EC807E32678}"/>
              </a:ext>
            </a:extLst>
          </p:cNvPr>
          <p:cNvSpPr txBox="1"/>
          <p:nvPr/>
        </p:nvSpPr>
        <p:spPr>
          <a:xfrm>
            <a:off x="10295952" y="389393"/>
            <a:ext cx="67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1BEB2CE-50B8-44C2-8295-A87AFF48FB64}"/>
                  </a:ext>
                </a:extLst>
              </p:cNvPr>
              <p:cNvSpPr txBox="1"/>
              <p:nvPr/>
            </p:nvSpPr>
            <p:spPr>
              <a:xfrm>
                <a:off x="2715842" y="2988660"/>
                <a:ext cx="2269139" cy="5713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1BEB2CE-50B8-44C2-8295-A87AFF48F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842" y="2988660"/>
                <a:ext cx="2269139" cy="5713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F2EDFF53-7108-4B6B-976A-528FC7873AF6}"/>
              </a:ext>
            </a:extLst>
          </p:cNvPr>
          <p:cNvGrpSpPr/>
          <p:nvPr/>
        </p:nvGrpSpPr>
        <p:grpSpPr>
          <a:xfrm>
            <a:off x="-396834" y="2991983"/>
            <a:ext cx="2791181" cy="946541"/>
            <a:chOff x="1911803" y="2807273"/>
            <a:chExt cx="2791181" cy="94654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EF0DE6A7-7976-4781-B99A-140F5367A0F2}"/>
                </a:ext>
              </a:extLst>
            </p:cNvPr>
            <p:cNvCxnSpPr/>
            <p:nvPr/>
          </p:nvCxnSpPr>
          <p:spPr>
            <a:xfrm>
              <a:off x="2921893" y="3110638"/>
              <a:ext cx="178109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56FC070-2C5B-48F6-B056-421078B620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0758" y="3120476"/>
              <a:ext cx="1492226" cy="5162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46B99D0-8BF2-4139-BA8C-6CFDCB27F391}"/>
                </a:ext>
              </a:extLst>
            </p:cNvPr>
            <p:cNvGrpSpPr/>
            <p:nvPr/>
          </p:nvGrpSpPr>
          <p:grpSpPr>
            <a:xfrm>
              <a:off x="1911803" y="2807273"/>
              <a:ext cx="2531683" cy="946541"/>
              <a:chOff x="1911803" y="2807273"/>
              <a:chExt cx="2531683" cy="946541"/>
            </a:xfrm>
          </p:grpSpPr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2E9A556-8D92-4120-9982-10C40B9B09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2931" y="2903101"/>
                <a:ext cx="599555" cy="2098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475EDCDC-799E-4B4B-9A8E-93B86B8B9DDB}"/>
                      </a:ext>
                    </a:extLst>
                  </p:cNvPr>
                  <p:cNvSpPr txBox="1"/>
                  <p:nvPr/>
                </p:nvSpPr>
                <p:spPr>
                  <a:xfrm>
                    <a:off x="3843931" y="2807273"/>
                    <a:ext cx="599555" cy="3752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475EDCDC-799E-4B4B-9A8E-93B86B8B9D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43931" y="2807273"/>
                    <a:ext cx="599555" cy="375231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78102B09-100B-460B-9D37-A6C7CD0A70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32931" y="3115218"/>
                <a:ext cx="299777" cy="5408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45547070-43B9-43B6-BF38-9932E83DB26C}"/>
                      </a:ext>
                    </a:extLst>
                  </p:cNvPr>
                  <p:cNvSpPr txBox="1"/>
                  <p:nvPr/>
                </p:nvSpPr>
                <p:spPr>
                  <a:xfrm>
                    <a:off x="3649856" y="3378583"/>
                    <a:ext cx="396364" cy="3752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45547070-43B9-43B6-BF38-9932E83DB2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49856" y="3378583"/>
                    <a:ext cx="396364" cy="375231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r="-3077" b="-819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8D29DE70-12CF-4D73-9776-80514DCBF857}"/>
                      </a:ext>
                    </a:extLst>
                  </p:cNvPr>
                  <p:cNvSpPr txBox="1"/>
                  <p:nvPr/>
                </p:nvSpPr>
                <p:spPr>
                  <a:xfrm>
                    <a:off x="1911803" y="3272052"/>
                    <a:ext cx="1951863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8D29DE70-12CF-4D73-9776-80514DCBF8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11803" y="3272052"/>
                    <a:ext cx="1951863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813843F4-2CE4-4E88-830F-ACEC8C41AE93}"/>
                      </a:ext>
                    </a:extLst>
                  </p:cNvPr>
                  <p:cNvSpPr txBox="1"/>
                  <p:nvPr/>
                </p:nvSpPr>
                <p:spPr>
                  <a:xfrm>
                    <a:off x="3389209" y="2811666"/>
                    <a:ext cx="42258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813843F4-2CE4-4E88-830F-ACEC8C41AE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89209" y="2811666"/>
                    <a:ext cx="422589" cy="369332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4C807F3-E2B8-46FA-B141-4BA8563CBA6C}"/>
                  </a:ext>
                </a:extLst>
              </p:cNvPr>
              <p:cNvSpPr txBox="1"/>
              <p:nvPr/>
            </p:nvSpPr>
            <p:spPr>
              <a:xfrm>
                <a:off x="4620302" y="3039991"/>
                <a:ext cx="2269139" cy="5788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4C807F3-E2B8-46FA-B141-4BA8563CB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302" y="3039991"/>
                <a:ext cx="2269139" cy="57887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530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45B09-3D01-4DF1-BAA9-8F7B2DCBC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708" y="263002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060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8E4C3-3AC6-4134-A9C2-65BB6A101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Variables and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92D3F86-BBE7-4610-9B30-DB5D2E40614A}"/>
                  </a:ext>
                </a:extLst>
              </p:cNvPr>
              <p:cNvSpPr txBox="1"/>
              <p:nvPr/>
            </p:nvSpPr>
            <p:spPr>
              <a:xfrm>
                <a:off x="3620834" y="5073368"/>
                <a:ext cx="8130899" cy="665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𝜂𝛿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𝑐𝑇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92D3F86-BBE7-4610-9B30-DB5D2E406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834" y="5073368"/>
                <a:ext cx="8130899" cy="6659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C36A9E-D14D-4EFE-B4FC-112010FD99A2}"/>
                  </a:ext>
                </a:extLst>
              </p:cNvPr>
              <p:cNvSpPr txBox="1"/>
              <p:nvPr/>
            </p:nvSpPr>
            <p:spPr>
              <a:xfrm>
                <a:off x="440267" y="5032276"/>
                <a:ext cx="299720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latin typeface="Cambria Math" panose="02040503050406030204" pitchFamily="18" charset="0"/>
                  </a:rPr>
                  <a:t>Scaled coordinates by</a:t>
                </a:r>
              </a:p>
              <a:p>
                <a:r>
                  <a:rPr lang="en-US" sz="1800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C36A9E-D14D-4EFE-B4FC-112010FD9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7" y="5032276"/>
                <a:ext cx="2997201" cy="646331"/>
              </a:xfrm>
              <a:prstGeom prst="rect">
                <a:avLst/>
              </a:prstGeom>
              <a:blipFill>
                <a:blip r:embed="rId3"/>
                <a:stretch>
                  <a:fillRect l="-1626" t="-6604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8FD578-E74A-4AFD-8EAB-CFE9AA1E4A6C}"/>
                  </a:ext>
                </a:extLst>
              </p:cNvPr>
              <p:cNvSpPr txBox="1"/>
              <p:nvPr/>
            </p:nvSpPr>
            <p:spPr>
              <a:xfrm>
                <a:off x="838200" y="5739320"/>
                <a:ext cx="9211946" cy="9106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+1 −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8FD578-E74A-4AFD-8EAB-CFE9AA1E4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39320"/>
                <a:ext cx="9211946" cy="910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C42F8B-7C54-4400-A4A1-F1277C42C02B}"/>
                  </a:ext>
                </a:extLst>
              </p:cNvPr>
              <p:cNvSpPr txBox="1"/>
              <p:nvPr/>
            </p:nvSpPr>
            <p:spPr>
              <a:xfrm>
                <a:off x="516467" y="1574414"/>
                <a:ext cx="2596545" cy="5991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C42F8B-7C54-4400-A4A1-F1277C42C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67" y="1574414"/>
                <a:ext cx="2596545" cy="5991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9B5D99-48A9-47B6-A1F8-D9DCB864C570}"/>
                  </a:ext>
                </a:extLst>
              </p:cNvPr>
              <p:cNvSpPr txBox="1"/>
              <p:nvPr/>
            </p:nvSpPr>
            <p:spPr>
              <a:xfrm>
                <a:off x="4786113" y="1705058"/>
                <a:ext cx="3949158" cy="337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9B5D99-48A9-47B6-A1F8-D9DCB864C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113" y="1705058"/>
                <a:ext cx="3949158" cy="337849"/>
              </a:xfrm>
              <a:prstGeom prst="rect">
                <a:avLst/>
              </a:prstGeom>
              <a:blipFill>
                <a:blip r:embed="rId6"/>
                <a:stretch>
                  <a:fillRect l="-926" t="-14545" r="-2778" b="-3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919E9F3-8583-4779-A815-03BCC7D45209}"/>
                  </a:ext>
                </a:extLst>
              </p:cNvPr>
              <p:cNvSpPr txBox="1"/>
              <p:nvPr/>
            </p:nvSpPr>
            <p:spPr>
              <a:xfrm>
                <a:off x="440267" y="2500082"/>
                <a:ext cx="3057055" cy="337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919E9F3-8583-4779-A815-03BCC7D45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7" y="2500082"/>
                <a:ext cx="3057055" cy="337849"/>
              </a:xfrm>
              <a:prstGeom prst="rect">
                <a:avLst/>
              </a:prstGeom>
              <a:blipFill>
                <a:blip r:embed="rId7"/>
                <a:stretch>
                  <a:fillRect l="-1195" t="-14286" r="-3386" b="-32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9DBF45-F503-464F-9F21-9254269730C8}"/>
                  </a:ext>
                </a:extLst>
              </p:cNvPr>
              <p:cNvSpPr txBox="1"/>
              <p:nvPr/>
            </p:nvSpPr>
            <p:spPr>
              <a:xfrm>
                <a:off x="4786113" y="2180147"/>
                <a:ext cx="4793661" cy="8529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h𝑥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9DBF45-F503-464F-9F21-925426973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113" y="2180147"/>
                <a:ext cx="4793661" cy="852926"/>
              </a:xfrm>
              <a:prstGeom prst="rect">
                <a:avLst/>
              </a:prstGeom>
              <a:blipFill>
                <a:blip r:embed="rId8"/>
                <a:stretch>
                  <a:fillRect l="-1654" t="-1429" b="-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7BF3BC-248E-40FE-A0E9-AAB4BCD3986B}"/>
                  </a:ext>
                </a:extLst>
              </p:cNvPr>
              <p:cNvSpPr txBox="1"/>
              <p:nvPr/>
            </p:nvSpPr>
            <p:spPr>
              <a:xfrm>
                <a:off x="440267" y="3199504"/>
                <a:ext cx="11480800" cy="18024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𝑞𝐴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𝑃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h𝑥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𝑞𝐴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𝑞𝑉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𝑞𝐴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𝑞𝐴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7BF3BC-248E-40FE-A0E9-AAB4BCD398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7" y="3199504"/>
                <a:ext cx="11480800" cy="18024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F04C9CA4-DE9D-455C-962F-9455184F6B11}"/>
              </a:ext>
            </a:extLst>
          </p:cNvPr>
          <p:cNvSpPr txBox="1"/>
          <p:nvPr/>
        </p:nvSpPr>
        <p:spPr>
          <a:xfrm>
            <a:off x="356408" y="2127240"/>
            <a:ext cx="346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piecewise constant curvatures!</a:t>
            </a:r>
          </a:p>
        </p:txBody>
      </p:sp>
    </p:spTree>
    <p:extLst>
      <p:ext uri="{BB962C8B-B14F-4D97-AF65-F5344CB8AC3E}">
        <p14:creationId xmlns:p14="http://schemas.microsoft.com/office/powerpoint/2010/main" val="1822156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55D8D-2B5B-4B3F-A3E3-DB60EFD02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Magnetostatic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A2F305-6421-4B5A-8314-C33324429F76}"/>
                  </a:ext>
                </a:extLst>
              </p:cNvPr>
              <p:cNvSpPr txBox="1"/>
              <p:nvPr/>
            </p:nvSpPr>
            <p:spPr>
              <a:xfrm>
                <a:off x="838200" y="3288055"/>
                <a:ext cx="6096000" cy="7879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=0 → 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b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A2F305-6421-4B5A-8314-C33324429F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288055"/>
                <a:ext cx="6096000" cy="78797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C240A8-4DE5-4569-8D4E-0A1E9CECAB8F}"/>
                  </a:ext>
                </a:extLst>
              </p:cNvPr>
              <p:cNvSpPr txBox="1"/>
              <p:nvPr/>
            </p:nvSpPr>
            <p:spPr>
              <a:xfrm>
                <a:off x="3658012" y="1520945"/>
                <a:ext cx="5757474" cy="759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h𝑥</m:t>
                                </m:r>
                              </m:e>
                            </m:d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…  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C240A8-4DE5-4569-8D4E-0A1E9CECAB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012" y="1520945"/>
                <a:ext cx="5757474" cy="759375"/>
              </a:xfrm>
              <a:prstGeom prst="rect">
                <a:avLst/>
              </a:prstGeom>
              <a:blipFill>
                <a:blip r:embed="rId3"/>
                <a:stretch>
                  <a:fillRect l="-106" r="-2116" b="-7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1F407CA-146F-4FD3-9FA7-CE91A2DDD63D}"/>
                  </a:ext>
                </a:extLst>
              </p:cNvPr>
              <p:cNvSpPr txBox="1"/>
              <p:nvPr/>
            </p:nvSpPr>
            <p:spPr>
              <a:xfrm>
                <a:off x="838200" y="1567593"/>
                <a:ext cx="2963333" cy="14254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</m:t>
                          </m:r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1F407CA-146F-4FD3-9FA7-CE91A2DDD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67593"/>
                <a:ext cx="2963333" cy="14254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047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05782-A504-46CE-B3D0-1CE011CF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ABD95-B38E-4574-95DC-7CDF286FC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6458" cy="4351338"/>
          </a:xfrm>
        </p:spPr>
        <p:txBody>
          <a:bodyPr/>
          <a:lstStyle/>
          <a:p>
            <a:r>
              <a:rPr lang="en-GB" dirty="0"/>
              <a:t>Fix multipoles in EMIT</a:t>
            </a:r>
          </a:p>
          <a:p>
            <a:r>
              <a:rPr lang="en-GB" dirty="0"/>
              <a:t>Test random fluctuations with multipoles and equilibrium emittances</a:t>
            </a:r>
          </a:p>
          <a:p>
            <a:r>
              <a:rPr lang="en-GB" dirty="0"/>
              <a:t>Test tapering with multipoles (waiting for Ghislain to push implementations)</a:t>
            </a:r>
          </a:p>
          <a:p>
            <a:r>
              <a:rPr lang="en-GB" dirty="0"/>
              <a:t>Test solenoid</a:t>
            </a:r>
          </a:p>
          <a:p>
            <a:r>
              <a:rPr lang="en-GB" dirty="0"/>
              <a:t>Collect field map and implement sequence with slicing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80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FA948-70B3-465A-B3EE-42813CADB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MAD-X Status 2022-04-27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BE32E-0C29-4ECF-B900-F4D91246C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Last release: </a:t>
            </a:r>
            <a:r>
              <a:rPr lang="en-GB" sz="1800" dirty="0">
                <a:hlinkClick r:id="rId2"/>
              </a:rPr>
              <a:t>MAD-X</a:t>
            </a:r>
            <a:r>
              <a:rPr lang="en-GB" sz="1800" dirty="0"/>
              <a:t> </a:t>
            </a:r>
            <a:r>
              <a:rPr lang="en-GB" sz="1800" dirty="0">
                <a:hlinkClick r:id="rId3"/>
              </a:rPr>
              <a:t>5.08.01</a:t>
            </a:r>
            <a:r>
              <a:rPr lang="en-GB" sz="1800" dirty="0"/>
              <a:t>, </a:t>
            </a:r>
            <a:r>
              <a:rPr lang="en-GB" sz="1800" dirty="0" err="1">
                <a:hlinkClick r:id="rId4"/>
              </a:rPr>
              <a:t>cpymad</a:t>
            </a:r>
            <a:r>
              <a:rPr lang="en-GB" sz="1800" dirty="0"/>
              <a:t> </a:t>
            </a:r>
            <a:r>
              <a:rPr lang="en-GB" sz="1800" dirty="0">
                <a:hlinkClick r:id="rId5"/>
              </a:rPr>
              <a:t>v1.9.3</a:t>
            </a:r>
            <a:r>
              <a:rPr lang="en-GB" sz="1800" dirty="0"/>
              <a:t>  (Versioning scheme: </a:t>
            </a:r>
            <a:r>
              <a:rPr lang="en-GB" sz="1800" dirty="0" err="1"/>
              <a:t>major.minor.bugfix</a:t>
            </a:r>
            <a:r>
              <a:rPr lang="en-GB" sz="1800" dirty="0"/>
              <a:t>)</a:t>
            </a:r>
          </a:p>
          <a:p>
            <a:r>
              <a:rPr lang="en-GB" sz="1800" dirty="0">
                <a:hlinkClick r:id="rId6"/>
              </a:rPr>
              <a:t>Issues</a:t>
            </a:r>
            <a:r>
              <a:rPr lang="en-GB" sz="1800" dirty="0"/>
              <a:t>: 37 Open (bug: 19, documentation: 8, enhancement: 10)</a:t>
            </a:r>
          </a:p>
          <a:p>
            <a:pPr lvl="1"/>
            <a:r>
              <a:rPr lang="en-GB" sz="1400" dirty="0"/>
              <a:t>PTC related: bug: 1, documentation:2, enchantment: 1</a:t>
            </a:r>
          </a:p>
          <a:p>
            <a:pPr marL="0" indent="0">
              <a:buNone/>
            </a:pPr>
            <a:r>
              <a:rPr lang="en-GB" sz="1800" dirty="0"/>
              <a:t>Pull requests: 2 ,  Active branches: 1 </a:t>
            </a:r>
          </a:p>
          <a:p>
            <a:pPr marL="0" indent="0">
              <a:buNone/>
            </a:pPr>
            <a:r>
              <a:rPr lang="en-GB" sz="1800" dirty="0"/>
              <a:t>Failing  tests: from 0 to 13 depending on the compiler/OS</a:t>
            </a:r>
          </a:p>
        </p:txBody>
      </p:sp>
    </p:spTree>
    <p:extLst>
      <p:ext uri="{BB962C8B-B14F-4D97-AF65-F5344CB8AC3E}">
        <p14:creationId xmlns:p14="http://schemas.microsoft.com/office/powerpoint/2010/main" val="3592496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0EC7-6EF8-4D75-8821-0419B27C6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Multipole maps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7A336D-67B2-4BD6-A5A9-6518ED334FD4}"/>
                  </a:ext>
                </a:extLst>
              </p:cNvPr>
              <p:cNvSpPr txBox="1"/>
              <p:nvPr/>
            </p:nvSpPr>
            <p:spPr>
              <a:xfrm>
                <a:off x="5595017" y="1597689"/>
                <a:ext cx="2269467" cy="580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7A336D-67B2-4BD6-A5A9-6518ED334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017" y="1597689"/>
                <a:ext cx="2269467" cy="5809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C6457A-0501-4340-8660-9A9307DFB187}"/>
                  </a:ext>
                </a:extLst>
              </p:cNvPr>
              <p:cNvSpPr txBox="1"/>
              <p:nvPr/>
            </p:nvSpPr>
            <p:spPr>
              <a:xfrm>
                <a:off x="5934276" y="5395523"/>
                <a:ext cx="2265813" cy="1097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5C6457A-0501-4340-8660-9A9307DFB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276" y="5395523"/>
                <a:ext cx="2265813" cy="1097352"/>
              </a:xfrm>
              <a:prstGeom prst="rect">
                <a:avLst/>
              </a:prstGeom>
              <a:blipFill>
                <a:blip r:embed="rId3"/>
                <a:stretch>
                  <a:fillRect l="-3763" t="-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5C1E5F-4706-4A9B-B991-4B7849BF98A0}"/>
                  </a:ext>
                </a:extLst>
              </p:cNvPr>
              <p:cNvSpPr txBox="1"/>
              <p:nvPr/>
            </p:nvSpPr>
            <p:spPr>
              <a:xfrm>
                <a:off x="8850687" y="1597689"/>
                <a:ext cx="10566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5C1E5F-4706-4A9B-B991-4B7849BF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687" y="1597689"/>
                <a:ext cx="1056636" cy="602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24EABBB-ADF2-4B8C-8021-595D1EF1968A}"/>
              </a:ext>
            </a:extLst>
          </p:cNvPr>
          <p:cNvSpPr txBox="1"/>
          <p:nvPr/>
        </p:nvSpPr>
        <p:spPr>
          <a:xfrm>
            <a:off x="7993894" y="174294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E092CA-9736-40DC-B579-2200EDA7E0A7}"/>
                  </a:ext>
                </a:extLst>
              </p:cNvPr>
              <p:cNvSpPr txBox="1"/>
              <p:nvPr/>
            </p:nvSpPr>
            <p:spPr>
              <a:xfrm>
                <a:off x="5078112" y="4406747"/>
                <a:ext cx="1712328" cy="5731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E092CA-9736-40DC-B579-2200EDA7E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112" y="4406747"/>
                <a:ext cx="1712328" cy="57317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5392A-7306-4FE6-92DC-697BC71EDDA1}"/>
                  </a:ext>
                </a:extLst>
              </p:cNvPr>
              <p:cNvSpPr txBox="1"/>
              <p:nvPr/>
            </p:nvSpPr>
            <p:spPr>
              <a:xfrm>
                <a:off x="1585598" y="5390973"/>
                <a:ext cx="2674258" cy="918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−2)/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05392A-7306-4FE6-92DC-697BC71EDD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598" y="5390973"/>
                <a:ext cx="2674258" cy="918265"/>
              </a:xfrm>
              <a:prstGeom prst="rect">
                <a:avLst/>
              </a:prstGeom>
              <a:blipFill>
                <a:blip r:embed="rId7"/>
                <a:stretch>
                  <a:fillRect l="-2050" r="-2961" b="-52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6D6B14-E2C8-4CD1-B22F-23C54160E906}"/>
                  </a:ext>
                </a:extLst>
              </p:cNvPr>
              <p:cNvSpPr txBox="1"/>
              <p:nvPr/>
            </p:nvSpPr>
            <p:spPr>
              <a:xfrm>
                <a:off x="838200" y="2436238"/>
                <a:ext cx="9281984" cy="466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we </a:t>
                </a:r>
                <a:r>
                  <a:rPr lang="en-GB" dirty="0"/>
                  <a:t>get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6D6B14-E2C8-4CD1-B22F-23C54160E9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436238"/>
                <a:ext cx="9281984" cy="466218"/>
              </a:xfrm>
              <a:prstGeom prst="rect">
                <a:avLst/>
              </a:prstGeom>
              <a:blipFill>
                <a:blip r:embed="rId8"/>
                <a:stretch>
                  <a:fillRect l="-1577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8E3FC42-DD57-4414-817E-A9B4F5F1D8EB}"/>
              </a:ext>
            </a:extLst>
          </p:cNvPr>
          <p:cNvSpPr txBox="1"/>
          <p:nvPr/>
        </p:nvSpPr>
        <p:spPr>
          <a:xfrm>
            <a:off x="563880" y="1734671"/>
            <a:ext cx="433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equation for average energy loss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0F6668-4B6B-43F4-9DEF-07A60CF4F97D}"/>
              </a:ext>
            </a:extLst>
          </p:cNvPr>
          <p:cNvSpPr txBox="1"/>
          <p:nvPr/>
        </p:nvSpPr>
        <p:spPr>
          <a:xfrm>
            <a:off x="240909" y="5638355"/>
            <a:ext cx="11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BD466D-2A68-4DFF-BE62-3FDDEE43916A}"/>
                  </a:ext>
                </a:extLst>
              </p:cNvPr>
              <p:cNvSpPr txBox="1"/>
              <p:nvPr/>
            </p:nvSpPr>
            <p:spPr>
              <a:xfrm>
                <a:off x="-205756" y="3530795"/>
                <a:ext cx="8931224" cy="7693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h𝑥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𝑙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h𝑥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BD466D-2A68-4DFF-BE62-3FDDEE439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5756" y="3530795"/>
                <a:ext cx="8931224" cy="7693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33D4EC-E759-47FF-BA4E-9BBAD639D659}"/>
                  </a:ext>
                </a:extLst>
              </p:cNvPr>
              <p:cNvSpPr txBox="1"/>
              <p:nvPr/>
            </p:nvSpPr>
            <p:spPr>
              <a:xfrm>
                <a:off x="1545148" y="4419617"/>
                <a:ext cx="2371293" cy="657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333D4EC-E759-47FF-BA4E-9BBAD639D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148" y="4419617"/>
                <a:ext cx="2371293" cy="65793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832F907-1C37-44D0-AD09-53CB88F94483}"/>
              </a:ext>
            </a:extLst>
          </p:cNvPr>
          <p:cNvSpPr txBox="1"/>
          <p:nvPr/>
        </p:nvSpPr>
        <p:spPr>
          <a:xfrm>
            <a:off x="834044" y="4533239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72F191-7D18-4723-935B-1C2FE1857AF3}"/>
              </a:ext>
            </a:extLst>
          </p:cNvPr>
          <p:cNvSpPr txBox="1"/>
          <p:nvPr/>
        </p:nvSpPr>
        <p:spPr>
          <a:xfrm>
            <a:off x="4658004" y="5629328"/>
            <a:ext cx="11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304A68-14D6-4510-821A-18D270E4A7F6}"/>
                  </a:ext>
                </a:extLst>
              </p:cNvPr>
              <p:cNvSpPr txBox="1"/>
              <p:nvPr/>
            </p:nvSpPr>
            <p:spPr>
              <a:xfrm>
                <a:off x="563880" y="2994749"/>
                <a:ext cx="10486460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Integrating on the integration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)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</m:oMath>
                </a14:m>
                <a:r>
                  <a:rPr lang="en-GB" dirty="0"/>
                  <a:t>with the integrated multipole kick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GB" dirty="0"/>
                  <a:t> we get: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304A68-14D6-4510-821A-18D270E4A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" y="2994749"/>
                <a:ext cx="10486460" cy="656013"/>
              </a:xfrm>
              <a:prstGeom prst="rect">
                <a:avLst/>
              </a:prstGeom>
              <a:blipFill>
                <a:blip r:embed="rId11"/>
                <a:stretch>
                  <a:fillRect l="-5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915F92-61A3-454C-A5BE-7B1CA4F59F3A}"/>
                  </a:ext>
                </a:extLst>
              </p:cNvPr>
              <p:cNvSpPr txBox="1"/>
              <p:nvPr/>
            </p:nvSpPr>
            <p:spPr>
              <a:xfrm>
                <a:off x="3056400" y="4388936"/>
                <a:ext cx="2286000" cy="657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915F92-61A3-454C-A5BE-7B1CA4F59F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400" y="4388936"/>
                <a:ext cx="2286000" cy="65793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1414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0A39E-3447-4029-A763-BF3AF9DD0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Simplification of issue labelling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7C564-EC7C-4A49-A23D-F610C7B63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Issues that can be closed by a pull request or a “closing” label: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FF0000"/>
                </a:solidFill>
              </a:rPr>
              <a:t>bug</a:t>
            </a:r>
            <a:r>
              <a:rPr lang="en-GB" dirty="0"/>
              <a:t>: the behaviour is not documented and should be fixed in the code.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documentation</a:t>
            </a:r>
            <a:r>
              <a:rPr lang="en-GB" dirty="0"/>
              <a:t>: the behaviour is not documented and should be fixed in the documentation.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enhancement</a:t>
            </a:r>
            <a:r>
              <a:rPr lang="en-GB" dirty="0"/>
              <a:t>: the behaviour should be changed in the code sometime</a:t>
            </a:r>
          </a:p>
          <a:p>
            <a:pPr marL="0" indent="0">
              <a:buNone/>
            </a:pPr>
            <a:r>
              <a:rPr lang="en-GB" dirty="0"/>
              <a:t>Closing labels:</a:t>
            </a:r>
          </a:p>
          <a:p>
            <a:pPr lvl="1"/>
            <a:r>
              <a:rPr lang="en-GB" dirty="0" err="1"/>
              <a:t>notanissue</a:t>
            </a:r>
            <a:r>
              <a:rPr lang="en-GB" dirty="0"/>
              <a:t>: it is not an issue for us</a:t>
            </a:r>
          </a:p>
          <a:p>
            <a:pPr lvl="1"/>
            <a:r>
              <a:rPr lang="en-GB" dirty="0" err="1"/>
              <a:t>wontfix</a:t>
            </a:r>
            <a:r>
              <a:rPr lang="en-GB" dirty="0"/>
              <a:t>: it is an issue, but cannot be addressed in a foreseeable future</a:t>
            </a:r>
          </a:p>
          <a:p>
            <a:pPr marL="0" indent="0">
              <a:buNone/>
            </a:pPr>
            <a:r>
              <a:rPr lang="en-GB" dirty="0"/>
              <a:t>Information labels:</a:t>
            </a:r>
          </a:p>
          <a:p>
            <a:r>
              <a:rPr lang="en-GB" dirty="0">
                <a:solidFill>
                  <a:srgbClr val="FFC000"/>
                </a:solidFill>
              </a:rPr>
              <a:t>PTC</a:t>
            </a:r>
            <a:r>
              <a:rPr lang="en-GB" dirty="0"/>
              <a:t>: related to PTC or MAD-X PTC interface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Other issue types made sense but deleted in </a:t>
            </a:r>
            <a:r>
              <a:rPr lang="en-GB" dirty="0" err="1"/>
              <a:t>Github</a:t>
            </a:r>
            <a:r>
              <a:rPr lang="en-GB" dirty="0"/>
              <a:t> to simplify the management:</a:t>
            </a:r>
          </a:p>
          <a:p>
            <a:r>
              <a:rPr lang="en-GB" u="sng" dirty="0"/>
              <a:t>Invalid</a:t>
            </a:r>
            <a:r>
              <a:rPr lang="en-GB" dirty="0"/>
              <a:t> or </a:t>
            </a:r>
            <a:r>
              <a:rPr lang="en-GB" u="sng" dirty="0"/>
              <a:t>duplicated</a:t>
            </a:r>
            <a:r>
              <a:rPr lang="en-GB" dirty="0"/>
              <a:t> issues will be deleted</a:t>
            </a:r>
          </a:p>
          <a:p>
            <a:r>
              <a:rPr lang="en-GB" u="sng" dirty="0"/>
              <a:t>Questions</a:t>
            </a:r>
            <a:r>
              <a:rPr lang="en-GB" dirty="0"/>
              <a:t> or </a:t>
            </a:r>
            <a:r>
              <a:rPr lang="en-GB" u="sng" dirty="0"/>
              <a:t>information</a:t>
            </a:r>
            <a:r>
              <a:rPr lang="en-GB" dirty="0"/>
              <a:t> issues would be converted in “discussions” since it is now available in GitHub.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4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D326F-D14C-401A-BDF9-3BECDB626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Activity: 2022 Jan - May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BD01D-DE43-44DD-932A-DE75B9752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hlinkClick r:id="rId2"/>
              </a:rPr>
              <a:t>Closed issues</a:t>
            </a:r>
            <a:r>
              <a:rPr lang="en-GB" sz="1800" dirty="0"/>
              <a:t>:</a:t>
            </a:r>
          </a:p>
          <a:p>
            <a:r>
              <a:rPr lang="en-GB" sz="1800" b="1" i="0" u="none" strike="noStrike" dirty="0">
                <a:effectLst/>
                <a:latin typeface="-apple-system"/>
                <a:hlinkClick r:id="rId3"/>
              </a:rPr>
              <a:t>Arctan2 function in MAD-X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enhancement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wontfix</a:t>
            </a:r>
            <a:r>
              <a:rPr lang="en-GB" sz="1800" b="0" i="0" dirty="0">
                <a:effectLst/>
                <a:latin typeface="-apple-system"/>
              </a:rPr>
              <a:t>#1097 by </a:t>
            </a:r>
            <a:r>
              <a:rPr lang="en-GB" sz="1800" b="0" i="0" u="none" strike="noStrike" dirty="0" err="1">
                <a:effectLst/>
                <a:latin typeface="-apple-system"/>
                <a:hlinkClick r:id="rId6" tooltip="issues opened by rdemaria"/>
              </a:rPr>
              <a:t>rdemaria</a:t>
            </a:r>
            <a:r>
              <a:rPr lang="en-GB" sz="1800" b="0" i="0" dirty="0">
                <a:effectLst/>
                <a:latin typeface="-apple-system"/>
              </a:rPr>
              <a:t> was closed 33 minutes ago</a:t>
            </a:r>
          </a:p>
          <a:p>
            <a:r>
              <a:rPr lang="en-GB" sz="1800" b="1" i="0" u="none" strike="noStrike" dirty="0">
                <a:effectLst/>
                <a:latin typeface="-apple-system"/>
                <a:hlinkClick r:id="rId7"/>
              </a:rPr>
              <a:t>Inconsistent treatment of +-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enhancement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wontfix</a:t>
            </a:r>
            <a:r>
              <a:rPr lang="en-GB" sz="1800" b="0" i="0" dirty="0">
                <a:effectLst/>
                <a:latin typeface="-apple-system"/>
              </a:rPr>
              <a:t>#1092 by </a:t>
            </a:r>
            <a:r>
              <a:rPr lang="en-GB" sz="1800" b="0" i="0" u="none" strike="noStrike" dirty="0" err="1">
                <a:effectLst/>
                <a:latin typeface="-apple-system"/>
                <a:hlinkClick r:id="rId8" tooltip="issues opened by bjlindst"/>
              </a:rPr>
              <a:t>bjlindst</a:t>
            </a:r>
            <a:r>
              <a:rPr lang="en-GB" sz="1800" b="0" i="0" dirty="0">
                <a:effectLst/>
                <a:latin typeface="-apple-system"/>
              </a:rPr>
              <a:t> was closed 33 minutes ago</a:t>
            </a:r>
          </a:p>
          <a:p>
            <a:r>
              <a:rPr lang="en-GB" sz="1800" b="1" i="0" u="none" strike="noStrike" dirty="0">
                <a:effectLst/>
                <a:latin typeface="-apple-system"/>
                <a:hlinkClick r:id="rId9"/>
              </a:rPr>
              <a:t>One-turn map R </a:t>
            </a:r>
            <a:r>
              <a:rPr lang="en-GB" sz="1800" b="1" i="0" u="none" strike="noStrike" dirty="0" err="1">
                <a:effectLst/>
                <a:latin typeface="-apple-system"/>
                <a:hlinkClick r:id="rId9"/>
              </a:rPr>
              <a:t>symplectic</a:t>
            </a:r>
            <a:r>
              <a:rPr lang="en-GB" sz="1800" b="1" i="0" u="none" strike="noStrike" dirty="0">
                <a:effectLst/>
                <a:latin typeface="-apple-system"/>
                <a:hlinkClick r:id="rId9"/>
              </a:rPr>
              <a:t> deviation: 0.152312E-11 warning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10"/>
              </a:rPr>
              <a:t>notanissue</a:t>
            </a:r>
            <a:r>
              <a:rPr lang="en-GB" sz="1800" b="0" i="0" dirty="0">
                <a:effectLst/>
                <a:latin typeface="-apple-system"/>
              </a:rPr>
              <a:t>#1089 by </a:t>
            </a:r>
            <a:r>
              <a:rPr lang="en-GB" sz="1800" b="0" i="0" u="none" strike="noStrike" dirty="0" err="1">
                <a:effectLst/>
                <a:latin typeface="-apple-system"/>
                <a:hlinkClick r:id="rId11" tooltip="issues opened by zhuruihu"/>
              </a:rPr>
              <a:t>zhuruihu</a:t>
            </a:r>
            <a:r>
              <a:rPr lang="en-GB" sz="1800" b="0" i="0" dirty="0">
                <a:effectLst/>
                <a:latin typeface="-apple-system"/>
              </a:rPr>
              <a:t> was closed on Mar 16</a:t>
            </a:r>
          </a:p>
          <a:p>
            <a:r>
              <a:rPr lang="en-GB" sz="1800" b="1" i="0" u="none" strike="noStrike" dirty="0">
                <a:effectLst/>
                <a:latin typeface="-apple-system"/>
                <a:hlinkClick r:id="rId12"/>
              </a:rPr>
              <a:t>Misalignment of thin dipole (multipole)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enhancement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wontfix</a:t>
            </a:r>
            <a:r>
              <a:rPr lang="en-GB" sz="1800" b="0" i="0" dirty="0">
                <a:effectLst/>
                <a:latin typeface="-apple-system"/>
              </a:rPr>
              <a:t>#872 by </a:t>
            </a:r>
            <a:r>
              <a:rPr lang="en-GB" sz="1800" b="0" i="0" u="none" strike="noStrike" dirty="0" err="1">
                <a:effectLst/>
                <a:latin typeface="-apple-system"/>
                <a:hlinkClick r:id="rId13" tooltip="issues opened by tpersson"/>
              </a:rPr>
              <a:t>tpersson</a:t>
            </a:r>
            <a:r>
              <a:rPr lang="en-GB" sz="1800" b="0" i="0" dirty="0">
                <a:effectLst/>
                <a:latin typeface="-apple-system"/>
              </a:rPr>
              <a:t> was closed on Apr 4</a:t>
            </a:r>
          </a:p>
          <a:p>
            <a:pPr algn="l"/>
            <a:r>
              <a:rPr lang="en-GB" sz="1800" b="1" i="0" u="none" strike="noStrike" dirty="0">
                <a:effectLst/>
                <a:latin typeface="-apple-system"/>
                <a:hlinkClick r:id="rId14"/>
              </a:rPr>
              <a:t>Proposal for tests and changes in the MADX code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enhancement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wontfix</a:t>
            </a:r>
            <a:r>
              <a:rPr lang="en-GB" sz="1800" b="0" i="0" dirty="0">
                <a:effectLst/>
                <a:latin typeface="-apple-system"/>
              </a:rPr>
              <a:t>#172 by </a:t>
            </a:r>
            <a:r>
              <a:rPr lang="en-GB" sz="1800" b="0" i="0" u="none" strike="noStrike" dirty="0" err="1">
                <a:effectLst/>
                <a:latin typeface="-apple-system"/>
                <a:hlinkClick r:id="rId15" tooltip="issues opened by coldfix"/>
              </a:rPr>
              <a:t>coldfix</a:t>
            </a:r>
            <a:r>
              <a:rPr lang="en-GB" sz="1800" b="0" i="0" dirty="0">
                <a:effectLst/>
                <a:latin typeface="-apple-system"/>
              </a:rPr>
              <a:t> was closed on Apr 4</a:t>
            </a:r>
          </a:p>
          <a:p>
            <a:r>
              <a:rPr lang="en-GB" sz="1800" b="1" i="0" u="sng" dirty="0">
                <a:effectLst/>
                <a:latin typeface="-apple-system"/>
                <a:hlinkClick r:id="rId16"/>
              </a:rPr>
              <a:t>Add2expr creates a working, illegal expression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17"/>
              </a:rPr>
              <a:t>bug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18"/>
              </a:rPr>
              <a:t>wontfix</a:t>
            </a:r>
            <a:r>
              <a:rPr lang="en-GB" sz="1800" b="0" i="0" dirty="0">
                <a:effectLst/>
                <a:latin typeface="-apple-system"/>
              </a:rPr>
              <a:t>#1103 by </a:t>
            </a:r>
            <a:r>
              <a:rPr lang="en-GB" sz="1800" b="0" i="0" u="none" strike="noStrike" dirty="0" err="1">
                <a:effectLst/>
                <a:latin typeface="-apple-system"/>
                <a:hlinkClick r:id="rId19" tooltip="issues opened by mihofer"/>
              </a:rPr>
              <a:t>mihofer</a:t>
            </a:r>
            <a:r>
              <a:rPr lang="en-GB" sz="1800" b="0" i="0" dirty="0">
                <a:effectLst/>
                <a:latin typeface="-apple-system"/>
              </a:rPr>
              <a:t> was closed on May 4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41398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D326F-D14C-401A-BDF9-3BECDB626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Activity: 2022 Jan - May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BD01D-DE43-44DD-932A-DE75B9752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567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>
                <a:hlinkClick r:id="rId2"/>
              </a:rPr>
              <a:t>Closed Pull Request</a:t>
            </a:r>
            <a:r>
              <a:rPr lang="en-GB" sz="1400" dirty="0"/>
              <a:t>:</a:t>
            </a:r>
          </a:p>
          <a:p>
            <a:pPr algn="l"/>
            <a:r>
              <a:rPr lang="en-GB" sz="14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3"/>
              </a:rPr>
              <a:t>Fix potential buffer overrun when </a:t>
            </a:r>
            <a:r>
              <a:rPr lang="en-GB" sz="1400" b="1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3"/>
              </a:rPr>
              <a:t>node_name</a:t>
            </a:r>
            <a:r>
              <a:rPr lang="en-GB" sz="14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3"/>
              </a:rPr>
              <a:t> calls </a:t>
            </a:r>
            <a:r>
              <a:rPr lang="en-GB" sz="1400" b="1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3"/>
              </a:rPr>
              <a:t>stoupper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#1108 by </a:t>
            </a:r>
            <a:r>
              <a:rPr lang="en-GB" sz="1400" b="0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4" tooltip="pull requests opened by jsberg-bnl"/>
              </a:rPr>
              <a:t>jsberg-bnl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</a:p>
          <a:p>
            <a:pPr algn="l"/>
            <a:r>
              <a:rPr lang="en-GB" sz="14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5"/>
              </a:rPr>
              <a:t>WIP: Stabilize tests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#1107 by </a:t>
            </a:r>
            <a:r>
              <a:rPr lang="en-GB" sz="1400" b="0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6" tooltip="pull requests opened by rdemaria"/>
              </a:rPr>
              <a:t>rdemaria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</a:p>
          <a:p>
            <a:pPr algn="l"/>
            <a:r>
              <a:rPr lang="en-GB" sz="14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7"/>
              </a:rPr>
              <a:t>Clean </a:t>
            </a:r>
            <a:r>
              <a:rPr lang="en-GB" sz="1400" b="1" i="0" u="none" strike="noStrike" dirty="0" err="1">
                <a:solidFill>
                  <a:srgbClr val="24292F"/>
                </a:solidFill>
                <a:effectLst/>
                <a:latin typeface="-apple-system"/>
                <a:hlinkClick r:id="rId7"/>
              </a:rPr>
              <a:t>tspa</a:t>
            </a:r>
            <a:r>
              <a:rPr lang="en-GB" sz="1400" b="1" i="0" u="none" strike="noStrike" dirty="0">
                <a:solidFill>
                  <a:srgbClr val="24292F"/>
                </a:solidFill>
                <a:effectLst/>
                <a:latin typeface="-apple-system"/>
                <a:hlinkClick r:id="rId7"/>
              </a:rPr>
              <a:t> io and some fixes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400" b="0" i="0" dirty="0">
                <a:solidFill>
                  <a:srgbClr val="57606A"/>
                </a:solidFill>
                <a:effectLst/>
                <a:latin typeface="-apple-system"/>
              </a:rPr>
              <a:t>#1095 by </a:t>
            </a:r>
            <a:r>
              <a:rPr lang="en-GB" sz="1400" b="0" i="0" u="none" strike="noStrike" dirty="0" err="1">
                <a:effectLst/>
                <a:latin typeface="-apple-system"/>
                <a:hlinkClick r:id="rId8" tooltip="pull requests opened by ldeniau"/>
              </a:rPr>
              <a:t>ldeniau</a:t>
            </a:r>
            <a:endParaRPr lang="en-GB" sz="1400" dirty="0"/>
          </a:p>
          <a:p>
            <a:r>
              <a:rPr lang="en-GB" sz="1400" b="1" i="0" u="none" strike="noStrike" dirty="0" err="1">
                <a:effectLst/>
                <a:latin typeface="-apple-system"/>
                <a:hlinkClick r:id="rId9"/>
              </a:rPr>
              <a:t>Userguide</a:t>
            </a:r>
            <a:r>
              <a:rPr lang="en-GB" sz="1400" b="1" i="0" u="none" strike="noStrike" dirty="0">
                <a:effectLst/>
                <a:latin typeface="-apple-system"/>
                <a:hlinkClick r:id="rId9"/>
              </a:rPr>
              <a:t>: Additional info about </a:t>
            </a:r>
            <a:r>
              <a:rPr lang="en-GB" sz="1400" b="1" i="0" u="none" strike="noStrike" dirty="0" err="1">
                <a:effectLst/>
                <a:latin typeface="-apple-system"/>
                <a:hlinkClick r:id="rId9"/>
              </a:rPr>
              <a:t>bv</a:t>
            </a:r>
            <a:r>
              <a:rPr lang="en-GB" sz="1400" b="1" i="0" u="none" strike="noStrike" dirty="0">
                <a:effectLst/>
                <a:latin typeface="-apple-system"/>
                <a:hlinkClick r:id="rId9"/>
              </a:rPr>
              <a:t> flag</a:t>
            </a:r>
            <a:r>
              <a:rPr lang="en-GB" sz="1400" b="0" i="0" dirty="0">
                <a:effectLst/>
                <a:latin typeface="-apple-system"/>
              </a:rPr>
              <a:t>#1088</a:t>
            </a:r>
            <a:endParaRPr lang="en-GB" sz="1400" dirty="0"/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0"/>
              </a:rPr>
              <a:t>Small typo in the manual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 </a:t>
            </a:r>
            <a:r>
              <a:rPr lang="en-GB" sz="1400" b="0" i="0" dirty="0">
                <a:effectLst/>
                <a:latin typeface="-apple-system"/>
              </a:rPr>
              <a:t>#1086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Mar 23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2"/>
              </a:rPr>
              <a:t>version bump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#1083 by </a:t>
            </a:r>
            <a:r>
              <a:rPr lang="en-GB" sz="1400" b="0" i="0" u="none" strike="noStrike" dirty="0" err="1">
                <a:effectLst/>
                <a:latin typeface="-apple-system"/>
                <a:hlinkClick r:id="rId6" tooltip="pull requests opened by rdemaria"/>
              </a:rPr>
              <a:t>rdemaria</a:t>
            </a:r>
            <a:r>
              <a:rPr lang="en-GB" sz="1400" b="0" i="0" dirty="0">
                <a:effectLst/>
                <a:latin typeface="-apple-system"/>
              </a:rPr>
              <a:t> was merged on Feb 25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3"/>
              </a:rPr>
              <a:t>fix rad damping multipole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#1079 by </a:t>
            </a:r>
            <a:r>
              <a:rPr lang="en-GB" sz="1400" b="0" i="0" u="none" strike="noStrike" dirty="0" err="1">
                <a:effectLst/>
                <a:latin typeface="-apple-system"/>
                <a:hlinkClick r:id="rId6" tooltip="pull requests opened by rdemaria"/>
              </a:rPr>
              <a:t>rdemaria</a:t>
            </a:r>
            <a:r>
              <a:rPr lang="en-GB" sz="1400" b="0" i="0" dirty="0">
                <a:effectLst/>
                <a:latin typeface="-apple-system"/>
              </a:rPr>
              <a:t> was merged on Feb 25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4"/>
              </a:rPr>
              <a:t>Fixes to exact drift when </a:t>
            </a:r>
            <a:r>
              <a:rPr lang="en-GB" sz="1400" b="1" i="0" u="none" strike="noStrike" dirty="0" err="1">
                <a:effectLst/>
                <a:latin typeface="-apple-system"/>
                <a:hlinkClick r:id="rId14"/>
              </a:rPr>
              <a:t>pt</a:t>
            </a:r>
            <a:r>
              <a:rPr lang="en-GB" sz="1400" b="1" i="0" u="none" strike="noStrike" dirty="0">
                <a:effectLst/>
                <a:latin typeface="-apple-system"/>
                <a:hlinkClick r:id="rId14"/>
              </a:rPr>
              <a:t> is large and beta &lt;&lt; 1 </a:t>
            </a:r>
            <a:r>
              <a:rPr lang="en-GB" sz="1400" b="1" i="0" u="none" strike="noStrike" dirty="0">
                <a:effectLst/>
                <a:latin typeface="-apple-system"/>
              </a:rPr>
              <a:t> </a:t>
            </a:r>
            <a:r>
              <a:rPr lang="en-GB" sz="1400" b="0" i="0" dirty="0">
                <a:effectLst/>
                <a:latin typeface="-apple-system"/>
              </a:rPr>
              <a:t>#1077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Feb 25</a:t>
            </a:r>
          </a:p>
          <a:p>
            <a:pPr algn="l"/>
            <a:r>
              <a:rPr lang="en-GB" sz="1400" b="1" u="none" strike="noStrike" dirty="0">
                <a:effectLst/>
                <a:hlinkClick r:id="rId15"/>
              </a:rPr>
              <a:t>Fixes a bug in the </a:t>
            </a:r>
            <a:r>
              <a:rPr lang="en-GB" sz="1400" b="1" u="none" strike="noStrike" dirty="0" err="1">
                <a:effectLst/>
                <a:hlinkClick r:id="rId15"/>
              </a:rPr>
              <a:t>dqmin</a:t>
            </a:r>
            <a:r>
              <a:rPr lang="en-GB" sz="1400" b="1" u="none" strike="noStrike" dirty="0">
                <a:effectLst/>
                <a:hlinkClick r:id="rId15"/>
              </a:rPr>
              <a:t> calculation. </a:t>
            </a:r>
            <a:r>
              <a:rPr lang="en-GB" sz="1400" b="1" u="none" strike="noStrike" dirty="0">
                <a:effectLst/>
              </a:rPr>
              <a:t> </a:t>
            </a:r>
            <a:r>
              <a:rPr lang="en-GB" sz="1400" b="0" i="0" dirty="0">
                <a:solidFill>
                  <a:srgbClr val="57606A"/>
                </a:solidFill>
                <a:effectLst/>
                <a:latin typeface="-apple-system"/>
              </a:rPr>
              <a:t>#1075 by </a:t>
            </a:r>
            <a:r>
              <a:rPr lang="en-GB" sz="1400" b="0" i="0" u="none" strike="noStrike" dirty="0" err="1">
                <a:solidFill>
                  <a:srgbClr val="57606A"/>
                </a:solidFill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solidFill>
                  <a:srgbClr val="57606A"/>
                </a:solidFill>
                <a:effectLst/>
                <a:latin typeface="-apple-system"/>
              </a:rPr>
              <a:t> was merged on Feb 2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6"/>
              </a:rPr>
              <a:t>Allows disabling the scaling of TWISS in PTC by default but possible to activate it.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#1073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Feb 25</a:t>
            </a:r>
          </a:p>
          <a:p>
            <a:pPr algn="l"/>
            <a:r>
              <a:rPr lang="en-GB" sz="1400" b="1" u="none" strike="noStrike" dirty="0">
                <a:effectLst/>
                <a:hlinkClick r:id="rId17"/>
              </a:rPr>
              <a:t>Fixing of </a:t>
            </a:r>
            <a:r>
              <a:rPr lang="en-GB" sz="1400" b="1" u="none" strike="noStrike" dirty="0" err="1">
                <a:effectLst/>
                <a:hlinkClick r:id="rId17"/>
              </a:rPr>
              <a:t>lxplus</a:t>
            </a:r>
            <a:r>
              <a:rPr lang="en-GB" sz="1400" b="1" u="none" strike="noStrike" dirty="0">
                <a:effectLst/>
                <a:hlinkClick r:id="rId17"/>
              </a:rPr>
              <a:t> tests2022</a:t>
            </a:r>
            <a:r>
              <a:rPr lang="en-GB" sz="1400" dirty="0"/>
              <a:t>  </a:t>
            </a:r>
            <a:r>
              <a:rPr lang="en-GB" sz="1400" b="0" i="0" dirty="0">
                <a:solidFill>
                  <a:srgbClr val="57606A"/>
                </a:solidFill>
                <a:effectLst/>
                <a:latin typeface="-apple-system"/>
              </a:rPr>
              <a:t>#1071 by </a:t>
            </a:r>
            <a:r>
              <a:rPr lang="en-GB" sz="1400" b="0" i="0" u="none" strike="noStrike" dirty="0" err="1">
                <a:solidFill>
                  <a:srgbClr val="57606A"/>
                </a:solidFill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solidFill>
                  <a:srgbClr val="57606A"/>
                </a:solidFill>
                <a:effectLst/>
                <a:latin typeface="-apple-system"/>
              </a:rPr>
              <a:t> was merged on Jan 12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8"/>
              </a:rPr>
              <a:t>Fix in </a:t>
            </a:r>
            <a:r>
              <a:rPr lang="en-GB" sz="1400" b="1" i="0" u="none" strike="noStrike" dirty="0" err="1">
                <a:effectLst/>
                <a:latin typeface="-apple-system"/>
                <a:hlinkClick r:id="rId18"/>
              </a:rPr>
              <a:t>Dynap</a:t>
            </a:r>
            <a:r>
              <a:rPr lang="en-GB" sz="1400" b="1" i="0" u="none" strike="noStrike" dirty="0">
                <a:effectLst/>
                <a:latin typeface="-apple-system"/>
                <a:hlinkClick r:id="rId18"/>
              </a:rPr>
              <a:t> and some </a:t>
            </a:r>
            <a:r>
              <a:rPr lang="en-GB" sz="1400" b="1" i="0" u="none" strike="noStrike" dirty="0" err="1">
                <a:effectLst/>
                <a:latin typeface="-apple-system"/>
                <a:hlinkClick r:id="rId18"/>
              </a:rPr>
              <a:t>lxplus</a:t>
            </a:r>
            <a:r>
              <a:rPr lang="en-GB" sz="1400" b="1" i="0" u="none" strike="noStrike" dirty="0">
                <a:effectLst/>
                <a:latin typeface="-apple-system"/>
                <a:hlinkClick r:id="rId18"/>
              </a:rPr>
              <a:t> tests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#1070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Jan 12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19"/>
              </a:rPr>
              <a:t>For the release.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#1069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Jan 12</a:t>
            </a:r>
          </a:p>
          <a:p>
            <a:pPr algn="l"/>
            <a:r>
              <a:rPr lang="en-GB" sz="1400" b="1" i="0" u="none" strike="noStrike" dirty="0">
                <a:effectLst/>
                <a:latin typeface="-apple-system"/>
                <a:hlinkClick r:id="rId20"/>
              </a:rPr>
              <a:t>Fix </a:t>
            </a:r>
            <a:r>
              <a:rPr lang="en-GB" sz="1400" b="1" i="0" u="none" strike="noStrike" dirty="0" err="1">
                <a:effectLst/>
                <a:latin typeface="-apple-system"/>
                <a:hlinkClick r:id="rId20"/>
              </a:rPr>
              <a:t>nmul</a:t>
            </a:r>
            <a:r>
              <a:rPr lang="en-GB" sz="1400" b="1" i="0" u="none" strike="noStrike" dirty="0">
                <a:effectLst/>
                <a:latin typeface="-apple-system"/>
                <a:hlinkClick r:id="rId20"/>
              </a:rPr>
              <a:t> and some tests</a:t>
            </a:r>
            <a:r>
              <a:rPr lang="en-GB" sz="1400" b="0" i="0" dirty="0">
                <a:solidFill>
                  <a:srgbClr val="24292F"/>
                </a:solidFill>
                <a:effectLst/>
                <a:latin typeface="-apple-system"/>
              </a:rPr>
              <a:t>  </a:t>
            </a:r>
            <a:r>
              <a:rPr lang="en-GB" sz="1400" b="0" i="0" dirty="0">
                <a:effectLst/>
                <a:latin typeface="-apple-system"/>
              </a:rPr>
              <a:t>#1068 by </a:t>
            </a:r>
            <a:r>
              <a:rPr lang="en-GB" sz="1400" b="0" i="0" u="none" strike="noStrike" dirty="0" err="1">
                <a:effectLst/>
                <a:latin typeface="-apple-system"/>
                <a:hlinkClick r:id="rId11" tooltip="pull requests opened by tpersson"/>
              </a:rPr>
              <a:t>tpersson</a:t>
            </a:r>
            <a:r>
              <a:rPr lang="en-GB" sz="1400" b="0" i="0" dirty="0">
                <a:effectLst/>
                <a:latin typeface="-apple-system"/>
              </a:rPr>
              <a:t> was merged on Jan 10</a:t>
            </a:r>
          </a:p>
        </p:txBody>
      </p:sp>
    </p:spTree>
    <p:extLst>
      <p:ext uri="{BB962C8B-B14F-4D97-AF65-F5344CB8AC3E}">
        <p14:creationId xmlns:p14="http://schemas.microsoft.com/office/powerpoint/2010/main" val="1402630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02021-D35B-44AC-AB78-FF54958A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MAD-X to do for </a:t>
            </a:r>
            <a:r>
              <a:rPr lang="en-GB" sz="4400" dirty="0">
                <a:hlinkClick r:id="rId2"/>
              </a:rPr>
              <a:t>next bugfix release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D1BA2-F2D9-47C4-8B84-4E5F884E8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67477"/>
          </a:xfrm>
        </p:spPr>
        <p:txBody>
          <a:bodyPr>
            <a:normAutofit/>
          </a:bodyPr>
          <a:lstStyle/>
          <a:p>
            <a:r>
              <a:rPr lang="en-GB" sz="1800" b="1" i="0" u="none" strike="noStrike" dirty="0">
                <a:effectLst/>
                <a:latin typeface="-apple-system"/>
                <a:hlinkClick r:id="rId3"/>
              </a:rPr>
              <a:t>Preserve ordering of thin elements placed in the same location in a sequence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enhancement</a:t>
            </a:r>
            <a:r>
              <a:rPr lang="en-GB" sz="1800" b="0" i="0" dirty="0">
                <a:effectLst/>
                <a:latin typeface="-apple-system"/>
              </a:rPr>
              <a:t>#1055 opened on Nov 26, 2021 by </a:t>
            </a:r>
            <a:r>
              <a:rPr lang="en-GB" sz="18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1800" b="0" i="0" u="none" strike="noStrike" dirty="0">
                <a:effectLst/>
                <a:latin typeface="-apple-system"/>
                <a:hlinkClick r:id="rId6"/>
              </a:rPr>
              <a:t> 5.07.02</a:t>
            </a:r>
            <a:endParaRPr lang="en-GB" sz="1800" b="0" i="0" u="none" strike="noStrike" dirty="0">
              <a:effectLst/>
              <a:latin typeface="-apple-system"/>
            </a:endParaRPr>
          </a:p>
          <a:p>
            <a:r>
              <a:rPr lang="en-GB" sz="1800" b="1" i="0" u="none" strike="noStrike" dirty="0" err="1">
                <a:effectLst/>
                <a:latin typeface="-apple-system"/>
                <a:hlinkClick r:id="rId7"/>
              </a:rPr>
              <a:t>twiss</a:t>
            </a:r>
            <a:r>
              <a:rPr lang="en-GB" sz="1800" b="1" i="0" u="none" strike="noStrike" dirty="0">
                <a:effectLst/>
                <a:latin typeface="-apple-system"/>
                <a:hlinkClick r:id="rId7"/>
              </a:rPr>
              <a:t> energy loss does not take the gamma of the closed orbit correctly into </a:t>
            </a:r>
            <a:r>
              <a:rPr lang="en-GB" sz="1800" b="1" i="0" u="none" strike="noStrike" dirty="0" err="1">
                <a:effectLst/>
                <a:latin typeface="-apple-system"/>
                <a:hlinkClick r:id="rId7"/>
              </a:rPr>
              <a:t>accout</a:t>
            </a:r>
            <a:r>
              <a:rPr lang="en-GB" sz="1800" b="1" i="0" u="none" strike="noStrike" dirty="0">
                <a:effectLst/>
                <a:latin typeface="-apple-system"/>
                <a:hlinkClick r:id="rId7"/>
              </a:rPr>
              <a:t>.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bug</a:t>
            </a:r>
            <a:r>
              <a:rPr lang="en-GB" sz="1800" b="0" i="0" dirty="0">
                <a:effectLst/>
                <a:latin typeface="-apple-system"/>
              </a:rPr>
              <a:t>#1098 opened 20 days ago by </a:t>
            </a:r>
            <a:r>
              <a:rPr lang="en-GB" sz="18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1800" b="0" i="0" u="none" strike="noStrike" dirty="0">
                <a:effectLst/>
                <a:latin typeface="-apple-system"/>
                <a:hlinkClick r:id="rId6"/>
              </a:rPr>
              <a:t> 5.07.02</a:t>
            </a:r>
            <a:endParaRPr lang="en-GB" sz="1800" b="0" i="0" dirty="0">
              <a:effectLst/>
              <a:latin typeface="-apple-system"/>
            </a:endParaRPr>
          </a:p>
          <a:p>
            <a:r>
              <a:rPr lang="en-GB" sz="1800" b="1" i="0" u="sng" dirty="0">
                <a:effectLst/>
                <a:latin typeface="-apple-system"/>
                <a:hlinkClick r:id="rId9"/>
              </a:rPr>
              <a:t>Add reference on W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10"/>
              </a:rPr>
              <a:t>documentation</a:t>
            </a:r>
            <a:r>
              <a:rPr lang="en-GB" sz="1800" b="0" i="0" dirty="0">
                <a:effectLst/>
                <a:latin typeface="-apple-system"/>
              </a:rPr>
              <a:t>#1096 opened 26 days ago by </a:t>
            </a:r>
            <a:r>
              <a:rPr lang="en-GB" sz="18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1800" b="0" i="0" u="none" strike="noStrike" dirty="0">
                <a:effectLst/>
                <a:latin typeface="-apple-system"/>
                <a:hlinkClick r:id="rId6"/>
              </a:rPr>
              <a:t> 5.07.02</a:t>
            </a:r>
            <a:endParaRPr lang="en-GB" sz="1800" b="0" i="0" dirty="0">
              <a:effectLst/>
              <a:latin typeface="-apple-system"/>
            </a:endParaRPr>
          </a:p>
          <a:p>
            <a:r>
              <a:rPr lang="en-GB" sz="1800" b="1" i="0" u="none" strike="noStrike" dirty="0">
                <a:effectLst/>
                <a:latin typeface="-apple-system"/>
                <a:hlinkClick r:id="rId11"/>
              </a:rPr>
              <a:t>Issue #866 persists in MAD-X 5.08.01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bug</a:t>
            </a:r>
            <a:r>
              <a:rPr lang="en-GB" sz="1800" b="0" i="0" dirty="0">
                <a:effectLst/>
                <a:latin typeface="-apple-system"/>
              </a:rPr>
              <a:t>#1087 opened on Mar 9 by </a:t>
            </a:r>
            <a:r>
              <a:rPr lang="en-GB" sz="1800" b="0" i="0" u="none" strike="noStrike" dirty="0">
                <a:effectLst/>
                <a:latin typeface="-apple-system"/>
                <a:hlinkClick r:id="rId12" tooltip="Open issues created by roman-martin"/>
              </a:rPr>
              <a:t>roman-martin</a:t>
            </a:r>
            <a:r>
              <a:rPr lang="en-GB" sz="1800" b="0" i="0" u="none" strike="noStrike" dirty="0">
                <a:effectLst/>
                <a:latin typeface="-apple-system"/>
                <a:hlinkClick r:id="rId6"/>
              </a:rPr>
              <a:t> 5.07.02</a:t>
            </a:r>
            <a:endParaRPr lang="en-GB" sz="1800" b="0" i="0" dirty="0">
              <a:effectLst/>
              <a:latin typeface="-apple-system"/>
            </a:endParaRPr>
          </a:p>
          <a:p>
            <a:r>
              <a:rPr lang="en-GB" sz="1800" b="1" i="0" u="sng" dirty="0">
                <a:effectLst/>
                <a:latin typeface="-apple-system"/>
                <a:hlinkClick r:id="rId13"/>
              </a:rPr>
              <a:t>test failures, probably roundoff, Arch Linux (gcc-11.2/glibc-2.35)</a:t>
            </a:r>
            <a:r>
              <a:rPr lang="en-GB" sz="18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18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bug</a:t>
            </a:r>
            <a:r>
              <a:rPr lang="en-GB" sz="1800" b="0" i="0" dirty="0">
                <a:effectLst/>
                <a:latin typeface="-apple-system"/>
              </a:rPr>
              <a:t>#1085 opened on Mar 1 by </a:t>
            </a:r>
            <a:r>
              <a:rPr lang="en-GB" sz="1800" b="0" i="0" u="none" strike="noStrike" dirty="0" err="1">
                <a:effectLst/>
                <a:latin typeface="-apple-system"/>
                <a:hlinkClick r:id="rId14" tooltip="Open issues created by jsberg-bnl"/>
              </a:rPr>
              <a:t>jsberg-bnl</a:t>
            </a:r>
            <a:r>
              <a:rPr lang="en-GB" sz="1800" b="0" i="0" u="none" strike="noStrike" dirty="0">
                <a:effectLst/>
                <a:latin typeface="-apple-system"/>
                <a:hlinkClick r:id="rId6"/>
              </a:rPr>
              <a:t> 5.07.02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16295A-CDBB-4BBE-B3C2-EC9D59FEB8F2}"/>
              </a:ext>
            </a:extLst>
          </p:cNvPr>
          <p:cNvSpPr txBox="1"/>
          <p:nvPr/>
        </p:nvSpPr>
        <p:spPr>
          <a:xfrm>
            <a:off x="3152922" y="5347454"/>
            <a:ext cx="294307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/>
              <a:t>Should be done within 2022</a:t>
            </a:r>
          </a:p>
        </p:txBody>
      </p:sp>
    </p:spTree>
    <p:extLst>
      <p:ext uri="{BB962C8B-B14F-4D97-AF65-F5344CB8AC3E}">
        <p14:creationId xmlns:p14="http://schemas.microsoft.com/office/powerpoint/2010/main" val="347722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02021-D35B-44AC-AB78-FF54958A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MAD-X to do for </a:t>
            </a:r>
            <a:r>
              <a:rPr lang="en-GB" sz="4400" dirty="0">
                <a:hlinkClick r:id="rId2"/>
              </a:rPr>
              <a:t>next minor release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D1BA2-F2D9-47C4-8B84-4E5F884E8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1699"/>
          </a:xfrm>
        </p:spPr>
        <p:txBody>
          <a:bodyPr numCol="2">
            <a:normAutofit fontScale="25000" lnSpcReduction="20000"/>
          </a:bodyPr>
          <a:lstStyle/>
          <a:p>
            <a:pPr marL="0" indent="0">
              <a:buNone/>
            </a:pPr>
            <a:r>
              <a:rPr lang="en-GB" sz="4500" dirty="0"/>
              <a:t>Urgent fixes FCC related:</a:t>
            </a:r>
          </a:p>
          <a:p>
            <a:r>
              <a:rPr lang="en-GB" sz="4500" b="1" i="0" u="none" strike="noStrike" dirty="0">
                <a:effectLst/>
                <a:latin typeface="-apple-system"/>
                <a:hlinkClick r:id="rId3"/>
              </a:rPr>
              <a:t>issue with radiation of multipoles in track and emit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#1082 opened on Feb 25 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7"/>
              </a:rPr>
              <a:t>adding </a:t>
            </a:r>
            <a:r>
              <a:rPr lang="en-GB" sz="4500" b="1" i="0" u="none" strike="noStrike" dirty="0" err="1">
                <a:effectLst/>
                <a:latin typeface="-apple-system"/>
                <a:hlinkClick r:id="rId7"/>
              </a:rPr>
              <a:t>ktap</a:t>
            </a:r>
            <a:r>
              <a:rPr lang="en-GB" sz="4500" b="1" i="0" u="none" strike="noStrike" dirty="0">
                <a:effectLst/>
                <a:latin typeface="-apple-system"/>
                <a:hlinkClick r:id="rId7"/>
              </a:rPr>
              <a:t> on additional elements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enhancement</a:t>
            </a:r>
            <a:r>
              <a:rPr lang="en-GB" sz="4500" b="0" i="0" dirty="0">
                <a:effectLst/>
                <a:latin typeface="-apple-system"/>
              </a:rPr>
              <a:t>#1081 opened on Feb 22 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9"/>
              </a:rPr>
              <a:t>equilibrium emittance for tilted solenoid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#1101 opened Apr 27 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endParaRPr lang="en-GB" sz="4500" b="0" i="0" dirty="0">
              <a:effectLst/>
              <a:latin typeface="-apple-system"/>
            </a:endParaRPr>
          </a:p>
          <a:p>
            <a:pPr marL="0" indent="0">
              <a:buNone/>
            </a:pPr>
            <a:r>
              <a:rPr lang="en-GB" sz="4500" b="0" i="0" dirty="0">
                <a:effectLst/>
                <a:latin typeface="-apple-system"/>
              </a:rPr>
              <a:t>Synchrotron integrals:</a:t>
            </a:r>
          </a:p>
          <a:p>
            <a:r>
              <a:rPr lang="en-GB" sz="4500" b="1" i="0" u="none" strike="noStrike" dirty="0">
                <a:effectLst/>
                <a:latin typeface="-apple-system"/>
                <a:hlinkClick r:id="rId10"/>
              </a:rPr>
              <a:t>synchrotron radiation integrals zero with thin sequence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#1074 opened on Jan 21 by </a:t>
            </a:r>
            <a:r>
              <a:rPr lang="en-GB" sz="4500" b="0" i="0" u="none" strike="noStrike" dirty="0" err="1">
                <a:effectLst/>
                <a:latin typeface="-apple-system"/>
                <a:hlinkClick r:id="rId11" tooltip="Open issues created by skostogl"/>
              </a:rPr>
              <a:t>skostogl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12"/>
              </a:rPr>
              <a:t>Synchrotron radiation integrals with dipoles tilted by 90 degrees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#1011 opened on Apr 30, 2021 by </a:t>
            </a:r>
            <a:r>
              <a:rPr lang="en-GB" sz="4500" b="0" i="0" u="none" strike="noStrike" dirty="0">
                <a:effectLst/>
                <a:latin typeface="-apple-system"/>
                <a:hlinkClick r:id="rId13" tooltip="Open issues created by kandre2"/>
              </a:rPr>
              <a:t>kandre2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pPr marL="0" indent="0">
              <a:buNone/>
            </a:pPr>
            <a:r>
              <a:rPr lang="en-GB" sz="4500" b="0" i="0" dirty="0">
                <a:effectLst/>
                <a:latin typeface="-apple-system"/>
              </a:rPr>
              <a:t>Tracking issues</a:t>
            </a:r>
          </a:p>
          <a:p>
            <a:r>
              <a:rPr lang="en-GB" sz="4500" b="1" i="0" u="none" strike="noStrike" dirty="0">
                <a:effectLst/>
                <a:latin typeface="-apple-system"/>
                <a:hlinkClick r:id="rId14"/>
              </a:rPr>
              <a:t>Enable </a:t>
            </a:r>
            <a:r>
              <a:rPr lang="en-GB" sz="4500" b="1" i="0" u="none" strike="noStrike" dirty="0" err="1">
                <a:effectLst/>
                <a:latin typeface="-apple-system"/>
                <a:hlinkClick r:id="rId14"/>
              </a:rPr>
              <a:t>sextupole</a:t>
            </a:r>
            <a:r>
              <a:rPr lang="en-GB" sz="4500" b="1" i="0" u="none" strike="noStrike" dirty="0">
                <a:effectLst/>
                <a:latin typeface="-apple-system"/>
                <a:hlinkClick r:id="rId14"/>
              </a:rPr>
              <a:t> elements in tracking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enhancement</a:t>
            </a:r>
            <a:r>
              <a:rPr lang="en-GB" sz="4500" b="0" i="0" dirty="0">
                <a:effectLst/>
                <a:latin typeface="-apple-system"/>
              </a:rPr>
              <a:t>#1054 opened on Nov 26, 2021 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15"/>
              </a:rPr>
              <a:t>Track </a:t>
            </a:r>
            <a:r>
              <a:rPr lang="en-GB" sz="4500" b="1" i="0" u="none" strike="noStrike" dirty="0" err="1">
                <a:effectLst/>
                <a:latin typeface="-apple-system"/>
                <a:hlinkClick r:id="rId15"/>
              </a:rPr>
              <a:t>substracted</a:t>
            </a:r>
            <a:r>
              <a:rPr lang="en-GB" sz="4500" b="1" i="0" u="none" strike="noStrike" dirty="0">
                <a:effectLst/>
                <a:latin typeface="-apple-system"/>
                <a:hlinkClick r:id="rId15"/>
              </a:rPr>
              <a:t> wrong close orbit for other observer points then the start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#948 opened on Aug 20, 2020 by </a:t>
            </a:r>
            <a:r>
              <a:rPr lang="en-GB" sz="4500" b="0" i="0" u="none" strike="noStrike" dirty="0" err="1">
                <a:effectLst/>
                <a:latin typeface="-apple-system"/>
                <a:hlinkClick r:id="rId16" tooltip="Open issues created by tpersson"/>
              </a:rPr>
              <a:t>tpersson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pPr marL="0" indent="0">
              <a:buNone/>
            </a:pPr>
            <a:r>
              <a:rPr lang="en-GB" sz="4500" b="0" i="0" dirty="0">
                <a:effectLst/>
                <a:latin typeface="-apple-system"/>
              </a:rPr>
              <a:t>Aperture and layout modelling</a:t>
            </a:r>
          </a:p>
          <a:p>
            <a:r>
              <a:rPr lang="en-GB" sz="4500" b="1" i="0" u="none" strike="noStrike" dirty="0">
                <a:effectLst/>
                <a:latin typeface="-apple-system"/>
                <a:hlinkClick r:id="rId17"/>
              </a:rPr>
              <a:t>Consider to add or replace an alternative octagon shape definition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enhancement</a:t>
            </a:r>
            <a:r>
              <a:rPr lang="en-GB" sz="4500" b="0" i="0" dirty="0">
                <a:effectLst/>
                <a:latin typeface="-apple-system"/>
              </a:rPr>
              <a:t>#1056 opened on Nov 26, 2021 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18"/>
              </a:rPr>
              <a:t>Intentional misalignment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enhancement</a:t>
            </a:r>
            <a:r>
              <a:rPr lang="en-GB" sz="4500" b="0" i="0" dirty="0">
                <a:effectLst/>
                <a:latin typeface="-apple-system"/>
              </a:rPr>
              <a:t>#953 opened on Sep 20, 2020 by </a:t>
            </a:r>
            <a:r>
              <a:rPr lang="en-GB" sz="4500" b="0" i="0" u="none" strike="noStrike" dirty="0" err="1">
                <a:effectLst/>
                <a:latin typeface="-apple-system"/>
                <a:hlinkClick r:id="rId16" tooltip="Open issues created by tpersson"/>
              </a:rPr>
              <a:t>tpersson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pPr marL="0" indent="0">
              <a:buNone/>
            </a:pPr>
            <a:r>
              <a:rPr lang="en-GB" sz="4500" b="0" i="0" u="none" strike="noStrike" dirty="0">
                <a:effectLst/>
                <a:latin typeface="-apple-system"/>
              </a:rPr>
              <a:t>Other issues:</a:t>
            </a:r>
          </a:p>
          <a:p>
            <a:r>
              <a:rPr lang="en-GB" sz="4500" b="1" i="0" u="none" strike="noStrike" dirty="0">
                <a:effectLst/>
                <a:latin typeface="-apple-system"/>
                <a:hlinkClick r:id="rId19"/>
              </a:rPr>
              <a:t>[MAKETHIN] Using K0L (when defined) over ANGLE when MAKEDIPEDGE = TRUE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#1076 opened on Jan 31 by </a:t>
            </a:r>
            <a:r>
              <a:rPr lang="en-GB" sz="4500" b="0" i="0" u="none" strike="noStrike" dirty="0" err="1">
                <a:effectLst/>
                <a:latin typeface="-apple-system"/>
                <a:hlinkClick r:id="rId20" tooltip="Open issues created by GuillaumeRD"/>
              </a:rPr>
              <a:t>GuillaumeRD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21"/>
              </a:rPr>
              <a:t>Bug in aperture definition of </a:t>
            </a:r>
            <a:r>
              <a:rPr lang="en-GB" sz="4500" b="1" i="0" u="none" strike="noStrike" dirty="0" err="1">
                <a:effectLst/>
                <a:latin typeface="-apple-system"/>
                <a:hlinkClick r:id="rId21"/>
              </a:rPr>
              <a:t>aper_vx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#1080 opened on Feb 11 by </a:t>
            </a:r>
            <a:r>
              <a:rPr lang="en-GB" sz="4500" b="0" i="0" u="none" strike="noStrike" dirty="0">
                <a:effectLst/>
                <a:latin typeface="-apple-system"/>
                <a:hlinkClick r:id="rId22" tooltip="Open issues created by roman-martin"/>
              </a:rPr>
              <a:t>roman-martin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pPr marL="0" indent="0">
              <a:buNone/>
            </a:pPr>
            <a:endParaRPr lang="en-GB" sz="4500" b="0" i="0" u="none" strike="noStrike" dirty="0">
              <a:effectLst/>
              <a:latin typeface="-apple-system"/>
            </a:endParaRPr>
          </a:p>
          <a:p>
            <a:pPr marL="0" indent="0">
              <a:buNone/>
            </a:pPr>
            <a:r>
              <a:rPr lang="en-GB" sz="4500" dirty="0">
                <a:latin typeface="-apple-system"/>
              </a:rPr>
              <a:t>Documentation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23"/>
              </a:rPr>
              <a:t>User's Guide issue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24"/>
              </a:rPr>
              <a:t>documentation</a:t>
            </a:r>
            <a:r>
              <a:rPr lang="en-GB" sz="4500" b="0" i="0" dirty="0">
                <a:effectLst/>
                <a:latin typeface="-apple-system"/>
              </a:rPr>
              <a:t>#1037 opened on Oct 27, 2021 by </a:t>
            </a:r>
            <a:r>
              <a:rPr lang="en-GB" sz="4500" b="0" i="0" u="none" strike="noStrike" dirty="0" err="1">
                <a:effectLst/>
                <a:latin typeface="-apple-system"/>
                <a:hlinkClick r:id="rId25" tooltip="Open issues created by ChristopheLannoy"/>
              </a:rPr>
              <a:t>ChristopheLannoy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26"/>
              </a:rPr>
              <a:t>end markers from </a:t>
            </a:r>
            <a:r>
              <a:rPr lang="en-GB" sz="4500" b="1" i="0" u="none" strike="noStrike" dirty="0" err="1">
                <a:effectLst/>
                <a:latin typeface="-apple-system"/>
                <a:hlinkClick r:id="rId26"/>
              </a:rPr>
              <a:t>makethin</a:t>
            </a:r>
            <a:r>
              <a:rPr lang="en-GB" sz="4500" b="1" i="0" u="none" strike="noStrike" dirty="0">
                <a:effectLst/>
                <a:latin typeface="-apple-system"/>
                <a:hlinkClick r:id="rId26"/>
              </a:rPr>
              <a:t> in User's guide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24"/>
              </a:rPr>
              <a:t>documentation</a:t>
            </a:r>
            <a:r>
              <a:rPr lang="en-GB" sz="4500" b="0" i="0" dirty="0">
                <a:effectLst/>
                <a:latin typeface="-apple-system"/>
              </a:rPr>
              <a:t>#1017 opened on May 19, 2021 by </a:t>
            </a:r>
            <a:r>
              <a:rPr lang="en-GB" sz="4500" b="0" i="0" u="none" strike="noStrike" dirty="0" err="1">
                <a:effectLst/>
                <a:latin typeface="-apple-system"/>
                <a:hlinkClick r:id="rId27" tooltip="Open issues created by bjlindst"/>
              </a:rPr>
              <a:t>bjlindst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28"/>
              </a:rPr>
              <a:t>Loss of higher orders in </a:t>
            </a:r>
            <a:r>
              <a:rPr lang="en-GB" sz="4500" b="1" i="0" u="none" strike="noStrike" dirty="0" err="1">
                <a:effectLst/>
                <a:latin typeface="-apple-system"/>
                <a:hlinkClick r:id="rId28"/>
              </a:rPr>
              <a:t>twiss</a:t>
            </a:r>
            <a:r>
              <a:rPr lang="en-GB" sz="4500" b="1" i="0" u="none" strike="noStrike" dirty="0">
                <a:effectLst/>
                <a:latin typeface="-apple-system"/>
                <a:hlinkClick r:id="rId28"/>
              </a:rPr>
              <a:t> by kill fringe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4"/>
              </a:rPr>
              <a:t>bug</a:t>
            </a:r>
            <a:r>
              <a:rPr lang="en-GB" sz="4500" b="0" i="0" dirty="0">
                <a:effectLst/>
                <a:latin typeface="-apple-system"/>
              </a:rPr>
              <a:t>#961 opened on Oct 16, 2020 by </a:t>
            </a:r>
            <a:r>
              <a:rPr lang="en-GB" sz="4500" b="0" i="0" u="none" strike="noStrike" dirty="0" err="1">
                <a:effectLst/>
                <a:latin typeface="-apple-system"/>
                <a:hlinkClick r:id="rId29" tooltip="Open issues created by HelmutCERN"/>
              </a:rPr>
              <a:t>HelmutCERN</a:t>
            </a:r>
            <a:r>
              <a:rPr lang="en-GB" sz="4500" b="0" i="0" u="none" strike="noStrike" dirty="0">
                <a:effectLst/>
                <a:latin typeface="-apple-system"/>
                <a:hlinkClick r:id="rId6"/>
              </a:rPr>
              <a:t> 5.08</a:t>
            </a:r>
            <a:endParaRPr lang="en-GB" sz="4500" b="0" i="0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30"/>
              </a:rPr>
              <a:t>angle option in multipole not documented and new proposal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24"/>
              </a:rPr>
              <a:t>documentation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8"/>
              </a:rPr>
              <a:t>enhancement</a:t>
            </a:r>
            <a:endParaRPr lang="en-GB" sz="4500" b="0" i="0" u="none" strike="noStrike" dirty="0">
              <a:solidFill>
                <a:srgbClr val="24292F"/>
              </a:solidFill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31"/>
              </a:rPr>
              <a:t>Undocumented quadrupole fringe option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32"/>
              </a:rPr>
              <a:t>documentation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33"/>
              </a:rPr>
              <a:t>PTC</a:t>
            </a:r>
            <a:r>
              <a:rPr lang="en-GB" sz="4500" b="0" i="0" dirty="0">
                <a:effectLst/>
                <a:latin typeface="-apple-system"/>
              </a:rPr>
              <a:t>#738 opened on Feb 27, 2019 by </a:t>
            </a:r>
            <a:r>
              <a:rPr lang="en-GB" sz="4500" b="0" i="0" u="none" strike="noStrike" dirty="0" err="1">
                <a:effectLst/>
                <a:latin typeface="-apple-system"/>
                <a:hlinkClick r:id="rId34" tooltip="Open issues created by bogomyag"/>
              </a:rPr>
              <a:t>bogomyag</a:t>
            </a:r>
            <a:endParaRPr lang="en-GB" sz="4500" b="0" i="0" u="none" strike="noStrike" dirty="0">
              <a:effectLst/>
              <a:latin typeface="-apple-system"/>
            </a:endParaRPr>
          </a:p>
          <a:p>
            <a:r>
              <a:rPr lang="en-GB" sz="4500" b="1" i="0" u="none" strike="noStrike" dirty="0">
                <a:effectLst/>
                <a:latin typeface="-apple-system"/>
                <a:hlinkClick r:id="rId35"/>
              </a:rPr>
              <a:t>PTC_TWISS dispersion values don't change depending on TIME flag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32"/>
              </a:rPr>
              <a:t>documentation</a:t>
            </a:r>
            <a:r>
              <a:rPr lang="en-GB" sz="4500" b="0" i="0" dirty="0">
                <a:solidFill>
                  <a:srgbClr val="24292F"/>
                </a:solidFill>
                <a:effectLst/>
                <a:latin typeface="-apple-system"/>
              </a:rPr>
              <a:t> </a:t>
            </a:r>
            <a:r>
              <a:rPr lang="en-GB" sz="4500" b="0" i="0" u="none" strike="noStrike" dirty="0">
                <a:solidFill>
                  <a:srgbClr val="24292F"/>
                </a:solidFill>
                <a:effectLst/>
                <a:latin typeface="-apple-system"/>
                <a:hlinkClick r:id="rId33"/>
              </a:rPr>
              <a:t>PTC</a:t>
            </a:r>
            <a:r>
              <a:rPr lang="en-GB" sz="4500" b="0" i="0" dirty="0">
                <a:effectLst/>
                <a:latin typeface="-apple-system"/>
              </a:rPr>
              <a:t>#728 opened on Feb 14, 2019 by </a:t>
            </a:r>
            <a:r>
              <a:rPr lang="en-GB" sz="4500" b="0" i="0" u="none" strike="noStrike" dirty="0" err="1">
                <a:effectLst/>
                <a:latin typeface="-apple-system"/>
                <a:hlinkClick r:id="rId5" tooltip="Open issues created by rdemaria"/>
              </a:rPr>
              <a:t>rdemaria</a:t>
            </a:r>
            <a:endParaRPr lang="en-GB" sz="4500" b="0" i="0" dirty="0">
              <a:effectLst/>
              <a:latin typeface="-apple-system"/>
            </a:endParaRPr>
          </a:p>
          <a:p>
            <a:endParaRPr lang="en-GB" sz="2900" b="0" i="0" dirty="0">
              <a:effectLst/>
              <a:latin typeface="-apple-system"/>
            </a:endParaRPr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A09CB7-E82D-4247-96B6-D33899CF79FE}"/>
              </a:ext>
            </a:extLst>
          </p:cNvPr>
          <p:cNvSpPr txBox="1"/>
          <p:nvPr/>
        </p:nvSpPr>
        <p:spPr>
          <a:xfrm>
            <a:off x="6465862" y="5333387"/>
            <a:ext cx="378948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/>
              <a:t>Some could be done in 2022, prioritization needed!!!</a:t>
            </a:r>
          </a:p>
        </p:txBody>
      </p:sp>
    </p:spTree>
    <p:extLst>
      <p:ext uri="{BB962C8B-B14F-4D97-AF65-F5344CB8AC3E}">
        <p14:creationId xmlns:p14="http://schemas.microsoft.com/office/powerpoint/2010/main" val="3429323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3ACEC-ACAB-4A33-B782-D6874B41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588" y="2953580"/>
            <a:ext cx="10515600" cy="1325563"/>
          </a:xfrm>
        </p:spPr>
        <p:txBody>
          <a:bodyPr/>
          <a:lstStyle/>
          <a:p>
            <a:r>
              <a:rPr lang="en-GB" dirty="0"/>
              <a:t>Recent developments</a:t>
            </a:r>
          </a:p>
        </p:txBody>
      </p:sp>
    </p:spTree>
    <p:extLst>
      <p:ext uri="{BB962C8B-B14F-4D97-AF65-F5344CB8AC3E}">
        <p14:creationId xmlns:p14="http://schemas.microsoft.com/office/powerpoint/2010/main" val="197899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C1E96-D0BD-4FA1-99C4-13E19CED1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F2319-A7C9-479B-8572-104FEB0FB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MAD8 Physics guide: </a:t>
            </a:r>
            <a:r>
              <a:rPr lang="en-GB" dirty="0">
                <a:hlinkClick r:id="rId2"/>
              </a:rPr>
              <a:t>https://cern.ch/mad8/doc/phys_guide.pdf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Still most complete reference. Unpublished, some typos</a:t>
            </a:r>
          </a:p>
          <a:p>
            <a:pPr marL="0" indent="0">
              <a:buNone/>
            </a:pPr>
            <a:r>
              <a:rPr lang="en-GB" dirty="0"/>
              <a:t>We are in the process of correcting typos and re-release for MAD-X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For </a:t>
            </a:r>
            <a:r>
              <a:rPr lang="en-GB" dirty="0" err="1"/>
              <a:t>radiationeffects</a:t>
            </a:r>
            <a:r>
              <a:rPr lang="en-GB" dirty="0"/>
              <a:t>:</a:t>
            </a:r>
          </a:p>
          <a:p>
            <a:pPr marL="0" indent="0">
              <a:buNone/>
            </a:pPr>
            <a:r>
              <a:rPr lang="en-GB" dirty="0"/>
              <a:t>J. Jowett  Introductory statistical mechanics for electron storage rings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https://doi.org/10.1063/1.36374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8095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9840</TotalTime>
  <Words>2116</Words>
  <Application>Microsoft Office PowerPoint</Application>
  <PresentationFormat>Widescreen</PresentationFormat>
  <Paragraphs>231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-apple-system</vt:lpstr>
      <vt:lpstr>Arial</vt:lpstr>
      <vt:lpstr>Calibri</vt:lpstr>
      <vt:lpstr>Calibri Light</vt:lpstr>
      <vt:lpstr>Cambria Math</vt:lpstr>
      <vt:lpstr>Office Theme</vt:lpstr>
      <vt:lpstr>MAD-X status: May 2022</vt:lpstr>
      <vt:lpstr>MAD-X Status 2022-04-27</vt:lpstr>
      <vt:lpstr>Simplification of issue labelling</vt:lpstr>
      <vt:lpstr>Activity: 2022 Jan - May</vt:lpstr>
      <vt:lpstr>Activity: 2022 Jan - May</vt:lpstr>
      <vt:lpstr>MAD-X to do for next bugfix release</vt:lpstr>
      <vt:lpstr>MAD-X to do for next minor release</vt:lpstr>
      <vt:lpstr>Recent developments</vt:lpstr>
      <vt:lpstr>References</vt:lpstr>
      <vt:lpstr>MAD-X variables</vt:lpstr>
      <vt:lpstr>Radiation effect: average power loss</vt:lpstr>
      <vt:lpstr>MAD-X: useful relations</vt:lpstr>
      <vt:lpstr>Fixes in track </vt:lpstr>
      <vt:lpstr>Damping times of Electra lattice</vt:lpstr>
      <vt:lpstr>Solenoid</vt:lpstr>
      <vt:lpstr>Back-up</vt:lpstr>
      <vt:lpstr>Variables and Hamiltonian</vt:lpstr>
      <vt:lpstr>Magnetostatic</vt:lpstr>
      <vt:lpstr>Follow-up</vt:lpstr>
      <vt:lpstr>Multipole maps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MAD-X status</dc:title>
  <dc:creator>Riccardo De Maria</dc:creator>
  <cp:lastModifiedBy>Riccardo De Maria</cp:lastModifiedBy>
  <cp:revision>34</cp:revision>
  <dcterms:created xsi:type="dcterms:W3CDTF">2022-04-04T11:58:09Z</dcterms:created>
  <dcterms:modified xsi:type="dcterms:W3CDTF">2022-05-23T17:25:43Z</dcterms:modified>
</cp:coreProperties>
</file>