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32"/>
  </p:notesMasterIdLst>
  <p:handoutMasterIdLst>
    <p:handoutMasterId r:id="rId33"/>
  </p:handoutMasterIdLst>
  <p:sldIdLst>
    <p:sldId id="263" r:id="rId2"/>
    <p:sldId id="292" r:id="rId3"/>
    <p:sldId id="320" r:id="rId4"/>
    <p:sldId id="335" r:id="rId5"/>
    <p:sldId id="337" r:id="rId6"/>
    <p:sldId id="336" r:id="rId7"/>
    <p:sldId id="294" r:id="rId8"/>
    <p:sldId id="331" r:id="rId9"/>
    <p:sldId id="307" r:id="rId10"/>
    <p:sldId id="308" r:id="rId11"/>
    <p:sldId id="309" r:id="rId12"/>
    <p:sldId id="310" r:id="rId13"/>
    <p:sldId id="325" r:id="rId14"/>
    <p:sldId id="311" r:id="rId15"/>
    <p:sldId id="338" r:id="rId16"/>
    <p:sldId id="312" r:id="rId17"/>
    <p:sldId id="313" r:id="rId18"/>
    <p:sldId id="278" r:id="rId19"/>
    <p:sldId id="279" r:id="rId20"/>
    <p:sldId id="280" r:id="rId21"/>
    <p:sldId id="315" r:id="rId22"/>
    <p:sldId id="281" r:id="rId23"/>
    <p:sldId id="329" r:id="rId24"/>
    <p:sldId id="317" r:id="rId25"/>
    <p:sldId id="318" r:id="rId26"/>
    <p:sldId id="330" r:id="rId27"/>
    <p:sldId id="284" r:id="rId28"/>
    <p:sldId id="290" r:id="rId29"/>
    <p:sldId id="339" r:id="rId30"/>
    <p:sldId id="324" r:id="rId31"/>
  </p:sldIdLst>
  <p:sldSz cx="9144000" cy="6858000" type="screen4x3"/>
  <p:notesSz cx="6858000" cy="9144000"/>
  <p:defaultText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408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827" autoAdjust="0"/>
    <p:restoredTop sz="88365" autoAdjust="0"/>
  </p:normalViewPr>
  <p:slideViewPr>
    <p:cSldViewPr snapToObjects="1" showGuides="1">
      <p:cViewPr varScale="1">
        <p:scale>
          <a:sx n="109" d="100"/>
          <a:sy n="109" d="100"/>
        </p:scale>
        <p:origin x="1638" y="108"/>
      </p:cViewPr>
      <p:guideLst>
        <p:guide orient="horz" pos="408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B3F5CDDF-3246-6843-A314-FDDEB3F3DF8E}" type="datetimeFigureOut">
              <a:rPr lang="fr-FR" smtClean="0"/>
              <a:pPr/>
              <a:t>22/03/2022</a:t>
            </a:fld>
            <a:endParaRPr lang="fr-FR"/>
          </a:p>
        </p:txBody>
      </p:sp>
      <p:sp>
        <p:nvSpPr>
          <p:cNvPr id="4" name="Espace réservé du pied de page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5" name="Espace réservé du numéro de diapositive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5C405983-79D5-E84D-A19B-6B5F52179104}" type="slidenum">
              <a:rPr lang="fr-FR" smtClean="0"/>
              <a:pPr/>
              <a:t>‹#›</a:t>
            </a:fld>
            <a:endParaRPr lang="fr-FR"/>
          </a:p>
        </p:txBody>
      </p:sp>
    </p:spTree>
    <p:extLst>
      <p:ext uri="{BB962C8B-B14F-4D97-AF65-F5344CB8AC3E}">
        <p14:creationId xmlns:p14="http://schemas.microsoft.com/office/powerpoint/2010/main" val="3802729383"/>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81D8F6D-3354-BF4D-834B-467E3215D30A}" type="datetimeFigureOut">
              <a:rPr lang="fr-FR" smtClean="0"/>
              <a:pPr/>
              <a:t>22/03/2022</a:t>
            </a:fld>
            <a:endParaRPr lang="fr-FR"/>
          </a:p>
        </p:txBody>
      </p:sp>
      <p:sp>
        <p:nvSpPr>
          <p:cNvPr id="4" name="Espace réservé de l'image des diapositives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24B141A-D04E-DD49-88DC-EFA90428BA41}" type="slidenum">
              <a:rPr lang="fr-FR" smtClean="0"/>
              <a:pPr/>
              <a:t>‹#›</a:t>
            </a:fld>
            <a:endParaRPr lang="fr-FR"/>
          </a:p>
        </p:txBody>
      </p:sp>
    </p:spTree>
    <p:extLst>
      <p:ext uri="{BB962C8B-B14F-4D97-AF65-F5344CB8AC3E}">
        <p14:creationId xmlns:p14="http://schemas.microsoft.com/office/powerpoint/2010/main" val="683216896"/>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624B141A-D04E-DD49-88DC-EFA90428BA41}" type="slidenum">
              <a:rPr lang="fr-FR" smtClean="0"/>
              <a:pPr/>
              <a:t>1</a:t>
            </a:fld>
            <a:endParaRPr lang="fr-FR"/>
          </a:p>
        </p:txBody>
      </p:sp>
    </p:spTree>
    <p:extLst>
      <p:ext uri="{BB962C8B-B14F-4D97-AF65-F5344CB8AC3E}">
        <p14:creationId xmlns:p14="http://schemas.microsoft.com/office/powerpoint/2010/main" val="344551024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24B141A-D04E-DD49-88DC-EFA90428BA41}" type="slidenum">
              <a:rPr lang="fr-FR" smtClean="0"/>
              <a:pPr/>
              <a:t>11</a:t>
            </a:fld>
            <a:endParaRPr lang="fr-FR"/>
          </a:p>
        </p:txBody>
      </p:sp>
    </p:spTree>
    <p:extLst>
      <p:ext uri="{BB962C8B-B14F-4D97-AF65-F5344CB8AC3E}">
        <p14:creationId xmlns:p14="http://schemas.microsoft.com/office/powerpoint/2010/main" val="171049521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24B141A-D04E-DD49-88DC-EFA90428BA41}" type="slidenum">
              <a:rPr lang="fr-FR" smtClean="0"/>
              <a:pPr/>
              <a:t>12</a:t>
            </a:fld>
            <a:endParaRPr lang="fr-FR"/>
          </a:p>
        </p:txBody>
      </p:sp>
    </p:spTree>
    <p:extLst>
      <p:ext uri="{BB962C8B-B14F-4D97-AF65-F5344CB8AC3E}">
        <p14:creationId xmlns:p14="http://schemas.microsoft.com/office/powerpoint/2010/main" val="197515344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624B141A-D04E-DD49-88DC-EFA90428BA41}" type="slidenum">
              <a:rPr lang="fr-FR" smtClean="0"/>
              <a:pPr/>
              <a:t>13</a:t>
            </a:fld>
            <a:endParaRPr lang="fr-FR"/>
          </a:p>
        </p:txBody>
      </p:sp>
    </p:spTree>
    <p:extLst>
      <p:ext uri="{BB962C8B-B14F-4D97-AF65-F5344CB8AC3E}">
        <p14:creationId xmlns:p14="http://schemas.microsoft.com/office/powerpoint/2010/main" val="188601578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624B141A-D04E-DD49-88DC-EFA90428BA41}" type="slidenum">
              <a:rPr lang="fr-FR" smtClean="0"/>
              <a:pPr/>
              <a:t>14</a:t>
            </a:fld>
            <a:endParaRPr lang="fr-FR"/>
          </a:p>
        </p:txBody>
      </p:sp>
    </p:spTree>
    <p:extLst>
      <p:ext uri="{BB962C8B-B14F-4D97-AF65-F5344CB8AC3E}">
        <p14:creationId xmlns:p14="http://schemas.microsoft.com/office/powerpoint/2010/main" val="278557150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624B141A-D04E-DD49-88DC-EFA90428BA41}" type="slidenum">
              <a:rPr lang="fr-FR" smtClean="0"/>
              <a:pPr/>
              <a:t>17</a:t>
            </a:fld>
            <a:endParaRPr lang="fr-FR"/>
          </a:p>
        </p:txBody>
      </p:sp>
    </p:spTree>
    <p:extLst>
      <p:ext uri="{BB962C8B-B14F-4D97-AF65-F5344CB8AC3E}">
        <p14:creationId xmlns:p14="http://schemas.microsoft.com/office/powerpoint/2010/main" val="199722662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624B141A-D04E-DD49-88DC-EFA90428BA41}" type="slidenum">
              <a:rPr lang="fr-FR" smtClean="0"/>
              <a:pPr/>
              <a:t>18</a:t>
            </a:fld>
            <a:endParaRPr lang="fr-FR"/>
          </a:p>
        </p:txBody>
      </p:sp>
    </p:spTree>
    <p:extLst>
      <p:ext uri="{BB962C8B-B14F-4D97-AF65-F5344CB8AC3E}">
        <p14:creationId xmlns:p14="http://schemas.microsoft.com/office/powerpoint/2010/main" val="169186092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624B141A-D04E-DD49-88DC-EFA90428BA41}" type="slidenum">
              <a:rPr lang="fr-FR" smtClean="0"/>
              <a:pPr/>
              <a:t>19</a:t>
            </a:fld>
            <a:endParaRPr lang="fr-FR"/>
          </a:p>
        </p:txBody>
      </p:sp>
    </p:spTree>
    <p:extLst>
      <p:ext uri="{BB962C8B-B14F-4D97-AF65-F5344CB8AC3E}">
        <p14:creationId xmlns:p14="http://schemas.microsoft.com/office/powerpoint/2010/main" val="218103987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624B141A-D04E-DD49-88DC-EFA90428BA41}" type="slidenum">
              <a:rPr lang="fr-FR" smtClean="0"/>
              <a:pPr/>
              <a:t>20</a:t>
            </a:fld>
            <a:endParaRPr lang="fr-FR"/>
          </a:p>
        </p:txBody>
      </p:sp>
    </p:spTree>
    <p:extLst>
      <p:ext uri="{BB962C8B-B14F-4D97-AF65-F5344CB8AC3E}">
        <p14:creationId xmlns:p14="http://schemas.microsoft.com/office/powerpoint/2010/main" val="205966291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624B141A-D04E-DD49-88DC-EFA90428BA41}" type="slidenum">
              <a:rPr lang="fr-FR" smtClean="0"/>
              <a:pPr/>
              <a:t>27</a:t>
            </a:fld>
            <a:endParaRPr lang="fr-FR"/>
          </a:p>
        </p:txBody>
      </p:sp>
    </p:spTree>
    <p:extLst>
      <p:ext uri="{BB962C8B-B14F-4D97-AF65-F5344CB8AC3E}">
        <p14:creationId xmlns:p14="http://schemas.microsoft.com/office/powerpoint/2010/main" val="163449555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sz="1200" u="sng" kern="1200" dirty="0">
                <a:solidFill>
                  <a:schemeClr val="tx1"/>
                </a:solidFill>
                <a:effectLst/>
                <a:latin typeface="+mn-lt"/>
                <a:ea typeface="+mn-ea"/>
                <a:cs typeface="+mn-cs"/>
              </a:rPr>
              <a:t>Repair</a:t>
            </a:r>
            <a:r>
              <a:rPr lang="en-US" sz="1200" kern="1200" dirty="0">
                <a:solidFill>
                  <a:schemeClr val="tx1"/>
                </a:solidFill>
                <a:effectLst/>
                <a:latin typeface="+mn-lt"/>
                <a:ea typeface="+mn-ea"/>
                <a:cs typeface="+mn-cs"/>
              </a:rPr>
              <a:t>: Action on a nonconforming product in order to make it acceptable for the intended use</a:t>
            </a:r>
            <a:endParaRPr lang="en-GB" sz="1200" kern="1200" dirty="0">
              <a:solidFill>
                <a:schemeClr val="tx1"/>
              </a:solidFill>
              <a:effectLst/>
              <a:latin typeface="+mn-lt"/>
              <a:ea typeface="+mn-ea"/>
              <a:cs typeface="+mn-cs"/>
            </a:endParaRPr>
          </a:p>
          <a:p>
            <a:pPr lvl="0"/>
            <a:r>
              <a:rPr lang="en-US" sz="1200" kern="1200" dirty="0">
                <a:solidFill>
                  <a:schemeClr val="tx1"/>
                </a:solidFill>
                <a:effectLst/>
                <a:latin typeface="+mn-lt"/>
                <a:ea typeface="+mn-ea"/>
                <a:cs typeface="+mn-cs"/>
              </a:rPr>
              <a:t> </a:t>
            </a:r>
            <a:r>
              <a:rPr lang="en-US" sz="1200" u="sng" kern="1200" dirty="0">
                <a:solidFill>
                  <a:schemeClr val="tx1"/>
                </a:solidFill>
                <a:effectLst/>
                <a:latin typeface="+mn-lt"/>
                <a:ea typeface="+mn-ea"/>
                <a:cs typeface="+mn-cs"/>
              </a:rPr>
              <a:t>Regrade</a:t>
            </a:r>
            <a:r>
              <a:rPr lang="en-US" sz="1200" kern="1200" dirty="0">
                <a:solidFill>
                  <a:schemeClr val="tx1"/>
                </a:solidFill>
                <a:effectLst/>
                <a:latin typeface="+mn-lt"/>
                <a:ea typeface="+mn-ea"/>
                <a:cs typeface="+mn-cs"/>
              </a:rPr>
              <a:t>: Alteration of the grade of a nonconforming product in order to make it conform to requirements differing from the initial ones</a:t>
            </a:r>
            <a:endParaRPr lang="en-GB" sz="1200" kern="1200" dirty="0">
              <a:solidFill>
                <a:schemeClr val="tx1"/>
              </a:solidFill>
              <a:effectLst/>
              <a:latin typeface="+mn-lt"/>
              <a:ea typeface="+mn-ea"/>
              <a:cs typeface="+mn-cs"/>
            </a:endParaRPr>
          </a:p>
          <a:p>
            <a:pPr lvl="0"/>
            <a:r>
              <a:rPr lang="en-US" sz="1200" kern="1200" dirty="0">
                <a:solidFill>
                  <a:schemeClr val="tx1"/>
                </a:solidFill>
                <a:effectLst/>
                <a:latin typeface="+mn-lt"/>
                <a:ea typeface="+mn-ea"/>
                <a:cs typeface="+mn-cs"/>
              </a:rPr>
              <a:t> </a:t>
            </a:r>
            <a:r>
              <a:rPr lang="en-US" sz="1200" u="sng" kern="1200" dirty="0">
                <a:solidFill>
                  <a:schemeClr val="tx1"/>
                </a:solidFill>
                <a:effectLst/>
                <a:latin typeface="+mn-lt"/>
                <a:ea typeface="+mn-ea"/>
                <a:cs typeface="+mn-cs"/>
              </a:rPr>
              <a:t>Scrap</a:t>
            </a:r>
            <a:r>
              <a:rPr lang="en-US" sz="1200" kern="1200" dirty="0">
                <a:solidFill>
                  <a:schemeClr val="tx1"/>
                </a:solidFill>
                <a:effectLst/>
                <a:latin typeface="+mn-lt"/>
                <a:ea typeface="+mn-ea"/>
                <a:cs typeface="+mn-cs"/>
              </a:rPr>
              <a:t>: Action on a nonconforming product to preclude its originally intended use (Recycling, destruction).</a:t>
            </a:r>
            <a:endParaRPr lang="en-GB" sz="1200" kern="1200" dirty="0">
              <a:solidFill>
                <a:schemeClr val="tx1"/>
              </a:solidFill>
              <a:effectLst/>
              <a:latin typeface="+mn-lt"/>
              <a:ea typeface="+mn-ea"/>
              <a:cs typeface="+mn-cs"/>
            </a:endParaRPr>
          </a:p>
          <a:p>
            <a:pPr lvl="0"/>
            <a:r>
              <a:rPr lang="en-US" sz="1200" kern="1200" dirty="0">
                <a:solidFill>
                  <a:schemeClr val="tx1"/>
                </a:solidFill>
                <a:effectLst/>
                <a:latin typeface="+mn-lt"/>
                <a:ea typeface="+mn-ea"/>
                <a:cs typeface="+mn-cs"/>
              </a:rPr>
              <a:t> </a:t>
            </a:r>
            <a:r>
              <a:rPr lang="en-US" sz="1200" u="sng" kern="1200" dirty="0">
                <a:solidFill>
                  <a:schemeClr val="tx1"/>
                </a:solidFill>
                <a:effectLst/>
                <a:latin typeface="+mn-lt"/>
                <a:ea typeface="+mn-ea"/>
                <a:cs typeface="+mn-cs"/>
              </a:rPr>
              <a:t>Return</a:t>
            </a:r>
            <a:r>
              <a:rPr lang="en-US" sz="1200" kern="1200" dirty="0">
                <a:solidFill>
                  <a:schemeClr val="tx1"/>
                </a:solidFill>
                <a:effectLst/>
                <a:latin typeface="+mn-lt"/>
                <a:ea typeface="+mn-ea"/>
                <a:cs typeface="+mn-cs"/>
              </a:rPr>
              <a:t>: Action on a nonconforming product to send back to the supplier’s facilities</a:t>
            </a:r>
            <a:endParaRPr lang="en-GB"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 </a:t>
            </a:r>
            <a:r>
              <a:rPr lang="en-US" sz="1200" u="sng" kern="1200" dirty="0">
                <a:solidFill>
                  <a:schemeClr val="tx1"/>
                </a:solidFill>
                <a:effectLst/>
                <a:latin typeface="+mn-lt"/>
                <a:ea typeface="+mn-ea"/>
                <a:cs typeface="+mn-cs"/>
              </a:rPr>
              <a:t>Concession</a:t>
            </a:r>
            <a:r>
              <a:rPr lang="en-US" sz="1200" kern="1200" dirty="0">
                <a:solidFill>
                  <a:schemeClr val="tx1"/>
                </a:solidFill>
                <a:effectLst/>
                <a:latin typeface="+mn-lt"/>
                <a:ea typeface="+mn-ea"/>
                <a:cs typeface="+mn-cs"/>
              </a:rPr>
              <a:t>: Permission to use or release a product that does not conform to specified requirements (Use as it is)</a:t>
            </a:r>
            <a:endParaRPr lang="en-GB" dirty="0"/>
          </a:p>
        </p:txBody>
      </p:sp>
      <p:sp>
        <p:nvSpPr>
          <p:cNvPr id="4" name="Slide Number Placeholder 3"/>
          <p:cNvSpPr>
            <a:spLocks noGrp="1"/>
          </p:cNvSpPr>
          <p:nvPr>
            <p:ph type="sldNum" sz="quarter" idx="10"/>
          </p:nvPr>
        </p:nvSpPr>
        <p:spPr/>
        <p:txBody>
          <a:bodyPr/>
          <a:lstStyle/>
          <a:p>
            <a:fld id="{624B141A-D04E-DD49-88DC-EFA90428BA41}" type="slidenum">
              <a:rPr lang="fr-FR" smtClean="0"/>
              <a:pPr/>
              <a:t>28</a:t>
            </a:fld>
            <a:endParaRPr lang="fr-FR"/>
          </a:p>
        </p:txBody>
      </p:sp>
    </p:spTree>
    <p:extLst>
      <p:ext uri="{BB962C8B-B14F-4D97-AF65-F5344CB8AC3E}">
        <p14:creationId xmlns:p14="http://schemas.microsoft.com/office/powerpoint/2010/main" val="98355269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624B141A-D04E-DD49-88DC-EFA90428BA41}" type="slidenum">
              <a:rPr lang="fr-FR" smtClean="0"/>
              <a:pPr/>
              <a:t>2</a:t>
            </a:fld>
            <a:endParaRPr lang="fr-FR"/>
          </a:p>
        </p:txBody>
      </p:sp>
    </p:spTree>
    <p:extLst>
      <p:ext uri="{BB962C8B-B14F-4D97-AF65-F5344CB8AC3E}">
        <p14:creationId xmlns:p14="http://schemas.microsoft.com/office/powerpoint/2010/main" val="42023030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24B141A-D04E-DD49-88DC-EFA90428BA41}" type="slidenum">
              <a:rPr lang="fr-FR" smtClean="0"/>
              <a:pPr/>
              <a:t>29</a:t>
            </a:fld>
            <a:endParaRPr lang="fr-FR"/>
          </a:p>
        </p:txBody>
      </p:sp>
    </p:spTree>
    <p:extLst>
      <p:ext uri="{BB962C8B-B14F-4D97-AF65-F5344CB8AC3E}">
        <p14:creationId xmlns:p14="http://schemas.microsoft.com/office/powerpoint/2010/main" val="327699665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en-GB" dirty="0"/>
          </a:p>
        </p:txBody>
      </p:sp>
      <p:sp>
        <p:nvSpPr>
          <p:cNvPr id="4" name="Espace réservé du numéro de diapositive 3"/>
          <p:cNvSpPr>
            <a:spLocks noGrp="1"/>
          </p:cNvSpPr>
          <p:nvPr>
            <p:ph type="sldNum" sz="quarter" idx="10"/>
          </p:nvPr>
        </p:nvSpPr>
        <p:spPr/>
        <p:txBody>
          <a:bodyPr/>
          <a:lstStyle/>
          <a:p>
            <a:fld id="{624B141A-D04E-DD49-88DC-EFA90428BA41}" type="slidenum">
              <a:rPr lang="fr-FR" smtClean="0"/>
              <a:pPr/>
              <a:t>30</a:t>
            </a:fld>
            <a:endParaRPr lang="fr-FR" dirty="0"/>
          </a:p>
        </p:txBody>
      </p:sp>
    </p:spTree>
    <p:extLst>
      <p:ext uri="{BB962C8B-B14F-4D97-AF65-F5344CB8AC3E}">
        <p14:creationId xmlns:p14="http://schemas.microsoft.com/office/powerpoint/2010/main" val="386543069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624B141A-D04E-DD49-88DC-EFA90428BA41}" type="slidenum">
              <a:rPr lang="fr-FR" smtClean="0"/>
              <a:pPr/>
              <a:t>3</a:t>
            </a:fld>
            <a:endParaRPr lang="fr-FR"/>
          </a:p>
        </p:txBody>
      </p:sp>
    </p:spTree>
    <p:extLst>
      <p:ext uri="{BB962C8B-B14F-4D97-AF65-F5344CB8AC3E}">
        <p14:creationId xmlns:p14="http://schemas.microsoft.com/office/powerpoint/2010/main" val="323946677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624B141A-D04E-DD49-88DC-EFA90428BA41}" type="slidenum">
              <a:rPr lang="fr-FR" smtClean="0"/>
              <a:pPr/>
              <a:t>4</a:t>
            </a:fld>
            <a:endParaRPr lang="fr-FR"/>
          </a:p>
        </p:txBody>
      </p:sp>
    </p:spTree>
    <p:extLst>
      <p:ext uri="{BB962C8B-B14F-4D97-AF65-F5344CB8AC3E}">
        <p14:creationId xmlns:p14="http://schemas.microsoft.com/office/powerpoint/2010/main" val="187139279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624B141A-D04E-DD49-88DC-EFA90428BA41}" type="slidenum">
              <a:rPr lang="fr-FR" smtClean="0"/>
              <a:pPr/>
              <a:t>6</a:t>
            </a:fld>
            <a:endParaRPr lang="fr-FR"/>
          </a:p>
        </p:txBody>
      </p:sp>
    </p:spTree>
    <p:extLst>
      <p:ext uri="{BB962C8B-B14F-4D97-AF65-F5344CB8AC3E}">
        <p14:creationId xmlns:p14="http://schemas.microsoft.com/office/powerpoint/2010/main" val="233667301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624B141A-D04E-DD49-88DC-EFA90428BA41}" type="slidenum">
              <a:rPr lang="fr-FR" smtClean="0"/>
              <a:pPr/>
              <a:t>7</a:t>
            </a:fld>
            <a:endParaRPr lang="fr-FR"/>
          </a:p>
        </p:txBody>
      </p:sp>
    </p:spTree>
    <p:extLst>
      <p:ext uri="{BB962C8B-B14F-4D97-AF65-F5344CB8AC3E}">
        <p14:creationId xmlns:p14="http://schemas.microsoft.com/office/powerpoint/2010/main" val="206915116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Talking</a:t>
            </a:r>
            <a:r>
              <a:rPr lang="en-US" baseline="0" dirty="0"/>
              <a:t> now about the relation between MIP and MTF</a:t>
            </a:r>
            <a:endParaRPr lang="en-GB" dirty="0"/>
          </a:p>
        </p:txBody>
      </p:sp>
      <p:sp>
        <p:nvSpPr>
          <p:cNvPr id="4" name="Slide Number Placeholder 3"/>
          <p:cNvSpPr>
            <a:spLocks noGrp="1"/>
          </p:cNvSpPr>
          <p:nvPr>
            <p:ph type="sldNum" sz="quarter" idx="10"/>
          </p:nvPr>
        </p:nvSpPr>
        <p:spPr/>
        <p:txBody>
          <a:bodyPr/>
          <a:lstStyle/>
          <a:p>
            <a:fld id="{624B141A-D04E-DD49-88DC-EFA90428BA41}" type="slidenum">
              <a:rPr lang="fr-FR" smtClean="0"/>
              <a:pPr/>
              <a:t>8</a:t>
            </a:fld>
            <a:endParaRPr lang="fr-FR"/>
          </a:p>
        </p:txBody>
      </p:sp>
    </p:spTree>
    <p:extLst>
      <p:ext uri="{BB962C8B-B14F-4D97-AF65-F5344CB8AC3E}">
        <p14:creationId xmlns:p14="http://schemas.microsoft.com/office/powerpoint/2010/main" val="192247288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24B141A-D04E-DD49-88DC-EFA90428BA41}" type="slidenum">
              <a:rPr lang="fr-FR" smtClean="0"/>
              <a:pPr/>
              <a:t>9</a:t>
            </a:fld>
            <a:endParaRPr lang="fr-FR"/>
          </a:p>
        </p:txBody>
      </p:sp>
    </p:spTree>
    <p:extLst>
      <p:ext uri="{BB962C8B-B14F-4D97-AF65-F5344CB8AC3E}">
        <p14:creationId xmlns:p14="http://schemas.microsoft.com/office/powerpoint/2010/main" val="26675430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a:p>
        </p:txBody>
      </p:sp>
      <p:sp>
        <p:nvSpPr>
          <p:cNvPr id="4" name="Slide Number Placeholder 3"/>
          <p:cNvSpPr>
            <a:spLocks noGrp="1"/>
          </p:cNvSpPr>
          <p:nvPr>
            <p:ph type="sldNum" sz="quarter" idx="10"/>
          </p:nvPr>
        </p:nvSpPr>
        <p:spPr/>
        <p:txBody>
          <a:bodyPr/>
          <a:lstStyle/>
          <a:p>
            <a:fld id="{624B141A-D04E-DD49-88DC-EFA90428BA41}" type="slidenum">
              <a:rPr lang="fr-FR" smtClean="0"/>
              <a:pPr/>
              <a:t>10</a:t>
            </a:fld>
            <a:endParaRPr lang="fr-FR"/>
          </a:p>
        </p:txBody>
      </p:sp>
    </p:spTree>
    <p:extLst>
      <p:ext uri="{BB962C8B-B14F-4D97-AF65-F5344CB8AC3E}">
        <p14:creationId xmlns:p14="http://schemas.microsoft.com/office/powerpoint/2010/main" val="3479379870"/>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4.jpeg"/></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4.jpe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iapositive de titre">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2" name="Titre 1"/>
          <p:cNvSpPr>
            <a:spLocks noGrp="1"/>
          </p:cNvSpPr>
          <p:nvPr>
            <p:ph type="ctrTitle" hasCustomPrompt="1"/>
          </p:nvPr>
        </p:nvSpPr>
        <p:spPr>
          <a:xfrm>
            <a:off x="1371600" y="2819400"/>
            <a:ext cx="7200000" cy="1800000"/>
          </a:xfrm>
        </p:spPr>
        <p:txBody>
          <a:bodyPr lIns="0" tIns="0" rIns="0" bIns="0" anchor="t" anchorCtr="0">
            <a:noAutofit/>
          </a:bodyPr>
          <a:lstStyle>
            <a:lvl1pPr algn="l">
              <a:defRPr sz="2800" b="1" baseline="0">
                <a:solidFill>
                  <a:schemeClr val="accent5"/>
                </a:solidFill>
              </a:defRPr>
            </a:lvl1pPr>
          </a:lstStyle>
          <a:p>
            <a:r>
              <a:rPr lang="en-GB" noProof="0"/>
              <a:t>Presentation title - line 1 - Arial 30pt - bold HiLumi dark grey - line 2</a:t>
            </a:r>
            <a:br>
              <a:rPr lang="en-GB" noProof="0"/>
            </a:br>
            <a:r>
              <a:rPr lang="en-GB" noProof="0"/>
              <a:t>line 3</a:t>
            </a:r>
            <a:br>
              <a:rPr lang="en-GB" noProof="0"/>
            </a:br>
            <a:r>
              <a:rPr lang="en-GB" noProof="0"/>
              <a:t>line 4   </a:t>
            </a:r>
          </a:p>
        </p:txBody>
      </p:sp>
      <p:sp>
        <p:nvSpPr>
          <p:cNvPr id="3" name="Sous-titre 2"/>
          <p:cNvSpPr>
            <a:spLocks noGrp="1"/>
          </p:cNvSpPr>
          <p:nvPr>
            <p:ph type="subTitle" idx="1" hasCustomPrompt="1"/>
          </p:nvPr>
        </p:nvSpPr>
        <p:spPr>
          <a:xfrm>
            <a:off x="1371600" y="4800600"/>
            <a:ext cx="6480000" cy="990600"/>
          </a:xfrm>
        </p:spPr>
        <p:txBody>
          <a:bodyPr lIns="0" tIns="0" rIns="0" bIns="0">
            <a:normAutofit/>
          </a:bodyPr>
          <a:lstStyle>
            <a:lvl1pPr marL="0" indent="0" algn="l">
              <a:buNone/>
              <a:defRPr sz="2000" b="0" baseline="0">
                <a:solidFill>
                  <a:schemeClr val="accent5"/>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noProof="0" dirty="0" err="1"/>
              <a:t>Author(s</a:t>
            </a:r>
            <a:r>
              <a:rPr lang="en-GB" noProof="0" dirty="0"/>
              <a:t>)  - Arial 20 pt – </a:t>
            </a:r>
            <a:r>
              <a:rPr lang="en-GB" noProof="0" dirty="0" err="1"/>
              <a:t>HiLumi</a:t>
            </a:r>
            <a:r>
              <a:rPr lang="en-GB" noProof="0" dirty="0"/>
              <a:t> dark grey</a:t>
            </a:r>
          </a:p>
        </p:txBody>
      </p:sp>
      <p:sp>
        <p:nvSpPr>
          <p:cNvPr id="5" name="Espace réservé du pied de page 4"/>
          <p:cNvSpPr>
            <a:spLocks noGrp="1"/>
          </p:cNvSpPr>
          <p:nvPr>
            <p:ph type="ftr" sz="quarter" idx="11"/>
          </p:nvPr>
        </p:nvSpPr>
        <p:spPr>
          <a:xfrm>
            <a:off x="1371600" y="6356350"/>
            <a:ext cx="6309000" cy="360000"/>
          </a:xfrm>
        </p:spPr>
        <p:txBody>
          <a:bodyPr lIns="0" tIns="0" rIns="0" bIns="0" anchor="b" anchorCtr="0"/>
          <a:lstStyle>
            <a:lvl1pPr algn="r">
              <a:defRPr>
                <a:solidFill>
                  <a:schemeClr val="accent1"/>
                </a:solidFill>
              </a:defRPr>
            </a:lvl1pPr>
          </a:lstStyle>
          <a:p>
            <a:r>
              <a:rPr lang="en-GB" noProof="0"/>
              <a:t>HL-LHC Procurement, Baseline Documentation, Quality &amp; Risk Office</a:t>
            </a:r>
          </a:p>
        </p:txBody>
      </p:sp>
      <p:sp>
        <p:nvSpPr>
          <p:cNvPr id="6" name="Espace réservé du numéro de diapositive 5"/>
          <p:cNvSpPr>
            <a:spLocks noGrp="1"/>
          </p:cNvSpPr>
          <p:nvPr>
            <p:ph type="sldNum" sz="quarter" idx="12"/>
          </p:nvPr>
        </p:nvSpPr>
        <p:spPr>
          <a:xfrm>
            <a:off x="8686800" y="6356350"/>
            <a:ext cx="360000" cy="360000"/>
          </a:xfrm>
          <a:ln>
            <a:solidFill>
              <a:srgbClr val="2BABAD"/>
            </a:solidFill>
          </a:ln>
        </p:spPr>
        <p:txBody>
          <a:bodyPr lIns="0" tIns="0" rIns="0" bIns="0" anchor="b" anchorCtr="0"/>
          <a:lstStyle>
            <a:lvl1pPr>
              <a:defRPr>
                <a:solidFill>
                  <a:schemeClr val="accent1"/>
                </a:solidFill>
              </a:defRPr>
            </a:lvl1pPr>
          </a:lstStyle>
          <a:p>
            <a:fld id="{BFDCA1C4-9514-7B4F-976F-D92F7E296653}" type="slidenum">
              <a:rPr lang="fr-FR" smtClean="0"/>
              <a:pPr/>
              <a:t>‹#›</a:t>
            </a:fld>
            <a:endParaRPr lang="fr-FR" dirty="0"/>
          </a:p>
        </p:txBody>
      </p:sp>
      <p:pic>
        <p:nvPicPr>
          <p:cNvPr id="12" name="Image 11" descr="HLU-logoN-title.png"/>
          <p:cNvPicPr>
            <a:picLocks noChangeAspect="1"/>
          </p:cNvPicPr>
          <p:nvPr userDrawn="1"/>
        </p:nvPicPr>
        <p:blipFill>
          <a:blip r:embed="rId3"/>
          <a:stretch>
            <a:fillRect/>
          </a:stretch>
        </p:blipFill>
        <p:spPr>
          <a:xfrm>
            <a:off x="1371600" y="673710"/>
            <a:ext cx="3785364" cy="1534388"/>
          </a:xfrm>
          <a:prstGeom prst="rect">
            <a:avLst/>
          </a:prstGeom>
        </p:spPr>
      </p:pic>
      <p:sp>
        <p:nvSpPr>
          <p:cNvPr id="15" name="Espace réservé du texte 14"/>
          <p:cNvSpPr>
            <a:spLocks noGrp="1"/>
          </p:cNvSpPr>
          <p:nvPr>
            <p:ph type="body" sz="quarter" idx="14" hasCustomPrompt="1"/>
          </p:nvPr>
        </p:nvSpPr>
        <p:spPr>
          <a:xfrm>
            <a:off x="1371600" y="5899150"/>
            <a:ext cx="6480000" cy="349250"/>
          </a:xfrm>
        </p:spPr>
        <p:txBody>
          <a:bodyPr>
            <a:normAutofit/>
          </a:bodyPr>
          <a:lstStyle>
            <a:lvl1pPr marL="342900" marR="0" indent="-342900" algn="l" defTabSz="457200" rtl="0" eaLnBrk="1" fontAlgn="auto" latinLnBrk="0" hangingPunct="1">
              <a:lnSpc>
                <a:spcPct val="100000"/>
              </a:lnSpc>
              <a:spcBef>
                <a:spcPct val="20000"/>
              </a:spcBef>
              <a:spcAft>
                <a:spcPts val="0"/>
              </a:spcAft>
              <a:buClr>
                <a:schemeClr val="accent6"/>
              </a:buClr>
              <a:buSzTx/>
              <a:buFontTx/>
              <a:buNone/>
              <a:tabLst/>
              <a:defRPr sz="1600">
                <a:solidFill>
                  <a:schemeClr val="bg2"/>
                </a:solidFill>
              </a:defRPr>
            </a:lvl1pPr>
            <a:lvl2pPr>
              <a:buFontTx/>
              <a:buNone/>
              <a:defRPr/>
            </a:lvl2pPr>
            <a:lvl3pPr>
              <a:buFontTx/>
              <a:buNone/>
              <a:defRPr/>
            </a:lvl3pPr>
            <a:lvl4pPr>
              <a:buFontTx/>
              <a:buNone/>
              <a:defRPr/>
            </a:lvl4pPr>
            <a:lvl5pPr>
              <a:buFontTx/>
              <a:buNone/>
              <a:defRPr/>
            </a:lvl5pPr>
          </a:lstStyle>
          <a:p>
            <a:pPr marL="342900" marR="0" lvl="0" indent="-342900" algn="l" defTabSz="457200" rtl="0" eaLnBrk="1" fontAlgn="auto" latinLnBrk="0" hangingPunct="1">
              <a:lnSpc>
                <a:spcPct val="100000"/>
              </a:lnSpc>
              <a:spcBef>
                <a:spcPct val="20000"/>
              </a:spcBef>
              <a:spcAft>
                <a:spcPts val="0"/>
              </a:spcAft>
              <a:buClr>
                <a:schemeClr val="accent6"/>
              </a:buClr>
              <a:buSzTx/>
              <a:buFontTx/>
              <a:buNone/>
              <a:tabLst/>
              <a:defRPr/>
            </a:pPr>
            <a:r>
              <a:rPr kumimoji="0" lang="en-GB" sz="1600" b="0" i="0" u="none" strike="noStrike" kern="1200" cap="none" spc="0" normalizeH="0" baseline="0" noProof="0">
                <a:ln>
                  <a:noFill/>
                </a:ln>
                <a:solidFill>
                  <a:schemeClr val="bg2"/>
                </a:solidFill>
                <a:effectLst/>
                <a:uLnTx/>
                <a:uFillTx/>
                <a:latin typeface="+mn-lt"/>
                <a:ea typeface="+mn-ea"/>
                <a:cs typeface="+mn-cs"/>
              </a:rPr>
              <a:t>Conference - Location - Date</a:t>
            </a:r>
          </a:p>
          <a:p>
            <a:pPr lvl="0"/>
            <a:endParaRPr lang="en-GB" noProof="0"/>
          </a:p>
        </p:txBody>
      </p:sp>
      <p:grpSp>
        <p:nvGrpSpPr>
          <p:cNvPr id="10" name="Grouper 9"/>
          <p:cNvGrpSpPr/>
          <p:nvPr userDrawn="1"/>
        </p:nvGrpSpPr>
        <p:grpSpPr>
          <a:xfrm>
            <a:off x="457200" y="6071400"/>
            <a:ext cx="457200" cy="457200"/>
            <a:chOff x="1462200" y="4620913"/>
            <a:chExt cx="457200" cy="457200"/>
          </a:xfrm>
        </p:grpSpPr>
        <p:sp>
          <p:nvSpPr>
            <p:cNvPr id="11" name="Rectangle 10"/>
            <p:cNvSpPr/>
            <p:nvPr userDrawn="1"/>
          </p:nvSpPr>
          <p:spPr>
            <a:xfrm>
              <a:off x="1462200" y="462091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3" name="ZoneTexte 12"/>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a:t>logo</a:t>
              </a:r>
            </a:p>
            <a:p>
              <a:pPr algn="ctr"/>
              <a:r>
                <a:rPr lang="en-GB" sz="900" dirty="0"/>
                <a:t>area</a:t>
              </a:r>
            </a:p>
          </p:txBody>
        </p:sp>
      </p:grpSp>
      <p:pic>
        <p:nvPicPr>
          <p:cNvPr id="17" name="Image 4" descr="CERN-logo_outline.jpg"/>
          <p:cNvPicPr>
            <a:picLocks noChangeAspect="1"/>
          </p:cNvPicPr>
          <p:nvPr userDrawn="1"/>
        </p:nvPicPr>
        <p:blipFill>
          <a:blip r:embed="rId4"/>
          <a:stretch>
            <a:fillRect/>
          </a:stretch>
        </p:blipFill>
        <p:spPr>
          <a:xfrm>
            <a:off x="377190" y="5946775"/>
            <a:ext cx="613410" cy="603250"/>
          </a:xfrm>
          <a:prstGeom prst="rect">
            <a:avLst/>
          </a:prstGeom>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nchor="ctr" anchorCtr="1"/>
          <a:lstStyle/>
          <a:p>
            <a:r>
              <a:rPr lang="en-GB" noProof="0"/>
              <a:t>Slide title – line 1 – Arial 30 pt – HiLumi blue</a:t>
            </a:r>
            <a:br>
              <a:rPr lang="en-GB" noProof="0"/>
            </a:br>
            <a:r>
              <a:rPr lang="en-GB" noProof="0"/>
              <a:t>Slide title – line 2 – Arial 30 pt – HiLumi blue</a:t>
            </a:r>
          </a:p>
        </p:txBody>
      </p:sp>
      <p:sp>
        <p:nvSpPr>
          <p:cNvPr id="3" name="Espace réservé du contenu 2"/>
          <p:cNvSpPr>
            <a:spLocks noGrp="1"/>
          </p:cNvSpPr>
          <p:nvPr>
            <p:ph idx="1" hasCustomPrompt="1"/>
          </p:nvPr>
        </p:nvSpPr>
        <p:spPr>
          <a:xfrm>
            <a:off x="612000" y="1219200"/>
            <a:ext cx="7920000" cy="4906963"/>
          </a:xfrm>
        </p:spPr>
        <p:txBody>
          <a:bodyPr lIns="0" tIns="0" rIns="0" bIns="0"/>
          <a:lstStyle/>
          <a:p>
            <a:pPr lvl="0"/>
            <a:r>
              <a:rPr lang="en-GB" noProof="0" dirty="0"/>
              <a:t>Click to modify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5" name="Espace réservé du pied de page 4"/>
          <p:cNvSpPr>
            <a:spLocks noGrp="1"/>
          </p:cNvSpPr>
          <p:nvPr>
            <p:ph type="ftr" sz="quarter" idx="11"/>
          </p:nvPr>
        </p:nvSpPr>
        <p:spPr>
          <a:xfrm>
            <a:off x="1905000" y="6356350"/>
            <a:ext cx="6627000" cy="360000"/>
          </a:xfrm>
        </p:spPr>
        <p:txBody>
          <a:bodyPr/>
          <a:lstStyle/>
          <a:p>
            <a:r>
              <a:rPr lang="en-GB" noProof="0"/>
              <a:t>HL-LHC Procurement, Baseline Documentation, Quality &amp; Risk Office</a:t>
            </a:r>
          </a:p>
        </p:txBody>
      </p:sp>
      <p:sp>
        <p:nvSpPr>
          <p:cNvPr id="6" name="Espace réservé du numéro de diapositive 5"/>
          <p:cNvSpPr>
            <a:spLocks noGrp="1"/>
          </p:cNvSpPr>
          <p:nvPr>
            <p:ph type="sldNum" sz="quarter" idx="12"/>
          </p:nvPr>
        </p:nvSpPr>
        <p:spPr/>
        <p:txBody>
          <a:bodyPr/>
          <a:lstStyle/>
          <a:p>
            <a:fld id="{BFDCA1C4-9514-7B4F-976F-D92F7E296653}" type="slidenum">
              <a:rPr lang="fr-FR" smtClean="0"/>
              <a:pPr/>
              <a:t>‹#›</a:t>
            </a:fld>
            <a:endParaRPr lang="fr-FR"/>
          </a:p>
        </p:txBody>
      </p:sp>
      <p:grpSp>
        <p:nvGrpSpPr>
          <p:cNvPr id="8" name="Grouper 7"/>
          <p:cNvGrpSpPr/>
          <p:nvPr userDrawn="1"/>
        </p:nvGrpSpPr>
        <p:grpSpPr>
          <a:xfrm>
            <a:off x="1440000" y="6300000"/>
            <a:ext cx="457200" cy="457200"/>
            <a:chOff x="1462200" y="4620913"/>
            <a:chExt cx="457200" cy="457200"/>
          </a:xfrm>
        </p:grpSpPr>
        <p:sp>
          <p:nvSpPr>
            <p:cNvPr id="9" name="Rectangle 8"/>
            <p:cNvSpPr/>
            <p:nvPr userDrawn="1"/>
          </p:nvSpPr>
          <p:spPr>
            <a:xfrm>
              <a:off x="1462200" y="462091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0" name="ZoneTexte 9"/>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a:t>logo</a:t>
              </a:r>
            </a:p>
            <a:p>
              <a:pPr algn="ctr"/>
              <a:r>
                <a:rPr lang="en-GB" sz="900" dirty="0"/>
                <a:t>area</a:t>
              </a:r>
            </a:p>
          </p:txBody>
        </p:sp>
      </p:grpSp>
      <p:pic>
        <p:nvPicPr>
          <p:cNvPr id="13" name="Image 5" descr="CERN-logo_outline.jpg"/>
          <p:cNvPicPr>
            <a:picLocks noChangeAspect="1"/>
          </p:cNvPicPr>
          <p:nvPr userDrawn="1"/>
        </p:nvPicPr>
        <p:blipFill>
          <a:blip r:embed="rId2"/>
          <a:stretch>
            <a:fillRect/>
          </a:stretch>
        </p:blipFill>
        <p:spPr>
          <a:xfrm>
            <a:off x="1422000" y="6282000"/>
            <a:ext cx="494185" cy="486000"/>
          </a:xfrm>
          <a:prstGeom prst="rect">
            <a:avLst/>
          </a:prstGeom>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lstStyle>
            <a:lvl1pPr>
              <a:defRPr/>
            </a:lvl1pPr>
          </a:lstStyle>
          <a:p>
            <a:r>
              <a:rPr lang="en-GB" noProof="0"/>
              <a:t>Slide title – line 1 – Arial 30 pt – HiLumi blue</a:t>
            </a:r>
            <a:br>
              <a:rPr lang="en-GB" noProof="0"/>
            </a:br>
            <a:r>
              <a:rPr lang="en-GB" noProof="0"/>
              <a:t>Slide title – line 2 – Arial 30 pt – HiLumi blue</a:t>
            </a:r>
          </a:p>
        </p:txBody>
      </p:sp>
      <p:sp>
        <p:nvSpPr>
          <p:cNvPr id="3" name="Espace réservé du texte 2"/>
          <p:cNvSpPr>
            <a:spLocks noGrp="1"/>
          </p:cNvSpPr>
          <p:nvPr>
            <p:ph type="body" idx="1" hasCustomPrompt="1"/>
          </p:nvPr>
        </p:nvSpPr>
        <p:spPr>
          <a:xfrm>
            <a:off x="457200" y="1215232"/>
            <a:ext cx="4040188" cy="639762"/>
          </a:xfrm>
        </p:spPr>
        <p:txBody>
          <a:bodyPr anchor="t">
            <a:normAutofit/>
          </a:bodyPr>
          <a:lstStyle>
            <a:lvl1pPr marL="0" indent="0">
              <a:buNone/>
              <a:defRPr sz="20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noProof="0" dirty="0"/>
              <a:t>Click to edit Master text styles </a:t>
            </a:r>
          </a:p>
        </p:txBody>
      </p:sp>
      <p:sp>
        <p:nvSpPr>
          <p:cNvPr id="4" name="Espace réservé du contenu 3"/>
          <p:cNvSpPr>
            <a:spLocks noGrp="1"/>
          </p:cNvSpPr>
          <p:nvPr>
            <p:ph sz="half" idx="2" hasCustomPrompt="1"/>
          </p:nvPr>
        </p:nvSpPr>
        <p:spPr>
          <a:xfrm>
            <a:off x="457200" y="2057400"/>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noProof="0" dirty="0"/>
              <a:t>Click to edit Master texts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5" name="Espace réservé du texte 4"/>
          <p:cNvSpPr>
            <a:spLocks noGrp="1"/>
          </p:cNvSpPr>
          <p:nvPr>
            <p:ph type="body" sz="quarter" idx="3" hasCustomPrompt="1"/>
          </p:nvPr>
        </p:nvSpPr>
        <p:spPr>
          <a:xfrm>
            <a:off x="4645025" y="1215232"/>
            <a:ext cx="4041775" cy="639762"/>
          </a:xfrm>
        </p:spPr>
        <p:txBody>
          <a:bodyPr anchor="t">
            <a:normAutofit/>
          </a:bodyPr>
          <a:lstStyle>
            <a:lvl1pPr marL="0" indent="0">
              <a:buNone/>
              <a:defRPr sz="20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noProof="0" dirty="0"/>
              <a:t>Click to edit Master text styles</a:t>
            </a:r>
          </a:p>
        </p:txBody>
      </p:sp>
      <p:sp>
        <p:nvSpPr>
          <p:cNvPr id="6" name="Espace réservé du contenu 5"/>
          <p:cNvSpPr>
            <a:spLocks noGrp="1"/>
          </p:cNvSpPr>
          <p:nvPr>
            <p:ph sz="quarter" idx="4" hasCustomPrompt="1"/>
          </p:nvPr>
        </p:nvSpPr>
        <p:spPr>
          <a:xfrm>
            <a:off x="4645025" y="2057400"/>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noProof="0" dirty="0"/>
              <a:t>Click to edit Master texts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8" name="Espace réservé du pied de page 7"/>
          <p:cNvSpPr>
            <a:spLocks noGrp="1"/>
          </p:cNvSpPr>
          <p:nvPr>
            <p:ph type="ftr" sz="quarter" idx="11"/>
          </p:nvPr>
        </p:nvSpPr>
        <p:spPr>
          <a:xfrm>
            <a:off x="1905000" y="6356350"/>
            <a:ext cx="6627000" cy="360000"/>
          </a:xfrm>
        </p:spPr>
        <p:txBody>
          <a:bodyPr/>
          <a:lstStyle/>
          <a:p>
            <a:r>
              <a:rPr lang="en-GB" noProof="0"/>
              <a:t>HL-LHC Procurement, Baseline Documentation, Quality &amp; Risk Office</a:t>
            </a:r>
          </a:p>
        </p:txBody>
      </p:sp>
      <p:sp>
        <p:nvSpPr>
          <p:cNvPr id="9" name="Espace réservé du numéro de diapositive 8"/>
          <p:cNvSpPr>
            <a:spLocks noGrp="1"/>
          </p:cNvSpPr>
          <p:nvPr>
            <p:ph type="sldNum" sz="quarter" idx="12"/>
          </p:nvPr>
        </p:nvSpPr>
        <p:spPr/>
        <p:txBody>
          <a:bodyPr/>
          <a:lstStyle/>
          <a:p>
            <a:fld id="{BFDCA1C4-9514-7B4F-976F-D92F7E296653}" type="slidenum">
              <a:rPr lang="fr-FR" smtClean="0"/>
              <a:pPr/>
              <a:t>‹#›</a:t>
            </a:fld>
            <a:endParaRPr lang="fr-FR"/>
          </a:p>
        </p:txBody>
      </p:sp>
      <p:grpSp>
        <p:nvGrpSpPr>
          <p:cNvPr id="11" name="Grouper 10"/>
          <p:cNvGrpSpPr/>
          <p:nvPr userDrawn="1"/>
        </p:nvGrpSpPr>
        <p:grpSpPr>
          <a:xfrm>
            <a:off x="1440000" y="6300000"/>
            <a:ext cx="457200" cy="457200"/>
            <a:chOff x="1462200" y="4620913"/>
            <a:chExt cx="457200" cy="457200"/>
          </a:xfrm>
        </p:grpSpPr>
        <p:sp>
          <p:nvSpPr>
            <p:cNvPr id="12" name="Rectangle 11"/>
            <p:cNvSpPr/>
            <p:nvPr userDrawn="1"/>
          </p:nvSpPr>
          <p:spPr>
            <a:xfrm>
              <a:off x="1462200" y="462091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3" name="ZoneTexte 12"/>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a:t>logo</a:t>
              </a:r>
            </a:p>
            <a:p>
              <a:pPr algn="ctr"/>
              <a:r>
                <a:rPr lang="en-GB" sz="900" dirty="0"/>
                <a:t>area</a:t>
              </a:r>
            </a:p>
          </p:txBody>
        </p:sp>
      </p:grpSp>
      <p:pic>
        <p:nvPicPr>
          <p:cNvPr id="14" name="Image 5" descr="CERN-logo_outline.jpg"/>
          <p:cNvPicPr>
            <a:picLocks noChangeAspect="1"/>
          </p:cNvPicPr>
          <p:nvPr userDrawn="1"/>
        </p:nvPicPr>
        <p:blipFill>
          <a:blip r:embed="rId2"/>
          <a:stretch>
            <a:fillRect/>
          </a:stretch>
        </p:blipFill>
        <p:spPr>
          <a:xfrm>
            <a:off x="1422000" y="6282000"/>
            <a:ext cx="494185" cy="486000"/>
          </a:xfrm>
          <a:prstGeom prst="rect">
            <a:avLst/>
          </a:prstGeom>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lstStyle/>
          <a:p>
            <a:r>
              <a:rPr lang="en-GB" noProof="0"/>
              <a:t>Slide title – line 1 – Arial 30 pt – HiLumi blue</a:t>
            </a:r>
            <a:br>
              <a:rPr lang="en-GB" noProof="0"/>
            </a:br>
            <a:r>
              <a:rPr lang="en-GB" noProof="0"/>
              <a:t>Slide title – line 2 – Arial 30 pt – HiLumi blue</a:t>
            </a:r>
          </a:p>
        </p:txBody>
      </p:sp>
      <p:sp>
        <p:nvSpPr>
          <p:cNvPr id="4" name="Espace réservé du pied de page 3"/>
          <p:cNvSpPr>
            <a:spLocks noGrp="1"/>
          </p:cNvSpPr>
          <p:nvPr>
            <p:ph type="ftr" sz="quarter" idx="11"/>
          </p:nvPr>
        </p:nvSpPr>
        <p:spPr>
          <a:xfrm>
            <a:off x="1905000" y="6356350"/>
            <a:ext cx="6627000" cy="360000"/>
          </a:xfrm>
        </p:spPr>
        <p:txBody>
          <a:bodyPr/>
          <a:lstStyle/>
          <a:p>
            <a:r>
              <a:rPr lang="en-GB" noProof="0"/>
              <a:t>HL-LHC Procurement, Baseline Documentation, Quality &amp; Risk Office</a:t>
            </a:r>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a:t>
            </a:fld>
            <a:endParaRPr lang="fr-FR"/>
          </a:p>
        </p:txBody>
      </p:sp>
      <p:grpSp>
        <p:nvGrpSpPr>
          <p:cNvPr id="7" name="Grouper 6"/>
          <p:cNvGrpSpPr/>
          <p:nvPr userDrawn="1"/>
        </p:nvGrpSpPr>
        <p:grpSpPr>
          <a:xfrm>
            <a:off x="1440000" y="6300000"/>
            <a:ext cx="457200" cy="457200"/>
            <a:chOff x="1462200" y="4620913"/>
            <a:chExt cx="457200" cy="457200"/>
          </a:xfrm>
        </p:grpSpPr>
        <p:sp>
          <p:nvSpPr>
            <p:cNvPr id="8" name="Rectangle 7"/>
            <p:cNvSpPr/>
            <p:nvPr userDrawn="1"/>
          </p:nvSpPr>
          <p:spPr>
            <a:xfrm>
              <a:off x="1462200" y="462091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9" name="ZoneTexte 8"/>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a:t>logo</a:t>
              </a:r>
            </a:p>
            <a:p>
              <a:pPr algn="ctr"/>
              <a:r>
                <a:rPr lang="en-GB" sz="900" dirty="0"/>
                <a:t>area</a:t>
              </a:r>
            </a:p>
          </p:txBody>
        </p:sp>
      </p:grpSp>
      <p:pic>
        <p:nvPicPr>
          <p:cNvPr id="10" name="Image 5" descr="CERN-logo_outline.jpg"/>
          <p:cNvPicPr>
            <a:picLocks noChangeAspect="1"/>
          </p:cNvPicPr>
          <p:nvPr userDrawn="1"/>
        </p:nvPicPr>
        <p:blipFill>
          <a:blip r:embed="rId2"/>
          <a:stretch>
            <a:fillRect/>
          </a:stretch>
        </p:blipFill>
        <p:spPr>
          <a:xfrm>
            <a:off x="1422000" y="6282000"/>
            <a:ext cx="494185" cy="486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3" name="Espace réservé du pied de page 2"/>
          <p:cNvSpPr>
            <a:spLocks noGrp="1"/>
          </p:cNvSpPr>
          <p:nvPr>
            <p:ph type="ftr" sz="quarter" idx="11"/>
          </p:nvPr>
        </p:nvSpPr>
        <p:spPr>
          <a:xfrm>
            <a:off x="1981200" y="6356350"/>
            <a:ext cx="6553200" cy="360000"/>
          </a:xfrm>
        </p:spPr>
        <p:txBody>
          <a:bodyPr/>
          <a:lstStyle/>
          <a:p>
            <a:r>
              <a:rPr lang="en-GB" noProof="0"/>
              <a:t>HL-LHC Procurement, Baseline Documentation, Quality &amp; Risk Office</a:t>
            </a:r>
          </a:p>
        </p:txBody>
      </p:sp>
      <p:sp>
        <p:nvSpPr>
          <p:cNvPr id="4" name="Espace réservé du numéro de diapositive 3"/>
          <p:cNvSpPr>
            <a:spLocks noGrp="1"/>
          </p:cNvSpPr>
          <p:nvPr>
            <p:ph type="sldNum" sz="quarter" idx="12"/>
          </p:nvPr>
        </p:nvSpPr>
        <p:spPr/>
        <p:txBody>
          <a:bodyPr/>
          <a:lstStyle/>
          <a:p>
            <a:fld id="{BFDCA1C4-9514-7B4F-976F-D92F7E296653}" type="slidenum">
              <a:rPr lang="fr-FR" smtClean="0"/>
              <a:pPr/>
              <a:t>‹#›</a:t>
            </a:fld>
            <a:endParaRPr lang="fr-FR"/>
          </a:p>
        </p:txBody>
      </p:sp>
      <p:grpSp>
        <p:nvGrpSpPr>
          <p:cNvPr id="6" name="Grouper 5"/>
          <p:cNvGrpSpPr/>
          <p:nvPr userDrawn="1"/>
        </p:nvGrpSpPr>
        <p:grpSpPr>
          <a:xfrm>
            <a:off x="1440000" y="6300000"/>
            <a:ext cx="457200" cy="457200"/>
            <a:chOff x="1462200" y="4620913"/>
            <a:chExt cx="457200" cy="457200"/>
          </a:xfrm>
        </p:grpSpPr>
        <p:sp>
          <p:nvSpPr>
            <p:cNvPr id="7" name="Rectangle 6"/>
            <p:cNvSpPr/>
            <p:nvPr userDrawn="1"/>
          </p:nvSpPr>
          <p:spPr>
            <a:xfrm>
              <a:off x="1462200" y="462091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8" name="ZoneTexte 7"/>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a:t>logo</a:t>
              </a:r>
            </a:p>
            <a:p>
              <a:pPr algn="ctr"/>
              <a:r>
                <a:rPr lang="en-GB" sz="900" dirty="0"/>
                <a:t>area</a:t>
              </a:r>
            </a:p>
          </p:txBody>
        </p:sp>
      </p:grpSp>
      <p:pic>
        <p:nvPicPr>
          <p:cNvPr id="9" name="Image 5" descr="CERN-logo_outline.jpg"/>
          <p:cNvPicPr>
            <a:picLocks noChangeAspect="1"/>
          </p:cNvPicPr>
          <p:nvPr userDrawn="1"/>
        </p:nvPicPr>
        <p:blipFill>
          <a:blip r:embed="rId2"/>
          <a:stretch>
            <a:fillRect/>
          </a:stretch>
        </p:blipFill>
        <p:spPr>
          <a:xfrm>
            <a:off x="1422000" y="6282000"/>
            <a:ext cx="494185" cy="486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Image avec légende">
    <p:spTree>
      <p:nvGrpSpPr>
        <p:cNvPr id="1" name=""/>
        <p:cNvGrpSpPr/>
        <p:nvPr/>
      </p:nvGrpSpPr>
      <p:grpSpPr>
        <a:xfrm>
          <a:off x="0" y="0"/>
          <a:ext cx="0" cy="0"/>
          <a:chOff x="0" y="0"/>
          <a:chExt cx="0" cy="0"/>
        </a:xfrm>
      </p:grpSpPr>
      <p:sp>
        <p:nvSpPr>
          <p:cNvPr id="3" name="Espace réservé pour une image  2"/>
          <p:cNvSpPr>
            <a:spLocks noGrp="1"/>
          </p:cNvSpPr>
          <p:nvPr>
            <p:ph type="pic" idx="1"/>
          </p:nvPr>
        </p:nvSpPr>
        <p:spPr>
          <a:xfrm>
            <a:off x="612000" y="457200"/>
            <a:ext cx="79200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noProof="0"/>
          </a:p>
        </p:txBody>
      </p:sp>
      <p:sp>
        <p:nvSpPr>
          <p:cNvPr id="4" name="Espace réservé du texte 3"/>
          <p:cNvSpPr>
            <a:spLocks noGrp="1"/>
          </p:cNvSpPr>
          <p:nvPr>
            <p:ph type="body" sz="half" idx="2" hasCustomPrompt="1"/>
          </p:nvPr>
        </p:nvSpPr>
        <p:spPr>
          <a:xfrm>
            <a:off x="612000" y="5105400"/>
            <a:ext cx="7920000" cy="9906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noProof="0"/>
              <a:t>Text – image caption – comments ....</a:t>
            </a:r>
          </a:p>
        </p:txBody>
      </p:sp>
      <p:sp>
        <p:nvSpPr>
          <p:cNvPr id="6" name="Espace réservé du pied de page 5"/>
          <p:cNvSpPr>
            <a:spLocks noGrp="1"/>
          </p:cNvSpPr>
          <p:nvPr>
            <p:ph type="ftr" sz="quarter" idx="11"/>
          </p:nvPr>
        </p:nvSpPr>
        <p:spPr>
          <a:xfrm>
            <a:off x="1981200" y="6356350"/>
            <a:ext cx="6550800" cy="360000"/>
          </a:xfrm>
        </p:spPr>
        <p:txBody>
          <a:bodyPr/>
          <a:lstStyle/>
          <a:p>
            <a:r>
              <a:rPr lang="en-GB" noProof="0"/>
              <a:t>HL-LHC Procurement, Baseline Documentation, Quality &amp; Risk Office</a:t>
            </a:r>
          </a:p>
        </p:txBody>
      </p:sp>
      <p:sp>
        <p:nvSpPr>
          <p:cNvPr id="7" name="Espace réservé du numéro de diapositive 6"/>
          <p:cNvSpPr>
            <a:spLocks noGrp="1"/>
          </p:cNvSpPr>
          <p:nvPr>
            <p:ph type="sldNum" sz="quarter" idx="12"/>
          </p:nvPr>
        </p:nvSpPr>
        <p:spPr/>
        <p:txBody>
          <a:bodyPr/>
          <a:lstStyle/>
          <a:p>
            <a:fld id="{BFDCA1C4-9514-7B4F-976F-D92F7E296653}" type="slidenum">
              <a:rPr lang="fr-FR" smtClean="0"/>
              <a:pPr/>
              <a:t>‹#›</a:t>
            </a:fld>
            <a:endParaRPr lang="fr-FR"/>
          </a:p>
        </p:txBody>
      </p:sp>
      <p:sp>
        <p:nvSpPr>
          <p:cNvPr id="9" name="Espace réservé du contenu 8"/>
          <p:cNvSpPr>
            <a:spLocks noGrp="1"/>
          </p:cNvSpPr>
          <p:nvPr>
            <p:ph sz="quarter" idx="14" hasCustomPrompt="1"/>
          </p:nvPr>
        </p:nvSpPr>
        <p:spPr>
          <a:xfrm>
            <a:off x="613550" y="4648200"/>
            <a:ext cx="7918450" cy="381000"/>
          </a:xfrm>
        </p:spPr>
        <p:txBody>
          <a:bodyPr/>
          <a:lstStyle>
            <a:lvl1pPr>
              <a:buFontTx/>
              <a:buNone/>
              <a:defRPr sz="1800">
                <a:solidFill>
                  <a:schemeClr val="bg2"/>
                </a:solidFill>
              </a:defRPr>
            </a:lvl1pPr>
          </a:lstStyle>
          <a:p>
            <a:pPr lvl="0"/>
            <a:r>
              <a:rPr lang="en-GB" dirty="0"/>
              <a:t>Image title</a:t>
            </a:r>
          </a:p>
        </p:txBody>
      </p:sp>
      <p:grpSp>
        <p:nvGrpSpPr>
          <p:cNvPr id="10" name="Grouper 9"/>
          <p:cNvGrpSpPr/>
          <p:nvPr userDrawn="1"/>
        </p:nvGrpSpPr>
        <p:grpSpPr>
          <a:xfrm>
            <a:off x="1440000" y="6300000"/>
            <a:ext cx="457200" cy="457200"/>
            <a:chOff x="1462200" y="4620913"/>
            <a:chExt cx="457200" cy="457200"/>
          </a:xfrm>
        </p:grpSpPr>
        <p:sp>
          <p:nvSpPr>
            <p:cNvPr id="11" name="Rectangle 10"/>
            <p:cNvSpPr/>
            <p:nvPr userDrawn="1"/>
          </p:nvSpPr>
          <p:spPr>
            <a:xfrm>
              <a:off x="1462200" y="462091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2" name="ZoneTexte 11"/>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a:t>logo</a:t>
              </a:r>
            </a:p>
            <a:p>
              <a:pPr algn="ctr"/>
              <a:r>
                <a:rPr lang="en-GB" sz="900" dirty="0"/>
                <a:t>area</a:t>
              </a:r>
            </a:p>
          </p:txBody>
        </p:sp>
      </p:grpSp>
      <p:pic>
        <p:nvPicPr>
          <p:cNvPr id="13" name="Image 5" descr="CERN-logo_outline.jpg"/>
          <p:cNvPicPr>
            <a:picLocks noChangeAspect="1"/>
          </p:cNvPicPr>
          <p:nvPr userDrawn="1"/>
        </p:nvPicPr>
        <p:blipFill>
          <a:blip r:embed="rId2"/>
          <a:stretch>
            <a:fillRect/>
          </a:stretch>
        </p:blipFill>
        <p:spPr>
          <a:xfrm>
            <a:off x="1422000" y="6282000"/>
            <a:ext cx="494185" cy="486000"/>
          </a:xfrm>
          <a:prstGeom prst="rect">
            <a:avLst/>
          </a:prstGeom>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Disposition personnalisée">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2" name="Titre 1"/>
          <p:cNvSpPr>
            <a:spLocks noGrp="1"/>
          </p:cNvSpPr>
          <p:nvPr>
            <p:ph type="title" hasCustomPrompt="1"/>
          </p:nvPr>
        </p:nvSpPr>
        <p:spPr>
          <a:xfrm>
            <a:off x="1351800" y="2709000"/>
            <a:ext cx="6440400" cy="1634400"/>
          </a:xfrm>
        </p:spPr>
        <p:txBody>
          <a:bodyPr/>
          <a:lstStyle>
            <a:lvl1pPr>
              <a:defRPr b="1" i="1">
                <a:solidFill>
                  <a:schemeClr val="tx2"/>
                </a:solidFill>
              </a:defRPr>
            </a:lvl1pPr>
          </a:lstStyle>
          <a:p>
            <a:r>
              <a:rPr lang="en-GB" noProof="0"/>
              <a:t>Thank you message....</a:t>
            </a:r>
          </a:p>
        </p:txBody>
      </p:sp>
      <p:sp>
        <p:nvSpPr>
          <p:cNvPr id="4" name="Espace réservé du pied de page 3"/>
          <p:cNvSpPr>
            <a:spLocks noGrp="1"/>
          </p:cNvSpPr>
          <p:nvPr>
            <p:ph type="ftr" sz="quarter" idx="11"/>
          </p:nvPr>
        </p:nvSpPr>
        <p:spPr>
          <a:xfrm>
            <a:off x="1351800" y="6356350"/>
            <a:ext cx="6440400" cy="360000"/>
          </a:xfrm>
        </p:spPr>
        <p:txBody>
          <a:bodyPr/>
          <a:lstStyle/>
          <a:p>
            <a:r>
              <a:rPr lang="en-GB" noProof="0"/>
              <a:t>HL-LHC Procurement, Baseline Documentation, Quality &amp; Risk Office</a:t>
            </a:r>
            <a:endParaRPr lang="en-GB" noProof="0" dirty="0"/>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a:t>
            </a:fld>
            <a:endParaRPr lang="fr-FR" dirty="0"/>
          </a:p>
        </p:txBody>
      </p:sp>
      <p:pic>
        <p:nvPicPr>
          <p:cNvPr id="12" name="Image 11" descr="HLU-logoN-title.png"/>
          <p:cNvPicPr>
            <a:picLocks noChangeAspect="1"/>
          </p:cNvPicPr>
          <p:nvPr userDrawn="1"/>
        </p:nvPicPr>
        <p:blipFill>
          <a:blip r:embed="rId3"/>
          <a:stretch>
            <a:fillRect/>
          </a:stretch>
        </p:blipFill>
        <p:spPr>
          <a:xfrm>
            <a:off x="1371600" y="673710"/>
            <a:ext cx="3785364" cy="1534388"/>
          </a:xfrm>
          <a:prstGeom prst="rect">
            <a:avLst/>
          </a:prstGeom>
        </p:spPr>
      </p:pic>
      <p:sp>
        <p:nvSpPr>
          <p:cNvPr id="8" name="Espace réservé du texte 7"/>
          <p:cNvSpPr>
            <a:spLocks noGrp="1"/>
          </p:cNvSpPr>
          <p:nvPr>
            <p:ph type="body" sz="quarter" idx="14" hasCustomPrompt="1"/>
          </p:nvPr>
        </p:nvSpPr>
        <p:spPr>
          <a:xfrm>
            <a:off x="1351800" y="4953000"/>
            <a:ext cx="6440400" cy="1219200"/>
          </a:xfrm>
        </p:spPr>
        <p:txBody>
          <a:bodyPr anchor="b">
            <a:noAutofit/>
          </a:bodyPr>
          <a:lstStyle>
            <a:lvl1pPr>
              <a:buFontTx/>
              <a:buNone/>
              <a:defRPr sz="1200" baseline="0">
                <a:solidFill>
                  <a:schemeClr val="tx2"/>
                </a:solidFill>
              </a:defRPr>
            </a:lvl1pPr>
            <a:lvl2pPr>
              <a:buFontTx/>
              <a:buNone/>
              <a:defRPr sz="1400"/>
            </a:lvl2pPr>
            <a:lvl3pPr>
              <a:buFontTx/>
              <a:buNone/>
              <a:defRPr sz="1400"/>
            </a:lvl3pPr>
            <a:lvl4pPr>
              <a:buFontTx/>
              <a:buNone/>
              <a:defRPr sz="1400"/>
            </a:lvl4pPr>
            <a:lvl5pPr>
              <a:buFontTx/>
              <a:buNone/>
              <a:defRPr sz="1400"/>
            </a:lvl5pPr>
          </a:lstStyle>
          <a:p>
            <a:pPr lvl="0"/>
            <a:r>
              <a:rPr lang="en-GB" noProof="0"/>
              <a:t>Credits if needed: reference 1, reference 2 ...</a:t>
            </a:r>
          </a:p>
        </p:txBody>
      </p:sp>
      <p:grpSp>
        <p:nvGrpSpPr>
          <p:cNvPr id="9" name="Grouper 8"/>
          <p:cNvGrpSpPr/>
          <p:nvPr userDrawn="1"/>
        </p:nvGrpSpPr>
        <p:grpSpPr>
          <a:xfrm>
            <a:off x="457200" y="6071400"/>
            <a:ext cx="457200" cy="457200"/>
            <a:chOff x="1462200" y="4620913"/>
            <a:chExt cx="457200" cy="457200"/>
          </a:xfrm>
        </p:grpSpPr>
        <p:sp>
          <p:nvSpPr>
            <p:cNvPr id="10" name="Rectangle 9"/>
            <p:cNvSpPr/>
            <p:nvPr userDrawn="1"/>
          </p:nvSpPr>
          <p:spPr>
            <a:xfrm>
              <a:off x="1462200" y="462091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1" name="ZoneTexte 10"/>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a:t>logo</a:t>
              </a:r>
            </a:p>
            <a:p>
              <a:pPr algn="ctr"/>
              <a:r>
                <a:rPr lang="en-GB" sz="900" dirty="0"/>
                <a:t>area</a:t>
              </a:r>
            </a:p>
          </p:txBody>
        </p:sp>
      </p:grpSp>
      <p:pic>
        <p:nvPicPr>
          <p:cNvPr id="14" name="Image 4" descr="CERN-logo_outline.jpg"/>
          <p:cNvPicPr>
            <a:picLocks noChangeAspect="1"/>
          </p:cNvPicPr>
          <p:nvPr userDrawn="1"/>
        </p:nvPicPr>
        <p:blipFill>
          <a:blip r:embed="rId4"/>
          <a:stretch>
            <a:fillRect/>
          </a:stretch>
        </p:blipFill>
        <p:spPr>
          <a:xfrm>
            <a:off x="377190" y="5946775"/>
            <a:ext cx="613410" cy="603250"/>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9"/>
          <a:srcRect/>
          <a:stretch>
            <a:fillRect/>
          </a:stretch>
        </a:blipFill>
        <a:effectLst/>
      </p:bgPr>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612000" y="180000"/>
            <a:ext cx="7920000" cy="720000"/>
          </a:xfrm>
          <a:prstGeom prst="rect">
            <a:avLst/>
          </a:prstGeom>
        </p:spPr>
        <p:txBody>
          <a:bodyPr vert="horz" lIns="0" tIns="0" rIns="0" bIns="0" rtlCol="0" anchor="ctr" anchorCtr="1">
            <a:noAutofit/>
          </a:bodyPr>
          <a:lstStyle/>
          <a:p>
            <a:r>
              <a:rPr lang="en-GB" noProof="0"/>
              <a:t>Slide title – line 1 – Arial 30 pt – HiLumi blue</a:t>
            </a:r>
            <a:br>
              <a:rPr lang="en-GB" noProof="0"/>
            </a:br>
            <a:r>
              <a:rPr lang="en-GB" noProof="0"/>
              <a:t>Slide title – line 2 – Arial 30 pt – HiLumi blue</a:t>
            </a:r>
          </a:p>
        </p:txBody>
      </p:sp>
      <p:sp>
        <p:nvSpPr>
          <p:cNvPr id="3" name="Espace réservé du texte 2"/>
          <p:cNvSpPr>
            <a:spLocks noGrp="1"/>
          </p:cNvSpPr>
          <p:nvPr>
            <p:ph type="body" idx="1"/>
          </p:nvPr>
        </p:nvSpPr>
        <p:spPr>
          <a:xfrm>
            <a:off x="612000" y="1371600"/>
            <a:ext cx="7920000" cy="4754563"/>
          </a:xfrm>
          <a:prstGeom prst="rect">
            <a:avLst/>
          </a:prstGeom>
        </p:spPr>
        <p:txBody>
          <a:bodyPr vert="horz" lIns="0" tIns="0" rIns="0" bIns="0" rtlCol="0">
            <a:normAutofit/>
          </a:bodyPr>
          <a:lstStyle/>
          <a:p>
            <a:pPr lvl="0"/>
            <a:r>
              <a:rPr lang="en-GB" noProof="0"/>
              <a:t>Click to edit Master texts styles</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5" name="Espace réservé du pied de page 4"/>
          <p:cNvSpPr>
            <a:spLocks noGrp="1"/>
          </p:cNvSpPr>
          <p:nvPr>
            <p:ph type="ftr" sz="quarter" idx="3"/>
          </p:nvPr>
        </p:nvSpPr>
        <p:spPr>
          <a:xfrm>
            <a:off x="1981200" y="6356350"/>
            <a:ext cx="6550800" cy="360000"/>
          </a:xfrm>
          <a:prstGeom prst="rect">
            <a:avLst/>
          </a:prstGeom>
        </p:spPr>
        <p:txBody>
          <a:bodyPr vert="horz" lIns="0" tIns="0" rIns="0" bIns="0" rtlCol="0" anchor="b"/>
          <a:lstStyle>
            <a:lvl1pPr algn="r">
              <a:defRPr sz="1200">
                <a:solidFill>
                  <a:schemeClr val="accent1"/>
                </a:solidFill>
              </a:defRPr>
            </a:lvl1pPr>
          </a:lstStyle>
          <a:p>
            <a:r>
              <a:rPr lang="en-GB" noProof="0"/>
              <a:t>HL-LHC Procurement, Baseline Documentation, Quality &amp; Risk Office</a:t>
            </a:r>
            <a:endParaRPr lang="en-GB" noProof="0" dirty="0"/>
          </a:p>
        </p:txBody>
      </p:sp>
      <p:sp>
        <p:nvSpPr>
          <p:cNvPr id="6" name="Espace réservé du numéro de diapositive 5"/>
          <p:cNvSpPr>
            <a:spLocks noGrp="1"/>
          </p:cNvSpPr>
          <p:nvPr>
            <p:ph type="sldNum" sz="quarter" idx="4"/>
          </p:nvPr>
        </p:nvSpPr>
        <p:spPr>
          <a:xfrm>
            <a:off x="8686800" y="6356350"/>
            <a:ext cx="360000" cy="360000"/>
          </a:xfrm>
          <a:prstGeom prst="rect">
            <a:avLst/>
          </a:prstGeom>
        </p:spPr>
        <p:txBody>
          <a:bodyPr vert="horz" lIns="0" tIns="0" rIns="0" bIns="0" rtlCol="0" anchor="b"/>
          <a:lstStyle>
            <a:lvl1pPr algn="r">
              <a:defRPr sz="1200">
                <a:solidFill>
                  <a:schemeClr val="accent1"/>
                </a:solidFill>
              </a:defRPr>
            </a:lvl1pPr>
          </a:lstStyle>
          <a:p>
            <a:fld id="{BFDCA1C4-9514-7B4F-976F-D92F7E296653}" type="slidenum">
              <a:rPr lang="fr-FR" smtClean="0"/>
              <a:pPr/>
              <a:t>‹#›</a:t>
            </a:fld>
            <a:endParaRPr lang="fr-FR"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3" r:id="rId3"/>
    <p:sldLayoutId id="2147483654" r:id="rId4"/>
    <p:sldLayoutId id="2147483655" r:id="rId5"/>
    <p:sldLayoutId id="2147483657" r:id="rId6"/>
    <p:sldLayoutId id="2147483658" r:id="rId7"/>
  </p:sldLayoutIdLst>
  <p:hf sldNum="0" hdr="0" dt="0"/>
  <p:txStyles>
    <p:titleStyle>
      <a:lvl1pPr algn="ctr" defTabSz="457200" rtl="0" eaLnBrk="1" latinLnBrk="0" hangingPunct="1">
        <a:spcBef>
          <a:spcPct val="0"/>
        </a:spcBef>
        <a:buNone/>
        <a:defRPr sz="2800" b="1" kern="1200">
          <a:solidFill>
            <a:schemeClr val="bg2"/>
          </a:solidFill>
          <a:latin typeface="+mj-lt"/>
          <a:ea typeface="+mj-ea"/>
          <a:cs typeface="+mj-cs"/>
        </a:defRPr>
      </a:lvl1pPr>
    </p:titleStyle>
    <p:bodyStyle>
      <a:lvl1pPr marL="342900" indent="-342900" algn="l"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9.xml"/><Relationship Id="rId1" Type="http://schemas.openxmlformats.org/officeDocument/2006/relationships/slideLayout" Target="../slideLayouts/slideLayout4.xml"/><Relationship Id="rId4" Type="http://schemas.openxmlformats.org/officeDocument/2006/relationships/image" Target="../media/image30.png"/></Relationships>
</file>

<file path=ppt/slides/_rels/slide11.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0.xml"/><Relationship Id="rId1" Type="http://schemas.openxmlformats.org/officeDocument/2006/relationships/slideLayout" Target="../slideLayouts/slideLayout4.xml"/><Relationship Id="rId5" Type="http://schemas.openxmlformats.org/officeDocument/2006/relationships/image" Target="../media/image31.png"/><Relationship Id="rId4" Type="http://schemas.openxmlformats.org/officeDocument/2006/relationships/image" Target="../media/image4.jpeg"/></Relationships>
</file>

<file path=ppt/slides/_rels/slide1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1.xml"/><Relationship Id="rId1" Type="http://schemas.openxmlformats.org/officeDocument/2006/relationships/slideLayout" Target="../slideLayouts/slideLayout4.xml"/><Relationship Id="rId5" Type="http://schemas.openxmlformats.org/officeDocument/2006/relationships/image" Target="../media/image33.png"/><Relationship Id="rId4" Type="http://schemas.openxmlformats.org/officeDocument/2006/relationships/image" Target="../media/image32.png"/></Relationships>
</file>

<file path=ppt/slides/_rels/slide1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3.xml"/><Relationship Id="rId1" Type="http://schemas.openxmlformats.org/officeDocument/2006/relationships/slideLayout" Target="../slideLayouts/slideLayout4.xml"/><Relationship Id="rId6" Type="http://schemas.openxmlformats.org/officeDocument/2006/relationships/image" Target="../media/image36.png"/><Relationship Id="rId5" Type="http://schemas.openxmlformats.org/officeDocument/2006/relationships/image" Target="../media/image35.PNG"/><Relationship Id="rId4" Type="http://schemas.openxmlformats.org/officeDocument/2006/relationships/image" Target="../media/image34.png"/></Relationships>
</file>

<file path=ppt/slides/_rels/slide15.xml.rels><?xml version="1.0" encoding="UTF-8" standalone="yes"?>
<Relationships xmlns="http://schemas.openxmlformats.org/package/2006/relationships"><Relationship Id="rId8" Type="http://schemas.openxmlformats.org/officeDocument/2006/relationships/image" Target="../media/image40.png"/><Relationship Id="rId3" Type="http://schemas.openxmlformats.org/officeDocument/2006/relationships/hyperlink" Target="https://edms5.cern.ch/asbuilt/plsql/mtf.home?cookie=15935572" TargetMode="External"/><Relationship Id="rId7" Type="http://schemas.openxmlformats.org/officeDocument/2006/relationships/image" Target="../media/image39.png"/><Relationship Id="rId2" Type="http://schemas.openxmlformats.org/officeDocument/2006/relationships/hyperlink" Target="https://edms.cern.ch/ui/#!master/portal/tab?home" TargetMode="External"/><Relationship Id="rId1" Type="http://schemas.openxmlformats.org/officeDocument/2006/relationships/slideLayout" Target="../slideLayouts/slideLayout2.xml"/><Relationship Id="rId6" Type="http://schemas.openxmlformats.org/officeDocument/2006/relationships/image" Target="../media/image38.png"/><Relationship Id="rId5" Type="http://schemas.openxmlformats.org/officeDocument/2006/relationships/image" Target="../media/image37.jpg"/><Relationship Id="rId4" Type="http://schemas.openxmlformats.org/officeDocument/2006/relationships/image" Target="../media/image4.jpeg"/></Relationships>
</file>

<file path=ppt/slides/_rels/slide16.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4.jpeg"/><Relationship Id="rId1" Type="http://schemas.openxmlformats.org/officeDocument/2006/relationships/slideLayout" Target="../slideLayouts/slideLayout4.xml"/><Relationship Id="rId4" Type="http://schemas.openxmlformats.org/officeDocument/2006/relationships/image" Target="../media/image41.png"/></Relationships>
</file>

<file path=ppt/slides/_rels/slide17.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4.xml"/><Relationship Id="rId1" Type="http://schemas.openxmlformats.org/officeDocument/2006/relationships/slideLayout" Target="../slideLayouts/slideLayout4.xml"/><Relationship Id="rId4" Type="http://schemas.openxmlformats.org/officeDocument/2006/relationships/image" Target="../media/image5.png"/></Relationships>
</file>

<file path=ppt/slides/_rels/slide18.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5.xml"/><Relationship Id="rId1" Type="http://schemas.openxmlformats.org/officeDocument/2006/relationships/slideLayout" Target="../slideLayouts/slideLayout4.xml"/><Relationship Id="rId4" Type="http://schemas.openxmlformats.org/officeDocument/2006/relationships/image" Target="../media/image5.png"/></Relationships>
</file>

<file path=ppt/slides/_rels/slide19.xml.rels><?xml version="1.0" encoding="UTF-8" standalone="yes"?>
<Relationships xmlns="http://schemas.openxmlformats.org/package/2006/relationships"><Relationship Id="rId8" Type="http://schemas.openxmlformats.org/officeDocument/2006/relationships/image" Target="../media/image46.png"/><Relationship Id="rId3" Type="http://schemas.openxmlformats.org/officeDocument/2006/relationships/image" Target="../media/image4.jpeg"/><Relationship Id="rId7" Type="http://schemas.openxmlformats.org/officeDocument/2006/relationships/image" Target="../media/image45.png"/><Relationship Id="rId2" Type="http://schemas.openxmlformats.org/officeDocument/2006/relationships/notesSlide" Target="../notesSlides/notesSlide16.xml"/><Relationship Id="rId1" Type="http://schemas.openxmlformats.org/officeDocument/2006/relationships/slideLayout" Target="../slideLayouts/slideLayout4.xml"/><Relationship Id="rId6" Type="http://schemas.openxmlformats.org/officeDocument/2006/relationships/image" Target="../media/image44.png"/><Relationship Id="rId5" Type="http://schemas.openxmlformats.org/officeDocument/2006/relationships/image" Target="../media/image43.png"/><Relationship Id="rId4" Type="http://schemas.openxmlformats.org/officeDocument/2006/relationships/image" Target="../media/image42.png"/></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7.xml"/><Relationship Id="rId1" Type="http://schemas.openxmlformats.org/officeDocument/2006/relationships/slideLayout" Target="../slideLayouts/slideLayout4.xml"/><Relationship Id="rId4" Type="http://schemas.openxmlformats.org/officeDocument/2006/relationships/image" Target="../media/image47.png"/></Relationships>
</file>

<file path=ppt/slides/_rels/slide21.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image" Target="../media/image4.jpeg"/><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3" Type="http://schemas.openxmlformats.org/officeDocument/2006/relationships/image" Target="../media/image49.png"/><Relationship Id="rId7" Type="http://schemas.openxmlformats.org/officeDocument/2006/relationships/image" Target="../media/image37.jpg"/><Relationship Id="rId2" Type="http://schemas.openxmlformats.org/officeDocument/2006/relationships/image" Target="../media/image4.jpeg"/><Relationship Id="rId1" Type="http://schemas.openxmlformats.org/officeDocument/2006/relationships/slideLayout" Target="../slideLayouts/slideLayout4.xml"/><Relationship Id="rId6" Type="http://schemas.openxmlformats.org/officeDocument/2006/relationships/image" Target="../media/image52.png"/><Relationship Id="rId5" Type="http://schemas.openxmlformats.org/officeDocument/2006/relationships/image" Target="../media/image51.png"/><Relationship Id="rId4" Type="http://schemas.openxmlformats.org/officeDocument/2006/relationships/image" Target="../media/image50.png"/></Relationships>
</file>

<file path=ppt/slides/_rels/slide2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image" Target="../media/image4.jpeg"/><Relationship Id="rId1" Type="http://schemas.openxmlformats.org/officeDocument/2006/relationships/slideLayout" Target="../slideLayouts/slideLayout4.xml"/><Relationship Id="rId5" Type="http://schemas.openxmlformats.org/officeDocument/2006/relationships/image" Target="../media/image55.png"/><Relationship Id="rId4" Type="http://schemas.openxmlformats.org/officeDocument/2006/relationships/image" Target="../media/image54.png"/></Relationships>
</file>

<file path=ppt/slides/_rels/slide25.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image" Target="../media/image4.jpeg"/><Relationship Id="rId1" Type="http://schemas.openxmlformats.org/officeDocument/2006/relationships/slideLayout" Target="../slideLayouts/slideLayout5.xml"/><Relationship Id="rId4" Type="http://schemas.openxmlformats.org/officeDocument/2006/relationships/image" Target="../media/image57.png"/></Relationships>
</file>

<file path=ppt/slides/_rels/slide2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4.jpeg"/><Relationship Id="rId7" Type="http://schemas.openxmlformats.org/officeDocument/2006/relationships/hyperlink" Target="https://edms.cern.ch/document/2149457" TargetMode="External"/><Relationship Id="rId2" Type="http://schemas.openxmlformats.org/officeDocument/2006/relationships/notesSlide" Target="../notesSlides/notesSlide18.xml"/><Relationship Id="rId1" Type="http://schemas.openxmlformats.org/officeDocument/2006/relationships/slideLayout" Target="../slideLayouts/slideLayout4.xml"/><Relationship Id="rId6" Type="http://schemas.openxmlformats.org/officeDocument/2006/relationships/image" Target="../media/image60.png"/><Relationship Id="rId5" Type="http://schemas.openxmlformats.org/officeDocument/2006/relationships/image" Target="../media/image59.png"/><Relationship Id="rId4" Type="http://schemas.openxmlformats.org/officeDocument/2006/relationships/image" Target="../media/image58.png"/></Relationships>
</file>

<file path=ppt/slides/_rels/slide28.xml.rels><?xml version="1.0" encoding="UTF-8" standalone="yes"?>
<Relationships xmlns="http://schemas.openxmlformats.org/package/2006/relationships"><Relationship Id="rId8" Type="http://schemas.openxmlformats.org/officeDocument/2006/relationships/hyperlink" Target="https://edms.cern.ch/document/1499015" TargetMode="External"/><Relationship Id="rId3" Type="http://schemas.openxmlformats.org/officeDocument/2006/relationships/hyperlink" Target="https://edms.cern.ch/document/1501109" TargetMode="External"/><Relationship Id="rId7" Type="http://schemas.openxmlformats.org/officeDocument/2006/relationships/hyperlink" Target="https://edms.cern.ch/document/2149457" TargetMode="External"/><Relationship Id="rId2" Type="http://schemas.openxmlformats.org/officeDocument/2006/relationships/notesSlide" Target="../notesSlides/notesSlide19.xml"/><Relationship Id="rId1" Type="http://schemas.openxmlformats.org/officeDocument/2006/relationships/slideLayout" Target="../slideLayouts/slideLayout3.xml"/><Relationship Id="rId6" Type="http://schemas.openxmlformats.org/officeDocument/2006/relationships/image" Target="../media/image61.png"/><Relationship Id="rId11" Type="http://schemas.openxmlformats.org/officeDocument/2006/relationships/hyperlink" Target="https://edms.cern.ch/document/1863763" TargetMode="External"/><Relationship Id="rId5" Type="http://schemas.openxmlformats.org/officeDocument/2006/relationships/image" Target="../media/image22.png"/><Relationship Id="rId10" Type="http://schemas.openxmlformats.org/officeDocument/2006/relationships/image" Target="../media/image63.png"/><Relationship Id="rId4" Type="http://schemas.openxmlformats.org/officeDocument/2006/relationships/image" Target="../media/image4.jpeg"/><Relationship Id="rId9" Type="http://schemas.openxmlformats.org/officeDocument/2006/relationships/image" Target="../media/image62.png"/></Relationships>
</file>

<file path=ppt/slides/_rels/slide29.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0.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7" Type="http://schemas.openxmlformats.org/officeDocument/2006/relationships/hyperlink" Target="https://edms5.cern.ch/pls/asbuilt/mtf.home?cookie=25019603" TargetMode="External"/><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4.jpeg"/><Relationship Id="rId7" Type="http://schemas.openxmlformats.org/officeDocument/2006/relationships/image" Target="../media/image11.pn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slides/_rels/slide7.xml.rels><?xml version="1.0" encoding="UTF-8" standalone="yes"?>
<Relationships xmlns="http://schemas.openxmlformats.org/package/2006/relationships"><Relationship Id="rId8" Type="http://schemas.openxmlformats.org/officeDocument/2006/relationships/image" Target="../media/image17.png"/><Relationship Id="rId13" Type="http://schemas.openxmlformats.org/officeDocument/2006/relationships/image" Target="../media/image22.png"/><Relationship Id="rId18" Type="http://schemas.openxmlformats.org/officeDocument/2006/relationships/image" Target="../media/image25.png"/><Relationship Id="rId3" Type="http://schemas.openxmlformats.org/officeDocument/2006/relationships/image" Target="../media/image12.png"/><Relationship Id="rId7" Type="http://schemas.openxmlformats.org/officeDocument/2006/relationships/image" Target="../media/image16.png"/><Relationship Id="rId12" Type="http://schemas.openxmlformats.org/officeDocument/2006/relationships/image" Target="../media/image21.png"/><Relationship Id="rId17" Type="http://schemas.openxmlformats.org/officeDocument/2006/relationships/image" Target="../media/image9.png"/><Relationship Id="rId2" Type="http://schemas.openxmlformats.org/officeDocument/2006/relationships/notesSlide" Target="../notesSlides/notesSlide6.xml"/><Relationship Id="rId16" Type="http://schemas.openxmlformats.org/officeDocument/2006/relationships/image" Target="../media/image8.png"/><Relationship Id="rId1" Type="http://schemas.openxmlformats.org/officeDocument/2006/relationships/slideLayout" Target="../slideLayouts/slideLayout4.xml"/><Relationship Id="rId6" Type="http://schemas.openxmlformats.org/officeDocument/2006/relationships/image" Target="../media/image15.png"/><Relationship Id="rId11" Type="http://schemas.openxmlformats.org/officeDocument/2006/relationships/image" Target="../media/image20.png"/><Relationship Id="rId5" Type="http://schemas.openxmlformats.org/officeDocument/2006/relationships/image" Target="../media/image14.png"/><Relationship Id="rId15" Type="http://schemas.openxmlformats.org/officeDocument/2006/relationships/image" Target="../media/image24.png"/><Relationship Id="rId10" Type="http://schemas.openxmlformats.org/officeDocument/2006/relationships/image" Target="../media/image19.png"/><Relationship Id="rId4" Type="http://schemas.openxmlformats.org/officeDocument/2006/relationships/image" Target="../media/image13.png"/><Relationship Id="rId9" Type="http://schemas.openxmlformats.org/officeDocument/2006/relationships/image" Target="../media/image18.png"/><Relationship Id="rId14" Type="http://schemas.openxmlformats.org/officeDocument/2006/relationships/image" Target="../media/image23.png"/></Relationships>
</file>

<file path=ppt/slides/_rels/slide8.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8" Type="http://schemas.openxmlformats.org/officeDocument/2006/relationships/image" Target="../media/image28.png"/><Relationship Id="rId3" Type="http://schemas.openxmlformats.org/officeDocument/2006/relationships/image" Target="../media/image4.jpeg"/><Relationship Id="rId7" Type="http://schemas.openxmlformats.org/officeDocument/2006/relationships/hyperlink" Target="https://edms.cern.ch/document/1528333" TargetMode="External"/><Relationship Id="rId2" Type="http://schemas.openxmlformats.org/officeDocument/2006/relationships/notesSlide" Target="../notesSlides/notesSlide8.xml"/><Relationship Id="rId1" Type="http://schemas.openxmlformats.org/officeDocument/2006/relationships/slideLayout" Target="../slideLayouts/slideLayout4.xml"/><Relationship Id="rId6" Type="http://schemas.openxmlformats.org/officeDocument/2006/relationships/hyperlink" Target="https://edms.cern.ch/document/1563887" TargetMode="External"/><Relationship Id="rId5" Type="http://schemas.openxmlformats.org/officeDocument/2006/relationships/image" Target="../media/image27.png"/><Relationship Id="rId4" Type="http://schemas.openxmlformats.org/officeDocument/2006/relationships/image" Target="../media/image26.png"/><Relationship Id="rId9" Type="http://schemas.openxmlformats.org/officeDocument/2006/relationships/image" Target="../media/image2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p:txBody>
          <a:bodyPr/>
          <a:lstStyle/>
          <a:p>
            <a:r>
              <a:rPr lang="fr-CH" dirty="0"/>
              <a:t>MTF for HL-LHC</a:t>
            </a:r>
            <a:br>
              <a:rPr lang="fr-CH" dirty="0"/>
            </a:br>
            <a:br>
              <a:rPr lang="fr-CH" dirty="0"/>
            </a:br>
            <a:endParaRPr lang="en-GB" dirty="0"/>
          </a:p>
        </p:txBody>
      </p:sp>
      <p:sp>
        <p:nvSpPr>
          <p:cNvPr id="3" name="Sous-titre 2"/>
          <p:cNvSpPr>
            <a:spLocks noGrp="1"/>
          </p:cNvSpPr>
          <p:nvPr>
            <p:ph type="subTitle" idx="1"/>
          </p:nvPr>
        </p:nvSpPr>
        <p:spPr>
          <a:xfrm>
            <a:off x="1125725" y="4800600"/>
            <a:ext cx="7200000" cy="990600"/>
          </a:xfrm>
        </p:spPr>
        <p:txBody>
          <a:bodyPr/>
          <a:lstStyle/>
          <a:p>
            <a:r>
              <a:rPr lang="en-US" dirty="0"/>
              <a:t>Hector Garcia Gavela on behalf of the Quality team and WP4</a:t>
            </a:r>
            <a:endParaRPr lang="en-GB" dirty="0"/>
          </a:p>
        </p:txBody>
      </p:sp>
      <p:sp>
        <p:nvSpPr>
          <p:cNvPr id="4" name="Espace réservé du texte 3"/>
          <p:cNvSpPr>
            <a:spLocks noGrp="1"/>
          </p:cNvSpPr>
          <p:nvPr>
            <p:ph type="body" sz="quarter" idx="14"/>
          </p:nvPr>
        </p:nvSpPr>
        <p:spPr>
          <a:xfrm>
            <a:off x="1397333" y="5899150"/>
            <a:ext cx="6656784" cy="349250"/>
          </a:xfrm>
        </p:spPr>
        <p:txBody>
          <a:bodyPr>
            <a:normAutofit/>
          </a:bodyPr>
          <a:lstStyle/>
          <a:p>
            <a:r>
              <a:rPr lang="en-GB" dirty="0"/>
              <a:t>HL-LHC Procurement, Baseline Documentation, Quality &amp; Risk Office</a:t>
            </a:r>
          </a:p>
        </p:txBody>
      </p:sp>
      <p:pic>
        <p:nvPicPr>
          <p:cNvPr id="5" name="Image 4" descr="CERN-logo_outline.jpg"/>
          <p:cNvPicPr>
            <a:picLocks noChangeAspect="1"/>
          </p:cNvPicPr>
          <p:nvPr/>
        </p:nvPicPr>
        <p:blipFill>
          <a:blip r:embed="rId3"/>
          <a:stretch>
            <a:fillRect/>
          </a:stretch>
        </p:blipFill>
        <p:spPr>
          <a:xfrm>
            <a:off x="377190" y="5946775"/>
            <a:ext cx="613410" cy="603250"/>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p:cNvSpPr>
            <a:spLocks noGrp="1"/>
          </p:cNvSpPr>
          <p:nvPr>
            <p:ph type="title"/>
          </p:nvPr>
        </p:nvSpPr>
        <p:spPr/>
        <p:txBody>
          <a:bodyPr/>
          <a:lstStyle/>
          <a:p>
            <a:r>
              <a:rPr lang="fr-CH" dirty="0" err="1"/>
              <a:t>Manufacturing</a:t>
            </a:r>
            <a:r>
              <a:rPr lang="fr-CH" dirty="0"/>
              <a:t> Inspection Plan - MIP</a:t>
            </a:r>
            <a:endParaRPr lang="en-GB" dirty="0"/>
          </a:p>
        </p:txBody>
      </p:sp>
      <p:pic>
        <p:nvPicPr>
          <p:cNvPr id="5" name="Image 4" descr="CERN-logo_outline.jpg"/>
          <p:cNvPicPr>
            <a:picLocks noChangeAspect="1"/>
          </p:cNvPicPr>
          <p:nvPr/>
        </p:nvPicPr>
        <p:blipFill>
          <a:blip r:embed="rId3"/>
          <a:stretch>
            <a:fillRect/>
          </a:stretch>
        </p:blipFill>
        <p:spPr>
          <a:xfrm>
            <a:off x="1422000" y="6282000"/>
            <a:ext cx="494185" cy="486000"/>
          </a:xfrm>
          <a:prstGeom prst="rect">
            <a:avLst/>
          </a:prstGeom>
        </p:spPr>
      </p:pic>
      <p:sp>
        <p:nvSpPr>
          <p:cNvPr id="21" name="Espace réservé du pied de page 1"/>
          <p:cNvSpPr>
            <a:spLocks noGrp="1"/>
          </p:cNvSpPr>
          <p:nvPr>
            <p:ph type="ftr" sz="quarter" idx="11"/>
          </p:nvPr>
        </p:nvSpPr>
        <p:spPr>
          <a:xfrm>
            <a:off x="1905000" y="6356350"/>
            <a:ext cx="6627000" cy="360000"/>
          </a:xfrm>
        </p:spPr>
        <p:txBody>
          <a:bodyPr/>
          <a:lstStyle/>
          <a:p>
            <a:r>
              <a:rPr lang="en-GB"/>
              <a:t>HL-LHC Procurement, Baseline Documentation, Quality &amp; Risk Office</a:t>
            </a:r>
            <a:endParaRPr lang="en-GB" noProof="0" dirty="0"/>
          </a:p>
        </p:txBody>
      </p:sp>
      <p:pic>
        <p:nvPicPr>
          <p:cNvPr id="2" name="Picture 1"/>
          <p:cNvPicPr>
            <a:picLocks noChangeAspect="1"/>
          </p:cNvPicPr>
          <p:nvPr/>
        </p:nvPicPr>
        <p:blipFill>
          <a:blip r:embed="rId4"/>
          <a:stretch>
            <a:fillRect/>
          </a:stretch>
        </p:blipFill>
        <p:spPr>
          <a:xfrm>
            <a:off x="3138111" y="982734"/>
            <a:ext cx="5552811" cy="4102450"/>
          </a:xfrm>
          <a:prstGeom prst="rect">
            <a:avLst/>
          </a:prstGeom>
          <a:ln>
            <a:solidFill>
              <a:schemeClr val="tx1"/>
            </a:solidFill>
          </a:ln>
        </p:spPr>
      </p:pic>
      <p:sp>
        <p:nvSpPr>
          <p:cNvPr id="12" name="TextBox 11"/>
          <p:cNvSpPr txBox="1"/>
          <p:nvPr/>
        </p:nvSpPr>
        <p:spPr>
          <a:xfrm>
            <a:off x="155732" y="3092709"/>
            <a:ext cx="2664296" cy="1477328"/>
          </a:xfrm>
          <a:prstGeom prst="rect">
            <a:avLst/>
          </a:prstGeom>
          <a:noFill/>
          <a:ln>
            <a:solidFill>
              <a:schemeClr val="accent1">
                <a:shade val="95000"/>
                <a:satMod val="105000"/>
              </a:schemeClr>
            </a:solidFill>
          </a:ln>
        </p:spPr>
        <p:txBody>
          <a:bodyPr wrap="square" rtlCol="0">
            <a:spAutoFit/>
          </a:bodyPr>
          <a:lstStyle/>
          <a:p>
            <a:pPr algn="just"/>
            <a:r>
              <a:rPr lang="en-GB" dirty="0">
                <a:solidFill>
                  <a:schemeClr val="accent5"/>
                </a:solidFill>
              </a:rPr>
              <a:t>Sequence of required steps to manufacture the equipment (both fabrication and QC activities). </a:t>
            </a:r>
          </a:p>
        </p:txBody>
      </p:sp>
      <p:sp>
        <p:nvSpPr>
          <p:cNvPr id="16" name="TextBox 15"/>
          <p:cNvSpPr txBox="1"/>
          <p:nvPr/>
        </p:nvSpPr>
        <p:spPr>
          <a:xfrm>
            <a:off x="352363" y="999563"/>
            <a:ext cx="2568508" cy="1138773"/>
          </a:xfrm>
          <a:prstGeom prst="rect">
            <a:avLst/>
          </a:prstGeom>
          <a:noFill/>
          <a:ln>
            <a:solidFill>
              <a:schemeClr val="accent1">
                <a:shade val="95000"/>
                <a:satMod val="105000"/>
              </a:schemeClr>
            </a:solidFill>
          </a:ln>
        </p:spPr>
        <p:txBody>
          <a:bodyPr wrap="square" rtlCol="0">
            <a:spAutoFit/>
          </a:bodyPr>
          <a:lstStyle/>
          <a:p>
            <a:r>
              <a:rPr lang="en-GB" sz="1700" dirty="0">
                <a:solidFill>
                  <a:schemeClr val="accent5"/>
                </a:solidFill>
              </a:rPr>
              <a:t>Verification and approval following HL-LHC documentation approval process.</a:t>
            </a:r>
          </a:p>
        </p:txBody>
      </p:sp>
      <p:sp>
        <p:nvSpPr>
          <p:cNvPr id="13" name="Oval 12"/>
          <p:cNvSpPr/>
          <p:nvPr/>
        </p:nvSpPr>
        <p:spPr>
          <a:xfrm>
            <a:off x="3189030" y="2682546"/>
            <a:ext cx="870860" cy="2025481"/>
          </a:xfrm>
          <a:prstGeom prst="ellipse">
            <a:avLst/>
          </a:prstGeom>
          <a:noFill/>
          <a:ln w="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8" name="Oval 17"/>
          <p:cNvSpPr/>
          <p:nvPr/>
        </p:nvSpPr>
        <p:spPr>
          <a:xfrm rot="16200000">
            <a:off x="3300424" y="1689452"/>
            <a:ext cx="648072" cy="916567"/>
          </a:xfrm>
          <a:prstGeom prst="ellipse">
            <a:avLst/>
          </a:prstGeom>
          <a:noFill/>
          <a:ln w="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9" name="Oval 18"/>
          <p:cNvSpPr/>
          <p:nvPr/>
        </p:nvSpPr>
        <p:spPr>
          <a:xfrm>
            <a:off x="4082744" y="2682546"/>
            <a:ext cx="870860" cy="2025481"/>
          </a:xfrm>
          <a:prstGeom prst="ellipse">
            <a:avLst/>
          </a:prstGeom>
          <a:noFill/>
          <a:ln w="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0" name="TextBox 19"/>
          <p:cNvSpPr txBox="1"/>
          <p:nvPr/>
        </p:nvSpPr>
        <p:spPr>
          <a:xfrm>
            <a:off x="0" y="5229520"/>
            <a:ext cx="5533832" cy="923330"/>
          </a:xfrm>
          <a:prstGeom prst="rect">
            <a:avLst/>
          </a:prstGeom>
          <a:noFill/>
          <a:ln>
            <a:solidFill>
              <a:schemeClr val="accent1">
                <a:shade val="95000"/>
                <a:satMod val="105000"/>
              </a:schemeClr>
            </a:solidFill>
          </a:ln>
        </p:spPr>
        <p:txBody>
          <a:bodyPr wrap="square" rtlCol="0">
            <a:spAutoFit/>
          </a:bodyPr>
          <a:lstStyle/>
          <a:p>
            <a:pPr algn="just"/>
            <a:r>
              <a:rPr lang="en-GB" dirty="0">
                <a:solidFill>
                  <a:schemeClr val="accent5"/>
                </a:solidFill>
              </a:rPr>
              <a:t>Applicable documentation which supports the related activity such as drawings, procedures, standards, guidelines, acceptance criteria, checklists, etc.</a:t>
            </a:r>
          </a:p>
        </p:txBody>
      </p:sp>
      <p:sp>
        <p:nvSpPr>
          <p:cNvPr id="22" name="Oval 21"/>
          <p:cNvSpPr/>
          <p:nvPr/>
        </p:nvSpPr>
        <p:spPr>
          <a:xfrm>
            <a:off x="5868144" y="2625011"/>
            <a:ext cx="288032" cy="1886276"/>
          </a:xfrm>
          <a:prstGeom prst="ellipse">
            <a:avLst/>
          </a:prstGeom>
          <a:noFill/>
          <a:ln w="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3" name="TextBox 22"/>
          <p:cNvSpPr txBox="1"/>
          <p:nvPr/>
        </p:nvSpPr>
        <p:spPr>
          <a:xfrm>
            <a:off x="6156176" y="5185262"/>
            <a:ext cx="2664296" cy="923330"/>
          </a:xfrm>
          <a:prstGeom prst="rect">
            <a:avLst/>
          </a:prstGeom>
          <a:noFill/>
          <a:ln>
            <a:solidFill>
              <a:schemeClr val="accent1">
                <a:shade val="95000"/>
                <a:satMod val="105000"/>
              </a:schemeClr>
            </a:solidFill>
          </a:ln>
        </p:spPr>
        <p:txBody>
          <a:bodyPr wrap="square" rtlCol="0">
            <a:spAutoFit/>
          </a:bodyPr>
          <a:lstStyle/>
          <a:p>
            <a:pPr algn="just"/>
            <a:r>
              <a:rPr lang="en-GB" dirty="0">
                <a:solidFill>
                  <a:schemeClr val="accent5"/>
                </a:solidFill>
              </a:rPr>
              <a:t>Codification of the activity by the client (see next slide)</a:t>
            </a:r>
          </a:p>
        </p:txBody>
      </p:sp>
      <p:cxnSp>
        <p:nvCxnSpPr>
          <p:cNvPr id="15" name="Straight Arrow Connector 14"/>
          <p:cNvCxnSpPr/>
          <p:nvPr/>
        </p:nvCxnSpPr>
        <p:spPr>
          <a:xfrm flipH="1" flipV="1">
            <a:off x="2602570" y="1891705"/>
            <a:ext cx="654343" cy="194269"/>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27" name="Straight Arrow Connector 26"/>
          <p:cNvCxnSpPr/>
          <p:nvPr/>
        </p:nvCxnSpPr>
        <p:spPr>
          <a:xfrm flipH="1" flipV="1">
            <a:off x="2810940" y="3598152"/>
            <a:ext cx="522458" cy="83191"/>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28" name="Straight Arrow Connector 27"/>
          <p:cNvCxnSpPr/>
          <p:nvPr/>
        </p:nvCxnSpPr>
        <p:spPr>
          <a:xfrm flipH="1">
            <a:off x="3921316" y="3845747"/>
            <a:ext cx="504551" cy="1330881"/>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30" name="Straight Arrow Connector 29"/>
          <p:cNvCxnSpPr/>
          <p:nvPr/>
        </p:nvCxnSpPr>
        <p:spPr>
          <a:xfrm>
            <a:off x="5967355" y="4293096"/>
            <a:ext cx="404845" cy="892166"/>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65340062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 name="Picture 24"/>
          <p:cNvPicPr>
            <a:picLocks noChangeAspect="1"/>
          </p:cNvPicPr>
          <p:nvPr/>
        </p:nvPicPr>
        <p:blipFill>
          <a:blip r:embed="rId3"/>
          <a:stretch>
            <a:fillRect/>
          </a:stretch>
        </p:blipFill>
        <p:spPr>
          <a:xfrm>
            <a:off x="251520" y="2237893"/>
            <a:ext cx="3600000" cy="2475924"/>
          </a:xfrm>
          <a:prstGeom prst="rect">
            <a:avLst/>
          </a:prstGeom>
          <a:ln>
            <a:solidFill>
              <a:schemeClr val="tx1"/>
            </a:solidFill>
          </a:ln>
        </p:spPr>
      </p:pic>
      <p:sp>
        <p:nvSpPr>
          <p:cNvPr id="26" name="Oval 25"/>
          <p:cNvSpPr/>
          <p:nvPr/>
        </p:nvSpPr>
        <p:spPr>
          <a:xfrm rot="16200000">
            <a:off x="1388884" y="1974075"/>
            <a:ext cx="1325674" cy="3888434"/>
          </a:xfrm>
          <a:prstGeom prst="ellipse">
            <a:avLst/>
          </a:prstGeom>
          <a:noFill/>
          <a:ln w="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 name="Titre 2"/>
          <p:cNvSpPr>
            <a:spLocks noGrp="1"/>
          </p:cNvSpPr>
          <p:nvPr>
            <p:ph type="title"/>
          </p:nvPr>
        </p:nvSpPr>
        <p:spPr/>
        <p:txBody>
          <a:bodyPr/>
          <a:lstStyle/>
          <a:p>
            <a:r>
              <a:rPr lang="fr-CH" dirty="0" err="1"/>
              <a:t>Manufacturing</a:t>
            </a:r>
            <a:r>
              <a:rPr lang="fr-CH" dirty="0"/>
              <a:t> Inspection Plan - MIP</a:t>
            </a:r>
            <a:endParaRPr lang="en-GB" dirty="0"/>
          </a:p>
        </p:txBody>
      </p:sp>
      <p:pic>
        <p:nvPicPr>
          <p:cNvPr id="5" name="Image 4" descr="CERN-logo_outline.jpg"/>
          <p:cNvPicPr>
            <a:picLocks noChangeAspect="1"/>
          </p:cNvPicPr>
          <p:nvPr/>
        </p:nvPicPr>
        <p:blipFill>
          <a:blip r:embed="rId4"/>
          <a:stretch>
            <a:fillRect/>
          </a:stretch>
        </p:blipFill>
        <p:spPr>
          <a:xfrm>
            <a:off x="1422000" y="6282000"/>
            <a:ext cx="494185" cy="486000"/>
          </a:xfrm>
          <a:prstGeom prst="rect">
            <a:avLst/>
          </a:prstGeom>
        </p:spPr>
      </p:pic>
      <p:sp>
        <p:nvSpPr>
          <p:cNvPr id="21" name="Espace réservé du pied de page 1"/>
          <p:cNvSpPr>
            <a:spLocks noGrp="1"/>
          </p:cNvSpPr>
          <p:nvPr>
            <p:ph type="ftr" sz="quarter" idx="11"/>
          </p:nvPr>
        </p:nvSpPr>
        <p:spPr>
          <a:xfrm>
            <a:off x="1905000" y="6356350"/>
            <a:ext cx="6627000" cy="360000"/>
          </a:xfrm>
        </p:spPr>
        <p:txBody>
          <a:bodyPr/>
          <a:lstStyle/>
          <a:p>
            <a:r>
              <a:rPr lang="en-GB"/>
              <a:t>HL-LHC Procurement, Baseline Documentation, Quality &amp; Risk Office</a:t>
            </a:r>
            <a:endParaRPr lang="en-GB" noProof="0" dirty="0"/>
          </a:p>
        </p:txBody>
      </p:sp>
      <p:sp>
        <p:nvSpPr>
          <p:cNvPr id="24" name="Content Placeholder 3"/>
          <p:cNvSpPr txBox="1">
            <a:spLocks/>
          </p:cNvSpPr>
          <p:nvPr/>
        </p:nvSpPr>
        <p:spPr>
          <a:xfrm>
            <a:off x="612000" y="900001"/>
            <a:ext cx="8352488" cy="1376872"/>
          </a:xfrm>
          <a:prstGeom prst="rect">
            <a:avLst/>
          </a:prstGeom>
        </p:spPr>
        <p:txBody>
          <a:bodyPr>
            <a:normAutofit fontScale="92500" lnSpcReduction="10000"/>
          </a:bodyPr>
          <a:lstStyle>
            <a:lvl1pPr marL="342900" indent="-342900" algn="l"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just"/>
            <a:r>
              <a:rPr lang="en-GB" sz="2400" dirty="0"/>
              <a:t>The different activities will be categorized by the client during the verification and approval process. The assigned categories shall be respected along the process (N, H, W, R or a combination of those).</a:t>
            </a:r>
          </a:p>
        </p:txBody>
      </p:sp>
      <p:pic>
        <p:nvPicPr>
          <p:cNvPr id="6" name="Picture 5"/>
          <p:cNvPicPr>
            <a:picLocks noChangeAspect="1"/>
          </p:cNvPicPr>
          <p:nvPr/>
        </p:nvPicPr>
        <p:blipFill>
          <a:blip r:embed="rId5"/>
          <a:stretch>
            <a:fillRect/>
          </a:stretch>
        </p:blipFill>
        <p:spPr>
          <a:xfrm>
            <a:off x="21005" y="3605149"/>
            <a:ext cx="8977929" cy="2697622"/>
          </a:xfrm>
          <a:prstGeom prst="rect">
            <a:avLst/>
          </a:prstGeom>
        </p:spPr>
      </p:pic>
      <p:sp>
        <p:nvSpPr>
          <p:cNvPr id="29" name="Content Placeholder 3"/>
          <p:cNvSpPr txBox="1">
            <a:spLocks/>
          </p:cNvSpPr>
          <p:nvPr/>
        </p:nvSpPr>
        <p:spPr>
          <a:xfrm>
            <a:off x="3878801" y="2161777"/>
            <a:ext cx="5145174" cy="1415050"/>
          </a:xfrm>
          <a:prstGeom prst="rect">
            <a:avLst/>
          </a:prstGeom>
        </p:spPr>
        <p:txBody>
          <a:bodyPr>
            <a:noAutofit/>
          </a:bodyPr>
          <a:lstStyle>
            <a:lvl1pPr marL="342900" indent="-342900" algn="l"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just">
              <a:buNone/>
            </a:pPr>
            <a:r>
              <a:rPr lang="fr-CH" sz="1800" dirty="0" err="1"/>
              <a:t>We</a:t>
            </a:r>
            <a:r>
              <a:rPr lang="fr-CH" sz="1800" dirty="0"/>
              <a:t> </a:t>
            </a:r>
            <a:r>
              <a:rPr lang="fr-CH" sz="1800" dirty="0" err="1"/>
              <a:t>can</a:t>
            </a:r>
            <a:r>
              <a:rPr lang="fr-CH" sz="1800" dirty="0"/>
              <a:t> set </a:t>
            </a:r>
            <a:r>
              <a:rPr lang="fr-CH" sz="1800" dirty="0" err="1"/>
              <a:t>these</a:t>
            </a:r>
            <a:r>
              <a:rPr lang="fr-CH" sz="1800" dirty="0"/>
              <a:t> </a:t>
            </a:r>
            <a:r>
              <a:rPr lang="fr-CH" sz="1800" dirty="0" err="1"/>
              <a:t>categories</a:t>
            </a:r>
            <a:r>
              <a:rPr lang="fr-CH" sz="1800" dirty="0"/>
              <a:t> on MTF. </a:t>
            </a:r>
            <a:r>
              <a:rPr lang="fr-CH" sz="1800" dirty="0" err="1"/>
              <a:t>Since</a:t>
            </a:r>
            <a:r>
              <a:rPr lang="fr-CH" sz="1800" dirty="0"/>
              <a:t> </a:t>
            </a:r>
            <a:r>
              <a:rPr lang="fr-CH" sz="1800" dirty="0" err="1"/>
              <a:t>parallel</a:t>
            </a:r>
            <a:r>
              <a:rPr lang="fr-CH" sz="1800" dirty="0"/>
              <a:t> </a:t>
            </a:r>
            <a:r>
              <a:rPr lang="fr-CH" sz="1800" dirty="0" err="1"/>
              <a:t>activities</a:t>
            </a:r>
            <a:r>
              <a:rPr lang="fr-CH" sz="1800" dirty="0"/>
              <a:t> are not </a:t>
            </a:r>
            <a:r>
              <a:rPr lang="fr-CH" sz="1800" dirty="0" err="1"/>
              <a:t>allowed</a:t>
            </a:r>
            <a:r>
              <a:rPr lang="fr-CH" sz="1800" dirty="0"/>
              <a:t> in the </a:t>
            </a:r>
            <a:r>
              <a:rPr lang="fr-CH" sz="1800" dirty="0" err="1"/>
              <a:t>platform</a:t>
            </a:r>
            <a:r>
              <a:rPr lang="fr-CH" sz="1800" dirty="0"/>
              <a:t>, </a:t>
            </a:r>
            <a:r>
              <a:rPr lang="fr-CH" sz="1800" dirty="0" err="1"/>
              <a:t>it</a:t>
            </a:r>
            <a:r>
              <a:rPr lang="fr-CH" sz="1800" dirty="0"/>
              <a:t> </a:t>
            </a:r>
            <a:r>
              <a:rPr lang="fr-CH" sz="1800" dirty="0" err="1"/>
              <a:t>is</a:t>
            </a:r>
            <a:r>
              <a:rPr lang="fr-CH" sz="1800" dirty="0"/>
              <a:t> not </a:t>
            </a:r>
            <a:r>
              <a:rPr lang="fr-CH" sz="1800" dirty="0" err="1"/>
              <a:t>recommended</a:t>
            </a:r>
            <a:r>
              <a:rPr lang="fr-CH" sz="1800" dirty="0"/>
              <a:t> to stop the workflow. </a:t>
            </a:r>
            <a:r>
              <a:rPr lang="fr-CH" sz="1800" dirty="0" err="1"/>
              <a:t>Therefore</a:t>
            </a:r>
            <a:r>
              <a:rPr lang="fr-CH" sz="1800" dirty="0"/>
              <a:t>, </a:t>
            </a:r>
            <a:r>
              <a:rPr lang="fr-CH" sz="1800" dirty="0" err="1"/>
              <a:t>we</a:t>
            </a:r>
            <a:r>
              <a:rPr lang="fr-CH" sz="1800" dirty="0"/>
              <a:t> </a:t>
            </a:r>
            <a:r>
              <a:rPr lang="fr-CH" sz="1800" dirty="0" err="1"/>
              <a:t>can</a:t>
            </a:r>
            <a:r>
              <a:rPr lang="fr-CH" sz="1800" dirty="0"/>
              <a:t> at least </a:t>
            </a:r>
            <a:r>
              <a:rPr lang="fr-CH" sz="1800" dirty="0" err="1"/>
              <a:t>indicate</a:t>
            </a:r>
            <a:r>
              <a:rPr lang="fr-CH" sz="1800" dirty="0"/>
              <a:t> the </a:t>
            </a:r>
            <a:r>
              <a:rPr lang="fr-CH" sz="1800" dirty="0" err="1"/>
              <a:t>activity</a:t>
            </a:r>
            <a:r>
              <a:rPr lang="fr-CH" sz="1800" dirty="0"/>
              <a:t> code in the </a:t>
            </a:r>
            <a:r>
              <a:rPr lang="fr-CH" sz="1800" dirty="0" err="1"/>
              <a:t>name</a:t>
            </a:r>
            <a:r>
              <a:rPr lang="fr-CH" sz="1800" dirty="0"/>
              <a:t> of the </a:t>
            </a:r>
            <a:r>
              <a:rPr lang="fr-CH" sz="1800" dirty="0" err="1"/>
              <a:t>activity</a:t>
            </a:r>
            <a:r>
              <a:rPr lang="fr-CH" sz="1800" dirty="0"/>
              <a:t> as per the MIP.</a:t>
            </a:r>
            <a:endParaRPr lang="en-GB" sz="1800" dirty="0"/>
          </a:p>
        </p:txBody>
      </p:sp>
    </p:spTree>
    <p:extLst>
      <p:ext uri="{BB962C8B-B14F-4D97-AF65-F5344CB8AC3E}">
        <p14:creationId xmlns:p14="http://schemas.microsoft.com/office/powerpoint/2010/main" val="32705385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p:cNvSpPr>
            <a:spLocks noGrp="1"/>
          </p:cNvSpPr>
          <p:nvPr>
            <p:ph type="title"/>
          </p:nvPr>
        </p:nvSpPr>
        <p:spPr/>
        <p:txBody>
          <a:bodyPr/>
          <a:lstStyle/>
          <a:p>
            <a:r>
              <a:rPr lang="en-US" dirty="0"/>
              <a:t>Manufacturing</a:t>
            </a:r>
            <a:r>
              <a:rPr lang="fr-CH" dirty="0"/>
              <a:t> Inspection Plan - MIP</a:t>
            </a:r>
            <a:endParaRPr lang="en-GB" dirty="0"/>
          </a:p>
        </p:txBody>
      </p:sp>
      <p:pic>
        <p:nvPicPr>
          <p:cNvPr id="5" name="Image 4" descr="CERN-logo_outline.jpg"/>
          <p:cNvPicPr>
            <a:picLocks noChangeAspect="1"/>
          </p:cNvPicPr>
          <p:nvPr/>
        </p:nvPicPr>
        <p:blipFill>
          <a:blip r:embed="rId3"/>
          <a:stretch>
            <a:fillRect/>
          </a:stretch>
        </p:blipFill>
        <p:spPr>
          <a:xfrm>
            <a:off x="1422000" y="6282000"/>
            <a:ext cx="494185" cy="486000"/>
          </a:xfrm>
          <a:prstGeom prst="rect">
            <a:avLst/>
          </a:prstGeom>
        </p:spPr>
      </p:pic>
      <p:sp>
        <p:nvSpPr>
          <p:cNvPr id="21" name="Espace réservé du pied de page 1"/>
          <p:cNvSpPr>
            <a:spLocks noGrp="1"/>
          </p:cNvSpPr>
          <p:nvPr>
            <p:ph type="ftr" sz="quarter" idx="11"/>
          </p:nvPr>
        </p:nvSpPr>
        <p:spPr>
          <a:xfrm>
            <a:off x="1905000" y="6356350"/>
            <a:ext cx="6627000" cy="360000"/>
          </a:xfrm>
        </p:spPr>
        <p:txBody>
          <a:bodyPr/>
          <a:lstStyle/>
          <a:p>
            <a:r>
              <a:rPr lang="en-GB"/>
              <a:t>HL-LHC Procurement, Baseline Documentation, Quality &amp; Risk Office</a:t>
            </a:r>
            <a:endParaRPr lang="en-GB" noProof="0" dirty="0"/>
          </a:p>
        </p:txBody>
      </p:sp>
      <p:sp>
        <p:nvSpPr>
          <p:cNvPr id="24" name="Content Placeholder 3"/>
          <p:cNvSpPr txBox="1">
            <a:spLocks/>
          </p:cNvSpPr>
          <p:nvPr/>
        </p:nvSpPr>
        <p:spPr>
          <a:xfrm>
            <a:off x="323528" y="900000"/>
            <a:ext cx="8640960" cy="3609120"/>
          </a:xfrm>
          <a:prstGeom prst="rect">
            <a:avLst/>
          </a:prstGeom>
        </p:spPr>
        <p:txBody>
          <a:bodyPr>
            <a:normAutofit fontScale="92500" lnSpcReduction="10000"/>
          </a:bodyPr>
          <a:lstStyle>
            <a:lvl1pPr marL="342900" indent="-342900" algn="l"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just"/>
            <a:r>
              <a:rPr lang="en-GB" sz="2400" dirty="0"/>
              <a:t>MTF shall be the Electronic MIP (e-MIP). We will extract from the MIP those steps that are relevant for the production and will have documentation associated to build the MTF. </a:t>
            </a:r>
          </a:p>
          <a:p>
            <a:pPr algn="just"/>
            <a:r>
              <a:rPr lang="en-GB" sz="2400" dirty="0"/>
              <a:t>There is no stopper to have the full MIP on MTF, however from practical point of view it is highly recommended to have a MTF Workflow more simplified (easier management). </a:t>
            </a:r>
          </a:p>
          <a:p>
            <a:pPr algn="just"/>
            <a:r>
              <a:rPr lang="en-GB" sz="2400" dirty="0"/>
              <a:t>Intermediate</a:t>
            </a:r>
            <a:r>
              <a:rPr lang="fr-CH" sz="2400" dirty="0"/>
              <a:t> </a:t>
            </a:r>
            <a:r>
              <a:rPr lang="en-US" sz="2400" dirty="0"/>
              <a:t>steps</a:t>
            </a:r>
            <a:r>
              <a:rPr lang="fr-CH" sz="2400" dirty="0"/>
              <a:t> are </a:t>
            </a:r>
            <a:r>
              <a:rPr lang="en-US" sz="2400" dirty="0"/>
              <a:t>fully</a:t>
            </a:r>
            <a:r>
              <a:rPr lang="fr-CH" sz="2400" dirty="0"/>
              <a:t> </a:t>
            </a:r>
            <a:r>
              <a:rPr lang="fr-CH" sz="2400" dirty="0" err="1"/>
              <a:t>necessary</a:t>
            </a:r>
            <a:r>
              <a:rPr lang="fr-CH" sz="2400" dirty="0"/>
              <a:t> to check </a:t>
            </a:r>
            <a:r>
              <a:rPr lang="fr-CH" sz="2400" dirty="0" err="1"/>
              <a:t>that</a:t>
            </a:r>
            <a:r>
              <a:rPr lang="fr-CH" sz="2400" dirty="0"/>
              <a:t> </a:t>
            </a:r>
            <a:r>
              <a:rPr lang="en-US" sz="2400" dirty="0"/>
              <a:t>requirements</a:t>
            </a:r>
            <a:r>
              <a:rPr lang="fr-CH" sz="2400" dirty="0"/>
              <a:t> are </a:t>
            </a:r>
            <a:r>
              <a:rPr lang="fr-CH" sz="2400" dirty="0" err="1"/>
              <a:t>being</a:t>
            </a:r>
            <a:r>
              <a:rPr lang="fr-CH" sz="2400" dirty="0"/>
              <a:t> met but </a:t>
            </a:r>
            <a:r>
              <a:rPr lang="fr-CH" sz="2400" dirty="0" err="1"/>
              <a:t>we</a:t>
            </a:r>
            <a:r>
              <a:rPr lang="fr-CH" sz="2400" dirty="0"/>
              <a:t> </a:t>
            </a:r>
            <a:r>
              <a:rPr lang="fr-CH" sz="2400" dirty="0" err="1"/>
              <a:t>can</a:t>
            </a:r>
            <a:r>
              <a:rPr lang="fr-CH" sz="2400" dirty="0"/>
              <a:t> </a:t>
            </a:r>
            <a:r>
              <a:rPr lang="fr-CH" sz="2400" dirty="0" err="1"/>
              <a:t>just</a:t>
            </a:r>
            <a:r>
              <a:rPr lang="fr-CH" sz="2400" dirty="0"/>
              <a:t> </a:t>
            </a:r>
            <a:r>
              <a:rPr lang="fr-CH" sz="2400" dirty="0" err="1"/>
              <a:t>leave</a:t>
            </a:r>
            <a:r>
              <a:rPr lang="fr-CH" sz="2400" dirty="0"/>
              <a:t> the final </a:t>
            </a:r>
            <a:r>
              <a:rPr lang="fr-CH" sz="2400" dirty="0" err="1"/>
              <a:t>step</a:t>
            </a:r>
            <a:r>
              <a:rPr lang="fr-CH" sz="2400" dirty="0"/>
              <a:t>, </a:t>
            </a:r>
            <a:r>
              <a:rPr lang="fr-CH" sz="2400" dirty="0" err="1"/>
              <a:t>which</a:t>
            </a:r>
            <a:r>
              <a:rPr lang="fr-CH" sz="2400" dirty="0"/>
              <a:t> </a:t>
            </a:r>
            <a:r>
              <a:rPr lang="fr-CH" sz="2400" dirty="0" err="1"/>
              <a:t>confirms</a:t>
            </a:r>
            <a:r>
              <a:rPr lang="fr-CH" sz="2400" dirty="0"/>
              <a:t> </a:t>
            </a:r>
            <a:r>
              <a:rPr lang="fr-CH" sz="2400" dirty="0" err="1"/>
              <a:t>that</a:t>
            </a:r>
            <a:r>
              <a:rPr lang="fr-CH" sz="2400" dirty="0"/>
              <a:t> </a:t>
            </a:r>
            <a:r>
              <a:rPr lang="fr-CH" sz="2400" dirty="0" err="1"/>
              <a:t>requirements</a:t>
            </a:r>
            <a:r>
              <a:rPr lang="fr-CH" sz="2400" dirty="0"/>
              <a:t> are </a:t>
            </a:r>
            <a:r>
              <a:rPr lang="fr-CH" sz="2400" dirty="0" err="1"/>
              <a:t>achieved</a:t>
            </a:r>
            <a:r>
              <a:rPr lang="fr-CH" sz="2400" dirty="0"/>
              <a:t>.</a:t>
            </a:r>
          </a:p>
          <a:p>
            <a:pPr marL="0" indent="0" algn="just">
              <a:buNone/>
            </a:pPr>
            <a:r>
              <a:rPr lang="fr-CH" sz="2400" u="sng" dirty="0" err="1"/>
              <a:t>Example</a:t>
            </a:r>
            <a:r>
              <a:rPr lang="fr-CH" sz="2400" dirty="0"/>
              <a:t>:</a:t>
            </a:r>
          </a:p>
          <a:p>
            <a:pPr marL="0" indent="0" algn="just">
              <a:buNone/>
            </a:pPr>
            <a:endParaRPr lang="fr-CH" sz="2400" dirty="0"/>
          </a:p>
          <a:p>
            <a:pPr algn="just"/>
            <a:endParaRPr lang="en-GB" sz="2400" dirty="0"/>
          </a:p>
          <a:p>
            <a:pPr algn="just"/>
            <a:endParaRPr lang="en-GB" sz="2400" dirty="0"/>
          </a:p>
        </p:txBody>
      </p:sp>
      <p:pic>
        <p:nvPicPr>
          <p:cNvPr id="2" name="Picture 1"/>
          <p:cNvPicPr>
            <a:picLocks noChangeAspect="1"/>
          </p:cNvPicPr>
          <p:nvPr/>
        </p:nvPicPr>
        <p:blipFill>
          <a:blip r:embed="rId4"/>
          <a:stretch>
            <a:fillRect/>
          </a:stretch>
        </p:blipFill>
        <p:spPr>
          <a:xfrm>
            <a:off x="2003362" y="4027393"/>
            <a:ext cx="2088232" cy="2508957"/>
          </a:xfrm>
          <a:prstGeom prst="rect">
            <a:avLst/>
          </a:prstGeom>
        </p:spPr>
      </p:pic>
      <p:sp>
        <p:nvSpPr>
          <p:cNvPr id="7" name="Right Arrow 6"/>
          <p:cNvSpPr/>
          <p:nvPr/>
        </p:nvSpPr>
        <p:spPr>
          <a:xfrm>
            <a:off x="4255107" y="5029843"/>
            <a:ext cx="1121601" cy="504056"/>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pic>
        <p:nvPicPr>
          <p:cNvPr id="9" name="Picture 8"/>
          <p:cNvPicPr>
            <a:picLocks noChangeAspect="1"/>
          </p:cNvPicPr>
          <p:nvPr/>
        </p:nvPicPr>
        <p:blipFill>
          <a:blip r:embed="rId5"/>
          <a:stretch>
            <a:fillRect/>
          </a:stretch>
        </p:blipFill>
        <p:spPr>
          <a:xfrm>
            <a:off x="5540222" y="5053914"/>
            <a:ext cx="3517392" cy="458039"/>
          </a:xfrm>
          <a:prstGeom prst="rect">
            <a:avLst/>
          </a:prstGeom>
        </p:spPr>
      </p:pic>
      <p:sp>
        <p:nvSpPr>
          <p:cNvPr id="10" name="TextBox 9"/>
          <p:cNvSpPr txBox="1"/>
          <p:nvPr/>
        </p:nvSpPr>
        <p:spPr>
          <a:xfrm rot="19364067">
            <a:off x="3188850" y="5211182"/>
            <a:ext cx="853416" cy="523220"/>
          </a:xfrm>
          <a:prstGeom prst="rect">
            <a:avLst/>
          </a:prstGeom>
          <a:noFill/>
        </p:spPr>
        <p:txBody>
          <a:bodyPr wrap="square" rtlCol="0">
            <a:spAutoFit/>
          </a:bodyPr>
          <a:lstStyle/>
          <a:p>
            <a:r>
              <a:rPr lang="fr-CH" sz="2800" b="1" dirty="0">
                <a:solidFill>
                  <a:srgbClr val="FF0000"/>
                </a:solidFill>
              </a:rPr>
              <a:t>MIP</a:t>
            </a:r>
            <a:endParaRPr lang="en-GB" sz="2800" b="1" dirty="0">
              <a:solidFill>
                <a:srgbClr val="FF0000"/>
              </a:solidFill>
            </a:endParaRPr>
          </a:p>
        </p:txBody>
      </p:sp>
      <p:sp>
        <p:nvSpPr>
          <p:cNvPr id="15" name="TextBox 14"/>
          <p:cNvSpPr txBox="1"/>
          <p:nvPr/>
        </p:nvSpPr>
        <p:spPr>
          <a:xfrm>
            <a:off x="6948264" y="4509120"/>
            <a:ext cx="936821" cy="523220"/>
          </a:xfrm>
          <a:prstGeom prst="rect">
            <a:avLst/>
          </a:prstGeom>
          <a:noFill/>
        </p:spPr>
        <p:txBody>
          <a:bodyPr wrap="square" rtlCol="0">
            <a:spAutoFit/>
          </a:bodyPr>
          <a:lstStyle/>
          <a:p>
            <a:r>
              <a:rPr lang="fr-CH" sz="2800" b="1" dirty="0">
                <a:solidFill>
                  <a:srgbClr val="FF0000"/>
                </a:solidFill>
              </a:rPr>
              <a:t>MTF</a:t>
            </a:r>
            <a:endParaRPr lang="en-GB" sz="2800" b="1" dirty="0">
              <a:solidFill>
                <a:srgbClr val="FF0000"/>
              </a:solidFill>
            </a:endParaRPr>
          </a:p>
        </p:txBody>
      </p:sp>
    </p:spTree>
    <p:extLst>
      <p:ext uri="{BB962C8B-B14F-4D97-AF65-F5344CB8AC3E}">
        <p14:creationId xmlns:p14="http://schemas.microsoft.com/office/powerpoint/2010/main" val="378909040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US" dirty="0"/>
              <a:t>Outline</a:t>
            </a:r>
            <a:endParaRPr lang="en-GB" dirty="0"/>
          </a:p>
        </p:txBody>
      </p:sp>
      <p:pic>
        <p:nvPicPr>
          <p:cNvPr id="6" name="Image 5" descr="CERN-logo_outline.jpg"/>
          <p:cNvPicPr>
            <a:picLocks noChangeAspect="1"/>
          </p:cNvPicPr>
          <p:nvPr/>
        </p:nvPicPr>
        <p:blipFill>
          <a:blip r:embed="rId3"/>
          <a:stretch>
            <a:fillRect/>
          </a:stretch>
        </p:blipFill>
        <p:spPr>
          <a:xfrm>
            <a:off x="1422000" y="6282000"/>
            <a:ext cx="494185" cy="486000"/>
          </a:xfrm>
          <a:prstGeom prst="rect">
            <a:avLst/>
          </a:prstGeom>
        </p:spPr>
      </p:pic>
      <p:sp>
        <p:nvSpPr>
          <p:cNvPr id="8" name="TextBox 7"/>
          <p:cNvSpPr txBox="1"/>
          <p:nvPr/>
        </p:nvSpPr>
        <p:spPr>
          <a:xfrm>
            <a:off x="502228" y="696606"/>
            <a:ext cx="8035100" cy="3139321"/>
          </a:xfrm>
          <a:prstGeom prst="rect">
            <a:avLst/>
          </a:prstGeom>
          <a:noFill/>
        </p:spPr>
        <p:txBody>
          <a:bodyPr wrap="square" rtlCol="0">
            <a:spAutoFit/>
          </a:bodyPr>
          <a:lstStyle/>
          <a:p>
            <a:pPr marL="285750" indent="-285750" algn="just">
              <a:lnSpc>
                <a:spcPct val="150000"/>
              </a:lnSpc>
              <a:buClr>
                <a:schemeClr val="accent6"/>
              </a:buClr>
              <a:buFont typeface="Wingdings" panose="05000000000000000000" pitchFamily="2" charset="2"/>
              <a:buChar char="§"/>
            </a:pPr>
            <a:r>
              <a:rPr lang="en-US" sz="2200" dirty="0">
                <a:solidFill>
                  <a:schemeClr val="bg1">
                    <a:lumMod val="75000"/>
                  </a:schemeClr>
                </a:solidFill>
              </a:rPr>
              <a:t>EDMS and MTF;</a:t>
            </a:r>
          </a:p>
          <a:p>
            <a:pPr marL="285750" indent="-285750" algn="just">
              <a:lnSpc>
                <a:spcPct val="150000"/>
              </a:lnSpc>
              <a:buClr>
                <a:schemeClr val="accent6"/>
              </a:buClr>
              <a:buFont typeface="Wingdings" panose="05000000000000000000" pitchFamily="2" charset="2"/>
              <a:buChar char="§"/>
            </a:pPr>
            <a:r>
              <a:rPr lang="en-US" sz="2200" dirty="0">
                <a:solidFill>
                  <a:schemeClr val="bg1">
                    <a:lumMod val="75000"/>
                  </a:schemeClr>
                </a:solidFill>
              </a:rPr>
              <a:t>Item vs Asset;</a:t>
            </a:r>
          </a:p>
          <a:p>
            <a:pPr marL="285750" indent="-285750" algn="just">
              <a:lnSpc>
                <a:spcPct val="150000"/>
              </a:lnSpc>
              <a:buClr>
                <a:schemeClr val="accent6"/>
              </a:buClr>
              <a:buFont typeface="Wingdings" panose="05000000000000000000" pitchFamily="2" charset="2"/>
              <a:buChar char="§"/>
            </a:pPr>
            <a:r>
              <a:rPr lang="en-US" sz="2200" dirty="0">
                <a:solidFill>
                  <a:schemeClr val="bg1">
                    <a:lumMod val="75000"/>
                  </a:schemeClr>
                </a:solidFill>
              </a:rPr>
              <a:t>MIP and MTF;</a:t>
            </a:r>
          </a:p>
          <a:p>
            <a:pPr marL="285750" indent="-285750" algn="just">
              <a:lnSpc>
                <a:spcPct val="150000"/>
              </a:lnSpc>
              <a:buClr>
                <a:schemeClr val="accent6"/>
              </a:buClr>
              <a:buFont typeface="Wingdings" panose="05000000000000000000" pitchFamily="2" charset="2"/>
              <a:buChar char="§"/>
            </a:pPr>
            <a:r>
              <a:rPr lang="en-US" sz="2200" dirty="0">
                <a:solidFill>
                  <a:schemeClr val="accent5"/>
                </a:solidFill>
              </a:rPr>
              <a:t>MTF: Assets, Assemblies, Steps;</a:t>
            </a:r>
          </a:p>
          <a:p>
            <a:pPr marL="285750" indent="-285750" algn="just">
              <a:lnSpc>
                <a:spcPct val="150000"/>
              </a:lnSpc>
              <a:buClr>
                <a:schemeClr val="accent6"/>
              </a:buClr>
              <a:buFont typeface="Wingdings" panose="05000000000000000000" pitchFamily="2" charset="2"/>
              <a:buChar char="§"/>
            </a:pPr>
            <a:r>
              <a:rPr lang="en-US" sz="2200" dirty="0">
                <a:solidFill>
                  <a:schemeClr val="bg1">
                    <a:lumMod val="75000"/>
                  </a:schemeClr>
                </a:solidFill>
              </a:rPr>
              <a:t>Manufacturing Documents;</a:t>
            </a:r>
          </a:p>
          <a:p>
            <a:pPr marL="285750" indent="-285750" algn="just">
              <a:lnSpc>
                <a:spcPct val="150000"/>
              </a:lnSpc>
              <a:buClr>
                <a:schemeClr val="accent6"/>
              </a:buClr>
              <a:buFont typeface="Wingdings" panose="05000000000000000000" pitchFamily="2" charset="2"/>
              <a:buChar char="§"/>
            </a:pPr>
            <a:r>
              <a:rPr lang="en-US" sz="2200" dirty="0">
                <a:solidFill>
                  <a:schemeClr val="bg1">
                    <a:lumMod val="75000"/>
                  </a:schemeClr>
                </a:solidFill>
              </a:rPr>
              <a:t>Handling Nonconformities.</a:t>
            </a:r>
          </a:p>
        </p:txBody>
      </p:sp>
      <p:sp>
        <p:nvSpPr>
          <p:cNvPr id="9" name="Espace réservé du pied de page 1"/>
          <p:cNvSpPr>
            <a:spLocks noGrp="1"/>
          </p:cNvSpPr>
          <p:nvPr>
            <p:ph type="ftr" sz="quarter" idx="11"/>
          </p:nvPr>
        </p:nvSpPr>
        <p:spPr>
          <a:xfrm>
            <a:off x="1905000" y="6356350"/>
            <a:ext cx="6627000" cy="360000"/>
          </a:xfrm>
        </p:spPr>
        <p:txBody>
          <a:bodyPr/>
          <a:lstStyle/>
          <a:p>
            <a:r>
              <a:rPr lang="en-GB"/>
              <a:t>HL-LHC Procurement, Baseline Documentation, Quality &amp; Risk Office</a:t>
            </a:r>
            <a:endParaRPr lang="en-GB" dirty="0"/>
          </a:p>
        </p:txBody>
      </p:sp>
    </p:spTree>
    <p:extLst>
      <p:ext uri="{BB962C8B-B14F-4D97-AF65-F5344CB8AC3E}">
        <p14:creationId xmlns:p14="http://schemas.microsoft.com/office/powerpoint/2010/main" val="152144509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p:cNvSpPr>
            <a:spLocks noGrp="1"/>
          </p:cNvSpPr>
          <p:nvPr>
            <p:ph type="title"/>
          </p:nvPr>
        </p:nvSpPr>
        <p:spPr/>
        <p:txBody>
          <a:bodyPr/>
          <a:lstStyle/>
          <a:p>
            <a:r>
              <a:rPr lang="en-GB" dirty="0"/>
              <a:t>Access to MTF</a:t>
            </a:r>
          </a:p>
        </p:txBody>
      </p:sp>
      <p:sp>
        <p:nvSpPr>
          <p:cNvPr id="2" name="Espace réservé du pied de page 1"/>
          <p:cNvSpPr>
            <a:spLocks noGrp="1"/>
          </p:cNvSpPr>
          <p:nvPr>
            <p:ph type="ftr" sz="quarter" idx="11"/>
          </p:nvPr>
        </p:nvSpPr>
        <p:spPr/>
        <p:txBody>
          <a:bodyPr/>
          <a:lstStyle/>
          <a:p>
            <a:r>
              <a:rPr lang="en-GB" noProof="0"/>
              <a:t>HL-LHC Procurement, Baseline Documentation, Quality &amp; Risk Office</a:t>
            </a:r>
            <a:endParaRPr lang="en-GB" noProof="0" dirty="0"/>
          </a:p>
        </p:txBody>
      </p:sp>
      <p:pic>
        <p:nvPicPr>
          <p:cNvPr id="5" name="Image 4" descr="CERN-logo_outline.jpg"/>
          <p:cNvPicPr>
            <a:picLocks noChangeAspect="1"/>
          </p:cNvPicPr>
          <p:nvPr/>
        </p:nvPicPr>
        <p:blipFill>
          <a:blip r:embed="rId3"/>
          <a:stretch>
            <a:fillRect/>
          </a:stretch>
        </p:blipFill>
        <p:spPr>
          <a:xfrm>
            <a:off x="1422000" y="6282000"/>
            <a:ext cx="494185" cy="486000"/>
          </a:xfrm>
          <a:prstGeom prst="rect">
            <a:avLst/>
          </a:prstGeom>
        </p:spPr>
      </p:pic>
      <p:pic>
        <p:nvPicPr>
          <p:cNvPr id="7" name="Picture 6"/>
          <p:cNvPicPr>
            <a:picLocks noChangeAspect="1"/>
          </p:cNvPicPr>
          <p:nvPr/>
        </p:nvPicPr>
        <p:blipFill>
          <a:blip r:embed="rId4"/>
          <a:stretch>
            <a:fillRect/>
          </a:stretch>
        </p:blipFill>
        <p:spPr>
          <a:xfrm>
            <a:off x="671545" y="1675831"/>
            <a:ext cx="3600000" cy="2293548"/>
          </a:xfrm>
          <a:prstGeom prst="rect">
            <a:avLst/>
          </a:prstGeom>
          <a:ln>
            <a:noFill/>
          </a:ln>
          <a:effectLst>
            <a:outerShdw blurRad="292100" dist="139700" dir="2700000" algn="tl" rotWithShape="0">
              <a:srgbClr val="333333">
                <a:alpha val="65000"/>
              </a:srgbClr>
            </a:outerShdw>
          </a:effectLst>
        </p:spPr>
      </p:pic>
      <p:pic>
        <p:nvPicPr>
          <p:cNvPr id="8" name="Content Placeholder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65476" y="4162168"/>
            <a:ext cx="3600000" cy="2068182"/>
          </a:xfrm>
          <a:prstGeom prst="rect">
            <a:avLst/>
          </a:prstGeom>
          <a:ln>
            <a:noFill/>
          </a:ln>
          <a:effectLst>
            <a:outerShdw blurRad="292100" dist="139700" dir="2700000" algn="tl" rotWithShape="0">
              <a:srgbClr val="333333">
                <a:alpha val="65000"/>
              </a:srgbClr>
            </a:outerShdw>
          </a:effectLst>
        </p:spPr>
      </p:pic>
      <p:sp>
        <p:nvSpPr>
          <p:cNvPr id="9" name="TextBox 8"/>
          <p:cNvSpPr txBox="1"/>
          <p:nvPr/>
        </p:nvSpPr>
        <p:spPr>
          <a:xfrm>
            <a:off x="490278" y="836712"/>
            <a:ext cx="8402202" cy="646331"/>
          </a:xfrm>
          <a:prstGeom prst="rect">
            <a:avLst/>
          </a:prstGeom>
          <a:noFill/>
        </p:spPr>
        <p:txBody>
          <a:bodyPr wrap="square" rtlCol="0">
            <a:spAutoFit/>
          </a:bodyPr>
          <a:lstStyle/>
          <a:p>
            <a:r>
              <a:rPr lang="en-US" dirty="0">
                <a:solidFill>
                  <a:schemeClr val="tx2"/>
                </a:solidFill>
              </a:rPr>
              <a:t>We may access to the MTF of each asset through EDMS, Equipment Search (1), or directly from MTF Application Homepage (2).</a:t>
            </a:r>
          </a:p>
        </p:txBody>
      </p:sp>
      <p:sp>
        <p:nvSpPr>
          <p:cNvPr id="10" name="TextBox 9"/>
          <p:cNvSpPr txBox="1"/>
          <p:nvPr/>
        </p:nvSpPr>
        <p:spPr>
          <a:xfrm>
            <a:off x="251520" y="1772816"/>
            <a:ext cx="360480" cy="369332"/>
          </a:xfrm>
          <a:prstGeom prst="rect">
            <a:avLst/>
          </a:prstGeom>
          <a:noFill/>
        </p:spPr>
        <p:txBody>
          <a:bodyPr wrap="square" rtlCol="0">
            <a:spAutoFit/>
          </a:bodyPr>
          <a:lstStyle/>
          <a:p>
            <a:r>
              <a:rPr lang="en-US" dirty="0">
                <a:solidFill>
                  <a:schemeClr val="tx2"/>
                </a:solidFill>
              </a:rPr>
              <a:t>1</a:t>
            </a:r>
          </a:p>
        </p:txBody>
      </p:sp>
      <p:sp>
        <p:nvSpPr>
          <p:cNvPr id="11" name="TextBox 10"/>
          <p:cNvSpPr txBox="1"/>
          <p:nvPr/>
        </p:nvSpPr>
        <p:spPr>
          <a:xfrm>
            <a:off x="251520" y="4293096"/>
            <a:ext cx="360480" cy="369332"/>
          </a:xfrm>
          <a:prstGeom prst="rect">
            <a:avLst/>
          </a:prstGeom>
          <a:noFill/>
        </p:spPr>
        <p:txBody>
          <a:bodyPr wrap="square" rtlCol="0">
            <a:spAutoFit/>
          </a:bodyPr>
          <a:lstStyle/>
          <a:p>
            <a:r>
              <a:rPr lang="en-US" dirty="0">
                <a:solidFill>
                  <a:schemeClr val="tx2"/>
                </a:solidFill>
              </a:rPr>
              <a:t>2</a:t>
            </a:r>
          </a:p>
        </p:txBody>
      </p:sp>
      <p:cxnSp>
        <p:nvCxnSpPr>
          <p:cNvPr id="13" name="Straight Arrow Connector 12"/>
          <p:cNvCxnSpPr/>
          <p:nvPr/>
        </p:nvCxnSpPr>
        <p:spPr>
          <a:xfrm>
            <a:off x="4427984" y="4077072"/>
            <a:ext cx="576064" cy="0"/>
          </a:xfrm>
          <a:prstGeom prst="straightConnector1">
            <a:avLst/>
          </a:prstGeom>
          <a:ln w="76200">
            <a:tailEnd type="triangle"/>
          </a:ln>
        </p:spPr>
        <p:style>
          <a:lnRef idx="2">
            <a:schemeClr val="accent1"/>
          </a:lnRef>
          <a:fillRef idx="0">
            <a:schemeClr val="accent1"/>
          </a:fillRef>
          <a:effectRef idx="1">
            <a:schemeClr val="accent1"/>
          </a:effectRef>
          <a:fontRef idx="minor">
            <a:schemeClr val="tx1"/>
          </a:fontRef>
        </p:style>
      </p:cxnSp>
      <p:pic>
        <p:nvPicPr>
          <p:cNvPr id="15" name="Picture 14"/>
          <p:cNvPicPr>
            <a:picLocks noChangeAspect="1"/>
          </p:cNvPicPr>
          <p:nvPr/>
        </p:nvPicPr>
        <p:blipFill>
          <a:blip r:embed="rId6"/>
          <a:stretch>
            <a:fillRect/>
          </a:stretch>
        </p:blipFill>
        <p:spPr>
          <a:xfrm>
            <a:off x="4940730" y="1458000"/>
            <a:ext cx="3737940" cy="5400000"/>
          </a:xfrm>
          <a:prstGeom prst="rect">
            <a:avLst/>
          </a:prstGeom>
        </p:spPr>
      </p:pic>
    </p:spTree>
    <p:extLst>
      <p:ext uri="{BB962C8B-B14F-4D97-AF65-F5344CB8AC3E}">
        <p14:creationId xmlns:p14="http://schemas.microsoft.com/office/powerpoint/2010/main" val="258418538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p:cNvSpPr>
            <a:spLocks noGrp="1"/>
          </p:cNvSpPr>
          <p:nvPr>
            <p:ph type="title"/>
          </p:nvPr>
        </p:nvSpPr>
        <p:spPr/>
        <p:txBody>
          <a:bodyPr/>
          <a:lstStyle/>
          <a:p>
            <a:r>
              <a:rPr lang="en-GB" dirty="0"/>
              <a:t>Access to MTF</a:t>
            </a:r>
          </a:p>
        </p:txBody>
      </p:sp>
      <p:sp>
        <p:nvSpPr>
          <p:cNvPr id="7" name="Content Placeholder 6"/>
          <p:cNvSpPr>
            <a:spLocks noGrp="1"/>
          </p:cNvSpPr>
          <p:nvPr>
            <p:ph idx="1"/>
          </p:nvPr>
        </p:nvSpPr>
        <p:spPr>
          <a:xfrm>
            <a:off x="323528" y="1219200"/>
            <a:ext cx="8820472" cy="4906963"/>
          </a:xfrm>
        </p:spPr>
        <p:txBody>
          <a:bodyPr>
            <a:normAutofit/>
          </a:bodyPr>
          <a:lstStyle/>
          <a:p>
            <a:r>
              <a:rPr lang="en-US" sz="1800" u="sng" dirty="0"/>
              <a:t>From EDMS</a:t>
            </a:r>
            <a:r>
              <a:rPr lang="en-US" sz="1800" dirty="0"/>
              <a:t> - </a:t>
            </a:r>
            <a:r>
              <a:rPr lang="en-US" sz="1800" dirty="0">
                <a:hlinkClick r:id="rId2"/>
              </a:rPr>
              <a:t>https://edms.cern.ch/ui/#!master/portal/tab?home</a:t>
            </a:r>
            <a:r>
              <a:rPr lang="en-US" sz="2000" dirty="0"/>
              <a:t> </a:t>
            </a:r>
            <a:endParaRPr lang="en-US" sz="1800" dirty="0"/>
          </a:p>
          <a:p>
            <a:endParaRPr lang="en-US" sz="2000" u="sng" dirty="0"/>
          </a:p>
          <a:p>
            <a:endParaRPr lang="en-US" sz="2000" u="sng" dirty="0"/>
          </a:p>
          <a:p>
            <a:endParaRPr lang="en-US" sz="2000" u="sng" dirty="0"/>
          </a:p>
          <a:p>
            <a:endParaRPr lang="en-US" sz="2000" u="sng" dirty="0"/>
          </a:p>
          <a:p>
            <a:endParaRPr lang="en-US" sz="2000" u="sng" dirty="0"/>
          </a:p>
          <a:p>
            <a:endParaRPr lang="en-US" sz="2000" u="sng" dirty="0"/>
          </a:p>
          <a:p>
            <a:endParaRPr lang="en-US" sz="2000" u="sng" dirty="0"/>
          </a:p>
          <a:p>
            <a:endParaRPr lang="en-US" sz="2000" u="sng" dirty="0"/>
          </a:p>
          <a:p>
            <a:endParaRPr lang="en-US" sz="2000" u="sng" dirty="0"/>
          </a:p>
          <a:p>
            <a:endParaRPr lang="en-US" sz="2000" u="sng" dirty="0"/>
          </a:p>
          <a:p>
            <a:r>
              <a:rPr lang="en-US" sz="1800" u="sng" dirty="0"/>
              <a:t>From MTF</a:t>
            </a:r>
            <a:r>
              <a:rPr lang="en-US" sz="1800" dirty="0"/>
              <a:t> - </a:t>
            </a:r>
            <a:r>
              <a:rPr lang="en-US" sz="1800" dirty="0">
                <a:hlinkClick r:id="rId3"/>
              </a:rPr>
              <a:t>https://edms5.cern.ch/asbuilt/plsql/mtf.home?cookie=15935572</a:t>
            </a:r>
            <a:r>
              <a:rPr lang="en-US" sz="1800" dirty="0"/>
              <a:t> </a:t>
            </a:r>
          </a:p>
        </p:txBody>
      </p:sp>
      <p:pic>
        <p:nvPicPr>
          <p:cNvPr id="5" name="Image 4" descr="CERN-logo_outline.jpg"/>
          <p:cNvPicPr>
            <a:picLocks noChangeAspect="1"/>
          </p:cNvPicPr>
          <p:nvPr/>
        </p:nvPicPr>
        <p:blipFill>
          <a:blip r:embed="rId4"/>
          <a:stretch>
            <a:fillRect/>
          </a:stretch>
        </p:blipFill>
        <p:spPr>
          <a:xfrm>
            <a:off x="1422000" y="6282000"/>
            <a:ext cx="494185" cy="486000"/>
          </a:xfrm>
          <a:prstGeom prst="rect">
            <a:avLst/>
          </a:prstGeom>
        </p:spPr>
      </p:pic>
      <p:grpSp>
        <p:nvGrpSpPr>
          <p:cNvPr id="13" name="Group 12"/>
          <p:cNvGrpSpPr/>
          <p:nvPr/>
        </p:nvGrpSpPr>
        <p:grpSpPr>
          <a:xfrm>
            <a:off x="6721666" y="1454710"/>
            <a:ext cx="2355718" cy="2065829"/>
            <a:chOff x="6660232" y="1769090"/>
            <a:chExt cx="2232248" cy="2065829"/>
          </a:xfrm>
        </p:grpSpPr>
        <p:sp>
          <p:nvSpPr>
            <p:cNvPr id="12" name="TextBox 11"/>
            <p:cNvSpPr txBox="1"/>
            <p:nvPr/>
          </p:nvSpPr>
          <p:spPr>
            <a:xfrm>
              <a:off x="6660232" y="1772816"/>
              <a:ext cx="2232248" cy="2062103"/>
            </a:xfrm>
            <a:prstGeom prst="rect">
              <a:avLst/>
            </a:prstGeom>
            <a:noFill/>
          </p:spPr>
          <p:txBody>
            <a:bodyPr wrap="square" rtlCol="0">
              <a:spAutoFit/>
            </a:bodyPr>
            <a:lstStyle/>
            <a:p>
              <a:pPr algn="just"/>
              <a:r>
                <a:rPr lang="en-US" sz="1600" b="1" dirty="0"/>
                <a:t>	</a:t>
              </a:r>
            </a:p>
            <a:p>
              <a:pPr algn="just"/>
              <a:endParaRPr lang="en-US" sz="1600" b="1" dirty="0"/>
            </a:p>
            <a:p>
              <a:pPr algn="just"/>
              <a:endParaRPr lang="en-US" sz="1600" b="1" dirty="0">
                <a:solidFill>
                  <a:schemeClr val="accent5"/>
                </a:solidFill>
              </a:endParaRPr>
            </a:p>
            <a:p>
              <a:pPr algn="just"/>
              <a:r>
                <a:rPr lang="en-US" sz="1600" b="1" dirty="0">
                  <a:solidFill>
                    <a:schemeClr val="accent5"/>
                  </a:solidFill>
                </a:rPr>
                <a:t>MTF can be only used with a CERN Nice Account</a:t>
              </a:r>
            </a:p>
            <a:p>
              <a:pPr algn="just"/>
              <a:r>
                <a:rPr lang="en-US" sz="1600" b="1" dirty="0">
                  <a:solidFill>
                    <a:schemeClr val="accent5"/>
                  </a:solidFill>
                </a:rPr>
                <a:t>Externals to apply for one!</a:t>
              </a:r>
            </a:p>
          </p:txBody>
        </p:sp>
        <p:pic>
          <p:nvPicPr>
            <p:cNvPr id="26" name="Picture 25"/>
            <p:cNvPicPr>
              <a:picLocks noChangeAspect="1"/>
            </p:cNvPicPr>
            <p:nvPr/>
          </p:nvPicPr>
          <p:blipFill rotWithShape="1">
            <a:blip r:embed="rId5">
              <a:extLst>
                <a:ext uri="{28A0092B-C50C-407E-A947-70E740481C1C}">
                  <a14:useLocalDpi xmlns:a14="http://schemas.microsoft.com/office/drawing/2010/main" val="0"/>
                </a:ext>
              </a:extLst>
            </a:blip>
            <a:srcRect l="13286" t="9995" r="15773" b="15262"/>
            <a:stretch/>
          </p:blipFill>
          <p:spPr>
            <a:xfrm>
              <a:off x="7259399" y="1769090"/>
              <a:ext cx="1008112" cy="792088"/>
            </a:xfrm>
            <a:prstGeom prst="rect">
              <a:avLst/>
            </a:prstGeom>
          </p:spPr>
        </p:pic>
      </p:grpSp>
      <p:grpSp>
        <p:nvGrpSpPr>
          <p:cNvPr id="17" name="Group 16"/>
          <p:cNvGrpSpPr/>
          <p:nvPr/>
        </p:nvGrpSpPr>
        <p:grpSpPr>
          <a:xfrm>
            <a:off x="251520" y="1772816"/>
            <a:ext cx="6442917" cy="3384376"/>
            <a:chOff x="251520" y="1772816"/>
            <a:chExt cx="6213553" cy="3193030"/>
          </a:xfrm>
        </p:grpSpPr>
        <p:pic>
          <p:nvPicPr>
            <p:cNvPr id="9" name="Picture 8"/>
            <p:cNvPicPr>
              <a:picLocks noChangeAspect="1"/>
            </p:cNvPicPr>
            <p:nvPr/>
          </p:nvPicPr>
          <p:blipFill>
            <a:blip r:embed="rId6"/>
            <a:stretch>
              <a:fillRect/>
            </a:stretch>
          </p:blipFill>
          <p:spPr>
            <a:xfrm>
              <a:off x="251520" y="1772816"/>
              <a:ext cx="6213553" cy="3193030"/>
            </a:xfrm>
            <a:prstGeom prst="rect">
              <a:avLst/>
            </a:prstGeom>
            <a:ln>
              <a:solidFill>
                <a:schemeClr val="tx1"/>
              </a:solidFill>
            </a:ln>
          </p:spPr>
        </p:pic>
        <p:sp>
          <p:nvSpPr>
            <p:cNvPr id="16" name="Rectangle 15"/>
            <p:cNvSpPr/>
            <p:nvPr/>
          </p:nvSpPr>
          <p:spPr>
            <a:xfrm>
              <a:off x="1727296" y="4676654"/>
              <a:ext cx="325725" cy="72008"/>
            </a:xfrm>
            <a:prstGeom prst="rect">
              <a:avLst/>
            </a:prstGeom>
            <a:noFill/>
            <a:ln w="19050">
              <a:solidFill>
                <a:schemeClr val="accent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grpSp>
        <p:nvGrpSpPr>
          <p:cNvPr id="28" name="Group 27"/>
          <p:cNvGrpSpPr/>
          <p:nvPr/>
        </p:nvGrpSpPr>
        <p:grpSpPr>
          <a:xfrm>
            <a:off x="2224633" y="2708920"/>
            <a:ext cx="3057525" cy="2105025"/>
            <a:chOff x="2306613" y="3582685"/>
            <a:chExt cx="3057525" cy="2105025"/>
          </a:xfrm>
        </p:grpSpPr>
        <p:pic>
          <p:nvPicPr>
            <p:cNvPr id="10" name="Picture 9"/>
            <p:cNvPicPr>
              <a:picLocks noChangeAspect="1"/>
            </p:cNvPicPr>
            <p:nvPr/>
          </p:nvPicPr>
          <p:blipFill>
            <a:blip r:embed="rId7"/>
            <a:stretch>
              <a:fillRect/>
            </a:stretch>
          </p:blipFill>
          <p:spPr>
            <a:xfrm>
              <a:off x="2306613" y="3582685"/>
              <a:ext cx="3057525" cy="2105025"/>
            </a:xfrm>
            <a:prstGeom prst="rect">
              <a:avLst/>
            </a:prstGeom>
            <a:solidFill>
              <a:schemeClr val="tx1"/>
            </a:solidFill>
            <a:ln>
              <a:solidFill>
                <a:schemeClr val="tx1"/>
              </a:solidFill>
            </a:ln>
          </p:spPr>
        </p:pic>
        <p:sp>
          <p:nvSpPr>
            <p:cNvPr id="27" name="Rectangle 26"/>
            <p:cNvSpPr/>
            <p:nvPr/>
          </p:nvSpPr>
          <p:spPr>
            <a:xfrm>
              <a:off x="2515416" y="4505364"/>
              <a:ext cx="688432" cy="382953"/>
            </a:xfrm>
            <a:prstGeom prst="rect">
              <a:avLst/>
            </a:prstGeom>
            <a:noFill/>
            <a:ln w="19050">
              <a:solidFill>
                <a:schemeClr val="accent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pic>
        <p:nvPicPr>
          <p:cNvPr id="11" name="Picture 10"/>
          <p:cNvPicPr>
            <a:picLocks noChangeAspect="1"/>
          </p:cNvPicPr>
          <p:nvPr/>
        </p:nvPicPr>
        <p:blipFill>
          <a:blip r:embed="rId8"/>
          <a:stretch>
            <a:fillRect/>
          </a:stretch>
        </p:blipFill>
        <p:spPr>
          <a:xfrm>
            <a:off x="3836010" y="3658334"/>
            <a:ext cx="5241374" cy="1076099"/>
          </a:xfrm>
          <a:prstGeom prst="rect">
            <a:avLst/>
          </a:prstGeom>
          <a:solidFill>
            <a:schemeClr val="tx1"/>
          </a:solidFill>
          <a:ln>
            <a:solidFill>
              <a:schemeClr val="tx1"/>
            </a:solidFill>
          </a:ln>
        </p:spPr>
      </p:pic>
      <p:sp>
        <p:nvSpPr>
          <p:cNvPr id="18" name="Espace réservé du pied de page 1"/>
          <p:cNvSpPr>
            <a:spLocks noGrp="1"/>
          </p:cNvSpPr>
          <p:nvPr>
            <p:ph type="ftr" sz="quarter" idx="11"/>
          </p:nvPr>
        </p:nvSpPr>
        <p:spPr>
          <a:xfrm>
            <a:off x="1905000" y="6356350"/>
            <a:ext cx="6627000" cy="360000"/>
          </a:xfrm>
        </p:spPr>
        <p:txBody>
          <a:bodyPr/>
          <a:lstStyle/>
          <a:p>
            <a:r>
              <a:rPr lang="en-GB"/>
              <a:t>HL-LHC Procurement, Baseline Documentation, Quality &amp; Risk Office</a:t>
            </a:r>
            <a:endParaRPr lang="en-GB" noProof="0" dirty="0"/>
          </a:p>
        </p:txBody>
      </p:sp>
    </p:spTree>
    <p:extLst>
      <p:ext uri="{BB962C8B-B14F-4D97-AF65-F5344CB8AC3E}">
        <p14:creationId xmlns:p14="http://schemas.microsoft.com/office/powerpoint/2010/main" val="12377092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8"/>
                                        </p:tgtEl>
                                        <p:attrNameLst>
                                          <p:attrName>style.visibility</p:attrName>
                                        </p:attrNameLst>
                                      </p:cBhvr>
                                      <p:to>
                                        <p:strVal val="visible"/>
                                      </p:to>
                                    </p:set>
                                    <p:anim calcmode="lin" valueType="num">
                                      <p:cBhvr additive="base">
                                        <p:cTn id="7" dur="500" fill="hold"/>
                                        <p:tgtEl>
                                          <p:spTgt spid="28"/>
                                        </p:tgtEl>
                                        <p:attrNameLst>
                                          <p:attrName>ppt_x</p:attrName>
                                        </p:attrNameLst>
                                      </p:cBhvr>
                                      <p:tavLst>
                                        <p:tav tm="0">
                                          <p:val>
                                            <p:strVal val="#ppt_x"/>
                                          </p:val>
                                        </p:tav>
                                        <p:tav tm="100000">
                                          <p:val>
                                            <p:strVal val="#ppt_x"/>
                                          </p:val>
                                        </p:tav>
                                      </p:tavLst>
                                    </p:anim>
                                    <p:anim calcmode="lin" valueType="num">
                                      <p:cBhvr additive="base">
                                        <p:cTn id="8" dur="500" fill="hold"/>
                                        <p:tgtEl>
                                          <p:spTgt spid="28"/>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11"/>
                                        </p:tgtEl>
                                        <p:attrNameLst>
                                          <p:attrName>style.visibility</p:attrName>
                                        </p:attrNameLst>
                                      </p:cBhvr>
                                      <p:to>
                                        <p:strVal val="visible"/>
                                      </p:to>
                                    </p:set>
                                    <p:anim calcmode="lin" valueType="num">
                                      <p:cBhvr additive="base">
                                        <p:cTn id="13" dur="500" fill="hold"/>
                                        <p:tgtEl>
                                          <p:spTgt spid="11"/>
                                        </p:tgtEl>
                                        <p:attrNameLst>
                                          <p:attrName>ppt_x</p:attrName>
                                        </p:attrNameLst>
                                      </p:cBhvr>
                                      <p:tavLst>
                                        <p:tav tm="0">
                                          <p:val>
                                            <p:strVal val="#ppt_x"/>
                                          </p:val>
                                        </p:tav>
                                        <p:tav tm="100000">
                                          <p:val>
                                            <p:strVal val="#ppt_x"/>
                                          </p:val>
                                        </p:tav>
                                      </p:tavLst>
                                    </p:anim>
                                    <p:anim calcmode="lin" valueType="num">
                                      <p:cBhvr additive="base">
                                        <p:cTn id="14"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16" presetClass="entr" presetSubtype="21" fill="hold" nodeType="clickEffect">
                                  <p:stCondLst>
                                    <p:cond delay="0"/>
                                  </p:stCondLst>
                                  <p:childTnLst>
                                    <p:set>
                                      <p:cBhvr>
                                        <p:cTn id="18" dur="1" fill="hold">
                                          <p:stCondLst>
                                            <p:cond delay="0"/>
                                          </p:stCondLst>
                                        </p:cTn>
                                        <p:tgtEl>
                                          <p:spTgt spid="13"/>
                                        </p:tgtEl>
                                        <p:attrNameLst>
                                          <p:attrName>style.visibility</p:attrName>
                                        </p:attrNameLst>
                                      </p:cBhvr>
                                      <p:to>
                                        <p:strVal val="visible"/>
                                      </p:to>
                                    </p:set>
                                    <p:animEffect transition="in" filter="barn(inVertical)">
                                      <p:cBhvr>
                                        <p:cTn id="19"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p:cNvSpPr>
            <a:spLocks noGrp="1"/>
          </p:cNvSpPr>
          <p:nvPr>
            <p:ph type="title"/>
          </p:nvPr>
        </p:nvSpPr>
        <p:spPr/>
        <p:txBody>
          <a:bodyPr/>
          <a:lstStyle/>
          <a:p>
            <a:r>
              <a:rPr lang="en-GB" dirty="0"/>
              <a:t>Access to MTF</a:t>
            </a:r>
          </a:p>
        </p:txBody>
      </p:sp>
      <p:sp>
        <p:nvSpPr>
          <p:cNvPr id="2" name="Espace réservé du pied de page 1"/>
          <p:cNvSpPr>
            <a:spLocks noGrp="1"/>
          </p:cNvSpPr>
          <p:nvPr>
            <p:ph type="ftr" sz="quarter" idx="11"/>
          </p:nvPr>
        </p:nvSpPr>
        <p:spPr/>
        <p:txBody>
          <a:bodyPr/>
          <a:lstStyle/>
          <a:p>
            <a:r>
              <a:rPr lang="en-GB" noProof="0"/>
              <a:t>HL-LHC Procurement, Baseline Documentation, Quality &amp; Risk Office</a:t>
            </a:r>
            <a:endParaRPr lang="en-GB" noProof="0" dirty="0"/>
          </a:p>
        </p:txBody>
      </p:sp>
      <p:pic>
        <p:nvPicPr>
          <p:cNvPr id="5" name="Image 4" descr="CERN-logo_outline.jpg"/>
          <p:cNvPicPr>
            <a:picLocks noChangeAspect="1"/>
          </p:cNvPicPr>
          <p:nvPr/>
        </p:nvPicPr>
        <p:blipFill>
          <a:blip r:embed="rId2"/>
          <a:stretch>
            <a:fillRect/>
          </a:stretch>
        </p:blipFill>
        <p:spPr>
          <a:xfrm>
            <a:off x="1422000" y="6282000"/>
            <a:ext cx="494185" cy="486000"/>
          </a:xfrm>
          <a:prstGeom prst="rect">
            <a:avLst/>
          </a:prstGeom>
        </p:spPr>
      </p:pic>
      <p:sp>
        <p:nvSpPr>
          <p:cNvPr id="14" name="TextBox 13"/>
          <p:cNvSpPr txBox="1"/>
          <p:nvPr/>
        </p:nvSpPr>
        <p:spPr>
          <a:xfrm>
            <a:off x="4271149" y="1019835"/>
            <a:ext cx="4657786" cy="369332"/>
          </a:xfrm>
          <a:prstGeom prst="rect">
            <a:avLst/>
          </a:prstGeom>
          <a:noFill/>
        </p:spPr>
        <p:txBody>
          <a:bodyPr wrap="square" rtlCol="0">
            <a:spAutoFit/>
          </a:bodyPr>
          <a:lstStyle/>
          <a:p>
            <a:r>
              <a:rPr lang="en-US" dirty="0">
                <a:solidFill>
                  <a:schemeClr val="tx2"/>
                </a:solidFill>
              </a:rPr>
              <a:t> </a:t>
            </a:r>
          </a:p>
        </p:txBody>
      </p:sp>
      <p:sp>
        <p:nvSpPr>
          <p:cNvPr id="17" name="TextBox 16"/>
          <p:cNvSpPr txBox="1"/>
          <p:nvPr/>
        </p:nvSpPr>
        <p:spPr>
          <a:xfrm>
            <a:off x="4476045" y="777991"/>
            <a:ext cx="4186808" cy="4247317"/>
          </a:xfrm>
          <a:prstGeom prst="rect">
            <a:avLst/>
          </a:prstGeom>
          <a:noFill/>
        </p:spPr>
        <p:txBody>
          <a:bodyPr wrap="square" rtlCol="0">
            <a:spAutoFit/>
          </a:bodyPr>
          <a:lstStyle/>
          <a:p>
            <a:pPr algn="just"/>
            <a:r>
              <a:rPr lang="en-US" dirty="0">
                <a:solidFill>
                  <a:schemeClr val="tx2"/>
                </a:solidFill>
              </a:rPr>
              <a:t>Items/Assets?</a:t>
            </a:r>
          </a:p>
          <a:p>
            <a:pPr algn="just"/>
            <a:r>
              <a:rPr lang="en-US" dirty="0">
                <a:solidFill>
                  <a:schemeClr val="tx2"/>
                </a:solidFill>
              </a:rPr>
              <a:t>We can see the number of assets (physical entity/</a:t>
            </a:r>
            <a:r>
              <a:rPr lang="en-US" dirty="0" err="1">
                <a:solidFill>
                  <a:schemeClr val="tx2"/>
                </a:solidFill>
              </a:rPr>
              <a:t>ies</a:t>
            </a:r>
            <a:r>
              <a:rPr lang="en-US" dirty="0">
                <a:solidFill>
                  <a:schemeClr val="tx2"/>
                </a:solidFill>
              </a:rPr>
              <a:t> produced from one design) that belong to an item (conceptual entity).</a:t>
            </a:r>
          </a:p>
          <a:p>
            <a:pPr algn="just"/>
            <a:endParaRPr lang="en-US" dirty="0">
              <a:solidFill>
                <a:schemeClr val="tx2"/>
              </a:solidFill>
            </a:endParaRPr>
          </a:p>
          <a:p>
            <a:pPr algn="just"/>
            <a:r>
              <a:rPr lang="en-US" dirty="0">
                <a:solidFill>
                  <a:schemeClr val="tx2"/>
                </a:solidFill>
              </a:rPr>
              <a:t>How we may see the assets?</a:t>
            </a:r>
          </a:p>
          <a:p>
            <a:pPr algn="just"/>
            <a:r>
              <a:rPr lang="en-US" dirty="0">
                <a:solidFill>
                  <a:schemeClr val="tx2"/>
                </a:solidFill>
              </a:rPr>
              <a:t>We introduce the name of the item and therefore we will see the number of assets that will be manufactured from this item.</a:t>
            </a:r>
          </a:p>
          <a:p>
            <a:pPr algn="just"/>
            <a:endParaRPr lang="en-US" dirty="0">
              <a:solidFill>
                <a:schemeClr val="tx2"/>
              </a:solidFill>
            </a:endParaRPr>
          </a:p>
          <a:p>
            <a:pPr algn="just"/>
            <a:endParaRPr lang="en-US" dirty="0">
              <a:solidFill>
                <a:schemeClr val="tx2"/>
              </a:solidFill>
            </a:endParaRPr>
          </a:p>
          <a:p>
            <a:pPr marL="285750" indent="-285750" algn="just">
              <a:buFont typeface="Arial" panose="020B0604020202020204" pitchFamily="34" charset="0"/>
              <a:buChar char="•"/>
            </a:pPr>
            <a:endParaRPr lang="en-US" dirty="0">
              <a:solidFill>
                <a:schemeClr val="tx2"/>
              </a:solidFill>
            </a:endParaRPr>
          </a:p>
          <a:p>
            <a:pPr marL="285750" indent="-285750" algn="just">
              <a:buFont typeface="Arial" panose="020B0604020202020204" pitchFamily="34" charset="0"/>
              <a:buChar char="•"/>
            </a:pPr>
            <a:endParaRPr lang="en-US" dirty="0">
              <a:solidFill>
                <a:schemeClr val="tx2"/>
              </a:solidFill>
            </a:endParaRPr>
          </a:p>
        </p:txBody>
      </p:sp>
      <p:pic>
        <p:nvPicPr>
          <p:cNvPr id="6" name="Picture 5"/>
          <p:cNvPicPr>
            <a:picLocks noChangeAspect="1"/>
          </p:cNvPicPr>
          <p:nvPr/>
        </p:nvPicPr>
        <p:blipFill>
          <a:blip r:embed="rId3"/>
          <a:stretch>
            <a:fillRect/>
          </a:stretch>
        </p:blipFill>
        <p:spPr>
          <a:xfrm>
            <a:off x="317976" y="753238"/>
            <a:ext cx="3737940" cy="5400000"/>
          </a:xfrm>
          <a:prstGeom prst="rect">
            <a:avLst/>
          </a:prstGeom>
        </p:spPr>
      </p:pic>
      <p:pic>
        <p:nvPicPr>
          <p:cNvPr id="15" name="Picture 14"/>
          <p:cNvPicPr/>
          <p:nvPr/>
        </p:nvPicPr>
        <p:blipFill>
          <a:blip r:embed="rId4">
            <a:extLst>
              <a:ext uri="{28A0092B-C50C-407E-A947-70E740481C1C}">
                <a14:useLocalDpi xmlns:a14="http://schemas.microsoft.com/office/drawing/2010/main" val="0"/>
              </a:ext>
            </a:extLst>
          </a:blip>
          <a:srcRect/>
          <a:stretch>
            <a:fillRect/>
          </a:stretch>
        </p:blipFill>
        <p:spPr bwMode="auto">
          <a:xfrm>
            <a:off x="4271149" y="3911600"/>
            <a:ext cx="4762514" cy="2467086"/>
          </a:xfrm>
          <a:prstGeom prst="rect">
            <a:avLst/>
          </a:prstGeom>
          <a:noFill/>
          <a:ln>
            <a:solidFill>
              <a:schemeClr val="accent1"/>
            </a:solidFill>
          </a:ln>
        </p:spPr>
      </p:pic>
    </p:spTree>
    <p:extLst>
      <p:ext uri="{BB962C8B-B14F-4D97-AF65-F5344CB8AC3E}">
        <p14:creationId xmlns:p14="http://schemas.microsoft.com/office/powerpoint/2010/main" val="8005178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p:cNvSpPr>
            <a:spLocks noGrp="1"/>
          </p:cNvSpPr>
          <p:nvPr>
            <p:ph type="title"/>
          </p:nvPr>
        </p:nvSpPr>
        <p:spPr/>
        <p:txBody>
          <a:bodyPr/>
          <a:lstStyle/>
          <a:p>
            <a:r>
              <a:rPr lang="en-GB" dirty="0"/>
              <a:t>MTF Assets</a:t>
            </a:r>
          </a:p>
        </p:txBody>
      </p:sp>
      <p:pic>
        <p:nvPicPr>
          <p:cNvPr id="5" name="Image 4" descr="CERN-logo_outline.jpg"/>
          <p:cNvPicPr>
            <a:picLocks noChangeAspect="1"/>
          </p:cNvPicPr>
          <p:nvPr/>
        </p:nvPicPr>
        <p:blipFill>
          <a:blip r:embed="rId3"/>
          <a:stretch>
            <a:fillRect/>
          </a:stretch>
        </p:blipFill>
        <p:spPr>
          <a:xfrm>
            <a:off x="1422000" y="6282000"/>
            <a:ext cx="494185" cy="486000"/>
          </a:xfrm>
          <a:prstGeom prst="rect">
            <a:avLst/>
          </a:prstGeom>
        </p:spPr>
      </p:pic>
      <p:sp>
        <p:nvSpPr>
          <p:cNvPr id="7" name="TextBox 6"/>
          <p:cNvSpPr txBox="1"/>
          <p:nvPr/>
        </p:nvSpPr>
        <p:spPr>
          <a:xfrm>
            <a:off x="788654" y="873420"/>
            <a:ext cx="7959810" cy="923330"/>
          </a:xfrm>
          <a:prstGeom prst="rect">
            <a:avLst/>
          </a:prstGeom>
          <a:noFill/>
        </p:spPr>
        <p:txBody>
          <a:bodyPr wrap="square" rtlCol="0">
            <a:spAutoFit/>
          </a:bodyPr>
          <a:lstStyle/>
          <a:p>
            <a:pPr algn="just"/>
            <a:r>
              <a:rPr lang="en-US" dirty="0">
                <a:solidFill>
                  <a:schemeClr val="tx2"/>
                </a:solidFill>
              </a:rPr>
              <a:t>Each asset will have its Manufacturing and Testing Folder (MTF), where all documentation/data generated during the FAV &amp; Installation will be stored.</a:t>
            </a:r>
          </a:p>
          <a:p>
            <a:pPr algn="just"/>
            <a:endParaRPr lang="en-US" dirty="0">
              <a:solidFill>
                <a:schemeClr val="tx2"/>
              </a:solidFill>
            </a:endParaRPr>
          </a:p>
        </p:txBody>
      </p:sp>
      <p:sp>
        <p:nvSpPr>
          <p:cNvPr id="6" name="TextBox 5"/>
          <p:cNvSpPr txBox="1"/>
          <p:nvPr/>
        </p:nvSpPr>
        <p:spPr>
          <a:xfrm>
            <a:off x="6471992" y="2490170"/>
            <a:ext cx="2420487" cy="2308324"/>
          </a:xfrm>
          <a:prstGeom prst="rect">
            <a:avLst/>
          </a:prstGeom>
          <a:noFill/>
        </p:spPr>
        <p:txBody>
          <a:bodyPr wrap="square" rtlCol="0">
            <a:spAutoFit/>
          </a:bodyPr>
          <a:lstStyle/>
          <a:p>
            <a:pPr algn="just"/>
            <a:r>
              <a:rPr lang="en-GB" dirty="0">
                <a:solidFill>
                  <a:schemeClr val="tx2"/>
                </a:solidFill>
              </a:rPr>
              <a:t>If you have the access rights, you can use the ‘Edit’ button to change the status, manufacturer, state and other information about equipment.</a:t>
            </a:r>
          </a:p>
        </p:txBody>
      </p:sp>
      <p:sp>
        <p:nvSpPr>
          <p:cNvPr id="9" name="Espace réservé du pied de page 1"/>
          <p:cNvSpPr>
            <a:spLocks noGrp="1"/>
          </p:cNvSpPr>
          <p:nvPr>
            <p:ph type="ftr" sz="quarter" idx="11"/>
          </p:nvPr>
        </p:nvSpPr>
        <p:spPr>
          <a:xfrm>
            <a:off x="1905000" y="6356350"/>
            <a:ext cx="6627000" cy="360000"/>
          </a:xfrm>
        </p:spPr>
        <p:txBody>
          <a:bodyPr/>
          <a:lstStyle/>
          <a:p>
            <a:r>
              <a:rPr lang="en-GB" noProof="0"/>
              <a:t>HL-LHC Procurement, Baseline Documentation, Quality &amp; Risk Office</a:t>
            </a:r>
            <a:endParaRPr lang="en-GB" noProof="0" dirty="0"/>
          </a:p>
        </p:txBody>
      </p:sp>
      <p:pic>
        <p:nvPicPr>
          <p:cNvPr id="10" name="Picture 9"/>
          <p:cNvPicPr>
            <a:picLocks noChangeAspect="1"/>
          </p:cNvPicPr>
          <p:nvPr/>
        </p:nvPicPr>
        <p:blipFill>
          <a:blip r:embed="rId4"/>
          <a:stretch>
            <a:fillRect/>
          </a:stretch>
        </p:blipFill>
        <p:spPr>
          <a:xfrm>
            <a:off x="179512" y="1796750"/>
            <a:ext cx="6128640" cy="4320000"/>
          </a:xfrm>
          <a:prstGeom prst="rect">
            <a:avLst/>
          </a:prstGeom>
        </p:spPr>
      </p:pic>
    </p:spTree>
    <p:extLst>
      <p:ext uri="{BB962C8B-B14F-4D97-AF65-F5344CB8AC3E}">
        <p14:creationId xmlns:p14="http://schemas.microsoft.com/office/powerpoint/2010/main" val="287855805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p:cNvSpPr>
            <a:spLocks noGrp="1"/>
          </p:cNvSpPr>
          <p:nvPr>
            <p:ph type="title"/>
          </p:nvPr>
        </p:nvSpPr>
        <p:spPr/>
        <p:txBody>
          <a:bodyPr/>
          <a:lstStyle/>
          <a:p>
            <a:r>
              <a:rPr lang="en-GB" dirty="0"/>
              <a:t>Main information of the asset</a:t>
            </a:r>
          </a:p>
        </p:txBody>
      </p:sp>
      <p:pic>
        <p:nvPicPr>
          <p:cNvPr id="5" name="Image 4" descr="CERN-logo_outline.jpg"/>
          <p:cNvPicPr>
            <a:picLocks noChangeAspect="1"/>
          </p:cNvPicPr>
          <p:nvPr/>
        </p:nvPicPr>
        <p:blipFill>
          <a:blip r:embed="rId3"/>
          <a:stretch>
            <a:fillRect/>
          </a:stretch>
        </p:blipFill>
        <p:spPr>
          <a:xfrm>
            <a:off x="1422000" y="6282000"/>
            <a:ext cx="494185" cy="486000"/>
          </a:xfrm>
          <a:prstGeom prst="rect">
            <a:avLst/>
          </a:prstGeom>
        </p:spPr>
      </p:pic>
      <p:sp>
        <p:nvSpPr>
          <p:cNvPr id="9" name="TextBox 8"/>
          <p:cNvSpPr txBox="1"/>
          <p:nvPr/>
        </p:nvSpPr>
        <p:spPr>
          <a:xfrm>
            <a:off x="5740388" y="3801805"/>
            <a:ext cx="3322672" cy="2554545"/>
          </a:xfrm>
          <a:prstGeom prst="rect">
            <a:avLst/>
          </a:prstGeom>
          <a:noFill/>
        </p:spPr>
        <p:txBody>
          <a:bodyPr wrap="square" rtlCol="0">
            <a:spAutoFit/>
          </a:bodyPr>
          <a:lstStyle/>
          <a:p>
            <a:pPr algn="just"/>
            <a:r>
              <a:rPr lang="en-US" sz="1600" dirty="0">
                <a:solidFill>
                  <a:schemeClr val="accent5"/>
                </a:solidFill>
              </a:rPr>
              <a:t>Main information of the asset may be found in this tab:</a:t>
            </a:r>
          </a:p>
          <a:p>
            <a:pPr marL="285750" indent="-285750" algn="just">
              <a:buFontTx/>
              <a:buChar char="-"/>
            </a:pPr>
            <a:r>
              <a:rPr lang="en-US" sz="1600" dirty="0">
                <a:solidFill>
                  <a:schemeClr val="accent5"/>
                </a:solidFill>
              </a:rPr>
              <a:t>Manufacturer of the equipment</a:t>
            </a:r>
          </a:p>
          <a:p>
            <a:pPr marL="285750" indent="-285750" algn="just">
              <a:buFontTx/>
              <a:buChar char="-"/>
            </a:pPr>
            <a:r>
              <a:rPr lang="en-US" sz="1600" dirty="0">
                <a:solidFill>
                  <a:schemeClr val="accent5"/>
                </a:solidFill>
              </a:rPr>
              <a:t>Current Status</a:t>
            </a:r>
          </a:p>
          <a:p>
            <a:pPr marL="285750" indent="-285750" algn="just">
              <a:buFontTx/>
              <a:buChar char="-"/>
            </a:pPr>
            <a:r>
              <a:rPr lang="en-US" sz="1600" dirty="0">
                <a:solidFill>
                  <a:schemeClr val="accent5"/>
                </a:solidFill>
              </a:rPr>
              <a:t>Current Location</a:t>
            </a:r>
          </a:p>
          <a:p>
            <a:pPr marL="285750" indent="-285750" algn="just">
              <a:buFontTx/>
              <a:buChar char="-"/>
            </a:pPr>
            <a:r>
              <a:rPr lang="en-US" sz="1600" dirty="0">
                <a:solidFill>
                  <a:schemeClr val="accent5"/>
                </a:solidFill>
              </a:rPr>
              <a:t>State</a:t>
            </a:r>
          </a:p>
          <a:p>
            <a:pPr marL="285750" indent="-285750" algn="just">
              <a:buFontTx/>
              <a:buChar char="-"/>
            </a:pPr>
            <a:r>
              <a:rPr lang="en-US" sz="1600" dirty="0">
                <a:solidFill>
                  <a:schemeClr val="accent5"/>
                </a:solidFill>
              </a:rPr>
              <a:t>RP Classification</a:t>
            </a:r>
          </a:p>
          <a:p>
            <a:pPr marL="285750" indent="-285750" algn="just">
              <a:buFontTx/>
              <a:buChar char="-"/>
            </a:pPr>
            <a:r>
              <a:rPr lang="en-US" sz="1600" dirty="0">
                <a:solidFill>
                  <a:schemeClr val="accent5"/>
                </a:solidFill>
              </a:rPr>
              <a:t>Access rights </a:t>
            </a:r>
          </a:p>
          <a:p>
            <a:pPr marL="285750" indent="-285750" algn="just">
              <a:buFontTx/>
              <a:buChar char="-"/>
            </a:pPr>
            <a:r>
              <a:rPr lang="en-US" sz="1600" dirty="0">
                <a:solidFill>
                  <a:schemeClr val="accent5"/>
                </a:solidFill>
              </a:rPr>
              <a:t>Etc.</a:t>
            </a:r>
          </a:p>
          <a:p>
            <a:pPr marL="285750" indent="-285750" algn="just">
              <a:buFontTx/>
              <a:buChar char="-"/>
            </a:pPr>
            <a:endParaRPr lang="en-US" sz="1600" dirty="0">
              <a:solidFill>
                <a:schemeClr val="accent5"/>
              </a:solidFill>
            </a:endParaRPr>
          </a:p>
        </p:txBody>
      </p:sp>
      <p:sp>
        <p:nvSpPr>
          <p:cNvPr id="11" name="Espace réservé du pied de page 1"/>
          <p:cNvSpPr>
            <a:spLocks noGrp="1"/>
          </p:cNvSpPr>
          <p:nvPr>
            <p:ph type="ftr" sz="quarter" idx="11"/>
          </p:nvPr>
        </p:nvSpPr>
        <p:spPr>
          <a:xfrm>
            <a:off x="1905000" y="6356350"/>
            <a:ext cx="6627000" cy="360000"/>
          </a:xfrm>
        </p:spPr>
        <p:txBody>
          <a:bodyPr/>
          <a:lstStyle/>
          <a:p>
            <a:r>
              <a:rPr lang="en-GB"/>
              <a:t>HL-LHC Procurement, Baseline Documentation, Quality &amp; Risk Office</a:t>
            </a:r>
            <a:endParaRPr lang="en-GB" noProof="0" dirty="0"/>
          </a:p>
        </p:txBody>
      </p:sp>
      <p:pic>
        <p:nvPicPr>
          <p:cNvPr id="8" name="Picture 7"/>
          <p:cNvPicPr>
            <a:picLocks noChangeAspect="1"/>
          </p:cNvPicPr>
          <p:nvPr/>
        </p:nvPicPr>
        <p:blipFill>
          <a:blip r:embed="rId4"/>
          <a:stretch>
            <a:fillRect/>
          </a:stretch>
        </p:blipFill>
        <p:spPr>
          <a:xfrm>
            <a:off x="22248" y="1474545"/>
            <a:ext cx="5617920" cy="3960000"/>
          </a:xfrm>
          <a:prstGeom prst="rect">
            <a:avLst/>
          </a:prstGeom>
        </p:spPr>
      </p:pic>
    </p:spTree>
    <p:extLst>
      <p:ext uri="{BB962C8B-B14F-4D97-AF65-F5344CB8AC3E}">
        <p14:creationId xmlns:p14="http://schemas.microsoft.com/office/powerpoint/2010/main" val="391363577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p:cNvSpPr>
            <a:spLocks noGrp="1"/>
          </p:cNvSpPr>
          <p:nvPr>
            <p:ph type="title"/>
          </p:nvPr>
        </p:nvSpPr>
        <p:spPr/>
        <p:txBody>
          <a:bodyPr/>
          <a:lstStyle/>
          <a:p>
            <a:r>
              <a:rPr lang="en-GB" dirty="0"/>
              <a:t>Assembly Breakdown Structure</a:t>
            </a:r>
          </a:p>
        </p:txBody>
      </p:sp>
      <p:pic>
        <p:nvPicPr>
          <p:cNvPr id="5" name="Image 4" descr="CERN-logo_outline.jpg"/>
          <p:cNvPicPr>
            <a:picLocks noChangeAspect="1"/>
          </p:cNvPicPr>
          <p:nvPr/>
        </p:nvPicPr>
        <p:blipFill>
          <a:blip r:embed="rId3"/>
          <a:stretch>
            <a:fillRect/>
          </a:stretch>
        </p:blipFill>
        <p:spPr>
          <a:xfrm>
            <a:off x="1422000" y="6282000"/>
            <a:ext cx="494185" cy="486000"/>
          </a:xfrm>
          <a:prstGeom prst="rect">
            <a:avLst/>
          </a:prstGeom>
        </p:spPr>
      </p:pic>
      <p:pic>
        <p:nvPicPr>
          <p:cNvPr id="2" name="Picture 1"/>
          <p:cNvPicPr>
            <a:picLocks noChangeAspect="1"/>
          </p:cNvPicPr>
          <p:nvPr/>
        </p:nvPicPr>
        <p:blipFill>
          <a:blip r:embed="rId4"/>
          <a:stretch>
            <a:fillRect/>
          </a:stretch>
        </p:blipFill>
        <p:spPr>
          <a:xfrm>
            <a:off x="118733" y="959545"/>
            <a:ext cx="4320000" cy="1855489"/>
          </a:xfrm>
          <a:prstGeom prst="rect">
            <a:avLst/>
          </a:prstGeom>
          <a:ln>
            <a:solidFill>
              <a:schemeClr val="accent1"/>
            </a:solidFill>
          </a:ln>
        </p:spPr>
      </p:pic>
      <p:pic>
        <p:nvPicPr>
          <p:cNvPr id="6" name="Picture 5"/>
          <p:cNvPicPr>
            <a:picLocks noChangeAspect="1"/>
          </p:cNvPicPr>
          <p:nvPr/>
        </p:nvPicPr>
        <p:blipFill>
          <a:blip r:embed="rId5"/>
          <a:stretch>
            <a:fillRect/>
          </a:stretch>
        </p:blipFill>
        <p:spPr>
          <a:xfrm>
            <a:off x="1739537" y="2474609"/>
            <a:ext cx="2880000" cy="1237085"/>
          </a:xfrm>
          <a:prstGeom prst="rect">
            <a:avLst/>
          </a:prstGeom>
          <a:ln>
            <a:solidFill>
              <a:schemeClr val="accent1"/>
            </a:solidFill>
          </a:ln>
        </p:spPr>
      </p:pic>
      <p:sp>
        <p:nvSpPr>
          <p:cNvPr id="7" name="TextBox 6"/>
          <p:cNvSpPr txBox="1"/>
          <p:nvPr/>
        </p:nvSpPr>
        <p:spPr>
          <a:xfrm>
            <a:off x="4773575" y="763617"/>
            <a:ext cx="4068424" cy="2062103"/>
          </a:xfrm>
          <a:prstGeom prst="rect">
            <a:avLst/>
          </a:prstGeom>
          <a:noFill/>
        </p:spPr>
        <p:txBody>
          <a:bodyPr wrap="square" rtlCol="0">
            <a:spAutoFit/>
          </a:bodyPr>
          <a:lstStyle/>
          <a:p>
            <a:pPr algn="just"/>
            <a:r>
              <a:rPr lang="en-US" sz="1600" u="sng" dirty="0">
                <a:solidFill>
                  <a:schemeClr val="accent5"/>
                </a:solidFill>
              </a:rPr>
              <a:t>Assembly Breakdown Structure (ABS)</a:t>
            </a:r>
          </a:p>
          <a:p>
            <a:pPr algn="just"/>
            <a:r>
              <a:rPr lang="en-US" sz="1600" dirty="0">
                <a:solidFill>
                  <a:schemeClr val="accent5"/>
                </a:solidFill>
              </a:rPr>
              <a:t>ABS allows to keep traceability of the components that are used to build the equipment (these components to have their MTF as well)</a:t>
            </a:r>
          </a:p>
          <a:p>
            <a:pPr algn="just"/>
            <a:r>
              <a:rPr lang="en-US" sz="1600" dirty="0">
                <a:solidFill>
                  <a:schemeClr val="accent5"/>
                </a:solidFill>
              </a:rPr>
              <a:t>We just have to attach the ‘child’ (component) that have been previously set up within the system</a:t>
            </a:r>
          </a:p>
        </p:txBody>
      </p:sp>
      <p:pic>
        <p:nvPicPr>
          <p:cNvPr id="11" name="Picture 10"/>
          <p:cNvPicPr>
            <a:picLocks noChangeAspect="1"/>
          </p:cNvPicPr>
          <p:nvPr/>
        </p:nvPicPr>
        <p:blipFill>
          <a:blip r:embed="rId6"/>
          <a:stretch>
            <a:fillRect/>
          </a:stretch>
        </p:blipFill>
        <p:spPr>
          <a:xfrm>
            <a:off x="478733" y="3889244"/>
            <a:ext cx="3600000" cy="2289556"/>
          </a:xfrm>
          <a:prstGeom prst="rect">
            <a:avLst/>
          </a:prstGeom>
        </p:spPr>
      </p:pic>
      <p:sp>
        <p:nvSpPr>
          <p:cNvPr id="14" name="Espace réservé du pied de page 1"/>
          <p:cNvSpPr>
            <a:spLocks noGrp="1"/>
          </p:cNvSpPr>
          <p:nvPr>
            <p:ph type="ftr" sz="quarter" idx="11"/>
          </p:nvPr>
        </p:nvSpPr>
        <p:spPr>
          <a:xfrm>
            <a:off x="1905000" y="6356350"/>
            <a:ext cx="6627000" cy="360000"/>
          </a:xfrm>
        </p:spPr>
        <p:txBody>
          <a:bodyPr/>
          <a:lstStyle/>
          <a:p>
            <a:r>
              <a:rPr lang="en-GB"/>
              <a:t>HL-LHC Procurement, Baseline Documentation, Quality &amp; Risk Office</a:t>
            </a:r>
            <a:endParaRPr lang="en-GB" noProof="0" dirty="0"/>
          </a:p>
        </p:txBody>
      </p:sp>
      <p:pic>
        <p:nvPicPr>
          <p:cNvPr id="12" name="Picture 11"/>
          <p:cNvPicPr>
            <a:picLocks noChangeAspect="1"/>
          </p:cNvPicPr>
          <p:nvPr/>
        </p:nvPicPr>
        <p:blipFill>
          <a:blip r:embed="rId7"/>
          <a:stretch>
            <a:fillRect/>
          </a:stretch>
        </p:blipFill>
        <p:spPr>
          <a:xfrm>
            <a:off x="5290381" y="2925000"/>
            <a:ext cx="3034812" cy="3600000"/>
          </a:xfrm>
          <a:prstGeom prst="rect">
            <a:avLst/>
          </a:prstGeom>
          <a:ln>
            <a:solidFill>
              <a:schemeClr val="accent1"/>
            </a:solidFill>
          </a:ln>
        </p:spPr>
      </p:pic>
      <p:pic>
        <p:nvPicPr>
          <p:cNvPr id="13" name="Picture 12"/>
          <p:cNvPicPr>
            <a:picLocks noChangeAspect="1"/>
          </p:cNvPicPr>
          <p:nvPr/>
        </p:nvPicPr>
        <p:blipFill>
          <a:blip r:embed="rId8"/>
          <a:stretch>
            <a:fillRect/>
          </a:stretch>
        </p:blipFill>
        <p:spPr>
          <a:xfrm>
            <a:off x="5535174" y="4039755"/>
            <a:ext cx="3600000" cy="2205882"/>
          </a:xfrm>
          <a:prstGeom prst="rect">
            <a:avLst/>
          </a:prstGeom>
        </p:spPr>
      </p:pic>
    </p:spTree>
    <p:extLst>
      <p:ext uri="{BB962C8B-B14F-4D97-AF65-F5344CB8AC3E}">
        <p14:creationId xmlns:p14="http://schemas.microsoft.com/office/powerpoint/2010/main" val="12627946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ppt_x"/>
                                          </p:val>
                                        </p:tav>
                                        <p:tav tm="100000">
                                          <p:val>
                                            <p:strVal val="#ppt_x"/>
                                          </p:val>
                                        </p:tav>
                                      </p:tavLst>
                                    </p:anim>
                                    <p:anim calcmode="lin" valueType="num">
                                      <p:cBhvr additive="base">
                                        <p:cTn id="8"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US" dirty="0"/>
              <a:t>Outline</a:t>
            </a:r>
            <a:endParaRPr lang="en-GB" dirty="0"/>
          </a:p>
        </p:txBody>
      </p:sp>
      <p:pic>
        <p:nvPicPr>
          <p:cNvPr id="6" name="Image 5" descr="CERN-logo_outline.jpg"/>
          <p:cNvPicPr>
            <a:picLocks noChangeAspect="1"/>
          </p:cNvPicPr>
          <p:nvPr/>
        </p:nvPicPr>
        <p:blipFill>
          <a:blip r:embed="rId3"/>
          <a:stretch>
            <a:fillRect/>
          </a:stretch>
        </p:blipFill>
        <p:spPr>
          <a:xfrm>
            <a:off x="1422000" y="6282000"/>
            <a:ext cx="494185" cy="486000"/>
          </a:xfrm>
          <a:prstGeom prst="rect">
            <a:avLst/>
          </a:prstGeom>
        </p:spPr>
      </p:pic>
      <p:sp>
        <p:nvSpPr>
          <p:cNvPr id="8" name="TextBox 7"/>
          <p:cNvSpPr txBox="1"/>
          <p:nvPr/>
        </p:nvSpPr>
        <p:spPr>
          <a:xfrm>
            <a:off x="502228" y="696606"/>
            <a:ext cx="8035100" cy="2568717"/>
          </a:xfrm>
          <a:prstGeom prst="rect">
            <a:avLst/>
          </a:prstGeom>
          <a:noFill/>
        </p:spPr>
        <p:txBody>
          <a:bodyPr wrap="square" rtlCol="0">
            <a:spAutoFit/>
          </a:bodyPr>
          <a:lstStyle/>
          <a:p>
            <a:pPr marL="285750" indent="-285750" algn="just">
              <a:lnSpc>
                <a:spcPct val="150000"/>
              </a:lnSpc>
              <a:buClr>
                <a:schemeClr val="accent6"/>
              </a:buClr>
              <a:buFont typeface="Wingdings" panose="05000000000000000000" pitchFamily="2" charset="2"/>
              <a:buChar char="§"/>
            </a:pPr>
            <a:r>
              <a:rPr lang="en-US" sz="2200" dirty="0">
                <a:solidFill>
                  <a:schemeClr val="accent5"/>
                </a:solidFill>
              </a:rPr>
              <a:t>Item vs Asset;</a:t>
            </a:r>
          </a:p>
          <a:p>
            <a:pPr marL="285750" indent="-285750" algn="just">
              <a:lnSpc>
                <a:spcPct val="150000"/>
              </a:lnSpc>
              <a:buClr>
                <a:schemeClr val="accent6"/>
              </a:buClr>
              <a:buFont typeface="Wingdings" panose="05000000000000000000" pitchFamily="2" charset="2"/>
              <a:buChar char="§"/>
            </a:pPr>
            <a:r>
              <a:rPr lang="en-US" sz="2200" dirty="0">
                <a:solidFill>
                  <a:schemeClr val="accent5"/>
                </a:solidFill>
              </a:rPr>
              <a:t>MIP and MTF;</a:t>
            </a:r>
          </a:p>
          <a:p>
            <a:pPr marL="285750" indent="-285750" algn="just">
              <a:lnSpc>
                <a:spcPct val="150000"/>
              </a:lnSpc>
              <a:buClr>
                <a:schemeClr val="accent6"/>
              </a:buClr>
              <a:buFont typeface="Wingdings" panose="05000000000000000000" pitchFamily="2" charset="2"/>
              <a:buChar char="§"/>
            </a:pPr>
            <a:r>
              <a:rPr lang="en-US" sz="2200" dirty="0">
                <a:solidFill>
                  <a:schemeClr val="accent5"/>
                </a:solidFill>
              </a:rPr>
              <a:t>MTF: Assets, Assemblies and Steps;</a:t>
            </a:r>
          </a:p>
          <a:p>
            <a:pPr marL="285750" indent="-285750" algn="just">
              <a:lnSpc>
                <a:spcPct val="150000"/>
              </a:lnSpc>
              <a:buClr>
                <a:schemeClr val="accent6"/>
              </a:buClr>
              <a:buFont typeface="Wingdings" panose="05000000000000000000" pitchFamily="2" charset="2"/>
              <a:buChar char="§"/>
            </a:pPr>
            <a:r>
              <a:rPr lang="en-US" sz="2200" dirty="0">
                <a:solidFill>
                  <a:schemeClr val="accent5"/>
                </a:solidFill>
              </a:rPr>
              <a:t>Manufacturing Documents;</a:t>
            </a:r>
          </a:p>
          <a:p>
            <a:pPr marL="285750" indent="-285750" algn="just">
              <a:lnSpc>
                <a:spcPct val="150000"/>
              </a:lnSpc>
              <a:buClr>
                <a:schemeClr val="accent6"/>
              </a:buClr>
              <a:buFont typeface="Wingdings" panose="05000000000000000000" pitchFamily="2" charset="2"/>
              <a:buChar char="§"/>
            </a:pPr>
            <a:r>
              <a:rPr lang="en-US" sz="2200" dirty="0">
                <a:solidFill>
                  <a:schemeClr val="accent5"/>
                </a:solidFill>
              </a:rPr>
              <a:t>Handling Nonconformities.</a:t>
            </a:r>
          </a:p>
        </p:txBody>
      </p:sp>
      <p:sp>
        <p:nvSpPr>
          <p:cNvPr id="9" name="Espace réservé du pied de page 1"/>
          <p:cNvSpPr>
            <a:spLocks noGrp="1"/>
          </p:cNvSpPr>
          <p:nvPr>
            <p:ph type="ftr" sz="quarter" idx="11"/>
          </p:nvPr>
        </p:nvSpPr>
        <p:spPr>
          <a:xfrm>
            <a:off x="1905000" y="6356350"/>
            <a:ext cx="6627000" cy="360000"/>
          </a:xfrm>
        </p:spPr>
        <p:txBody>
          <a:bodyPr/>
          <a:lstStyle/>
          <a:p>
            <a:r>
              <a:rPr lang="en-GB"/>
              <a:t>HL-LHC Procurement, Baseline Documentation, Quality &amp; Risk Office</a:t>
            </a:r>
            <a:endParaRPr lang="en-GB" dirty="0"/>
          </a:p>
        </p:txBody>
      </p:sp>
    </p:spTree>
    <p:extLst>
      <p:ext uri="{BB962C8B-B14F-4D97-AF65-F5344CB8AC3E}">
        <p14:creationId xmlns:p14="http://schemas.microsoft.com/office/powerpoint/2010/main" val="145066742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p:cNvSpPr>
            <a:spLocks noGrp="1"/>
          </p:cNvSpPr>
          <p:nvPr>
            <p:ph type="title"/>
          </p:nvPr>
        </p:nvSpPr>
        <p:spPr/>
        <p:txBody>
          <a:bodyPr/>
          <a:lstStyle/>
          <a:p>
            <a:r>
              <a:rPr lang="en-GB" dirty="0"/>
              <a:t>Main information of the equipment</a:t>
            </a:r>
          </a:p>
        </p:txBody>
      </p:sp>
      <p:pic>
        <p:nvPicPr>
          <p:cNvPr id="5" name="Image 4" descr="CERN-logo_outline.jpg"/>
          <p:cNvPicPr>
            <a:picLocks noChangeAspect="1"/>
          </p:cNvPicPr>
          <p:nvPr/>
        </p:nvPicPr>
        <p:blipFill>
          <a:blip r:embed="rId3"/>
          <a:stretch>
            <a:fillRect/>
          </a:stretch>
        </p:blipFill>
        <p:spPr>
          <a:xfrm>
            <a:off x="1422000" y="6282000"/>
            <a:ext cx="494185" cy="486000"/>
          </a:xfrm>
          <a:prstGeom prst="rect">
            <a:avLst/>
          </a:prstGeom>
        </p:spPr>
      </p:pic>
      <p:sp>
        <p:nvSpPr>
          <p:cNvPr id="9" name="TextBox 8"/>
          <p:cNvSpPr txBox="1"/>
          <p:nvPr/>
        </p:nvSpPr>
        <p:spPr>
          <a:xfrm>
            <a:off x="755136" y="4801851"/>
            <a:ext cx="7776864" cy="1200329"/>
          </a:xfrm>
          <a:prstGeom prst="rect">
            <a:avLst/>
          </a:prstGeom>
          <a:noFill/>
        </p:spPr>
        <p:txBody>
          <a:bodyPr wrap="square" rtlCol="0">
            <a:spAutoFit/>
          </a:bodyPr>
          <a:lstStyle/>
          <a:p>
            <a:pPr algn="just"/>
            <a:r>
              <a:rPr lang="en-US" dirty="0">
                <a:solidFill>
                  <a:schemeClr val="accent5"/>
                </a:solidFill>
              </a:rPr>
              <a:t>This option will allow us to set the main parameters (nominal values) that will be checked during production (dimensions, mechanical properties, electrical values, magnetic checks, etc.). During the inspection the  actual values shall be added (more for performance point of view).</a:t>
            </a:r>
          </a:p>
        </p:txBody>
      </p:sp>
      <p:sp>
        <p:nvSpPr>
          <p:cNvPr id="8" name="Espace réservé du pied de page 1"/>
          <p:cNvSpPr>
            <a:spLocks noGrp="1"/>
          </p:cNvSpPr>
          <p:nvPr>
            <p:ph type="ftr" sz="quarter" idx="11"/>
          </p:nvPr>
        </p:nvSpPr>
        <p:spPr>
          <a:xfrm>
            <a:off x="1905000" y="6356350"/>
            <a:ext cx="6627000" cy="360000"/>
          </a:xfrm>
        </p:spPr>
        <p:txBody>
          <a:bodyPr/>
          <a:lstStyle/>
          <a:p>
            <a:r>
              <a:rPr lang="en-GB"/>
              <a:t>HL-LHC Procurement, Baseline Documentation, Quality &amp; Risk Office</a:t>
            </a:r>
            <a:endParaRPr lang="en-GB" noProof="0" dirty="0"/>
          </a:p>
        </p:txBody>
      </p:sp>
      <p:pic>
        <p:nvPicPr>
          <p:cNvPr id="6" name="Picture 5"/>
          <p:cNvPicPr>
            <a:picLocks noChangeAspect="1"/>
          </p:cNvPicPr>
          <p:nvPr/>
        </p:nvPicPr>
        <p:blipFill>
          <a:blip r:embed="rId4"/>
          <a:stretch>
            <a:fillRect/>
          </a:stretch>
        </p:blipFill>
        <p:spPr>
          <a:xfrm>
            <a:off x="972000" y="1052736"/>
            <a:ext cx="7200000" cy="3636120"/>
          </a:xfrm>
          <a:prstGeom prst="rect">
            <a:avLst/>
          </a:prstGeom>
        </p:spPr>
      </p:pic>
    </p:spTree>
    <p:extLst>
      <p:ext uri="{BB962C8B-B14F-4D97-AF65-F5344CB8AC3E}">
        <p14:creationId xmlns:p14="http://schemas.microsoft.com/office/powerpoint/2010/main" val="295813904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 4" descr="CERN-logo_outline.jpg"/>
          <p:cNvPicPr>
            <a:picLocks noChangeAspect="1"/>
          </p:cNvPicPr>
          <p:nvPr/>
        </p:nvPicPr>
        <p:blipFill>
          <a:blip r:embed="rId2"/>
          <a:stretch>
            <a:fillRect/>
          </a:stretch>
        </p:blipFill>
        <p:spPr>
          <a:xfrm>
            <a:off x="1422000" y="6282000"/>
            <a:ext cx="494185" cy="486000"/>
          </a:xfrm>
          <a:prstGeom prst="rect">
            <a:avLst/>
          </a:prstGeom>
        </p:spPr>
      </p:pic>
      <p:sp>
        <p:nvSpPr>
          <p:cNvPr id="7" name="Titre 2"/>
          <p:cNvSpPr txBox="1">
            <a:spLocks/>
          </p:cNvSpPr>
          <p:nvPr/>
        </p:nvSpPr>
        <p:spPr>
          <a:xfrm>
            <a:off x="612000" y="180000"/>
            <a:ext cx="7920000" cy="720000"/>
          </a:xfrm>
          <a:prstGeom prst="rect">
            <a:avLst/>
          </a:prstGeom>
        </p:spPr>
        <p:txBody>
          <a:bodyPr/>
          <a:lstStyle>
            <a:lvl1pPr algn="ctr" defTabSz="457200" rtl="0" eaLnBrk="1" latinLnBrk="0" hangingPunct="1">
              <a:spcBef>
                <a:spcPct val="0"/>
              </a:spcBef>
              <a:buNone/>
              <a:defRPr sz="2800" b="1" kern="1200">
                <a:solidFill>
                  <a:schemeClr val="bg2"/>
                </a:solidFill>
                <a:latin typeface="+mj-lt"/>
                <a:ea typeface="+mj-ea"/>
                <a:cs typeface="+mj-cs"/>
              </a:defRPr>
            </a:lvl1pPr>
          </a:lstStyle>
          <a:p>
            <a:r>
              <a:rPr lang="en-GB" dirty="0"/>
              <a:t>Manufacturing Workflow</a:t>
            </a:r>
          </a:p>
        </p:txBody>
      </p:sp>
      <p:sp>
        <p:nvSpPr>
          <p:cNvPr id="4" name="TextBox 3"/>
          <p:cNvSpPr txBox="1"/>
          <p:nvPr/>
        </p:nvSpPr>
        <p:spPr>
          <a:xfrm>
            <a:off x="6516216" y="1844824"/>
            <a:ext cx="2232248" cy="3970318"/>
          </a:xfrm>
          <a:prstGeom prst="rect">
            <a:avLst/>
          </a:prstGeom>
          <a:noFill/>
        </p:spPr>
        <p:txBody>
          <a:bodyPr wrap="square" rtlCol="0">
            <a:spAutoFit/>
          </a:bodyPr>
          <a:lstStyle/>
          <a:p>
            <a:r>
              <a:rPr lang="en-US" dirty="0">
                <a:solidFill>
                  <a:schemeClr val="tx2"/>
                </a:solidFill>
              </a:rPr>
              <a:t>Before starting the production, productions steps (manufacturing and QC) to be settled (MIP):</a:t>
            </a:r>
          </a:p>
          <a:p>
            <a:endParaRPr lang="en-US" dirty="0">
              <a:solidFill>
                <a:schemeClr val="tx2"/>
              </a:solidFill>
            </a:endParaRPr>
          </a:p>
          <a:p>
            <a:pPr marL="285750" indent="-285750">
              <a:buFontTx/>
              <a:buChar char="-"/>
            </a:pPr>
            <a:r>
              <a:rPr lang="en-US" dirty="0">
                <a:solidFill>
                  <a:schemeClr val="tx2"/>
                </a:solidFill>
              </a:rPr>
              <a:t>Implementation on MTF;</a:t>
            </a:r>
          </a:p>
          <a:p>
            <a:endParaRPr lang="en-US" dirty="0">
              <a:solidFill>
                <a:schemeClr val="tx2"/>
              </a:solidFill>
            </a:endParaRPr>
          </a:p>
          <a:p>
            <a:pPr marL="285750" indent="-285750">
              <a:buFontTx/>
              <a:buChar char="-"/>
            </a:pPr>
            <a:r>
              <a:rPr lang="en-US" dirty="0">
                <a:solidFill>
                  <a:schemeClr val="tx2"/>
                </a:solidFill>
              </a:rPr>
              <a:t>Feed MTF folder of each asset during the production.</a:t>
            </a:r>
          </a:p>
        </p:txBody>
      </p:sp>
      <p:sp>
        <p:nvSpPr>
          <p:cNvPr id="9" name="Espace réservé du pied de page 1"/>
          <p:cNvSpPr>
            <a:spLocks noGrp="1"/>
          </p:cNvSpPr>
          <p:nvPr>
            <p:ph type="ftr" sz="quarter" idx="11"/>
          </p:nvPr>
        </p:nvSpPr>
        <p:spPr>
          <a:xfrm>
            <a:off x="1905000" y="6309320"/>
            <a:ext cx="6627000" cy="360000"/>
          </a:xfrm>
        </p:spPr>
        <p:txBody>
          <a:bodyPr/>
          <a:lstStyle/>
          <a:p>
            <a:r>
              <a:rPr lang="en-GB" noProof="0"/>
              <a:t>HL-LHC Procurement, Baseline Documentation, Quality &amp; Risk Office</a:t>
            </a:r>
            <a:endParaRPr lang="en-GB" noProof="0" dirty="0"/>
          </a:p>
        </p:txBody>
      </p:sp>
      <p:pic>
        <p:nvPicPr>
          <p:cNvPr id="6" name="Picture 5"/>
          <p:cNvPicPr>
            <a:picLocks noChangeAspect="1"/>
          </p:cNvPicPr>
          <p:nvPr/>
        </p:nvPicPr>
        <p:blipFill>
          <a:blip r:embed="rId3"/>
          <a:stretch>
            <a:fillRect/>
          </a:stretch>
        </p:blipFill>
        <p:spPr>
          <a:xfrm>
            <a:off x="395536" y="1804660"/>
            <a:ext cx="5904521" cy="3600000"/>
          </a:xfrm>
          <a:prstGeom prst="rect">
            <a:avLst/>
          </a:prstGeom>
        </p:spPr>
      </p:pic>
    </p:spTree>
    <p:extLst>
      <p:ext uri="{BB962C8B-B14F-4D97-AF65-F5344CB8AC3E}">
        <p14:creationId xmlns:p14="http://schemas.microsoft.com/office/powerpoint/2010/main" val="194489680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p:cNvSpPr>
            <a:spLocks noGrp="1"/>
          </p:cNvSpPr>
          <p:nvPr>
            <p:ph type="title"/>
          </p:nvPr>
        </p:nvSpPr>
        <p:spPr/>
        <p:txBody>
          <a:bodyPr/>
          <a:lstStyle/>
          <a:p>
            <a:r>
              <a:rPr lang="en-GB" dirty="0"/>
              <a:t>Approval of fabrication steps</a:t>
            </a:r>
          </a:p>
        </p:txBody>
      </p:sp>
      <p:pic>
        <p:nvPicPr>
          <p:cNvPr id="5" name="Image 4" descr="CERN-logo_outline.jpg"/>
          <p:cNvPicPr>
            <a:picLocks noChangeAspect="1"/>
          </p:cNvPicPr>
          <p:nvPr/>
        </p:nvPicPr>
        <p:blipFill>
          <a:blip r:embed="rId2"/>
          <a:stretch>
            <a:fillRect/>
          </a:stretch>
        </p:blipFill>
        <p:spPr>
          <a:xfrm>
            <a:off x="1422000" y="6282000"/>
            <a:ext cx="494185" cy="486000"/>
          </a:xfrm>
          <a:prstGeom prst="rect">
            <a:avLst/>
          </a:prstGeom>
        </p:spPr>
      </p:pic>
      <p:sp>
        <p:nvSpPr>
          <p:cNvPr id="6" name="TextBox 5"/>
          <p:cNvSpPr txBox="1"/>
          <p:nvPr/>
        </p:nvSpPr>
        <p:spPr>
          <a:xfrm>
            <a:off x="755574" y="866772"/>
            <a:ext cx="7920880" cy="923330"/>
          </a:xfrm>
          <a:prstGeom prst="rect">
            <a:avLst/>
          </a:prstGeom>
          <a:noFill/>
        </p:spPr>
        <p:txBody>
          <a:bodyPr wrap="square" rtlCol="0">
            <a:spAutoFit/>
          </a:bodyPr>
          <a:lstStyle/>
          <a:p>
            <a:pPr algn="just"/>
            <a:r>
              <a:rPr lang="en-US" dirty="0">
                <a:solidFill>
                  <a:schemeClr val="accent5"/>
                </a:solidFill>
              </a:rPr>
              <a:t>Each step to be approved upon completion. We click in the Workflow Step number and then we EDIT to give the acceptance of the step and results </a:t>
            </a:r>
            <a:r>
              <a:rPr lang="en-US" b="1" dirty="0">
                <a:solidFill>
                  <a:schemeClr val="accent5"/>
                </a:solidFill>
              </a:rPr>
              <a:t>OK</a:t>
            </a:r>
            <a:r>
              <a:rPr lang="en-US" dirty="0">
                <a:solidFill>
                  <a:schemeClr val="accent5"/>
                </a:solidFill>
              </a:rPr>
              <a:t> (if the step would not have been accepted, then in results we select </a:t>
            </a:r>
            <a:r>
              <a:rPr lang="en-US" b="1" dirty="0">
                <a:solidFill>
                  <a:schemeClr val="accent5"/>
                </a:solidFill>
              </a:rPr>
              <a:t>Not OK</a:t>
            </a:r>
            <a:r>
              <a:rPr lang="en-US" dirty="0">
                <a:solidFill>
                  <a:schemeClr val="accent5"/>
                </a:solidFill>
              </a:rPr>
              <a:t>)</a:t>
            </a:r>
          </a:p>
        </p:txBody>
      </p:sp>
      <p:sp>
        <p:nvSpPr>
          <p:cNvPr id="19" name="TextBox 18"/>
          <p:cNvSpPr txBox="1"/>
          <p:nvPr/>
        </p:nvSpPr>
        <p:spPr>
          <a:xfrm>
            <a:off x="467544" y="2042858"/>
            <a:ext cx="288031" cy="369332"/>
          </a:xfrm>
          <a:prstGeom prst="rect">
            <a:avLst/>
          </a:prstGeom>
          <a:noFill/>
        </p:spPr>
        <p:txBody>
          <a:bodyPr wrap="square" rtlCol="0">
            <a:spAutoFit/>
          </a:bodyPr>
          <a:lstStyle/>
          <a:p>
            <a:r>
              <a:rPr lang="en-US" b="1" dirty="0">
                <a:solidFill>
                  <a:srgbClr val="005F8C"/>
                </a:solidFill>
              </a:rPr>
              <a:t>1</a:t>
            </a:r>
          </a:p>
        </p:txBody>
      </p:sp>
      <p:sp>
        <p:nvSpPr>
          <p:cNvPr id="27" name="TextBox 26"/>
          <p:cNvSpPr txBox="1"/>
          <p:nvPr/>
        </p:nvSpPr>
        <p:spPr>
          <a:xfrm>
            <a:off x="4860033" y="2045702"/>
            <a:ext cx="288031" cy="369332"/>
          </a:xfrm>
          <a:prstGeom prst="rect">
            <a:avLst/>
          </a:prstGeom>
          <a:noFill/>
        </p:spPr>
        <p:txBody>
          <a:bodyPr wrap="square" rtlCol="0">
            <a:spAutoFit/>
          </a:bodyPr>
          <a:lstStyle/>
          <a:p>
            <a:r>
              <a:rPr lang="en-US" b="1" dirty="0">
                <a:solidFill>
                  <a:srgbClr val="005F8C"/>
                </a:solidFill>
              </a:rPr>
              <a:t>2</a:t>
            </a:r>
          </a:p>
        </p:txBody>
      </p:sp>
      <p:sp>
        <p:nvSpPr>
          <p:cNvPr id="28" name="TextBox 27"/>
          <p:cNvSpPr txBox="1"/>
          <p:nvPr/>
        </p:nvSpPr>
        <p:spPr>
          <a:xfrm>
            <a:off x="467543" y="4170660"/>
            <a:ext cx="288031" cy="369332"/>
          </a:xfrm>
          <a:prstGeom prst="rect">
            <a:avLst/>
          </a:prstGeom>
          <a:noFill/>
        </p:spPr>
        <p:txBody>
          <a:bodyPr wrap="square" rtlCol="0">
            <a:spAutoFit/>
          </a:bodyPr>
          <a:lstStyle/>
          <a:p>
            <a:r>
              <a:rPr lang="en-US" b="1" dirty="0">
                <a:solidFill>
                  <a:srgbClr val="005F8C"/>
                </a:solidFill>
              </a:rPr>
              <a:t>3</a:t>
            </a:r>
          </a:p>
        </p:txBody>
      </p:sp>
      <p:sp>
        <p:nvSpPr>
          <p:cNvPr id="29" name="TextBox 28"/>
          <p:cNvSpPr txBox="1"/>
          <p:nvPr/>
        </p:nvSpPr>
        <p:spPr>
          <a:xfrm>
            <a:off x="4841637" y="4167022"/>
            <a:ext cx="288031" cy="369332"/>
          </a:xfrm>
          <a:prstGeom prst="rect">
            <a:avLst/>
          </a:prstGeom>
          <a:noFill/>
        </p:spPr>
        <p:txBody>
          <a:bodyPr wrap="square" rtlCol="0">
            <a:spAutoFit/>
          </a:bodyPr>
          <a:lstStyle/>
          <a:p>
            <a:r>
              <a:rPr lang="en-US" b="1" dirty="0">
                <a:solidFill>
                  <a:srgbClr val="005F8C"/>
                </a:solidFill>
              </a:rPr>
              <a:t>4</a:t>
            </a:r>
          </a:p>
        </p:txBody>
      </p:sp>
      <p:pic>
        <p:nvPicPr>
          <p:cNvPr id="9" name="Picture 8"/>
          <p:cNvPicPr>
            <a:picLocks noChangeAspect="1"/>
          </p:cNvPicPr>
          <p:nvPr/>
        </p:nvPicPr>
        <p:blipFill>
          <a:blip r:embed="rId3"/>
          <a:stretch>
            <a:fillRect/>
          </a:stretch>
        </p:blipFill>
        <p:spPr>
          <a:xfrm>
            <a:off x="5218499" y="2131743"/>
            <a:ext cx="3767126" cy="1911600"/>
          </a:xfrm>
          <a:prstGeom prst="rect">
            <a:avLst/>
          </a:prstGeom>
        </p:spPr>
      </p:pic>
      <p:pic>
        <p:nvPicPr>
          <p:cNvPr id="11" name="Picture 10"/>
          <p:cNvPicPr>
            <a:picLocks noChangeAspect="1"/>
          </p:cNvPicPr>
          <p:nvPr/>
        </p:nvPicPr>
        <p:blipFill>
          <a:blip r:embed="rId4"/>
          <a:stretch>
            <a:fillRect/>
          </a:stretch>
        </p:blipFill>
        <p:spPr>
          <a:xfrm>
            <a:off x="825713" y="4206871"/>
            <a:ext cx="3762353" cy="1911600"/>
          </a:xfrm>
          <a:prstGeom prst="rect">
            <a:avLst/>
          </a:prstGeom>
        </p:spPr>
      </p:pic>
      <p:pic>
        <p:nvPicPr>
          <p:cNvPr id="12" name="Picture 11"/>
          <p:cNvPicPr>
            <a:picLocks noChangeAspect="1"/>
          </p:cNvPicPr>
          <p:nvPr/>
        </p:nvPicPr>
        <p:blipFill>
          <a:blip r:embed="rId5"/>
          <a:stretch>
            <a:fillRect/>
          </a:stretch>
        </p:blipFill>
        <p:spPr>
          <a:xfrm>
            <a:off x="5183281" y="4206871"/>
            <a:ext cx="3837561" cy="1962920"/>
          </a:xfrm>
          <a:prstGeom prst="rect">
            <a:avLst/>
          </a:prstGeom>
        </p:spPr>
      </p:pic>
      <p:pic>
        <p:nvPicPr>
          <p:cNvPr id="16" name="Picture 15"/>
          <p:cNvPicPr>
            <a:picLocks noChangeAspect="1"/>
          </p:cNvPicPr>
          <p:nvPr/>
        </p:nvPicPr>
        <p:blipFill>
          <a:blip r:embed="rId6"/>
          <a:stretch>
            <a:fillRect/>
          </a:stretch>
        </p:blipFill>
        <p:spPr>
          <a:xfrm>
            <a:off x="826011" y="2045702"/>
            <a:ext cx="3762055" cy="1997641"/>
          </a:xfrm>
          <a:prstGeom prst="rect">
            <a:avLst/>
          </a:prstGeom>
        </p:spPr>
      </p:pic>
      <p:sp>
        <p:nvSpPr>
          <p:cNvPr id="17" name="Rectangle 16"/>
          <p:cNvSpPr/>
          <p:nvPr/>
        </p:nvSpPr>
        <p:spPr>
          <a:xfrm>
            <a:off x="1598240" y="2148844"/>
            <a:ext cx="278301" cy="157360"/>
          </a:xfrm>
          <a:prstGeom prst="rect">
            <a:avLst/>
          </a:prstGeom>
          <a:noFill/>
          <a:ln w="28575"/>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2" name="Group 1"/>
          <p:cNvGrpSpPr/>
          <p:nvPr/>
        </p:nvGrpSpPr>
        <p:grpSpPr>
          <a:xfrm>
            <a:off x="4716014" y="6179462"/>
            <a:ext cx="3672410" cy="356888"/>
            <a:chOff x="2164862" y="6162232"/>
            <a:chExt cx="4684243" cy="356888"/>
          </a:xfrm>
          <a:solidFill>
            <a:schemeClr val="bg1"/>
          </a:solidFill>
        </p:grpSpPr>
        <p:sp>
          <p:nvSpPr>
            <p:cNvPr id="20" name="TextBox 19"/>
            <p:cNvSpPr txBox="1"/>
            <p:nvPr/>
          </p:nvSpPr>
          <p:spPr>
            <a:xfrm>
              <a:off x="2524903" y="6202461"/>
              <a:ext cx="4324202" cy="307777"/>
            </a:xfrm>
            <a:prstGeom prst="rect">
              <a:avLst/>
            </a:prstGeom>
            <a:grpFill/>
          </p:spPr>
          <p:txBody>
            <a:bodyPr wrap="square" rtlCol="0">
              <a:spAutoFit/>
            </a:bodyPr>
            <a:lstStyle/>
            <a:p>
              <a:r>
                <a:rPr lang="en-US" sz="1400" dirty="0">
                  <a:solidFill>
                    <a:srgbClr val="005F8C"/>
                  </a:solidFill>
                </a:rPr>
                <a:t>Once we finish, do not forget to save!!!!</a:t>
              </a:r>
            </a:p>
          </p:txBody>
        </p:sp>
        <p:pic>
          <p:nvPicPr>
            <p:cNvPr id="30" name="Picture 29"/>
            <p:cNvPicPr>
              <a:picLocks noChangeAspect="1"/>
            </p:cNvPicPr>
            <p:nvPr/>
          </p:nvPicPr>
          <p:blipFill rotWithShape="1">
            <a:blip r:embed="rId7">
              <a:extLst>
                <a:ext uri="{28A0092B-C50C-407E-A947-70E740481C1C}">
                  <a14:useLocalDpi xmlns:a14="http://schemas.microsoft.com/office/drawing/2010/main" val="0"/>
                </a:ext>
              </a:extLst>
            </a:blip>
            <a:srcRect l="12972" r="20354" b="11379"/>
            <a:stretch/>
          </p:blipFill>
          <p:spPr>
            <a:xfrm>
              <a:off x="2164862" y="6162232"/>
              <a:ext cx="360040" cy="356888"/>
            </a:xfrm>
            <a:prstGeom prst="rect">
              <a:avLst/>
            </a:prstGeom>
            <a:grpFill/>
          </p:spPr>
        </p:pic>
      </p:grpSp>
      <p:sp>
        <p:nvSpPr>
          <p:cNvPr id="18" name="Espace réservé du pied de page 1"/>
          <p:cNvSpPr>
            <a:spLocks noGrp="1"/>
          </p:cNvSpPr>
          <p:nvPr>
            <p:ph type="ftr" sz="quarter" idx="11"/>
          </p:nvPr>
        </p:nvSpPr>
        <p:spPr>
          <a:xfrm>
            <a:off x="1905000" y="6356350"/>
            <a:ext cx="6627000" cy="360000"/>
          </a:xfrm>
        </p:spPr>
        <p:txBody>
          <a:bodyPr/>
          <a:lstStyle/>
          <a:p>
            <a:r>
              <a:rPr lang="en-GB"/>
              <a:t>HL-LHC Procurement, Baseline Documentation, Quality &amp; Risk Office</a:t>
            </a:r>
            <a:endParaRPr lang="en-GB" noProof="0" dirty="0"/>
          </a:p>
        </p:txBody>
      </p:sp>
    </p:spTree>
    <p:extLst>
      <p:ext uri="{BB962C8B-B14F-4D97-AF65-F5344CB8AC3E}">
        <p14:creationId xmlns:p14="http://schemas.microsoft.com/office/powerpoint/2010/main" val="9459667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US" dirty="0"/>
              <a:t>Outline</a:t>
            </a:r>
            <a:endParaRPr lang="en-GB" dirty="0"/>
          </a:p>
        </p:txBody>
      </p:sp>
      <p:pic>
        <p:nvPicPr>
          <p:cNvPr id="6" name="Image 5" descr="CERN-logo_outline.jpg"/>
          <p:cNvPicPr>
            <a:picLocks noChangeAspect="1"/>
          </p:cNvPicPr>
          <p:nvPr/>
        </p:nvPicPr>
        <p:blipFill>
          <a:blip r:embed="rId2"/>
          <a:stretch>
            <a:fillRect/>
          </a:stretch>
        </p:blipFill>
        <p:spPr>
          <a:xfrm>
            <a:off x="1422000" y="6282000"/>
            <a:ext cx="494185" cy="486000"/>
          </a:xfrm>
          <a:prstGeom prst="rect">
            <a:avLst/>
          </a:prstGeom>
        </p:spPr>
      </p:pic>
      <p:sp>
        <p:nvSpPr>
          <p:cNvPr id="8" name="TextBox 7"/>
          <p:cNvSpPr txBox="1"/>
          <p:nvPr/>
        </p:nvSpPr>
        <p:spPr>
          <a:xfrm>
            <a:off x="502228" y="696606"/>
            <a:ext cx="8035100" cy="3139321"/>
          </a:xfrm>
          <a:prstGeom prst="rect">
            <a:avLst/>
          </a:prstGeom>
          <a:noFill/>
        </p:spPr>
        <p:txBody>
          <a:bodyPr wrap="square" rtlCol="0">
            <a:spAutoFit/>
          </a:bodyPr>
          <a:lstStyle/>
          <a:p>
            <a:pPr marL="285750" indent="-285750" algn="just">
              <a:lnSpc>
                <a:spcPct val="150000"/>
              </a:lnSpc>
              <a:buClr>
                <a:schemeClr val="accent6"/>
              </a:buClr>
              <a:buFont typeface="Wingdings" panose="05000000000000000000" pitchFamily="2" charset="2"/>
              <a:buChar char="§"/>
            </a:pPr>
            <a:r>
              <a:rPr lang="en-US" sz="2200" dirty="0">
                <a:solidFill>
                  <a:schemeClr val="bg1">
                    <a:lumMod val="75000"/>
                  </a:schemeClr>
                </a:solidFill>
              </a:rPr>
              <a:t>EDMS and MTF;</a:t>
            </a:r>
          </a:p>
          <a:p>
            <a:pPr marL="285750" indent="-285750" algn="just">
              <a:lnSpc>
                <a:spcPct val="150000"/>
              </a:lnSpc>
              <a:buClr>
                <a:schemeClr val="accent6"/>
              </a:buClr>
              <a:buFont typeface="Wingdings" panose="05000000000000000000" pitchFamily="2" charset="2"/>
              <a:buChar char="§"/>
            </a:pPr>
            <a:r>
              <a:rPr lang="en-US" sz="2200" dirty="0">
                <a:solidFill>
                  <a:schemeClr val="bg1">
                    <a:lumMod val="75000"/>
                  </a:schemeClr>
                </a:solidFill>
              </a:rPr>
              <a:t>Item vs Asset;</a:t>
            </a:r>
          </a:p>
          <a:p>
            <a:pPr marL="285750" indent="-285750" algn="just">
              <a:lnSpc>
                <a:spcPct val="150000"/>
              </a:lnSpc>
              <a:buClr>
                <a:schemeClr val="accent6"/>
              </a:buClr>
              <a:buFont typeface="Wingdings" panose="05000000000000000000" pitchFamily="2" charset="2"/>
              <a:buChar char="§"/>
            </a:pPr>
            <a:r>
              <a:rPr lang="en-US" sz="2200" dirty="0">
                <a:solidFill>
                  <a:schemeClr val="bg1">
                    <a:lumMod val="75000"/>
                  </a:schemeClr>
                </a:solidFill>
              </a:rPr>
              <a:t>MIP and MTF;</a:t>
            </a:r>
          </a:p>
          <a:p>
            <a:pPr marL="285750" indent="-285750" algn="just">
              <a:lnSpc>
                <a:spcPct val="150000"/>
              </a:lnSpc>
              <a:buClr>
                <a:schemeClr val="accent6"/>
              </a:buClr>
              <a:buFont typeface="Wingdings" panose="05000000000000000000" pitchFamily="2" charset="2"/>
              <a:buChar char="§"/>
            </a:pPr>
            <a:r>
              <a:rPr lang="en-US" sz="2200" dirty="0">
                <a:solidFill>
                  <a:schemeClr val="bg1">
                    <a:lumMod val="75000"/>
                  </a:schemeClr>
                </a:solidFill>
              </a:rPr>
              <a:t>MTF: Assets, Assemblies, Steps;</a:t>
            </a:r>
          </a:p>
          <a:p>
            <a:pPr marL="285750" indent="-285750" algn="just">
              <a:lnSpc>
                <a:spcPct val="150000"/>
              </a:lnSpc>
              <a:buClr>
                <a:schemeClr val="accent6"/>
              </a:buClr>
              <a:buFont typeface="Wingdings" panose="05000000000000000000" pitchFamily="2" charset="2"/>
              <a:buChar char="§"/>
            </a:pPr>
            <a:r>
              <a:rPr lang="en-US" sz="2200" dirty="0">
                <a:solidFill>
                  <a:schemeClr val="accent5"/>
                </a:solidFill>
              </a:rPr>
              <a:t>Manufacturing Documents;</a:t>
            </a:r>
          </a:p>
          <a:p>
            <a:pPr marL="285750" indent="-285750" algn="just">
              <a:lnSpc>
                <a:spcPct val="150000"/>
              </a:lnSpc>
              <a:buClr>
                <a:schemeClr val="accent6"/>
              </a:buClr>
              <a:buFont typeface="Wingdings" panose="05000000000000000000" pitchFamily="2" charset="2"/>
              <a:buChar char="§"/>
            </a:pPr>
            <a:r>
              <a:rPr lang="en-US" sz="2200" dirty="0">
                <a:solidFill>
                  <a:schemeClr val="bg1">
                    <a:lumMod val="75000"/>
                  </a:schemeClr>
                </a:solidFill>
              </a:rPr>
              <a:t>Handling Nonconformities.</a:t>
            </a:r>
          </a:p>
        </p:txBody>
      </p:sp>
      <p:sp>
        <p:nvSpPr>
          <p:cNvPr id="9" name="Espace réservé du pied de page 1"/>
          <p:cNvSpPr>
            <a:spLocks noGrp="1"/>
          </p:cNvSpPr>
          <p:nvPr>
            <p:ph type="ftr" sz="quarter" idx="11"/>
          </p:nvPr>
        </p:nvSpPr>
        <p:spPr>
          <a:xfrm>
            <a:off x="1905000" y="6356350"/>
            <a:ext cx="6627000" cy="360000"/>
          </a:xfrm>
        </p:spPr>
        <p:txBody>
          <a:bodyPr/>
          <a:lstStyle/>
          <a:p>
            <a:r>
              <a:rPr lang="en-GB"/>
              <a:t>HL-LHC Procurement, Baseline Documentation, Quality &amp; Risk Office</a:t>
            </a:r>
            <a:endParaRPr lang="en-GB" dirty="0"/>
          </a:p>
        </p:txBody>
      </p:sp>
    </p:spTree>
    <p:extLst>
      <p:ext uri="{BB962C8B-B14F-4D97-AF65-F5344CB8AC3E}">
        <p14:creationId xmlns:p14="http://schemas.microsoft.com/office/powerpoint/2010/main" val="103852780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p:cNvSpPr>
            <a:spLocks noGrp="1"/>
          </p:cNvSpPr>
          <p:nvPr>
            <p:ph type="title"/>
          </p:nvPr>
        </p:nvSpPr>
        <p:spPr/>
        <p:txBody>
          <a:bodyPr/>
          <a:lstStyle/>
          <a:p>
            <a:r>
              <a:rPr lang="en-GB" dirty="0"/>
              <a:t>Manufacturing Documentation</a:t>
            </a:r>
          </a:p>
        </p:txBody>
      </p:sp>
      <p:pic>
        <p:nvPicPr>
          <p:cNvPr id="5" name="Image 4" descr="CERN-logo_outline.jpg"/>
          <p:cNvPicPr>
            <a:picLocks noChangeAspect="1"/>
          </p:cNvPicPr>
          <p:nvPr/>
        </p:nvPicPr>
        <p:blipFill>
          <a:blip r:embed="rId2"/>
          <a:stretch>
            <a:fillRect/>
          </a:stretch>
        </p:blipFill>
        <p:spPr>
          <a:xfrm>
            <a:off x="1422000" y="6282000"/>
            <a:ext cx="494185" cy="486000"/>
          </a:xfrm>
          <a:prstGeom prst="rect">
            <a:avLst/>
          </a:prstGeom>
        </p:spPr>
      </p:pic>
      <p:sp>
        <p:nvSpPr>
          <p:cNvPr id="6" name="TextBox 5"/>
          <p:cNvSpPr txBox="1"/>
          <p:nvPr/>
        </p:nvSpPr>
        <p:spPr>
          <a:xfrm>
            <a:off x="467544" y="818593"/>
            <a:ext cx="8064456" cy="1200329"/>
          </a:xfrm>
          <a:prstGeom prst="rect">
            <a:avLst/>
          </a:prstGeom>
          <a:noFill/>
        </p:spPr>
        <p:txBody>
          <a:bodyPr wrap="square" rtlCol="0">
            <a:spAutoFit/>
          </a:bodyPr>
          <a:lstStyle/>
          <a:p>
            <a:pPr algn="just"/>
            <a:r>
              <a:rPr lang="en-US" dirty="0">
                <a:solidFill>
                  <a:schemeClr val="tx2"/>
                </a:solidFill>
              </a:rPr>
              <a:t>Reports and documents related to each step to be attached in the MTF folder of each asset. Documents can be  previously uploaded on EDMS or can be attached directly in MTF (if so, EDMS document is created automatically).</a:t>
            </a:r>
          </a:p>
          <a:p>
            <a:pPr algn="just"/>
            <a:endParaRPr lang="en-US" dirty="0">
              <a:solidFill>
                <a:schemeClr val="tx2"/>
              </a:solidFill>
            </a:endParaRPr>
          </a:p>
        </p:txBody>
      </p:sp>
      <p:grpSp>
        <p:nvGrpSpPr>
          <p:cNvPr id="9" name="Group 8"/>
          <p:cNvGrpSpPr/>
          <p:nvPr/>
        </p:nvGrpSpPr>
        <p:grpSpPr>
          <a:xfrm>
            <a:off x="467544" y="1828033"/>
            <a:ext cx="3600000" cy="2322428"/>
            <a:chOff x="395536" y="1719761"/>
            <a:chExt cx="3600000" cy="2322428"/>
          </a:xfrm>
        </p:grpSpPr>
        <p:pic>
          <p:nvPicPr>
            <p:cNvPr id="24" name="Picture 23"/>
            <p:cNvPicPr>
              <a:picLocks noChangeAspect="1"/>
            </p:cNvPicPr>
            <p:nvPr/>
          </p:nvPicPr>
          <p:blipFill>
            <a:blip r:embed="rId3"/>
            <a:stretch>
              <a:fillRect/>
            </a:stretch>
          </p:blipFill>
          <p:spPr>
            <a:xfrm>
              <a:off x="395536" y="1719761"/>
              <a:ext cx="3600000" cy="2322428"/>
            </a:xfrm>
            <a:prstGeom prst="rect">
              <a:avLst/>
            </a:prstGeom>
          </p:spPr>
        </p:pic>
        <p:sp>
          <p:nvSpPr>
            <p:cNvPr id="7" name="Rectangle 6"/>
            <p:cNvSpPr/>
            <p:nvPr/>
          </p:nvSpPr>
          <p:spPr>
            <a:xfrm>
              <a:off x="612000" y="3269870"/>
              <a:ext cx="216024" cy="90000"/>
            </a:xfrm>
            <a:prstGeom prst="rect">
              <a:avLst/>
            </a:prstGeom>
            <a:noFill/>
            <a:ln w="1905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grpSp>
      <p:pic>
        <p:nvPicPr>
          <p:cNvPr id="11" name="Picture 10"/>
          <p:cNvPicPr>
            <a:picLocks noChangeAspect="1"/>
          </p:cNvPicPr>
          <p:nvPr/>
        </p:nvPicPr>
        <p:blipFill>
          <a:blip r:embed="rId4"/>
          <a:stretch>
            <a:fillRect/>
          </a:stretch>
        </p:blipFill>
        <p:spPr>
          <a:xfrm>
            <a:off x="4284008" y="2221540"/>
            <a:ext cx="3600000" cy="1937718"/>
          </a:xfrm>
          <a:prstGeom prst="rect">
            <a:avLst/>
          </a:prstGeom>
        </p:spPr>
      </p:pic>
      <p:sp>
        <p:nvSpPr>
          <p:cNvPr id="32" name="Rectangle 31"/>
          <p:cNvSpPr/>
          <p:nvPr/>
        </p:nvSpPr>
        <p:spPr>
          <a:xfrm>
            <a:off x="5272002" y="2341323"/>
            <a:ext cx="648072" cy="144016"/>
          </a:xfrm>
          <a:prstGeom prst="rect">
            <a:avLst/>
          </a:prstGeom>
          <a:noFill/>
          <a:ln w="1905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2" name="TextBox 11"/>
          <p:cNvSpPr txBox="1"/>
          <p:nvPr/>
        </p:nvSpPr>
        <p:spPr>
          <a:xfrm>
            <a:off x="7881782" y="2276778"/>
            <a:ext cx="1247104" cy="1954381"/>
          </a:xfrm>
          <a:prstGeom prst="rect">
            <a:avLst/>
          </a:prstGeom>
          <a:noFill/>
        </p:spPr>
        <p:txBody>
          <a:bodyPr wrap="square" rtlCol="0">
            <a:spAutoFit/>
          </a:bodyPr>
          <a:lstStyle/>
          <a:p>
            <a:r>
              <a:rPr lang="en-US" sz="1100" dirty="0">
                <a:solidFill>
                  <a:schemeClr val="tx2"/>
                </a:solidFill>
              </a:rPr>
              <a:t>The step is approved and the report with results is attached.</a:t>
            </a:r>
          </a:p>
          <a:p>
            <a:r>
              <a:rPr lang="en-US" sz="1100" dirty="0">
                <a:solidFill>
                  <a:schemeClr val="tx2"/>
                </a:solidFill>
              </a:rPr>
              <a:t>If the step is not approved and a Non Conformity is opened, we can also attach it.</a:t>
            </a:r>
          </a:p>
        </p:txBody>
      </p:sp>
      <p:pic>
        <p:nvPicPr>
          <p:cNvPr id="16" name="Picture 15"/>
          <p:cNvPicPr>
            <a:picLocks noChangeAspect="1"/>
          </p:cNvPicPr>
          <p:nvPr/>
        </p:nvPicPr>
        <p:blipFill>
          <a:blip r:embed="rId5"/>
          <a:stretch>
            <a:fillRect/>
          </a:stretch>
        </p:blipFill>
        <p:spPr>
          <a:xfrm>
            <a:off x="2772000" y="4361876"/>
            <a:ext cx="3600000" cy="2071313"/>
          </a:xfrm>
          <a:prstGeom prst="rect">
            <a:avLst/>
          </a:prstGeom>
        </p:spPr>
      </p:pic>
      <p:sp>
        <p:nvSpPr>
          <p:cNvPr id="33" name="TextBox 32"/>
          <p:cNvSpPr txBox="1"/>
          <p:nvPr/>
        </p:nvSpPr>
        <p:spPr>
          <a:xfrm>
            <a:off x="6444208" y="4638969"/>
            <a:ext cx="2448272" cy="1107996"/>
          </a:xfrm>
          <a:prstGeom prst="rect">
            <a:avLst/>
          </a:prstGeom>
          <a:noFill/>
        </p:spPr>
        <p:txBody>
          <a:bodyPr wrap="square" rtlCol="0">
            <a:spAutoFit/>
          </a:bodyPr>
          <a:lstStyle/>
          <a:p>
            <a:pPr algn="just"/>
            <a:r>
              <a:rPr lang="en-US" sz="1100" dirty="0">
                <a:solidFill>
                  <a:schemeClr val="tx2"/>
                </a:solidFill>
              </a:rPr>
              <a:t>The document associated to this step of the asset is attached in MTF.</a:t>
            </a:r>
          </a:p>
          <a:p>
            <a:pPr algn="just"/>
            <a:endParaRPr lang="en-US" sz="1100" dirty="0">
              <a:solidFill>
                <a:schemeClr val="tx2"/>
              </a:solidFill>
            </a:endParaRPr>
          </a:p>
          <a:p>
            <a:pPr algn="just"/>
            <a:r>
              <a:rPr lang="en-US" sz="1100" dirty="0">
                <a:solidFill>
                  <a:schemeClr val="tx2"/>
                </a:solidFill>
              </a:rPr>
              <a:t>This process is to be repeated for each asset.</a:t>
            </a:r>
          </a:p>
          <a:p>
            <a:pPr algn="just"/>
            <a:endParaRPr lang="en-US" sz="1100" dirty="0">
              <a:solidFill>
                <a:schemeClr val="tx2"/>
              </a:solidFill>
            </a:endParaRPr>
          </a:p>
        </p:txBody>
      </p:sp>
      <p:sp>
        <p:nvSpPr>
          <p:cNvPr id="15" name="TextBox 14"/>
          <p:cNvSpPr txBox="1"/>
          <p:nvPr/>
        </p:nvSpPr>
        <p:spPr>
          <a:xfrm>
            <a:off x="197864" y="4764387"/>
            <a:ext cx="2448272" cy="769441"/>
          </a:xfrm>
          <a:prstGeom prst="rect">
            <a:avLst/>
          </a:prstGeom>
          <a:noFill/>
        </p:spPr>
        <p:txBody>
          <a:bodyPr wrap="square" rtlCol="0">
            <a:spAutoFit/>
          </a:bodyPr>
          <a:lstStyle/>
          <a:p>
            <a:pPr algn="just"/>
            <a:r>
              <a:rPr lang="en-US" sz="1100" dirty="0">
                <a:solidFill>
                  <a:schemeClr val="tx2"/>
                </a:solidFill>
              </a:rPr>
              <a:t>Document to attach from EDMS or directly on the step (it will be then automatically created on EDMS).</a:t>
            </a:r>
          </a:p>
          <a:p>
            <a:pPr algn="just"/>
            <a:endParaRPr lang="en-US" sz="1100" dirty="0">
              <a:solidFill>
                <a:schemeClr val="tx2"/>
              </a:solidFill>
            </a:endParaRPr>
          </a:p>
        </p:txBody>
      </p:sp>
      <p:sp>
        <p:nvSpPr>
          <p:cNvPr id="17" name="Espace réservé du pied de page 1"/>
          <p:cNvSpPr>
            <a:spLocks noGrp="1"/>
          </p:cNvSpPr>
          <p:nvPr>
            <p:ph type="ftr" sz="quarter" idx="11"/>
          </p:nvPr>
        </p:nvSpPr>
        <p:spPr>
          <a:xfrm>
            <a:off x="1905000" y="6309320"/>
            <a:ext cx="6627000" cy="360000"/>
          </a:xfrm>
        </p:spPr>
        <p:txBody>
          <a:bodyPr/>
          <a:lstStyle/>
          <a:p>
            <a:r>
              <a:rPr lang="en-GB" noProof="0"/>
              <a:t>HL-LHC Procurement, Baseline Documentation, Quality &amp; Risk Office</a:t>
            </a:r>
            <a:endParaRPr lang="en-GB" noProof="0" dirty="0"/>
          </a:p>
        </p:txBody>
      </p:sp>
    </p:spTree>
    <p:extLst>
      <p:ext uri="{BB962C8B-B14F-4D97-AF65-F5344CB8AC3E}">
        <p14:creationId xmlns:p14="http://schemas.microsoft.com/office/powerpoint/2010/main" val="27518961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 4" descr="CERN-logo_outline.jpg"/>
          <p:cNvPicPr>
            <a:picLocks noChangeAspect="1"/>
          </p:cNvPicPr>
          <p:nvPr/>
        </p:nvPicPr>
        <p:blipFill>
          <a:blip r:embed="rId2"/>
          <a:stretch>
            <a:fillRect/>
          </a:stretch>
        </p:blipFill>
        <p:spPr>
          <a:xfrm>
            <a:off x="1422000" y="6282000"/>
            <a:ext cx="494185" cy="486000"/>
          </a:xfrm>
          <a:prstGeom prst="rect">
            <a:avLst/>
          </a:prstGeom>
        </p:spPr>
      </p:pic>
      <p:pic>
        <p:nvPicPr>
          <p:cNvPr id="9" name="Picture 8"/>
          <p:cNvPicPr>
            <a:picLocks noChangeAspect="1"/>
          </p:cNvPicPr>
          <p:nvPr/>
        </p:nvPicPr>
        <p:blipFill>
          <a:blip r:embed="rId3"/>
          <a:stretch>
            <a:fillRect/>
          </a:stretch>
        </p:blipFill>
        <p:spPr>
          <a:xfrm>
            <a:off x="395536" y="3848963"/>
            <a:ext cx="5112128" cy="2206200"/>
          </a:xfrm>
          <a:prstGeom prst="rect">
            <a:avLst/>
          </a:prstGeom>
        </p:spPr>
      </p:pic>
      <p:sp>
        <p:nvSpPr>
          <p:cNvPr id="4" name="TextBox 3"/>
          <p:cNvSpPr txBox="1"/>
          <p:nvPr/>
        </p:nvSpPr>
        <p:spPr>
          <a:xfrm>
            <a:off x="5724128" y="3933056"/>
            <a:ext cx="2962672" cy="2585323"/>
          </a:xfrm>
          <a:prstGeom prst="rect">
            <a:avLst/>
          </a:prstGeom>
          <a:noFill/>
        </p:spPr>
        <p:txBody>
          <a:bodyPr wrap="square" rtlCol="0">
            <a:spAutoFit/>
          </a:bodyPr>
          <a:lstStyle/>
          <a:p>
            <a:r>
              <a:rPr lang="en-US" dirty="0">
                <a:solidFill>
                  <a:schemeClr val="tx2"/>
                </a:solidFill>
              </a:rPr>
              <a:t>Any other document can be attached to the MTF of the asset:</a:t>
            </a:r>
          </a:p>
          <a:p>
            <a:pPr marL="285750" indent="-285750">
              <a:buFontTx/>
              <a:buChar char="-"/>
            </a:pPr>
            <a:r>
              <a:rPr lang="en-US" dirty="0">
                <a:solidFill>
                  <a:schemeClr val="tx2"/>
                </a:solidFill>
              </a:rPr>
              <a:t>Material certificates</a:t>
            </a:r>
          </a:p>
          <a:p>
            <a:pPr marL="285750" indent="-285750">
              <a:buFontTx/>
              <a:buChar char="-"/>
            </a:pPr>
            <a:r>
              <a:rPr lang="en-US" dirty="0">
                <a:solidFill>
                  <a:schemeClr val="tx2"/>
                </a:solidFill>
              </a:rPr>
              <a:t>Manufacturing drawings</a:t>
            </a:r>
          </a:p>
          <a:p>
            <a:pPr marL="285750" indent="-285750">
              <a:buFontTx/>
              <a:buChar char="-"/>
            </a:pPr>
            <a:r>
              <a:rPr lang="en-US" dirty="0">
                <a:solidFill>
                  <a:schemeClr val="tx2"/>
                </a:solidFill>
              </a:rPr>
              <a:t>MIP</a:t>
            </a:r>
          </a:p>
          <a:p>
            <a:pPr marL="285750" indent="-285750">
              <a:buFontTx/>
              <a:buChar char="-"/>
            </a:pPr>
            <a:r>
              <a:rPr lang="en-US" dirty="0">
                <a:solidFill>
                  <a:schemeClr val="tx2"/>
                </a:solidFill>
              </a:rPr>
              <a:t>Welding maps</a:t>
            </a:r>
          </a:p>
          <a:p>
            <a:pPr marL="285750" indent="-285750">
              <a:buFontTx/>
              <a:buChar char="-"/>
            </a:pPr>
            <a:r>
              <a:rPr lang="en-US" dirty="0">
                <a:solidFill>
                  <a:schemeClr val="tx2"/>
                </a:solidFill>
              </a:rPr>
              <a:t>Etc.</a:t>
            </a:r>
          </a:p>
          <a:p>
            <a:pPr marL="285750" indent="-285750">
              <a:buFontTx/>
              <a:buChar char="-"/>
            </a:pPr>
            <a:endParaRPr lang="en-US" dirty="0">
              <a:solidFill>
                <a:schemeClr val="tx2"/>
              </a:solidFill>
            </a:endParaRPr>
          </a:p>
        </p:txBody>
      </p:sp>
      <p:sp>
        <p:nvSpPr>
          <p:cNvPr id="10" name="Espace réservé du pied de page 1"/>
          <p:cNvSpPr>
            <a:spLocks noGrp="1"/>
          </p:cNvSpPr>
          <p:nvPr>
            <p:ph type="ftr" sz="quarter" idx="11"/>
          </p:nvPr>
        </p:nvSpPr>
        <p:spPr>
          <a:xfrm>
            <a:off x="1905000" y="6309320"/>
            <a:ext cx="6627000" cy="360000"/>
          </a:xfrm>
        </p:spPr>
        <p:txBody>
          <a:bodyPr/>
          <a:lstStyle/>
          <a:p>
            <a:r>
              <a:rPr lang="en-GB" noProof="0"/>
              <a:t>HL-LHC Procurement, Baseline Documentation, Quality &amp; Risk Office</a:t>
            </a:r>
            <a:endParaRPr lang="en-GB" noProof="0" dirty="0"/>
          </a:p>
        </p:txBody>
      </p:sp>
      <p:sp>
        <p:nvSpPr>
          <p:cNvPr id="12" name="Titre 2"/>
          <p:cNvSpPr txBox="1">
            <a:spLocks/>
          </p:cNvSpPr>
          <p:nvPr/>
        </p:nvSpPr>
        <p:spPr>
          <a:xfrm>
            <a:off x="612000" y="180000"/>
            <a:ext cx="7920000" cy="720000"/>
          </a:xfrm>
          <a:prstGeom prst="rect">
            <a:avLst/>
          </a:prstGeom>
        </p:spPr>
        <p:txBody>
          <a:bodyPr/>
          <a:lstStyle>
            <a:lvl1pPr algn="ctr" defTabSz="457200" rtl="0" eaLnBrk="1" latinLnBrk="0" hangingPunct="1">
              <a:spcBef>
                <a:spcPct val="0"/>
              </a:spcBef>
              <a:buNone/>
              <a:defRPr sz="2800" b="1" kern="1200">
                <a:solidFill>
                  <a:schemeClr val="bg2"/>
                </a:solidFill>
                <a:latin typeface="+mj-lt"/>
                <a:ea typeface="+mj-ea"/>
                <a:cs typeface="+mj-cs"/>
              </a:defRPr>
            </a:lvl1pPr>
          </a:lstStyle>
          <a:p>
            <a:r>
              <a:rPr lang="en-GB" dirty="0"/>
              <a:t>Other documents to be attached</a:t>
            </a:r>
          </a:p>
        </p:txBody>
      </p:sp>
      <p:pic>
        <p:nvPicPr>
          <p:cNvPr id="2" name="Picture 1"/>
          <p:cNvPicPr>
            <a:picLocks noChangeAspect="1"/>
          </p:cNvPicPr>
          <p:nvPr/>
        </p:nvPicPr>
        <p:blipFill>
          <a:blip r:embed="rId4"/>
          <a:stretch>
            <a:fillRect/>
          </a:stretch>
        </p:blipFill>
        <p:spPr>
          <a:xfrm>
            <a:off x="1203217" y="768840"/>
            <a:ext cx="5976224" cy="2825966"/>
          </a:xfrm>
          <a:prstGeom prst="rect">
            <a:avLst/>
          </a:prstGeom>
        </p:spPr>
      </p:pic>
    </p:spTree>
    <p:extLst>
      <p:ext uri="{BB962C8B-B14F-4D97-AF65-F5344CB8AC3E}">
        <p14:creationId xmlns:p14="http://schemas.microsoft.com/office/powerpoint/2010/main" val="118774591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US" dirty="0"/>
              <a:t>Outline</a:t>
            </a:r>
            <a:endParaRPr lang="en-GB" dirty="0"/>
          </a:p>
        </p:txBody>
      </p:sp>
      <p:pic>
        <p:nvPicPr>
          <p:cNvPr id="6" name="Image 5" descr="CERN-logo_outline.jpg"/>
          <p:cNvPicPr>
            <a:picLocks noChangeAspect="1"/>
          </p:cNvPicPr>
          <p:nvPr/>
        </p:nvPicPr>
        <p:blipFill>
          <a:blip r:embed="rId2"/>
          <a:stretch>
            <a:fillRect/>
          </a:stretch>
        </p:blipFill>
        <p:spPr>
          <a:xfrm>
            <a:off x="1422000" y="6282000"/>
            <a:ext cx="494185" cy="486000"/>
          </a:xfrm>
          <a:prstGeom prst="rect">
            <a:avLst/>
          </a:prstGeom>
        </p:spPr>
      </p:pic>
      <p:sp>
        <p:nvSpPr>
          <p:cNvPr id="8" name="TextBox 7"/>
          <p:cNvSpPr txBox="1"/>
          <p:nvPr/>
        </p:nvSpPr>
        <p:spPr>
          <a:xfrm>
            <a:off x="502228" y="696606"/>
            <a:ext cx="8035100" cy="3139321"/>
          </a:xfrm>
          <a:prstGeom prst="rect">
            <a:avLst/>
          </a:prstGeom>
          <a:noFill/>
        </p:spPr>
        <p:txBody>
          <a:bodyPr wrap="square" rtlCol="0">
            <a:spAutoFit/>
          </a:bodyPr>
          <a:lstStyle/>
          <a:p>
            <a:pPr marL="285750" indent="-285750" algn="just">
              <a:lnSpc>
                <a:spcPct val="150000"/>
              </a:lnSpc>
              <a:buClr>
                <a:schemeClr val="accent6"/>
              </a:buClr>
              <a:buFont typeface="Wingdings" panose="05000000000000000000" pitchFamily="2" charset="2"/>
              <a:buChar char="§"/>
            </a:pPr>
            <a:r>
              <a:rPr lang="en-US" sz="2200" dirty="0">
                <a:solidFill>
                  <a:schemeClr val="bg1">
                    <a:lumMod val="75000"/>
                  </a:schemeClr>
                </a:solidFill>
              </a:rPr>
              <a:t>EDMS and MTF;</a:t>
            </a:r>
          </a:p>
          <a:p>
            <a:pPr marL="285750" indent="-285750" algn="just">
              <a:lnSpc>
                <a:spcPct val="150000"/>
              </a:lnSpc>
              <a:buClr>
                <a:schemeClr val="accent6"/>
              </a:buClr>
              <a:buFont typeface="Wingdings" panose="05000000000000000000" pitchFamily="2" charset="2"/>
              <a:buChar char="§"/>
            </a:pPr>
            <a:r>
              <a:rPr lang="en-US" sz="2200" dirty="0">
                <a:solidFill>
                  <a:schemeClr val="bg1">
                    <a:lumMod val="75000"/>
                  </a:schemeClr>
                </a:solidFill>
              </a:rPr>
              <a:t>Item vs Asset;</a:t>
            </a:r>
          </a:p>
          <a:p>
            <a:pPr marL="285750" indent="-285750" algn="just">
              <a:lnSpc>
                <a:spcPct val="150000"/>
              </a:lnSpc>
              <a:buClr>
                <a:schemeClr val="accent6"/>
              </a:buClr>
              <a:buFont typeface="Wingdings" panose="05000000000000000000" pitchFamily="2" charset="2"/>
              <a:buChar char="§"/>
            </a:pPr>
            <a:r>
              <a:rPr lang="en-US" sz="2200" dirty="0">
                <a:solidFill>
                  <a:schemeClr val="bg1">
                    <a:lumMod val="75000"/>
                  </a:schemeClr>
                </a:solidFill>
              </a:rPr>
              <a:t>MIP and MTF;</a:t>
            </a:r>
          </a:p>
          <a:p>
            <a:pPr marL="285750" indent="-285750" algn="just">
              <a:lnSpc>
                <a:spcPct val="150000"/>
              </a:lnSpc>
              <a:buClr>
                <a:schemeClr val="accent6"/>
              </a:buClr>
              <a:buFont typeface="Wingdings" panose="05000000000000000000" pitchFamily="2" charset="2"/>
              <a:buChar char="§"/>
            </a:pPr>
            <a:r>
              <a:rPr lang="en-US" sz="2200" dirty="0">
                <a:solidFill>
                  <a:schemeClr val="bg1">
                    <a:lumMod val="75000"/>
                  </a:schemeClr>
                </a:solidFill>
              </a:rPr>
              <a:t>MTF: Assets, Assemblies, Steps;</a:t>
            </a:r>
          </a:p>
          <a:p>
            <a:pPr marL="285750" indent="-285750" algn="just">
              <a:lnSpc>
                <a:spcPct val="150000"/>
              </a:lnSpc>
              <a:buClr>
                <a:schemeClr val="accent6"/>
              </a:buClr>
              <a:buFont typeface="Wingdings" panose="05000000000000000000" pitchFamily="2" charset="2"/>
              <a:buChar char="§"/>
            </a:pPr>
            <a:r>
              <a:rPr lang="en-US" sz="2200" dirty="0">
                <a:solidFill>
                  <a:schemeClr val="bg1">
                    <a:lumMod val="75000"/>
                  </a:schemeClr>
                </a:solidFill>
              </a:rPr>
              <a:t>Manufacturing Documents;</a:t>
            </a:r>
          </a:p>
          <a:p>
            <a:pPr marL="285750" indent="-285750" algn="just">
              <a:lnSpc>
                <a:spcPct val="150000"/>
              </a:lnSpc>
              <a:buClr>
                <a:schemeClr val="accent6"/>
              </a:buClr>
              <a:buFont typeface="Wingdings" panose="05000000000000000000" pitchFamily="2" charset="2"/>
              <a:buChar char="§"/>
            </a:pPr>
            <a:r>
              <a:rPr lang="en-US" sz="2200" dirty="0">
                <a:solidFill>
                  <a:schemeClr val="accent5"/>
                </a:solidFill>
              </a:rPr>
              <a:t>Handling Nonconformities.</a:t>
            </a:r>
          </a:p>
        </p:txBody>
      </p:sp>
      <p:sp>
        <p:nvSpPr>
          <p:cNvPr id="9" name="Espace réservé du pied de page 1"/>
          <p:cNvSpPr>
            <a:spLocks noGrp="1"/>
          </p:cNvSpPr>
          <p:nvPr>
            <p:ph type="ftr" sz="quarter" idx="11"/>
          </p:nvPr>
        </p:nvSpPr>
        <p:spPr>
          <a:xfrm>
            <a:off x="1905000" y="6356350"/>
            <a:ext cx="6627000" cy="360000"/>
          </a:xfrm>
        </p:spPr>
        <p:txBody>
          <a:bodyPr/>
          <a:lstStyle/>
          <a:p>
            <a:r>
              <a:rPr lang="en-GB"/>
              <a:t>HL-LHC Procurement, Baseline Documentation, Quality &amp; Risk Office</a:t>
            </a:r>
            <a:endParaRPr lang="en-GB" dirty="0"/>
          </a:p>
        </p:txBody>
      </p:sp>
    </p:spTree>
    <p:extLst>
      <p:ext uri="{BB962C8B-B14F-4D97-AF65-F5344CB8AC3E}">
        <p14:creationId xmlns:p14="http://schemas.microsoft.com/office/powerpoint/2010/main" val="132285906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p:cNvSpPr>
            <a:spLocks noGrp="1"/>
          </p:cNvSpPr>
          <p:nvPr>
            <p:ph type="title"/>
          </p:nvPr>
        </p:nvSpPr>
        <p:spPr/>
        <p:txBody>
          <a:bodyPr/>
          <a:lstStyle/>
          <a:p>
            <a:r>
              <a:rPr lang="en-GB" dirty="0"/>
              <a:t>Handling of Nonconformities</a:t>
            </a:r>
          </a:p>
        </p:txBody>
      </p:sp>
      <p:pic>
        <p:nvPicPr>
          <p:cNvPr id="5" name="Image 4" descr="CERN-logo_outline.jpg"/>
          <p:cNvPicPr>
            <a:picLocks noChangeAspect="1"/>
          </p:cNvPicPr>
          <p:nvPr/>
        </p:nvPicPr>
        <p:blipFill>
          <a:blip r:embed="rId3"/>
          <a:stretch>
            <a:fillRect/>
          </a:stretch>
        </p:blipFill>
        <p:spPr>
          <a:xfrm>
            <a:off x="1422000" y="6282000"/>
            <a:ext cx="494185" cy="486000"/>
          </a:xfrm>
          <a:prstGeom prst="rect">
            <a:avLst/>
          </a:prstGeom>
        </p:spPr>
      </p:pic>
      <p:sp>
        <p:nvSpPr>
          <p:cNvPr id="6" name="TextBox 5"/>
          <p:cNvSpPr txBox="1"/>
          <p:nvPr/>
        </p:nvSpPr>
        <p:spPr>
          <a:xfrm>
            <a:off x="390501" y="859036"/>
            <a:ext cx="8579256" cy="646331"/>
          </a:xfrm>
          <a:prstGeom prst="rect">
            <a:avLst/>
          </a:prstGeom>
          <a:noFill/>
        </p:spPr>
        <p:txBody>
          <a:bodyPr wrap="square" rtlCol="0">
            <a:spAutoFit/>
          </a:bodyPr>
          <a:lstStyle/>
          <a:p>
            <a:pPr algn="just"/>
            <a:r>
              <a:rPr lang="en-US" dirty="0">
                <a:solidFill>
                  <a:schemeClr val="accent5"/>
                </a:solidFill>
              </a:rPr>
              <a:t> A nonconformity is a non-fulfillment of a requirements. If during an inspection a deviation is found, then there is a Nonconformity to be issued.</a:t>
            </a:r>
          </a:p>
        </p:txBody>
      </p:sp>
      <p:pic>
        <p:nvPicPr>
          <p:cNvPr id="7" name="Picture 6"/>
          <p:cNvPicPr>
            <a:picLocks noChangeAspect="1"/>
          </p:cNvPicPr>
          <p:nvPr/>
        </p:nvPicPr>
        <p:blipFill>
          <a:blip r:embed="rId4"/>
          <a:stretch>
            <a:fillRect/>
          </a:stretch>
        </p:blipFill>
        <p:spPr>
          <a:xfrm>
            <a:off x="5988080" y="1588834"/>
            <a:ext cx="3058720" cy="1824326"/>
          </a:xfrm>
          <a:prstGeom prst="rect">
            <a:avLst/>
          </a:prstGeom>
          <a:ln>
            <a:solidFill>
              <a:schemeClr val="tx1"/>
            </a:solidFill>
          </a:ln>
        </p:spPr>
      </p:pic>
      <p:sp>
        <p:nvSpPr>
          <p:cNvPr id="13" name="Espace réservé du pied de page 1"/>
          <p:cNvSpPr>
            <a:spLocks noGrp="1"/>
          </p:cNvSpPr>
          <p:nvPr>
            <p:ph type="ftr" sz="quarter" idx="11"/>
          </p:nvPr>
        </p:nvSpPr>
        <p:spPr>
          <a:xfrm>
            <a:off x="1905000" y="6356350"/>
            <a:ext cx="6627000" cy="360000"/>
          </a:xfrm>
        </p:spPr>
        <p:txBody>
          <a:bodyPr/>
          <a:lstStyle/>
          <a:p>
            <a:r>
              <a:rPr lang="en-GB"/>
              <a:t>HL-LHC Procurement, Baseline Documentation, Quality &amp; Risk Office</a:t>
            </a:r>
            <a:endParaRPr lang="en-GB" noProof="0" dirty="0"/>
          </a:p>
        </p:txBody>
      </p:sp>
      <p:pic>
        <p:nvPicPr>
          <p:cNvPr id="14" name="Picture 13"/>
          <p:cNvPicPr>
            <a:picLocks noChangeAspect="1"/>
          </p:cNvPicPr>
          <p:nvPr/>
        </p:nvPicPr>
        <p:blipFill>
          <a:blip r:embed="rId5"/>
          <a:stretch>
            <a:fillRect/>
          </a:stretch>
        </p:blipFill>
        <p:spPr>
          <a:xfrm>
            <a:off x="251519" y="1550618"/>
            <a:ext cx="5606557" cy="1900759"/>
          </a:xfrm>
          <a:prstGeom prst="rect">
            <a:avLst/>
          </a:prstGeom>
          <a:ln>
            <a:solidFill>
              <a:schemeClr val="tx1"/>
            </a:solidFill>
          </a:ln>
        </p:spPr>
      </p:pic>
      <p:pic>
        <p:nvPicPr>
          <p:cNvPr id="15" name="Picture 14"/>
          <p:cNvPicPr>
            <a:picLocks noChangeAspect="1"/>
          </p:cNvPicPr>
          <p:nvPr/>
        </p:nvPicPr>
        <p:blipFill>
          <a:blip r:embed="rId6"/>
          <a:stretch>
            <a:fillRect/>
          </a:stretch>
        </p:blipFill>
        <p:spPr>
          <a:xfrm>
            <a:off x="5972782" y="3695362"/>
            <a:ext cx="3074018" cy="1653831"/>
          </a:xfrm>
          <a:prstGeom prst="rect">
            <a:avLst/>
          </a:prstGeom>
          <a:ln>
            <a:solidFill>
              <a:schemeClr val="accent1"/>
            </a:solidFill>
          </a:ln>
        </p:spPr>
      </p:pic>
      <p:sp>
        <p:nvSpPr>
          <p:cNvPr id="9" name="Rectangle 8"/>
          <p:cNvSpPr/>
          <p:nvPr/>
        </p:nvSpPr>
        <p:spPr>
          <a:xfrm>
            <a:off x="74475" y="4321418"/>
            <a:ext cx="5328592" cy="1200329"/>
          </a:xfrm>
          <a:prstGeom prst="rect">
            <a:avLst/>
          </a:prstGeom>
        </p:spPr>
        <p:txBody>
          <a:bodyPr wrap="square">
            <a:spAutoFit/>
          </a:bodyPr>
          <a:lstStyle/>
          <a:p>
            <a:pPr algn="just"/>
            <a:r>
              <a:rPr lang="en-US" dirty="0">
                <a:solidFill>
                  <a:schemeClr val="accent5"/>
                </a:solidFill>
              </a:rPr>
              <a:t>The step subjected to a Nonconformity shall be repeated (unless we accept the non-conformity as it is) and a new extra step is added to the manufacturing workflow.</a:t>
            </a:r>
          </a:p>
        </p:txBody>
      </p:sp>
      <p:sp>
        <p:nvSpPr>
          <p:cNvPr id="2" name="Rectangle 1"/>
          <p:cNvSpPr/>
          <p:nvPr/>
        </p:nvSpPr>
        <p:spPr>
          <a:xfrm>
            <a:off x="74475" y="3637113"/>
            <a:ext cx="5483374" cy="646331"/>
          </a:xfrm>
          <a:prstGeom prst="rect">
            <a:avLst/>
          </a:prstGeom>
        </p:spPr>
        <p:txBody>
          <a:bodyPr wrap="square">
            <a:spAutoFit/>
          </a:bodyPr>
          <a:lstStyle/>
          <a:p>
            <a:r>
              <a:rPr lang="en-US" dirty="0">
                <a:solidFill>
                  <a:schemeClr val="accent5"/>
                </a:solidFill>
              </a:rPr>
              <a:t>HL-LHC Non-conformities</a:t>
            </a:r>
            <a:r>
              <a:rPr lang="en-US" dirty="0"/>
              <a:t> </a:t>
            </a:r>
            <a:r>
              <a:rPr lang="en-US" dirty="0">
                <a:solidFill>
                  <a:schemeClr val="accent5"/>
                </a:solidFill>
              </a:rPr>
              <a:t>Process – </a:t>
            </a:r>
            <a:r>
              <a:rPr lang="en-US" dirty="0">
                <a:solidFill>
                  <a:schemeClr val="accent5"/>
                </a:solidFill>
                <a:hlinkClick r:id="rId7"/>
              </a:rPr>
              <a:t>2149457</a:t>
            </a:r>
            <a:r>
              <a:rPr lang="en-US" dirty="0">
                <a:solidFill>
                  <a:schemeClr val="accent5"/>
                </a:solidFill>
              </a:rPr>
              <a:t> It explains how a NC has to be launched and handled</a:t>
            </a:r>
          </a:p>
        </p:txBody>
      </p:sp>
    </p:spTree>
    <p:extLst>
      <p:ext uri="{BB962C8B-B14F-4D97-AF65-F5344CB8AC3E}">
        <p14:creationId xmlns:p14="http://schemas.microsoft.com/office/powerpoint/2010/main" val="390006281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p:cNvSpPr>
            <a:spLocks noGrp="1"/>
          </p:cNvSpPr>
          <p:nvPr>
            <p:ph type="title"/>
          </p:nvPr>
        </p:nvSpPr>
        <p:spPr/>
        <p:txBody>
          <a:bodyPr/>
          <a:lstStyle/>
          <a:p>
            <a:r>
              <a:rPr lang="en-GB" dirty="0"/>
              <a:t>Handling of Nonconformities</a:t>
            </a:r>
          </a:p>
        </p:txBody>
      </p:sp>
      <p:sp>
        <p:nvSpPr>
          <p:cNvPr id="21" name="Text Placeholder 20"/>
          <p:cNvSpPr>
            <a:spLocks noGrp="1"/>
          </p:cNvSpPr>
          <p:nvPr>
            <p:ph type="body" idx="1"/>
          </p:nvPr>
        </p:nvSpPr>
        <p:spPr>
          <a:xfrm>
            <a:off x="383382" y="883776"/>
            <a:ext cx="4040188" cy="639762"/>
          </a:xfrm>
        </p:spPr>
        <p:txBody>
          <a:bodyPr>
            <a:normAutofit lnSpcReduction="10000"/>
          </a:bodyPr>
          <a:lstStyle/>
          <a:p>
            <a:r>
              <a:rPr lang="en-GB" dirty="0"/>
              <a:t>Non-Conformity Report (NCR)</a:t>
            </a:r>
          </a:p>
          <a:p>
            <a:r>
              <a:rPr lang="en-GB" dirty="0">
                <a:hlinkClick r:id="rId3"/>
              </a:rPr>
              <a:t>EDMS 1501109</a:t>
            </a:r>
            <a:r>
              <a:rPr lang="en-GB" dirty="0"/>
              <a:t> template</a:t>
            </a:r>
          </a:p>
        </p:txBody>
      </p:sp>
      <p:sp>
        <p:nvSpPr>
          <p:cNvPr id="23" name="Text Placeholder 22"/>
          <p:cNvSpPr>
            <a:spLocks noGrp="1"/>
          </p:cNvSpPr>
          <p:nvPr>
            <p:ph type="body" sz="quarter" idx="3"/>
          </p:nvPr>
        </p:nvSpPr>
        <p:spPr>
          <a:xfrm>
            <a:off x="4733890" y="883776"/>
            <a:ext cx="4041775" cy="639762"/>
          </a:xfrm>
        </p:spPr>
        <p:txBody>
          <a:bodyPr/>
          <a:lstStyle/>
          <a:p>
            <a:r>
              <a:rPr lang="en-GB" dirty="0"/>
              <a:t>Non-Conformity via EDMS</a:t>
            </a:r>
          </a:p>
        </p:txBody>
      </p:sp>
      <p:sp>
        <p:nvSpPr>
          <p:cNvPr id="13" name="Espace réservé du pied de page 1"/>
          <p:cNvSpPr>
            <a:spLocks noGrp="1"/>
          </p:cNvSpPr>
          <p:nvPr>
            <p:ph type="ftr" sz="quarter" idx="11"/>
          </p:nvPr>
        </p:nvSpPr>
        <p:spPr/>
        <p:txBody>
          <a:bodyPr/>
          <a:lstStyle/>
          <a:p>
            <a:r>
              <a:rPr lang="en-GB"/>
              <a:t>HL-LHC Procurement, Baseline Documentation, Quality &amp; Risk Office</a:t>
            </a:r>
            <a:endParaRPr lang="en-GB" noProof="0" dirty="0"/>
          </a:p>
        </p:txBody>
      </p:sp>
      <p:pic>
        <p:nvPicPr>
          <p:cNvPr id="5" name="Image 4" descr="CERN-logo_outline.jpg"/>
          <p:cNvPicPr>
            <a:picLocks noChangeAspect="1"/>
          </p:cNvPicPr>
          <p:nvPr/>
        </p:nvPicPr>
        <p:blipFill>
          <a:blip r:embed="rId4"/>
          <a:stretch>
            <a:fillRect/>
          </a:stretch>
        </p:blipFill>
        <p:spPr>
          <a:xfrm>
            <a:off x="1422000" y="6282000"/>
            <a:ext cx="494185" cy="486000"/>
          </a:xfrm>
          <a:prstGeom prst="rect">
            <a:avLst/>
          </a:prstGeom>
        </p:spPr>
      </p:pic>
      <p:pic>
        <p:nvPicPr>
          <p:cNvPr id="19" name="Picture 18">
            <a:extLst>
              <a:ext uri="{FF2B5EF4-FFF2-40B4-BE49-F238E27FC236}">
                <a16:creationId xmlns:a16="http://schemas.microsoft.com/office/drawing/2014/main" id="{3BA12BF1-6B75-471B-AEF5-321D35101F6E}"/>
              </a:ext>
            </a:extLst>
          </p:cNvPr>
          <p:cNvPicPr>
            <a:picLocks noChangeAspect="1"/>
          </p:cNvPicPr>
          <p:nvPr/>
        </p:nvPicPr>
        <p:blipFill>
          <a:blip r:embed="rId5"/>
          <a:stretch>
            <a:fillRect/>
          </a:stretch>
        </p:blipFill>
        <p:spPr>
          <a:xfrm>
            <a:off x="2444987" y="1663770"/>
            <a:ext cx="1771368" cy="2520000"/>
          </a:xfrm>
          <a:prstGeom prst="rect">
            <a:avLst/>
          </a:prstGeom>
          <a:ln w="3175">
            <a:solidFill>
              <a:schemeClr val="tx1"/>
            </a:solidFill>
          </a:ln>
        </p:spPr>
      </p:pic>
      <p:pic>
        <p:nvPicPr>
          <p:cNvPr id="20" name="Picture 19">
            <a:extLst>
              <a:ext uri="{FF2B5EF4-FFF2-40B4-BE49-F238E27FC236}">
                <a16:creationId xmlns:a16="http://schemas.microsoft.com/office/drawing/2014/main" id="{60110706-405B-443E-8154-8814B1731AF1}"/>
              </a:ext>
            </a:extLst>
          </p:cNvPr>
          <p:cNvPicPr>
            <a:picLocks noChangeAspect="1"/>
          </p:cNvPicPr>
          <p:nvPr/>
        </p:nvPicPr>
        <p:blipFill>
          <a:blip r:embed="rId6"/>
          <a:stretch>
            <a:fillRect/>
          </a:stretch>
        </p:blipFill>
        <p:spPr>
          <a:xfrm>
            <a:off x="356755" y="1663770"/>
            <a:ext cx="1777606" cy="2520000"/>
          </a:xfrm>
          <a:prstGeom prst="rect">
            <a:avLst/>
          </a:prstGeom>
          <a:ln w="3175">
            <a:solidFill>
              <a:schemeClr val="tx1"/>
            </a:solidFill>
          </a:ln>
        </p:spPr>
      </p:pic>
      <p:cxnSp>
        <p:nvCxnSpPr>
          <p:cNvPr id="27" name="Straight Connector 26"/>
          <p:cNvCxnSpPr/>
          <p:nvPr/>
        </p:nvCxnSpPr>
        <p:spPr>
          <a:xfrm>
            <a:off x="4497388" y="908720"/>
            <a:ext cx="0" cy="4320000"/>
          </a:xfrm>
          <a:prstGeom prst="line">
            <a:avLst/>
          </a:prstGeom>
        </p:spPr>
        <p:style>
          <a:lnRef idx="2">
            <a:schemeClr val="accent1"/>
          </a:lnRef>
          <a:fillRef idx="0">
            <a:schemeClr val="accent1"/>
          </a:fillRef>
          <a:effectRef idx="1">
            <a:schemeClr val="accent1"/>
          </a:effectRef>
          <a:fontRef idx="minor">
            <a:schemeClr val="tx1"/>
          </a:fontRef>
        </p:style>
      </p:cxnSp>
      <p:sp>
        <p:nvSpPr>
          <p:cNvPr id="12" name="Rectangle 11"/>
          <p:cNvSpPr/>
          <p:nvPr/>
        </p:nvSpPr>
        <p:spPr>
          <a:xfrm>
            <a:off x="160974" y="4245608"/>
            <a:ext cx="4242248" cy="1477328"/>
          </a:xfrm>
          <a:prstGeom prst="rect">
            <a:avLst/>
          </a:prstGeom>
        </p:spPr>
        <p:txBody>
          <a:bodyPr wrap="square">
            <a:spAutoFit/>
          </a:bodyPr>
          <a:lstStyle/>
          <a:p>
            <a:pPr algn="just"/>
            <a:r>
              <a:rPr lang="en-US" dirty="0">
                <a:solidFill>
                  <a:schemeClr val="accent5"/>
                </a:solidFill>
              </a:rPr>
              <a:t>Non-conformities Process for collaborations – </a:t>
            </a:r>
            <a:r>
              <a:rPr lang="en-US" dirty="0">
                <a:solidFill>
                  <a:schemeClr val="accent5"/>
                </a:solidFill>
                <a:hlinkClick r:id="rId7"/>
              </a:rPr>
              <a:t>EDMS 2149457 </a:t>
            </a:r>
            <a:endParaRPr lang="en-US" dirty="0">
              <a:solidFill>
                <a:schemeClr val="accent5"/>
              </a:solidFill>
              <a:hlinkClick r:id="rId8"/>
            </a:endParaRPr>
          </a:p>
          <a:p>
            <a:pPr algn="just"/>
            <a:r>
              <a:rPr lang="en-US" dirty="0">
                <a:solidFill>
                  <a:schemeClr val="accent5"/>
                </a:solidFill>
              </a:rPr>
              <a:t>EDMS document Type – Quality Non-conformity. Decision integrated within the template</a:t>
            </a:r>
          </a:p>
        </p:txBody>
      </p:sp>
      <p:pic>
        <p:nvPicPr>
          <p:cNvPr id="2" name="Picture 1"/>
          <p:cNvPicPr>
            <a:picLocks noChangeAspect="1"/>
          </p:cNvPicPr>
          <p:nvPr/>
        </p:nvPicPr>
        <p:blipFill>
          <a:blip r:embed="rId9"/>
          <a:stretch>
            <a:fillRect/>
          </a:stretch>
        </p:blipFill>
        <p:spPr>
          <a:xfrm>
            <a:off x="19555" y="5892335"/>
            <a:ext cx="9144000" cy="382202"/>
          </a:xfrm>
          <a:prstGeom prst="rect">
            <a:avLst/>
          </a:prstGeom>
        </p:spPr>
      </p:pic>
      <p:sp>
        <p:nvSpPr>
          <p:cNvPr id="15" name="Text Placeholder 22"/>
          <p:cNvSpPr txBox="1">
            <a:spLocks/>
          </p:cNvSpPr>
          <p:nvPr/>
        </p:nvSpPr>
        <p:spPr>
          <a:xfrm>
            <a:off x="2476500" y="5572454"/>
            <a:ext cx="4041775" cy="639762"/>
          </a:xfrm>
          <a:prstGeom prst="rect">
            <a:avLst/>
          </a:prstGeom>
        </p:spPr>
        <p:txBody>
          <a:bodyPr vert="horz" lIns="0" tIns="0" rIns="0" bIns="0" rtlCol="0" anchor="t">
            <a:normAutofit/>
          </a:bodyPr>
          <a:lstStyle>
            <a:lvl1pPr marL="0" indent="0" algn="l" defTabSz="457200" rtl="0" eaLnBrk="1" latinLnBrk="0" hangingPunct="1">
              <a:spcBef>
                <a:spcPct val="20000"/>
              </a:spcBef>
              <a:buClr>
                <a:schemeClr val="accent6"/>
              </a:buClr>
              <a:buFont typeface="Wingdings" charset="2"/>
              <a:buNone/>
              <a:defRPr sz="2000" b="1" kern="1200" baseline="0">
                <a:solidFill>
                  <a:schemeClr val="accent5"/>
                </a:solidFill>
                <a:latin typeface="+mn-lt"/>
                <a:ea typeface="+mn-ea"/>
                <a:cs typeface="+mn-cs"/>
              </a:defRPr>
            </a:lvl1pPr>
            <a:lvl2pPr marL="457200" indent="0" algn="l" defTabSz="457200" rtl="0" eaLnBrk="1" latinLnBrk="0" hangingPunct="1">
              <a:spcBef>
                <a:spcPct val="20000"/>
              </a:spcBef>
              <a:buClr>
                <a:schemeClr val="accent6"/>
              </a:buClr>
              <a:buFont typeface="Wingdings" charset="2"/>
              <a:buNone/>
              <a:defRPr sz="2000" b="1" kern="1200">
                <a:solidFill>
                  <a:schemeClr val="accent5"/>
                </a:solidFill>
                <a:latin typeface="+mn-lt"/>
                <a:ea typeface="+mn-ea"/>
                <a:cs typeface="+mn-cs"/>
              </a:defRPr>
            </a:lvl2pPr>
            <a:lvl3pPr marL="914400" indent="0" algn="l" defTabSz="457200" rtl="0" eaLnBrk="1" latinLnBrk="0" hangingPunct="1">
              <a:spcBef>
                <a:spcPct val="20000"/>
              </a:spcBef>
              <a:buClr>
                <a:schemeClr val="accent6"/>
              </a:buClr>
              <a:buFont typeface="Wingdings" charset="2"/>
              <a:buNone/>
              <a:defRPr sz="1800" b="1" kern="1200">
                <a:solidFill>
                  <a:schemeClr val="accent5"/>
                </a:solidFill>
                <a:latin typeface="+mn-lt"/>
                <a:ea typeface="+mn-ea"/>
                <a:cs typeface="+mn-cs"/>
              </a:defRPr>
            </a:lvl3pPr>
            <a:lvl4pPr marL="1371600" indent="0" algn="l" defTabSz="457200" rtl="0" eaLnBrk="1" latinLnBrk="0" hangingPunct="1">
              <a:spcBef>
                <a:spcPct val="20000"/>
              </a:spcBef>
              <a:buClr>
                <a:schemeClr val="accent6"/>
              </a:buClr>
              <a:buFont typeface="Wingdings" charset="2"/>
              <a:buNone/>
              <a:defRPr sz="1600" b="1" kern="1200">
                <a:solidFill>
                  <a:schemeClr val="accent5"/>
                </a:solidFill>
                <a:latin typeface="+mn-lt"/>
                <a:ea typeface="+mn-ea"/>
                <a:cs typeface="+mn-cs"/>
              </a:defRPr>
            </a:lvl4pPr>
            <a:lvl5pPr marL="1828800" indent="0" algn="l" defTabSz="457200" rtl="0" eaLnBrk="1" latinLnBrk="0" hangingPunct="1">
              <a:spcBef>
                <a:spcPct val="20000"/>
              </a:spcBef>
              <a:buClr>
                <a:schemeClr val="accent6"/>
              </a:buClr>
              <a:buFont typeface="Wingdings" charset="2"/>
              <a:buNone/>
              <a:defRPr sz="1600" b="1" kern="1200">
                <a:solidFill>
                  <a:schemeClr val="accent5"/>
                </a:solidFill>
                <a:latin typeface="+mn-lt"/>
                <a:ea typeface="+mn-ea"/>
                <a:cs typeface="+mn-cs"/>
              </a:defRPr>
            </a:lvl5pPr>
            <a:lvl6pPr marL="2286000" indent="0" algn="l" defTabSz="457200" rtl="0" eaLnBrk="1" latinLnBrk="0" hangingPunct="1">
              <a:spcBef>
                <a:spcPct val="20000"/>
              </a:spcBef>
              <a:buFont typeface="Arial"/>
              <a:buNone/>
              <a:defRPr sz="1600" b="1" kern="1200">
                <a:solidFill>
                  <a:schemeClr val="tx1"/>
                </a:solidFill>
                <a:latin typeface="+mn-lt"/>
                <a:ea typeface="+mn-ea"/>
                <a:cs typeface="+mn-cs"/>
              </a:defRPr>
            </a:lvl6pPr>
            <a:lvl7pPr marL="2743200" indent="0" algn="l" defTabSz="457200" rtl="0" eaLnBrk="1" latinLnBrk="0" hangingPunct="1">
              <a:spcBef>
                <a:spcPct val="20000"/>
              </a:spcBef>
              <a:buFont typeface="Arial"/>
              <a:buNone/>
              <a:defRPr sz="1600" b="1" kern="1200">
                <a:solidFill>
                  <a:schemeClr val="tx1"/>
                </a:solidFill>
                <a:latin typeface="+mn-lt"/>
                <a:ea typeface="+mn-ea"/>
                <a:cs typeface="+mn-cs"/>
              </a:defRPr>
            </a:lvl7pPr>
            <a:lvl8pPr marL="3200400" indent="0" algn="l" defTabSz="457200" rtl="0" eaLnBrk="1" latinLnBrk="0" hangingPunct="1">
              <a:spcBef>
                <a:spcPct val="20000"/>
              </a:spcBef>
              <a:buFont typeface="Arial"/>
              <a:buNone/>
              <a:defRPr sz="1600" b="1" kern="1200">
                <a:solidFill>
                  <a:schemeClr val="tx1"/>
                </a:solidFill>
                <a:latin typeface="+mn-lt"/>
                <a:ea typeface="+mn-ea"/>
                <a:cs typeface="+mn-cs"/>
              </a:defRPr>
            </a:lvl8pPr>
            <a:lvl9pPr marL="3657600" indent="0" algn="l" defTabSz="457200" rtl="0" eaLnBrk="1" latinLnBrk="0" hangingPunct="1">
              <a:spcBef>
                <a:spcPct val="20000"/>
              </a:spcBef>
              <a:buFont typeface="Arial"/>
              <a:buNone/>
              <a:defRPr sz="1600" b="1" kern="1200">
                <a:solidFill>
                  <a:schemeClr val="tx1"/>
                </a:solidFill>
                <a:latin typeface="+mn-lt"/>
                <a:ea typeface="+mn-ea"/>
                <a:cs typeface="+mn-cs"/>
              </a:defRPr>
            </a:lvl9pPr>
          </a:lstStyle>
          <a:p>
            <a:r>
              <a:rPr lang="en-GB" dirty="0"/>
              <a:t>Decision about Non Conformity</a:t>
            </a:r>
          </a:p>
        </p:txBody>
      </p:sp>
      <p:sp>
        <p:nvSpPr>
          <p:cNvPr id="16" name="TextBox 15"/>
          <p:cNvSpPr txBox="1"/>
          <p:nvPr/>
        </p:nvSpPr>
        <p:spPr>
          <a:xfrm>
            <a:off x="5806920" y="6254261"/>
            <a:ext cx="2879880" cy="261610"/>
          </a:xfrm>
          <a:prstGeom prst="rect">
            <a:avLst/>
          </a:prstGeom>
          <a:noFill/>
        </p:spPr>
        <p:txBody>
          <a:bodyPr wrap="square" rtlCol="0">
            <a:spAutoFit/>
          </a:bodyPr>
          <a:lstStyle/>
          <a:p>
            <a:pPr algn="r"/>
            <a:r>
              <a:rPr lang="en-US" sz="1100" b="1" i="1" dirty="0"/>
              <a:t>Terminology according to ISO 9000</a:t>
            </a:r>
          </a:p>
        </p:txBody>
      </p:sp>
      <p:pic>
        <p:nvPicPr>
          <p:cNvPr id="7" name="Picture 6"/>
          <p:cNvPicPr>
            <a:picLocks noChangeAspect="1"/>
          </p:cNvPicPr>
          <p:nvPr/>
        </p:nvPicPr>
        <p:blipFill>
          <a:blip r:embed="rId10"/>
          <a:stretch>
            <a:fillRect/>
          </a:stretch>
        </p:blipFill>
        <p:spPr>
          <a:xfrm>
            <a:off x="4591555" y="1988840"/>
            <a:ext cx="4354707" cy="1793906"/>
          </a:xfrm>
          <a:prstGeom prst="rect">
            <a:avLst/>
          </a:prstGeom>
        </p:spPr>
      </p:pic>
      <p:sp>
        <p:nvSpPr>
          <p:cNvPr id="17" name="Rectangle 16"/>
          <p:cNvSpPr/>
          <p:nvPr/>
        </p:nvSpPr>
        <p:spPr>
          <a:xfrm>
            <a:off x="4621068" y="3972413"/>
            <a:ext cx="4242248" cy="646331"/>
          </a:xfrm>
          <a:prstGeom prst="rect">
            <a:avLst/>
          </a:prstGeom>
        </p:spPr>
        <p:txBody>
          <a:bodyPr wrap="square">
            <a:spAutoFit/>
          </a:bodyPr>
          <a:lstStyle/>
          <a:p>
            <a:pPr algn="just"/>
            <a:r>
              <a:rPr lang="en-US" dirty="0">
                <a:solidFill>
                  <a:schemeClr val="accent5"/>
                </a:solidFill>
              </a:rPr>
              <a:t>Criticality assessed based on the impact matrix in EDMS </a:t>
            </a:r>
            <a:r>
              <a:rPr lang="en-US" dirty="0">
                <a:solidFill>
                  <a:schemeClr val="accent5"/>
                </a:solidFill>
                <a:hlinkClick r:id="rId11"/>
              </a:rPr>
              <a:t>1863763</a:t>
            </a:r>
            <a:endParaRPr lang="en-US" dirty="0">
              <a:solidFill>
                <a:schemeClr val="accent5"/>
              </a:solidFill>
            </a:endParaRPr>
          </a:p>
        </p:txBody>
      </p:sp>
    </p:spTree>
    <p:extLst>
      <p:ext uri="{BB962C8B-B14F-4D97-AF65-F5344CB8AC3E}">
        <p14:creationId xmlns:p14="http://schemas.microsoft.com/office/powerpoint/2010/main" val="379858261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p:cNvSpPr>
            <a:spLocks noGrp="1"/>
          </p:cNvSpPr>
          <p:nvPr>
            <p:ph type="title"/>
          </p:nvPr>
        </p:nvSpPr>
        <p:spPr/>
        <p:txBody>
          <a:bodyPr/>
          <a:lstStyle/>
          <a:p>
            <a:r>
              <a:rPr lang="fr-CH" dirty="0"/>
              <a:t>Conclusions</a:t>
            </a:r>
            <a:endParaRPr lang="en-GB" dirty="0"/>
          </a:p>
        </p:txBody>
      </p:sp>
      <p:pic>
        <p:nvPicPr>
          <p:cNvPr id="5" name="Image 4" descr="CERN-logo_outline.jpg"/>
          <p:cNvPicPr>
            <a:picLocks noChangeAspect="1"/>
          </p:cNvPicPr>
          <p:nvPr/>
        </p:nvPicPr>
        <p:blipFill>
          <a:blip r:embed="rId3"/>
          <a:stretch>
            <a:fillRect/>
          </a:stretch>
        </p:blipFill>
        <p:spPr>
          <a:xfrm>
            <a:off x="1422000" y="6282000"/>
            <a:ext cx="494185" cy="486000"/>
          </a:xfrm>
          <a:prstGeom prst="rect">
            <a:avLst/>
          </a:prstGeom>
        </p:spPr>
      </p:pic>
      <p:sp>
        <p:nvSpPr>
          <p:cNvPr id="21" name="Espace réservé du pied de page 1"/>
          <p:cNvSpPr>
            <a:spLocks noGrp="1"/>
          </p:cNvSpPr>
          <p:nvPr>
            <p:ph type="ftr" sz="quarter" idx="11"/>
          </p:nvPr>
        </p:nvSpPr>
        <p:spPr>
          <a:xfrm>
            <a:off x="1905000" y="6356350"/>
            <a:ext cx="6627000" cy="360000"/>
          </a:xfrm>
        </p:spPr>
        <p:txBody>
          <a:bodyPr/>
          <a:lstStyle/>
          <a:p>
            <a:r>
              <a:rPr lang="en-GB"/>
              <a:t>HL-LHC Procurement, Baseline Documentation, Quality &amp; Risk Office</a:t>
            </a:r>
            <a:endParaRPr lang="en-GB" noProof="0" dirty="0"/>
          </a:p>
        </p:txBody>
      </p:sp>
      <p:sp>
        <p:nvSpPr>
          <p:cNvPr id="24" name="Content Placeholder 3"/>
          <p:cNvSpPr txBox="1">
            <a:spLocks/>
          </p:cNvSpPr>
          <p:nvPr/>
        </p:nvSpPr>
        <p:spPr>
          <a:xfrm>
            <a:off x="323528" y="900000"/>
            <a:ext cx="8640960" cy="3609120"/>
          </a:xfrm>
          <a:prstGeom prst="rect">
            <a:avLst/>
          </a:prstGeom>
        </p:spPr>
        <p:txBody>
          <a:bodyPr>
            <a:normAutofit lnSpcReduction="10000"/>
          </a:bodyPr>
          <a:lstStyle>
            <a:lvl1pPr marL="342900" indent="-342900" algn="l"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just"/>
            <a:r>
              <a:rPr lang="fr-CH" dirty="0" err="1"/>
              <a:t>Manufacturing</a:t>
            </a:r>
            <a:r>
              <a:rPr lang="fr-CH" dirty="0"/>
              <a:t> Records (Material Certificates, Quality Control Records, Test Records, Vérifications, etc.) are to be </a:t>
            </a:r>
            <a:r>
              <a:rPr lang="fr-CH" dirty="0" err="1"/>
              <a:t>stored</a:t>
            </a:r>
            <a:r>
              <a:rPr lang="fr-CH" dirty="0"/>
              <a:t> in MTF (</a:t>
            </a:r>
            <a:r>
              <a:rPr lang="fr-CH" dirty="0" err="1"/>
              <a:t>integral</a:t>
            </a:r>
            <a:r>
              <a:rPr lang="fr-CH" dirty="0"/>
              <a:t> part of EDMS)</a:t>
            </a:r>
          </a:p>
          <a:p>
            <a:pPr algn="just"/>
            <a:r>
              <a:rPr lang="fr-CH" dirty="0"/>
              <a:t>The </a:t>
            </a:r>
            <a:r>
              <a:rPr lang="fr-CH" dirty="0" err="1"/>
              <a:t>tool</a:t>
            </a:r>
            <a:r>
              <a:rPr lang="fr-CH" dirty="0"/>
              <a:t> </a:t>
            </a:r>
            <a:r>
              <a:rPr lang="fr-CH" dirty="0" err="1"/>
              <a:t>is</a:t>
            </a:r>
            <a:r>
              <a:rPr lang="fr-CH" dirty="0"/>
              <a:t> </a:t>
            </a:r>
            <a:r>
              <a:rPr lang="fr-CH" dirty="0" err="1"/>
              <a:t>also</a:t>
            </a:r>
            <a:r>
              <a:rPr lang="fr-CH" dirty="0"/>
              <a:t> </a:t>
            </a:r>
            <a:r>
              <a:rPr lang="fr-CH" dirty="0" err="1"/>
              <a:t>granting</a:t>
            </a:r>
            <a:r>
              <a:rPr lang="fr-CH" dirty="0"/>
              <a:t> the </a:t>
            </a:r>
            <a:r>
              <a:rPr lang="fr-CH" dirty="0" err="1"/>
              <a:t>traceability</a:t>
            </a:r>
            <a:r>
              <a:rPr lang="fr-CH" dirty="0"/>
              <a:t> of the </a:t>
            </a:r>
            <a:r>
              <a:rPr lang="fr-CH" dirty="0" err="1"/>
              <a:t>assemblies</a:t>
            </a:r>
            <a:r>
              <a:rPr lang="fr-CH" dirty="0"/>
              <a:t> (</a:t>
            </a:r>
            <a:r>
              <a:rPr lang="fr-CH" dirty="0" err="1"/>
              <a:t>what</a:t>
            </a:r>
            <a:r>
              <a:rPr lang="fr-CH" dirty="0"/>
              <a:t> </a:t>
            </a:r>
            <a:r>
              <a:rPr lang="fr-CH" dirty="0" err="1"/>
              <a:t>goes</a:t>
            </a:r>
            <a:r>
              <a:rPr lang="fr-CH" dirty="0"/>
              <a:t> </a:t>
            </a:r>
            <a:r>
              <a:rPr lang="fr-CH" dirty="0" err="1"/>
              <a:t>where</a:t>
            </a:r>
            <a:r>
              <a:rPr lang="fr-CH" dirty="0"/>
              <a:t>)</a:t>
            </a:r>
          </a:p>
          <a:p>
            <a:pPr algn="just"/>
            <a:r>
              <a:rPr lang="fr-CH" dirty="0" err="1"/>
              <a:t>Each</a:t>
            </a:r>
            <a:r>
              <a:rPr lang="fr-CH" dirty="0"/>
              <a:t> asset </a:t>
            </a:r>
            <a:r>
              <a:rPr lang="fr-CH" dirty="0" err="1"/>
              <a:t>represents</a:t>
            </a:r>
            <a:r>
              <a:rPr lang="fr-CH" dirty="0"/>
              <a:t> the </a:t>
            </a:r>
            <a:r>
              <a:rPr lang="fr-CH" dirty="0" err="1"/>
              <a:t>produced</a:t>
            </a:r>
            <a:r>
              <a:rPr lang="fr-CH" dirty="0"/>
              <a:t> </a:t>
            </a:r>
            <a:r>
              <a:rPr lang="fr-CH" dirty="0" err="1"/>
              <a:t>entities</a:t>
            </a:r>
            <a:r>
              <a:rPr lang="fr-CH" dirty="0"/>
              <a:t> and </a:t>
            </a:r>
            <a:r>
              <a:rPr lang="fr-CH" dirty="0" err="1"/>
              <a:t>they</a:t>
            </a:r>
            <a:r>
              <a:rPr lang="fr-CH" dirty="0"/>
              <a:t> are </a:t>
            </a:r>
            <a:r>
              <a:rPr lang="fr-CH" dirty="0" err="1"/>
              <a:t>individually</a:t>
            </a:r>
            <a:r>
              <a:rPr lang="fr-CH" dirty="0"/>
              <a:t> </a:t>
            </a:r>
            <a:r>
              <a:rPr lang="fr-CH" dirty="0" err="1"/>
              <a:t>traced</a:t>
            </a:r>
            <a:endParaRPr lang="fr-CH" dirty="0"/>
          </a:p>
          <a:p>
            <a:pPr algn="just"/>
            <a:endParaRPr lang="fr-CH" dirty="0"/>
          </a:p>
          <a:p>
            <a:pPr marL="0" indent="0" algn="just">
              <a:buNone/>
            </a:pPr>
            <a:endParaRPr lang="fr-CH" dirty="0"/>
          </a:p>
          <a:p>
            <a:pPr algn="just"/>
            <a:endParaRPr lang="en-GB" dirty="0"/>
          </a:p>
          <a:p>
            <a:pPr algn="just"/>
            <a:endParaRPr lang="en-GB" dirty="0"/>
          </a:p>
        </p:txBody>
      </p:sp>
    </p:spTree>
    <p:extLst>
      <p:ext uri="{BB962C8B-B14F-4D97-AF65-F5344CB8AC3E}">
        <p14:creationId xmlns:p14="http://schemas.microsoft.com/office/powerpoint/2010/main" val="64792145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GB" dirty="0"/>
              <a:t>MTF</a:t>
            </a:r>
          </a:p>
        </p:txBody>
      </p:sp>
      <p:pic>
        <p:nvPicPr>
          <p:cNvPr id="6" name="Image 5" descr="CERN-logo_outline.jpg"/>
          <p:cNvPicPr>
            <a:picLocks noChangeAspect="1"/>
          </p:cNvPicPr>
          <p:nvPr/>
        </p:nvPicPr>
        <p:blipFill>
          <a:blip r:embed="rId3"/>
          <a:stretch>
            <a:fillRect/>
          </a:stretch>
        </p:blipFill>
        <p:spPr>
          <a:xfrm>
            <a:off x="1422000" y="6282000"/>
            <a:ext cx="494185" cy="486000"/>
          </a:xfrm>
          <a:prstGeom prst="rect">
            <a:avLst/>
          </a:prstGeom>
        </p:spPr>
      </p:pic>
      <p:sp>
        <p:nvSpPr>
          <p:cNvPr id="8" name="TextBox 7"/>
          <p:cNvSpPr txBox="1"/>
          <p:nvPr/>
        </p:nvSpPr>
        <p:spPr>
          <a:xfrm>
            <a:off x="395536" y="621148"/>
            <a:ext cx="8556439" cy="5615704"/>
          </a:xfrm>
          <a:prstGeom prst="rect">
            <a:avLst/>
          </a:prstGeom>
          <a:noFill/>
        </p:spPr>
        <p:txBody>
          <a:bodyPr wrap="square" rtlCol="0">
            <a:spAutoFit/>
          </a:bodyPr>
          <a:lstStyle/>
          <a:p>
            <a:pPr marL="285750" indent="-285750" algn="just">
              <a:lnSpc>
                <a:spcPct val="150000"/>
              </a:lnSpc>
              <a:buClr>
                <a:schemeClr val="accent6"/>
              </a:buClr>
              <a:buFont typeface="Wingdings" panose="05000000000000000000" pitchFamily="2" charset="2"/>
              <a:buChar char="§"/>
            </a:pPr>
            <a:r>
              <a:rPr lang="en-US" sz="2200" dirty="0">
                <a:solidFill>
                  <a:schemeClr val="accent5"/>
                </a:solidFill>
              </a:rPr>
              <a:t>MTF (Equipment management Folder formerly </a:t>
            </a:r>
            <a:r>
              <a:rPr lang="en-US" sz="2200" b="1" dirty="0">
                <a:solidFill>
                  <a:schemeClr val="accent5"/>
                </a:solidFill>
              </a:rPr>
              <a:t>M</a:t>
            </a:r>
            <a:r>
              <a:rPr lang="en-US" sz="2200" dirty="0">
                <a:solidFill>
                  <a:schemeClr val="accent5"/>
                </a:solidFill>
              </a:rPr>
              <a:t>anufacturing and </a:t>
            </a:r>
            <a:r>
              <a:rPr lang="en-US" sz="2200" b="1" dirty="0">
                <a:solidFill>
                  <a:schemeClr val="accent5"/>
                </a:solidFill>
              </a:rPr>
              <a:t>T</a:t>
            </a:r>
            <a:r>
              <a:rPr lang="en-US" sz="2200" dirty="0">
                <a:solidFill>
                  <a:schemeClr val="accent5"/>
                </a:solidFill>
              </a:rPr>
              <a:t>esting </a:t>
            </a:r>
            <a:r>
              <a:rPr lang="en-US" sz="2200" b="1" dirty="0">
                <a:solidFill>
                  <a:schemeClr val="accent5"/>
                </a:solidFill>
              </a:rPr>
              <a:t>F</a:t>
            </a:r>
            <a:r>
              <a:rPr lang="en-US" sz="2200" dirty="0">
                <a:solidFill>
                  <a:schemeClr val="accent5"/>
                </a:solidFill>
              </a:rPr>
              <a:t>older) is the dedicated tool for the follow-up of Production/QC activities and the storage of documentation during this phase of the project (All the Manufacturing &amp; Test data).</a:t>
            </a:r>
          </a:p>
          <a:p>
            <a:pPr marL="285750" indent="-285750" algn="just">
              <a:lnSpc>
                <a:spcPct val="150000"/>
              </a:lnSpc>
              <a:buClr>
                <a:schemeClr val="accent6"/>
              </a:buClr>
              <a:buFont typeface="Wingdings" panose="05000000000000000000" pitchFamily="2" charset="2"/>
              <a:buChar char="§"/>
            </a:pPr>
            <a:r>
              <a:rPr lang="en-US" sz="2200" dirty="0">
                <a:solidFill>
                  <a:schemeClr val="accent5"/>
                </a:solidFill>
              </a:rPr>
              <a:t>MTF is an integral part of EDMS. Documents uploaded to MTF will became EDMS doc, documents already in EDMS can be attached to MTF.</a:t>
            </a:r>
          </a:p>
          <a:p>
            <a:pPr marL="285750" indent="-285750" algn="just">
              <a:lnSpc>
                <a:spcPct val="150000"/>
              </a:lnSpc>
              <a:buClr>
                <a:schemeClr val="accent6"/>
              </a:buClr>
              <a:buFont typeface="Wingdings" panose="05000000000000000000" pitchFamily="2" charset="2"/>
              <a:buChar char="§"/>
            </a:pPr>
            <a:r>
              <a:rPr lang="en-US" sz="2200" dirty="0">
                <a:solidFill>
                  <a:schemeClr val="accent5"/>
                </a:solidFill>
              </a:rPr>
              <a:t>Handling and storage of manufacturing and test data (including nonconformities) of the equipment.</a:t>
            </a:r>
          </a:p>
          <a:p>
            <a:pPr marL="285750" indent="-285750" algn="just">
              <a:lnSpc>
                <a:spcPct val="150000"/>
              </a:lnSpc>
              <a:buClr>
                <a:schemeClr val="accent6"/>
              </a:buClr>
              <a:buFont typeface="Wingdings" panose="05000000000000000000" pitchFamily="2" charset="2"/>
              <a:buChar char="§"/>
            </a:pPr>
            <a:r>
              <a:rPr lang="en-US" sz="2200" dirty="0">
                <a:solidFill>
                  <a:schemeClr val="accent5"/>
                </a:solidFill>
              </a:rPr>
              <a:t>MIP (Manufacturing &amp; Inspection Plan) is the main input in order to build the MTF of the equipment.</a:t>
            </a:r>
          </a:p>
        </p:txBody>
      </p:sp>
      <p:sp>
        <p:nvSpPr>
          <p:cNvPr id="9" name="Espace réservé du pied de page 1"/>
          <p:cNvSpPr>
            <a:spLocks noGrp="1"/>
          </p:cNvSpPr>
          <p:nvPr>
            <p:ph type="ftr" sz="quarter" idx="11"/>
          </p:nvPr>
        </p:nvSpPr>
        <p:spPr>
          <a:xfrm>
            <a:off x="1905000" y="6356350"/>
            <a:ext cx="6627000" cy="360000"/>
          </a:xfrm>
        </p:spPr>
        <p:txBody>
          <a:bodyPr/>
          <a:lstStyle/>
          <a:p>
            <a:r>
              <a:rPr lang="en-GB"/>
              <a:t>HL-LHC Procurement, Baseline Documentation, Quality &amp; Risk Office</a:t>
            </a:r>
            <a:endParaRPr lang="en-GB" noProof="0" dirty="0"/>
          </a:p>
        </p:txBody>
      </p:sp>
    </p:spTree>
    <p:extLst>
      <p:ext uri="{BB962C8B-B14F-4D97-AF65-F5344CB8AC3E}">
        <p14:creationId xmlns:p14="http://schemas.microsoft.com/office/powerpoint/2010/main" val="201766107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GB" dirty="0"/>
              <a:t>Thanks</a:t>
            </a:r>
            <a:br>
              <a:rPr lang="en-GB" dirty="0"/>
            </a:br>
            <a:r>
              <a:rPr lang="en-GB" dirty="0"/>
              <a:t>Questions?</a:t>
            </a:r>
            <a:br>
              <a:rPr lang="en-GB" dirty="0"/>
            </a:br>
            <a:endParaRPr lang="en-GB" dirty="0"/>
          </a:p>
        </p:txBody>
      </p:sp>
      <p:sp>
        <p:nvSpPr>
          <p:cNvPr id="3" name="Espace réservé du pied de page 2"/>
          <p:cNvSpPr>
            <a:spLocks noGrp="1"/>
          </p:cNvSpPr>
          <p:nvPr>
            <p:ph type="ftr" sz="quarter" idx="11"/>
          </p:nvPr>
        </p:nvSpPr>
        <p:spPr/>
        <p:txBody>
          <a:bodyPr/>
          <a:lstStyle/>
          <a:p>
            <a:r>
              <a:rPr lang="en-GB"/>
              <a:t>HL-LHC Procurement, Baseline Documentation, Quality &amp; Risk Office</a:t>
            </a:r>
            <a:endParaRPr lang="en-GB" dirty="0"/>
          </a:p>
        </p:txBody>
      </p:sp>
      <p:pic>
        <p:nvPicPr>
          <p:cNvPr id="6" name="Image 5" descr="CERN-logo_outline.jpg"/>
          <p:cNvPicPr>
            <a:picLocks noChangeAspect="1"/>
          </p:cNvPicPr>
          <p:nvPr/>
        </p:nvPicPr>
        <p:blipFill>
          <a:blip r:embed="rId3"/>
          <a:stretch>
            <a:fillRect/>
          </a:stretch>
        </p:blipFill>
        <p:spPr>
          <a:xfrm>
            <a:off x="377190" y="5946775"/>
            <a:ext cx="613410" cy="603250"/>
          </a:xfrm>
          <a:prstGeom prst="rect">
            <a:avLst/>
          </a:prstGeom>
        </p:spPr>
      </p:pic>
    </p:spTree>
    <p:extLst>
      <p:ext uri="{BB962C8B-B14F-4D97-AF65-F5344CB8AC3E}">
        <p14:creationId xmlns:p14="http://schemas.microsoft.com/office/powerpoint/2010/main" val="152761939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GB" dirty="0"/>
              <a:t>MTF</a:t>
            </a:r>
          </a:p>
        </p:txBody>
      </p:sp>
      <p:pic>
        <p:nvPicPr>
          <p:cNvPr id="6" name="Image 5" descr="CERN-logo_outline.jpg"/>
          <p:cNvPicPr>
            <a:picLocks noChangeAspect="1"/>
          </p:cNvPicPr>
          <p:nvPr/>
        </p:nvPicPr>
        <p:blipFill>
          <a:blip r:embed="rId3"/>
          <a:stretch>
            <a:fillRect/>
          </a:stretch>
        </p:blipFill>
        <p:spPr>
          <a:xfrm>
            <a:off x="1422000" y="6282000"/>
            <a:ext cx="494185" cy="486000"/>
          </a:xfrm>
          <a:prstGeom prst="rect">
            <a:avLst/>
          </a:prstGeom>
        </p:spPr>
      </p:pic>
      <p:sp>
        <p:nvSpPr>
          <p:cNvPr id="9" name="Espace réservé du pied de page 1"/>
          <p:cNvSpPr>
            <a:spLocks noGrp="1"/>
          </p:cNvSpPr>
          <p:nvPr>
            <p:ph type="ftr" sz="quarter" idx="11"/>
          </p:nvPr>
        </p:nvSpPr>
        <p:spPr>
          <a:xfrm>
            <a:off x="1905000" y="6356350"/>
            <a:ext cx="6627000" cy="360000"/>
          </a:xfrm>
        </p:spPr>
        <p:txBody>
          <a:bodyPr/>
          <a:lstStyle/>
          <a:p>
            <a:r>
              <a:rPr lang="en-GB"/>
              <a:t>HL-LHC Procurement, Baseline Documentation, Quality &amp; Risk Office</a:t>
            </a:r>
            <a:endParaRPr lang="en-GB" noProof="0" dirty="0"/>
          </a:p>
        </p:txBody>
      </p:sp>
      <p:pic>
        <p:nvPicPr>
          <p:cNvPr id="7" name="Picture 6"/>
          <p:cNvPicPr>
            <a:picLocks noChangeAspect="1"/>
          </p:cNvPicPr>
          <p:nvPr/>
        </p:nvPicPr>
        <p:blipFill>
          <a:blip r:embed="rId4"/>
          <a:stretch>
            <a:fillRect/>
          </a:stretch>
        </p:blipFill>
        <p:spPr>
          <a:xfrm>
            <a:off x="179512" y="3391930"/>
            <a:ext cx="4085760" cy="2880000"/>
          </a:xfrm>
          <a:prstGeom prst="rect">
            <a:avLst/>
          </a:prstGeom>
        </p:spPr>
      </p:pic>
      <p:pic>
        <p:nvPicPr>
          <p:cNvPr id="8" name="Picture 7"/>
          <p:cNvPicPr>
            <a:picLocks noChangeAspect="1"/>
          </p:cNvPicPr>
          <p:nvPr/>
        </p:nvPicPr>
        <p:blipFill>
          <a:blip r:embed="rId5"/>
          <a:stretch>
            <a:fillRect/>
          </a:stretch>
        </p:blipFill>
        <p:spPr>
          <a:xfrm>
            <a:off x="4646203" y="3399363"/>
            <a:ext cx="4066560" cy="2880000"/>
          </a:xfrm>
          <a:prstGeom prst="rect">
            <a:avLst/>
          </a:prstGeom>
        </p:spPr>
      </p:pic>
      <p:pic>
        <p:nvPicPr>
          <p:cNvPr id="10" name="Picture 9"/>
          <p:cNvPicPr>
            <a:picLocks noChangeAspect="1"/>
          </p:cNvPicPr>
          <p:nvPr/>
        </p:nvPicPr>
        <p:blipFill>
          <a:blip r:embed="rId6"/>
          <a:stretch>
            <a:fillRect/>
          </a:stretch>
        </p:blipFill>
        <p:spPr>
          <a:xfrm>
            <a:off x="62392" y="738938"/>
            <a:ext cx="4320000" cy="2500158"/>
          </a:xfrm>
          <a:prstGeom prst="rect">
            <a:avLst/>
          </a:prstGeom>
        </p:spPr>
      </p:pic>
      <p:sp>
        <p:nvSpPr>
          <p:cNvPr id="11" name="Rectangle 10"/>
          <p:cNvSpPr/>
          <p:nvPr/>
        </p:nvSpPr>
        <p:spPr>
          <a:xfrm>
            <a:off x="4549497" y="1527352"/>
            <a:ext cx="4572000" cy="923330"/>
          </a:xfrm>
          <a:prstGeom prst="rect">
            <a:avLst/>
          </a:prstGeom>
        </p:spPr>
        <p:txBody>
          <a:bodyPr>
            <a:spAutoFit/>
          </a:bodyPr>
          <a:lstStyle/>
          <a:p>
            <a:r>
              <a:rPr lang="en-GB" dirty="0">
                <a:solidFill>
                  <a:schemeClr val="accent5"/>
                </a:solidFill>
              </a:rPr>
              <a:t>Link to MTF - </a:t>
            </a:r>
            <a:endParaRPr lang="en-US" dirty="0">
              <a:hlinkClick r:id="rId7"/>
            </a:endParaRPr>
          </a:p>
          <a:p>
            <a:r>
              <a:rPr lang="en-US" dirty="0">
                <a:hlinkClick r:id="rId7"/>
              </a:rPr>
              <a:t>https://edms5.cern.ch/pls/asbuilt/mtf.home?cookie=25019603</a:t>
            </a:r>
            <a:r>
              <a:rPr lang="en-US" dirty="0"/>
              <a:t> </a:t>
            </a:r>
          </a:p>
        </p:txBody>
      </p:sp>
    </p:spTree>
    <p:extLst>
      <p:ext uri="{BB962C8B-B14F-4D97-AF65-F5344CB8AC3E}">
        <p14:creationId xmlns:p14="http://schemas.microsoft.com/office/powerpoint/2010/main" val="23427713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US" dirty="0"/>
              <a:t>Outline</a:t>
            </a:r>
            <a:endParaRPr lang="en-GB" dirty="0"/>
          </a:p>
        </p:txBody>
      </p:sp>
      <p:pic>
        <p:nvPicPr>
          <p:cNvPr id="6" name="Image 5" descr="CERN-logo_outline.jpg"/>
          <p:cNvPicPr>
            <a:picLocks noChangeAspect="1"/>
          </p:cNvPicPr>
          <p:nvPr/>
        </p:nvPicPr>
        <p:blipFill>
          <a:blip r:embed="rId2"/>
          <a:stretch>
            <a:fillRect/>
          </a:stretch>
        </p:blipFill>
        <p:spPr>
          <a:xfrm>
            <a:off x="1422000" y="6282000"/>
            <a:ext cx="494185" cy="486000"/>
          </a:xfrm>
          <a:prstGeom prst="rect">
            <a:avLst/>
          </a:prstGeom>
        </p:spPr>
      </p:pic>
      <p:sp>
        <p:nvSpPr>
          <p:cNvPr id="8" name="TextBox 7"/>
          <p:cNvSpPr txBox="1"/>
          <p:nvPr/>
        </p:nvSpPr>
        <p:spPr>
          <a:xfrm>
            <a:off x="502228" y="696606"/>
            <a:ext cx="8035100" cy="3139321"/>
          </a:xfrm>
          <a:prstGeom prst="rect">
            <a:avLst/>
          </a:prstGeom>
          <a:noFill/>
        </p:spPr>
        <p:txBody>
          <a:bodyPr wrap="square" rtlCol="0">
            <a:spAutoFit/>
          </a:bodyPr>
          <a:lstStyle/>
          <a:p>
            <a:pPr marL="285750" indent="-285750" algn="just">
              <a:lnSpc>
                <a:spcPct val="150000"/>
              </a:lnSpc>
              <a:buClr>
                <a:schemeClr val="accent6"/>
              </a:buClr>
              <a:buFont typeface="Wingdings" panose="05000000000000000000" pitchFamily="2" charset="2"/>
              <a:buChar char="§"/>
            </a:pPr>
            <a:r>
              <a:rPr lang="en-US" sz="2200" dirty="0">
                <a:solidFill>
                  <a:schemeClr val="bg1">
                    <a:lumMod val="75000"/>
                  </a:schemeClr>
                </a:solidFill>
              </a:rPr>
              <a:t>EDMS and MTF;</a:t>
            </a:r>
          </a:p>
          <a:p>
            <a:pPr marL="285750" indent="-285750" algn="just">
              <a:lnSpc>
                <a:spcPct val="150000"/>
              </a:lnSpc>
              <a:buClr>
                <a:schemeClr val="accent6"/>
              </a:buClr>
              <a:buFont typeface="Wingdings" panose="05000000000000000000" pitchFamily="2" charset="2"/>
              <a:buChar char="§"/>
            </a:pPr>
            <a:r>
              <a:rPr lang="en-US" sz="2200" dirty="0"/>
              <a:t>Item vs Asset;</a:t>
            </a:r>
          </a:p>
          <a:p>
            <a:pPr marL="285750" indent="-285750" algn="just">
              <a:lnSpc>
                <a:spcPct val="150000"/>
              </a:lnSpc>
              <a:buClr>
                <a:schemeClr val="accent6"/>
              </a:buClr>
              <a:buFont typeface="Wingdings" panose="05000000000000000000" pitchFamily="2" charset="2"/>
              <a:buChar char="§"/>
            </a:pPr>
            <a:r>
              <a:rPr lang="en-US" sz="2200" dirty="0">
                <a:solidFill>
                  <a:schemeClr val="bg1">
                    <a:lumMod val="75000"/>
                  </a:schemeClr>
                </a:solidFill>
              </a:rPr>
              <a:t>MIP and MTF;</a:t>
            </a:r>
          </a:p>
          <a:p>
            <a:pPr marL="285750" indent="-285750" algn="just">
              <a:lnSpc>
                <a:spcPct val="150000"/>
              </a:lnSpc>
              <a:buClr>
                <a:schemeClr val="accent6"/>
              </a:buClr>
              <a:buFont typeface="Wingdings" panose="05000000000000000000" pitchFamily="2" charset="2"/>
              <a:buChar char="§"/>
            </a:pPr>
            <a:r>
              <a:rPr lang="en-US" sz="2200" dirty="0">
                <a:solidFill>
                  <a:schemeClr val="bg1">
                    <a:lumMod val="75000"/>
                  </a:schemeClr>
                </a:solidFill>
              </a:rPr>
              <a:t>MTF: Assets, Assemblies and Steps;</a:t>
            </a:r>
          </a:p>
          <a:p>
            <a:pPr marL="285750" indent="-285750" algn="just">
              <a:lnSpc>
                <a:spcPct val="150000"/>
              </a:lnSpc>
              <a:buClr>
                <a:schemeClr val="accent6"/>
              </a:buClr>
              <a:buFont typeface="Wingdings" panose="05000000000000000000" pitchFamily="2" charset="2"/>
              <a:buChar char="§"/>
            </a:pPr>
            <a:r>
              <a:rPr lang="en-US" sz="2200" dirty="0">
                <a:solidFill>
                  <a:schemeClr val="bg1">
                    <a:lumMod val="75000"/>
                  </a:schemeClr>
                </a:solidFill>
              </a:rPr>
              <a:t>Manufacturing Documents;</a:t>
            </a:r>
          </a:p>
          <a:p>
            <a:pPr marL="285750" indent="-285750" algn="just">
              <a:lnSpc>
                <a:spcPct val="150000"/>
              </a:lnSpc>
              <a:buClr>
                <a:schemeClr val="accent6"/>
              </a:buClr>
              <a:buFont typeface="Wingdings" panose="05000000000000000000" pitchFamily="2" charset="2"/>
              <a:buChar char="§"/>
            </a:pPr>
            <a:r>
              <a:rPr lang="en-US" sz="2200" dirty="0">
                <a:solidFill>
                  <a:schemeClr val="bg1">
                    <a:lumMod val="75000"/>
                  </a:schemeClr>
                </a:solidFill>
              </a:rPr>
              <a:t>Handling Nonconformities.</a:t>
            </a:r>
          </a:p>
        </p:txBody>
      </p:sp>
      <p:sp>
        <p:nvSpPr>
          <p:cNvPr id="9" name="Espace réservé du pied de page 1"/>
          <p:cNvSpPr>
            <a:spLocks noGrp="1"/>
          </p:cNvSpPr>
          <p:nvPr>
            <p:ph type="ftr" sz="quarter" idx="11"/>
          </p:nvPr>
        </p:nvSpPr>
        <p:spPr>
          <a:xfrm>
            <a:off x="1905000" y="6356350"/>
            <a:ext cx="6627000" cy="360000"/>
          </a:xfrm>
        </p:spPr>
        <p:txBody>
          <a:bodyPr/>
          <a:lstStyle/>
          <a:p>
            <a:r>
              <a:rPr lang="en-GB"/>
              <a:t>HL-LHC Procurement, Baseline Documentation, Quality &amp; Risk Office</a:t>
            </a:r>
            <a:endParaRPr lang="en-GB" dirty="0"/>
          </a:p>
        </p:txBody>
      </p:sp>
    </p:spTree>
    <p:extLst>
      <p:ext uri="{BB962C8B-B14F-4D97-AF65-F5344CB8AC3E}">
        <p14:creationId xmlns:p14="http://schemas.microsoft.com/office/powerpoint/2010/main" val="23331896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617855" y="245301"/>
            <a:ext cx="7920000" cy="720000"/>
          </a:xfrm>
        </p:spPr>
        <p:txBody>
          <a:bodyPr/>
          <a:lstStyle/>
          <a:p>
            <a:r>
              <a:rPr lang="en-US" dirty="0"/>
              <a:t>Item vs Asset </a:t>
            </a:r>
            <a:endParaRPr lang="en-GB" dirty="0"/>
          </a:p>
        </p:txBody>
      </p:sp>
      <p:pic>
        <p:nvPicPr>
          <p:cNvPr id="6" name="Image 5" descr="CERN-logo_outline.jpg"/>
          <p:cNvPicPr>
            <a:picLocks noChangeAspect="1"/>
          </p:cNvPicPr>
          <p:nvPr/>
        </p:nvPicPr>
        <p:blipFill>
          <a:blip r:embed="rId3"/>
          <a:stretch>
            <a:fillRect/>
          </a:stretch>
        </p:blipFill>
        <p:spPr>
          <a:xfrm>
            <a:off x="1422000" y="6282000"/>
            <a:ext cx="494185" cy="486000"/>
          </a:xfrm>
          <a:prstGeom prst="rect">
            <a:avLst/>
          </a:prstGeom>
        </p:spPr>
      </p:pic>
      <p:sp>
        <p:nvSpPr>
          <p:cNvPr id="9" name="Espace réservé du pied de page 1"/>
          <p:cNvSpPr>
            <a:spLocks noGrp="1"/>
          </p:cNvSpPr>
          <p:nvPr>
            <p:ph type="ftr" sz="quarter" idx="11"/>
          </p:nvPr>
        </p:nvSpPr>
        <p:spPr>
          <a:xfrm>
            <a:off x="1905000" y="6356350"/>
            <a:ext cx="6627000" cy="360000"/>
          </a:xfrm>
        </p:spPr>
        <p:txBody>
          <a:bodyPr/>
          <a:lstStyle/>
          <a:p>
            <a:r>
              <a:rPr lang="en-GB"/>
              <a:t>HL-LHC Procurement, Baseline Documentation, Quality &amp; Risk Office</a:t>
            </a:r>
            <a:endParaRPr lang="en-GB" noProof="0" dirty="0"/>
          </a:p>
        </p:txBody>
      </p:sp>
      <p:sp>
        <p:nvSpPr>
          <p:cNvPr id="7" name="TextBox 6"/>
          <p:cNvSpPr txBox="1"/>
          <p:nvPr/>
        </p:nvSpPr>
        <p:spPr>
          <a:xfrm>
            <a:off x="4474312" y="5745657"/>
            <a:ext cx="4392488" cy="369332"/>
          </a:xfrm>
          <a:prstGeom prst="rect">
            <a:avLst/>
          </a:prstGeom>
          <a:noFill/>
        </p:spPr>
        <p:txBody>
          <a:bodyPr wrap="square" rtlCol="0">
            <a:spAutoFit/>
          </a:bodyPr>
          <a:lstStyle/>
          <a:p>
            <a:r>
              <a:rPr lang="en-US" dirty="0">
                <a:solidFill>
                  <a:srgbClr val="FF0000"/>
                </a:solidFill>
              </a:rPr>
              <a:t>One item can have one or more assets!</a:t>
            </a:r>
            <a:endParaRPr lang="en-GB" dirty="0">
              <a:solidFill>
                <a:srgbClr val="FF0000"/>
              </a:solidFill>
            </a:endParaRPr>
          </a:p>
        </p:txBody>
      </p:sp>
      <p:sp>
        <p:nvSpPr>
          <p:cNvPr id="10" name="TextBox 9"/>
          <p:cNvSpPr txBox="1"/>
          <p:nvPr/>
        </p:nvSpPr>
        <p:spPr>
          <a:xfrm>
            <a:off x="899592" y="1082842"/>
            <a:ext cx="3574720" cy="3831818"/>
          </a:xfrm>
          <a:prstGeom prst="rect">
            <a:avLst/>
          </a:prstGeom>
          <a:noFill/>
        </p:spPr>
        <p:txBody>
          <a:bodyPr wrap="square" rtlCol="0">
            <a:spAutoFit/>
          </a:bodyPr>
          <a:lstStyle/>
          <a:p>
            <a:pPr marL="285750" indent="-285750">
              <a:lnSpc>
                <a:spcPct val="150000"/>
              </a:lnSpc>
              <a:buClr>
                <a:schemeClr val="accent6"/>
              </a:buClr>
              <a:buFont typeface="Wingdings" panose="05000000000000000000" pitchFamily="2" charset="2"/>
              <a:buChar char="§"/>
            </a:pPr>
            <a:r>
              <a:rPr lang="en-GB" dirty="0">
                <a:solidFill>
                  <a:schemeClr val="accent5"/>
                </a:solidFill>
              </a:rPr>
              <a:t>Item</a:t>
            </a:r>
          </a:p>
          <a:p>
            <a:pPr marL="285750" indent="-285750">
              <a:lnSpc>
                <a:spcPct val="150000"/>
              </a:lnSpc>
              <a:buClr>
                <a:schemeClr val="accent6"/>
              </a:buClr>
              <a:buFont typeface="Wingdings" panose="05000000000000000000" pitchFamily="2" charset="2"/>
              <a:buChar char="§"/>
            </a:pPr>
            <a:r>
              <a:rPr lang="en-GB" dirty="0">
                <a:solidFill>
                  <a:schemeClr val="accent5"/>
                </a:solidFill>
              </a:rPr>
              <a:t>The concept;</a:t>
            </a:r>
          </a:p>
          <a:p>
            <a:pPr marL="285750" indent="-285750">
              <a:lnSpc>
                <a:spcPct val="150000"/>
              </a:lnSpc>
              <a:buClr>
                <a:schemeClr val="accent6"/>
              </a:buClr>
              <a:buFont typeface="Wingdings" panose="05000000000000000000" pitchFamily="2" charset="2"/>
              <a:buChar char="§"/>
            </a:pPr>
            <a:r>
              <a:rPr lang="en-GB" dirty="0">
                <a:solidFill>
                  <a:schemeClr val="accent5"/>
                </a:solidFill>
              </a:rPr>
              <a:t>Associated with technical specifications, drawings, conceptual specification, manufacturing procedures, test procedures;</a:t>
            </a:r>
          </a:p>
          <a:p>
            <a:pPr marL="285750" indent="-285750">
              <a:lnSpc>
                <a:spcPct val="150000"/>
              </a:lnSpc>
              <a:buClr>
                <a:schemeClr val="accent6"/>
              </a:buClr>
              <a:buFont typeface="Wingdings" panose="05000000000000000000" pitchFamily="2" charset="2"/>
              <a:buChar char="§"/>
            </a:pPr>
            <a:r>
              <a:rPr lang="en-GB" dirty="0">
                <a:solidFill>
                  <a:schemeClr val="accent5"/>
                </a:solidFill>
              </a:rPr>
              <a:t>Everything needed before production.</a:t>
            </a:r>
          </a:p>
        </p:txBody>
      </p:sp>
      <p:sp>
        <p:nvSpPr>
          <p:cNvPr id="11" name="Rectangle 10"/>
          <p:cNvSpPr/>
          <p:nvPr/>
        </p:nvSpPr>
        <p:spPr>
          <a:xfrm>
            <a:off x="5148064" y="1114329"/>
            <a:ext cx="3538736" cy="3416320"/>
          </a:xfrm>
          <a:prstGeom prst="rect">
            <a:avLst/>
          </a:prstGeom>
        </p:spPr>
        <p:txBody>
          <a:bodyPr wrap="square">
            <a:spAutoFit/>
          </a:bodyPr>
          <a:lstStyle/>
          <a:p>
            <a:pPr marL="285750" indent="-285750">
              <a:lnSpc>
                <a:spcPct val="150000"/>
              </a:lnSpc>
              <a:buClr>
                <a:schemeClr val="accent6"/>
              </a:buClr>
              <a:buFont typeface="Wingdings" panose="05000000000000000000" pitchFamily="2" charset="2"/>
              <a:buChar char="§"/>
            </a:pPr>
            <a:r>
              <a:rPr lang="en-GB" dirty="0">
                <a:solidFill>
                  <a:schemeClr val="accent5"/>
                </a:solidFill>
              </a:rPr>
              <a:t>Asset</a:t>
            </a:r>
          </a:p>
          <a:p>
            <a:pPr marL="285750" indent="-285750">
              <a:lnSpc>
                <a:spcPct val="150000"/>
              </a:lnSpc>
              <a:buClr>
                <a:schemeClr val="accent6"/>
              </a:buClr>
              <a:buFont typeface="Wingdings" panose="05000000000000000000" pitchFamily="2" charset="2"/>
              <a:buChar char="§"/>
            </a:pPr>
            <a:r>
              <a:rPr lang="en-GB" dirty="0">
                <a:solidFill>
                  <a:schemeClr val="accent5"/>
                </a:solidFill>
              </a:rPr>
              <a:t>The real thing;</a:t>
            </a:r>
          </a:p>
          <a:p>
            <a:pPr marL="285750" indent="-285750">
              <a:lnSpc>
                <a:spcPct val="150000"/>
              </a:lnSpc>
              <a:buClr>
                <a:schemeClr val="accent6"/>
              </a:buClr>
              <a:buFont typeface="Wingdings" panose="05000000000000000000" pitchFamily="2" charset="2"/>
              <a:buChar char="§"/>
            </a:pPr>
            <a:r>
              <a:rPr lang="en-GB" dirty="0">
                <a:solidFill>
                  <a:schemeClr val="accent5"/>
                </a:solidFill>
              </a:rPr>
              <a:t>Associated with all the manufacturing documentation (e. g. Metrological Reports, Material Certificates, Welds inspection …);</a:t>
            </a:r>
          </a:p>
          <a:p>
            <a:pPr marL="285750" indent="-285750">
              <a:lnSpc>
                <a:spcPct val="150000"/>
              </a:lnSpc>
              <a:buClr>
                <a:schemeClr val="accent6"/>
              </a:buClr>
              <a:buFont typeface="Wingdings" panose="05000000000000000000" pitchFamily="2" charset="2"/>
              <a:buChar char="§"/>
            </a:pPr>
            <a:r>
              <a:rPr lang="en-GB" dirty="0">
                <a:solidFill>
                  <a:schemeClr val="accent5"/>
                </a:solidFill>
              </a:rPr>
              <a:t>Manufacturing Records.</a:t>
            </a:r>
          </a:p>
        </p:txBody>
      </p:sp>
      <p:pic>
        <p:nvPicPr>
          <p:cNvPr id="12" name="Picture 11"/>
          <p:cNvPicPr>
            <a:picLocks noChangeAspect="1"/>
          </p:cNvPicPr>
          <p:nvPr/>
        </p:nvPicPr>
        <p:blipFill>
          <a:blip r:embed="rId4"/>
          <a:stretch>
            <a:fillRect/>
          </a:stretch>
        </p:blipFill>
        <p:spPr>
          <a:xfrm>
            <a:off x="874385" y="1117030"/>
            <a:ext cx="338268" cy="362430"/>
          </a:xfrm>
          <a:prstGeom prst="rect">
            <a:avLst/>
          </a:prstGeom>
        </p:spPr>
      </p:pic>
      <p:pic>
        <p:nvPicPr>
          <p:cNvPr id="13" name="Picture 12"/>
          <p:cNvPicPr>
            <a:picLocks noChangeAspect="1"/>
          </p:cNvPicPr>
          <p:nvPr/>
        </p:nvPicPr>
        <p:blipFill>
          <a:blip r:embed="rId5"/>
          <a:stretch>
            <a:fillRect/>
          </a:stretch>
        </p:blipFill>
        <p:spPr>
          <a:xfrm>
            <a:off x="5001994" y="1186187"/>
            <a:ext cx="433012" cy="386618"/>
          </a:xfrm>
          <a:prstGeom prst="rect">
            <a:avLst/>
          </a:prstGeom>
        </p:spPr>
      </p:pic>
      <p:pic>
        <p:nvPicPr>
          <p:cNvPr id="3" name="Picture 2"/>
          <p:cNvPicPr>
            <a:picLocks noChangeAspect="1"/>
          </p:cNvPicPr>
          <p:nvPr/>
        </p:nvPicPr>
        <p:blipFill>
          <a:blip r:embed="rId6"/>
          <a:stretch>
            <a:fillRect/>
          </a:stretch>
        </p:blipFill>
        <p:spPr>
          <a:xfrm>
            <a:off x="2195736" y="5032201"/>
            <a:ext cx="781050" cy="457200"/>
          </a:xfrm>
          <a:prstGeom prst="rect">
            <a:avLst/>
          </a:prstGeom>
        </p:spPr>
      </p:pic>
      <p:pic>
        <p:nvPicPr>
          <p:cNvPr id="4" name="Picture 3"/>
          <p:cNvPicPr>
            <a:picLocks noChangeAspect="1"/>
          </p:cNvPicPr>
          <p:nvPr/>
        </p:nvPicPr>
        <p:blipFill>
          <a:blip r:embed="rId7"/>
          <a:stretch>
            <a:fillRect/>
          </a:stretch>
        </p:blipFill>
        <p:spPr>
          <a:xfrm>
            <a:off x="5131176" y="4829192"/>
            <a:ext cx="3524250" cy="714375"/>
          </a:xfrm>
          <a:prstGeom prst="rect">
            <a:avLst/>
          </a:prstGeom>
        </p:spPr>
      </p:pic>
    </p:spTree>
    <p:extLst>
      <p:ext uri="{BB962C8B-B14F-4D97-AF65-F5344CB8AC3E}">
        <p14:creationId xmlns:p14="http://schemas.microsoft.com/office/powerpoint/2010/main" val="59547116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p:cNvSpPr>
            <a:spLocks noGrp="1"/>
          </p:cNvSpPr>
          <p:nvPr>
            <p:ph type="title"/>
          </p:nvPr>
        </p:nvSpPr>
        <p:spPr/>
        <p:txBody>
          <a:bodyPr/>
          <a:lstStyle/>
          <a:p>
            <a:r>
              <a:rPr lang="en-GB" dirty="0"/>
              <a:t>MIP as the basis of </a:t>
            </a:r>
            <a:r>
              <a:rPr lang="en-US" dirty="0"/>
              <a:t>MTF Set up</a:t>
            </a:r>
            <a:endParaRPr lang="en-GB" dirty="0"/>
          </a:p>
        </p:txBody>
      </p:sp>
      <p:pic>
        <p:nvPicPr>
          <p:cNvPr id="14" name="Picture 13"/>
          <p:cNvPicPr>
            <a:picLocks noChangeAspect="1"/>
          </p:cNvPicPr>
          <p:nvPr/>
        </p:nvPicPr>
        <p:blipFill>
          <a:blip r:embed="rId3"/>
          <a:stretch>
            <a:fillRect/>
          </a:stretch>
        </p:blipFill>
        <p:spPr>
          <a:xfrm>
            <a:off x="5104030" y="1608248"/>
            <a:ext cx="2062733" cy="1620000"/>
          </a:xfrm>
          <a:prstGeom prst="rect">
            <a:avLst/>
          </a:prstGeom>
          <a:ln>
            <a:solidFill>
              <a:schemeClr val="tx1"/>
            </a:solidFill>
          </a:ln>
        </p:spPr>
      </p:pic>
      <p:pic>
        <p:nvPicPr>
          <p:cNvPr id="15" name="Picture 14"/>
          <p:cNvPicPr>
            <a:picLocks noChangeAspect="1"/>
          </p:cNvPicPr>
          <p:nvPr/>
        </p:nvPicPr>
        <p:blipFill>
          <a:blip r:embed="rId4"/>
          <a:stretch>
            <a:fillRect/>
          </a:stretch>
        </p:blipFill>
        <p:spPr>
          <a:xfrm>
            <a:off x="5104029" y="3933056"/>
            <a:ext cx="2060218" cy="1620000"/>
          </a:xfrm>
          <a:prstGeom prst="rect">
            <a:avLst/>
          </a:prstGeom>
          <a:ln>
            <a:solidFill>
              <a:schemeClr val="tx1"/>
            </a:solidFill>
          </a:ln>
        </p:spPr>
      </p:pic>
      <p:pic>
        <p:nvPicPr>
          <p:cNvPr id="16" name="Picture 15"/>
          <p:cNvPicPr>
            <a:picLocks noChangeAspect="1"/>
          </p:cNvPicPr>
          <p:nvPr/>
        </p:nvPicPr>
        <p:blipFill>
          <a:blip r:embed="rId5"/>
          <a:stretch>
            <a:fillRect/>
          </a:stretch>
        </p:blipFill>
        <p:spPr>
          <a:xfrm>
            <a:off x="7434570" y="2229303"/>
            <a:ext cx="1612230" cy="2700000"/>
          </a:xfrm>
          <a:prstGeom prst="rect">
            <a:avLst/>
          </a:prstGeom>
          <a:ln>
            <a:solidFill>
              <a:schemeClr val="tx1"/>
            </a:solidFill>
          </a:ln>
        </p:spPr>
      </p:pic>
      <p:pic>
        <p:nvPicPr>
          <p:cNvPr id="17" name="Picture 16"/>
          <p:cNvPicPr>
            <a:picLocks noChangeAspect="1"/>
          </p:cNvPicPr>
          <p:nvPr/>
        </p:nvPicPr>
        <p:blipFill>
          <a:blip r:embed="rId6"/>
          <a:stretch>
            <a:fillRect/>
          </a:stretch>
        </p:blipFill>
        <p:spPr>
          <a:xfrm>
            <a:off x="7295400" y="1805966"/>
            <a:ext cx="1350000" cy="1014249"/>
          </a:xfrm>
          <a:prstGeom prst="rect">
            <a:avLst/>
          </a:prstGeom>
          <a:ln w="3175">
            <a:solidFill>
              <a:schemeClr val="tx1"/>
            </a:solidFill>
          </a:ln>
        </p:spPr>
      </p:pic>
      <p:pic>
        <p:nvPicPr>
          <p:cNvPr id="18" name="Picture 17"/>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702184" y="3237051"/>
            <a:ext cx="1080000" cy="933511"/>
          </a:xfrm>
          <a:prstGeom prst="rect">
            <a:avLst/>
          </a:prstGeom>
        </p:spPr>
      </p:pic>
      <p:pic>
        <p:nvPicPr>
          <p:cNvPr id="20" name="Picture 19"/>
          <p:cNvPicPr>
            <a:picLocks noChangeAspect="1"/>
          </p:cNvPicPr>
          <p:nvPr/>
        </p:nvPicPr>
        <p:blipFill>
          <a:blip r:embed="rId8"/>
          <a:stretch>
            <a:fillRect/>
          </a:stretch>
        </p:blipFill>
        <p:spPr>
          <a:xfrm>
            <a:off x="107504" y="1637635"/>
            <a:ext cx="1905388" cy="1365454"/>
          </a:xfrm>
          <a:prstGeom prst="rect">
            <a:avLst/>
          </a:prstGeom>
          <a:ln>
            <a:solidFill>
              <a:schemeClr val="tx1"/>
            </a:solidFill>
          </a:ln>
        </p:spPr>
      </p:pic>
      <p:pic>
        <p:nvPicPr>
          <p:cNvPr id="22" name="Picture 21">
            <a:extLst>
              <a:ext uri="{FF2B5EF4-FFF2-40B4-BE49-F238E27FC236}">
                <a16:creationId xmlns:a16="http://schemas.microsoft.com/office/drawing/2014/main" id="{909BA020-8CEA-4565-9C2D-3572AEB0588B}"/>
              </a:ext>
            </a:extLst>
          </p:cNvPr>
          <p:cNvPicPr>
            <a:picLocks noChangeAspect="1"/>
          </p:cNvPicPr>
          <p:nvPr/>
        </p:nvPicPr>
        <p:blipFill>
          <a:blip r:embed="rId6"/>
          <a:stretch>
            <a:fillRect/>
          </a:stretch>
        </p:blipFill>
        <p:spPr>
          <a:xfrm>
            <a:off x="7344070" y="4267998"/>
            <a:ext cx="1350000" cy="1014249"/>
          </a:xfrm>
          <a:prstGeom prst="rect">
            <a:avLst/>
          </a:prstGeom>
          <a:ln w="3175">
            <a:solidFill>
              <a:schemeClr val="tx1"/>
            </a:solidFill>
          </a:ln>
        </p:spPr>
      </p:pic>
      <p:pic>
        <p:nvPicPr>
          <p:cNvPr id="23" name="Picture 22">
            <a:extLst>
              <a:ext uri="{FF2B5EF4-FFF2-40B4-BE49-F238E27FC236}">
                <a16:creationId xmlns:a16="http://schemas.microsoft.com/office/drawing/2014/main" id="{544CACDA-F160-4471-8DE6-4FD35EC9B492}"/>
              </a:ext>
            </a:extLst>
          </p:cNvPr>
          <p:cNvPicPr>
            <a:picLocks noChangeAspect="1"/>
          </p:cNvPicPr>
          <p:nvPr/>
        </p:nvPicPr>
        <p:blipFill>
          <a:blip r:embed="rId9"/>
          <a:stretch>
            <a:fillRect/>
          </a:stretch>
        </p:blipFill>
        <p:spPr>
          <a:xfrm>
            <a:off x="2113967" y="1637635"/>
            <a:ext cx="963132" cy="1365453"/>
          </a:xfrm>
          <a:prstGeom prst="rect">
            <a:avLst/>
          </a:prstGeom>
          <a:ln>
            <a:solidFill>
              <a:schemeClr val="tx1"/>
            </a:solidFill>
          </a:ln>
        </p:spPr>
      </p:pic>
      <p:pic>
        <p:nvPicPr>
          <p:cNvPr id="24" name="Picture 23">
            <a:extLst>
              <a:ext uri="{FF2B5EF4-FFF2-40B4-BE49-F238E27FC236}">
                <a16:creationId xmlns:a16="http://schemas.microsoft.com/office/drawing/2014/main" id="{1FB0926E-CECE-4248-803D-40E4CF9C974E}"/>
              </a:ext>
            </a:extLst>
          </p:cNvPr>
          <p:cNvPicPr>
            <a:picLocks noChangeAspect="1"/>
          </p:cNvPicPr>
          <p:nvPr/>
        </p:nvPicPr>
        <p:blipFill>
          <a:blip r:embed="rId10"/>
          <a:stretch>
            <a:fillRect/>
          </a:stretch>
        </p:blipFill>
        <p:spPr>
          <a:xfrm>
            <a:off x="107505" y="3060871"/>
            <a:ext cx="1463527" cy="1036864"/>
          </a:xfrm>
          <a:prstGeom prst="rect">
            <a:avLst/>
          </a:prstGeom>
          <a:ln>
            <a:solidFill>
              <a:schemeClr val="tx1"/>
            </a:solidFill>
          </a:ln>
        </p:spPr>
      </p:pic>
      <p:pic>
        <p:nvPicPr>
          <p:cNvPr id="26" name="Picture 25">
            <a:extLst>
              <a:ext uri="{FF2B5EF4-FFF2-40B4-BE49-F238E27FC236}">
                <a16:creationId xmlns:a16="http://schemas.microsoft.com/office/drawing/2014/main" id="{F63790C8-E387-420E-8F72-8118918049A8}"/>
              </a:ext>
            </a:extLst>
          </p:cNvPr>
          <p:cNvPicPr>
            <a:picLocks noChangeAspect="1"/>
          </p:cNvPicPr>
          <p:nvPr/>
        </p:nvPicPr>
        <p:blipFill>
          <a:blip r:embed="rId11"/>
          <a:stretch>
            <a:fillRect/>
          </a:stretch>
        </p:blipFill>
        <p:spPr>
          <a:xfrm>
            <a:off x="5104029" y="3005930"/>
            <a:ext cx="701164" cy="999000"/>
          </a:xfrm>
          <a:prstGeom prst="rect">
            <a:avLst/>
          </a:prstGeom>
          <a:ln w="3175">
            <a:solidFill>
              <a:schemeClr val="tx1"/>
            </a:solidFill>
          </a:ln>
        </p:spPr>
      </p:pic>
      <p:pic>
        <p:nvPicPr>
          <p:cNvPr id="27" name="Picture 26">
            <a:extLst>
              <a:ext uri="{FF2B5EF4-FFF2-40B4-BE49-F238E27FC236}">
                <a16:creationId xmlns:a16="http://schemas.microsoft.com/office/drawing/2014/main" id="{FA42FAB6-D98F-4434-81A5-088118824B3C}"/>
              </a:ext>
            </a:extLst>
          </p:cNvPr>
          <p:cNvPicPr>
            <a:picLocks noChangeAspect="1"/>
          </p:cNvPicPr>
          <p:nvPr/>
        </p:nvPicPr>
        <p:blipFill>
          <a:blip r:embed="rId12"/>
          <a:stretch>
            <a:fillRect/>
          </a:stretch>
        </p:blipFill>
        <p:spPr>
          <a:xfrm>
            <a:off x="7546773" y="3003087"/>
            <a:ext cx="705863" cy="999000"/>
          </a:xfrm>
          <a:prstGeom prst="rect">
            <a:avLst/>
          </a:prstGeom>
          <a:ln w="3175">
            <a:solidFill>
              <a:schemeClr val="tx1"/>
            </a:solidFill>
          </a:ln>
        </p:spPr>
      </p:pic>
      <p:pic>
        <p:nvPicPr>
          <p:cNvPr id="28" name="Picture 27">
            <a:extLst>
              <a:ext uri="{FF2B5EF4-FFF2-40B4-BE49-F238E27FC236}">
                <a16:creationId xmlns:a16="http://schemas.microsoft.com/office/drawing/2014/main" id="{DF661FB0-34DD-4603-A833-546D1C9B3C04}"/>
              </a:ext>
            </a:extLst>
          </p:cNvPr>
          <p:cNvPicPr>
            <a:picLocks noChangeAspect="1"/>
          </p:cNvPicPr>
          <p:nvPr/>
        </p:nvPicPr>
        <p:blipFill>
          <a:blip r:embed="rId13"/>
          <a:stretch>
            <a:fillRect/>
          </a:stretch>
        </p:blipFill>
        <p:spPr>
          <a:xfrm>
            <a:off x="6768689" y="3008300"/>
            <a:ext cx="702000" cy="998686"/>
          </a:xfrm>
          <a:prstGeom prst="rect">
            <a:avLst/>
          </a:prstGeom>
          <a:ln w="3175">
            <a:solidFill>
              <a:schemeClr val="tx1"/>
            </a:solidFill>
          </a:ln>
        </p:spPr>
      </p:pic>
      <p:pic>
        <p:nvPicPr>
          <p:cNvPr id="29" name="Picture 28">
            <a:extLst>
              <a:ext uri="{FF2B5EF4-FFF2-40B4-BE49-F238E27FC236}">
                <a16:creationId xmlns:a16="http://schemas.microsoft.com/office/drawing/2014/main" id="{D93D3E80-140F-492F-B972-B4CCD94B3CFA}"/>
              </a:ext>
            </a:extLst>
          </p:cNvPr>
          <p:cNvPicPr>
            <a:picLocks noChangeAspect="1"/>
          </p:cNvPicPr>
          <p:nvPr/>
        </p:nvPicPr>
        <p:blipFill>
          <a:blip r:embed="rId14"/>
          <a:stretch>
            <a:fillRect/>
          </a:stretch>
        </p:blipFill>
        <p:spPr>
          <a:xfrm>
            <a:off x="5963916" y="3007986"/>
            <a:ext cx="702533" cy="999000"/>
          </a:xfrm>
          <a:prstGeom prst="rect">
            <a:avLst/>
          </a:prstGeom>
          <a:noFill/>
          <a:ln w="3175">
            <a:solidFill>
              <a:schemeClr val="tx1"/>
            </a:solidFill>
          </a:ln>
        </p:spPr>
      </p:pic>
      <p:pic>
        <p:nvPicPr>
          <p:cNvPr id="7" name="Picture 6">
            <a:extLst>
              <a:ext uri="{FF2B5EF4-FFF2-40B4-BE49-F238E27FC236}">
                <a16:creationId xmlns:a16="http://schemas.microsoft.com/office/drawing/2014/main" id="{54527331-2D7E-40AF-BA26-7A062290E0CB}"/>
              </a:ext>
            </a:extLst>
          </p:cNvPr>
          <p:cNvPicPr>
            <a:picLocks noChangeAspect="1"/>
          </p:cNvPicPr>
          <p:nvPr/>
        </p:nvPicPr>
        <p:blipFill>
          <a:blip r:embed="rId15"/>
          <a:stretch>
            <a:fillRect/>
          </a:stretch>
        </p:blipFill>
        <p:spPr>
          <a:xfrm>
            <a:off x="243516" y="4170561"/>
            <a:ext cx="1255868" cy="1800000"/>
          </a:xfrm>
          <a:prstGeom prst="rect">
            <a:avLst/>
          </a:prstGeom>
          <a:ln>
            <a:solidFill>
              <a:schemeClr val="tx1"/>
            </a:solidFill>
          </a:ln>
        </p:spPr>
      </p:pic>
      <p:pic>
        <p:nvPicPr>
          <p:cNvPr id="30" name="Picture 29">
            <a:extLst>
              <a:ext uri="{FF2B5EF4-FFF2-40B4-BE49-F238E27FC236}">
                <a16:creationId xmlns:a16="http://schemas.microsoft.com/office/drawing/2014/main" id="{A387BC60-27F0-4C45-9FC8-4A4478F641AF}"/>
              </a:ext>
            </a:extLst>
          </p:cNvPr>
          <p:cNvPicPr>
            <a:picLocks noChangeAspect="1"/>
          </p:cNvPicPr>
          <p:nvPr/>
        </p:nvPicPr>
        <p:blipFill>
          <a:blip r:embed="rId16"/>
          <a:stretch>
            <a:fillRect/>
          </a:stretch>
        </p:blipFill>
        <p:spPr>
          <a:xfrm>
            <a:off x="2113967" y="4267997"/>
            <a:ext cx="338268" cy="362430"/>
          </a:xfrm>
          <a:prstGeom prst="rect">
            <a:avLst/>
          </a:prstGeom>
        </p:spPr>
      </p:pic>
      <p:pic>
        <p:nvPicPr>
          <p:cNvPr id="31" name="Picture 30">
            <a:extLst>
              <a:ext uri="{FF2B5EF4-FFF2-40B4-BE49-F238E27FC236}">
                <a16:creationId xmlns:a16="http://schemas.microsoft.com/office/drawing/2014/main" id="{364C9AC7-3D20-4CA7-9F03-6BAD56234C45}"/>
              </a:ext>
            </a:extLst>
          </p:cNvPr>
          <p:cNvPicPr>
            <a:picLocks noChangeAspect="1"/>
          </p:cNvPicPr>
          <p:nvPr/>
        </p:nvPicPr>
        <p:blipFill>
          <a:blip r:embed="rId17"/>
          <a:stretch>
            <a:fillRect/>
          </a:stretch>
        </p:blipFill>
        <p:spPr>
          <a:xfrm>
            <a:off x="6799813" y="2140462"/>
            <a:ext cx="433012" cy="386618"/>
          </a:xfrm>
          <a:prstGeom prst="rect">
            <a:avLst/>
          </a:prstGeom>
        </p:spPr>
      </p:pic>
      <p:pic>
        <p:nvPicPr>
          <p:cNvPr id="32" name="Picture 31">
            <a:extLst>
              <a:ext uri="{FF2B5EF4-FFF2-40B4-BE49-F238E27FC236}">
                <a16:creationId xmlns:a16="http://schemas.microsoft.com/office/drawing/2014/main" id="{2A0A7F7B-2CD7-4042-9BA8-F97FFEF00506}"/>
              </a:ext>
            </a:extLst>
          </p:cNvPr>
          <p:cNvPicPr>
            <a:picLocks noChangeAspect="1"/>
          </p:cNvPicPr>
          <p:nvPr/>
        </p:nvPicPr>
        <p:blipFill>
          <a:blip r:embed="rId17"/>
          <a:stretch>
            <a:fillRect/>
          </a:stretch>
        </p:blipFill>
        <p:spPr>
          <a:xfrm>
            <a:off x="6821735" y="4628300"/>
            <a:ext cx="433012" cy="386618"/>
          </a:xfrm>
          <a:prstGeom prst="rect">
            <a:avLst/>
          </a:prstGeom>
        </p:spPr>
      </p:pic>
      <p:sp>
        <p:nvSpPr>
          <p:cNvPr id="8" name="TextBox 7">
            <a:extLst>
              <a:ext uri="{FF2B5EF4-FFF2-40B4-BE49-F238E27FC236}">
                <a16:creationId xmlns:a16="http://schemas.microsoft.com/office/drawing/2014/main" id="{56A9091E-2FC1-479E-993C-0E65497D03F8}"/>
              </a:ext>
            </a:extLst>
          </p:cNvPr>
          <p:cNvSpPr txBox="1"/>
          <p:nvPr/>
        </p:nvSpPr>
        <p:spPr>
          <a:xfrm>
            <a:off x="1916866" y="4681695"/>
            <a:ext cx="732470" cy="369332"/>
          </a:xfrm>
          <a:prstGeom prst="rect">
            <a:avLst/>
          </a:prstGeom>
          <a:noFill/>
        </p:spPr>
        <p:txBody>
          <a:bodyPr wrap="square" rtlCol="0">
            <a:spAutoFit/>
          </a:bodyPr>
          <a:lstStyle/>
          <a:p>
            <a:r>
              <a:rPr lang="en-US" dirty="0"/>
              <a:t>ITEM</a:t>
            </a:r>
          </a:p>
        </p:txBody>
      </p:sp>
      <p:cxnSp>
        <p:nvCxnSpPr>
          <p:cNvPr id="5" name="Straight Arrow Connector 4">
            <a:extLst>
              <a:ext uri="{FF2B5EF4-FFF2-40B4-BE49-F238E27FC236}">
                <a16:creationId xmlns:a16="http://schemas.microsoft.com/office/drawing/2014/main" id="{253073E3-F79C-49CF-95FA-54BBA59FB9FF}"/>
              </a:ext>
            </a:extLst>
          </p:cNvPr>
          <p:cNvCxnSpPr/>
          <p:nvPr/>
        </p:nvCxnSpPr>
        <p:spPr>
          <a:xfrm flipV="1">
            <a:off x="3235821" y="2418249"/>
            <a:ext cx="3429258" cy="1252327"/>
          </a:xfrm>
          <a:prstGeom prst="straightConnector1">
            <a:avLst/>
          </a:prstGeom>
          <a:ln>
            <a:tailEnd type="triangle"/>
          </a:ln>
          <a:effectLst/>
        </p:spPr>
        <p:style>
          <a:lnRef idx="2">
            <a:schemeClr val="accent1"/>
          </a:lnRef>
          <a:fillRef idx="0">
            <a:schemeClr val="accent1"/>
          </a:fillRef>
          <a:effectRef idx="1">
            <a:schemeClr val="accent1"/>
          </a:effectRef>
          <a:fontRef idx="minor">
            <a:schemeClr val="tx1"/>
          </a:fontRef>
        </p:style>
      </p:cxnSp>
      <p:cxnSp>
        <p:nvCxnSpPr>
          <p:cNvPr id="25" name="Straight Arrow Connector 24">
            <a:extLst>
              <a:ext uri="{FF2B5EF4-FFF2-40B4-BE49-F238E27FC236}">
                <a16:creationId xmlns:a16="http://schemas.microsoft.com/office/drawing/2014/main" id="{32497BC2-D4F0-4F92-80C4-62A44ECF4F97}"/>
              </a:ext>
            </a:extLst>
          </p:cNvPr>
          <p:cNvCxnSpPr>
            <a:cxnSpLocks/>
          </p:cNvCxnSpPr>
          <p:nvPr/>
        </p:nvCxnSpPr>
        <p:spPr>
          <a:xfrm>
            <a:off x="3235821" y="3670575"/>
            <a:ext cx="3404584" cy="959852"/>
          </a:xfrm>
          <a:prstGeom prst="straightConnector1">
            <a:avLst/>
          </a:prstGeom>
          <a:ln>
            <a:tailEnd type="triangle"/>
          </a:ln>
          <a:effectLst/>
        </p:spPr>
        <p:style>
          <a:lnRef idx="2">
            <a:schemeClr val="accent1"/>
          </a:lnRef>
          <a:fillRef idx="0">
            <a:schemeClr val="accent1"/>
          </a:fillRef>
          <a:effectRef idx="1">
            <a:schemeClr val="accent1"/>
          </a:effectRef>
          <a:fontRef idx="minor">
            <a:schemeClr val="tx1"/>
          </a:fontRef>
        </p:style>
      </p:cxnSp>
      <p:pic>
        <p:nvPicPr>
          <p:cNvPr id="11" name="Picture 10">
            <a:extLst>
              <a:ext uri="{FF2B5EF4-FFF2-40B4-BE49-F238E27FC236}">
                <a16:creationId xmlns:a16="http://schemas.microsoft.com/office/drawing/2014/main" id="{25B26521-34B1-483B-ACB8-F075617D224F}"/>
              </a:ext>
            </a:extLst>
          </p:cNvPr>
          <p:cNvPicPr>
            <a:picLocks noChangeAspect="1"/>
          </p:cNvPicPr>
          <p:nvPr/>
        </p:nvPicPr>
        <p:blipFill>
          <a:blip r:embed="rId18"/>
          <a:stretch>
            <a:fillRect/>
          </a:stretch>
        </p:blipFill>
        <p:spPr>
          <a:xfrm>
            <a:off x="2683984" y="4170561"/>
            <a:ext cx="1237910" cy="1800000"/>
          </a:xfrm>
          <a:prstGeom prst="rect">
            <a:avLst/>
          </a:prstGeom>
          <a:ln>
            <a:solidFill>
              <a:schemeClr val="tx1"/>
            </a:solidFill>
          </a:ln>
        </p:spPr>
      </p:pic>
      <p:sp>
        <p:nvSpPr>
          <p:cNvPr id="33" name="TextBox 32">
            <a:extLst>
              <a:ext uri="{FF2B5EF4-FFF2-40B4-BE49-F238E27FC236}">
                <a16:creationId xmlns:a16="http://schemas.microsoft.com/office/drawing/2014/main" id="{573AFB62-5E68-4B7C-8820-BCC235D1614A}"/>
              </a:ext>
            </a:extLst>
          </p:cNvPr>
          <p:cNvSpPr txBox="1"/>
          <p:nvPr/>
        </p:nvSpPr>
        <p:spPr>
          <a:xfrm>
            <a:off x="6534499" y="5530476"/>
            <a:ext cx="1349999" cy="369332"/>
          </a:xfrm>
          <a:prstGeom prst="rect">
            <a:avLst/>
          </a:prstGeom>
          <a:noFill/>
        </p:spPr>
        <p:txBody>
          <a:bodyPr wrap="square" rtlCol="0">
            <a:spAutoFit/>
          </a:bodyPr>
          <a:lstStyle/>
          <a:p>
            <a:r>
              <a:rPr lang="en-US" dirty="0"/>
              <a:t>ASSET (S)</a:t>
            </a:r>
          </a:p>
        </p:txBody>
      </p:sp>
      <p:sp>
        <p:nvSpPr>
          <p:cNvPr id="12" name="Footer Placeholder 11">
            <a:extLst>
              <a:ext uri="{FF2B5EF4-FFF2-40B4-BE49-F238E27FC236}">
                <a16:creationId xmlns:a16="http://schemas.microsoft.com/office/drawing/2014/main" id="{F6A2CD63-C735-4A91-84C4-C6F05730C148}"/>
              </a:ext>
            </a:extLst>
          </p:cNvPr>
          <p:cNvSpPr>
            <a:spLocks noGrp="1"/>
          </p:cNvSpPr>
          <p:nvPr>
            <p:ph type="ftr" sz="quarter" idx="11"/>
          </p:nvPr>
        </p:nvSpPr>
        <p:spPr/>
        <p:txBody>
          <a:bodyPr/>
          <a:lstStyle/>
          <a:p>
            <a:r>
              <a:rPr lang="en-GB" noProof="0"/>
              <a:t>HL-LHC Procurement, Baseline Documentation, Quality &amp; Risk Office</a:t>
            </a:r>
          </a:p>
        </p:txBody>
      </p:sp>
    </p:spTree>
    <p:extLst>
      <p:ext uri="{BB962C8B-B14F-4D97-AF65-F5344CB8AC3E}">
        <p14:creationId xmlns:p14="http://schemas.microsoft.com/office/powerpoint/2010/main" val="36563883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US" dirty="0"/>
              <a:t>Outline</a:t>
            </a:r>
            <a:endParaRPr lang="en-GB" dirty="0"/>
          </a:p>
        </p:txBody>
      </p:sp>
      <p:pic>
        <p:nvPicPr>
          <p:cNvPr id="6" name="Image 5" descr="CERN-logo_outline.jpg"/>
          <p:cNvPicPr>
            <a:picLocks noChangeAspect="1"/>
          </p:cNvPicPr>
          <p:nvPr/>
        </p:nvPicPr>
        <p:blipFill>
          <a:blip r:embed="rId3"/>
          <a:stretch>
            <a:fillRect/>
          </a:stretch>
        </p:blipFill>
        <p:spPr>
          <a:xfrm>
            <a:off x="1422000" y="6282000"/>
            <a:ext cx="494185" cy="486000"/>
          </a:xfrm>
          <a:prstGeom prst="rect">
            <a:avLst/>
          </a:prstGeom>
        </p:spPr>
      </p:pic>
      <p:sp>
        <p:nvSpPr>
          <p:cNvPr id="8" name="TextBox 7"/>
          <p:cNvSpPr txBox="1"/>
          <p:nvPr/>
        </p:nvSpPr>
        <p:spPr>
          <a:xfrm>
            <a:off x="502228" y="696606"/>
            <a:ext cx="8035100" cy="3139321"/>
          </a:xfrm>
          <a:prstGeom prst="rect">
            <a:avLst/>
          </a:prstGeom>
          <a:noFill/>
        </p:spPr>
        <p:txBody>
          <a:bodyPr wrap="square" rtlCol="0">
            <a:spAutoFit/>
          </a:bodyPr>
          <a:lstStyle/>
          <a:p>
            <a:pPr marL="285750" indent="-285750" algn="just">
              <a:lnSpc>
                <a:spcPct val="150000"/>
              </a:lnSpc>
              <a:buClr>
                <a:schemeClr val="accent6"/>
              </a:buClr>
              <a:buFont typeface="Wingdings" panose="05000000000000000000" pitchFamily="2" charset="2"/>
              <a:buChar char="§"/>
            </a:pPr>
            <a:r>
              <a:rPr lang="en-US" sz="2200" dirty="0">
                <a:solidFill>
                  <a:schemeClr val="bg1">
                    <a:lumMod val="75000"/>
                  </a:schemeClr>
                </a:solidFill>
              </a:rPr>
              <a:t>EDMS and MTF;</a:t>
            </a:r>
          </a:p>
          <a:p>
            <a:pPr marL="285750" indent="-285750" algn="just">
              <a:lnSpc>
                <a:spcPct val="150000"/>
              </a:lnSpc>
              <a:buClr>
                <a:schemeClr val="accent6"/>
              </a:buClr>
              <a:buFont typeface="Wingdings" panose="05000000000000000000" pitchFamily="2" charset="2"/>
              <a:buChar char="§"/>
            </a:pPr>
            <a:r>
              <a:rPr lang="en-US" sz="2200" dirty="0">
                <a:solidFill>
                  <a:schemeClr val="bg1">
                    <a:lumMod val="75000"/>
                  </a:schemeClr>
                </a:solidFill>
              </a:rPr>
              <a:t>Item vs Asset;</a:t>
            </a:r>
          </a:p>
          <a:p>
            <a:pPr marL="285750" indent="-285750" algn="just">
              <a:lnSpc>
                <a:spcPct val="150000"/>
              </a:lnSpc>
              <a:buClr>
                <a:schemeClr val="accent6"/>
              </a:buClr>
              <a:buFont typeface="Wingdings" panose="05000000000000000000" pitchFamily="2" charset="2"/>
              <a:buChar char="§"/>
            </a:pPr>
            <a:r>
              <a:rPr lang="en-US" sz="2200" dirty="0">
                <a:solidFill>
                  <a:schemeClr val="accent5"/>
                </a:solidFill>
              </a:rPr>
              <a:t>MIP and MTF;</a:t>
            </a:r>
          </a:p>
          <a:p>
            <a:pPr marL="285750" indent="-285750" algn="just">
              <a:lnSpc>
                <a:spcPct val="150000"/>
              </a:lnSpc>
              <a:buClr>
                <a:schemeClr val="accent6"/>
              </a:buClr>
              <a:buFont typeface="Wingdings" panose="05000000000000000000" pitchFamily="2" charset="2"/>
              <a:buChar char="§"/>
            </a:pPr>
            <a:r>
              <a:rPr lang="en-US" sz="2200" dirty="0">
                <a:solidFill>
                  <a:schemeClr val="bg1">
                    <a:lumMod val="75000"/>
                  </a:schemeClr>
                </a:solidFill>
              </a:rPr>
              <a:t>MTF Assets and Assemblies, Steps;</a:t>
            </a:r>
          </a:p>
          <a:p>
            <a:pPr marL="285750" indent="-285750" algn="just">
              <a:lnSpc>
                <a:spcPct val="150000"/>
              </a:lnSpc>
              <a:buClr>
                <a:schemeClr val="accent6"/>
              </a:buClr>
              <a:buFont typeface="Wingdings" panose="05000000000000000000" pitchFamily="2" charset="2"/>
              <a:buChar char="§"/>
            </a:pPr>
            <a:r>
              <a:rPr lang="en-US" sz="2200" dirty="0">
                <a:solidFill>
                  <a:schemeClr val="bg1">
                    <a:lumMod val="75000"/>
                  </a:schemeClr>
                </a:solidFill>
              </a:rPr>
              <a:t>Manufacturing Documents;</a:t>
            </a:r>
          </a:p>
          <a:p>
            <a:pPr marL="285750" indent="-285750" algn="just">
              <a:lnSpc>
                <a:spcPct val="150000"/>
              </a:lnSpc>
              <a:buClr>
                <a:schemeClr val="accent6"/>
              </a:buClr>
              <a:buFont typeface="Wingdings" panose="05000000000000000000" pitchFamily="2" charset="2"/>
              <a:buChar char="§"/>
            </a:pPr>
            <a:r>
              <a:rPr lang="en-US" sz="2200" dirty="0">
                <a:solidFill>
                  <a:schemeClr val="bg1">
                    <a:lumMod val="75000"/>
                  </a:schemeClr>
                </a:solidFill>
              </a:rPr>
              <a:t>Handling Nonconformities.</a:t>
            </a:r>
          </a:p>
        </p:txBody>
      </p:sp>
      <p:sp>
        <p:nvSpPr>
          <p:cNvPr id="9" name="Espace réservé du pied de page 1"/>
          <p:cNvSpPr>
            <a:spLocks noGrp="1"/>
          </p:cNvSpPr>
          <p:nvPr>
            <p:ph type="ftr" sz="quarter" idx="11"/>
          </p:nvPr>
        </p:nvSpPr>
        <p:spPr>
          <a:xfrm>
            <a:off x="1905000" y="6356350"/>
            <a:ext cx="6627000" cy="360000"/>
          </a:xfrm>
        </p:spPr>
        <p:txBody>
          <a:bodyPr/>
          <a:lstStyle/>
          <a:p>
            <a:r>
              <a:rPr lang="en-GB"/>
              <a:t>HL-LHC Procurement, Baseline Documentation, Quality &amp; Risk Office</a:t>
            </a:r>
            <a:endParaRPr lang="en-GB" dirty="0"/>
          </a:p>
        </p:txBody>
      </p:sp>
    </p:spTree>
    <p:extLst>
      <p:ext uri="{BB962C8B-B14F-4D97-AF65-F5344CB8AC3E}">
        <p14:creationId xmlns:p14="http://schemas.microsoft.com/office/powerpoint/2010/main" val="276654718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p:cNvSpPr>
            <a:spLocks noGrp="1"/>
          </p:cNvSpPr>
          <p:nvPr>
            <p:ph type="title"/>
          </p:nvPr>
        </p:nvSpPr>
        <p:spPr/>
        <p:txBody>
          <a:bodyPr/>
          <a:lstStyle/>
          <a:p>
            <a:r>
              <a:rPr lang="fr-CH" dirty="0" err="1"/>
              <a:t>Manufacturing</a:t>
            </a:r>
            <a:r>
              <a:rPr lang="fr-CH" dirty="0"/>
              <a:t> Inspection Plan - MIP</a:t>
            </a:r>
            <a:endParaRPr lang="en-GB" dirty="0"/>
          </a:p>
        </p:txBody>
      </p:sp>
      <p:pic>
        <p:nvPicPr>
          <p:cNvPr id="5" name="Image 4" descr="CERN-logo_outline.jpg"/>
          <p:cNvPicPr>
            <a:picLocks noChangeAspect="1"/>
          </p:cNvPicPr>
          <p:nvPr/>
        </p:nvPicPr>
        <p:blipFill>
          <a:blip r:embed="rId3"/>
          <a:stretch>
            <a:fillRect/>
          </a:stretch>
        </p:blipFill>
        <p:spPr>
          <a:xfrm>
            <a:off x="1422000" y="6282000"/>
            <a:ext cx="494185" cy="486000"/>
          </a:xfrm>
          <a:prstGeom prst="rect">
            <a:avLst/>
          </a:prstGeom>
        </p:spPr>
      </p:pic>
      <p:sp>
        <p:nvSpPr>
          <p:cNvPr id="21" name="Espace réservé du pied de page 1"/>
          <p:cNvSpPr>
            <a:spLocks noGrp="1"/>
          </p:cNvSpPr>
          <p:nvPr>
            <p:ph type="ftr" sz="quarter" idx="11"/>
          </p:nvPr>
        </p:nvSpPr>
        <p:spPr>
          <a:xfrm>
            <a:off x="1905000" y="6356350"/>
            <a:ext cx="6627000" cy="360000"/>
          </a:xfrm>
        </p:spPr>
        <p:txBody>
          <a:bodyPr/>
          <a:lstStyle/>
          <a:p>
            <a:r>
              <a:rPr lang="en-GB"/>
              <a:t>HL-LHC Procurement, Baseline Documentation, Quality &amp; Risk Office</a:t>
            </a:r>
            <a:endParaRPr lang="en-GB" noProof="0" dirty="0"/>
          </a:p>
        </p:txBody>
      </p:sp>
      <p:pic>
        <p:nvPicPr>
          <p:cNvPr id="6" name="Picture 5"/>
          <p:cNvPicPr>
            <a:picLocks noChangeAspect="1"/>
          </p:cNvPicPr>
          <p:nvPr/>
        </p:nvPicPr>
        <p:blipFill>
          <a:blip r:embed="rId4"/>
          <a:stretch>
            <a:fillRect/>
          </a:stretch>
        </p:blipFill>
        <p:spPr>
          <a:xfrm>
            <a:off x="389464" y="889736"/>
            <a:ext cx="3600000" cy="2534430"/>
          </a:xfrm>
          <a:prstGeom prst="rect">
            <a:avLst/>
          </a:prstGeom>
          <a:ln>
            <a:solidFill>
              <a:schemeClr val="tx1"/>
            </a:solidFill>
          </a:ln>
        </p:spPr>
      </p:pic>
      <p:pic>
        <p:nvPicPr>
          <p:cNvPr id="8" name="Picture 7"/>
          <p:cNvPicPr>
            <a:picLocks noChangeAspect="1"/>
          </p:cNvPicPr>
          <p:nvPr/>
        </p:nvPicPr>
        <p:blipFill>
          <a:blip r:embed="rId5"/>
          <a:stretch>
            <a:fillRect/>
          </a:stretch>
        </p:blipFill>
        <p:spPr>
          <a:xfrm>
            <a:off x="389464" y="3768901"/>
            <a:ext cx="3600000" cy="2475924"/>
          </a:xfrm>
          <a:prstGeom prst="rect">
            <a:avLst/>
          </a:prstGeom>
          <a:ln>
            <a:solidFill>
              <a:schemeClr val="tx1"/>
            </a:solidFill>
          </a:ln>
        </p:spPr>
      </p:pic>
      <p:sp>
        <p:nvSpPr>
          <p:cNvPr id="9" name="TextBox 8"/>
          <p:cNvSpPr txBox="1"/>
          <p:nvPr/>
        </p:nvSpPr>
        <p:spPr>
          <a:xfrm>
            <a:off x="4212000" y="843717"/>
            <a:ext cx="4402832" cy="4031873"/>
          </a:xfrm>
          <a:prstGeom prst="rect">
            <a:avLst/>
          </a:prstGeom>
          <a:noFill/>
        </p:spPr>
        <p:txBody>
          <a:bodyPr wrap="square" rtlCol="0">
            <a:spAutoFit/>
          </a:bodyPr>
          <a:lstStyle/>
          <a:p>
            <a:r>
              <a:rPr lang="fr-CH" sz="2000" b="1" u="sng" dirty="0" err="1">
                <a:solidFill>
                  <a:schemeClr val="accent5"/>
                </a:solidFill>
              </a:rPr>
              <a:t>Manufacturing</a:t>
            </a:r>
            <a:r>
              <a:rPr lang="fr-CH" sz="2000" b="1" u="sng" dirty="0">
                <a:solidFill>
                  <a:schemeClr val="accent5"/>
                </a:solidFill>
              </a:rPr>
              <a:t> and Inspection Plan</a:t>
            </a:r>
          </a:p>
          <a:p>
            <a:endParaRPr lang="fr-CH" dirty="0">
              <a:solidFill>
                <a:schemeClr val="accent5"/>
              </a:solidFill>
            </a:endParaRPr>
          </a:p>
          <a:p>
            <a:pPr marL="285750" indent="-285750">
              <a:buFont typeface="Wingdings" panose="05000000000000000000" pitchFamily="2" charset="2"/>
              <a:buChar char="§"/>
            </a:pPr>
            <a:r>
              <a:rPr lang="fr-CH" sz="2000" b="1" dirty="0">
                <a:solidFill>
                  <a:schemeClr val="accent5"/>
                </a:solidFill>
              </a:rPr>
              <a:t>PROCEDURE: </a:t>
            </a:r>
            <a:r>
              <a:rPr lang="fr-CH" sz="2000" b="1" dirty="0">
                <a:solidFill>
                  <a:schemeClr val="accent5"/>
                </a:solidFill>
                <a:hlinkClick r:id="rId6"/>
              </a:rPr>
              <a:t>1563887</a:t>
            </a:r>
            <a:endParaRPr lang="fr-CH" sz="2000" b="1" dirty="0">
              <a:solidFill>
                <a:schemeClr val="accent5"/>
              </a:solidFill>
            </a:endParaRPr>
          </a:p>
          <a:p>
            <a:pPr marL="285750" indent="-285750">
              <a:buFont typeface="Wingdings" panose="05000000000000000000" pitchFamily="2" charset="2"/>
              <a:buChar char="§"/>
            </a:pPr>
            <a:endParaRPr lang="fr-CH" sz="2000" b="1" dirty="0">
              <a:solidFill>
                <a:schemeClr val="accent5"/>
              </a:solidFill>
            </a:endParaRPr>
          </a:p>
          <a:p>
            <a:pPr marL="285750" indent="-285750">
              <a:buFont typeface="Wingdings" panose="05000000000000000000" pitchFamily="2" charset="2"/>
              <a:buChar char="§"/>
            </a:pPr>
            <a:endParaRPr lang="fr-CH" sz="2000" b="1" dirty="0">
              <a:solidFill>
                <a:schemeClr val="accent5"/>
              </a:solidFill>
            </a:endParaRPr>
          </a:p>
          <a:p>
            <a:pPr marL="285750" indent="-285750">
              <a:buFont typeface="Wingdings" panose="05000000000000000000" pitchFamily="2" charset="2"/>
              <a:buChar char="§"/>
            </a:pPr>
            <a:endParaRPr lang="fr-CH" sz="2000" b="1" dirty="0">
              <a:solidFill>
                <a:schemeClr val="accent5"/>
              </a:solidFill>
            </a:endParaRPr>
          </a:p>
          <a:p>
            <a:pPr marL="285750" indent="-285750">
              <a:buFont typeface="Wingdings" panose="05000000000000000000" pitchFamily="2" charset="2"/>
              <a:buChar char="§"/>
            </a:pPr>
            <a:endParaRPr lang="fr-CH" sz="2000" b="1" dirty="0">
              <a:solidFill>
                <a:schemeClr val="accent5"/>
              </a:solidFill>
            </a:endParaRPr>
          </a:p>
          <a:p>
            <a:pPr marL="285750" indent="-285750">
              <a:buFont typeface="Wingdings" panose="05000000000000000000" pitchFamily="2" charset="2"/>
              <a:buChar char="§"/>
            </a:pPr>
            <a:endParaRPr lang="fr-CH" sz="2000" b="1" dirty="0">
              <a:solidFill>
                <a:schemeClr val="accent5"/>
              </a:solidFill>
            </a:endParaRPr>
          </a:p>
          <a:p>
            <a:pPr marL="285750" indent="-285750">
              <a:buFont typeface="Wingdings" panose="05000000000000000000" pitchFamily="2" charset="2"/>
              <a:buChar char="§"/>
            </a:pPr>
            <a:endParaRPr lang="fr-CH" sz="2000" b="1" dirty="0">
              <a:solidFill>
                <a:schemeClr val="accent5"/>
              </a:solidFill>
            </a:endParaRPr>
          </a:p>
          <a:p>
            <a:pPr marL="285750" indent="-285750">
              <a:buFont typeface="Wingdings" panose="05000000000000000000" pitchFamily="2" charset="2"/>
              <a:buChar char="§"/>
            </a:pPr>
            <a:endParaRPr lang="fr-CH" sz="2000" b="1" dirty="0">
              <a:solidFill>
                <a:schemeClr val="accent5"/>
              </a:solidFill>
            </a:endParaRPr>
          </a:p>
          <a:p>
            <a:pPr marL="285750" indent="-285750">
              <a:buFont typeface="Wingdings" panose="05000000000000000000" pitchFamily="2" charset="2"/>
              <a:buChar char="§"/>
            </a:pPr>
            <a:endParaRPr lang="fr-CH" sz="2000" b="1" dirty="0">
              <a:solidFill>
                <a:schemeClr val="accent5"/>
              </a:solidFill>
            </a:endParaRPr>
          </a:p>
          <a:p>
            <a:pPr marL="285750" indent="-285750">
              <a:buFont typeface="Wingdings" panose="05000000000000000000" pitchFamily="2" charset="2"/>
              <a:buChar char="§"/>
            </a:pPr>
            <a:endParaRPr lang="fr-CH" sz="2000" b="1" dirty="0">
              <a:solidFill>
                <a:schemeClr val="accent5"/>
              </a:solidFill>
            </a:endParaRPr>
          </a:p>
          <a:p>
            <a:pPr marL="285750" indent="-285750">
              <a:buFont typeface="Wingdings" panose="05000000000000000000" pitchFamily="2" charset="2"/>
              <a:buChar char="§"/>
            </a:pPr>
            <a:r>
              <a:rPr lang="fr-CH" sz="2000" b="1" dirty="0">
                <a:solidFill>
                  <a:schemeClr val="accent5"/>
                </a:solidFill>
              </a:rPr>
              <a:t>TEMPLATE: </a:t>
            </a:r>
            <a:r>
              <a:rPr lang="fr-CH" sz="2000" b="1" dirty="0">
                <a:solidFill>
                  <a:schemeClr val="accent5"/>
                </a:solidFill>
                <a:hlinkClick r:id="rId7"/>
              </a:rPr>
              <a:t>1528333</a:t>
            </a:r>
            <a:endParaRPr lang="en-GB" sz="2000" b="1" dirty="0">
              <a:solidFill>
                <a:schemeClr val="accent5"/>
              </a:solidFill>
            </a:endParaRPr>
          </a:p>
        </p:txBody>
      </p:sp>
      <p:pic>
        <p:nvPicPr>
          <p:cNvPr id="10" name="Picture 9"/>
          <p:cNvPicPr>
            <a:picLocks noChangeAspect="1"/>
          </p:cNvPicPr>
          <p:nvPr/>
        </p:nvPicPr>
        <p:blipFill>
          <a:blip r:embed="rId8"/>
          <a:stretch>
            <a:fillRect/>
          </a:stretch>
        </p:blipFill>
        <p:spPr>
          <a:xfrm>
            <a:off x="4427984" y="1868759"/>
            <a:ext cx="1771636" cy="2520000"/>
          </a:xfrm>
          <a:prstGeom prst="rect">
            <a:avLst/>
          </a:prstGeom>
          <a:ln>
            <a:solidFill>
              <a:schemeClr val="tx1"/>
            </a:solidFill>
          </a:ln>
        </p:spPr>
      </p:pic>
      <p:pic>
        <p:nvPicPr>
          <p:cNvPr id="11" name="Picture 10"/>
          <p:cNvPicPr>
            <a:picLocks noChangeAspect="1"/>
          </p:cNvPicPr>
          <p:nvPr/>
        </p:nvPicPr>
        <p:blipFill>
          <a:blip r:embed="rId9"/>
          <a:stretch>
            <a:fillRect/>
          </a:stretch>
        </p:blipFill>
        <p:spPr>
          <a:xfrm>
            <a:off x="6709096" y="1868759"/>
            <a:ext cx="1772880" cy="2520000"/>
          </a:xfrm>
          <a:prstGeom prst="rect">
            <a:avLst/>
          </a:prstGeom>
          <a:ln>
            <a:solidFill>
              <a:schemeClr val="tx1"/>
            </a:solidFill>
          </a:ln>
        </p:spPr>
      </p:pic>
      <p:pic>
        <p:nvPicPr>
          <p:cNvPr id="25" name="Picture 24"/>
          <p:cNvPicPr>
            <a:picLocks noChangeAspect="1"/>
          </p:cNvPicPr>
          <p:nvPr/>
        </p:nvPicPr>
        <p:blipFill>
          <a:blip r:embed="rId4"/>
          <a:stretch>
            <a:fillRect/>
          </a:stretch>
        </p:blipFill>
        <p:spPr>
          <a:xfrm>
            <a:off x="4291087" y="4941168"/>
            <a:ext cx="2045430" cy="1440000"/>
          </a:xfrm>
          <a:prstGeom prst="rect">
            <a:avLst/>
          </a:prstGeom>
          <a:ln>
            <a:solidFill>
              <a:schemeClr val="tx1"/>
            </a:solidFill>
          </a:ln>
        </p:spPr>
      </p:pic>
      <p:pic>
        <p:nvPicPr>
          <p:cNvPr id="26" name="Picture 25"/>
          <p:cNvPicPr>
            <a:picLocks noChangeAspect="1"/>
          </p:cNvPicPr>
          <p:nvPr/>
        </p:nvPicPr>
        <p:blipFill>
          <a:blip r:embed="rId5"/>
          <a:stretch>
            <a:fillRect/>
          </a:stretch>
        </p:blipFill>
        <p:spPr>
          <a:xfrm>
            <a:off x="6545788" y="4941168"/>
            <a:ext cx="2093764" cy="1440000"/>
          </a:xfrm>
          <a:prstGeom prst="rect">
            <a:avLst/>
          </a:prstGeom>
          <a:ln>
            <a:solidFill>
              <a:schemeClr val="tx1"/>
            </a:solidFill>
          </a:ln>
        </p:spPr>
      </p:pic>
    </p:spTree>
    <p:extLst>
      <p:ext uri="{BB962C8B-B14F-4D97-AF65-F5344CB8AC3E}">
        <p14:creationId xmlns:p14="http://schemas.microsoft.com/office/powerpoint/2010/main" val="2712341642"/>
      </p:ext>
    </p:extLst>
  </p:cSld>
  <p:clrMapOvr>
    <a:masterClrMapping/>
  </p:clrMapOvr>
</p:sld>
</file>

<file path=ppt/theme/theme1.xml><?xml version="1.0" encoding="utf-8"?>
<a:theme xmlns:a="http://schemas.openxmlformats.org/drawingml/2006/main" name="Thème Office">
  <a:themeElements>
    <a:clrScheme name="HiLumi">
      <a:dk1>
        <a:sysClr val="windowText" lastClr="000000"/>
      </a:dk1>
      <a:lt1>
        <a:sysClr val="window" lastClr="FFFFFF"/>
      </a:lt1>
      <a:dk2>
        <a:srgbClr val="005F8C"/>
      </a:dk2>
      <a:lt2>
        <a:srgbClr val="0093BE"/>
      </a:lt2>
      <a:accent1>
        <a:srgbClr val="64BCD9"/>
      </a:accent1>
      <a:accent2>
        <a:srgbClr val="700A00"/>
      </a:accent2>
      <a:accent3>
        <a:srgbClr val="CA1100"/>
      </a:accent3>
      <a:accent4>
        <a:srgbClr val="E65346"/>
      </a:accent4>
      <a:accent5>
        <a:srgbClr val="5A5A5A"/>
      </a:accent5>
      <a:accent6>
        <a:srgbClr val="FB963C"/>
      </a:accent6>
      <a:hlink>
        <a:srgbClr val="0093BE"/>
      </a:hlink>
      <a:folHlink>
        <a:srgbClr val="6E6E6E"/>
      </a:folHlink>
    </a:clrScheme>
    <a:fontScheme name="Office Classique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8550</TotalTime>
  <Words>1880</Words>
  <Application>Microsoft Office PowerPoint</Application>
  <PresentationFormat>On-screen Show (4:3)</PresentationFormat>
  <Paragraphs>248</Paragraphs>
  <Slides>30</Slides>
  <Notes>21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30</vt:i4>
      </vt:variant>
    </vt:vector>
  </HeadingPairs>
  <TitlesOfParts>
    <vt:vector size="34" baseType="lpstr">
      <vt:lpstr>Arial</vt:lpstr>
      <vt:lpstr>Calibri</vt:lpstr>
      <vt:lpstr>Wingdings</vt:lpstr>
      <vt:lpstr>Thème Office</vt:lpstr>
      <vt:lpstr>MTF for HL-LHC  </vt:lpstr>
      <vt:lpstr>Outline</vt:lpstr>
      <vt:lpstr>MTF</vt:lpstr>
      <vt:lpstr>MTF</vt:lpstr>
      <vt:lpstr>Outline</vt:lpstr>
      <vt:lpstr>Item vs Asset </vt:lpstr>
      <vt:lpstr>MIP as the basis of MTF Set up</vt:lpstr>
      <vt:lpstr>Outline</vt:lpstr>
      <vt:lpstr>Manufacturing Inspection Plan - MIP</vt:lpstr>
      <vt:lpstr>Manufacturing Inspection Plan - MIP</vt:lpstr>
      <vt:lpstr>Manufacturing Inspection Plan - MIP</vt:lpstr>
      <vt:lpstr>Manufacturing Inspection Plan - MIP</vt:lpstr>
      <vt:lpstr>Outline</vt:lpstr>
      <vt:lpstr>Access to MTF</vt:lpstr>
      <vt:lpstr>Access to MTF</vt:lpstr>
      <vt:lpstr>Access to MTF</vt:lpstr>
      <vt:lpstr>MTF Assets</vt:lpstr>
      <vt:lpstr>Main information of the asset</vt:lpstr>
      <vt:lpstr>Assembly Breakdown Structure</vt:lpstr>
      <vt:lpstr>Main information of the equipment</vt:lpstr>
      <vt:lpstr>PowerPoint Presentation</vt:lpstr>
      <vt:lpstr>Approval of fabrication steps</vt:lpstr>
      <vt:lpstr>Outline</vt:lpstr>
      <vt:lpstr>Manufacturing Documentation</vt:lpstr>
      <vt:lpstr>PowerPoint Presentation</vt:lpstr>
      <vt:lpstr>Outline</vt:lpstr>
      <vt:lpstr>Handling of Nonconformities</vt:lpstr>
      <vt:lpstr>Handling of Nonconformities</vt:lpstr>
      <vt:lpstr>Conclusions</vt:lpstr>
      <vt:lpstr>Thanks Questions? </vt:lpstr>
    </vt:vector>
  </TitlesOfParts>
  <Company>APO</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Diapositive 1</dc:title>
  <dc:creator>André-Pierre OLIVIER</dc:creator>
  <cp:lastModifiedBy>Hector Garcia Gavela</cp:lastModifiedBy>
  <cp:revision>304</cp:revision>
  <dcterms:created xsi:type="dcterms:W3CDTF">2016-02-12T10:02:27Z</dcterms:created>
  <dcterms:modified xsi:type="dcterms:W3CDTF">2022-03-22T13:23:33Z</dcterms:modified>
</cp:coreProperties>
</file>