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3" r:id="rId2"/>
    <p:sldId id="420" r:id="rId3"/>
    <p:sldId id="320" r:id="rId4"/>
    <p:sldId id="284" r:id="rId5"/>
    <p:sldId id="408" r:id="rId6"/>
    <p:sldId id="406" r:id="rId7"/>
    <p:sldId id="407" r:id="rId8"/>
    <p:sldId id="405" r:id="rId9"/>
    <p:sldId id="402" r:id="rId10"/>
    <p:sldId id="410" r:id="rId11"/>
    <p:sldId id="411" r:id="rId12"/>
    <p:sldId id="268" r:id="rId13"/>
    <p:sldId id="256" r:id="rId14"/>
    <p:sldId id="413" r:id="rId15"/>
    <p:sldId id="409" r:id="rId16"/>
    <p:sldId id="258" r:id="rId17"/>
    <p:sldId id="257" r:id="rId18"/>
    <p:sldId id="412" r:id="rId19"/>
    <p:sldId id="325" r:id="rId20"/>
    <p:sldId id="266" r:id="rId2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9" autoAdjust="0"/>
    <p:restoredTop sz="94660"/>
  </p:normalViewPr>
  <p:slideViewPr>
    <p:cSldViewPr snapToObjects="1" showGuides="1">
      <p:cViewPr varScale="1">
        <p:scale>
          <a:sx n="107" d="100"/>
          <a:sy n="107" d="100"/>
        </p:scale>
        <p:origin x="634" y="7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7FD2C3-C996-4A1D-BEF3-DEF8C60BA5B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E2D1E0-D155-4648-A23B-13E49B7FC9FA}">
      <dgm:prSet phldrT="[Text]"/>
      <dgm:spPr/>
      <dgm:t>
        <a:bodyPr/>
        <a:lstStyle/>
        <a:p>
          <a:r>
            <a:rPr lang="en-US" dirty="0"/>
            <a:t>SmarTeam/CATIA</a:t>
          </a:r>
        </a:p>
      </dgm:t>
    </dgm:pt>
    <dgm:pt modelId="{1EB73FEA-5262-4630-A497-C792A8A24E24}" type="parTrans" cxnId="{359582EF-4B7C-4953-939E-50439000D931}">
      <dgm:prSet/>
      <dgm:spPr/>
      <dgm:t>
        <a:bodyPr/>
        <a:lstStyle/>
        <a:p>
          <a:endParaRPr lang="en-US"/>
        </a:p>
      </dgm:t>
    </dgm:pt>
    <dgm:pt modelId="{B3EDF1D9-48AD-43EE-AC10-BA304FE6799B}" type="sibTrans" cxnId="{359582EF-4B7C-4953-939E-50439000D931}">
      <dgm:prSet/>
      <dgm:spPr/>
      <dgm:t>
        <a:bodyPr/>
        <a:lstStyle/>
        <a:p>
          <a:endParaRPr lang="en-US"/>
        </a:p>
      </dgm:t>
    </dgm:pt>
    <dgm:pt modelId="{232CFF73-4DB4-469F-B3B9-C9F3B2281AA5}">
      <dgm:prSet phldrT="[Text]" custT="1"/>
      <dgm:spPr/>
      <dgm:t>
        <a:bodyPr/>
        <a:lstStyle/>
        <a:p>
          <a:r>
            <a:rPr lang="en-US" sz="1050" dirty="0"/>
            <a:t>Used to extract BOMs and check some assemblies by the QA</a:t>
          </a:r>
        </a:p>
      </dgm:t>
    </dgm:pt>
    <dgm:pt modelId="{025E06C2-D602-4211-8531-5FEFA471DD88}" type="parTrans" cxnId="{565E0BDA-C81F-4505-B0CC-48B150DDF14B}">
      <dgm:prSet/>
      <dgm:spPr/>
      <dgm:t>
        <a:bodyPr/>
        <a:lstStyle/>
        <a:p>
          <a:endParaRPr lang="en-US"/>
        </a:p>
      </dgm:t>
    </dgm:pt>
    <dgm:pt modelId="{9B6496C1-8BB2-4D27-9461-8B7A1FF425E3}" type="sibTrans" cxnId="{565E0BDA-C81F-4505-B0CC-48B150DDF14B}">
      <dgm:prSet/>
      <dgm:spPr/>
      <dgm:t>
        <a:bodyPr/>
        <a:lstStyle/>
        <a:p>
          <a:endParaRPr lang="en-US"/>
        </a:p>
      </dgm:t>
    </dgm:pt>
    <dgm:pt modelId="{682713AD-476A-4C56-9ECF-BB3AFC5EFAEC}">
      <dgm:prSet phldrT="[Text]"/>
      <dgm:spPr/>
      <dgm:t>
        <a:bodyPr/>
        <a:lstStyle/>
        <a:p>
          <a:r>
            <a:rPr lang="en-US" dirty="0"/>
            <a:t>CDD</a:t>
          </a:r>
        </a:p>
      </dgm:t>
    </dgm:pt>
    <dgm:pt modelId="{44F2C560-72A0-44F6-A58E-3062EBE4D387}" type="parTrans" cxnId="{B7281A0C-CD1F-4CEC-B2F4-261907768B7E}">
      <dgm:prSet/>
      <dgm:spPr/>
      <dgm:t>
        <a:bodyPr/>
        <a:lstStyle/>
        <a:p>
          <a:endParaRPr lang="en-US"/>
        </a:p>
      </dgm:t>
    </dgm:pt>
    <dgm:pt modelId="{8B07E1C2-2728-4DE9-96AA-6714AC4C998F}" type="sibTrans" cxnId="{B7281A0C-CD1F-4CEC-B2F4-261907768B7E}">
      <dgm:prSet/>
      <dgm:spPr/>
      <dgm:t>
        <a:bodyPr/>
        <a:lstStyle/>
        <a:p>
          <a:endParaRPr lang="en-US"/>
        </a:p>
      </dgm:t>
    </dgm:pt>
    <dgm:pt modelId="{C2EF65D9-204C-45BD-9EC8-81AA4B00DAA0}">
      <dgm:prSet phldrT="[Text]" custT="1"/>
      <dgm:spPr/>
      <dgm:t>
        <a:bodyPr/>
        <a:lstStyle/>
        <a:p>
          <a:r>
            <a:rPr lang="en-US" sz="1050" dirty="0"/>
            <a:t>Used for all internal drawings and for drawing control</a:t>
          </a:r>
        </a:p>
      </dgm:t>
    </dgm:pt>
    <dgm:pt modelId="{E440EAEA-60A8-49DD-8324-9D6151B9FCE1}" type="parTrans" cxnId="{BCB21847-EA67-4416-90B8-91E00686F297}">
      <dgm:prSet/>
      <dgm:spPr/>
      <dgm:t>
        <a:bodyPr/>
        <a:lstStyle/>
        <a:p>
          <a:endParaRPr lang="en-US"/>
        </a:p>
      </dgm:t>
    </dgm:pt>
    <dgm:pt modelId="{5AF58684-D9B7-4870-A6FB-1A64A9E0053F}" type="sibTrans" cxnId="{BCB21847-EA67-4416-90B8-91E00686F297}">
      <dgm:prSet/>
      <dgm:spPr/>
      <dgm:t>
        <a:bodyPr/>
        <a:lstStyle/>
        <a:p>
          <a:endParaRPr lang="en-US"/>
        </a:p>
      </dgm:t>
    </dgm:pt>
    <dgm:pt modelId="{3878BD3F-F12C-4996-891B-68380EBDFE4A}">
      <dgm:prSet phldrT="[Text]"/>
      <dgm:spPr/>
      <dgm:t>
        <a:bodyPr/>
        <a:lstStyle/>
        <a:p>
          <a:r>
            <a:rPr lang="en-US" dirty="0"/>
            <a:t>MTF/</a:t>
          </a:r>
          <a:r>
            <a:rPr lang="en-US" dirty="0" err="1"/>
            <a:t>Infor</a:t>
          </a:r>
          <a:endParaRPr lang="en-US" dirty="0"/>
        </a:p>
      </dgm:t>
    </dgm:pt>
    <dgm:pt modelId="{A3FA8257-6395-4957-BDE1-80469CB0BA15}" type="parTrans" cxnId="{AB88DB10-BCD2-48AB-9363-2D3A2BA72AE2}">
      <dgm:prSet/>
      <dgm:spPr/>
      <dgm:t>
        <a:bodyPr/>
        <a:lstStyle/>
        <a:p>
          <a:endParaRPr lang="en-US"/>
        </a:p>
      </dgm:t>
    </dgm:pt>
    <dgm:pt modelId="{876EEFDA-29CB-4084-8BCB-DEBC6A8B84F8}" type="sibTrans" cxnId="{AB88DB10-BCD2-48AB-9363-2D3A2BA72AE2}">
      <dgm:prSet/>
      <dgm:spPr/>
      <dgm:t>
        <a:bodyPr/>
        <a:lstStyle/>
        <a:p>
          <a:endParaRPr lang="en-US"/>
        </a:p>
      </dgm:t>
    </dgm:pt>
    <dgm:pt modelId="{9B5BCDB6-9CB6-4D52-87A1-AED471A8314A}">
      <dgm:prSet phldrT="[Text]" custT="1"/>
      <dgm:spPr/>
      <dgm:t>
        <a:bodyPr/>
        <a:lstStyle/>
        <a:p>
          <a:r>
            <a:rPr lang="en-US" sz="1050" dirty="0"/>
            <a:t>Used for upload and control of external drawings (collaborations and companies) w/ LHC Stamp, by import</a:t>
          </a:r>
        </a:p>
      </dgm:t>
    </dgm:pt>
    <dgm:pt modelId="{6CC50AD0-7BA2-4347-B61A-D6687EA1A0E8}" type="parTrans" cxnId="{59CD3715-AEAB-4F19-954B-C140C2B298DA}">
      <dgm:prSet/>
      <dgm:spPr/>
      <dgm:t>
        <a:bodyPr/>
        <a:lstStyle/>
        <a:p>
          <a:endParaRPr lang="en-US"/>
        </a:p>
      </dgm:t>
    </dgm:pt>
    <dgm:pt modelId="{52899DEC-3433-42B1-AEA7-D11A77642150}" type="sibTrans" cxnId="{59CD3715-AEAB-4F19-954B-C140C2B298DA}">
      <dgm:prSet/>
      <dgm:spPr/>
      <dgm:t>
        <a:bodyPr/>
        <a:lstStyle/>
        <a:p>
          <a:endParaRPr lang="en-US"/>
        </a:p>
      </dgm:t>
    </dgm:pt>
    <dgm:pt modelId="{ED48A2ED-2F61-41E6-87DF-69858DA5E0B6}">
      <dgm:prSet phldrT="[Text]" custT="1"/>
      <dgm:spPr/>
      <dgm:t>
        <a:bodyPr/>
        <a:lstStyle/>
        <a:p>
          <a:r>
            <a:rPr lang="en-US" sz="1050" dirty="0"/>
            <a:t>Used for assets (equipment or batch) and EDMS documents links</a:t>
          </a:r>
        </a:p>
      </dgm:t>
    </dgm:pt>
    <dgm:pt modelId="{7F818A50-C085-49D3-93C1-8E1BAB5CF0C1}" type="parTrans" cxnId="{81F4B83D-863F-4912-B871-391AEB332E25}">
      <dgm:prSet/>
      <dgm:spPr/>
      <dgm:t>
        <a:bodyPr/>
        <a:lstStyle/>
        <a:p>
          <a:endParaRPr lang="en-US"/>
        </a:p>
      </dgm:t>
    </dgm:pt>
    <dgm:pt modelId="{AECC120B-1772-4FDF-B9E8-9AF4D5F38CB2}" type="sibTrans" cxnId="{81F4B83D-863F-4912-B871-391AEB332E25}">
      <dgm:prSet/>
      <dgm:spPr/>
      <dgm:t>
        <a:bodyPr/>
        <a:lstStyle/>
        <a:p>
          <a:endParaRPr lang="en-US"/>
        </a:p>
      </dgm:t>
    </dgm:pt>
    <dgm:pt modelId="{C70EF06B-AED5-4513-B517-75DFA46D2E4F}">
      <dgm:prSet phldrT="[Text]"/>
      <dgm:spPr/>
      <dgm:t>
        <a:bodyPr/>
        <a:lstStyle/>
        <a:p>
          <a:r>
            <a:rPr lang="en-US" dirty="0"/>
            <a:t>EDMS</a:t>
          </a:r>
        </a:p>
      </dgm:t>
    </dgm:pt>
    <dgm:pt modelId="{8F1AD0C0-4CBA-4B49-AD2D-43273A38BF6D}" type="parTrans" cxnId="{E1E26602-1A39-443A-9C4C-19ECE188102D}">
      <dgm:prSet/>
      <dgm:spPr/>
      <dgm:t>
        <a:bodyPr/>
        <a:lstStyle/>
        <a:p>
          <a:endParaRPr lang="en-US"/>
        </a:p>
      </dgm:t>
    </dgm:pt>
    <dgm:pt modelId="{A0EA9228-06B4-46D9-8E94-7612FAF73274}" type="sibTrans" cxnId="{E1E26602-1A39-443A-9C4C-19ECE188102D}">
      <dgm:prSet/>
      <dgm:spPr/>
      <dgm:t>
        <a:bodyPr/>
        <a:lstStyle/>
        <a:p>
          <a:endParaRPr lang="en-US"/>
        </a:p>
      </dgm:t>
    </dgm:pt>
    <dgm:pt modelId="{7B66B913-BD4A-419A-A1F9-B6E2EE5046F8}">
      <dgm:prSet phldrT="[Text]" custT="1"/>
      <dgm:spPr/>
      <dgm:t>
        <a:bodyPr/>
        <a:lstStyle/>
        <a:p>
          <a:r>
            <a:rPr lang="en-US" sz="1050" dirty="0"/>
            <a:t>Used for items</a:t>
          </a:r>
        </a:p>
      </dgm:t>
    </dgm:pt>
    <dgm:pt modelId="{D840DCF7-A21F-4296-B5E3-FAEA41C53030}" type="parTrans" cxnId="{F3341493-6B14-4014-AA8F-1D633F7B1323}">
      <dgm:prSet/>
      <dgm:spPr/>
      <dgm:t>
        <a:bodyPr/>
        <a:lstStyle/>
        <a:p>
          <a:endParaRPr lang="en-US"/>
        </a:p>
      </dgm:t>
    </dgm:pt>
    <dgm:pt modelId="{582014E2-7BC8-4E92-B8CB-04DDD259028D}" type="sibTrans" cxnId="{F3341493-6B14-4014-AA8F-1D633F7B1323}">
      <dgm:prSet/>
      <dgm:spPr/>
      <dgm:t>
        <a:bodyPr/>
        <a:lstStyle/>
        <a:p>
          <a:endParaRPr lang="en-US"/>
        </a:p>
      </dgm:t>
    </dgm:pt>
    <dgm:pt modelId="{94A88DC7-7800-4386-A707-164374461C15}">
      <dgm:prSet custT="1"/>
      <dgm:spPr/>
      <dgm:t>
        <a:bodyPr/>
        <a:lstStyle/>
        <a:p>
          <a:r>
            <a:rPr lang="en-US" sz="1050" dirty="0"/>
            <a:t>Used for storage, approval, traceability and management of documentation (engineering, manufacturing, installation,..)</a:t>
          </a:r>
        </a:p>
      </dgm:t>
    </dgm:pt>
    <dgm:pt modelId="{6BBF7711-305E-4176-BA30-037F0F384E6E}" type="parTrans" cxnId="{C9F16A7E-BC32-4D9A-AF8B-F25E41423C39}">
      <dgm:prSet/>
      <dgm:spPr/>
      <dgm:t>
        <a:bodyPr/>
        <a:lstStyle/>
        <a:p>
          <a:endParaRPr lang="en-US"/>
        </a:p>
      </dgm:t>
    </dgm:pt>
    <dgm:pt modelId="{199257CE-BEAA-406B-9B8B-6CC2531A9BC8}" type="sibTrans" cxnId="{C9F16A7E-BC32-4D9A-AF8B-F25E41423C39}">
      <dgm:prSet/>
      <dgm:spPr/>
      <dgm:t>
        <a:bodyPr/>
        <a:lstStyle/>
        <a:p>
          <a:endParaRPr lang="en-US"/>
        </a:p>
      </dgm:t>
    </dgm:pt>
    <dgm:pt modelId="{A378318B-B428-4FDC-B1F1-EF2318D49944}">
      <dgm:prSet phldrT="[Text]" custT="1"/>
      <dgm:spPr/>
      <dgm:t>
        <a:bodyPr/>
        <a:lstStyle/>
        <a:p>
          <a:r>
            <a:rPr lang="en-US" sz="1050" dirty="0"/>
            <a:t>Used thoroughly by the designers that make the 3D and 2D models</a:t>
          </a:r>
        </a:p>
      </dgm:t>
    </dgm:pt>
    <dgm:pt modelId="{77F13AEF-BD8D-4006-81C3-DC643FEAB8BA}" type="parTrans" cxnId="{FDF95FEC-47AB-43CA-B6DA-83DC8AC5A7A9}">
      <dgm:prSet/>
      <dgm:spPr/>
      <dgm:t>
        <a:bodyPr/>
        <a:lstStyle/>
        <a:p>
          <a:endParaRPr lang="en-US"/>
        </a:p>
      </dgm:t>
    </dgm:pt>
    <dgm:pt modelId="{02F2E084-1A47-4243-BB91-D32F0604BEB9}" type="sibTrans" cxnId="{FDF95FEC-47AB-43CA-B6DA-83DC8AC5A7A9}">
      <dgm:prSet/>
      <dgm:spPr/>
      <dgm:t>
        <a:bodyPr/>
        <a:lstStyle/>
        <a:p>
          <a:endParaRPr lang="en-US"/>
        </a:p>
      </dgm:t>
    </dgm:pt>
    <dgm:pt modelId="{342EEB9C-B055-4F83-84DF-147409F4B201}">
      <dgm:prSet custT="1"/>
      <dgm:spPr/>
      <dgm:t>
        <a:bodyPr/>
        <a:lstStyle/>
        <a:p>
          <a:r>
            <a:rPr lang="en-US" sz="1050" dirty="0"/>
            <a:t>Used to access CDD as the drawings are also EDMS documents</a:t>
          </a:r>
        </a:p>
      </dgm:t>
    </dgm:pt>
    <dgm:pt modelId="{2C37339B-9649-40DF-A03D-9D8D042445EF}" type="parTrans" cxnId="{98B4DDB3-1148-4369-8260-CB22AA70FD2D}">
      <dgm:prSet/>
      <dgm:spPr/>
      <dgm:t>
        <a:bodyPr/>
        <a:lstStyle/>
        <a:p>
          <a:endParaRPr lang="en-US"/>
        </a:p>
      </dgm:t>
    </dgm:pt>
    <dgm:pt modelId="{A5DEEBB0-8A64-445E-A8E6-02A1FB957C65}" type="sibTrans" cxnId="{98B4DDB3-1148-4369-8260-CB22AA70FD2D}">
      <dgm:prSet/>
      <dgm:spPr/>
      <dgm:t>
        <a:bodyPr/>
        <a:lstStyle/>
        <a:p>
          <a:endParaRPr lang="en-US"/>
        </a:p>
      </dgm:t>
    </dgm:pt>
    <dgm:pt modelId="{A66DD969-B60A-48C5-9C52-A9CA1598AAD5}">
      <dgm:prSet phldrT="[Text]" custT="1"/>
      <dgm:spPr/>
      <dgm:t>
        <a:bodyPr/>
        <a:lstStyle/>
        <a:p>
          <a:r>
            <a:rPr lang="en-US" sz="1050" dirty="0"/>
            <a:t>Used for equipment production follow-up and their traceability</a:t>
          </a:r>
        </a:p>
      </dgm:t>
    </dgm:pt>
    <dgm:pt modelId="{ACB64ECF-E70F-4765-8CF7-44C3E8C6FB46}" type="parTrans" cxnId="{BEBFC587-D0B4-4048-A952-A2BDE5336E31}">
      <dgm:prSet/>
      <dgm:spPr/>
      <dgm:t>
        <a:bodyPr/>
        <a:lstStyle/>
        <a:p>
          <a:endParaRPr lang="en-US"/>
        </a:p>
      </dgm:t>
    </dgm:pt>
    <dgm:pt modelId="{78ED5046-2E92-4A6B-B733-86DF8700F74F}" type="sibTrans" cxnId="{BEBFC587-D0B4-4048-A952-A2BDE5336E31}">
      <dgm:prSet/>
      <dgm:spPr/>
      <dgm:t>
        <a:bodyPr/>
        <a:lstStyle/>
        <a:p>
          <a:endParaRPr lang="en-US"/>
        </a:p>
      </dgm:t>
    </dgm:pt>
    <dgm:pt modelId="{AABD4862-AFDF-4974-828C-BE1228D12E0E}">
      <dgm:prSet phldrT="[Text]" custT="1"/>
      <dgm:spPr/>
      <dgm:t>
        <a:bodyPr/>
        <a:lstStyle/>
        <a:p>
          <a:r>
            <a:rPr lang="en-US" sz="1050" dirty="0"/>
            <a:t>Used for storage (KIOSK)</a:t>
          </a:r>
        </a:p>
      </dgm:t>
    </dgm:pt>
    <dgm:pt modelId="{7B39C73B-E3BF-49FC-A5DF-AFF1AF08A3EB}" type="parTrans" cxnId="{0ED0364F-8847-46D3-A480-30A047C58371}">
      <dgm:prSet/>
      <dgm:spPr/>
      <dgm:t>
        <a:bodyPr/>
        <a:lstStyle/>
        <a:p>
          <a:endParaRPr lang="en-US"/>
        </a:p>
      </dgm:t>
    </dgm:pt>
    <dgm:pt modelId="{DBB6CA56-9E62-47CB-88B0-5A0134CBE253}" type="sibTrans" cxnId="{0ED0364F-8847-46D3-A480-30A047C58371}">
      <dgm:prSet/>
      <dgm:spPr/>
      <dgm:t>
        <a:bodyPr/>
        <a:lstStyle/>
        <a:p>
          <a:endParaRPr lang="en-US"/>
        </a:p>
      </dgm:t>
    </dgm:pt>
    <dgm:pt modelId="{6FBC59B1-D0D4-4022-A2D7-13A67777795D}">
      <dgm:prSet phldrT="[Text]" custT="1"/>
      <dgm:spPr/>
      <dgm:t>
        <a:bodyPr/>
        <a:lstStyle/>
        <a:p>
          <a:r>
            <a:rPr lang="en-US" sz="1050" dirty="0"/>
            <a:t>Used for Layout links</a:t>
          </a:r>
        </a:p>
      </dgm:t>
    </dgm:pt>
    <dgm:pt modelId="{01EC5187-9029-4B35-8F3F-FE09AEBDAAF5}" type="parTrans" cxnId="{B40D09C2-8CAD-4A1A-98E5-2CF3BE4C88AD}">
      <dgm:prSet/>
      <dgm:spPr/>
      <dgm:t>
        <a:bodyPr/>
        <a:lstStyle/>
        <a:p>
          <a:endParaRPr lang="en-US"/>
        </a:p>
      </dgm:t>
    </dgm:pt>
    <dgm:pt modelId="{A0B584C5-5798-4B98-9AEF-378EBA8BA5BA}" type="sibTrans" cxnId="{B40D09C2-8CAD-4A1A-98E5-2CF3BE4C88AD}">
      <dgm:prSet/>
      <dgm:spPr/>
      <dgm:t>
        <a:bodyPr/>
        <a:lstStyle/>
        <a:p>
          <a:endParaRPr lang="en-US"/>
        </a:p>
      </dgm:t>
    </dgm:pt>
    <dgm:pt modelId="{F44E34B9-B7D7-452D-9A07-392043D6A5AD}">
      <dgm:prSet phldrT="[Text]" custT="1"/>
      <dgm:spPr/>
      <dgm:t>
        <a:bodyPr/>
        <a:lstStyle/>
        <a:p>
          <a:r>
            <a:rPr lang="en-US" sz="1050" dirty="0"/>
            <a:t>Used to structure the Project in the different folders following the PBS [Configuration]</a:t>
          </a:r>
        </a:p>
      </dgm:t>
    </dgm:pt>
    <dgm:pt modelId="{A5427293-2140-426A-80C0-C14F8D20C890}" type="parTrans" cxnId="{070EFF91-7BC3-465F-A29D-6CA6EED103C1}">
      <dgm:prSet/>
      <dgm:spPr/>
      <dgm:t>
        <a:bodyPr/>
        <a:lstStyle/>
        <a:p>
          <a:endParaRPr lang="en-US"/>
        </a:p>
      </dgm:t>
    </dgm:pt>
    <dgm:pt modelId="{F02BCF89-6060-4703-9042-E3677CABFF8C}" type="sibTrans" cxnId="{070EFF91-7BC3-465F-A29D-6CA6EED103C1}">
      <dgm:prSet/>
      <dgm:spPr/>
      <dgm:t>
        <a:bodyPr/>
        <a:lstStyle/>
        <a:p>
          <a:endParaRPr lang="en-US"/>
        </a:p>
      </dgm:t>
    </dgm:pt>
    <dgm:pt modelId="{D075BF38-600F-4970-80C9-21821E5378F1}">
      <dgm:prSet phldrT="[Text]" custT="1"/>
      <dgm:spPr/>
      <dgm:t>
        <a:bodyPr/>
        <a:lstStyle/>
        <a:p>
          <a:r>
            <a:rPr lang="en-US" sz="1050" dirty="0"/>
            <a:t>Used for manufacturing data storage</a:t>
          </a:r>
        </a:p>
      </dgm:t>
    </dgm:pt>
    <dgm:pt modelId="{9EA3A18B-A046-4439-9605-E75191C2E9E5}" type="parTrans" cxnId="{A1FCF673-4F65-4CA5-A588-691B6408119C}">
      <dgm:prSet/>
      <dgm:spPr/>
      <dgm:t>
        <a:bodyPr/>
        <a:lstStyle/>
        <a:p>
          <a:endParaRPr lang="en-US"/>
        </a:p>
      </dgm:t>
    </dgm:pt>
    <dgm:pt modelId="{11BDE0EE-1FD9-4E24-91F9-6916E6E5EFC9}" type="sibTrans" cxnId="{A1FCF673-4F65-4CA5-A588-691B6408119C}">
      <dgm:prSet/>
      <dgm:spPr/>
      <dgm:t>
        <a:bodyPr/>
        <a:lstStyle/>
        <a:p>
          <a:endParaRPr lang="en-US"/>
        </a:p>
      </dgm:t>
    </dgm:pt>
    <dgm:pt modelId="{5D80CBE8-E86B-4F88-AEE1-B1EDF846B6F2}">
      <dgm:prSet custT="1"/>
      <dgm:spPr/>
      <dgm:t>
        <a:bodyPr/>
        <a:lstStyle/>
        <a:p>
          <a:r>
            <a:rPr lang="en-US" sz="1050" dirty="0"/>
            <a:t>Used to access assets linked to an item</a:t>
          </a:r>
        </a:p>
      </dgm:t>
    </dgm:pt>
    <dgm:pt modelId="{8F2B3C3C-7123-4522-A18F-8CFE57C442E9}" type="parTrans" cxnId="{0C5823C9-8A51-462E-B7EE-85E3C94571BC}">
      <dgm:prSet/>
      <dgm:spPr/>
      <dgm:t>
        <a:bodyPr/>
        <a:lstStyle/>
        <a:p>
          <a:endParaRPr lang="en-US"/>
        </a:p>
      </dgm:t>
    </dgm:pt>
    <dgm:pt modelId="{5D733666-DFAA-410E-8928-DD5A1FDB883A}" type="sibTrans" cxnId="{0C5823C9-8A51-462E-B7EE-85E3C94571BC}">
      <dgm:prSet/>
      <dgm:spPr/>
      <dgm:t>
        <a:bodyPr/>
        <a:lstStyle/>
        <a:p>
          <a:endParaRPr lang="en-US"/>
        </a:p>
      </dgm:t>
    </dgm:pt>
    <dgm:pt modelId="{27C3293D-FD7B-4308-810A-F206C86C2346}" type="pres">
      <dgm:prSet presAssocID="{7D7FD2C3-C996-4A1D-BEF3-DEF8C60BA5BE}" presName="Name0" presStyleCnt="0">
        <dgm:presLayoutVars>
          <dgm:dir/>
          <dgm:animLvl val="lvl"/>
          <dgm:resizeHandles val="exact"/>
        </dgm:presLayoutVars>
      </dgm:prSet>
      <dgm:spPr/>
    </dgm:pt>
    <dgm:pt modelId="{11D7FEBC-47E8-4380-9B6A-17D7A192E27A}" type="pres">
      <dgm:prSet presAssocID="{B6E2D1E0-D155-4648-A23B-13E49B7FC9FA}" presName="linNode" presStyleCnt="0"/>
      <dgm:spPr/>
    </dgm:pt>
    <dgm:pt modelId="{D26AC5A9-6042-4E00-8FEC-6138E630AFBC}" type="pres">
      <dgm:prSet presAssocID="{B6E2D1E0-D155-4648-A23B-13E49B7FC9FA}" presName="parentText" presStyleLbl="node1" presStyleIdx="0" presStyleCnt="4" custScaleX="59989">
        <dgm:presLayoutVars>
          <dgm:chMax val="1"/>
          <dgm:bulletEnabled val="1"/>
        </dgm:presLayoutVars>
      </dgm:prSet>
      <dgm:spPr/>
    </dgm:pt>
    <dgm:pt modelId="{29B58E74-DEEE-4E55-BF79-F376E74B54F3}" type="pres">
      <dgm:prSet presAssocID="{B6E2D1E0-D155-4648-A23B-13E49B7FC9FA}" presName="descendantText" presStyleLbl="alignAccFollowNode1" presStyleIdx="0" presStyleCnt="4" custScaleX="116892">
        <dgm:presLayoutVars>
          <dgm:bulletEnabled val="1"/>
        </dgm:presLayoutVars>
      </dgm:prSet>
      <dgm:spPr/>
    </dgm:pt>
    <dgm:pt modelId="{927716D8-FE1B-4E09-B21A-B87AF1BD82A5}" type="pres">
      <dgm:prSet presAssocID="{B3EDF1D9-48AD-43EE-AC10-BA304FE6799B}" presName="sp" presStyleCnt="0"/>
      <dgm:spPr/>
    </dgm:pt>
    <dgm:pt modelId="{8B27639C-3BD7-4DB3-8AF9-D4ECB537690B}" type="pres">
      <dgm:prSet presAssocID="{682713AD-476A-4C56-9ECF-BB3AFC5EFAEC}" presName="linNode" presStyleCnt="0"/>
      <dgm:spPr/>
    </dgm:pt>
    <dgm:pt modelId="{7A684E73-D59F-4BAB-8ABF-16D31FC40A40}" type="pres">
      <dgm:prSet presAssocID="{682713AD-476A-4C56-9ECF-BB3AFC5EFAEC}" presName="parentText" presStyleLbl="node1" presStyleIdx="1" presStyleCnt="4" custScaleX="59989">
        <dgm:presLayoutVars>
          <dgm:chMax val="1"/>
          <dgm:bulletEnabled val="1"/>
        </dgm:presLayoutVars>
      </dgm:prSet>
      <dgm:spPr/>
    </dgm:pt>
    <dgm:pt modelId="{57D3589C-2E2D-4F14-A5C9-A3F627532D12}" type="pres">
      <dgm:prSet presAssocID="{682713AD-476A-4C56-9ECF-BB3AFC5EFAEC}" presName="descendantText" presStyleLbl="alignAccFollowNode1" presStyleIdx="1" presStyleCnt="4" custScaleX="116892">
        <dgm:presLayoutVars>
          <dgm:bulletEnabled val="1"/>
        </dgm:presLayoutVars>
      </dgm:prSet>
      <dgm:spPr/>
    </dgm:pt>
    <dgm:pt modelId="{D3765C34-95A0-45C3-834C-AAC880BBCFE2}" type="pres">
      <dgm:prSet presAssocID="{8B07E1C2-2728-4DE9-96AA-6714AC4C998F}" presName="sp" presStyleCnt="0"/>
      <dgm:spPr/>
    </dgm:pt>
    <dgm:pt modelId="{99ABD270-D919-407B-9158-FCFC4698C1FA}" type="pres">
      <dgm:prSet presAssocID="{C70EF06B-AED5-4513-B517-75DFA46D2E4F}" presName="linNode" presStyleCnt="0"/>
      <dgm:spPr/>
    </dgm:pt>
    <dgm:pt modelId="{8B55A7CE-B38C-4C18-A637-FF401B7DBDFE}" type="pres">
      <dgm:prSet presAssocID="{C70EF06B-AED5-4513-B517-75DFA46D2E4F}" presName="parentText" presStyleLbl="node1" presStyleIdx="2" presStyleCnt="4" custScaleX="60172">
        <dgm:presLayoutVars>
          <dgm:chMax val="1"/>
          <dgm:bulletEnabled val="1"/>
        </dgm:presLayoutVars>
      </dgm:prSet>
      <dgm:spPr/>
    </dgm:pt>
    <dgm:pt modelId="{2C03104D-7251-4E7E-B1D1-EE944717CB08}" type="pres">
      <dgm:prSet presAssocID="{C70EF06B-AED5-4513-B517-75DFA46D2E4F}" presName="descendantText" presStyleLbl="alignAccFollowNode1" presStyleIdx="2" presStyleCnt="4" custScaleX="115453" custScaleY="134416">
        <dgm:presLayoutVars>
          <dgm:bulletEnabled val="1"/>
        </dgm:presLayoutVars>
      </dgm:prSet>
      <dgm:spPr/>
    </dgm:pt>
    <dgm:pt modelId="{77026EE3-3521-4CB6-B89D-A71142796C60}" type="pres">
      <dgm:prSet presAssocID="{A0EA9228-06B4-46D9-8E94-7612FAF73274}" presName="sp" presStyleCnt="0"/>
      <dgm:spPr/>
    </dgm:pt>
    <dgm:pt modelId="{8E737826-2AA3-4027-8C81-43857BF913CF}" type="pres">
      <dgm:prSet presAssocID="{3878BD3F-F12C-4996-891B-68380EBDFE4A}" presName="linNode" presStyleCnt="0"/>
      <dgm:spPr/>
    </dgm:pt>
    <dgm:pt modelId="{922533AF-3704-4365-8406-3C6D399BCA85}" type="pres">
      <dgm:prSet presAssocID="{3878BD3F-F12C-4996-891B-68380EBDFE4A}" presName="parentText" presStyleLbl="node1" presStyleIdx="3" presStyleCnt="4" custScaleX="59989">
        <dgm:presLayoutVars>
          <dgm:chMax val="1"/>
          <dgm:bulletEnabled val="1"/>
        </dgm:presLayoutVars>
      </dgm:prSet>
      <dgm:spPr/>
    </dgm:pt>
    <dgm:pt modelId="{3C3EFAC9-AF69-4050-822A-3D7BA9D24970}" type="pres">
      <dgm:prSet presAssocID="{3878BD3F-F12C-4996-891B-68380EBDFE4A}" presName="descendantText" presStyleLbl="alignAccFollowNode1" presStyleIdx="3" presStyleCnt="4" custScaleX="116892">
        <dgm:presLayoutVars>
          <dgm:bulletEnabled val="1"/>
        </dgm:presLayoutVars>
      </dgm:prSet>
      <dgm:spPr/>
    </dgm:pt>
  </dgm:ptLst>
  <dgm:cxnLst>
    <dgm:cxn modelId="{14E41802-46AC-4FD1-AF1A-282814F6E99F}" type="presOf" srcId="{682713AD-476A-4C56-9ECF-BB3AFC5EFAEC}" destId="{7A684E73-D59F-4BAB-8ABF-16D31FC40A40}" srcOrd="0" destOrd="0" presId="urn:microsoft.com/office/officeart/2005/8/layout/vList5"/>
    <dgm:cxn modelId="{E1E26602-1A39-443A-9C4C-19ECE188102D}" srcId="{7D7FD2C3-C996-4A1D-BEF3-DEF8C60BA5BE}" destId="{C70EF06B-AED5-4513-B517-75DFA46D2E4F}" srcOrd="2" destOrd="0" parTransId="{8F1AD0C0-4CBA-4B49-AD2D-43273A38BF6D}" sibTransId="{A0EA9228-06B4-46D9-8E94-7612FAF73274}"/>
    <dgm:cxn modelId="{B7281A0C-CD1F-4CEC-B2F4-261907768B7E}" srcId="{7D7FD2C3-C996-4A1D-BEF3-DEF8C60BA5BE}" destId="{682713AD-476A-4C56-9ECF-BB3AFC5EFAEC}" srcOrd="1" destOrd="0" parTransId="{44F2C560-72A0-44F6-A58E-3062EBE4D387}" sibTransId="{8B07E1C2-2728-4DE9-96AA-6714AC4C998F}"/>
    <dgm:cxn modelId="{AB88DB10-BCD2-48AB-9363-2D3A2BA72AE2}" srcId="{7D7FD2C3-C996-4A1D-BEF3-DEF8C60BA5BE}" destId="{3878BD3F-F12C-4996-891B-68380EBDFE4A}" srcOrd="3" destOrd="0" parTransId="{A3FA8257-6395-4957-BDE1-80469CB0BA15}" sibTransId="{876EEFDA-29CB-4084-8BCB-DEBC6A8B84F8}"/>
    <dgm:cxn modelId="{2140DA11-9DEF-4ACC-BEC4-125E30859FE2}" type="presOf" srcId="{AABD4862-AFDF-4974-828C-BE1228D12E0E}" destId="{3C3EFAC9-AF69-4050-822A-3D7BA9D24970}" srcOrd="0" destOrd="3" presId="urn:microsoft.com/office/officeart/2005/8/layout/vList5"/>
    <dgm:cxn modelId="{59CD3715-AEAB-4F19-954B-C140C2B298DA}" srcId="{682713AD-476A-4C56-9ECF-BB3AFC5EFAEC}" destId="{9B5BCDB6-9CB6-4D52-87A1-AED471A8314A}" srcOrd="1" destOrd="0" parTransId="{6CC50AD0-7BA2-4347-B61A-D6687EA1A0E8}" sibTransId="{52899DEC-3433-42B1-AEA7-D11A77642150}"/>
    <dgm:cxn modelId="{38D6FB1A-931F-4B9F-A8EA-B3E385C85D68}" type="presOf" srcId="{3878BD3F-F12C-4996-891B-68380EBDFE4A}" destId="{922533AF-3704-4365-8406-3C6D399BCA85}" srcOrd="0" destOrd="0" presId="urn:microsoft.com/office/officeart/2005/8/layout/vList5"/>
    <dgm:cxn modelId="{6C91261B-736E-4B08-B209-3CD763E62B39}" type="presOf" srcId="{7D7FD2C3-C996-4A1D-BEF3-DEF8C60BA5BE}" destId="{27C3293D-FD7B-4308-810A-F206C86C2346}" srcOrd="0" destOrd="0" presId="urn:microsoft.com/office/officeart/2005/8/layout/vList5"/>
    <dgm:cxn modelId="{D1BF512C-092E-4BCD-9021-AF7B22A36784}" type="presOf" srcId="{94A88DC7-7800-4386-A707-164374461C15}" destId="{2C03104D-7251-4E7E-B1D1-EE944717CB08}" srcOrd="0" destOrd="2" presId="urn:microsoft.com/office/officeart/2005/8/layout/vList5"/>
    <dgm:cxn modelId="{64F04035-292A-4458-A73C-2216A3120AA2}" type="presOf" srcId="{232CFF73-4DB4-469F-B3B9-C9F3B2281AA5}" destId="{29B58E74-DEEE-4E55-BF79-F376E74B54F3}" srcOrd="0" destOrd="0" presId="urn:microsoft.com/office/officeart/2005/8/layout/vList5"/>
    <dgm:cxn modelId="{299C2239-8B45-4E31-A677-354B08DC5C7A}" type="presOf" srcId="{C2EF65D9-204C-45BD-9EC8-81AA4B00DAA0}" destId="{57D3589C-2E2D-4F14-A5C9-A3F627532D12}" srcOrd="0" destOrd="0" presId="urn:microsoft.com/office/officeart/2005/8/layout/vList5"/>
    <dgm:cxn modelId="{56302C3C-C709-483E-8460-8D7565EB351E}" type="presOf" srcId="{ED48A2ED-2F61-41E6-87DF-69858DA5E0B6}" destId="{3C3EFAC9-AF69-4050-822A-3D7BA9D24970}" srcOrd="0" destOrd="0" presId="urn:microsoft.com/office/officeart/2005/8/layout/vList5"/>
    <dgm:cxn modelId="{81F4B83D-863F-4912-B871-391AEB332E25}" srcId="{3878BD3F-F12C-4996-891B-68380EBDFE4A}" destId="{ED48A2ED-2F61-41E6-87DF-69858DA5E0B6}" srcOrd="0" destOrd="0" parTransId="{7F818A50-C085-49D3-93C1-8E1BAB5CF0C1}" sibTransId="{AECC120B-1772-4FDF-B9E8-9AF4D5F38CB2}"/>
    <dgm:cxn modelId="{BC04D73E-6D87-4795-944D-CDB75098A73C}" type="presOf" srcId="{5D80CBE8-E86B-4F88-AEE1-B1EDF846B6F2}" destId="{2C03104D-7251-4E7E-B1D1-EE944717CB08}" srcOrd="0" destOrd="4" presId="urn:microsoft.com/office/officeart/2005/8/layout/vList5"/>
    <dgm:cxn modelId="{56A05361-E06B-479F-BD8F-63D6A2594572}" type="presOf" srcId="{9B5BCDB6-9CB6-4D52-87A1-AED471A8314A}" destId="{57D3589C-2E2D-4F14-A5C9-A3F627532D12}" srcOrd="0" destOrd="1" presId="urn:microsoft.com/office/officeart/2005/8/layout/vList5"/>
    <dgm:cxn modelId="{8B557462-A253-4BCC-A17B-16F46171FBF8}" type="presOf" srcId="{7B66B913-BD4A-419A-A1F9-B6E2EE5046F8}" destId="{2C03104D-7251-4E7E-B1D1-EE944717CB08}" srcOrd="0" destOrd="1" presId="urn:microsoft.com/office/officeart/2005/8/layout/vList5"/>
    <dgm:cxn modelId="{BCB21847-EA67-4416-90B8-91E00686F297}" srcId="{682713AD-476A-4C56-9ECF-BB3AFC5EFAEC}" destId="{C2EF65D9-204C-45BD-9EC8-81AA4B00DAA0}" srcOrd="0" destOrd="0" parTransId="{E440EAEA-60A8-49DD-8324-9D6151B9FCE1}" sibTransId="{5AF58684-D9B7-4870-A6FB-1A64A9E0053F}"/>
    <dgm:cxn modelId="{B135DB4C-A40B-478E-B1FB-3540A10240A1}" type="presOf" srcId="{342EEB9C-B055-4F83-84DF-147409F4B201}" destId="{2C03104D-7251-4E7E-B1D1-EE944717CB08}" srcOrd="0" destOrd="3" presId="urn:microsoft.com/office/officeart/2005/8/layout/vList5"/>
    <dgm:cxn modelId="{0ED0364F-8847-46D3-A480-30A047C58371}" srcId="{3878BD3F-F12C-4996-891B-68380EBDFE4A}" destId="{AABD4862-AFDF-4974-828C-BE1228D12E0E}" srcOrd="3" destOrd="0" parTransId="{7B39C73B-E3BF-49FC-A5DF-AFF1AF08A3EB}" sibTransId="{DBB6CA56-9E62-47CB-88B0-5A0134CBE253}"/>
    <dgm:cxn modelId="{A1FCF673-4F65-4CA5-A588-691B6408119C}" srcId="{3878BD3F-F12C-4996-891B-68380EBDFE4A}" destId="{D075BF38-600F-4970-80C9-21821E5378F1}" srcOrd="1" destOrd="0" parTransId="{9EA3A18B-A046-4439-9605-E75191C2E9E5}" sibTransId="{11BDE0EE-1FD9-4E24-91F9-6916E6E5EFC9}"/>
    <dgm:cxn modelId="{C9F16A7E-BC32-4D9A-AF8B-F25E41423C39}" srcId="{C70EF06B-AED5-4513-B517-75DFA46D2E4F}" destId="{94A88DC7-7800-4386-A707-164374461C15}" srcOrd="2" destOrd="0" parTransId="{6BBF7711-305E-4176-BA30-037F0F384E6E}" sibTransId="{199257CE-BEAA-406B-9B8B-6CC2531A9BC8}"/>
    <dgm:cxn modelId="{955FB47E-7CDB-4169-A91C-0B31C2138972}" type="presOf" srcId="{D075BF38-600F-4970-80C9-21821E5378F1}" destId="{3C3EFAC9-AF69-4050-822A-3D7BA9D24970}" srcOrd="0" destOrd="1" presId="urn:microsoft.com/office/officeart/2005/8/layout/vList5"/>
    <dgm:cxn modelId="{9FB8BA85-4AD1-44FC-B7E8-C04302F637E6}" type="presOf" srcId="{A66DD969-B60A-48C5-9C52-A9CA1598AAD5}" destId="{3C3EFAC9-AF69-4050-822A-3D7BA9D24970}" srcOrd="0" destOrd="2" presId="urn:microsoft.com/office/officeart/2005/8/layout/vList5"/>
    <dgm:cxn modelId="{BEBFC587-D0B4-4048-A952-A2BDE5336E31}" srcId="{3878BD3F-F12C-4996-891B-68380EBDFE4A}" destId="{A66DD969-B60A-48C5-9C52-A9CA1598AAD5}" srcOrd="2" destOrd="0" parTransId="{ACB64ECF-E70F-4765-8CF7-44C3E8C6FB46}" sibTransId="{78ED5046-2E92-4A6B-B733-86DF8700F74F}"/>
    <dgm:cxn modelId="{070EFF91-7BC3-465F-A29D-6CA6EED103C1}" srcId="{C70EF06B-AED5-4513-B517-75DFA46D2E4F}" destId="{F44E34B9-B7D7-452D-9A07-392043D6A5AD}" srcOrd="0" destOrd="0" parTransId="{A5427293-2140-426A-80C0-C14F8D20C890}" sibTransId="{F02BCF89-6060-4703-9042-E3677CABFF8C}"/>
    <dgm:cxn modelId="{F3341493-6B14-4014-AA8F-1D633F7B1323}" srcId="{C70EF06B-AED5-4513-B517-75DFA46D2E4F}" destId="{7B66B913-BD4A-419A-A1F9-B6E2EE5046F8}" srcOrd="1" destOrd="0" parTransId="{D840DCF7-A21F-4296-B5E3-FAEA41C53030}" sibTransId="{582014E2-7BC8-4E92-B8CB-04DDD259028D}"/>
    <dgm:cxn modelId="{98B4DDB3-1148-4369-8260-CB22AA70FD2D}" srcId="{C70EF06B-AED5-4513-B517-75DFA46D2E4F}" destId="{342EEB9C-B055-4F83-84DF-147409F4B201}" srcOrd="3" destOrd="0" parTransId="{2C37339B-9649-40DF-A03D-9D8D042445EF}" sibTransId="{A5DEEBB0-8A64-445E-A8E6-02A1FB957C65}"/>
    <dgm:cxn modelId="{3BCA5AB7-966B-401E-B601-DEAD038DEF04}" type="presOf" srcId="{F44E34B9-B7D7-452D-9A07-392043D6A5AD}" destId="{2C03104D-7251-4E7E-B1D1-EE944717CB08}" srcOrd="0" destOrd="0" presId="urn:microsoft.com/office/officeart/2005/8/layout/vList5"/>
    <dgm:cxn modelId="{979191BA-7F18-419A-88EE-499FF61D9813}" type="presOf" srcId="{C70EF06B-AED5-4513-B517-75DFA46D2E4F}" destId="{8B55A7CE-B38C-4C18-A637-FF401B7DBDFE}" srcOrd="0" destOrd="0" presId="urn:microsoft.com/office/officeart/2005/8/layout/vList5"/>
    <dgm:cxn modelId="{B40D09C2-8CAD-4A1A-98E5-2CF3BE4C88AD}" srcId="{3878BD3F-F12C-4996-891B-68380EBDFE4A}" destId="{6FBC59B1-D0D4-4022-A2D7-13A67777795D}" srcOrd="4" destOrd="0" parTransId="{01EC5187-9029-4B35-8F3F-FE09AEBDAAF5}" sibTransId="{A0B584C5-5798-4B98-9AEF-378EBA8BA5BA}"/>
    <dgm:cxn modelId="{4910AEC4-5128-491A-A030-1B79833F5460}" type="presOf" srcId="{B6E2D1E0-D155-4648-A23B-13E49B7FC9FA}" destId="{D26AC5A9-6042-4E00-8FEC-6138E630AFBC}" srcOrd="0" destOrd="0" presId="urn:microsoft.com/office/officeart/2005/8/layout/vList5"/>
    <dgm:cxn modelId="{79E19AC6-8D44-4D71-A10B-9FAAA42066FC}" type="presOf" srcId="{A378318B-B428-4FDC-B1F1-EF2318D49944}" destId="{29B58E74-DEEE-4E55-BF79-F376E74B54F3}" srcOrd="0" destOrd="1" presId="urn:microsoft.com/office/officeart/2005/8/layout/vList5"/>
    <dgm:cxn modelId="{0C5823C9-8A51-462E-B7EE-85E3C94571BC}" srcId="{C70EF06B-AED5-4513-B517-75DFA46D2E4F}" destId="{5D80CBE8-E86B-4F88-AEE1-B1EDF846B6F2}" srcOrd="4" destOrd="0" parTransId="{8F2B3C3C-7123-4522-A18F-8CFE57C442E9}" sibTransId="{5D733666-DFAA-410E-8928-DD5A1FDB883A}"/>
    <dgm:cxn modelId="{565E0BDA-C81F-4505-B0CC-48B150DDF14B}" srcId="{B6E2D1E0-D155-4648-A23B-13E49B7FC9FA}" destId="{232CFF73-4DB4-469F-B3B9-C9F3B2281AA5}" srcOrd="0" destOrd="0" parTransId="{025E06C2-D602-4211-8531-5FEFA471DD88}" sibTransId="{9B6496C1-8BB2-4D27-9461-8B7A1FF425E3}"/>
    <dgm:cxn modelId="{AE43DADD-E74F-46A3-9743-E07563C7A95D}" type="presOf" srcId="{6FBC59B1-D0D4-4022-A2D7-13A67777795D}" destId="{3C3EFAC9-AF69-4050-822A-3D7BA9D24970}" srcOrd="0" destOrd="4" presId="urn:microsoft.com/office/officeart/2005/8/layout/vList5"/>
    <dgm:cxn modelId="{FDF95FEC-47AB-43CA-B6DA-83DC8AC5A7A9}" srcId="{B6E2D1E0-D155-4648-A23B-13E49B7FC9FA}" destId="{A378318B-B428-4FDC-B1F1-EF2318D49944}" srcOrd="1" destOrd="0" parTransId="{77F13AEF-BD8D-4006-81C3-DC643FEAB8BA}" sibTransId="{02F2E084-1A47-4243-BB91-D32F0604BEB9}"/>
    <dgm:cxn modelId="{359582EF-4B7C-4953-939E-50439000D931}" srcId="{7D7FD2C3-C996-4A1D-BEF3-DEF8C60BA5BE}" destId="{B6E2D1E0-D155-4648-A23B-13E49B7FC9FA}" srcOrd="0" destOrd="0" parTransId="{1EB73FEA-5262-4630-A497-C792A8A24E24}" sibTransId="{B3EDF1D9-48AD-43EE-AC10-BA304FE6799B}"/>
    <dgm:cxn modelId="{6E2A7D3A-DF81-4E2A-B4CB-42A95BA05581}" type="presParOf" srcId="{27C3293D-FD7B-4308-810A-F206C86C2346}" destId="{11D7FEBC-47E8-4380-9B6A-17D7A192E27A}" srcOrd="0" destOrd="0" presId="urn:microsoft.com/office/officeart/2005/8/layout/vList5"/>
    <dgm:cxn modelId="{15A7E53C-2058-4134-9D02-C5921199E21A}" type="presParOf" srcId="{11D7FEBC-47E8-4380-9B6A-17D7A192E27A}" destId="{D26AC5A9-6042-4E00-8FEC-6138E630AFBC}" srcOrd="0" destOrd="0" presId="urn:microsoft.com/office/officeart/2005/8/layout/vList5"/>
    <dgm:cxn modelId="{6C1E6A61-91D9-4BD8-8FBC-8F3FB11A30B9}" type="presParOf" srcId="{11D7FEBC-47E8-4380-9B6A-17D7A192E27A}" destId="{29B58E74-DEEE-4E55-BF79-F376E74B54F3}" srcOrd="1" destOrd="0" presId="urn:microsoft.com/office/officeart/2005/8/layout/vList5"/>
    <dgm:cxn modelId="{7F380999-DD10-4DA8-81B0-3755CDCF48EB}" type="presParOf" srcId="{27C3293D-FD7B-4308-810A-F206C86C2346}" destId="{927716D8-FE1B-4E09-B21A-B87AF1BD82A5}" srcOrd="1" destOrd="0" presId="urn:microsoft.com/office/officeart/2005/8/layout/vList5"/>
    <dgm:cxn modelId="{C9889BE0-28C8-442C-977A-3D3740A2333D}" type="presParOf" srcId="{27C3293D-FD7B-4308-810A-F206C86C2346}" destId="{8B27639C-3BD7-4DB3-8AF9-D4ECB537690B}" srcOrd="2" destOrd="0" presId="urn:microsoft.com/office/officeart/2005/8/layout/vList5"/>
    <dgm:cxn modelId="{DD6327F1-74A0-4DE4-A5BD-6E02D1DD8BCD}" type="presParOf" srcId="{8B27639C-3BD7-4DB3-8AF9-D4ECB537690B}" destId="{7A684E73-D59F-4BAB-8ABF-16D31FC40A40}" srcOrd="0" destOrd="0" presId="urn:microsoft.com/office/officeart/2005/8/layout/vList5"/>
    <dgm:cxn modelId="{04103B90-D3E8-4298-B055-B95C2058BC87}" type="presParOf" srcId="{8B27639C-3BD7-4DB3-8AF9-D4ECB537690B}" destId="{57D3589C-2E2D-4F14-A5C9-A3F627532D12}" srcOrd="1" destOrd="0" presId="urn:microsoft.com/office/officeart/2005/8/layout/vList5"/>
    <dgm:cxn modelId="{749EDBEC-EEFE-44E0-B093-BECF5874B3BC}" type="presParOf" srcId="{27C3293D-FD7B-4308-810A-F206C86C2346}" destId="{D3765C34-95A0-45C3-834C-AAC880BBCFE2}" srcOrd="3" destOrd="0" presId="urn:microsoft.com/office/officeart/2005/8/layout/vList5"/>
    <dgm:cxn modelId="{A3B8E6D4-7921-45F0-AFA5-92D176481639}" type="presParOf" srcId="{27C3293D-FD7B-4308-810A-F206C86C2346}" destId="{99ABD270-D919-407B-9158-FCFC4698C1FA}" srcOrd="4" destOrd="0" presId="urn:microsoft.com/office/officeart/2005/8/layout/vList5"/>
    <dgm:cxn modelId="{E5F7F2B4-0000-42A9-9295-1650AB5F7B34}" type="presParOf" srcId="{99ABD270-D919-407B-9158-FCFC4698C1FA}" destId="{8B55A7CE-B38C-4C18-A637-FF401B7DBDFE}" srcOrd="0" destOrd="0" presId="urn:microsoft.com/office/officeart/2005/8/layout/vList5"/>
    <dgm:cxn modelId="{7C4D647E-8AA8-458C-BE6D-9392E9DF0E5D}" type="presParOf" srcId="{99ABD270-D919-407B-9158-FCFC4698C1FA}" destId="{2C03104D-7251-4E7E-B1D1-EE944717CB08}" srcOrd="1" destOrd="0" presId="urn:microsoft.com/office/officeart/2005/8/layout/vList5"/>
    <dgm:cxn modelId="{1F10A02D-02D8-40F8-B267-9DB905829054}" type="presParOf" srcId="{27C3293D-FD7B-4308-810A-F206C86C2346}" destId="{77026EE3-3521-4CB6-B89D-A71142796C60}" srcOrd="5" destOrd="0" presId="urn:microsoft.com/office/officeart/2005/8/layout/vList5"/>
    <dgm:cxn modelId="{24691C3A-0AF5-4D0D-9D11-AAB1D2E73B1F}" type="presParOf" srcId="{27C3293D-FD7B-4308-810A-F206C86C2346}" destId="{8E737826-2AA3-4027-8C81-43857BF913CF}" srcOrd="6" destOrd="0" presId="urn:microsoft.com/office/officeart/2005/8/layout/vList5"/>
    <dgm:cxn modelId="{7AB39CB0-0DDC-41D5-9E52-BADD86B7ABBD}" type="presParOf" srcId="{8E737826-2AA3-4027-8C81-43857BF913CF}" destId="{922533AF-3704-4365-8406-3C6D399BCA85}" srcOrd="0" destOrd="0" presId="urn:microsoft.com/office/officeart/2005/8/layout/vList5"/>
    <dgm:cxn modelId="{67EFAFDA-7154-4EEF-9CD7-1C0535049171}" type="presParOf" srcId="{8E737826-2AA3-4027-8C81-43857BF913CF}" destId="{3C3EFAC9-AF69-4050-822A-3D7BA9D2497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B58E74-DEEE-4E55-BF79-F376E74B54F3}">
      <dsp:nvSpPr>
        <dsp:cNvPr id="0" name=""/>
        <dsp:cNvSpPr/>
      </dsp:nvSpPr>
      <dsp:spPr>
        <a:xfrm rot="5400000">
          <a:off x="4705346" y="-2657316"/>
          <a:ext cx="746137" cy="62488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/>
            <a:t>Used to extract BOMs and check some assemblies by the QA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/>
            <a:t>Used thoroughly by the designers that make the 3D and 2D models</a:t>
          </a:r>
        </a:p>
      </dsp:txBody>
      <dsp:txXfrm rot="-5400000">
        <a:off x="1953966" y="130487"/>
        <a:ext cx="6212475" cy="673291"/>
      </dsp:txXfrm>
    </dsp:sp>
    <dsp:sp modelId="{D26AC5A9-6042-4E00-8FEC-6138E630AFBC}">
      <dsp:nvSpPr>
        <dsp:cNvPr id="0" name=""/>
        <dsp:cNvSpPr/>
      </dsp:nvSpPr>
      <dsp:spPr>
        <a:xfrm>
          <a:off x="150063" y="797"/>
          <a:ext cx="1803901" cy="9326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SmarTeam/CATIA</a:t>
          </a:r>
        </a:p>
      </dsp:txBody>
      <dsp:txXfrm>
        <a:off x="195592" y="46326"/>
        <a:ext cx="1712843" cy="841613"/>
      </dsp:txXfrm>
    </dsp:sp>
    <dsp:sp modelId="{57D3589C-2E2D-4F14-A5C9-A3F627532D12}">
      <dsp:nvSpPr>
        <dsp:cNvPr id="0" name=""/>
        <dsp:cNvSpPr/>
      </dsp:nvSpPr>
      <dsp:spPr>
        <a:xfrm rot="5400000">
          <a:off x="4705346" y="-1678011"/>
          <a:ext cx="746137" cy="62488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/>
            <a:t>Used for all internal drawings and for drawing control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/>
            <a:t>Used for upload and control of external drawings (collaborations and companies) w/ LHC Stamp, by import</a:t>
          </a:r>
        </a:p>
      </dsp:txBody>
      <dsp:txXfrm rot="-5400000">
        <a:off x="1953966" y="1109792"/>
        <a:ext cx="6212475" cy="673291"/>
      </dsp:txXfrm>
    </dsp:sp>
    <dsp:sp modelId="{7A684E73-D59F-4BAB-8ABF-16D31FC40A40}">
      <dsp:nvSpPr>
        <dsp:cNvPr id="0" name=""/>
        <dsp:cNvSpPr/>
      </dsp:nvSpPr>
      <dsp:spPr>
        <a:xfrm>
          <a:off x="150063" y="980102"/>
          <a:ext cx="1803901" cy="9326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CDD</a:t>
          </a:r>
        </a:p>
      </dsp:txBody>
      <dsp:txXfrm>
        <a:off x="195592" y="1025631"/>
        <a:ext cx="1712843" cy="841613"/>
      </dsp:txXfrm>
    </dsp:sp>
    <dsp:sp modelId="{2C03104D-7251-4E7E-B1D1-EE944717CB08}">
      <dsp:nvSpPr>
        <dsp:cNvPr id="0" name=""/>
        <dsp:cNvSpPr/>
      </dsp:nvSpPr>
      <dsp:spPr>
        <a:xfrm rot="5400000">
          <a:off x="4539209" y="-622101"/>
          <a:ext cx="1002927" cy="6165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/>
            <a:t>Used to structure the Project in the different folders following the PBS [Configuration]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/>
            <a:t>Used for items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/>
            <a:t>Used for storage, approval, traceability and management of documentation (engineering, manufacturing, installation,..)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/>
            <a:t>Used to access CDD as the drawings are also EDMS documents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/>
            <a:t>Used to access assets linked to an item</a:t>
          </a:r>
        </a:p>
      </dsp:txBody>
      <dsp:txXfrm rot="-5400000">
        <a:off x="1957701" y="2008366"/>
        <a:ext cx="6116985" cy="905009"/>
      </dsp:txXfrm>
    </dsp:sp>
    <dsp:sp modelId="{8B55A7CE-B38C-4C18-A637-FF401B7DBDFE}">
      <dsp:nvSpPr>
        <dsp:cNvPr id="0" name=""/>
        <dsp:cNvSpPr/>
      </dsp:nvSpPr>
      <dsp:spPr>
        <a:xfrm>
          <a:off x="150063" y="1994535"/>
          <a:ext cx="1807637" cy="9326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EDMS</a:t>
          </a:r>
        </a:p>
      </dsp:txBody>
      <dsp:txXfrm>
        <a:off x="195592" y="2040064"/>
        <a:ext cx="1716579" cy="841613"/>
      </dsp:txXfrm>
    </dsp:sp>
    <dsp:sp modelId="{3C3EFAC9-AF69-4050-822A-3D7BA9D24970}">
      <dsp:nvSpPr>
        <dsp:cNvPr id="0" name=""/>
        <dsp:cNvSpPr/>
      </dsp:nvSpPr>
      <dsp:spPr>
        <a:xfrm rot="5400000">
          <a:off x="4705346" y="350854"/>
          <a:ext cx="746137" cy="62488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/>
            <a:t>Used for assets (equipment or batch) and EDMS documents links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/>
            <a:t>Used for manufacturing data storage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/>
            <a:t>Used for equipment production follow-up and their traceability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/>
            <a:t>Used for storage (KIOSK)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/>
            <a:t>Used for Layout links</a:t>
          </a:r>
        </a:p>
      </dsp:txBody>
      <dsp:txXfrm rot="-5400000">
        <a:off x="1953966" y="3138658"/>
        <a:ext cx="6212475" cy="673291"/>
      </dsp:txXfrm>
    </dsp:sp>
    <dsp:sp modelId="{922533AF-3704-4365-8406-3C6D399BCA85}">
      <dsp:nvSpPr>
        <dsp:cNvPr id="0" name=""/>
        <dsp:cNvSpPr/>
      </dsp:nvSpPr>
      <dsp:spPr>
        <a:xfrm>
          <a:off x="150063" y="3008968"/>
          <a:ext cx="1803901" cy="9326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MTF/</a:t>
          </a:r>
          <a:r>
            <a:rPr lang="en-US" sz="1400" kern="1200" dirty="0" err="1"/>
            <a:t>Infor</a:t>
          </a:r>
          <a:endParaRPr lang="en-US" sz="1400" kern="1200" dirty="0"/>
        </a:p>
      </dsp:txBody>
      <dsp:txXfrm>
        <a:off x="195592" y="3054497"/>
        <a:ext cx="1712843" cy="8416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05/05/2022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05/05/2022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Ultimate : the pink</a:t>
            </a:r>
            <a:r>
              <a:rPr lang="en-US" baseline="0" dirty="0"/>
              <a:t> box must substitute/overlap the blue one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752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Ultimate : the pink</a:t>
            </a:r>
            <a:r>
              <a:rPr lang="en-US" baseline="0" dirty="0"/>
              <a:t> box must substitute/overlap the blue one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7910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0420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92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218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dirty="0"/>
              <a:t>HL-LHC Procurement, Baseline Documentation, Quality and Risk Office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/>
              <a:t>HL-LHC Procurement, Baseline Documentation, Quality and Risk Office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/>
              <a:t>HL-LHC Procurement, Baseline Documentation, Quality and Risk Office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/>
              <a:t>HL-LHC Procurement, Baseline Documentation, Quality and Risk Office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/>
              <a:t>HL-LHC Procurement, Baseline Documentation, Quality and Risk Office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dirty="0"/>
              <a:t>HL-LHC Procurement, Baseline Documentation, Quality and Risk Office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dirty="0"/>
              <a:t>HL-LHC Procurement, Baseline Documentation, Quality and Risk Office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HL-LHC Procurement, Baseline Documentation, Quality and Risk Office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DCC5E-CA6B-4B16-9798-71C7C3CAC369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4895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HL-LHC Procurement, Baseline Documentation, Quality and Risk Office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75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26" Type="http://schemas.openxmlformats.org/officeDocument/2006/relationships/image" Target="../media/image48.png"/><Relationship Id="rId3" Type="http://schemas.openxmlformats.org/officeDocument/2006/relationships/image" Target="../media/image25.png"/><Relationship Id="rId21" Type="http://schemas.openxmlformats.org/officeDocument/2006/relationships/image" Target="../media/image43.png"/><Relationship Id="rId34" Type="http://schemas.openxmlformats.org/officeDocument/2006/relationships/hyperlink" Target="https://edms.cern.ch/nav/P:CERN-0000096385:V0/A:HCACF_A001-CR000001" TargetMode="External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5" Type="http://schemas.openxmlformats.org/officeDocument/2006/relationships/image" Target="../media/image47.png"/><Relationship Id="rId33" Type="http://schemas.openxmlformats.org/officeDocument/2006/relationships/image" Target="../media/image55.jp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8.png"/><Relationship Id="rId20" Type="http://schemas.openxmlformats.org/officeDocument/2006/relationships/image" Target="../media/image42.png"/><Relationship Id="rId29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24" Type="http://schemas.openxmlformats.org/officeDocument/2006/relationships/image" Target="../media/image46.jpeg"/><Relationship Id="rId32" Type="http://schemas.openxmlformats.org/officeDocument/2006/relationships/image" Target="../media/image54.jp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23" Type="http://schemas.openxmlformats.org/officeDocument/2006/relationships/image" Target="../media/image45.png"/><Relationship Id="rId28" Type="http://schemas.openxmlformats.org/officeDocument/2006/relationships/image" Target="../media/image50.png"/><Relationship Id="rId36" Type="http://schemas.openxmlformats.org/officeDocument/2006/relationships/image" Target="../media/image57.png"/><Relationship Id="rId10" Type="http://schemas.openxmlformats.org/officeDocument/2006/relationships/image" Target="../media/image32.png"/><Relationship Id="rId19" Type="http://schemas.openxmlformats.org/officeDocument/2006/relationships/image" Target="../media/image41.png"/><Relationship Id="rId31" Type="http://schemas.openxmlformats.org/officeDocument/2006/relationships/image" Target="../media/image53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Relationship Id="rId22" Type="http://schemas.openxmlformats.org/officeDocument/2006/relationships/image" Target="../media/image44.png"/><Relationship Id="rId27" Type="http://schemas.openxmlformats.org/officeDocument/2006/relationships/image" Target="../media/image49.png"/><Relationship Id="rId30" Type="http://schemas.openxmlformats.org/officeDocument/2006/relationships/image" Target="../media/image52.png"/><Relationship Id="rId35" Type="http://schemas.openxmlformats.org/officeDocument/2006/relationships/image" Target="../media/image56.png"/><Relationship Id="rId8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501719" TargetMode="External"/><Relationship Id="rId13" Type="http://schemas.openxmlformats.org/officeDocument/2006/relationships/hyperlink" Target="https://edms.cern.ch/document/1501109" TargetMode="External"/><Relationship Id="rId3" Type="http://schemas.openxmlformats.org/officeDocument/2006/relationships/hyperlink" Target="https://edms.cern.ch/document/2423503/" TargetMode="External"/><Relationship Id="rId7" Type="http://schemas.openxmlformats.org/officeDocument/2006/relationships/hyperlink" Target="https://dfsweb.web.cern.ch/dfsweb/Services/DFS/DFSBrowser.aspx/Applications/CERN/Workgroup%20Templates/ACC/ECR_Template.dotx" TargetMode="External"/><Relationship Id="rId12" Type="http://schemas.openxmlformats.org/officeDocument/2006/relationships/hyperlink" Target="https://edms.cern.ch/document/1499015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508429" TargetMode="External"/><Relationship Id="rId11" Type="http://schemas.openxmlformats.org/officeDocument/2006/relationships/hyperlink" Target="https://edms.cern.ch/document/1770077" TargetMode="External"/><Relationship Id="rId5" Type="http://schemas.openxmlformats.org/officeDocument/2006/relationships/hyperlink" Target="https://edms.cern.ch/document/2429904" TargetMode="External"/><Relationship Id="rId10" Type="http://schemas.openxmlformats.org/officeDocument/2006/relationships/hyperlink" Target="https://edms.cern.ch/document/1506726" TargetMode="External"/><Relationship Id="rId4" Type="http://schemas.openxmlformats.org/officeDocument/2006/relationships/hyperlink" Target="https://edms.cern.ch/document/1490004" TargetMode="External"/><Relationship Id="rId9" Type="http://schemas.openxmlformats.org/officeDocument/2006/relationships/hyperlink" Target="https://edms.cern.ch/document/1506723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4.png"/><Relationship Id="rId4" Type="http://schemas.openxmlformats.org/officeDocument/2006/relationships/hyperlink" Target="https://edms.cern.ch/document/2385803/1.0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1513591" TargetMode="Externa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ccount.cern.ch/account/Externals/RegisterAccount.aspx" TargetMode="External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edms.cern.ch/ui/#!master/portal/tab?hom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L-LHC.Secretariat@cern.ch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398333" TargetMode="Externa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HL Quality Plan and EDMS Insights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63929" y="3371849"/>
            <a:ext cx="5800360" cy="261938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H. Garcia Gavela, V. Guillen Humbria, L. Quain Solis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4540208"/>
            <a:ext cx="6480000" cy="261938"/>
          </a:xfrm>
        </p:spPr>
        <p:txBody>
          <a:bodyPr/>
          <a:lstStyle/>
          <a:p>
            <a:r>
              <a:rPr lang="en-US" b="0" i="0" dirty="0">
                <a:solidFill>
                  <a:schemeClr val="tx2"/>
                </a:solidFill>
              </a:rPr>
              <a:t>CERN – 6</a:t>
            </a:r>
            <a:r>
              <a:rPr lang="en-US" b="0" i="0" baseline="30000" dirty="0">
                <a:solidFill>
                  <a:schemeClr val="tx2"/>
                </a:solidFill>
              </a:rPr>
              <a:t>th</a:t>
            </a:r>
            <a:r>
              <a:rPr lang="en-US" b="0" i="0" dirty="0">
                <a:solidFill>
                  <a:schemeClr val="tx2"/>
                </a:solidFill>
              </a:rPr>
              <a:t> May 2022 – EDMS 2607473</a:t>
            </a:r>
            <a:endParaRPr lang="en-GB" b="0" i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8017F-801A-4CC6-BA1C-C6433BDE3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Baseline Documentation, Quality and Risk Office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E92E06C5-414A-4A3E-B713-FE6AC8CB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EDMS Engineering node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FB0CB8-A3FA-48BA-86A6-5CD6B69D9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5454" y="948735"/>
            <a:ext cx="3190875" cy="8953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E15DBB5-CADB-4F99-B34D-8EBCF76C4D27}"/>
              </a:ext>
            </a:extLst>
          </p:cNvPr>
          <p:cNvSpPr txBox="1"/>
          <p:nvPr/>
        </p:nvSpPr>
        <p:spPr>
          <a:xfrm>
            <a:off x="4688175" y="2043648"/>
            <a:ext cx="37588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Documentation during this phase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/>
                </a:solidFill>
              </a:rPr>
              <a:t>Specifications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/>
                </a:solidFill>
              </a:rPr>
              <a:t>Drawings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/>
                </a:solidFill>
              </a:rPr>
              <a:t>Calculations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/>
                </a:solidFill>
              </a:rPr>
              <a:t>Simulations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/>
                </a:solidFill>
              </a:rPr>
              <a:t>Engineering notes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/>
                </a:solidFill>
              </a:rPr>
              <a:t>Bill of Materials, List of Materials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978A36-F9D7-4559-B2A7-BB0BFDC07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F921A30-6AC9-486E-B722-D4EE99083B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6327"/>
            <a:ext cx="2520000" cy="38156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52AE4C-FEAE-4D34-BC1B-9FBB63BDE1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0775" y="692301"/>
            <a:ext cx="2520000" cy="431838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056C7C4-60F8-40C0-B85F-F784258DD7D3}"/>
              </a:ext>
            </a:extLst>
          </p:cNvPr>
          <p:cNvSpPr/>
          <p:nvPr/>
        </p:nvSpPr>
        <p:spPr>
          <a:xfrm>
            <a:off x="2520000" y="3147814"/>
            <a:ext cx="1187904" cy="144016"/>
          </a:xfrm>
          <a:prstGeom prst="rect">
            <a:avLst/>
          </a:prstGeom>
          <a:noFill/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10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8017F-801A-4CC6-BA1C-C6433BDE3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Procurement, Baseline Documentation, Quality and Risk Office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E92E06C5-414A-4A3E-B713-FE6AC8CB3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8074800" cy="540000"/>
          </a:xfrm>
        </p:spPr>
        <p:txBody>
          <a:bodyPr/>
          <a:lstStyle/>
          <a:p>
            <a:r>
              <a:rPr lang="en-US" dirty="0"/>
              <a:t>EDMS Fabrication, Assembly, Verification node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9C572E-FE4C-4A72-AB30-5FDBD88534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151"/>
          <a:stretch/>
        </p:blipFill>
        <p:spPr>
          <a:xfrm>
            <a:off x="4831900" y="1033774"/>
            <a:ext cx="3457575" cy="73627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B7AB248-A13A-4BAB-A5B7-0C569D15EC81}"/>
              </a:ext>
            </a:extLst>
          </p:cNvPr>
          <p:cNvSpPr txBox="1"/>
          <p:nvPr/>
        </p:nvSpPr>
        <p:spPr>
          <a:xfrm>
            <a:off x="4760706" y="2071449"/>
            <a:ext cx="420378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Documentation during this phase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/>
                </a:solidFill>
              </a:rPr>
              <a:t>Manufacturing Procedures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/>
                </a:solidFill>
              </a:rPr>
              <a:t>Test Procedures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/>
                </a:solidFill>
              </a:rPr>
              <a:t>Assembly Procedures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/>
                </a:solidFill>
              </a:rPr>
              <a:t>Manufacturing and Inspection Plans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/>
                </a:solidFill>
              </a:rPr>
              <a:t>Qualifications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/>
                </a:solidFill>
              </a:rPr>
              <a:t>Manufacturing Records – </a:t>
            </a:r>
            <a:r>
              <a:rPr lang="en-US" b="1" dirty="0">
                <a:solidFill>
                  <a:schemeClr val="accent5"/>
                </a:solidFill>
              </a:rPr>
              <a:t>MTF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BCCEFE-8FF6-4545-98C8-4EC30C450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284BB37-8BEF-483C-944F-8F169C86A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6327"/>
            <a:ext cx="2520000" cy="38156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44E28A7-E32B-43B5-A8C3-A1C14BB4CE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3306" y="671486"/>
            <a:ext cx="2520000" cy="417529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9075231-7DE8-4ADF-BD72-BF4317385656}"/>
              </a:ext>
            </a:extLst>
          </p:cNvPr>
          <p:cNvSpPr/>
          <p:nvPr/>
        </p:nvSpPr>
        <p:spPr>
          <a:xfrm>
            <a:off x="2411760" y="1563638"/>
            <a:ext cx="864096" cy="144016"/>
          </a:xfrm>
          <a:prstGeom prst="rect">
            <a:avLst/>
          </a:prstGeom>
          <a:noFill/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205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BB0D4329-AC88-4646-A542-531365A9C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648" y="4758017"/>
            <a:ext cx="6627000" cy="270000"/>
          </a:xfrm>
        </p:spPr>
        <p:txBody>
          <a:bodyPr/>
          <a:lstStyle/>
          <a:p>
            <a:r>
              <a:rPr lang="en-GB" noProof="0" dirty="0"/>
              <a:t>HL-LHC Procurement, Baseline Documentation, Quality and Risk Office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196" r="5037" b="89358"/>
          <a:stretch/>
        </p:blipFill>
        <p:spPr>
          <a:xfrm>
            <a:off x="1146702" y="476832"/>
            <a:ext cx="7246812" cy="6212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40865"/>
            <a:ext cx="6170141" cy="459246"/>
          </a:xfrm>
        </p:spPr>
        <p:txBody>
          <a:bodyPr>
            <a:normAutofit fontScale="90000"/>
          </a:bodyPr>
          <a:lstStyle/>
          <a:p>
            <a:r>
              <a:rPr lang="en-GB" dirty="0"/>
              <a:t>CC for SPS – The full HL-LHC life-cycle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3756" y="1098063"/>
            <a:ext cx="911741" cy="128888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296" y="2748166"/>
            <a:ext cx="859258" cy="7427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5857" y="1089044"/>
            <a:ext cx="909126" cy="12888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55702" y="3413238"/>
            <a:ext cx="1718516" cy="99758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2" b="7870"/>
          <a:stretch/>
        </p:blipFill>
        <p:spPr>
          <a:xfrm>
            <a:off x="5333319" y="2850847"/>
            <a:ext cx="1035831" cy="7160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03"/>
          <a:stretch/>
        </p:blipFill>
        <p:spPr>
          <a:xfrm>
            <a:off x="5335777" y="3615600"/>
            <a:ext cx="1036839" cy="7125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4527" r="4506"/>
          <a:stretch/>
        </p:blipFill>
        <p:spPr>
          <a:xfrm>
            <a:off x="5344319" y="4377067"/>
            <a:ext cx="1036838" cy="6733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28618" y="4359421"/>
            <a:ext cx="1351651" cy="68398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52559" y="2909439"/>
            <a:ext cx="613089" cy="92638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80982" y="2850847"/>
            <a:ext cx="953085" cy="71604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275144" y="3618545"/>
            <a:ext cx="965471" cy="7160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5"/>
          <a:srcRect r="-882"/>
          <a:stretch/>
        </p:blipFill>
        <p:spPr>
          <a:xfrm>
            <a:off x="4280981" y="4386240"/>
            <a:ext cx="965233" cy="6555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174125" y="1120894"/>
            <a:ext cx="743804" cy="105975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221514" y="1197045"/>
            <a:ext cx="748285" cy="105975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41472" y="1288331"/>
            <a:ext cx="748789" cy="105975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5" t="12323" r="33463" b="10928"/>
          <a:stretch/>
        </p:blipFill>
        <p:spPr>
          <a:xfrm>
            <a:off x="3111100" y="2899736"/>
            <a:ext cx="371087" cy="47464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470718" y="2929765"/>
            <a:ext cx="583950" cy="42962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551" y="1741556"/>
            <a:ext cx="1074632" cy="10746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468407" y="1378459"/>
            <a:ext cx="744691" cy="105941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571391" y="1498418"/>
            <a:ext cx="745256" cy="105975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39" name="Picture 38" descr="C:\Documents and Settings\Ben\My Documents\presentations\DQWCC2.jp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flipH="1">
            <a:off x="1352559" y="3879795"/>
            <a:ext cx="613089" cy="433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211349" y="1098063"/>
            <a:ext cx="907949" cy="12788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866314" y="1484929"/>
            <a:ext cx="1145678" cy="81167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999656" y="1778893"/>
            <a:ext cx="1145677" cy="8100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163757" y="4385482"/>
            <a:ext cx="1013660" cy="628691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236530" y="2501800"/>
            <a:ext cx="859258" cy="329448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4646269" y="1634112"/>
            <a:ext cx="809063" cy="1186415"/>
            <a:chOff x="7308304" y="3972067"/>
            <a:chExt cx="1078751" cy="1491203"/>
          </a:xfrm>
          <a:noFill/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7308304" y="4026029"/>
              <a:ext cx="969792" cy="584583"/>
            </a:xfrm>
            <a:prstGeom prst="rect">
              <a:avLst/>
            </a:prstGeom>
            <a:grpFill/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31"/>
            <a:srcRect r="8319"/>
            <a:stretch/>
          </p:blipFill>
          <p:spPr>
            <a:xfrm>
              <a:off x="7421523" y="4577125"/>
              <a:ext cx="889120" cy="833951"/>
            </a:xfrm>
            <a:prstGeom prst="rect">
              <a:avLst/>
            </a:prstGeom>
            <a:grpFill/>
          </p:spPr>
        </p:pic>
        <p:sp>
          <p:nvSpPr>
            <p:cNvPr id="46" name="Rectangle 45"/>
            <p:cNvSpPr/>
            <p:nvPr/>
          </p:nvSpPr>
          <p:spPr>
            <a:xfrm>
              <a:off x="7308304" y="3972067"/>
              <a:ext cx="1078751" cy="149120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714" y="3189171"/>
            <a:ext cx="955010" cy="7160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687" y="3950252"/>
            <a:ext cx="953777" cy="7151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4796393" y="2399433"/>
            <a:ext cx="551831" cy="3000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0" b="1" dirty="0">
                <a:hlinkClick r:id="rId34"/>
              </a:rPr>
              <a:t>MTF</a:t>
            </a:r>
            <a:endParaRPr lang="en-US" sz="135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480263" y="1088576"/>
            <a:ext cx="907871" cy="12888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3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1" t="20693" r="17062" b="19146"/>
          <a:stretch/>
        </p:blipFill>
        <p:spPr>
          <a:xfrm>
            <a:off x="6484681" y="1046689"/>
            <a:ext cx="968274" cy="6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055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7E72875-D201-4F01-A61B-8E833100A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HL-LHC Procurement, Baseline Documentation, Quality and Risk Office</a:t>
            </a:r>
            <a:endParaRPr lang="es-E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02CF12-3A19-49E9-8E55-B16189D37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DCC5E-CA6B-4B16-9798-71C7C3CAC369}" type="slidenum">
              <a:rPr lang="es-ES" smtClean="0"/>
              <a:t>13</a:t>
            </a:fld>
            <a:endParaRPr lang="es-E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C23E08C-185D-4E82-BA0A-840C663B1A1F}"/>
              </a:ext>
            </a:extLst>
          </p:cNvPr>
          <p:cNvSpPr txBox="1">
            <a:spLocks/>
          </p:cNvSpPr>
          <p:nvPr/>
        </p:nvSpPr>
        <p:spPr>
          <a:xfrm>
            <a:off x="265237" y="0"/>
            <a:ext cx="8568512" cy="540000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5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EDMS Release Procedures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9C3888-31A0-4D5F-9B0F-587F4BB3590A}"/>
              </a:ext>
            </a:extLst>
          </p:cNvPr>
          <p:cNvSpPr txBox="1"/>
          <p:nvPr/>
        </p:nvSpPr>
        <p:spPr>
          <a:xfrm>
            <a:off x="404822" y="555526"/>
            <a:ext cx="856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5"/>
                </a:solidFill>
              </a:rPr>
              <a:t>EDMS Documents </a:t>
            </a:r>
            <a:r>
              <a:rPr lang="en-GB" sz="1800" dirty="0">
                <a:solidFill>
                  <a:schemeClr val="accent5"/>
                </a:solidFill>
              </a:rPr>
              <a:t>issued by the Collaboration will be issued under the Context: </a:t>
            </a:r>
            <a:r>
              <a:rPr lang="en-GB" b="1" dirty="0">
                <a:solidFill>
                  <a:schemeClr val="accent5"/>
                </a:solidFill>
              </a:rPr>
              <a:t>HL-LHC-WP</a:t>
            </a:r>
            <a:r>
              <a:rPr lang="en-GB" b="1" dirty="0">
                <a:solidFill>
                  <a:srgbClr val="FF0000"/>
                </a:solidFill>
              </a:rPr>
              <a:t>X</a:t>
            </a:r>
            <a:r>
              <a:rPr lang="en-GB" b="1" dirty="0">
                <a:solidFill>
                  <a:schemeClr val="accent5"/>
                </a:solidFill>
              </a:rPr>
              <a:t>-UK</a:t>
            </a:r>
            <a:r>
              <a:rPr lang="en-GB" dirty="0">
                <a:solidFill>
                  <a:schemeClr val="accent5"/>
                </a:solidFill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5"/>
                </a:solidFill>
              </a:rPr>
              <a:t>MTF Documents </a:t>
            </a:r>
            <a:r>
              <a:rPr lang="en-GB" sz="1800" dirty="0">
                <a:solidFill>
                  <a:schemeClr val="accent5"/>
                </a:solidFill>
              </a:rPr>
              <a:t>issued by the Collaboration will be issued under the Context: </a:t>
            </a:r>
            <a:r>
              <a:rPr lang="en-GB" sz="1800" b="1" dirty="0">
                <a:solidFill>
                  <a:schemeClr val="accent5"/>
                </a:solidFill>
              </a:rPr>
              <a:t>HL-LHC-WP</a:t>
            </a:r>
            <a:r>
              <a:rPr lang="en-GB" sz="1800" b="1" dirty="0">
                <a:solidFill>
                  <a:srgbClr val="FF0000"/>
                </a:solidFill>
              </a:rPr>
              <a:t>X</a:t>
            </a:r>
            <a:r>
              <a:rPr lang="en-GB" sz="1800" b="1" dirty="0">
                <a:solidFill>
                  <a:schemeClr val="accent5"/>
                </a:solidFill>
              </a:rPr>
              <a:t>-UK-MTF</a:t>
            </a:r>
            <a:endParaRPr lang="en-GB" sz="1800" dirty="0">
              <a:solidFill>
                <a:schemeClr val="accent5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30DFFA-B8CD-446C-9311-5B48FFE478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451"/>
          <a:stretch/>
        </p:blipFill>
        <p:spPr>
          <a:xfrm>
            <a:off x="170726" y="1718962"/>
            <a:ext cx="7920000" cy="30449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FF1DEA-3049-4DF4-A954-EEA37ACF0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274" y="2283718"/>
            <a:ext cx="7920000" cy="118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399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650" y="1136031"/>
            <a:ext cx="6623687" cy="2871439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7E72875-D201-4F01-A61B-8E833100A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HL-LHC Procurement, Baseline Documentation, Quality and Risk Office</a:t>
            </a:r>
            <a:endParaRPr lang="es-E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02CF12-3A19-49E9-8E55-B16189D37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DCC5E-CA6B-4B16-9798-71C7C3CAC369}" type="slidenum">
              <a:rPr lang="es-ES" smtClean="0"/>
              <a:t>14</a:t>
            </a:fld>
            <a:endParaRPr lang="es-E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C23E08C-185D-4E82-BA0A-840C663B1A1F}"/>
              </a:ext>
            </a:extLst>
          </p:cNvPr>
          <p:cNvSpPr txBox="1">
            <a:spLocks/>
          </p:cNvSpPr>
          <p:nvPr/>
        </p:nvSpPr>
        <p:spPr>
          <a:xfrm>
            <a:off x="265237" y="0"/>
            <a:ext cx="8568512" cy="540000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5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EDMS Release Procedures</a:t>
            </a:r>
          </a:p>
        </p:txBody>
      </p:sp>
    </p:spTree>
    <p:extLst>
      <p:ext uri="{BB962C8B-B14F-4D97-AF65-F5344CB8AC3E}">
        <p14:creationId xmlns:p14="http://schemas.microsoft.com/office/powerpoint/2010/main" val="809470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925" y="271812"/>
            <a:ext cx="6576252" cy="459987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E4B1DC-078E-4390-93E2-2E331B15C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HL-LHC Procurement, Baseline Documentation, Quality and Risk Office</a:t>
            </a:r>
            <a:endParaRPr lang="es-E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C93391-B087-4BD7-B878-4EB3BCA90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DCC5E-CA6B-4B16-9798-71C7C3CAC369}" type="slidenum">
              <a:rPr lang="es-ES" smtClean="0"/>
              <a:t>15</a:t>
            </a:fld>
            <a:endParaRPr lang="es-E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5A3E192-FCCB-4B79-A2FC-F88B40BCD330}"/>
              </a:ext>
            </a:extLst>
          </p:cNvPr>
          <p:cNvSpPr txBox="1">
            <a:spLocks/>
          </p:cNvSpPr>
          <p:nvPr/>
        </p:nvSpPr>
        <p:spPr>
          <a:xfrm>
            <a:off x="265237" y="0"/>
            <a:ext cx="8568512" cy="540000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5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EDMS Release Procedures</a:t>
            </a:r>
          </a:p>
        </p:txBody>
      </p:sp>
    </p:spTree>
    <p:extLst>
      <p:ext uri="{BB962C8B-B14F-4D97-AF65-F5344CB8AC3E}">
        <p14:creationId xmlns:p14="http://schemas.microsoft.com/office/powerpoint/2010/main" val="1219930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60" y="894537"/>
            <a:ext cx="6468022" cy="335442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C508EF0-C3EF-4554-B67E-A19654552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HL-LHC Procurement, Baseline Documentation, Quality and Risk Office</a:t>
            </a:r>
            <a:endParaRPr lang="es-E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604A18-B505-42E1-A75E-A86C03399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DCC5E-CA6B-4B16-9798-71C7C3CAC369}" type="slidenum">
              <a:rPr lang="es-ES" smtClean="0"/>
              <a:t>16</a:t>
            </a:fld>
            <a:endParaRPr lang="es-E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F8AE787-D806-49C6-9A25-307E3501F442}"/>
              </a:ext>
            </a:extLst>
          </p:cNvPr>
          <p:cNvSpPr txBox="1">
            <a:spLocks/>
          </p:cNvSpPr>
          <p:nvPr/>
        </p:nvSpPr>
        <p:spPr>
          <a:xfrm>
            <a:off x="265237" y="0"/>
            <a:ext cx="8568512" cy="540000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5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EDMS Release Procedures</a:t>
            </a:r>
          </a:p>
        </p:txBody>
      </p:sp>
    </p:spTree>
    <p:extLst>
      <p:ext uri="{BB962C8B-B14F-4D97-AF65-F5344CB8AC3E}">
        <p14:creationId xmlns:p14="http://schemas.microsoft.com/office/powerpoint/2010/main" val="897728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BB1C27-43A3-4A78-9B69-007CC6E38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Procurement, Baseline Documentation, Quality and Risk Office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24" y="0"/>
            <a:ext cx="7643152" cy="405000"/>
          </a:xfrm>
        </p:spPr>
        <p:txBody>
          <a:bodyPr/>
          <a:lstStyle/>
          <a:p>
            <a:r>
              <a:rPr lang="en-GB" dirty="0"/>
              <a:t>HL-LHC Changes Traceability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>
                <a:defRPr/>
              </a:pPr>
              <a:t>17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01ACBC7F-1F29-41C5-8D7B-E19C23563B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957447"/>
              </p:ext>
            </p:extLst>
          </p:nvPr>
        </p:nvGraphicFramePr>
        <p:xfrm>
          <a:off x="22244" y="361950"/>
          <a:ext cx="9144000" cy="4781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372">
                  <a:extLst>
                    <a:ext uri="{9D8B030D-6E8A-4147-A177-3AD203B41FA5}">
                      <a16:colId xmlns:a16="http://schemas.microsoft.com/office/drawing/2014/main" val="956690596"/>
                    </a:ext>
                  </a:extLst>
                </a:gridCol>
                <a:gridCol w="4680520">
                  <a:extLst>
                    <a:ext uri="{9D8B030D-6E8A-4147-A177-3AD203B41FA5}">
                      <a16:colId xmlns:a16="http://schemas.microsoft.com/office/drawing/2014/main" val="146813960"/>
                    </a:ext>
                  </a:extLst>
                </a:gridCol>
                <a:gridCol w="2112226">
                  <a:extLst>
                    <a:ext uri="{9D8B030D-6E8A-4147-A177-3AD203B41FA5}">
                      <a16:colId xmlns:a16="http://schemas.microsoft.com/office/drawing/2014/main" val="1143358871"/>
                    </a:ext>
                  </a:extLst>
                </a:gridCol>
                <a:gridCol w="1257882">
                  <a:extLst>
                    <a:ext uri="{9D8B030D-6E8A-4147-A177-3AD203B41FA5}">
                      <a16:colId xmlns:a16="http://schemas.microsoft.com/office/drawing/2014/main" val="4273978650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200" dirty="0"/>
                        <a:t>Document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Purpose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Reference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EDMS Docs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54336646"/>
                  </a:ext>
                </a:extLst>
              </a:tr>
              <a:tr h="1668780">
                <a:tc>
                  <a:txBody>
                    <a:bodyPr/>
                    <a:lstStyle/>
                    <a:p>
                      <a:r>
                        <a:rPr lang="en-US" sz="1050" b="1" dirty="0"/>
                        <a:t>ECR: Engineering Change Request</a:t>
                      </a:r>
                    </a:p>
                    <a:p>
                      <a:endParaRPr lang="en-US" sz="105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Modification of the current Project Baseline: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50" dirty="0"/>
                        <a:t>There is a modification on the scope defined in the technical baseline (TDR)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50" dirty="0"/>
                        <a:t>The maximum time allocated in the Master Schedule for one of the phases is not going to be respected.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50" dirty="0"/>
                        <a:t>There is a need of extra funds to pay for an object that was in the baseline and can not be funded by internal reorganization of the budget for the same equipment.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50" dirty="0"/>
                        <a:t>If the modification affects the present </a:t>
                      </a:r>
                      <a:r>
                        <a:rPr lang="en-GB" sz="1050" b="1" dirty="0"/>
                        <a:t>LHC</a:t>
                      </a:r>
                      <a:r>
                        <a:rPr lang="en-GB" sz="1050" dirty="0"/>
                        <a:t> machine an </a:t>
                      </a:r>
                      <a:r>
                        <a:rPr lang="en-GB" sz="1050" b="1" dirty="0"/>
                        <a:t>ECR</a:t>
                      </a:r>
                      <a:r>
                        <a:rPr lang="en-GB" sz="1050" dirty="0"/>
                        <a:t> is submitted using the normal </a:t>
                      </a:r>
                      <a:r>
                        <a:rPr lang="en-GB" sz="1050" b="1" dirty="0"/>
                        <a:t>LHC ECR circuit </a:t>
                      </a:r>
                      <a:endParaRPr lang="en-US" sz="105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b="1" dirty="0"/>
                        <a:t>TDR</a:t>
                      </a:r>
                      <a:r>
                        <a:rPr lang="en-US" sz="1050" dirty="0"/>
                        <a:t> – </a:t>
                      </a:r>
                      <a:r>
                        <a:rPr lang="en-US" sz="1050" dirty="0">
                          <a:hlinkClick r:id="rId3"/>
                        </a:rPr>
                        <a:t>Scope Baseline</a:t>
                      </a:r>
                      <a:endParaRPr lang="en-US" sz="1050" dirty="0"/>
                    </a:p>
                    <a:p>
                      <a:r>
                        <a:rPr lang="en-US" sz="1050" b="1" dirty="0"/>
                        <a:t>PBS</a:t>
                      </a:r>
                      <a:r>
                        <a:rPr lang="en-US" sz="1050" dirty="0"/>
                        <a:t> – </a:t>
                      </a:r>
                      <a:r>
                        <a:rPr lang="en-US" sz="1050" dirty="0">
                          <a:hlinkClick r:id="rId4"/>
                        </a:rPr>
                        <a:t>Project Breakdown Structure</a:t>
                      </a:r>
                      <a:endParaRPr lang="en-US" sz="1050" dirty="0"/>
                    </a:p>
                    <a:p>
                      <a:r>
                        <a:rPr lang="en-US" sz="1050" b="1" dirty="0"/>
                        <a:t>Master Schedule </a:t>
                      </a:r>
                      <a:r>
                        <a:rPr lang="en-US" sz="1050" dirty="0"/>
                        <a:t>– Schedule Baseline</a:t>
                      </a:r>
                    </a:p>
                    <a:p>
                      <a:r>
                        <a:rPr lang="en-US" sz="1050" b="1" dirty="0"/>
                        <a:t>MTP</a:t>
                      </a:r>
                      <a:r>
                        <a:rPr lang="en-US" sz="1050" dirty="0"/>
                        <a:t> – Cost Baseline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050" b="1" dirty="0"/>
                        <a:t>Process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050" dirty="0">
                          <a:hlinkClick r:id="rId5"/>
                        </a:rPr>
                        <a:t>2429904</a:t>
                      </a:r>
                      <a:endParaRPr lang="en-US" sz="1050" dirty="0">
                        <a:hlinkClick r:id="rId6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050" b="1" dirty="0"/>
                        <a:t>Template</a:t>
                      </a:r>
                      <a:r>
                        <a:rPr lang="en-US" sz="1050" dirty="0"/>
                        <a:t> </a:t>
                      </a:r>
                      <a:br>
                        <a:rPr lang="en-US" sz="1050" dirty="0"/>
                      </a:br>
                      <a:r>
                        <a:rPr lang="en-US" sz="1050" b="1" dirty="0"/>
                        <a:t>HL-LHC ECRs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050" dirty="0">
                          <a:hlinkClick r:id="rId6"/>
                        </a:rPr>
                        <a:t>1508429</a:t>
                      </a:r>
                      <a:r>
                        <a:rPr lang="en-US" sz="1050" dirty="0"/>
                        <a:t> </a:t>
                      </a:r>
                      <a:r>
                        <a:rPr lang="en-US" sz="1050" b="1" dirty="0"/>
                        <a:t>Template</a:t>
                      </a:r>
                      <a:r>
                        <a:rPr lang="en-US" sz="1050" dirty="0"/>
                        <a:t> </a:t>
                      </a:r>
                      <a:br>
                        <a:rPr lang="en-US" sz="1050" dirty="0"/>
                      </a:br>
                      <a:r>
                        <a:rPr lang="en-US" sz="1050" b="1" dirty="0"/>
                        <a:t>LHC ECRs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050" dirty="0">
                          <a:hlinkClick r:id="rId7"/>
                        </a:rPr>
                        <a:t>Link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22361454"/>
                  </a:ext>
                </a:extLst>
              </a:tr>
              <a:tr h="868680">
                <a:tc>
                  <a:txBody>
                    <a:bodyPr/>
                    <a:lstStyle/>
                    <a:p>
                      <a:r>
                        <a:rPr lang="en-US" sz="1050" b="1" dirty="0"/>
                        <a:t>DMR: </a:t>
                      </a:r>
                    </a:p>
                    <a:p>
                      <a:r>
                        <a:rPr lang="en-US" sz="1050" b="1" dirty="0"/>
                        <a:t>Decision Management Reports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Trace managerial decisions without modifying the Project Baseline.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Formalize a technical decision between several options or sharing of managerial decisions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50" dirty="0"/>
                        <a:t>Internal re-scheduling w/o affecting the baseline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50" dirty="0"/>
                        <a:t>Revaluation of the cost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b="1" dirty="0"/>
                        <a:t>Template</a:t>
                      </a:r>
                    </a:p>
                    <a:p>
                      <a:r>
                        <a:rPr lang="en-US" sz="1050" dirty="0">
                          <a:hlinkClick r:id="rId8"/>
                        </a:rPr>
                        <a:t>1501719</a:t>
                      </a:r>
                      <a:r>
                        <a:rPr lang="en-US" sz="1050" dirty="0"/>
                        <a:t>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89919764"/>
                  </a:ext>
                </a:extLst>
              </a:tr>
              <a:tr h="708660">
                <a:tc>
                  <a:txBody>
                    <a:bodyPr/>
                    <a:lstStyle/>
                    <a:p>
                      <a:r>
                        <a:rPr lang="en-US" sz="1050" b="1" dirty="0"/>
                        <a:t>Deviation Requests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Request to do something different from an established requirement </a:t>
                      </a:r>
                      <a:r>
                        <a:rPr lang="en-GB" sz="1050" dirty="0"/>
                        <a:t>for a limited number of components, for a brief period, or for a specific use </a:t>
                      </a:r>
                    </a:p>
                    <a:p>
                      <a:r>
                        <a:rPr lang="en-GB" sz="1050" dirty="0"/>
                        <a:t>(The specifications nevertheless remain unchanged)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b="1" dirty="0"/>
                        <a:t>Engineering Specifications</a:t>
                      </a:r>
                    </a:p>
                    <a:p>
                      <a:r>
                        <a:rPr lang="en-US" sz="1050" b="1" dirty="0"/>
                        <a:t>Design/Manufacturing files</a:t>
                      </a:r>
                    </a:p>
                    <a:p>
                      <a:r>
                        <a:rPr lang="en-US" sz="1050" b="1" dirty="0"/>
                        <a:t>Technical Specifications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b="1" dirty="0"/>
                        <a:t>Process</a:t>
                      </a:r>
                    </a:p>
                    <a:p>
                      <a:r>
                        <a:rPr lang="en-US" sz="1050" dirty="0">
                          <a:hlinkClick r:id="rId9"/>
                        </a:rPr>
                        <a:t>1506723</a:t>
                      </a:r>
                      <a:r>
                        <a:rPr lang="en-US" sz="1050" dirty="0"/>
                        <a:t> </a:t>
                      </a:r>
                    </a:p>
                    <a:p>
                      <a:r>
                        <a:rPr lang="en-US" sz="1050" b="1" dirty="0"/>
                        <a:t>Template</a:t>
                      </a:r>
                    </a:p>
                    <a:p>
                      <a:r>
                        <a:rPr lang="en-US" sz="1050" dirty="0">
                          <a:hlinkClick r:id="rId10"/>
                        </a:rPr>
                        <a:t>1506726</a:t>
                      </a:r>
                      <a:r>
                        <a:rPr lang="en-US" sz="1050" dirty="0"/>
                        <a:t>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113215655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US" sz="1050" b="1" dirty="0"/>
                        <a:t>Safety Request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50" dirty="0"/>
                        <a:t>In case the </a:t>
                      </a:r>
                      <a:r>
                        <a:rPr lang="en-GB" sz="1050" b="1" dirty="0"/>
                        <a:t>deviation</a:t>
                      </a:r>
                      <a:r>
                        <a:rPr lang="en-GB" sz="1050" dirty="0"/>
                        <a:t> concerns exclusively a safety requirement. If so, it is not necessary to create a deviation request on the top of the Safety request.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b="1" dirty="0"/>
                        <a:t>Safety Requirements</a:t>
                      </a:r>
                    </a:p>
                    <a:p>
                      <a:r>
                        <a:rPr lang="en-US" sz="1050" b="1" dirty="0"/>
                        <a:t>Technical Specifications</a:t>
                      </a:r>
                    </a:p>
                    <a:p>
                      <a:r>
                        <a:rPr lang="en-US" sz="1050" b="1" dirty="0"/>
                        <a:t>Engineering Specifications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b="1" dirty="0"/>
                        <a:t>Template</a:t>
                      </a:r>
                      <a:endParaRPr lang="en-GB" sz="1050" b="1" dirty="0">
                        <a:hlinkClick r:id="rId11"/>
                      </a:endParaRPr>
                    </a:p>
                    <a:p>
                      <a:r>
                        <a:rPr lang="en-GB" sz="1050" dirty="0">
                          <a:hlinkClick r:id="rId11"/>
                        </a:rPr>
                        <a:t>1770077</a:t>
                      </a:r>
                      <a:endParaRPr lang="en-GB" sz="1050" dirty="0"/>
                    </a:p>
                    <a:p>
                      <a:endParaRPr lang="en-US" sz="105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80910906"/>
                  </a:ext>
                </a:extLst>
              </a:tr>
              <a:tr h="708660">
                <a:tc>
                  <a:txBody>
                    <a:bodyPr/>
                    <a:lstStyle/>
                    <a:p>
                      <a:r>
                        <a:rPr lang="en-US" sz="1050" b="1" dirty="0"/>
                        <a:t>Nonconformity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Non fulfilment of an established requirement (they are more production oriented)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b="1" dirty="0"/>
                        <a:t>Engineering Specifications</a:t>
                      </a:r>
                    </a:p>
                    <a:p>
                      <a:r>
                        <a:rPr lang="en-US" sz="1050" b="1" dirty="0"/>
                        <a:t>Design/Manufacturing files</a:t>
                      </a:r>
                    </a:p>
                    <a:p>
                      <a:r>
                        <a:rPr lang="en-US" sz="1050" b="1" dirty="0"/>
                        <a:t>Technical Specifications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050" b="1" dirty="0"/>
                        <a:t>Process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050" b="0" dirty="0">
                          <a:hlinkClick r:id="rId12"/>
                        </a:rPr>
                        <a:t>1499015</a:t>
                      </a:r>
                      <a:r>
                        <a:rPr lang="en-US" sz="1050" b="1" dirty="0"/>
                        <a:t>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050" b="1" dirty="0"/>
                        <a:t>Template</a:t>
                      </a:r>
                      <a:r>
                        <a:rPr lang="en-US" sz="1050" dirty="0"/>
                        <a:t> </a:t>
                      </a:r>
                      <a:br>
                        <a:rPr lang="en-US" sz="1050" dirty="0"/>
                      </a:br>
                      <a:r>
                        <a:rPr lang="en-US" sz="1050" dirty="0">
                          <a:hlinkClick r:id="rId13"/>
                        </a:rPr>
                        <a:t>1501109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90609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96554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8017F-801A-4CC6-BA1C-C6433BDE3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Procurement, Baseline Documentation, Quality and Risk Office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E92E06C5-414A-4A3E-B713-FE6AC8CB3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8074800" cy="540000"/>
          </a:xfrm>
        </p:spPr>
        <p:txBody>
          <a:bodyPr/>
          <a:lstStyle/>
          <a:p>
            <a:r>
              <a:rPr lang="en-US" dirty="0"/>
              <a:t>Manufacturing Records in MTF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9C572E-FE4C-4A72-AB30-5FDBD88534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151"/>
          <a:stretch/>
        </p:blipFill>
        <p:spPr>
          <a:xfrm>
            <a:off x="3443011" y="718228"/>
            <a:ext cx="3457575" cy="7362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99B1098-FF5E-4F0B-B444-31C287D8DA2F}"/>
              </a:ext>
            </a:extLst>
          </p:cNvPr>
          <p:cNvSpPr txBox="1"/>
          <p:nvPr/>
        </p:nvSpPr>
        <p:spPr>
          <a:xfrm>
            <a:off x="3491880" y="1454503"/>
            <a:ext cx="5482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5"/>
                </a:solidFill>
              </a:rPr>
              <a:t>MTF </a:t>
            </a:r>
            <a:r>
              <a:rPr lang="en-GB" dirty="0">
                <a:solidFill>
                  <a:schemeClr val="accent5"/>
                </a:solidFill>
              </a:rPr>
              <a:t>is </a:t>
            </a:r>
            <a:r>
              <a:rPr lang="en-GB" sz="1800" dirty="0">
                <a:solidFill>
                  <a:schemeClr val="accent5"/>
                </a:solidFill>
              </a:rPr>
              <a:t>an integral part of EDMS.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5"/>
                </a:solidFill>
              </a:rPr>
              <a:t>This tool is used to store the manufacturing data during production and grant traceability (what goes where)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5"/>
                </a:solidFill>
              </a:rPr>
              <a:t>Workflow (more or less complex) shall be integrated following the Manufacturing &amp; Inspection Plan (MIP)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5"/>
                </a:solidFill>
              </a:rPr>
              <a:t>Manufacturing reports shall be provided to CERN along the production (including Nonconformities)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A5CBA8-A238-460C-BB24-56FB58A8A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4D1500-8F50-4A6F-B79E-52F218ED7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647172"/>
            <a:ext cx="3178696" cy="38491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B2B8E4-9311-4DC7-ACB5-6113169C5B71}"/>
              </a:ext>
            </a:extLst>
          </p:cNvPr>
          <p:cNvSpPr txBox="1"/>
          <p:nvPr/>
        </p:nvSpPr>
        <p:spPr>
          <a:xfrm>
            <a:off x="3491880" y="4132884"/>
            <a:ext cx="5596255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5"/>
                </a:solidFill>
              </a:rPr>
              <a:t>For reference – MTF Training given in June 2020 to the UK Colleagues: </a:t>
            </a:r>
            <a:r>
              <a:rPr lang="en-US" sz="1500" b="1" dirty="0">
                <a:solidFill>
                  <a:schemeClr val="accent5"/>
                </a:solidFill>
                <a:hlinkClick r:id="rId4"/>
              </a:rPr>
              <a:t>https://edms.cern.ch/document/2385803/1.0</a:t>
            </a:r>
            <a:r>
              <a:rPr lang="en-US" sz="1500" b="1" dirty="0">
                <a:solidFill>
                  <a:schemeClr val="accent5"/>
                </a:solidFill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55B888-F90D-40AF-B984-CEA3F41B79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3774" y="801814"/>
            <a:ext cx="2160000" cy="569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2351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51470"/>
            <a:ext cx="7920000" cy="540000"/>
          </a:xfrm>
        </p:spPr>
        <p:txBody>
          <a:bodyPr/>
          <a:lstStyle/>
          <a:p>
            <a:r>
              <a:rPr lang="en-US" dirty="0"/>
              <a:t>(Some) Conclusions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524509-835F-47AF-A651-28225E2D4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092" y="731638"/>
            <a:ext cx="8541396" cy="4035625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sz="2400" dirty="0"/>
              <a:t>Everybody should feel responsible for Quality and not just the people that are more devoted to this activity</a:t>
            </a:r>
          </a:p>
          <a:p>
            <a:pPr algn="l"/>
            <a:r>
              <a:rPr lang="en-GB" sz="2400" dirty="0"/>
              <a:t>Documentation is a key part of any project</a:t>
            </a:r>
          </a:p>
          <a:p>
            <a:pPr lvl="1" algn="l"/>
            <a:r>
              <a:rPr lang="en-GB" sz="2000" dirty="0"/>
              <a:t>It provides provision of objective evidence;</a:t>
            </a:r>
          </a:p>
          <a:p>
            <a:pPr lvl="1" algn="l"/>
            <a:r>
              <a:rPr lang="en-GB" sz="2000" dirty="0"/>
              <a:t>It proves the conformity of the requirements established by a customer;</a:t>
            </a:r>
          </a:p>
          <a:p>
            <a:pPr lvl="1" algn="l"/>
            <a:r>
              <a:rPr lang="en-GB" sz="2000" dirty="0"/>
              <a:t>It enables repeatability and traceability of the work done</a:t>
            </a:r>
            <a:endParaRPr lang="en-US" sz="2400" dirty="0"/>
          </a:p>
          <a:p>
            <a:pPr algn="l"/>
            <a:r>
              <a:rPr lang="en-GB" sz="2400" dirty="0"/>
              <a:t>HL-LHC is an upgrade of an existing machine (LHC). Existing rules are to be followed Pragmatic Approach with our Collaborations</a:t>
            </a:r>
            <a:endParaRPr lang="en-US" sz="2400" dirty="0"/>
          </a:p>
          <a:p>
            <a:pPr algn="l"/>
            <a:r>
              <a:rPr lang="en-US" sz="2400" dirty="0"/>
              <a:t>HL-LHC tried to implement an industrial approach within the boundary conditions of the Research centers: Traceability, documentation, control of changes etc. are ‘a must’ for any project at large scale</a:t>
            </a:r>
          </a:p>
          <a:p>
            <a:pPr algn="l"/>
            <a:r>
              <a:rPr lang="en-GB" sz="2400" dirty="0"/>
              <a:t>Important to keep traceability (what goes where) along the full life-cycle</a:t>
            </a:r>
          </a:p>
          <a:p>
            <a:pPr algn="l"/>
            <a:r>
              <a:rPr lang="en-US" sz="2400" dirty="0"/>
              <a:t>The correct use of EDMS/MTF is of paramount importance in order to store, handle and retrieve information in later stages</a:t>
            </a:r>
          </a:p>
          <a:p>
            <a:pPr algn="l"/>
            <a:r>
              <a:rPr lang="en-US" sz="2400" dirty="0"/>
              <a:t>Standardization for all the CERN members and Collaborations</a:t>
            </a:r>
          </a:p>
          <a:p>
            <a:pPr algn="l"/>
            <a:r>
              <a:rPr lang="en-US" sz="2400" dirty="0"/>
              <a:t>Continuous improvement as a quality principle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9AD37A-6504-4FE3-9DBB-16076FF4D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212E1B-9604-4D4F-B47F-9A1981509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Procurement, Baseline Documentation, Quality and Risk Office</a:t>
            </a:r>
          </a:p>
        </p:txBody>
      </p:sp>
    </p:spTree>
    <p:extLst>
      <p:ext uri="{BB962C8B-B14F-4D97-AF65-F5344CB8AC3E}">
        <p14:creationId xmlns:p14="http://schemas.microsoft.com/office/powerpoint/2010/main" val="1706470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9433"/>
            <a:ext cx="7920000" cy="540000"/>
          </a:xfrm>
        </p:spPr>
        <p:txBody>
          <a:bodyPr/>
          <a:lstStyle/>
          <a:p>
            <a:r>
              <a:rPr lang="en-GB" dirty="0"/>
              <a:t>HL-LHC Quality Plan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8632E4-3769-45C3-A217-7CF586FBB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15" y="481405"/>
            <a:ext cx="2836033" cy="40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9527BC6-A37A-4597-80A7-89AAFF5CB1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679705"/>
            <a:ext cx="3780000" cy="12738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9CF8A5-F982-4EB0-9CD5-224C5DC64C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4" y="2122643"/>
            <a:ext cx="3780000" cy="16731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27BFF1-B79D-41EE-9EA8-178C9222F787}"/>
              </a:ext>
            </a:extLst>
          </p:cNvPr>
          <p:cNvSpPr txBox="1"/>
          <p:nvPr/>
        </p:nvSpPr>
        <p:spPr>
          <a:xfrm>
            <a:off x="4283968" y="3979721"/>
            <a:ext cx="468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HL-LHC Quality Plan: </a:t>
            </a:r>
            <a:r>
              <a:rPr lang="en-US" dirty="0">
                <a:hlinkClick r:id="rId5"/>
              </a:rPr>
              <a:t>https://edms.cern.ch/document/1513591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95861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  <a:br>
              <a:rPr lang="en-US" dirty="0"/>
            </a:b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Procurement, Baseline Documentation, Quality and Risk Office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5892" y="4460081"/>
            <a:ext cx="460058" cy="45243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4270376"/>
              </p:ext>
            </p:extLst>
          </p:nvPr>
        </p:nvGraphicFramePr>
        <p:xfrm>
          <a:off x="539552" y="600531"/>
          <a:ext cx="8352928" cy="3942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D5A64D26-2BB2-490C-BF6A-36876991014B}"/>
              </a:ext>
            </a:extLst>
          </p:cNvPr>
          <p:cNvSpPr txBox="1">
            <a:spLocks/>
          </p:cNvSpPr>
          <p:nvPr/>
        </p:nvSpPr>
        <p:spPr>
          <a:xfrm>
            <a:off x="1763688" y="835496"/>
            <a:ext cx="6326100" cy="708558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4B64942-56A6-4BEF-97DC-8C4FBCC61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GB" dirty="0"/>
              <a:t>ow – CERN Tools integrated and supported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DFF8E11-2BCC-49DA-B80A-E674F7B31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Baseline Documentation, Quality and Risk Office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71F71F-F326-4440-9667-B48673D519D6}"/>
              </a:ext>
            </a:extLst>
          </p:cNvPr>
          <p:cNvSpPr/>
          <p:nvPr/>
        </p:nvSpPr>
        <p:spPr>
          <a:xfrm>
            <a:off x="323528" y="2427731"/>
            <a:ext cx="8568952" cy="2160240"/>
          </a:xfrm>
          <a:prstGeom prst="rect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827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35000"/>
            <a:ext cx="8363232" cy="540000"/>
          </a:xfrm>
        </p:spPr>
        <p:txBody>
          <a:bodyPr/>
          <a:lstStyle/>
          <a:p>
            <a:r>
              <a:rPr lang="en-GB" dirty="0"/>
              <a:t>EDMS – Requirements to access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675000"/>
            <a:ext cx="8363232" cy="4002984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sz="1875" b="1" dirty="0"/>
              <a:t>CERN Lightweight account</a:t>
            </a:r>
            <a:r>
              <a:rPr lang="en-GB" sz="1875" dirty="0"/>
              <a:t> is required (</a:t>
            </a:r>
            <a:r>
              <a:rPr lang="en-GB" sz="1875" b="1" dirty="0">
                <a:hlinkClick r:id="rId3"/>
              </a:rPr>
              <a:t>Link to create one</a:t>
            </a:r>
            <a:r>
              <a:rPr lang="en-GB" sz="1875" dirty="0"/>
              <a:t>) to access to </a:t>
            </a:r>
            <a:r>
              <a:rPr lang="en-GB" sz="1875" b="1" dirty="0"/>
              <a:t>EDMS</a:t>
            </a:r>
            <a:r>
              <a:rPr lang="en-GB" sz="1875" dirty="0"/>
              <a:t> (</a:t>
            </a:r>
            <a:r>
              <a:rPr lang="en-GB" sz="1875" b="1" dirty="0"/>
              <a:t>E</a:t>
            </a:r>
            <a:r>
              <a:rPr lang="en-GB" sz="1875" dirty="0"/>
              <a:t>ngineering &amp; </a:t>
            </a:r>
            <a:r>
              <a:rPr lang="en-GB" sz="1875" b="1" dirty="0"/>
              <a:t>E</a:t>
            </a:r>
            <a:r>
              <a:rPr lang="en-GB" sz="1875" dirty="0"/>
              <a:t>quipment </a:t>
            </a:r>
            <a:r>
              <a:rPr lang="en-GB" sz="1875" b="1" dirty="0"/>
              <a:t>D</a:t>
            </a:r>
            <a:r>
              <a:rPr lang="en-GB" sz="1875" dirty="0"/>
              <a:t>ata </a:t>
            </a:r>
            <a:r>
              <a:rPr lang="en-GB" sz="1875" b="1" dirty="0"/>
              <a:t>M</a:t>
            </a:r>
            <a:r>
              <a:rPr lang="en-GB" sz="1875" dirty="0"/>
              <a:t>anagement </a:t>
            </a:r>
            <a:r>
              <a:rPr lang="en-GB" sz="1875" b="1" dirty="0"/>
              <a:t>S</a:t>
            </a:r>
            <a:r>
              <a:rPr lang="en-GB" sz="1875" dirty="0"/>
              <a:t>ervice)</a:t>
            </a:r>
            <a:r>
              <a:rPr lang="en-GB" sz="1400" b="0" i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Engineering &amp; Equipment Data Management Service</a:t>
            </a:r>
            <a:endParaRPr lang="en-GB" sz="1875" dirty="0"/>
          </a:p>
          <a:p>
            <a:pPr marL="0" indent="0" algn="just">
              <a:buNone/>
            </a:pPr>
            <a:r>
              <a:rPr lang="en-GB" sz="1650" dirty="0"/>
              <a:t>1. Follow the link to register your account </a:t>
            </a:r>
          </a:p>
          <a:p>
            <a:pPr marL="0" indent="0" algn="just">
              <a:buNone/>
            </a:pPr>
            <a:endParaRPr lang="en-GB" sz="1650" dirty="0"/>
          </a:p>
          <a:p>
            <a:pPr marL="0" indent="0" algn="just">
              <a:buNone/>
            </a:pPr>
            <a:endParaRPr lang="en-GB" sz="1650" dirty="0"/>
          </a:p>
          <a:p>
            <a:pPr marL="0" indent="0" algn="just">
              <a:buNone/>
            </a:pPr>
            <a:endParaRPr lang="en-GB" sz="1650" dirty="0"/>
          </a:p>
          <a:p>
            <a:pPr marL="0" indent="0" algn="just">
              <a:buNone/>
            </a:pPr>
            <a:endParaRPr lang="en-GB" sz="1650" dirty="0"/>
          </a:p>
          <a:p>
            <a:pPr marL="0" indent="0" algn="just">
              <a:buNone/>
            </a:pPr>
            <a:endParaRPr lang="en-GB" sz="1650" dirty="0"/>
          </a:p>
          <a:p>
            <a:pPr marL="0" indent="0" algn="just">
              <a:buNone/>
            </a:pPr>
            <a:r>
              <a:rPr lang="en-GB" sz="1650" dirty="0"/>
              <a:t>2. Go to </a:t>
            </a:r>
            <a:r>
              <a:rPr lang="en-GB" sz="1650" dirty="0">
                <a:hlinkClick r:id="rId4"/>
              </a:rPr>
              <a:t>EDMS </a:t>
            </a:r>
            <a:r>
              <a:rPr lang="en-GB" sz="1650" dirty="0"/>
              <a:t>and Log in with this account</a:t>
            </a:r>
          </a:p>
          <a:p>
            <a:pPr marL="0" indent="0" algn="just">
              <a:buNone/>
            </a:pPr>
            <a:endParaRPr lang="en-GB" sz="1650" dirty="0"/>
          </a:p>
          <a:p>
            <a:pPr marL="0" indent="0" algn="just">
              <a:buNone/>
            </a:pPr>
            <a:r>
              <a:rPr lang="en-GB" sz="1650" dirty="0"/>
              <a:t>		</a:t>
            </a:r>
          </a:p>
          <a:p>
            <a:pPr marL="0" indent="0" algn="just">
              <a:buNone/>
            </a:pPr>
            <a:endParaRPr lang="en-GB" sz="1650" dirty="0"/>
          </a:p>
          <a:p>
            <a:pPr marL="0" indent="0" algn="just">
              <a:buNone/>
            </a:pPr>
            <a:r>
              <a:rPr lang="en-GB" sz="1650" dirty="0"/>
              <a:t>3. You will then have access to the Documentation of the Project</a:t>
            </a:r>
          </a:p>
          <a:p>
            <a:pPr marL="0" indent="0" algn="just">
              <a:buNone/>
            </a:pPr>
            <a:endParaRPr lang="en-GB" sz="1875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7784" y="1702485"/>
            <a:ext cx="2283627" cy="135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1312" y="3478404"/>
            <a:ext cx="2271713" cy="7000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02559" y="3335454"/>
            <a:ext cx="2589664" cy="81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Baseline Documentation, Quality and Risk Office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8677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675000"/>
            <a:ext cx="8363232" cy="4002984"/>
          </a:xfrm>
        </p:spPr>
        <p:txBody>
          <a:bodyPr>
            <a:normAutofit/>
          </a:bodyPr>
          <a:lstStyle/>
          <a:p>
            <a:pPr algn="just"/>
            <a:r>
              <a:rPr lang="en-GB" sz="1875" dirty="0"/>
              <a:t>If you are going to use MTF (Equipment Management Folder), then a CERN Nice Account is required</a:t>
            </a:r>
            <a:r>
              <a:rPr lang="en-GB" sz="1400" b="0" i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algn="just"/>
            <a:endParaRPr lang="en-GB" sz="1400" dirty="0">
              <a:solidFill>
                <a:srgbClr val="FFFFFF"/>
              </a:solidFill>
              <a:latin typeface="arial" panose="020B0604020202020204" pitchFamily="34" charset="0"/>
            </a:endParaRPr>
          </a:p>
          <a:p>
            <a:pPr algn="l"/>
            <a:r>
              <a:rPr lang="en-GB" sz="1875" dirty="0"/>
              <a:t>Please contact </a:t>
            </a:r>
            <a:r>
              <a:rPr lang="en-GB" sz="1875" dirty="0">
                <a:hlinkClick r:id="rId3"/>
              </a:rPr>
              <a:t>HL-LHC.Secretariat@cern.ch</a:t>
            </a:r>
            <a:r>
              <a:rPr lang="en-GB" sz="1875" dirty="0"/>
              <a:t> </a:t>
            </a:r>
            <a:br>
              <a:rPr lang="en-GB" sz="1875" dirty="0"/>
            </a:br>
            <a:r>
              <a:rPr lang="en-GB" sz="1875" dirty="0"/>
              <a:t>(Michela Lancellotti) in order to proceed</a:t>
            </a:r>
            <a:br>
              <a:rPr lang="en-GB" sz="1875" dirty="0"/>
            </a:br>
            <a:r>
              <a:rPr lang="en-GB" sz="1875" dirty="0"/>
              <a:t>She will send you the details, the application form</a:t>
            </a:r>
            <a:br>
              <a:rPr lang="en-GB" sz="1875" dirty="0"/>
            </a:br>
            <a:r>
              <a:rPr lang="en-GB" sz="1875" dirty="0"/>
              <a:t>to be filled in and the documentation to be provided</a:t>
            </a:r>
            <a:endParaRPr lang="en-GB" sz="1650" dirty="0"/>
          </a:p>
          <a:p>
            <a:pPr marL="0" indent="0" algn="just">
              <a:buNone/>
            </a:pPr>
            <a:endParaRPr lang="en-GB" sz="1875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0BBB62-AE01-4FEF-A586-22B8447DB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Baseline Documentation, Quality and Risk Office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AF8C1-ECEF-4C90-AAC2-12B9F97251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7189" y="1233166"/>
            <a:ext cx="2520000" cy="358834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C143A26-C586-4C32-9FC3-3C3CCBFBD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135000"/>
            <a:ext cx="8363232" cy="540000"/>
          </a:xfrm>
        </p:spPr>
        <p:txBody>
          <a:bodyPr/>
          <a:lstStyle/>
          <a:p>
            <a:r>
              <a:rPr lang="en-GB" dirty="0"/>
              <a:t>EDMS – Requirements to access</a:t>
            </a:r>
          </a:p>
        </p:txBody>
      </p:sp>
    </p:spTree>
    <p:extLst>
      <p:ext uri="{BB962C8B-B14F-4D97-AF65-F5344CB8AC3E}">
        <p14:creationId xmlns:p14="http://schemas.microsoft.com/office/powerpoint/2010/main" val="4077634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5ED6112-05A5-4B53-ABE8-3BAC558EB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72" y="603448"/>
            <a:ext cx="5705960" cy="369238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8017F-801A-4CC6-BA1C-C6433BDE3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Baseline Documentation, Quality and Risk Office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E92E06C5-414A-4A3E-B713-FE6AC8CB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system architecture to EDMS Structure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CA2E334-8247-4F34-AEB8-EDA8A299F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573989"/>
            <a:ext cx="1800000" cy="2480597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EF775795-4FEC-407B-A949-9CBA48C78846}"/>
              </a:ext>
            </a:extLst>
          </p:cNvPr>
          <p:cNvGrpSpPr/>
          <p:nvPr/>
        </p:nvGrpSpPr>
        <p:grpSpPr>
          <a:xfrm>
            <a:off x="6768144" y="1563638"/>
            <a:ext cx="2297792" cy="3312368"/>
            <a:chOff x="7078861" y="1826971"/>
            <a:chExt cx="2013815" cy="3055113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E32BAA1-DE2C-40ED-9653-E90000202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78861" y="1826971"/>
              <a:ext cx="2013815" cy="25200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63827AD-9CD5-4376-99F1-E751F232F9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78861" y="4340565"/>
              <a:ext cx="2012400" cy="541519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180855-F8B2-45E1-8DEF-5DEA2B5EA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368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8017F-801A-4CC6-BA1C-C6433BDE3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Baseline Documentation, Quality and Risk Office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E92E06C5-414A-4A3E-B713-FE6AC8CB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 Nodes for Collaborations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F2488E-1B8C-459C-BC6C-3BB039E6F9E9}"/>
              </a:ext>
            </a:extLst>
          </p:cNvPr>
          <p:cNvSpPr txBox="1"/>
          <p:nvPr/>
        </p:nvSpPr>
        <p:spPr>
          <a:xfrm>
            <a:off x="4832715" y="796945"/>
            <a:ext cx="420378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/>
                </a:solidFill>
              </a:rPr>
              <a:t>Dedicated node for each Collaboration within the main WP4 Structure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/>
                </a:solidFill>
              </a:rPr>
              <a:t>To access to CERN tools, colleagues from Collaborations need to set a lightweight account (only for EDMS access) or Nice Account (EDMS and MTF access required)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/>
                </a:solidFill>
              </a:rPr>
              <a:t>All members of HL will have the rights to create/edit documents in EDMS (under the corresponding Context)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769D87-F59B-4FE8-9592-3DD37FF5E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3C41C6-A4CC-44D2-8BDF-617CB08D44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358" y="708699"/>
            <a:ext cx="2520000" cy="41752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1ACD6F-ACA1-4394-BDF4-53763C5803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6327"/>
            <a:ext cx="2520000" cy="381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392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Magnetic Disk 10"/>
          <p:cNvSpPr/>
          <p:nvPr/>
        </p:nvSpPr>
        <p:spPr>
          <a:xfrm>
            <a:off x="3437874" y="3299014"/>
            <a:ext cx="1938392" cy="928920"/>
          </a:xfrm>
          <a:prstGeom prst="flowChartMagneticDisk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Documentation - Key concepts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796" y="675000"/>
            <a:ext cx="8255684" cy="3680222"/>
          </a:xfrm>
        </p:spPr>
        <p:txBody>
          <a:bodyPr/>
          <a:lstStyle/>
          <a:p>
            <a:pPr algn="l"/>
            <a:r>
              <a:rPr lang="en-GB" dirty="0"/>
              <a:t>Baseline / Non Baseline</a:t>
            </a:r>
          </a:p>
          <a:p>
            <a:pPr algn="l"/>
            <a:r>
              <a:rPr lang="en-GB" dirty="0"/>
              <a:t>In my Work package / In several Work packages</a:t>
            </a:r>
          </a:p>
          <a:p>
            <a:pPr algn="l"/>
            <a:r>
              <a:rPr lang="en-GB" dirty="0"/>
              <a:t>Confidential (Cost, Resources, …)</a:t>
            </a:r>
          </a:p>
          <a:p>
            <a:pPr algn="l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Baseline Documentation, Quality and Risk Office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cxnSp>
        <p:nvCxnSpPr>
          <p:cNvPr id="7" name="Straight Arrow Connector 6"/>
          <p:cNvCxnSpPr>
            <a:cxnSpLocks/>
          </p:cNvCxnSpPr>
          <p:nvPr/>
        </p:nvCxnSpPr>
        <p:spPr>
          <a:xfrm flipH="1">
            <a:off x="2189701" y="2427734"/>
            <a:ext cx="798123" cy="818541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1294048" y="3298986"/>
            <a:ext cx="1938392" cy="928920"/>
            <a:chOff x="554112" y="4883395"/>
            <a:chExt cx="2584522" cy="1238560"/>
          </a:xfrm>
        </p:grpSpPr>
        <p:sp>
          <p:nvSpPr>
            <p:cNvPr id="9" name="Flowchart: Magnetic Disk 8"/>
            <p:cNvSpPr/>
            <p:nvPr/>
          </p:nvSpPr>
          <p:spPr>
            <a:xfrm>
              <a:off x="554112" y="4883395"/>
              <a:ext cx="2584522" cy="1238560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02612" y="5361220"/>
              <a:ext cx="1500838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00" dirty="0">
                  <a:solidFill>
                    <a:schemeClr val="accent5"/>
                  </a:solidFill>
                </a:rPr>
                <a:t>Storage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870089" y="3654188"/>
            <a:ext cx="114961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dirty="0">
                <a:solidFill>
                  <a:schemeClr val="accent5"/>
                </a:solidFill>
              </a:rPr>
              <a:t>Visibility</a:t>
            </a:r>
          </a:p>
        </p:txBody>
      </p:sp>
      <p:sp>
        <p:nvSpPr>
          <p:cNvPr id="13" name="Flowchart: Magnetic Disk 12"/>
          <p:cNvSpPr/>
          <p:nvPr/>
        </p:nvSpPr>
        <p:spPr>
          <a:xfrm>
            <a:off x="5685624" y="3299014"/>
            <a:ext cx="1938392" cy="928920"/>
          </a:xfrm>
          <a:prstGeom prst="flowChartMagneticDisk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extBox 13"/>
          <p:cNvSpPr txBox="1"/>
          <p:nvPr/>
        </p:nvSpPr>
        <p:spPr>
          <a:xfrm>
            <a:off x="6075633" y="3630767"/>
            <a:ext cx="124425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dirty="0">
                <a:solidFill>
                  <a:schemeClr val="accent5"/>
                </a:solidFill>
              </a:rPr>
              <a:t>Approval</a:t>
            </a:r>
          </a:p>
        </p:txBody>
      </p:sp>
      <p:cxnSp>
        <p:nvCxnSpPr>
          <p:cNvPr id="15" name="Straight Arrow Connector 14"/>
          <p:cNvCxnSpPr>
            <a:cxnSpLocks/>
          </p:cNvCxnSpPr>
          <p:nvPr/>
        </p:nvCxnSpPr>
        <p:spPr>
          <a:xfrm>
            <a:off x="4407070" y="2355726"/>
            <a:ext cx="0" cy="915248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cxnSpLocks/>
          </p:cNvCxnSpPr>
          <p:nvPr/>
        </p:nvCxnSpPr>
        <p:spPr>
          <a:xfrm>
            <a:off x="6012160" y="2427734"/>
            <a:ext cx="720080" cy="749505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81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568512" cy="540000"/>
          </a:xfrm>
        </p:spPr>
        <p:txBody>
          <a:bodyPr/>
          <a:lstStyle/>
          <a:p>
            <a:r>
              <a:rPr lang="en-GB" dirty="0"/>
              <a:t>Documentation in one page (</a:t>
            </a:r>
            <a:r>
              <a:rPr lang="en-GB" dirty="0">
                <a:hlinkClick r:id="rId3"/>
              </a:rPr>
              <a:t>EDMS 1398333</a:t>
            </a:r>
            <a:r>
              <a:rPr lang="en-GB" dirty="0"/>
              <a:t>)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0" t="8157" r="29842" b="8287"/>
          <a:stretch/>
        </p:blipFill>
        <p:spPr>
          <a:xfrm>
            <a:off x="5375434" y="1726598"/>
            <a:ext cx="378042" cy="756084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50800" dir="5400000" algn="ctr" rotWithShape="0">
              <a:schemeClr val="bg2"/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700670" y="1616776"/>
            <a:ext cx="1944216" cy="2867569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TextBox 7"/>
          <p:cNvSpPr txBox="1"/>
          <p:nvPr/>
        </p:nvSpPr>
        <p:spPr>
          <a:xfrm>
            <a:off x="3191141" y="1669213"/>
            <a:ext cx="14584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Peer review process is generally managed by the author</a:t>
            </a:r>
          </a:p>
          <a:p>
            <a:endParaRPr lang="en-GB" sz="600" dirty="0"/>
          </a:p>
          <a:p>
            <a:r>
              <a:rPr lang="en-GB" sz="1050" dirty="0"/>
              <a:t>Do not require special labelling </a:t>
            </a:r>
          </a:p>
          <a:p>
            <a:endParaRPr lang="en-GB" sz="600" dirty="0"/>
          </a:p>
          <a:p>
            <a:r>
              <a:rPr lang="en-GB" sz="1050" dirty="0"/>
              <a:t>Stored in SharePoint or EDMS requiring approval process</a:t>
            </a:r>
            <a:endParaRPr lang="es-ES_tradnl" sz="105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0" t="8157" r="29842" b="8287"/>
          <a:stretch/>
        </p:blipFill>
        <p:spPr>
          <a:xfrm>
            <a:off x="2791723" y="1702141"/>
            <a:ext cx="378042" cy="756084"/>
          </a:xfrm>
          <a:prstGeom prst="rect">
            <a:avLst/>
          </a:prstGeom>
          <a:effectLst>
            <a:glow rad="228600">
              <a:schemeClr val="accent3">
                <a:lumMod val="60000"/>
                <a:lumOff val="40000"/>
                <a:alpha val="40000"/>
              </a:schemeClr>
            </a:glow>
            <a:outerShdw blurRad="50800" dist="50800" dir="5400000" algn="ctr" rotWithShape="0">
              <a:schemeClr val="accent2">
                <a:lumMod val="60000"/>
                <a:lumOff val="40000"/>
              </a:scheme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4716016" y="1614307"/>
            <a:ext cx="2160000" cy="288345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TextBox 10"/>
          <p:cNvSpPr txBox="1"/>
          <p:nvPr/>
        </p:nvSpPr>
        <p:spPr>
          <a:xfrm>
            <a:off x="5788401" y="1639874"/>
            <a:ext cx="113256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Shall be peer reviewed by a group of people knowledgeable</a:t>
            </a:r>
          </a:p>
          <a:p>
            <a:r>
              <a:rPr lang="en-GB" sz="1050" dirty="0"/>
              <a:t>on the subject and those</a:t>
            </a:r>
            <a:endParaRPr lang="es-ES_tradnl" sz="105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0" t="8157" r="29842" b="8287"/>
          <a:stretch/>
        </p:blipFill>
        <p:spPr>
          <a:xfrm>
            <a:off x="4847320" y="1726598"/>
            <a:ext cx="378042" cy="756084"/>
          </a:xfrm>
          <a:prstGeom prst="rect">
            <a:avLst/>
          </a:prstGeom>
          <a:effectLst>
            <a:glow rad="228600">
              <a:schemeClr val="accent3">
                <a:lumMod val="60000"/>
                <a:lumOff val="40000"/>
                <a:alpha val="40000"/>
              </a:schemeClr>
            </a:glow>
            <a:outerShdw blurRad="50800" dist="50800" dir="5400000" algn="ctr" rotWithShape="0">
              <a:schemeClr val="accent2">
                <a:lumMod val="60000"/>
                <a:lumOff val="40000"/>
              </a:scheme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0" t="8157" r="29842" b="8287"/>
          <a:stretch/>
        </p:blipFill>
        <p:spPr>
          <a:xfrm>
            <a:off x="8088468" y="1715134"/>
            <a:ext cx="378042" cy="756084"/>
          </a:xfrm>
          <a:prstGeom prst="rect">
            <a:avLst/>
          </a:prstGeom>
          <a:effectLst>
            <a:glow rad="228600">
              <a:srgbClr val="00B050">
                <a:alpha val="40000"/>
              </a:srgbClr>
            </a:glow>
            <a:outerShdw blurRad="50800" dist="50800" dir="5400000" algn="ctr" rotWithShape="0">
              <a:srgbClr val="00B050"/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0" t="8157" r="29842" b="8287"/>
          <a:stretch/>
        </p:blipFill>
        <p:spPr>
          <a:xfrm>
            <a:off x="7524628" y="1702141"/>
            <a:ext cx="378042" cy="756084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50800" dir="5400000" algn="ctr" rotWithShape="0">
              <a:schemeClr val="bg2"/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0" t="8157" r="29842" b="8287"/>
          <a:stretch/>
        </p:blipFill>
        <p:spPr>
          <a:xfrm>
            <a:off x="6960787" y="1702141"/>
            <a:ext cx="378042" cy="756084"/>
          </a:xfrm>
          <a:prstGeom prst="rect">
            <a:avLst/>
          </a:prstGeom>
          <a:effectLst>
            <a:glow rad="228600">
              <a:schemeClr val="accent3">
                <a:lumMod val="60000"/>
                <a:lumOff val="40000"/>
                <a:alpha val="40000"/>
              </a:schemeClr>
            </a:glow>
            <a:outerShdw blurRad="50800" dist="50800" dir="5400000" algn="ctr" rotWithShape="0">
              <a:schemeClr val="accent2">
                <a:lumMod val="60000"/>
                <a:lumOff val="40000"/>
              </a:scheme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2691701" y="707978"/>
            <a:ext cx="1944216" cy="874424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9" name="TextBox 18"/>
          <p:cNvSpPr txBox="1"/>
          <p:nvPr/>
        </p:nvSpPr>
        <p:spPr>
          <a:xfrm>
            <a:off x="2691701" y="757861"/>
            <a:ext cx="194421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500" b="1" dirty="0"/>
              <a:t>Non </a:t>
            </a:r>
            <a:r>
              <a:rPr lang="es-ES_tradnl" sz="1500" b="1" dirty="0" err="1"/>
              <a:t>Baseline</a:t>
            </a:r>
            <a:endParaRPr lang="es-ES_tradnl" sz="1500" b="1" dirty="0"/>
          </a:p>
          <a:p>
            <a:r>
              <a:rPr lang="en-GB" sz="900" dirty="0"/>
              <a:t>Documents required for the well functioning of the project but</a:t>
            </a:r>
          </a:p>
          <a:p>
            <a:r>
              <a:rPr lang="en-GB" sz="900" dirty="0"/>
              <a:t>which storage will not be critical after commissioning</a:t>
            </a:r>
            <a:endParaRPr lang="es-ES_tradnl" sz="900" b="1" dirty="0"/>
          </a:p>
        </p:txBody>
      </p:sp>
      <p:pic>
        <p:nvPicPr>
          <p:cNvPr id="20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859"/>
          <a:stretch/>
        </p:blipFill>
        <p:spPr>
          <a:xfrm>
            <a:off x="2719430" y="3295666"/>
            <a:ext cx="976931" cy="1080000"/>
          </a:xfrm>
        </p:spPr>
      </p:pic>
      <p:pic>
        <p:nvPicPr>
          <p:cNvPr id="21" name="Content Placeholder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43"/>
          <a:stretch/>
        </p:blipFill>
        <p:spPr>
          <a:xfrm>
            <a:off x="3683273" y="3292772"/>
            <a:ext cx="924731" cy="10800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876256" y="1616776"/>
            <a:ext cx="2160000" cy="288098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3" name="Rectangle 22"/>
          <p:cNvSpPr/>
          <p:nvPr/>
        </p:nvSpPr>
        <p:spPr>
          <a:xfrm>
            <a:off x="4716016" y="716274"/>
            <a:ext cx="4340889" cy="46240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4" name="TextBox 23"/>
          <p:cNvSpPr txBox="1"/>
          <p:nvPr/>
        </p:nvSpPr>
        <p:spPr>
          <a:xfrm>
            <a:off x="4716015" y="740099"/>
            <a:ext cx="4380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500" b="1" dirty="0" err="1"/>
              <a:t>Baseline</a:t>
            </a:r>
            <a:endParaRPr lang="es-ES_tradnl" sz="1500" b="1" dirty="0"/>
          </a:p>
          <a:p>
            <a:r>
              <a:rPr lang="en-GB" sz="900" dirty="0"/>
              <a:t>Documents that will have to be stored and updated until the dismantling of the LHC</a:t>
            </a:r>
            <a:endParaRPr lang="es-ES_tradnl" sz="900" b="1" dirty="0"/>
          </a:p>
        </p:txBody>
      </p:sp>
      <p:sp>
        <p:nvSpPr>
          <p:cNvPr id="25" name="Rectangle 24"/>
          <p:cNvSpPr/>
          <p:nvPr/>
        </p:nvSpPr>
        <p:spPr>
          <a:xfrm>
            <a:off x="4716016" y="1222245"/>
            <a:ext cx="2160000" cy="35100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6" name="Rectangle 25"/>
          <p:cNvSpPr/>
          <p:nvPr/>
        </p:nvSpPr>
        <p:spPr>
          <a:xfrm>
            <a:off x="6876256" y="1224714"/>
            <a:ext cx="2160000" cy="35100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TextBox 28"/>
          <p:cNvSpPr txBox="1"/>
          <p:nvPr/>
        </p:nvSpPr>
        <p:spPr>
          <a:xfrm>
            <a:off x="4726822" y="1254150"/>
            <a:ext cx="20533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/>
              <a:t>Concerning one </a:t>
            </a:r>
            <a:r>
              <a:rPr lang="en-GB" sz="900" b="1" dirty="0" err="1"/>
              <a:t>Workpackage</a:t>
            </a:r>
            <a:endParaRPr lang="es-ES_tradnl" sz="9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876016" y="1236153"/>
            <a:ext cx="205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/>
              <a:t>Concerning more than one </a:t>
            </a:r>
            <a:r>
              <a:rPr lang="en-GB" sz="900" b="1" dirty="0" err="1"/>
              <a:t>Workpackage</a:t>
            </a:r>
            <a:r>
              <a:rPr lang="en-GB" sz="900" b="1" dirty="0"/>
              <a:t> or the project</a:t>
            </a:r>
            <a:endParaRPr lang="es-ES_tradnl" sz="9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872038" y="2400536"/>
            <a:ext cx="215272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Shall be peer reviewed by a group of people knowledgeable</a:t>
            </a:r>
          </a:p>
          <a:p>
            <a:r>
              <a:rPr lang="en-GB" sz="1050" dirty="0"/>
              <a:t>on the subject and those interfacing with the system /process described in the document. </a:t>
            </a:r>
          </a:p>
          <a:p>
            <a:endParaRPr lang="en-GB" sz="300" dirty="0"/>
          </a:p>
          <a:p>
            <a:r>
              <a:rPr lang="en-GB" sz="1050" dirty="0"/>
              <a:t>Approved by the Project Office or by the Project Leader</a:t>
            </a:r>
          </a:p>
          <a:p>
            <a:endParaRPr lang="en-GB" sz="300" dirty="0"/>
          </a:p>
          <a:p>
            <a:r>
              <a:rPr lang="en-GB" sz="1050" dirty="0"/>
              <a:t>Requires labelling</a:t>
            </a:r>
          </a:p>
          <a:p>
            <a:endParaRPr lang="en-GB" sz="300" dirty="0"/>
          </a:p>
          <a:p>
            <a:r>
              <a:rPr lang="en-GB" sz="1050" dirty="0"/>
              <a:t>Can be prepared using the SharePoint but is stored in EDMS</a:t>
            </a:r>
            <a:endParaRPr lang="es-ES_tradnl" sz="1050" dirty="0"/>
          </a:p>
        </p:txBody>
      </p:sp>
      <p:sp>
        <p:nvSpPr>
          <p:cNvPr id="32" name="TextBox 31"/>
          <p:cNvSpPr txBox="1"/>
          <p:nvPr/>
        </p:nvSpPr>
        <p:spPr>
          <a:xfrm>
            <a:off x="4694942" y="2613797"/>
            <a:ext cx="2187430" cy="1638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interfacing with the system /process described in the document. </a:t>
            </a:r>
          </a:p>
          <a:p>
            <a:endParaRPr lang="en-GB" sz="600" dirty="0"/>
          </a:p>
          <a:p>
            <a:r>
              <a:rPr lang="en-GB" sz="1050" dirty="0"/>
              <a:t>Approved by the WPL</a:t>
            </a:r>
          </a:p>
          <a:p>
            <a:endParaRPr lang="en-GB" sz="1050" dirty="0"/>
          </a:p>
          <a:p>
            <a:r>
              <a:rPr lang="en-GB" sz="1050" dirty="0"/>
              <a:t>Requires labelling</a:t>
            </a:r>
          </a:p>
          <a:p>
            <a:endParaRPr lang="en-GB" sz="1050" dirty="0"/>
          </a:p>
          <a:p>
            <a:r>
              <a:rPr lang="en-GB" sz="1050" dirty="0"/>
              <a:t>Can be prepared using the SharePoint but is stored in EDMS</a:t>
            </a:r>
            <a:endParaRPr lang="es-ES_tradnl" sz="1050" dirty="0"/>
          </a:p>
        </p:txBody>
      </p:sp>
      <p:sp>
        <p:nvSpPr>
          <p:cNvPr id="33" name="Rectangle 32"/>
          <p:cNvSpPr/>
          <p:nvPr/>
        </p:nvSpPr>
        <p:spPr>
          <a:xfrm>
            <a:off x="2719431" y="4531056"/>
            <a:ext cx="6316826" cy="50027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4" name="TextBox 33"/>
          <p:cNvSpPr txBox="1"/>
          <p:nvPr/>
        </p:nvSpPr>
        <p:spPr>
          <a:xfrm>
            <a:off x="2691701" y="4539898"/>
            <a:ext cx="5668544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Commercial documents are always baseline</a:t>
            </a:r>
          </a:p>
          <a:p>
            <a:r>
              <a:rPr lang="en-GB" sz="900" dirty="0"/>
              <a:t>While technical documents are all open to all the members of the project, Commercial, financial and HR documents are limited to the WPLs, DWPLs and PO</a:t>
            </a:r>
            <a:endParaRPr lang="en-GB" sz="9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F36B15-72D9-457D-A6D8-CFDF4E0FB8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58" y="922079"/>
            <a:ext cx="2520000" cy="35658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7D13D1-E641-49F0-9BCB-37724240B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Baseline Documentation, Quality and Risk Office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4910C9-D7A9-4336-BF24-C723148CC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790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16569</TotalTime>
  <Words>1526</Words>
  <Application>Microsoft Office PowerPoint</Application>
  <PresentationFormat>On-screen Show (16:9)</PresentationFormat>
  <Paragraphs>229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arial</vt:lpstr>
      <vt:lpstr>Calibri</vt:lpstr>
      <vt:lpstr>Wingdings</vt:lpstr>
      <vt:lpstr>Thème Office</vt:lpstr>
      <vt:lpstr>  HL Quality Plan and EDMS Insights   </vt:lpstr>
      <vt:lpstr>HL-LHC Quality Plan</vt:lpstr>
      <vt:lpstr>How – CERN Tools integrated and supported</vt:lpstr>
      <vt:lpstr>EDMS – Requirements to access</vt:lpstr>
      <vt:lpstr>EDMS – Requirements to access</vt:lpstr>
      <vt:lpstr>From system architecture to EDMS Structure</vt:lpstr>
      <vt:lpstr>Specific Nodes for Collaborations</vt:lpstr>
      <vt:lpstr>Documentation - Key concepts</vt:lpstr>
      <vt:lpstr>Documentation in one page (EDMS 1398333)   </vt:lpstr>
      <vt:lpstr>EDMS Engineering node</vt:lpstr>
      <vt:lpstr>EDMS Fabrication, Assembly, Verification node</vt:lpstr>
      <vt:lpstr>CC for SPS – The full HL-LHC life-cycle </vt:lpstr>
      <vt:lpstr>PowerPoint Presentation</vt:lpstr>
      <vt:lpstr>PowerPoint Presentation</vt:lpstr>
      <vt:lpstr>PowerPoint Presentation</vt:lpstr>
      <vt:lpstr>PowerPoint Presentation</vt:lpstr>
      <vt:lpstr>HL-LHC Changes Traceability</vt:lpstr>
      <vt:lpstr>Manufacturing Records in MTF</vt:lpstr>
      <vt:lpstr>(Some) Conclusions</vt:lpstr>
      <vt:lpstr>Thank you for your attention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Hector Garcia Gavela</cp:lastModifiedBy>
  <cp:revision>562</cp:revision>
  <dcterms:created xsi:type="dcterms:W3CDTF">2016-02-12T09:02:01Z</dcterms:created>
  <dcterms:modified xsi:type="dcterms:W3CDTF">2022-05-05T14:16:02Z</dcterms:modified>
</cp:coreProperties>
</file>