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63" r:id="rId2"/>
    <p:sldId id="262" r:id="rId3"/>
    <p:sldId id="332" r:id="rId4"/>
    <p:sldId id="335" r:id="rId5"/>
    <p:sldId id="264" r:id="rId6"/>
    <p:sldId id="333" r:id="rId7"/>
    <p:sldId id="268" r:id="rId8"/>
    <p:sldId id="270" r:id="rId9"/>
    <p:sldId id="329" r:id="rId10"/>
    <p:sldId id="334" r:id="rId11"/>
    <p:sldId id="269" r:id="rId12"/>
    <p:sldId id="315" r:id="rId13"/>
    <p:sldId id="325" r:id="rId14"/>
    <p:sldId id="285" r:id="rId15"/>
    <p:sldId id="266" r:id="rId16"/>
    <p:sldId id="267" r:id="rId17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3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069" autoAdjust="0"/>
    <p:restoredTop sz="94660"/>
  </p:normalViewPr>
  <p:slideViewPr>
    <p:cSldViewPr snapToObjects="1" showGuides="1">
      <p:cViewPr varScale="1">
        <p:scale>
          <a:sx n="155" d="100"/>
          <a:sy n="155" d="100"/>
        </p:scale>
        <p:origin x="480" y="150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05/05/2022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05/05/2022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58515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5EA8DC-45FA-42FB-B291-2E84CFDFCEDF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92411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5EA8DC-45FA-42FB-B291-2E84CFDFCEDF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54605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5EA8DC-45FA-42FB-B291-2E84CFDFCEDF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92411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13694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HL-LHC Procurement, Quality &amp; Risk Office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HL-LHC Procurement, Quality &amp; Risk Office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HL-LHC Procurement, Quality &amp; Risk Office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HL-LHC Procurement, Quality &amp; Risk Office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/>
              <a:t>HL-LHC Procurement, Quality &amp; Risk Office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GB" noProof="0"/>
              <a:t>HL-LHC Procurement, Quality &amp; Risk Office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en-GB" noProof="0"/>
              <a:t>HL-LHC Procurement, Quality &amp; Risk Office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/>
              <a:t>HL-LHC Procurement, Quality &amp; Risk Office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edms.cern.ch/document/1361462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edms.cern.ch/document/1361462" TargetMode="Externa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13" Type="http://schemas.openxmlformats.org/officeDocument/2006/relationships/image" Target="../media/image35.png"/><Relationship Id="rId18" Type="http://schemas.openxmlformats.org/officeDocument/2006/relationships/image" Target="../media/image40.png"/><Relationship Id="rId26" Type="http://schemas.openxmlformats.org/officeDocument/2006/relationships/image" Target="../media/image48.png"/><Relationship Id="rId3" Type="http://schemas.openxmlformats.org/officeDocument/2006/relationships/image" Target="../media/image24.png"/><Relationship Id="rId21" Type="http://schemas.openxmlformats.org/officeDocument/2006/relationships/image" Target="../media/image43.png"/><Relationship Id="rId7" Type="http://schemas.openxmlformats.org/officeDocument/2006/relationships/image" Target="../media/image29.jpeg"/><Relationship Id="rId12" Type="http://schemas.openxmlformats.org/officeDocument/2006/relationships/image" Target="../media/image34.png"/><Relationship Id="rId17" Type="http://schemas.openxmlformats.org/officeDocument/2006/relationships/image" Target="../media/image39.png"/><Relationship Id="rId25" Type="http://schemas.openxmlformats.org/officeDocument/2006/relationships/image" Target="../media/image47.pn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38.png"/><Relationship Id="rId20" Type="http://schemas.openxmlformats.org/officeDocument/2006/relationships/image" Target="../media/image42.png"/><Relationship Id="rId29" Type="http://schemas.openxmlformats.org/officeDocument/2006/relationships/image" Target="../media/image5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8.png"/><Relationship Id="rId11" Type="http://schemas.openxmlformats.org/officeDocument/2006/relationships/image" Target="../media/image33.png"/><Relationship Id="rId24" Type="http://schemas.openxmlformats.org/officeDocument/2006/relationships/image" Target="../media/image46.png"/><Relationship Id="rId5" Type="http://schemas.openxmlformats.org/officeDocument/2006/relationships/image" Target="../media/image27.png"/><Relationship Id="rId15" Type="http://schemas.openxmlformats.org/officeDocument/2006/relationships/image" Target="../media/image37.png"/><Relationship Id="rId23" Type="http://schemas.openxmlformats.org/officeDocument/2006/relationships/image" Target="../media/image45.png"/><Relationship Id="rId28" Type="http://schemas.openxmlformats.org/officeDocument/2006/relationships/image" Target="../media/image50.png"/><Relationship Id="rId10" Type="http://schemas.openxmlformats.org/officeDocument/2006/relationships/image" Target="../media/image32.jpeg"/><Relationship Id="rId19" Type="http://schemas.openxmlformats.org/officeDocument/2006/relationships/image" Target="../media/image41.png"/><Relationship Id="rId4" Type="http://schemas.openxmlformats.org/officeDocument/2006/relationships/image" Target="../media/image26.png"/><Relationship Id="rId9" Type="http://schemas.openxmlformats.org/officeDocument/2006/relationships/image" Target="../media/image31.png"/><Relationship Id="rId14" Type="http://schemas.openxmlformats.org/officeDocument/2006/relationships/image" Target="../media/image36.png"/><Relationship Id="rId22" Type="http://schemas.openxmlformats.org/officeDocument/2006/relationships/image" Target="../media/image44.png"/><Relationship Id="rId27" Type="http://schemas.openxmlformats.org/officeDocument/2006/relationships/image" Target="../media/image49.png"/><Relationship Id="rId30" Type="http://schemas.openxmlformats.org/officeDocument/2006/relationships/image" Target="../media/image52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dms.cern.ch/document/1518495/1.0" TargetMode="External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document/1513591/2.0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edms.cern.ch/document/1513591" TargetMode="External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br>
              <a:rPr lang="en-US" dirty="0"/>
            </a:br>
            <a:br>
              <a:rPr lang="en-US" dirty="0"/>
            </a:br>
            <a:r>
              <a:rPr lang="en-US" dirty="0"/>
              <a:t>HL-LHC Quality - Introduction</a:t>
            </a:r>
            <a:br>
              <a:rPr lang="en-US" dirty="0"/>
            </a:br>
            <a:br>
              <a:rPr lang="en-US" dirty="0"/>
            </a:b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63929" y="3371849"/>
            <a:ext cx="5800360" cy="26193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H. Garcia Gavela, V. Guillen Humbria, L. Quain Solis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3984" y="526778"/>
            <a:ext cx="6170141" cy="441417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0195" y="67532"/>
            <a:ext cx="6170141" cy="459246"/>
          </a:xfrm>
        </p:spPr>
        <p:txBody>
          <a:bodyPr>
            <a:normAutofit/>
          </a:bodyPr>
          <a:lstStyle/>
          <a:p>
            <a:r>
              <a:rPr lang="en-GB" dirty="0"/>
              <a:t>Long term documentation  (1/2)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137654" y="2136388"/>
            <a:ext cx="1518387" cy="47320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825" i="1" dirty="0"/>
              <a:t>From </a:t>
            </a:r>
            <a:r>
              <a:rPr lang="en-GB" sz="825" b="1" i="1" dirty="0"/>
              <a:t>system requirements </a:t>
            </a:r>
            <a:r>
              <a:rPr lang="en-GB" sz="825" i="1" dirty="0"/>
              <a:t>to </a:t>
            </a:r>
            <a:r>
              <a:rPr lang="en-GB" sz="825" b="1" i="1" dirty="0"/>
              <a:t>technical solutions</a:t>
            </a:r>
            <a:r>
              <a:rPr lang="en-GB" sz="825" i="1" dirty="0"/>
              <a:t> and </a:t>
            </a:r>
            <a:r>
              <a:rPr lang="en-GB" sz="825" b="1" i="1" dirty="0"/>
              <a:t>products</a:t>
            </a:r>
          </a:p>
        </p:txBody>
      </p:sp>
      <p:sp>
        <p:nvSpPr>
          <p:cNvPr id="8" name="Rectangle 7"/>
          <p:cNvSpPr/>
          <p:nvPr/>
        </p:nvSpPr>
        <p:spPr>
          <a:xfrm>
            <a:off x="1618625" y="2891764"/>
            <a:ext cx="2268252" cy="297180"/>
          </a:xfrm>
          <a:prstGeom prst="rect">
            <a:avLst/>
          </a:prstGeom>
          <a:noFill/>
          <a:ln w="28575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3" name="TextBox 2"/>
          <p:cNvSpPr txBox="1"/>
          <p:nvPr/>
        </p:nvSpPr>
        <p:spPr>
          <a:xfrm>
            <a:off x="7623688" y="907233"/>
            <a:ext cx="1063112" cy="2308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900" u="sng" dirty="0">
                <a:hlinkClick r:id="rId4"/>
              </a:rPr>
              <a:t>EDMS #1361462</a:t>
            </a:r>
            <a:endParaRPr lang="en-GB" sz="900" dirty="0"/>
          </a:p>
        </p:txBody>
      </p:sp>
      <p:sp>
        <p:nvSpPr>
          <p:cNvPr id="11" name="Rectangle 10"/>
          <p:cNvSpPr/>
          <p:nvPr/>
        </p:nvSpPr>
        <p:spPr>
          <a:xfrm>
            <a:off x="7573173" y="4073829"/>
            <a:ext cx="102870" cy="92322"/>
          </a:xfrm>
          <a:prstGeom prst="rect">
            <a:avLst/>
          </a:prstGeom>
          <a:solidFill>
            <a:srgbClr val="C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3" name="Rectangle 12"/>
          <p:cNvSpPr/>
          <p:nvPr/>
        </p:nvSpPr>
        <p:spPr>
          <a:xfrm>
            <a:off x="7573173" y="4229259"/>
            <a:ext cx="102870" cy="92322"/>
          </a:xfrm>
          <a:prstGeom prst="rect">
            <a:avLst/>
          </a:prstGeom>
          <a:solidFill>
            <a:srgbClr val="FF99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4" name="Rectangle 13"/>
          <p:cNvSpPr/>
          <p:nvPr/>
        </p:nvSpPr>
        <p:spPr>
          <a:xfrm>
            <a:off x="7573173" y="4380496"/>
            <a:ext cx="102870" cy="92322"/>
          </a:xfrm>
          <a:prstGeom prst="rect">
            <a:avLst/>
          </a:prstGeom>
          <a:solidFill>
            <a:srgbClr val="7030A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5" name="TextBox 14"/>
          <p:cNvSpPr txBox="1"/>
          <p:nvPr/>
        </p:nvSpPr>
        <p:spPr>
          <a:xfrm>
            <a:off x="7641754" y="4047552"/>
            <a:ext cx="898003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dirty="0"/>
              <a:t>Project management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660336" y="4197134"/>
            <a:ext cx="559769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dirty="0"/>
              <a:t>Acquisition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651781" y="4351175"/>
            <a:ext cx="51648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dirty="0"/>
              <a:t>Technical</a:t>
            </a:r>
          </a:p>
        </p:txBody>
      </p:sp>
      <p:sp>
        <p:nvSpPr>
          <p:cNvPr id="18" name="Rectangle 17"/>
          <p:cNvSpPr/>
          <p:nvPr/>
        </p:nvSpPr>
        <p:spPr>
          <a:xfrm>
            <a:off x="7573173" y="4537617"/>
            <a:ext cx="102870" cy="92322"/>
          </a:xfrm>
          <a:prstGeom prst="rect">
            <a:avLst/>
          </a:prstGeom>
          <a:solidFill>
            <a:srgbClr val="3366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9" name="TextBox 18"/>
          <p:cNvSpPr txBox="1"/>
          <p:nvPr/>
        </p:nvSpPr>
        <p:spPr>
          <a:xfrm>
            <a:off x="7666876" y="4512758"/>
            <a:ext cx="402674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dirty="0"/>
              <a:t>Safety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69918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5900" y="175120"/>
            <a:ext cx="6170141" cy="468864"/>
          </a:xfrm>
        </p:spPr>
        <p:txBody>
          <a:bodyPr>
            <a:normAutofit/>
          </a:bodyPr>
          <a:lstStyle/>
          <a:p>
            <a:r>
              <a:rPr lang="en-GB" dirty="0"/>
              <a:t>Long term documentation (2/2)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5737" y="737985"/>
            <a:ext cx="5320100" cy="396560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235446" y="1471638"/>
            <a:ext cx="1002197" cy="30008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350" dirty="0"/>
              <a:t>Safety File</a:t>
            </a:r>
          </a:p>
        </p:txBody>
      </p:sp>
      <p:sp>
        <p:nvSpPr>
          <p:cNvPr id="10" name="Down Arrow 9"/>
          <p:cNvSpPr/>
          <p:nvPr/>
        </p:nvSpPr>
        <p:spPr>
          <a:xfrm>
            <a:off x="1598019" y="1795637"/>
            <a:ext cx="205740" cy="19431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1" name="TextBox 10"/>
          <p:cNvSpPr txBox="1"/>
          <p:nvPr/>
        </p:nvSpPr>
        <p:spPr>
          <a:xfrm>
            <a:off x="1182958" y="2074939"/>
            <a:ext cx="1069525" cy="50783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675" dirty="0"/>
              <a:t>Links to already</a:t>
            </a:r>
          </a:p>
          <a:p>
            <a:pPr algn="ctr"/>
            <a:r>
              <a:rPr lang="en-GB" sz="675" dirty="0"/>
              <a:t>existing documentation</a:t>
            </a:r>
          </a:p>
          <a:p>
            <a:pPr algn="ctr"/>
            <a:r>
              <a:rPr lang="en-GB" sz="675" dirty="0"/>
              <a:t>will be made, </a:t>
            </a:r>
          </a:p>
          <a:p>
            <a:pPr algn="ctr"/>
            <a:r>
              <a:rPr lang="en-GB" sz="675" dirty="0"/>
              <a:t>whenever required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798263" y="820706"/>
            <a:ext cx="1063112" cy="2308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900" u="sng" dirty="0">
                <a:hlinkClick r:id="rId4"/>
              </a:rPr>
              <a:t>EDMS #1361462</a:t>
            </a:r>
            <a:endParaRPr lang="en-GB" sz="900" dirty="0"/>
          </a:p>
        </p:txBody>
      </p:sp>
      <p:sp>
        <p:nvSpPr>
          <p:cNvPr id="12" name="Rectangle 11"/>
          <p:cNvSpPr/>
          <p:nvPr/>
        </p:nvSpPr>
        <p:spPr>
          <a:xfrm>
            <a:off x="2670003" y="3434906"/>
            <a:ext cx="102870" cy="92322"/>
          </a:xfrm>
          <a:prstGeom prst="rect">
            <a:avLst/>
          </a:prstGeom>
          <a:solidFill>
            <a:srgbClr val="C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3" name="Rectangle 12"/>
          <p:cNvSpPr/>
          <p:nvPr/>
        </p:nvSpPr>
        <p:spPr>
          <a:xfrm>
            <a:off x="2670003" y="3590336"/>
            <a:ext cx="102870" cy="92322"/>
          </a:xfrm>
          <a:prstGeom prst="rect">
            <a:avLst/>
          </a:prstGeom>
          <a:solidFill>
            <a:srgbClr val="FF99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4" name="Rectangle 13"/>
          <p:cNvSpPr/>
          <p:nvPr/>
        </p:nvSpPr>
        <p:spPr>
          <a:xfrm>
            <a:off x="2670003" y="3741573"/>
            <a:ext cx="102870" cy="92322"/>
          </a:xfrm>
          <a:prstGeom prst="rect">
            <a:avLst/>
          </a:prstGeom>
          <a:solidFill>
            <a:srgbClr val="7030A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5" name="TextBox 14"/>
          <p:cNvSpPr txBox="1"/>
          <p:nvPr/>
        </p:nvSpPr>
        <p:spPr>
          <a:xfrm>
            <a:off x="2738584" y="3408629"/>
            <a:ext cx="898003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dirty="0"/>
              <a:t>Project management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757166" y="3558211"/>
            <a:ext cx="559769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dirty="0"/>
              <a:t>Acquisition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748611" y="3712252"/>
            <a:ext cx="51648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dirty="0"/>
              <a:t>Technical</a:t>
            </a:r>
          </a:p>
        </p:txBody>
      </p:sp>
      <p:sp>
        <p:nvSpPr>
          <p:cNvPr id="18" name="Rectangle 17"/>
          <p:cNvSpPr/>
          <p:nvPr/>
        </p:nvSpPr>
        <p:spPr>
          <a:xfrm>
            <a:off x="2670003" y="3898694"/>
            <a:ext cx="102870" cy="92322"/>
          </a:xfrm>
          <a:prstGeom prst="rect">
            <a:avLst/>
          </a:prstGeom>
          <a:solidFill>
            <a:srgbClr val="3366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9" name="TextBox 18"/>
          <p:cNvSpPr txBox="1"/>
          <p:nvPr/>
        </p:nvSpPr>
        <p:spPr>
          <a:xfrm>
            <a:off x="2763706" y="3873835"/>
            <a:ext cx="402674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dirty="0"/>
              <a:t>Safety</a:t>
            </a:r>
          </a:p>
        </p:txBody>
      </p:sp>
      <p:sp>
        <p:nvSpPr>
          <p:cNvPr id="20" name="Espace réservé du pied de page 1"/>
          <p:cNvSpPr>
            <a:spLocks noGrp="1"/>
          </p:cNvSpPr>
          <p:nvPr>
            <p:ph type="ftr" sz="quarter" idx="11"/>
          </p:nvPr>
        </p:nvSpPr>
        <p:spPr>
          <a:xfrm>
            <a:off x="2571750" y="4767263"/>
            <a:ext cx="4970250" cy="270000"/>
          </a:xfrm>
        </p:spPr>
        <p:txBody>
          <a:bodyPr/>
          <a:lstStyle/>
          <a:p>
            <a:r>
              <a:rPr lang="en-GB"/>
              <a:t>HL-LHC Procurement, Quality &amp; Risk Office</a:t>
            </a:r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59140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5900" y="40865"/>
            <a:ext cx="6170141" cy="459246"/>
          </a:xfrm>
        </p:spPr>
        <p:txBody>
          <a:bodyPr>
            <a:normAutofit/>
          </a:bodyPr>
          <a:lstStyle/>
          <a:p>
            <a:r>
              <a:rPr lang="en-GB" dirty="0"/>
              <a:t>When – The full HL-LHC life-cycle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642FBF73-202E-4264-B8B2-C56E1393C93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196" r="13272" b="89358"/>
          <a:stretch/>
        </p:blipFill>
        <p:spPr>
          <a:xfrm>
            <a:off x="117000" y="581518"/>
            <a:ext cx="8910000" cy="842889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BE084CF2-C5F7-47C3-AF59-AF54BCD8217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9412" b="22620"/>
          <a:stretch/>
        </p:blipFill>
        <p:spPr>
          <a:xfrm>
            <a:off x="117000" y="2757320"/>
            <a:ext cx="8910000" cy="238539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FD874BAD-28FC-4712-A526-D93F84B82DB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55042" y="1516883"/>
            <a:ext cx="1303308" cy="81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4894DFA2-2048-4036-90EA-94737ED91D1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8953" y="1426757"/>
            <a:ext cx="937108" cy="810000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23AD68AD-E4F9-4A98-93ED-830C9582FC58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79" r="-2" b="7870"/>
          <a:stretch/>
        </p:blipFill>
        <p:spPr>
          <a:xfrm>
            <a:off x="6194770" y="1662394"/>
            <a:ext cx="1069517" cy="81139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84E4BACD-FB68-4A97-B4A7-16007B2021A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7000" y="1432576"/>
            <a:ext cx="453419" cy="70200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18DA284B-ED3A-4E87-9C79-D4C3DADA4EA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24016" y="1662395"/>
            <a:ext cx="1080000" cy="811399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52" name="Picture 51" descr="C:\Documents and Settings\Ben\My Documents\presentations\DQWCC2.jpg">
            <a:extLst>
              <a:ext uri="{FF2B5EF4-FFF2-40B4-BE49-F238E27FC236}">
                <a16:creationId xmlns:a16="http://schemas.microsoft.com/office/drawing/2014/main" id="{C0B0D15A-4D9D-48D8-A8A3-C86C6C30EA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 flipH="1">
            <a:off x="58694" y="2231957"/>
            <a:ext cx="577943" cy="408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DB0231CC-AA05-4B6E-B562-6861D28A510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30257" y="1510310"/>
            <a:ext cx="837000" cy="519122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95A78923-EB3A-4723-B1F4-424ABA84354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97778" y="2236758"/>
            <a:ext cx="810000" cy="310562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8FB7C43E-CF3D-4FC5-8840-E706D5FA970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100891" y="1694882"/>
            <a:ext cx="1395365" cy="810000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id="{BE01D085-B93B-4195-90A8-A33945C44332}"/>
              </a:ext>
            </a:extLst>
          </p:cNvPr>
          <p:cNvPicPr>
            <a:picLocks noChangeAspect="1"/>
          </p:cNvPicPr>
          <p:nvPr/>
        </p:nvPicPr>
        <p:blipFill rotWithShape="1"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75" t="12323" r="33463" b="10928"/>
          <a:stretch/>
        </p:blipFill>
        <p:spPr>
          <a:xfrm>
            <a:off x="1945432" y="2195497"/>
            <a:ext cx="349814" cy="447437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8F16182E-BC63-4983-B794-667555A89F15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457664" y="2259383"/>
            <a:ext cx="550474" cy="405000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id="{CE89344E-2A9C-4D42-A04D-CC3B0DFA7A22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286863" y="3157327"/>
            <a:ext cx="859474" cy="1215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id="{3CC68776-87E8-4830-BFE8-78F4954A4C26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3226941" y="3157327"/>
            <a:ext cx="857009" cy="1215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id="{9FE616EA-9C1B-46F1-90B9-5C773E2F70B1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4739775" y="3180157"/>
            <a:ext cx="701164" cy="999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id="{4E97A37C-DBC7-46B4-AA98-B2AC0B426943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4870372" y="3302585"/>
            <a:ext cx="705863" cy="999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id="{569F9B3C-D7AF-42CE-AE8C-3B01F510A197}"/>
              </a:ext>
            </a:extLst>
          </p:cNvPr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7454" y="3756225"/>
            <a:ext cx="1013027" cy="101302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id="{9AC0513F-2628-4367-8B5A-8A08BF191564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5036273" y="3423428"/>
            <a:ext cx="702000" cy="998686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64" name="Picture 63">
            <a:extLst>
              <a:ext uri="{FF2B5EF4-FFF2-40B4-BE49-F238E27FC236}">
                <a16:creationId xmlns:a16="http://schemas.microsoft.com/office/drawing/2014/main" id="{A7CC25F7-7497-48AE-84C4-46206F9E496D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5137042" y="3557681"/>
            <a:ext cx="702533" cy="99900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id="{43B8BD0E-C4CA-4AC6-9A1F-B995D8006BD6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1758551" y="3157991"/>
            <a:ext cx="855900" cy="120551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6" name="Picture 65">
            <a:extLst>
              <a:ext uri="{FF2B5EF4-FFF2-40B4-BE49-F238E27FC236}">
                <a16:creationId xmlns:a16="http://schemas.microsoft.com/office/drawing/2014/main" id="{4E489A56-A573-4DF7-8DCA-8E5775789E15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3390651" y="3674608"/>
            <a:ext cx="1080000" cy="76514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7" name="Picture 66">
            <a:extLst>
              <a:ext uri="{FF2B5EF4-FFF2-40B4-BE49-F238E27FC236}">
                <a16:creationId xmlns:a16="http://schemas.microsoft.com/office/drawing/2014/main" id="{92BE2E02-DE1F-4BAB-A44B-5CB2A37F14AC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3602466" y="4031636"/>
            <a:ext cx="1080000" cy="763649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68" name="Group 67">
            <a:extLst>
              <a:ext uri="{FF2B5EF4-FFF2-40B4-BE49-F238E27FC236}">
                <a16:creationId xmlns:a16="http://schemas.microsoft.com/office/drawing/2014/main" id="{85D679D7-74F8-4118-8A5C-69C2040010C2}"/>
              </a:ext>
            </a:extLst>
          </p:cNvPr>
          <p:cNvGrpSpPr/>
          <p:nvPr/>
        </p:nvGrpSpPr>
        <p:grpSpPr>
          <a:xfrm>
            <a:off x="5240800" y="3634403"/>
            <a:ext cx="809063" cy="1118402"/>
            <a:chOff x="7308304" y="3972067"/>
            <a:chExt cx="1078751" cy="1491203"/>
          </a:xfrm>
          <a:noFill/>
        </p:grpSpPr>
        <p:pic>
          <p:nvPicPr>
            <p:cNvPr id="69" name="Picture 68">
              <a:extLst>
                <a:ext uri="{FF2B5EF4-FFF2-40B4-BE49-F238E27FC236}">
                  <a16:creationId xmlns:a16="http://schemas.microsoft.com/office/drawing/2014/main" id="{8C1F8252-4176-4014-89AF-050628CF471C}"/>
                </a:ext>
              </a:extLst>
            </p:cNvPr>
            <p:cNvPicPr>
              <a:picLocks noChangeAspect="1"/>
            </p:cNvPicPr>
            <p:nvPr/>
          </p:nvPicPr>
          <p:blipFill>
            <a:blip r:embed="rId26"/>
            <a:stretch>
              <a:fillRect/>
            </a:stretch>
          </p:blipFill>
          <p:spPr>
            <a:xfrm>
              <a:off x="7308304" y="4026029"/>
              <a:ext cx="969792" cy="584583"/>
            </a:xfrm>
            <a:prstGeom prst="rect">
              <a:avLst/>
            </a:prstGeom>
            <a:grpFill/>
          </p:spPr>
        </p:pic>
        <p:pic>
          <p:nvPicPr>
            <p:cNvPr id="70" name="Picture 69">
              <a:extLst>
                <a:ext uri="{FF2B5EF4-FFF2-40B4-BE49-F238E27FC236}">
                  <a16:creationId xmlns:a16="http://schemas.microsoft.com/office/drawing/2014/main" id="{19942A72-6138-42B1-998B-263A099BCCC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7"/>
            <a:srcRect r="8319"/>
            <a:stretch/>
          </p:blipFill>
          <p:spPr>
            <a:xfrm>
              <a:off x="7421523" y="4577125"/>
              <a:ext cx="889120" cy="833951"/>
            </a:xfrm>
            <a:prstGeom prst="rect">
              <a:avLst/>
            </a:prstGeom>
            <a:grpFill/>
          </p:spPr>
        </p:pic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02F0BFBF-B228-4F86-8767-B4FE5F170CA9}"/>
                </a:ext>
              </a:extLst>
            </p:cNvPr>
            <p:cNvSpPr/>
            <p:nvPr/>
          </p:nvSpPr>
          <p:spPr>
            <a:xfrm>
              <a:off x="7308304" y="3972067"/>
              <a:ext cx="1078751" cy="149120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>
                <a:defRPr/>
              </a:pPr>
              <a:endParaRPr lang="en-US" sz="1350">
                <a:solidFill>
                  <a:prstClr val="white"/>
                </a:solidFill>
                <a:latin typeface="Arial"/>
              </a:endParaRPr>
            </a:p>
          </p:txBody>
        </p:sp>
      </p:grpSp>
      <p:pic>
        <p:nvPicPr>
          <p:cNvPr id="72" name="Picture 71">
            <a:extLst>
              <a:ext uri="{FF2B5EF4-FFF2-40B4-BE49-F238E27FC236}">
                <a16:creationId xmlns:a16="http://schemas.microsoft.com/office/drawing/2014/main" id="{10B7CF5E-DB78-4A81-B1A0-1351D39C98D4}"/>
              </a:ext>
            </a:extLst>
          </p:cNvPr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6398564" y="3239594"/>
            <a:ext cx="855826" cy="1215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3" name="Picture 72">
            <a:extLst>
              <a:ext uri="{FF2B5EF4-FFF2-40B4-BE49-F238E27FC236}">
                <a16:creationId xmlns:a16="http://schemas.microsoft.com/office/drawing/2014/main" id="{4B365D3D-675D-4E2B-A115-9EF3492DFFAD}"/>
              </a:ext>
            </a:extLst>
          </p:cNvPr>
          <p:cNvPicPr>
            <a:picLocks noChangeAspect="1"/>
          </p:cNvPicPr>
          <p:nvPr/>
        </p:nvPicPr>
        <p:blipFill rotWithShape="1"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81" t="20693" r="17062" b="19146"/>
          <a:stretch/>
        </p:blipFill>
        <p:spPr>
          <a:xfrm>
            <a:off x="7907583" y="3061358"/>
            <a:ext cx="912767" cy="654131"/>
          </a:xfrm>
          <a:prstGeom prst="rect">
            <a:avLst/>
          </a:prstGeom>
        </p:spPr>
      </p:pic>
      <p:pic>
        <p:nvPicPr>
          <p:cNvPr id="74" name="Picture 73">
            <a:extLst>
              <a:ext uri="{FF2B5EF4-FFF2-40B4-BE49-F238E27FC236}">
                <a16:creationId xmlns:a16="http://schemas.microsoft.com/office/drawing/2014/main" id="{7C0166E0-6A41-4E45-8CBB-F2EB670C9A15}"/>
              </a:ext>
            </a:extLst>
          </p:cNvPr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6737" y="1989383"/>
            <a:ext cx="900263" cy="675000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75" name="Group 74">
            <a:extLst>
              <a:ext uri="{FF2B5EF4-FFF2-40B4-BE49-F238E27FC236}">
                <a16:creationId xmlns:a16="http://schemas.microsoft.com/office/drawing/2014/main" id="{52F8C6E8-F8A5-4AD9-B18B-05BC0FF2D626}"/>
              </a:ext>
            </a:extLst>
          </p:cNvPr>
          <p:cNvGrpSpPr/>
          <p:nvPr/>
        </p:nvGrpSpPr>
        <p:grpSpPr>
          <a:xfrm>
            <a:off x="1374610" y="3447079"/>
            <a:ext cx="6394781" cy="1078361"/>
            <a:chOff x="710213" y="4806828"/>
            <a:chExt cx="7704856" cy="1310227"/>
          </a:xfrm>
        </p:grpSpPr>
        <p:sp>
          <p:nvSpPr>
            <p:cNvPr id="76" name="Right Arrow 48">
              <a:extLst>
                <a:ext uri="{FF2B5EF4-FFF2-40B4-BE49-F238E27FC236}">
                  <a16:creationId xmlns:a16="http://schemas.microsoft.com/office/drawing/2014/main" id="{1B4F4247-7561-4872-A8A1-30B05584F103}"/>
                </a:ext>
              </a:extLst>
            </p:cNvPr>
            <p:cNvSpPr/>
            <p:nvPr/>
          </p:nvSpPr>
          <p:spPr>
            <a:xfrm>
              <a:off x="710213" y="4806828"/>
              <a:ext cx="7704856" cy="1310227"/>
            </a:xfrm>
            <a:prstGeom prst="rightArrow">
              <a:avLst/>
            </a:prstGeom>
            <a:solidFill>
              <a:srgbClr val="005AAE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>
                <a:defRPr/>
              </a:pPr>
              <a:endParaRPr lang="en-US" sz="135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FB1003C4-6416-4AA0-AE2C-32BE6A23D4EC}"/>
                </a:ext>
              </a:extLst>
            </p:cNvPr>
            <p:cNvSpPr txBox="1"/>
            <p:nvPr/>
          </p:nvSpPr>
          <p:spPr>
            <a:xfrm>
              <a:off x="821841" y="5260911"/>
              <a:ext cx="7192648" cy="3926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342900">
                <a:defRPr/>
              </a:pPr>
              <a:r>
                <a:rPr lang="en-US" sz="1500" b="1" dirty="0">
                  <a:solidFill>
                    <a:prstClr val="white"/>
                  </a:solidFill>
                  <a:latin typeface="Arial"/>
                  <a:ea typeface="MS PGothic" panose="020B0600070205080204" pitchFamily="34" charset="-128"/>
                </a:rPr>
                <a:t>From Systems Requirements to Technical Solutions &amp; Products</a:t>
              </a:r>
            </a:p>
          </p:txBody>
        </p:sp>
      </p:grp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2E91A7A-4401-4D79-9166-1EC0D9AB95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HL-LHC Procurement, Quality &amp; Risk Office</a:t>
            </a:r>
          </a:p>
        </p:txBody>
      </p:sp>
    </p:spTree>
    <p:extLst>
      <p:ext uri="{BB962C8B-B14F-4D97-AF65-F5344CB8AC3E}">
        <p14:creationId xmlns:p14="http://schemas.microsoft.com/office/powerpoint/2010/main" val="1364055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3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3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3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3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3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3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3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3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3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3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3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3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3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3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3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3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3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3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3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3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3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3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3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3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3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3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3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3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3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3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3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3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3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3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3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3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3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3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3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3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3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3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11E8A79-3A5E-4AEB-9988-8B66E7D0F1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6412"/>
            <a:ext cx="7920000" cy="540000"/>
          </a:xfrm>
        </p:spPr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0524509-835F-47AF-A651-28225E2D40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3092" y="591176"/>
            <a:ext cx="8541396" cy="4201006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US" sz="2000" dirty="0"/>
              <a:t>HL-LHC is an upgrade of an existing machine (LHC). Existing rules are to be followed – Pragmatic Approach with our Collaborations</a:t>
            </a:r>
            <a:endParaRPr lang="en-US" sz="2400" dirty="0"/>
          </a:p>
          <a:p>
            <a:pPr algn="l"/>
            <a:r>
              <a:rPr lang="en-US" sz="2400" dirty="0"/>
              <a:t>Documentation is a key part of any project</a:t>
            </a:r>
          </a:p>
          <a:p>
            <a:pPr lvl="1" algn="l"/>
            <a:r>
              <a:rPr lang="en-GB" sz="2000" dirty="0"/>
              <a:t>It provides provision of objective evidence;</a:t>
            </a:r>
          </a:p>
          <a:p>
            <a:pPr lvl="1" algn="l"/>
            <a:r>
              <a:rPr lang="en-GB" sz="2000" dirty="0"/>
              <a:t>It proves the conformity of the requirements established by a customer;</a:t>
            </a:r>
          </a:p>
          <a:p>
            <a:pPr lvl="1" algn="l"/>
            <a:r>
              <a:rPr lang="en-GB" sz="2000" dirty="0"/>
              <a:t>It enables repeatability and traceability of the work done</a:t>
            </a:r>
          </a:p>
          <a:p>
            <a:pPr marL="358775" lvl="1" indent="-273050" algn="l"/>
            <a:r>
              <a:rPr lang="en-US" dirty="0"/>
              <a:t>Important to keep traceability (what goes where) along the full </a:t>
            </a:r>
            <a:br>
              <a:rPr lang="en-US" dirty="0"/>
            </a:br>
            <a:r>
              <a:rPr lang="en-US" dirty="0"/>
              <a:t>life-cycle</a:t>
            </a:r>
          </a:p>
          <a:p>
            <a:pPr marL="357188" lvl="1" algn="l"/>
            <a:r>
              <a:rPr lang="en-US" dirty="0"/>
              <a:t>Fabrication reports to be provided on time and not at the very end of the project</a:t>
            </a:r>
          </a:p>
          <a:p>
            <a:pPr marL="357188" lvl="1" algn="l"/>
            <a:r>
              <a:rPr lang="en-US" dirty="0"/>
              <a:t>Report of Nonconformities upon occurrence (lessons learned and avoid recurrence in order to optimize the production)</a:t>
            </a:r>
          </a:p>
          <a:p>
            <a:pPr marL="357188" lvl="1" algn="l"/>
            <a:r>
              <a:rPr lang="en-US" dirty="0"/>
              <a:t>More dedicated sessions can be organized to see the tools and some processes in a more exhaustive way</a:t>
            </a:r>
            <a:endParaRPr lang="en-US" sz="2400" dirty="0"/>
          </a:p>
          <a:p>
            <a:pPr algn="l"/>
            <a:endParaRPr lang="en-US" sz="2400" dirty="0"/>
          </a:p>
          <a:p>
            <a:pPr algn="l"/>
            <a:endParaRPr lang="en-US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9AD37A-6504-4FE3-9DBB-16076FF4D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4212E1B-9604-4D4F-B47F-9A1981509B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HL-LHC Procurement, Quality &amp; Risk Office</a:t>
            </a:r>
          </a:p>
        </p:txBody>
      </p:sp>
    </p:spTree>
    <p:extLst>
      <p:ext uri="{BB962C8B-B14F-4D97-AF65-F5344CB8AC3E}">
        <p14:creationId xmlns:p14="http://schemas.microsoft.com/office/powerpoint/2010/main" val="17064700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use to happen at the end of the projects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19" y="927672"/>
            <a:ext cx="5638763" cy="3735681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HL-LHC Procurement, Quality &amp; Risk Office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sp>
        <p:nvSpPr>
          <p:cNvPr id="7" name="Multiply 6"/>
          <p:cNvSpPr/>
          <p:nvPr/>
        </p:nvSpPr>
        <p:spPr>
          <a:xfrm>
            <a:off x="5868144" y="161973"/>
            <a:ext cx="540060" cy="486054"/>
          </a:xfrm>
          <a:prstGeom prst="mathMultiply">
            <a:avLst/>
          </a:prstGeom>
          <a:solidFill>
            <a:schemeClr val="accent4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79123" y="481171"/>
            <a:ext cx="91810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0"/>
              </a:spcBef>
            </a:pPr>
            <a:r>
              <a:rPr lang="en-GB" sz="2100" b="1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other</a:t>
            </a:r>
          </a:p>
        </p:txBody>
      </p:sp>
    </p:spTree>
    <p:extLst>
      <p:ext uri="{BB962C8B-B14F-4D97-AF65-F5344CB8AC3E}">
        <p14:creationId xmlns:p14="http://schemas.microsoft.com/office/powerpoint/2010/main" val="6734362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 for your attention</a:t>
            </a:r>
            <a:endParaRPr lang="en-GB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HL-LHC Procurement, Quality &amp; Risk Office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BC6FFF-BFCE-40B6-A5E9-7B8670DD90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the office was created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B71A68-4EC7-4382-9CB6-F0BE39E67F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3538" y="914401"/>
            <a:ext cx="8424936" cy="3680222"/>
          </a:xfrm>
        </p:spPr>
        <p:txBody>
          <a:bodyPr>
            <a:noAutofit/>
          </a:bodyPr>
          <a:lstStyle/>
          <a:p>
            <a:pPr algn="l"/>
            <a:r>
              <a:rPr lang="en-US" sz="2900" b="1" dirty="0"/>
              <a:t>SUPPORT</a:t>
            </a:r>
            <a:r>
              <a:rPr lang="en-US" sz="2900" dirty="0"/>
              <a:t>: Rules without support are just papers</a:t>
            </a:r>
          </a:p>
          <a:p>
            <a:pPr algn="l"/>
            <a:r>
              <a:rPr lang="en-US" sz="2900" b="1" dirty="0"/>
              <a:t>OPTIMIZATION</a:t>
            </a:r>
            <a:r>
              <a:rPr lang="en-US" sz="2900" dirty="0"/>
              <a:t>: Engineers had to concentrate on the technical solutions</a:t>
            </a:r>
          </a:p>
          <a:p>
            <a:pPr algn="l"/>
            <a:r>
              <a:rPr lang="en-US" sz="2900" b="1" dirty="0"/>
              <a:t>HARMONIZATION</a:t>
            </a:r>
            <a:r>
              <a:rPr lang="en-US" sz="2900" dirty="0"/>
              <a:t>: We have 20 institutes working for the project and tens of CERN groups</a:t>
            </a:r>
          </a:p>
          <a:p>
            <a:pPr algn="l"/>
            <a:r>
              <a:rPr lang="en-US" sz="2900" b="1" dirty="0"/>
              <a:t>RULES</a:t>
            </a:r>
            <a:r>
              <a:rPr lang="en-US" sz="2900" dirty="0"/>
              <a:t>: The LHC quality plan was obsolete</a:t>
            </a:r>
            <a:endParaRPr lang="en-GB" sz="29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879332-054E-44D2-B5DF-57AF302E72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HL-LHC Procurement, Quality &amp; Risk Office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F3EBD5C-02D5-4A58-8C0E-38DB9768EC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pic>
        <p:nvPicPr>
          <p:cNvPr id="7" name="Picture 2" descr="Iron Triangle — Triple Constraints of Project Management">
            <a:extLst>
              <a:ext uri="{FF2B5EF4-FFF2-40B4-BE49-F238E27FC236}">
                <a16:creationId xmlns:a16="http://schemas.microsoft.com/office/drawing/2014/main" id="{01D136F9-3D95-4B31-B39C-72E97A9528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0720" y="960349"/>
            <a:ext cx="5400000" cy="339196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3515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100" dirty="0"/>
              <a:t>Introduction and Goals</a:t>
            </a:r>
            <a:endParaRPr lang="en-GB" sz="21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13538" y="914401"/>
            <a:ext cx="8633262" cy="3680222"/>
          </a:xfrm>
        </p:spPr>
        <p:txBody>
          <a:bodyPr>
            <a:normAutofit/>
          </a:bodyPr>
          <a:lstStyle/>
          <a:p>
            <a:pPr algn="l"/>
            <a:r>
              <a:rPr lang="en-GB" dirty="0"/>
              <a:t>Meet the relevant people (HL-UK Quality Team and HL-LHC Quality Office)</a:t>
            </a:r>
          </a:p>
          <a:p>
            <a:pPr algn="l"/>
            <a:r>
              <a:rPr lang="en-GB" dirty="0"/>
              <a:t>Start getting used of processes and main tools used for HL-LHC Project</a:t>
            </a:r>
          </a:p>
          <a:p>
            <a:pPr algn="l"/>
            <a:r>
              <a:rPr lang="en-GB" dirty="0"/>
              <a:t>Touch base with key concepts related to Quality and documentation</a:t>
            </a:r>
          </a:p>
          <a:p>
            <a:pPr algn="l"/>
            <a:r>
              <a:rPr lang="en-GB" dirty="0"/>
              <a:t>Where to find information</a:t>
            </a:r>
          </a:p>
          <a:p>
            <a:pPr algn="l"/>
            <a:endParaRPr lang="en-GB" dirty="0"/>
          </a:p>
          <a:p>
            <a:pPr algn="l"/>
            <a:endParaRPr lang="en-GB" dirty="0"/>
          </a:p>
          <a:p>
            <a:pPr algn="l"/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HL-LHC Procurement, Quality &amp; Risk Office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HL-LHC Quality Office</a:t>
            </a:r>
            <a:endParaRPr lang="en-GB" sz="20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HL-LHC Procurement, Quality &amp; Risk Office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61C7F01-2F62-4115-8D50-1E9D022809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01084"/>
            <a:ext cx="9144000" cy="57990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8FE9A02-68BF-4141-A3F0-5F49DBEE1B12}"/>
              </a:ext>
            </a:extLst>
          </p:cNvPr>
          <p:cNvSpPr txBox="1"/>
          <p:nvPr/>
        </p:nvSpPr>
        <p:spPr>
          <a:xfrm>
            <a:off x="612000" y="782804"/>
            <a:ext cx="22593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5"/>
                </a:solidFill>
              </a:rPr>
              <a:t>HL-LHC Design Study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799F18C-F657-4042-9842-04BF5DF744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8353" y="736959"/>
            <a:ext cx="1080000" cy="477209"/>
          </a:xfrm>
          <a:prstGeom prst="rect">
            <a:avLst/>
          </a:prstGeom>
        </p:spPr>
      </p:pic>
      <p:sp>
        <p:nvSpPr>
          <p:cNvPr id="15" name="Left Brace 14">
            <a:extLst>
              <a:ext uri="{FF2B5EF4-FFF2-40B4-BE49-F238E27FC236}">
                <a16:creationId xmlns:a16="http://schemas.microsoft.com/office/drawing/2014/main" id="{D28892DB-A721-4EFF-BA9D-84745C7CD95B}"/>
              </a:ext>
            </a:extLst>
          </p:cNvPr>
          <p:cNvSpPr/>
          <p:nvPr/>
        </p:nvSpPr>
        <p:spPr>
          <a:xfrm rot="16200000">
            <a:off x="2441733" y="-210469"/>
            <a:ext cx="369546" cy="3309812"/>
          </a:xfrm>
          <a:prstGeom prst="leftBrac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" name="Left Brace 15">
            <a:extLst>
              <a:ext uri="{FF2B5EF4-FFF2-40B4-BE49-F238E27FC236}">
                <a16:creationId xmlns:a16="http://schemas.microsoft.com/office/drawing/2014/main" id="{2B889C38-9D39-466C-A843-88E73818DC4D}"/>
              </a:ext>
            </a:extLst>
          </p:cNvPr>
          <p:cNvSpPr/>
          <p:nvPr/>
        </p:nvSpPr>
        <p:spPr>
          <a:xfrm rot="16200000">
            <a:off x="6554132" y="-863458"/>
            <a:ext cx="366521" cy="4618816"/>
          </a:xfrm>
          <a:prstGeom prst="leftBrac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23FF1069-DB48-49A9-BE55-19F393B209CA}"/>
              </a:ext>
            </a:extLst>
          </p:cNvPr>
          <p:cNvCxnSpPr>
            <a:cxnSpLocks/>
          </p:cNvCxnSpPr>
          <p:nvPr/>
        </p:nvCxnSpPr>
        <p:spPr>
          <a:xfrm>
            <a:off x="4354697" y="1090581"/>
            <a:ext cx="0" cy="775361"/>
          </a:xfrm>
          <a:prstGeom prst="straightConnector1">
            <a:avLst/>
          </a:prstGeom>
          <a:ln w="9525">
            <a:solidFill>
              <a:schemeClr val="tx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DE1FC151-792D-48C4-B299-BD6A63B3666C}"/>
              </a:ext>
            </a:extLst>
          </p:cNvPr>
          <p:cNvSpPr txBox="1"/>
          <p:nvPr/>
        </p:nvSpPr>
        <p:spPr>
          <a:xfrm>
            <a:off x="5096559" y="782804"/>
            <a:ext cx="1789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5"/>
                </a:solidFill>
              </a:rPr>
              <a:t>HL-LHC Project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1F5F764C-8ACA-4C02-9AEC-4D1F2ED21D9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7242" y="559636"/>
            <a:ext cx="1431771" cy="72000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47CCCC71-69A5-47E7-876F-10F9C8E49131}"/>
              </a:ext>
            </a:extLst>
          </p:cNvPr>
          <p:cNvSpPr txBox="1"/>
          <p:nvPr/>
        </p:nvSpPr>
        <p:spPr>
          <a:xfrm>
            <a:off x="3699839" y="601326"/>
            <a:ext cx="13097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solidFill>
                  <a:schemeClr val="accent5"/>
                </a:solidFill>
              </a:rPr>
              <a:t>HL-LHC approved by CERN Council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AC5CA4CE-817D-42FC-B7C1-BA57879F559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62386" y="2454407"/>
            <a:ext cx="1440000" cy="2028756"/>
          </a:xfrm>
          <a:prstGeom prst="rect">
            <a:avLst/>
          </a:prstGeom>
          <a:ln>
            <a:solidFill>
              <a:schemeClr val="tx2"/>
            </a:solidFill>
          </a:ln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12A05016-59B7-4EF9-9F00-701845E6CCB0}"/>
              </a:ext>
            </a:extLst>
          </p:cNvPr>
          <p:cNvSpPr txBox="1"/>
          <p:nvPr/>
        </p:nvSpPr>
        <p:spPr>
          <a:xfrm>
            <a:off x="3023597" y="4143049"/>
            <a:ext cx="13175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solidFill>
                  <a:schemeClr val="tx2"/>
                </a:solidFill>
                <a:hlinkClick r:id="rId6"/>
              </a:rPr>
              <a:t>EDMS 1518495</a:t>
            </a:r>
            <a:endParaRPr lang="en-US" sz="1200" i="1" dirty="0">
              <a:solidFill>
                <a:schemeClr val="tx2"/>
              </a:solidFill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D7281ED6-D30D-452D-BD5B-E45C26BABDEC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22799" b="-44"/>
          <a:stretch/>
        </p:blipFill>
        <p:spPr>
          <a:xfrm>
            <a:off x="4524262" y="2454329"/>
            <a:ext cx="1309716" cy="367319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36EFB46B-38D3-473A-A12F-A02E2ECEBE5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55854" y="2546495"/>
            <a:ext cx="1440000" cy="2037369"/>
          </a:xfrm>
          <a:prstGeom prst="rect">
            <a:avLst/>
          </a:prstGeom>
          <a:ln>
            <a:solidFill>
              <a:schemeClr val="tx2"/>
            </a:solidFill>
          </a:ln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6F20EEB4-4193-46C0-9102-5B578269268A}"/>
              </a:ext>
            </a:extLst>
          </p:cNvPr>
          <p:cNvSpPr txBox="1"/>
          <p:nvPr/>
        </p:nvSpPr>
        <p:spPr>
          <a:xfrm>
            <a:off x="6017065" y="3330285"/>
            <a:ext cx="13175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solidFill>
                  <a:schemeClr val="tx2"/>
                </a:solidFill>
                <a:hlinkClick r:id="rId6"/>
              </a:rPr>
              <a:t>EDMS 1518495</a:t>
            </a:r>
            <a:endParaRPr lang="en-US" sz="1200" i="1" dirty="0">
              <a:solidFill>
                <a:schemeClr val="tx2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DA62294-5166-4D06-A30A-F282D661F105}"/>
              </a:ext>
            </a:extLst>
          </p:cNvPr>
          <p:cNvSpPr txBox="1"/>
          <p:nvPr/>
        </p:nvSpPr>
        <p:spPr>
          <a:xfrm>
            <a:off x="4504004" y="2865148"/>
            <a:ext cx="13097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000" b="1" dirty="0">
                <a:solidFill>
                  <a:schemeClr val="accent5"/>
                </a:solidFill>
              </a:rPr>
              <a:t>Configuration, Quality, Risk &amp; Sourcing Office is created within the HL-LHC Project Office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3B53208D-71CF-4026-8627-B50A3CE2809A}"/>
              </a:ext>
            </a:extLst>
          </p:cNvPr>
          <p:cNvCxnSpPr>
            <a:cxnSpLocks/>
          </p:cNvCxnSpPr>
          <p:nvPr/>
        </p:nvCxnSpPr>
        <p:spPr>
          <a:xfrm flipV="1">
            <a:off x="4139952" y="2251064"/>
            <a:ext cx="123074" cy="176054"/>
          </a:xfrm>
          <a:prstGeom prst="straightConnector1">
            <a:avLst/>
          </a:prstGeom>
          <a:ln w="9525">
            <a:solidFill>
              <a:schemeClr val="tx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0C1A74B4-72D4-44C1-BD8A-68B819F0A4AC}"/>
              </a:ext>
            </a:extLst>
          </p:cNvPr>
          <p:cNvCxnSpPr>
            <a:cxnSpLocks/>
          </p:cNvCxnSpPr>
          <p:nvPr/>
        </p:nvCxnSpPr>
        <p:spPr>
          <a:xfrm flipH="1" flipV="1">
            <a:off x="5218500" y="2251784"/>
            <a:ext cx="1" cy="226374"/>
          </a:xfrm>
          <a:prstGeom prst="straightConnector1">
            <a:avLst/>
          </a:prstGeom>
          <a:ln w="9525">
            <a:solidFill>
              <a:schemeClr val="tx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6D792DB3-082B-4255-B9AD-76F85E6A2028}"/>
              </a:ext>
            </a:extLst>
          </p:cNvPr>
          <p:cNvCxnSpPr>
            <a:cxnSpLocks/>
          </p:cNvCxnSpPr>
          <p:nvPr/>
        </p:nvCxnSpPr>
        <p:spPr>
          <a:xfrm flipH="1" flipV="1">
            <a:off x="6589121" y="2244291"/>
            <a:ext cx="1" cy="260435"/>
          </a:xfrm>
          <a:prstGeom prst="straightConnector1">
            <a:avLst/>
          </a:prstGeom>
          <a:ln w="9525">
            <a:solidFill>
              <a:schemeClr val="tx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903B8CCC-0594-48F2-831F-2D419B2070A4}"/>
              </a:ext>
            </a:extLst>
          </p:cNvPr>
          <p:cNvCxnSpPr>
            <a:cxnSpLocks/>
          </p:cNvCxnSpPr>
          <p:nvPr/>
        </p:nvCxnSpPr>
        <p:spPr>
          <a:xfrm flipH="1" flipV="1">
            <a:off x="8382861" y="2251063"/>
            <a:ext cx="1" cy="260435"/>
          </a:xfrm>
          <a:prstGeom prst="straightConnector1">
            <a:avLst/>
          </a:prstGeom>
          <a:ln w="9525">
            <a:solidFill>
              <a:schemeClr val="tx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43FB0098-1A06-4B53-AA03-587F39425A03}"/>
              </a:ext>
            </a:extLst>
          </p:cNvPr>
          <p:cNvSpPr txBox="1"/>
          <p:nvPr/>
        </p:nvSpPr>
        <p:spPr>
          <a:xfrm>
            <a:off x="832132" y="1631848"/>
            <a:ext cx="367496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accent5"/>
                </a:solidFill>
              </a:rPr>
              <a:t>Quality tasks within the TCO (Technical Coordination Office)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BEE76AC-9221-4FC9-BDC9-C1D05CC1F49F}"/>
              </a:ext>
            </a:extLst>
          </p:cNvPr>
          <p:cNvSpPr txBox="1"/>
          <p:nvPr/>
        </p:nvSpPr>
        <p:spPr>
          <a:xfrm>
            <a:off x="5354167" y="1606508"/>
            <a:ext cx="27878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accent5"/>
                </a:solidFill>
              </a:rPr>
              <a:t>Quality tasks within the HL-LHC Quality Office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4D4F198C-1375-454A-ADC6-B4F641DD22DA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22799" b="-44"/>
          <a:stretch/>
        </p:blipFill>
        <p:spPr>
          <a:xfrm>
            <a:off x="1561600" y="2504726"/>
            <a:ext cx="1309716" cy="367319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5B36E0ED-E010-4495-B796-1C63BA346C65}"/>
              </a:ext>
            </a:extLst>
          </p:cNvPr>
          <p:cNvSpPr txBox="1"/>
          <p:nvPr/>
        </p:nvSpPr>
        <p:spPr>
          <a:xfrm>
            <a:off x="1664694" y="2960952"/>
            <a:ext cx="101365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000" b="1" dirty="0">
                <a:solidFill>
                  <a:schemeClr val="accent5"/>
                </a:solidFill>
              </a:rPr>
              <a:t>Technical Coordination Office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5B299B99-AD04-48C3-A186-EE43CC1C3C6F}"/>
              </a:ext>
            </a:extLst>
          </p:cNvPr>
          <p:cNvCxnSpPr>
            <a:cxnSpLocks/>
          </p:cNvCxnSpPr>
          <p:nvPr/>
        </p:nvCxnSpPr>
        <p:spPr>
          <a:xfrm>
            <a:off x="832132" y="1162606"/>
            <a:ext cx="0" cy="775361"/>
          </a:xfrm>
          <a:prstGeom prst="straightConnector1">
            <a:avLst/>
          </a:prstGeom>
          <a:ln w="9525">
            <a:solidFill>
              <a:schemeClr val="tx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18A767CE-24EA-40F9-852D-6BA0A84CA4D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662861" y="2511498"/>
            <a:ext cx="1440000" cy="1468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1043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3487"/>
            <a:ext cx="7920000" cy="540000"/>
          </a:xfrm>
        </p:spPr>
        <p:txBody>
          <a:bodyPr/>
          <a:lstStyle/>
          <a:p>
            <a:r>
              <a:rPr lang="en-US" sz="2000" dirty="0"/>
              <a:t>HL-LHC Project</a:t>
            </a:r>
            <a:endParaRPr lang="en-GB" sz="20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HL-LHC Procurement, Quality &amp; Risk Office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E94CB851-1BAC-4009-8F23-2CC3302E025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90" t="3764" r="6364" b="6871"/>
          <a:stretch/>
        </p:blipFill>
        <p:spPr>
          <a:xfrm>
            <a:off x="1512000" y="520898"/>
            <a:ext cx="6120000" cy="4101703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69B3F2EA-3B48-4195-B533-1288C61F669E}"/>
              </a:ext>
            </a:extLst>
          </p:cNvPr>
          <p:cNvSpPr/>
          <p:nvPr/>
        </p:nvSpPr>
        <p:spPr>
          <a:xfrm>
            <a:off x="1446823" y="1635646"/>
            <a:ext cx="1728192" cy="414903"/>
          </a:xfrm>
          <a:prstGeom prst="rect">
            <a:avLst/>
          </a:prstGeom>
          <a:noFill/>
          <a:ln w="38100"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3A9FF41-4EB2-4A7E-89D8-7A8D5EBB05DC}"/>
              </a:ext>
            </a:extLst>
          </p:cNvPr>
          <p:cNvSpPr/>
          <p:nvPr/>
        </p:nvSpPr>
        <p:spPr>
          <a:xfrm>
            <a:off x="1448037" y="2430173"/>
            <a:ext cx="1728192" cy="408023"/>
          </a:xfrm>
          <a:prstGeom prst="rect">
            <a:avLst/>
          </a:prstGeom>
          <a:noFill/>
          <a:ln w="38100"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E3D6477-8706-4925-A69E-67BAB797BA75}"/>
              </a:ext>
            </a:extLst>
          </p:cNvPr>
          <p:cNvSpPr/>
          <p:nvPr/>
        </p:nvSpPr>
        <p:spPr>
          <a:xfrm>
            <a:off x="6084168" y="2050549"/>
            <a:ext cx="1728192" cy="432048"/>
          </a:xfrm>
          <a:prstGeom prst="rect">
            <a:avLst/>
          </a:prstGeom>
          <a:noFill/>
          <a:ln w="38100"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05B5D1A-BF65-4D9E-85BB-894D34312D43}"/>
              </a:ext>
            </a:extLst>
          </p:cNvPr>
          <p:cNvSpPr/>
          <p:nvPr/>
        </p:nvSpPr>
        <p:spPr>
          <a:xfrm>
            <a:off x="1835696" y="771549"/>
            <a:ext cx="1728192" cy="403815"/>
          </a:xfrm>
          <a:prstGeom prst="rect">
            <a:avLst/>
          </a:prstGeom>
          <a:noFill/>
          <a:ln w="38100"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BB6DB51-35B2-4A74-B861-99148E28E9D8}"/>
              </a:ext>
            </a:extLst>
          </p:cNvPr>
          <p:cNvSpPr/>
          <p:nvPr/>
        </p:nvSpPr>
        <p:spPr>
          <a:xfrm>
            <a:off x="6084168" y="1569077"/>
            <a:ext cx="1728192" cy="432048"/>
          </a:xfrm>
          <a:prstGeom prst="rect">
            <a:avLst/>
          </a:prstGeom>
          <a:noFill/>
          <a:ln w="38100"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05CB444-5332-4AF2-AC77-C3F42BEAACB2}"/>
              </a:ext>
            </a:extLst>
          </p:cNvPr>
          <p:cNvSpPr txBox="1"/>
          <p:nvPr/>
        </p:nvSpPr>
        <p:spPr>
          <a:xfrm>
            <a:off x="7380312" y="195486"/>
            <a:ext cx="16664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5"/>
                </a:solidFill>
              </a:rPr>
              <a:t>HL WPs in which HL-UK is involved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CE2E2CB-ECF9-484B-818B-1099EAAF315C}"/>
              </a:ext>
            </a:extLst>
          </p:cNvPr>
          <p:cNvSpPr/>
          <p:nvPr/>
        </p:nvSpPr>
        <p:spPr>
          <a:xfrm>
            <a:off x="1448037" y="2024102"/>
            <a:ext cx="1728192" cy="403815"/>
          </a:xfrm>
          <a:prstGeom prst="rect">
            <a:avLst/>
          </a:prstGeom>
          <a:noFill/>
          <a:ln w="38100"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4340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 animBg="1"/>
      <p:bldP spid="9" grpId="0" animBg="1"/>
      <p:bldP spid="10" grpId="0" animBg="1"/>
      <p:bldP spid="11" grpId="0" animBg="1"/>
      <p:bldP spid="7" grpId="0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HL-LHC is an upgrade of an existing machine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0693" y="675000"/>
            <a:ext cx="6157407" cy="4047655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HL-LHC Procurement, Quality &amp; Risk Office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02860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HL-LHC a truly collaboration project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HL-LHC Procurement, Quality &amp; Risk Office</a:t>
            </a:r>
          </a:p>
        </p:txBody>
      </p:sp>
      <p:sp>
        <p:nvSpPr>
          <p:cNvPr id="15" name="Slide Number Placeholder 2"/>
          <p:cNvSpPr txBox="1">
            <a:spLocks/>
          </p:cNvSpPr>
          <p:nvPr/>
        </p:nvSpPr>
        <p:spPr>
          <a:xfrm>
            <a:off x="7658100" y="4767263"/>
            <a:ext cx="27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FA004B2-1541-5046-B6F2-22AF56585712}" type="slidenum">
              <a:rPr lang="en-US" sz="900"/>
              <a:pPr/>
              <a:t>6</a:t>
            </a:fld>
            <a:endParaRPr lang="en-US" sz="90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D730D26-AA3B-45C9-9193-8B2701508F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200" y="653296"/>
            <a:ext cx="7200000" cy="3660154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955AEE07-3E78-47F3-B9EB-496E94D2AC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6800" y="987574"/>
            <a:ext cx="7200000" cy="3731387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9D668BF-4A66-4C47-B2B7-8516D14640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76EEBFB-03A1-462F-91B0-93ED0AFF15F8}"/>
              </a:ext>
            </a:extLst>
          </p:cNvPr>
          <p:cNvGrpSpPr/>
          <p:nvPr/>
        </p:nvGrpSpPr>
        <p:grpSpPr>
          <a:xfrm>
            <a:off x="318680" y="653296"/>
            <a:ext cx="7361967" cy="4077037"/>
            <a:chOff x="1008067" y="653296"/>
            <a:chExt cx="7361967" cy="4077037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2DA26ECC-BCAB-4B27-9CE5-52146E611EF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08067" y="653296"/>
              <a:ext cx="7200000" cy="4077037"/>
            </a:xfrm>
            <a:prstGeom prst="rect">
              <a:avLst/>
            </a:prstGeom>
          </p:spPr>
        </p:pic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0342492D-7EE7-44CC-84C7-D0C27F5D476E}"/>
                </a:ext>
              </a:extLst>
            </p:cNvPr>
            <p:cNvSpPr txBox="1"/>
            <p:nvPr/>
          </p:nvSpPr>
          <p:spPr>
            <a:xfrm>
              <a:off x="1227940" y="3147814"/>
              <a:ext cx="714209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b="1" dirty="0">
                  <a:solidFill>
                    <a:schemeClr val="bg1"/>
                  </a:solidFill>
                  <a:highlight>
                    <a:srgbClr val="000000"/>
                  </a:highlight>
                </a:rPr>
                <a:t>We must integrate more than 20 different “ways” to work</a:t>
              </a:r>
              <a:endParaRPr lang="en-US" sz="2000" b="1" dirty="0">
                <a:solidFill>
                  <a:schemeClr val="bg1"/>
                </a:solidFill>
                <a:highlight>
                  <a:srgbClr val="000000"/>
                </a:highlight>
              </a:endParaRPr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DDF448D3-997A-4F17-BBE7-6745736E3E3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6508411" y="1924374"/>
            <a:ext cx="3600000" cy="1512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5752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Pragmatic approach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681057"/>
            <a:ext cx="8291264" cy="3680222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en-GB" b="1" dirty="0"/>
              <a:t>External contributors </a:t>
            </a:r>
            <a:r>
              <a:rPr lang="en-GB" dirty="0"/>
              <a:t>are governed by the </a:t>
            </a:r>
            <a:r>
              <a:rPr lang="en-GB" b="1" dirty="0"/>
              <a:t>quality management plans</a:t>
            </a:r>
            <a:r>
              <a:rPr lang="en-GB" dirty="0"/>
              <a:t> of their </a:t>
            </a:r>
            <a:r>
              <a:rPr lang="en-GB" b="1" dirty="0"/>
              <a:t>home institute</a:t>
            </a:r>
            <a:r>
              <a:rPr lang="en-GB" dirty="0"/>
              <a:t>, however </a:t>
            </a:r>
            <a:r>
              <a:rPr lang="en-GB" b="1" dirty="0"/>
              <a:t>all HL-LHC deliverables shall be compatible with the </a:t>
            </a:r>
            <a:r>
              <a:rPr lang="en-GB" b="1" dirty="0">
                <a:hlinkClick r:id="rId2"/>
              </a:rPr>
              <a:t>HL-LHC Quality plan</a:t>
            </a:r>
            <a:endParaRPr lang="en-GB" b="1" dirty="0"/>
          </a:p>
          <a:p>
            <a:pPr algn="just"/>
            <a:r>
              <a:rPr lang="en-GB" dirty="0"/>
              <a:t>Hardware baseline documentation stored in </a:t>
            </a:r>
            <a:r>
              <a:rPr lang="en-GB" b="1" dirty="0"/>
              <a:t>EDMS</a:t>
            </a:r>
          </a:p>
          <a:p>
            <a:pPr algn="just"/>
            <a:r>
              <a:rPr lang="en-GB" dirty="0"/>
              <a:t>Fabrication records in </a:t>
            </a:r>
            <a:r>
              <a:rPr lang="en-GB" b="1" dirty="0"/>
              <a:t>MTF</a:t>
            </a:r>
          </a:p>
          <a:p>
            <a:pPr algn="just"/>
            <a:r>
              <a:rPr lang="en-GB" dirty="0"/>
              <a:t>Project information accessible to all “</a:t>
            </a:r>
            <a:r>
              <a:rPr lang="en-GB" dirty="0" err="1"/>
              <a:t>Hilumiers</a:t>
            </a:r>
            <a:r>
              <a:rPr lang="en-GB" dirty="0"/>
              <a:t>”</a:t>
            </a:r>
          </a:p>
          <a:p>
            <a:pPr algn="just"/>
            <a:r>
              <a:rPr lang="en-GB" dirty="0"/>
              <a:t>Corporate image when representing the project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HL-LHC Procurement, Quality &amp; Risk Office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66593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-9433"/>
            <a:ext cx="7920000" cy="540000"/>
          </a:xfrm>
        </p:spPr>
        <p:txBody>
          <a:bodyPr/>
          <a:lstStyle/>
          <a:p>
            <a:r>
              <a:rPr lang="en-GB" dirty="0"/>
              <a:t>HL-LHC Quality Plan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HL-LHC Procurement, Quality &amp; Risk Office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98632E4-3769-45C3-A217-7CF586FBBB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315" y="481405"/>
            <a:ext cx="2836033" cy="405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9527BC6-A37A-4597-80A7-89AAFF5CB1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7984" y="679705"/>
            <a:ext cx="3780000" cy="127380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E9CF8A5-F982-4EB0-9CD5-224C5DC64C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7984" y="2122643"/>
            <a:ext cx="3780000" cy="167311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227BFF1-B79D-41EE-9EA8-178C9222F787}"/>
              </a:ext>
            </a:extLst>
          </p:cNvPr>
          <p:cNvSpPr txBox="1"/>
          <p:nvPr/>
        </p:nvSpPr>
        <p:spPr>
          <a:xfrm>
            <a:off x="4283968" y="3979721"/>
            <a:ext cx="4680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5"/>
                </a:solidFill>
              </a:rPr>
              <a:t>HL-LHC Quality Plan: </a:t>
            </a:r>
            <a:r>
              <a:rPr lang="en-US" dirty="0">
                <a:hlinkClick r:id="rId5"/>
              </a:rPr>
              <a:t>https://edms.cern.ch/document/1513591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089750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All processes documented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HL-LHC Procurement, Quality &amp; Risk Office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3659" y="914401"/>
            <a:ext cx="3383615" cy="258616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1307" y="3133438"/>
            <a:ext cx="4027688" cy="146279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520" y="935830"/>
            <a:ext cx="6193631" cy="329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8760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17138</TotalTime>
  <Words>593</Words>
  <Application>Microsoft Office PowerPoint</Application>
  <PresentationFormat>On-screen Show (16:9)</PresentationFormat>
  <Paragraphs>105</Paragraphs>
  <Slides>16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Wingdings</vt:lpstr>
      <vt:lpstr>Thème Office</vt:lpstr>
      <vt:lpstr>  HL-LHC Quality - Introduction  </vt:lpstr>
      <vt:lpstr>Introduction and Goals</vt:lpstr>
      <vt:lpstr>HL-LHC Quality Office</vt:lpstr>
      <vt:lpstr>HL-LHC Project</vt:lpstr>
      <vt:lpstr>HL-LHC is an upgrade of an existing machine</vt:lpstr>
      <vt:lpstr>HL-LHC a truly collaboration project</vt:lpstr>
      <vt:lpstr>Pragmatic approach</vt:lpstr>
      <vt:lpstr>HL-LHC Quality Plan</vt:lpstr>
      <vt:lpstr>All processes documented</vt:lpstr>
      <vt:lpstr>Long term documentation  (1/2)</vt:lpstr>
      <vt:lpstr>Long term documentation (2/2)</vt:lpstr>
      <vt:lpstr>When – The full HL-LHC life-cycle </vt:lpstr>
      <vt:lpstr>Summary</vt:lpstr>
      <vt:lpstr>What use to happen at the end of the projects</vt:lpstr>
      <vt:lpstr>Thank you for your attention</vt:lpstr>
      <vt:lpstr>Why the office was created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Hector Garcia Gavela</cp:lastModifiedBy>
  <cp:revision>543</cp:revision>
  <dcterms:created xsi:type="dcterms:W3CDTF">2016-02-12T09:02:01Z</dcterms:created>
  <dcterms:modified xsi:type="dcterms:W3CDTF">2022-05-05T12:42:43Z</dcterms:modified>
</cp:coreProperties>
</file>