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7" r:id="rId3"/>
    <p:sldId id="257" r:id="rId4"/>
    <p:sldId id="258" r:id="rId5"/>
    <p:sldId id="262" r:id="rId6"/>
    <p:sldId id="263" r:id="rId7"/>
    <p:sldId id="264" r:id="rId8"/>
    <p:sldId id="265" r:id="rId9"/>
    <p:sldId id="268" r:id="rId10"/>
    <p:sldId id="259" r:id="rId11"/>
    <p:sldId id="260" r:id="rId12"/>
    <p:sldId id="266"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36" d="100"/>
          <a:sy n="136" d="100"/>
        </p:scale>
        <p:origin x="121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CCC99E-C93D-4671-9E67-C7713B3F33C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014864D-DC8E-4A79-84BC-D358EFBCD50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FA85A90-5370-42F6-A8AB-89D737A59AD9}"/>
              </a:ext>
            </a:extLst>
          </p:cNvPr>
          <p:cNvSpPr>
            <a:spLocks noGrp="1"/>
          </p:cNvSpPr>
          <p:nvPr>
            <p:ph type="dt" sz="half" idx="10"/>
          </p:nvPr>
        </p:nvSpPr>
        <p:spPr/>
        <p:txBody>
          <a:bodyPr/>
          <a:lstStyle/>
          <a:p>
            <a:fld id="{8FA7EC53-9C7E-479F-AEBC-9B74BC1F1988}" type="datetimeFigureOut">
              <a:rPr lang="en-GB" smtClean="0"/>
              <a:t>09/05/2022</a:t>
            </a:fld>
            <a:endParaRPr lang="en-GB"/>
          </a:p>
        </p:txBody>
      </p:sp>
      <p:sp>
        <p:nvSpPr>
          <p:cNvPr id="5" name="Footer Placeholder 4">
            <a:extLst>
              <a:ext uri="{FF2B5EF4-FFF2-40B4-BE49-F238E27FC236}">
                <a16:creationId xmlns:a16="http://schemas.microsoft.com/office/drawing/2014/main" id="{57190FF0-DD0C-400A-B1DA-5C7A121EA24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0A364CB-D36F-4AD7-A7B8-B7A1123CC432}"/>
              </a:ext>
            </a:extLst>
          </p:cNvPr>
          <p:cNvSpPr>
            <a:spLocks noGrp="1"/>
          </p:cNvSpPr>
          <p:nvPr>
            <p:ph type="sldNum" sz="quarter" idx="12"/>
          </p:nvPr>
        </p:nvSpPr>
        <p:spPr/>
        <p:txBody>
          <a:bodyPr/>
          <a:lstStyle/>
          <a:p>
            <a:fld id="{C6410F95-C756-49AA-B56C-1390D871449E}" type="slidenum">
              <a:rPr lang="en-GB" smtClean="0"/>
              <a:t>‹#›</a:t>
            </a:fld>
            <a:endParaRPr lang="en-GB"/>
          </a:p>
        </p:txBody>
      </p:sp>
    </p:spTree>
    <p:extLst>
      <p:ext uri="{BB962C8B-B14F-4D97-AF65-F5344CB8AC3E}">
        <p14:creationId xmlns:p14="http://schemas.microsoft.com/office/powerpoint/2010/main" val="31144145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A4A9DF-5FE8-4209-8FA6-B19E83A0657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5656421-9A10-4F57-9C4E-7405E64ACB3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42EF640-469C-4FB7-B580-C76690A02DE4}"/>
              </a:ext>
            </a:extLst>
          </p:cNvPr>
          <p:cNvSpPr>
            <a:spLocks noGrp="1"/>
          </p:cNvSpPr>
          <p:nvPr>
            <p:ph type="dt" sz="half" idx="10"/>
          </p:nvPr>
        </p:nvSpPr>
        <p:spPr/>
        <p:txBody>
          <a:bodyPr/>
          <a:lstStyle/>
          <a:p>
            <a:fld id="{8FA7EC53-9C7E-479F-AEBC-9B74BC1F1988}" type="datetimeFigureOut">
              <a:rPr lang="en-GB" smtClean="0"/>
              <a:t>09/05/2022</a:t>
            </a:fld>
            <a:endParaRPr lang="en-GB"/>
          </a:p>
        </p:txBody>
      </p:sp>
      <p:sp>
        <p:nvSpPr>
          <p:cNvPr id="5" name="Footer Placeholder 4">
            <a:extLst>
              <a:ext uri="{FF2B5EF4-FFF2-40B4-BE49-F238E27FC236}">
                <a16:creationId xmlns:a16="http://schemas.microsoft.com/office/drawing/2014/main" id="{EE9B4B90-26A0-41D1-975B-19E6AB40478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04B26AB-83FD-40D3-B815-9640613D71DC}"/>
              </a:ext>
            </a:extLst>
          </p:cNvPr>
          <p:cNvSpPr>
            <a:spLocks noGrp="1"/>
          </p:cNvSpPr>
          <p:nvPr>
            <p:ph type="sldNum" sz="quarter" idx="12"/>
          </p:nvPr>
        </p:nvSpPr>
        <p:spPr/>
        <p:txBody>
          <a:bodyPr/>
          <a:lstStyle/>
          <a:p>
            <a:fld id="{C6410F95-C756-49AA-B56C-1390D871449E}" type="slidenum">
              <a:rPr lang="en-GB" smtClean="0"/>
              <a:t>‹#›</a:t>
            </a:fld>
            <a:endParaRPr lang="en-GB"/>
          </a:p>
        </p:txBody>
      </p:sp>
    </p:spTree>
    <p:extLst>
      <p:ext uri="{BB962C8B-B14F-4D97-AF65-F5344CB8AC3E}">
        <p14:creationId xmlns:p14="http://schemas.microsoft.com/office/powerpoint/2010/main" val="29529189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B6CC7BD-0438-41B7-9900-245D5C38B5E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0CF909E-3988-43B9-91A5-475AB46E242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9111770-07DF-42BF-B297-A1182B27CF3A}"/>
              </a:ext>
            </a:extLst>
          </p:cNvPr>
          <p:cNvSpPr>
            <a:spLocks noGrp="1"/>
          </p:cNvSpPr>
          <p:nvPr>
            <p:ph type="dt" sz="half" idx="10"/>
          </p:nvPr>
        </p:nvSpPr>
        <p:spPr/>
        <p:txBody>
          <a:bodyPr/>
          <a:lstStyle/>
          <a:p>
            <a:fld id="{8FA7EC53-9C7E-479F-AEBC-9B74BC1F1988}" type="datetimeFigureOut">
              <a:rPr lang="en-GB" smtClean="0"/>
              <a:t>09/05/2022</a:t>
            </a:fld>
            <a:endParaRPr lang="en-GB"/>
          </a:p>
        </p:txBody>
      </p:sp>
      <p:sp>
        <p:nvSpPr>
          <p:cNvPr id="5" name="Footer Placeholder 4">
            <a:extLst>
              <a:ext uri="{FF2B5EF4-FFF2-40B4-BE49-F238E27FC236}">
                <a16:creationId xmlns:a16="http://schemas.microsoft.com/office/drawing/2014/main" id="{6247795B-A580-44E1-9930-AF6F9673C8C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3059D52-8B83-4A75-B323-AF683A7B210D}"/>
              </a:ext>
            </a:extLst>
          </p:cNvPr>
          <p:cNvSpPr>
            <a:spLocks noGrp="1"/>
          </p:cNvSpPr>
          <p:nvPr>
            <p:ph type="sldNum" sz="quarter" idx="12"/>
          </p:nvPr>
        </p:nvSpPr>
        <p:spPr/>
        <p:txBody>
          <a:bodyPr/>
          <a:lstStyle/>
          <a:p>
            <a:fld id="{C6410F95-C756-49AA-B56C-1390D871449E}" type="slidenum">
              <a:rPr lang="en-GB" smtClean="0"/>
              <a:t>‹#›</a:t>
            </a:fld>
            <a:endParaRPr lang="en-GB"/>
          </a:p>
        </p:txBody>
      </p:sp>
    </p:spTree>
    <p:extLst>
      <p:ext uri="{BB962C8B-B14F-4D97-AF65-F5344CB8AC3E}">
        <p14:creationId xmlns:p14="http://schemas.microsoft.com/office/powerpoint/2010/main" val="20109771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C2408A-C4BF-45AB-A27C-A8139A9A366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F95263B-2C91-4651-B90F-D4B509D3E42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B55BF3D-8E6A-49A4-9E21-F7C50F5121DD}"/>
              </a:ext>
            </a:extLst>
          </p:cNvPr>
          <p:cNvSpPr>
            <a:spLocks noGrp="1"/>
          </p:cNvSpPr>
          <p:nvPr>
            <p:ph type="dt" sz="half" idx="10"/>
          </p:nvPr>
        </p:nvSpPr>
        <p:spPr/>
        <p:txBody>
          <a:bodyPr/>
          <a:lstStyle/>
          <a:p>
            <a:fld id="{8FA7EC53-9C7E-479F-AEBC-9B74BC1F1988}" type="datetimeFigureOut">
              <a:rPr lang="en-GB" smtClean="0"/>
              <a:t>09/05/2022</a:t>
            </a:fld>
            <a:endParaRPr lang="en-GB"/>
          </a:p>
        </p:txBody>
      </p:sp>
      <p:sp>
        <p:nvSpPr>
          <p:cNvPr id="5" name="Footer Placeholder 4">
            <a:extLst>
              <a:ext uri="{FF2B5EF4-FFF2-40B4-BE49-F238E27FC236}">
                <a16:creationId xmlns:a16="http://schemas.microsoft.com/office/drawing/2014/main" id="{6F8601D3-002F-4559-B01C-B752A864358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81BC74A-6DA9-42E8-B5A9-C37ACEEED6D2}"/>
              </a:ext>
            </a:extLst>
          </p:cNvPr>
          <p:cNvSpPr>
            <a:spLocks noGrp="1"/>
          </p:cNvSpPr>
          <p:nvPr>
            <p:ph type="sldNum" sz="quarter" idx="12"/>
          </p:nvPr>
        </p:nvSpPr>
        <p:spPr/>
        <p:txBody>
          <a:bodyPr/>
          <a:lstStyle/>
          <a:p>
            <a:fld id="{C6410F95-C756-49AA-B56C-1390D871449E}" type="slidenum">
              <a:rPr lang="en-GB" smtClean="0"/>
              <a:t>‹#›</a:t>
            </a:fld>
            <a:endParaRPr lang="en-GB"/>
          </a:p>
        </p:txBody>
      </p:sp>
    </p:spTree>
    <p:extLst>
      <p:ext uri="{BB962C8B-B14F-4D97-AF65-F5344CB8AC3E}">
        <p14:creationId xmlns:p14="http://schemas.microsoft.com/office/powerpoint/2010/main" val="11743062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FE7B8D-67AB-49CB-8E4A-F1FB770B1D6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6207290-D5E1-411E-8DBF-447B08D5284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383A264-204E-4E4F-9BB4-8C314C356B50}"/>
              </a:ext>
            </a:extLst>
          </p:cNvPr>
          <p:cNvSpPr>
            <a:spLocks noGrp="1"/>
          </p:cNvSpPr>
          <p:nvPr>
            <p:ph type="dt" sz="half" idx="10"/>
          </p:nvPr>
        </p:nvSpPr>
        <p:spPr/>
        <p:txBody>
          <a:bodyPr/>
          <a:lstStyle/>
          <a:p>
            <a:fld id="{8FA7EC53-9C7E-479F-AEBC-9B74BC1F1988}" type="datetimeFigureOut">
              <a:rPr lang="en-GB" smtClean="0"/>
              <a:t>09/05/2022</a:t>
            </a:fld>
            <a:endParaRPr lang="en-GB"/>
          </a:p>
        </p:txBody>
      </p:sp>
      <p:sp>
        <p:nvSpPr>
          <p:cNvPr id="5" name="Footer Placeholder 4">
            <a:extLst>
              <a:ext uri="{FF2B5EF4-FFF2-40B4-BE49-F238E27FC236}">
                <a16:creationId xmlns:a16="http://schemas.microsoft.com/office/drawing/2014/main" id="{45E74170-DB3D-4A9A-908A-2EF9F0A7E37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BC69AD8-D5BC-42E6-8B82-0571FC2A1685}"/>
              </a:ext>
            </a:extLst>
          </p:cNvPr>
          <p:cNvSpPr>
            <a:spLocks noGrp="1"/>
          </p:cNvSpPr>
          <p:nvPr>
            <p:ph type="sldNum" sz="quarter" idx="12"/>
          </p:nvPr>
        </p:nvSpPr>
        <p:spPr/>
        <p:txBody>
          <a:bodyPr/>
          <a:lstStyle/>
          <a:p>
            <a:fld id="{C6410F95-C756-49AA-B56C-1390D871449E}" type="slidenum">
              <a:rPr lang="en-GB" smtClean="0"/>
              <a:t>‹#›</a:t>
            </a:fld>
            <a:endParaRPr lang="en-GB"/>
          </a:p>
        </p:txBody>
      </p:sp>
    </p:spTree>
    <p:extLst>
      <p:ext uri="{BB962C8B-B14F-4D97-AF65-F5344CB8AC3E}">
        <p14:creationId xmlns:p14="http://schemas.microsoft.com/office/powerpoint/2010/main" val="42262723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D15121-C482-43A3-9450-3B1227A0991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A69B0BF-DF4D-4F29-AF8C-E0448A30646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B5284FE-9251-4886-A35D-AAB7A29D0D4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F0C771C-C79F-444A-948D-ED9C2EA0BACF}"/>
              </a:ext>
            </a:extLst>
          </p:cNvPr>
          <p:cNvSpPr>
            <a:spLocks noGrp="1"/>
          </p:cNvSpPr>
          <p:nvPr>
            <p:ph type="dt" sz="half" idx="10"/>
          </p:nvPr>
        </p:nvSpPr>
        <p:spPr/>
        <p:txBody>
          <a:bodyPr/>
          <a:lstStyle/>
          <a:p>
            <a:fld id="{8FA7EC53-9C7E-479F-AEBC-9B74BC1F1988}" type="datetimeFigureOut">
              <a:rPr lang="en-GB" smtClean="0"/>
              <a:t>09/05/2022</a:t>
            </a:fld>
            <a:endParaRPr lang="en-GB"/>
          </a:p>
        </p:txBody>
      </p:sp>
      <p:sp>
        <p:nvSpPr>
          <p:cNvPr id="6" name="Footer Placeholder 5">
            <a:extLst>
              <a:ext uri="{FF2B5EF4-FFF2-40B4-BE49-F238E27FC236}">
                <a16:creationId xmlns:a16="http://schemas.microsoft.com/office/drawing/2014/main" id="{8A049919-F98E-4598-80D2-2808910B3B8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9097AAD-451A-4224-B503-C719DCB22651}"/>
              </a:ext>
            </a:extLst>
          </p:cNvPr>
          <p:cNvSpPr>
            <a:spLocks noGrp="1"/>
          </p:cNvSpPr>
          <p:nvPr>
            <p:ph type="sldNum" sz="quarter" idx="12"/>
          </p:nvPr>
        </p:nvSpPr>
        <p:spPr/>
        <p:txBody>
          <a:bodyPr/>
          <a:lstStyle/>
          <a:p>
            <a:fld id="{C6410F95-C756-49AA-B56C-1390D871449E}" type="slidenum">
              <a:rPr lang="en-GB" smtClean="0"/>
              <a:t>‹#›</a:t>
            </a:fld>
            <a:endParaRPr lang="en-GB"/>
          </a:p>
        </p:txBody>
      </p:sp>
    </p:spTree>
    <p:extLst>
      <p:ext uri="{BB962C8B-B14F-4D97-AF65-F5344CB8AC3E}">
        <p14:creationId xmlns:p14="http://schemas.microsoft.com/office/powerpoint/2010/main" val="28072396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3697A5-B1AB-45AA-89BA-4A2F5FCF1C3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2E57698-ADEF-4BB1-9F51-756D3FD70CA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75DF756-31D3-433F-B084-DED6654FD47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7CE85BB-5AD3-4832-A2D2-4AA7B3E176B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12BA08D-42BB-49A3-BAD2-0A271A55A7A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64A30A7-1C02-4C9F-86CC-9B3CCFA4B30B}"/>
              </a:ext>
            </a:extLst>
          </p:cNvPr>
          <p:cNvSpPr>
            <a:spLocks noGrp="1"/>
          </p:cNvSpPr>
          <p:nvPr>
            <p:ph type="dt" sz="half" idx="10"/>
          </p:nvPr>
        </p:nvSpPr>
        <p:spPr/>
        <p:txBody>
          <a:bodyPr/>
          <a:lstStyle/>
          <a:p>
            <a:fld id="{8FA7EC53-9C7E-479F-AEBC-9B74BC1F1988}" type="datetimeFigureOut">
              <a:rPr lang="en-GB" smtClean="0"/>
              <a:t>09/05/2022</a:t>
            </a:fld>
            <a:endParaRPr lang="en-GB"/>
          </a:p>
        </p:txBody>
      </p:sp>
      <p:sp>
        <p:nvSpPr>
          <p:cNvPr id="8" name="Footer Placeholder 7">
            <a:extLst>
              <a:ext uri="{FF2B5EF4-FFF2-40B4-BE49-F238E27FC236}">
                <a16:creationId xmlns:a16="http://schemas.microsoft.com/office/drawing/2014/main" id="{C7420EB7-1B54-4029-953E-26F5404110A5}"/>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6585BF8F-661E-4AA2-97F4-6AAACB1AFD08}"/>
              </a:ext>
            </a:extLst>
          </p:cNvPr>
          <p:cNvSpPr>
            <a:spLocks noGrp="1"/>
          </p:cNvSpPr>
          <p:nvPr>
            <p:ph type="sldNum" sz="quarter" idx="12"/>
          </p:nvPr>
        </p:nvSpPr>
        <p:spPr/>
        <p:txBody>
          <a:bodyPr/>
          <a:lstStyle/>
          <a:p>
            <a:fld id="{C6410F95-C756-49AA-B56C-1390D871449E}" type="slidenum">
              <a:rPr lang="en-GB" smtClean="0"/>
              <a:t>‹#›</a:t>
            </a:fld>
            <a:endParaRPr lang="en-GB"/>
          </a:p>
        </p:txBody>
      </p:sp>
    </p:spTree>
    <p:extLst>
      <p:ext uri="{BB962C8B-B14F-4D97-AF65-F5344CB8AC3E}">
        <p14:creationId xmlns:p14="http://schemas.microsoft.com/office/powerpoint/2010/main" val="2706076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96DA18-6E47-41C4-8D8A-0CDA090E7A2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626ED83-673F-42F9-9E10-EE029F77B7E5}"/>
              </a:ext>
            </a:extLst>
          </p:cNvPr>
          <p:cNvSpPr>
            <a:spLocks noGrp="1"/>
          </p:cNvSpPr>
          <p:nvPr>
            <p:ph type="dt" sz="half" idx="10"/>
          </p:nvPr>
        </p:nvSpPr>
        <p:spPr/>
        <p:txBody>
          <a:bodyPr/>
          <a:lstStyle/>
          <a:p>
            <a:fld id="{8FA7EC53-9C7E-479F-AEBC-9B74BC1F1988}" type="datetimeFigureOut">
              <a:rPr lang="en-GB" smtClean="0"/>
              <a:t>09/05/2022</a:t>
            </a:fld>
            <a:endParaRPr lang="en-GB"/>
          </a:p>
        </p:txBody>
      </p:sp>
      <p:sp>
        <p:nvSpPr>
          <p:cNvPr id="4" name="Footer Placeholder 3">
            <a:extLst>
              <a:ext uri="{FF2B5EF4-FFF2-40B4-BE49-F238E27FC236}">
                <a16:creationId xmlns:a16="http://schemas.microsoft.com/office/drawing/2014/main" id="{E8F5152E-FC9B-4A9E-B5F5-7163BA10F91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03ED336-869B-4B4F-9202-699CAC2AC17C}"/>
              </a:ext>
            </a:extLst>
          </p:cNvPr>
          <p:cNvSpPr>
            <a:spLocks noGrp="1"/>
          </p:cNvSpPr>
          <p:nvPr>
            <p:ph type="sldNum" sz="quarter" idx="12"/>
          </p:nvPr>
        </p:nvSpPr>
        <p:spPr/>
        <p:txBody>
          <a:bodyPr/>
          <a:lstStyle/>
          <a:p>
            <a:fld id="{C6410F95-C756-49AA-B56C-1390D871449E}" type="slidenum">
              <a:rPr lang="en-GB" smtClean="0"/>
              <a:t>‹#›</a:t>
            </a:fld>
            <a:endParaRPr lang="en-GB"/>
          </a:p>
        </p:txBody>
      </p:sp>
    </p:spTree>
    <p:extLst>
      <p:ext uri="{BB962C8B-B14F-4D97-AF65-F5344CB8AC3E}">
        <p14:creationId xmlns:p14="http://schemas.microsoft.com/office/powerpoint/2010/main" val="20036354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0776566-8ACC-49B7-81D7-EE9A2FBE5C79}"/>
              </a:ext>
            </a:extLst>
          </p:cNvPr>
          <p:cNvSpPr>
            <a:spLocks noGrp="1"/>
          </p:cNvSpPr>
          <p:nvPr>
            <p:ph type="dt" sz="half" idx="10"/>
          </p:nvPr>
        </p:nvSpPr>
        <p:spPr/>
        <p:txBody>
          <a:bodyPr/>
          <a:lstStyle/>
          <a:p>
            <a:fld id="{8FA7EC53-9C7E-479F-AEBC-9B74BC1F1988}" type="datetimeFigureOut">
              <a:rPr lang="en-GB" smtClean="0"/>
              <a:t>09/05/2022</a:t>
            </a:fld>
            <a:endParaRPr lang="en-GB"/>
          </a:p>
        </p:txBody>
      </p:sp>
      <p:sp>
        <p:nvSpPr>
          <p:cNvPr id="3" name="Footer Placeholder 2">
            <a:extLst>
              <a:ext uri="{FF2B5EF4-FFF2-40B4-BE49-F238E27FC236}">
                <a16:creationId xmlns:a16="http://schemas.microsoft.com/office/drawing/2014/main" id="{881F3001-8574-4345-BBE1-987691C4CFE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2DC24E0-BC89-4D30-966D-3FFB18444EA8}"/>
              </a:ext>
            </a:extLst>
          </p:cNvPr>
          <p:cNvSpPr>
            <a:spLocks noGrp="1"/>
          </p:cNvSpPr>
          <p:nvPr>
            <p:ph type="sldNum" sz="quarter" idx="12"/>
          </p:nvPr>
        </p:nvSpPr>
        <p:spPr/>
        <p:txBody>
          <a:bodyPr/>
          <a:lstStyle/>
          <a:p>
            <a:fld id="{C6410F95-C756-49AA-B56C-1390D871449E}" type="slidenum">
              <a:rPr lang="en-GB" smtClean="0"/>
              <a:t>‹#›</a:t>
            </a:fld>
            <a:endParaRPr lang="en-GB"/>
          </a:p>
        </p:txBody>
      </p:sp>
    </p:spTree>
    <p:extLst>
      <p:ext uri="{BB962C8B-B14F-4D97-AF65-F5344CB8AC3E}">
        <p14:creationId xmlns:p14="http://schemas.microsoft.com/office/powerpoint/2010/main" val="33966531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ADE17E-087B-4BD1-8441-9F4B4141878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35D678F-18B0-4328-9F97-8E22564A2E7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A15661D6-9001-42E8-90DA-217A68251D6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A2FFE41-23AD-4295-B29A-3D09E85422FE}"/>
              </a:ext>
            </a:extLst>
          </p:cNvPr>
          <p:cNvSpPr>
            <a:spLocks noGrp="1"/>
          </p:cNvSpPr>
          <p:nvPr>
            <p:ph type="dt" sz="half" idx="10"/>
          </p:nvPr>
        </p:nvSpPr>
        <p:spPr/>
        <p:txBody>
          <a:bodyPr/>
          <a:lstStyle/>
          <a:p>
            <a:fld id="{8FA7EC53-9C7E-479F-AEBC-9B74BC1F1988}" type="datetimeFigureOut">
              <a:rPr lang="en-GB" smtClean="0"/>
              <a:t>09/05/2022</a:t>
            </a:fld>
            <a:endParaRPr lang="en-GB"/>
          </a:p>
        </p:txBody>
      </p:sp>
      <p:sp>
        <p:nvSpPr>
          <p:cNvPr id="6" name="Footer Placeholder 5">
            <a:extLst>
              <a:ext uri="{FF2B5EF4-FFF2-40B4-BE49-F238E27FC236}">
                <a16:creationId xmlns:a16="http://schemas.microsoft.com/office/drawing/2014/main" id="{C739A47E-B598-4203-81A6-6ADD3CB2FD3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C62CD1E-8A90-4FB8-96C7-E202411E3466}"/>
              </a:ext>
            </a:extLst>
          </p:cNvPr>
          <p:cNvSpPr>
            <a:spLocks noGrp="1"/>
          </p:cNvSpPr>
          <p:nvPr>
            <p:ph type="sldNum" sz="quarter" idx="12"/>
          </p:nvPr>
        </p:nvSpPr>
        <p:spPr/>
        <p:txBody>
          <a:bodyPr/>
          <a:lstStyle/>
          <a:p>
            <a:fld id="{C6410F95-C756-49AA-B56C-1390D871449E}" type="slidenum">
              <a:rPr lang="en-GB" smtClean="0"/>
              <a:t>‹#›</a:t>
            </a:fld>
            <a:endParaRPr lang="en-GB"/>
          </a:p>
        </p:txBody>
      </p:sp>
    </p:spTree>
    <p:extLst>
      <p:ext uri="{BB962C8B-B14F-4D97-AF65-F5344CB8AC3E}">
        <p14:creationId xmlns:p14="http://schemas.microsoft.com/office/powerpoint/2010/main" val="31673548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05D77B-7F00-4F5D-8374-3E028AC439F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1A9DA0B-8E80-43E8-A9D2-0B17F7494C8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DCD521E-1764-4DFF-A90A-F0C8D2070CC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9DBBFD9-2679-4D11-A1F6-B910A4A7A422}"/>
              </a:ext>
            </a:extLst>
          </p:cNvPr>
          <p:cNvSpPr>
            <a:spLocks noGrp="1"/>
          </p:cNvSpPr>
          <p:nvPr>
            <p:ph type="dt" sz="half" idx="10"/>
          </p:nvPr>
        </p:nvSpPr>
        <p:spPr/>
        <p:txBody>
          <a:bodyPr/>
          <a:lstStyle/>
          <a:p>
            <a:fld id="{8FA7EC53-9C7E-479F-AEBC-9B74BC1F1988}" type="datetimeFigureOut">
              <a:rPr lang="en-GB" smtClean="0"/>
              <a:t>09/05/2022</a:t>
            </a:fld>
            <a:endParaRPr lang="en-GB"/>
          </a:p>
        </p:txBody>
      </p:sp>
      <p:sp>
        <p:nvSpPr>
          <p:cNvPr id="6" name="Footer Placeholder 5">
            <a:extLst>
              <a:ext uri="{FF2B5EF4-FFF2-40B4-BE49-F238E27FC236}">
                <a16:creationId xmlns:a16="http://schemas.microsoft.com/office/drawing/2014/main" id="{F4A54EAE-21A8-4013-909F-0C8DB900660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7C36339-F2D3-4DA5-BE48-BC4F2FE7685C}"/>
              </a:ext>
            </a:extLst>
          </p:cNvPr>
          <p:cNvSpPr>
            <a:spLocks noGrp="1"/>
          </p:cNvSpPr>
          <p:nvPr>
            <p:ph type="sldNum" sz="quarter" idx="12"/>
          </p:nvPr>
        </p:nvSpPr>
        <p:spPr/>
        <p:txBody>
          <a:bodyPr/>
          <a:lstStyle/>
          <a:p>
            <a:fld id="{C6410F95-C756-49AA-B56C-1390D871449E}" type="slidenum">
              <a:rPr lang="en-GB" smtClean="0"/>
              <a:t>‹#›</a:t>
            </a:fld>
            <a:endParaRPr lang="en-GB"/>
          </a:p>
        </p:txBody>
      </p:sp>
    </p:spTree>
    <p:extLst>
      <p:ext uri="{BB962C8B-B14F-4D97-AF65-F5344CB8AC3E}">
        <p14:creationId xmlns:p14="http://schemas.microsoft.com/office/powerpoint/2010/main" val="8500396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5F94C12-C11F-4F0F-98BF-5D21AEB0C2B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284BB10-E233-436A-A557-02DD00F1CA4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DD5CCAD-D526-4538-98F4-CA2A7B451BE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A7EC53-9C7E-479F-AEBC-9B74BC1F1988}" type="datetimeFigureOut">
              <a:rPr lang="en-GB" smtClean="0"/>
              <a:t>09/05/2022</a:t>
            </a:fld>
            <a:endParaRPr lang="en-GB"/>
          </a:p>
        </p:txBody>
      </p:sp>
      <p:sp>
        <p:nvSpPr>
          <p:cNvPr id="5" name="Footer Placeholder 4">
            <a:extLst>
              <a:ext uri="{FF2B5EF4-FFF2-40B4-BE49-F238E27FC236}">
                <a16:creationId xmlns:a16="http://schemas.microsoft.com/office/drawing/2014/main" id="{816D97E8-D8D7-4FB8-9333-B453382C88E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9263DCF3-A2F9-4E25-B22E-C7E72A292D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410F95-C756-49AA-B56C-1390D871449E}" type="slidenum">
              <a:rPr lang="en-GB" smtClean="0"/>
              <a:t>‹#›</a:t>
            </a:fld>
            <a:endParaRPr lang="en-GB"/>
          </a:p>
        </p:txBody>
      </p:sp>
    </p:spTree>
    <p:extLst>
      <p:ext uri="{BB962C8B-B14F-4D97-AF65-F5344CB8AC3E}">
        <p14:creationId xmlns:p14="http://schemas.microsoft.com/office/powerpoint/2010/main" val="12481816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gitlab.cern.ch/scripting-tools/pjlsa/-/blob/master/pjlsa/_pjlsa.py"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github.com/BioDynaMo/biodynamo/blob/master/demo/flocking/src/boid.cc"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cds.cern.ch/record/1993099/files/CERN_SRR_en_ed11_1_January_2022.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opensource.org/osd" TargetMode="External"/><Relationship Id="rId2" Type="http://schemas.openxmlformats.org/officeDocument/2006/relationships/hyperlink" Target="https://cds.cern.ch/record/2709310" TargetMode="External"/><Relationship Id="rId1" Type="http://schemas.openxmlformats.org/officeDocument/2006/relationships/slideLayout" Target="../slideLayouts/slideLayout2.xml"/><Relationship Id="rId4" Type="http://schemas.openxmlformats.org/officeDocument/2006/relationships/hyperlink" Target="https://knowledgetransfer.web.cern.ch/system/files/resource/intellectual-property-reference/ip-policy/fc6391policy-management-ip-kt-cern.pdf" TargetMode="External"/></Relationships>
</file>

<file path=ppt/slides/_rels/slide5.xml.rels><?xml version="1.0" encoding="UTF-8" standalone="yes"?>
<Relationships xmlns="http://schemas.openxmlformats.org/package/2006/relationships"><Relationship Id="rId2" Type="http://schemas.openxmlformats.org/officeDocument/2006/relationships/hyperlink" Target="https://kt.cern/sites/default/files/resource/intellectual-property-reference/software-policy/software-policy_2.pdf"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cds.cern.ch/record/1482206" TargetMode="Externa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32756B-5129-44CE-BDA9-D4E67D11E31F}"/>
              </a:ext>
            </a:extLst>
          </p:cNvPr>
          <p:cNvSpPr>
            <a:spLocks noGrp="1"/>
          </p:cNvSpPr>
          <p:nvPr>
            <p:ph type="ctrTitle"/>
          </p:nvPr>
        </p:nvSpPr>
        <p:spPr/>
        <p:txBody>
          <a:bodyPr>
            <a:normAutofit fontScale="90000"/>
          </a:bodyPr>
          <a:lstStyle/>
          <a:p>
            <a:br>
              <a:rPr lang="en-GB" dirty="0"/>
            </a:br>
            <a:r>
              <a:rPr lang="en-GB" dirty="0"/>
              <a:t>Considerations on software licenses for the ABP group</a:t>
            </a:r>
          </a:p>
        </p:txBody>
      </p:sp>
      <p:sp>
        <p:nvSpPr>
          <p:cNvPr id="3" name="Subtitle 2">
            <a:extLst>
              <a:ext uri="{FF2B5EF4-FFF2-40B4-BE49-F238E27FC236}">
                <a16:creationId xmlns:a16="http://schemas.microsoft.com/office/drawing/2014/main" id="{E030C0C3-3954-49CA-9AD8-B917769FC6AD}"/>
              </a:ext>
            </a:extLst>
          </p:cNvPr>
          <p:cNvSpPr>
            <a:spLocks noGrp="1"/>
          </p:cNvSpPr>
          <p:nvPr>
            <p:ph type="subTitle" idx="1"/>
          </p:nvPr>
        </p:nvSpPr>
        <p:spPr/>
        <p:txBody>
          <a:bodyPr/>
          <a:lstStyle/>
          <a:p>
            <a:r>
              <a:rPr lang="en-GB" dirty="0"/>
              <a:t>Myriam Ayass (KT), R. De Maria (ABP), Nick Ziogas (KT)</a:t>
            </a:r>
          </a:p>
          <a:p>
            <a:endParaRPr lang="en-GB" dirty="0"/>
          </a:p>
        </p:txBody>
      </p:sp>
    </p:spTree>
    <p:extLst>
      <p:ext uri="{BB962C8B-B14F-4D97-AF65-F5344CB8AC3E}">
        <p14:creationId xmlns:p14="http://schemas.microsoft.com/office/powerpoint/2010/main" val="38388675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7BA12B-27E3-446F-A78C-61E691B5665E}"/>
              </a:ext>
            </a:extLst>
          </p:cNvPr>
          <p:cNvSpPr>
            <a:spLocks noGrp="1"/>
          </p:cNvSpPr>
          <p:nvPr>
            <p:ph type="title"/>
          </p:nvPr>
        </p:nvSpPr>
        <p:spPr/>
        <p:txBody>
          <a:bodyPr/>
          <a:lstStyle/>
          <a:p>
            <a:r>
              <a:rPr lang="en-GB" dirty="0"/>
              <a:t>Examples</a:t>
            </a:r>
          </a:p>
        </p:txBody>
      </p:sp>
      <p:sp>
        <p:nvSpPr>
          <p:cNvPr id="5" name="TextBox 4">
            <a:extLst>
              <a:ext uri="{FF2B5EF4-FFF2-40B4-BE49-F238E27FC236}">
                <a16:creationId xmlns:a16="http://schemas.microsoft.com/office/drawing/2014/main" id="{B0D6DD74-0BC8-4CB0-8F75-3D7EA44B04D8}"/>
              </a:ext>
            </a:extLst>
          </p:cNvPr>
          <p:cNvSpPr txBox="1"/>
          <p:nvPr/>
        </p:nvSpPr>
        <p:spPr>
          <a:xfrm>
            <a:off x="598160" y="6200633"/>
            <a:ext cx="8206741" cy="307777"/>
          </a:xfrm>
          <a:prstGeom prst="rect">
            <a:avLst/>
          </a:prstGeom>
          <a:noFill/>
        </p:spPr>
        <p:txBody>
          <a:bodyPr wrap="square">
            <a:spAutoFit/>
          </a:bodyPr>
          <a:lstStyle/>
          <a:p>
            <a:r>
              <a:rPr lang="en-GB" sz="1400" dirty="0">
                <a:hlinkClick r:id="rId2"/>
              </a:rPr>
              <a:t>https://gitlab.cern.ch/scripting-tools/pjlsa/-/blob/master/pjlsa/_pjlsa.py</a:t>
            </a:r>
            <a:endParaRPr lang="en-GB" sz="1400" dirty="0"/>
          </a:p>
        </p:txBody>
      </p:sp>
      <p:sp>
        <p:nvSpPr>
          <p:cNvPr id="9" name="TextBox 8">
            <a:extLst>
              <a:ext uri="{FF2B5EF4-FFF2-40B4-BE49-F238E27FC236}">
                <a16:creationId xmlns:a16="http://schemas.microsoft.com/office/drawing/2014/main" id="{42588597-BF57-4300-8B5E-74E59B05865B}"/>
              </a:ext>
            </a:extLst>
          </p:cNvPr>
          <p:cNvSpPr txBox="1"/>
          <p:nvPr/>
        </p:nvSpPr>
        <p:spPr>
          <a:xfrm>
            <a:off x="642426" y="1514148"/>
            <a:ext cx="5455340" cy="4662815"/>
          </a:xfrm>
          <a:prstGeom prst="rect">
            <a:avLst/>
          </a:prstGeom>
          <a:noFill/>
        </p:spPr>
        <p:txBody>
          <a:bodyPr wrap="none" rtlCol="0">
            <a:spAutoFit/>
          </a:bodyPr>
          <a:lstStyle/>
          <a:p>
            <a:r>
              <a:rPr lang="en-GB" sz="1100" dirty="0"/>
              <a:t>"""</a:t>
            </a:r>
          </a:p>
          <a:p>
            <a:r>
              <a:rPr lang="en-GB" sz="1100" dirty="0">
                <a:solidFill>
                  <a:srgbClr val="FF0000"/>
                </a:solidFill>
              </a:rPr>
              <a:t>PJLSA -- A Python wrapping of Java LSA API</a:t>
            </a:r>
          </a:p>
          <a:p>
            <a:endParaRPr lang="en-GB" sz="1100" dirty="0"/>
          </a:p>
          <a:p>
            <a:r>
              <a:rPr lang="en-GB" sz="1100" dirty="0">
                <a:solidFill>
                  <a:schemeClr val="accent2"/>
                </a:solidFill>
              </a:rPr>
              <a:t>Copyright (c) CERN 2015-2021</a:t>
            </a:r>
          </a:p>
          <a:p>
            <a:endParaRPr lang="en-GB" sz="1100" dirty="0"/>
          </a:p>
          <a:p>
            <a:r>
              <a:rPr lang="en-GB" sz="1100" dirty="0">
                <a:solidFill>
                  <a:srgbClr val="00B050"/>
                </a:solidFill>
              </a:rPr>
              <a:t>Permission is hereby granted, free of charge, to any person obtaining a copy of</a:t>
            </a:r>
          </a:p>
          <a:p>
            <a:r>
              <a:rPr lang="en-GB" sz="1100" dirty="0">
                <a:solidFill>
                  <a:srgbClr val="00B050"/>
                </a:solidFill>
              </a:rPr>
              <a:t>this software and associated documentation files (the "Software"), to deal in</a:t>
            </a:r>
          </a:p>
          <a:p>
            <a:r>
              <a:rPr lang="en-GB" sz="1100" dirty="0">
                <a:solidFill>
                  <a:srgbClr val="00B050"/>
                </a:solidFill>
              </a:rPr>
              <a:t>the Software without restriction, including without limitation the rights to</a:t>
            </a:r>
          </a:p>
          <a:p>
            <a:r>
              <a:rPr lang="en-GB" sz="1100" dirty="0">
                <a:solidFill>
                  <a:srgbClr val="00B050"/>
                </a:solidFill>
              </a:rPr>
              <a:t>use, copy, modify, merge, publish, distribute, sublicense, and/or sell copies</a:t>
            </a:r>
          </a:p>
          <a:p>
            <a:r>
              <a:rPr lang="en-GB" sz="1100" dirty="0">
                <a:solidFill>
                  <a:srgbClr val="00B050"/>
                </a:solidFill>
              </a:rPr>
              <a:t>of the Software, and to permit persons to whom the Software is furnished to do</a:t>
            </a:r>
          </a:p>
          <a:p>
            <a:r>
              <a:rPr lang="en-GB" sz="1100" dirty="0">
                <a:solidFill>
                  <a:srgbClr val="00B050"/>
                </a:solidFill>
              </a:rPr>
              <a:t>so, subject to the following conditions:</a:t>
            </a:r>
          </a:p>
          <a:p>
            <a:endParaRPr lang="en-GB" sz="1100" dirty="0">
              <a:solidFill>
                <a:srgbClr val="00B050"/>
              </a:solidFill>
            </a:endParaRPr>
          </a:p>
          <a:p>
            <a:r>
              <a:rPr lang="en-GB" sz="1100" dirty="0">
                <a:solidFill>
                  <a:srgbClr val="00B050"/>
                </a:solidFill>
              </a:rPr>
              <a:t>The above copyright notice and this permission notice shall be included in all</a:t>
            </a:r>
          </a:p>
          <a:p>
            <a:r>
              <a:rPr lang="en-GB" sz="1100" dirty="0">
                <a:solidFill>
                  <a:srgbClr val="00B050"/>
                </a:solidFill>
              </a:rPr>
              <a:t>copies or substantial portions of the Software.</a:t>
            </a:r>
          </a:p>
          <a:p>
            <a:endParaRPr lang="en-GB" sz="1100" dirty="0">
              <a:solidFill>
                <a:srgbClr val="00B050"/>
              </a:solidFill>
            </a:endParaRPr>
          </a:p>
          <a:p>
            <a:r>
              <a:rPr lang="en-GB" sz="1100" dirty="0">
                <a:solidFill>
                  <a:srgbClr val="00B050"/>
                </a:solidFill>
              </a:rPr>
              <a:t>THE SOFTWARE IS PROVIDED "AS IS", WITHOUT WARRANTY OF ANY KIND, EXPRESS OR</a:t>
            </a:r>
          </a:p>
          <a:p>
            <a:r>
              <a:rPr lang="en-GB" sz="1100" dirty="0">
                <a:solidFill>
                  <a:srgbClr val="00B050"/>
                </a:solidFill>
              </a:rPr>
              <a:t>IMPLIED, INCLUDING BUT NOT LIMITED TO THE WARRANTIES OF MERCHANTABILITY,</a:t>
            </a:r>
          </a:p>
          <a:p>
            <a:r>
              <a:rPr lang="en-GB" sz="1100" dirty="0">
                <a:solidFill>
                  <a:srgbClr val="00B050"/>
                </a:solidFill>
              </a:rPr>
              <a:t>FITNESS FOR A PARTICULAR PURPOSE AND NONINFRINGEMENT. IN NO EVENT SHALL THE</a:t>
            </a:r>
          </a:p>
          <a:p>
            <a:r>
              <a:rPr lang="en-GB" sz="1100" dirty="0">
                <a:solidFill>
                  <a:srgbClr val="00B050"/>
                </a:solidFill>
              </a:rPr>
              <a:t>AUTHORS OR COPYRIGHT HOLDERS BE LIABLE FOR ANY CLAIM, DAMAGES OR OTHER</a:t>
            </a:r>
          </a:p>
          <a:p>
            <a:r>
              <a:rPr lang="en-GB" sz="1100" dirty="0">
                <a:solidFill>
                  <a:srgbClr val="00B050"/>
                </a:solidFill>
              </a:rPr>
              <a:t>LIABILITY, WHETHER IN AN ACTION OF CONTRACT, TORT OR OTHERWISE, ARISING FROM,</a:t>
            </a:r>
          </a:p>
          <a:p>
            <a:r>
              <a:rPr lang="en-GB" sz="1100" dirty="0">
                <a:solidFill>
                  <a:srgbClr val="00B050"/>
                </a:solidFill>
              </a:rPr>
              <a:t>OUT OF OR IN CONNECTION WITH THE SOFTWARE OR THE USE OR OTHER DEALINGS IN THE</a:t>
            </a:r>
          </a:p>
          <a:p>
            <a:r>
              <a:rPr lang="en-GB" sz="1100" dirty="0">
                <a:solidFill>
                  <a:srgbClr val="00B050"/>
                </a:solidFill>
              </a:rPr>
              <a:t>SOFTWARE.</a:t>
            </a:r>
          </a:p>
          <a:p>
            <a:endParaRPr lang="en-GB" sz="1100" dirty="0"/>
          </a:p>
          <a:p>
            <a:r>
              <a:rPr lang="en-GB" sz="1100" dirty="0">
                <a:solidFill>
                  <a:srgbClr val="0070C0"/>
                </a:solidFill>
              </a:rPr>
              <a:t>Authors:</a:t>
            </a:r>
          </a:p>
          <a:p>
            <a:r>
              <a:rPr lang="en-GB" sz="1100" dirty="0">
                <a:solidFill>
                  <a:srgbClr val="0070C0"/>
                </a:solidFill>
              </a:rPr>
              <a:t>R. De Maria     &lt;riccardo.de.maria@cern.ch&gt;</a:t>
            </a:r>
          </a:p>
          <a:p>
            <a:r>
              <a:rPr lang="en-GB" sz="1100" dirty="0">
                <a:solidFill>
                  <a:srgbClr val="0070C0"/>
                </a:solidFill>
              </a:rPr>
              <a:t>M. Hostettler   &lt;michi.hostettler@cern.ch&gt;</a:t>
            </a:r>
          </a:p>
          <a:p>
            <a:r>
              <a:rPr lang="en-GB" sz="1100" dirty="0">
                <a:solidFill>
                  <a:srgbClr val="0070C0"/>
                </a:solidFill>
              </a:rPr>
              <a:t>V. </a:t>
            </a:r>
            <a:r>
              <a:rPr lang="en-GB" sz="1100" dirty="0" err="1">
                <a:solidFill>
                  <a:srgbClr val="0070C0"/>
                </a:solidFill>
              </a:rPr>
              <a:t>Baggiolini</a:t>
            </a:r>
            <a:r>
              <a:rPr lang="en-GB" sz="1100" dirty="0">
                <a:solidFill>
                  <a:srgbClr val="0070C0"/>
                </a:solidFill>
              </a:rPr>
              <a:t>   &lt;vito.baggiolini@cern.ch&gt;</a:t>
            </a:r>
          </a:p>
        </p:txBody>
      </p:sp>
      <p:sp>
        <p:nvSpPr>
          <p:cNvPr id="10" name="TextBox 9">
            <a:extLst>
              <a:ext uri="{FF2B5EF4-FFF2-40B4-BE49-F238E27FC236}">
                <a16:creationId xmlns:a16="http://schemas.microsoft.com/office/drawing/2014/main" id="{4A5ECE4E-4AF2-4F97-B1DE-A741F4A79225}"/>
              </a:ext>
            </a:extLst>
          </p:cNvPr>
          <p:cNvSpPr txBox="1"/>
          <p:nvPr/>
        </p:nvSpPr>
        <p:spPr>
          <a:xfrm>
            <a:off x="7657679" y="1428797"/>
            <a:ext cx="3891896" cy="3693319"/>
          </a:xfrm>
          <a:prstGeom prst="rect">
            <a:avLst/>
          </a:prstGeom>
          <a:noFill/>
        </p:spPr>
        <p:txBody>
          <a:bodyPr wrap="square" rtlCol="0">
            <a:spAutoFit/>
          </a:bodyPr>
          <a:lstStyle/>
          <a:p>
            <a:r>
              <a:rPr lang="en-GB" dirty="0">
                <a:solidFill>
                  <a:srgbClr val="FF0000"/>
                </a:solidFill>
              </a:rPr>
              <a:t>Project title</a:t>
            </a:r>
          </a:p>
          <a:p>
            <a:r>
              <a:rPr lang="en-GB" dirty="0">
                <a:solidFill>
                  <a:schemeClr val="accent4">
                    <a:lumMod val="75000"/>
                  </a:schemeClr>
                </a:solidFill>
              </a:rPr>
              <a:t>Copyright  Notice:</a:t>
            </a:r>
          </a:p>
          <a:p>
            <a:pPr marL="285750" indent="-285750">
              <a:buFont typeface="Arial" panose="020B0604020202020204" pitchFamily="34" charset="0"/>
              <a:buChar char="•"/>
            </a:pPr>
            <a:r>
              <a:rPr lang="en-GB" dirty="0">
                <a:solidFill>
                  <a:schemeClr val="accent4">
                    <a:lumMod val="75000"/>
                  </a:schemeClr>
                </a:solidFill>
              </a:rPr>
              <a:t>Range needs to be updated, better use initial date only</a:t>
            </a:r>
          </a:p>
          <a:p>
            <a:r>
              <a:rPr lang="en-GB" dirty="0">
                <a:solidFill>
                  <a:srgbClr val="00B050"/>
                </a:solidFill>
              </a:rPr>
              <a:t>License Notice (MIT type)</a:t>
            </a:r>
          </a:p>
          <a:p>
            <a:pPr marL="285750" indent="-285750">
              <a:buFont typeface="Arial" panose="020B0604020202020204" pitchFamily="34" charset="0"/>
              <a:buChar char="•"/>
            </a:pPr>
            <a:r>
              <a:rPr lang="en-GB" dirty="0">
                <a:solidFill>
                  <a:srgbClr val="00B050"/>
                </a:solidFill>
              </a:rPr>
              <a:t>Entire license not needed, a reference to file is sufficient</a:t>
            </a:r>
          </a:p>
          <a:p>
            <a:r>
              <a:rPr lang="en-GB" dirty="0">
                <a:solidFill>
                  <a:srgbClr val="0070C0"/>
                </a:solidFill>
              </a:rPr>
              <a:t>Author list</a:t>
            </a:r>
          </a:p>
          <a:p>
            <a:pPr marL="285750" indent="-285750">
              <a:buFont typeface="Arial" panose="020B0604020202020204" pitchFamily="34" charset="0"/>
              <a:buChar char="•"/>
            </a:pPr>
            <a:r>
              <a:rPr lang="en-GB" dirty="0">
                <a:solidFill>
                  <a:srgbClr val="0070C0"/>
                </a:solidFill>
              </a:rPr>
              <a:t>Can be specified in a separated file:</a:t>
            </a:r>
          </a:p>
          <a:p>
            <a:pPr marL="285750" indent="-285750">
              <a:buFont typeface="Arial" panose="020B0604020202020204" pitchFamily="34" charset="0"/>
              <a:buChar char="•"/>
            </a:pPr>
            <a:r>
              <a:rPr lang="en-GB" dirty="0">
                <a:solidFill>
                  <a:srgbClr val="0070C0"/>
                </a:solidFill>
              </a:rPr>
              <a:t>Useful to add affiliation, time and extent of the contribution (if in separated file)</a:t>
            </a:r>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1054638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7BA12B-27E3-446F-A78C-61E691B5665E}"/>
              </a:ext>
            </a:extLst>
          </p:cNvPr>
          <p:cNvSpPr>
            <a:spLocks noGrp="1"/>
          </p:cNvSpPr>
          <p:nvPr>
            <p:ph type="title"/>
          </p:nvPr>
        </p:nvSpPr>
        <p:spPr/>
        <p:txBody>
          <a:bodyPr/>
          <a:lstStyle/>
          <a:p>
            <a:r>
              <a:rPr lang="en-GB" dirty="0"/>
              <a:t>Examples</a:t>
            </a:r>
          </a:p>
        </p:txBody>
      </p:sp>
      <p:sp>
        <p:nvSpPr>
          <p:cNvPr id="3" name="Content Placeholder 2">
            <a:extLst>
              <a:ext uri="{FF2B5EF4-FFF2-40B4-BE49-F238E27FC236}">
                <a16:creationId xmlns:a16="http://schemas.microsoft.com/office/drawing/2014/main" id="{8F8F4984-EADD-4219-8CF8-6A4243E64C59}"/>
              </a:ext>
            </a:extLst>
          </p:cNvPr>
          <p:cNvSpPr>
            <a:spLocks noGrp="1"/>
          </p:cNvSpPr>
          <p:nvPr>
            <p:ph idx="1"/>
          </p:nvPr>
        </p:nvSpPr>
        <p:spPr>
          <a:xfrm>
            <a:off x="838199" y="1825625"/>
            <a:ext cx="7306993" cy="2854659"/>
          </a:xfrm>
        </p:spPr>
        <p:txBody>
          <a:bodyPr>
            <a:normAutofit/>
          </a:bodyPr>
          <a:lstStyle/>
          <a:p>
            <a:pPr marL="0" indent="0">
              <a:lnSpc>
                <a:spcPct val="0"/>
              </a:lnSpc>
              <a:spcBef>
                <a:spcPts val="1200"/>
              </a:spcBef>
              <a:buNone/>
            </a:pPr>
            <a:r>
              <a:rPr lang="en-GB" sz="1400" dirty="0"/>
              <a:t>// -----------------------------------------------------------------------------</a:t>
            </a:r>
          </a:p>
          <a:p>
            <a:pPr marL="0" indent="0">
              <a:lnSpc>
                <a:spcPct val="0"/>
              </a:lnSpc>
              <a:spcBef>
                <a:spcPts val="1200"/>
              </a:spcBef>
              <a:buNone/>
            </a:pPr>
            <a:r>
              <a:rPr lang="en-GB" sz="1400" dirty="0"/>
              <a:t>//</a:t>
            </a:r>
          </a:p>
          <a:p>
            <a:pPr marL="0" indent="0">
              <a:lnSpc>
                <a:spcPct val="0"/>
              </a:lnSpc>
              <a:spcBef>
                <a:spcPts val="1200"/>
              </a:spcBef>
              <a:buNone/>
            </a:pPr>
            <a:r>
              <a:rPr lang="en-GB" sz="1400" dirty="0">
                <a:solidFill>
                  <a:schemeClr val="accent2"/>
                </a:solidFill>
              </a:rPr>
              <a:t>// Copyright (C) 2021 CERN &amp; University of Surrey for the benefit of the</a:t>
            </a:r>
          </a:p>
          <a:p>
            <a:pPr marL="0" indent="0">
              <a:lnSpc>
                <a:spcPct val="0"/>
              </a:lnSpc>
              <a:spcBef>
                <a:spcPts val="1200"/>
              </a:spcBef>
              <a:buNone/>
            </a:pPr>
            <a:r>
              <a:rPr lang="en-GB" sz="1400" dirty="0">
                <a:solidFill>
                  <a:schemeClr val="accent2"/>
                </a:solidFill>
              </a:rPr>
              <a:t>// </a:t>
            </a:r>
            <a:r>
              <a:rPr lang="en-GB" sz="1400" dirty="0" err="1">
                <a:solidFill>
                  <a:schemeClr val="accent2"/>
                </a:solidFill>
              </a:rPr>
              <a:t>BioDynaMo</a:t>
            </a:r>
            <a:r>
              <a:rPr lang="en-GB" sz="1400" dirty="0">
                <a:solidFill>
                  <a:schemeClr val="accent2"/>
                </a:solidFill>
              </a:rPr>
              <a:t> collaboration. All Rights Reserved.</a:t>
            </a:r>
          </a:p>
          <a:p>
            <a:pPr marL="0" indent="0">
              <a:lnSpc>
                <a:spcPct val="0"/>
              </a:lnSpc>
              <a:spcBef>
                <a:spcPts val="1200"/>
              </a:spcBef>
              <a:buNone/>
            </a:pPr>
            <a:r>
              <a:rPr lang="en-GB" sz="1400" dirty="0"/>
              <a:t>//</a:t>
            </a:r>
          </a:p>
          <a:p>
            <a:pPr marL="0" indent="0">
              <a:lnSpc>
                <a:spcPct val="0"/>
              </a:lnSpc>
              <a:spcBef>
                <a:spcPts val="1200"/>
              </a:spcBef>
              <a:buNone/>
            </a:pPr>
            <a:r>
              <a:rPr lang="en-GB" sz="1400" dirty="0">
                <a:solidFill>
                  <a:srgbClr val="00B050"/>
                </a:solidFill>
              </a:rPr>
              <a:t>// Licensed under the Apache License, Version 2.0 (the "License");</a:t>
            </a:r>
          </a:p>
          <a:p>
            <a:pPr marL="0" indent="0">
              <a:lnSpc>
                <a:spcPct val="0"/>
              </a:lnSpc>
              <a:spcBef>
                <a:spcPts val="1200"/>
              </a:spcBef>
              <a:buNone/>
            </a:pPr>
            <a:r>
              <a:rPr lang="en-GB" sz="1400" dirty="0">
                <a:solidFill>
                  <a:srgbClr val="00B050"/>
                </a:solidFill>
              </a:rPr>
              <a:t>// you may not use this file except in compliance with the License.</a:t>
            </a:r>
          </a:p>
          <a:p>
            <a:pPr marL="0" indent="0">
              <a:lnSpc>
                <a:spcPct val="0"/>
              </a:lnSpc>
              <a:spcBef>
                <a:spcPts val="1200"/>
              </a:spcBef>
              <a:buNone/>
            </a:pPr>
            <a:r>
              <a:rPr lang="en-GB" sz="1400" dirty="0"/>
              <a:t>//</a:t>
            </a:r>
          </a:p>
          <a:p>
            <a:pPr marL="0" indent="0">
              <a:lnSpc>
                <a:spcPct val="0"/>
              </a:lnSpc>
              <a:spcBef>
                <a:spcPts val="1200"/>
              </a:spcBef>
              <a:buNone/>
            </a:pPr>
            <a:r>
              <a:rPr lang="en-GB" sz="1400" dirty="0">
                <a:solidFill>
                  <a:srgbClr val="00B050"/>
                </a:solidFill>
              </a:rPr>
              <a:t>// See the LICENSE file distributed with this work for details.</a:t>
            </a:r>
          </a:p>
          <a:p>
            <a:pPr marL="0" indent="0">
              <a:lnSpc>
                <a:spcPct val="0"/>
              </a:lnSpc>
              <a:spcBef>
                <a:spcPts val="1200"/>
              </a:spcBef>
              <a:buNone/>
            </a:pPr>
            <a:r>
              <a:rPr lang="en-GB" sz="1400" dirty="0">
                <a:solidFill>
                  <a:schemeClr val="accent2"/>
                </a:solidFill>
              </a:rPr>
              <a:t>// See the NOTICE file distributed with this work for additional information</a:t>
            </a:r>
          </a:p>
          <a:p>
            <a:pPr marL="0" indent="0">
              <a:lnSpc>
                <a:spcPct val="0"/>
              </a:lnSpc>
              <a:spcBef>
                <a:spcPts val="1200"/>
              </a:spcBef>
              <a:buNone/>
            </a:pPr>
            <a:r>
              <a:rPr lang="en-GB" sz="1400" dirty="0">
                <a:solidFill>
                  <a:schemeClr val="accent2"/>
                </a:solidFill>
              </a:rPr>
              <a:t>// regarding copyright ownership.</a:t>
            </a:r>
          </a:p>
          <a:p>
            <a:pPr marL="0" indent="0">
              <a:lnSpc>
                <a:spcPct val="0"/>
              </a:lnSpc>
              <a:spcBef>
                <a:spcPts val="1200"/>
              </a:spcBef>
              <a:buNone/>
            </a:pPr>
            <a:r>
              <a:rPr lang="en-GB" sz="1400" dirty="0"/>
              <a:t>//</a:t>
            </a:r>
          </a:p>
          <a:p>
            <a:pPr marL="0" indent="0">
              <a:lnSpc>
                <a:spcPct val="0"/>
              </a:lnSpc>
              <a:spcBef>
                <a:spcPts val="1200"/>
              </a:spcBef>
              <a:buNone/>
            </a:pPr>
            <a:r>
              <a:rPr lang="en-GB" sz="1400" dirty="0"/>
              <a:t>// </a:t>
            </a:r>
            <a:r>
              <a:rPr lang="en-GB" sz="1400" dirty="0">
                <a:solidFill>
                  <a:srgbClr val="0070C0"/>
                </a:solidFill>
              </a:rPr>
              <a:t>Author: Moritz </a:t>
            </a:r>
            <a:r>
              <a:rPr lang="en-GB" sz="1400" dirty="0" err="1">
                <a:solidFill>
                  <a:srgbClr val="0070C0"/>
                </a:solidFill>
              </a:rPr>
              <a:t>Grabmann</a:t>
            </a:r>
            <a:r>
              <a:rPr lang="en-GB" sz="1400" dirty="0">
                <a:solidFill>
                  <a:srgbClr val="0070C0"/>
                </a:solidFill>
              </a:rPr>
              <a:t> (2022)</a:t>
            </a:r>
          </a:p>
          <a:p>
            <a:pPr marL="0" indent="0">
              <a:lnSpc>
                <a:spcPct val="0"/>
              </a:lnSpc>
              <a:spcBef>
                <a:spcPts val="1200"/>
              </a:spcBef>
              <a:buNone/>
            </a:pPr>
            <a:r>
              <a:rPr lang="en-GB" sz="1400" dirty="0"/>
              <a:t>//</a:t>
            </a:r>
          </a:p>
          <a:p>
            <a:pPr marL="0" indent="0">
              <a:lnSpc>
                <a:spcPct val="0"/>
              </a:lnSpc>
              <a:spcBef>
                <a:spcPts val="1200"/>
              </a:spcBef>
              <a:buNone/>
            </a:pPr>
            <a:r>
              <a:rPr lang="en-GB" sz="1400" dirty="0"/>
              <a:t>// -----------------------------------------------------------------------------</a:t>
            </a:r>
          </a:p>
        </p:txBody>
      </p:sp>
      <p:sp>
        <p:nvSpPr>
          <p:cNvPr id="7" name="TextBox 6">
            <a:extLst>
              <a:ext uri="{FF2B5EF4-FFF2-40B4-BE49-F238E27FC236}">
                <a16:creationId xmlns:a16="http://schemas.microsoft.com/office/drawing/2014/main" id="{4D694F69-4C94-4592-8B9A-E7191DC231BF}"/>
              </a:ext>
            </a:extLst>
          </p:cNvPr>
          <p:cNvSpPr txBox="1"/>
          <p:nvPr/>
        </p:nvSpPr>
        <p:spPr>
          <a:xfrm>
            <a:off x="242946" y="4193966"/>
            <a:ext cx="9001564" cy="307777"/>
          </a:xfrm>
          <a:prstGeom prst="rect">
            <a:avLst/>
          </a:prstGeom>
          <a:noFill/>
        </p:spPr>
        <p:txBody>
          <a:bodyPr wrap="square">
            <a:spAutoFit/>
          </a:bodyPr>
          <a:lstStyle/>
          <a:p>
            <a:r>
              <a:rPr lang="en-GB" sz="1400" dirty="0">
                <a:hlinkClick r:id="rId2"/>
              </a:rPr>
              <a:t>https://github.com/BioDynaMo/biodynamo/blob/master/demo/flocking/src/boid.cc</a:t>
            </a:r>
            <a:r>
              <a:rPr lang="en-GB" sz="1400" dirty="0"/>
              <a:t> </a:t>
            </a:r>
          </a:p>
        </p:txBody>
      </p:sp>
      <p:sp>
        <p:nvSpPr>
          <p:cNvPr id="8" name="TextBox 7">
            <a:extLst>
              <a:ext uri="{FF2B5EF4-FFF2-40B4-BE49-F238E27FC236}">
                <a16:creationId xmlns:a16="http://schemas.microsoft.com/office/drawing/2014/main" id="{EA65F5B6-24F2-4730-8C7D-2ECA045E71B3}"/>
              </a:ext>
            </a:extLst>
          </p:cNvPr>
          <p:cNvSpPr txBox="1"/>
          <p:nvPr/>
        </p:nvSpPr>
        <p:spPr>
          <a:xfrm>
            <a:off x="7960188" y="1339420"/>
            <a:ext cx="3891896" cy="3693319"/>
          </a:xfrm>
          <a:prstGeom prst="rect">
            <a:avLst/>
          </a:prstGeom>
          <a:noFill/>
        </p:spPr>
        <p:txBody>
          <a:bodyPr wrap="square" rtlCol="0">
            <a:spAutoFit/>
          </a:bodyPr>
          <a:lstStyle/>
          <a:p>
            <a:r>
              <a:rPr lang="en-GB" dirty="0">
                <a:solidFill>
                  <a:srgbClr val="FF0000"/>
                </a:solidFill>
              </a:rPr>
              <a:t>Project title</a:t>
            </a:r>
          </a:p>
          <a:p>
            <a:r>
              <a:rPr lang="en-GB" dirty="0">
                <a:solidFill>
                  <a:schemeClr val="accent4">
                    <a:lumMod val="75000"/>
                  </a:schemeClr>
                </a:solidFill>
              </a:rPr>
              <a:t>Copyright  Notice:</a:t>
            </a:r>
          </a:p>
          <a:p>
            <a:pPr marL="285750" indent="-285750">
              <a:buFont typeface="Arial" panose="020B0604020202020204" pitchFamily="34" charset="0"/>
              <a:buChar char="•"/>
            </a:pPr>
            <a:r>
              <a:rPr lang="en-GB" dirty="0">
                <a:solidFill>
                  <a:schemeClr val="accent4">
                    <a:lumMod val="75000"/>
                  </a:schemeClr>
                </a:solidFill>
              </a:rPr>
              <a:t>States different owners and acknowledge the collaboration</a:t>
            </a:r>
          </a:p>
          <a:p>
            <a:r>
              <a:rPr lang="en-GB" dirty="0">
                <a:solidFill>
                  <a:srgbClr val="00B050"/>
                </a:solidFill>
              </a:rPr>
              <a:t>License Notice (Apache v2 type)</a:t>
            </a:r>
          </a:p>
          <a:p>
            <a:pPr marL="285750" indent="-285750">
              <a:buFont typeface="Arial" panose="020B0604020202020204" pitchFamily="34" charset="0"/>
              <a:buChar char="•"/>
            </a:pPr>
            <a:r>
              <a:rPr lang="en-GB" dirty="0">
                <a:solidFill>
                  <a:srgbClr val="00B050"/>
                </a:solidFill>
              </a:rPr>
              <a:t>Entire license not needed, used reference file</a:t>
            </a:r>
          </a:p>
          <a:p>
            <a:r>
              <a:rPr lang="en-GB" dirty="0">
                <a:solidFill>
                  <a:srgbClr val="0070C0"/>
                </a:solidFill>
              </a:rPr>
              <a:t>Author list</a:t>
            </a:r>
          </a:p>
          <a:p>
            <a:pPr marL="285750" indent="-285750">
              <a:buFont typeface="Arial" panose="020B0604020202020204" pitchFamily="34" charset="0"/>
              <a:buChar char="•"/>
            </a:pPr>
            <a:r>
              <a:rPr lang="en-GB" dirty="0">
                <a:solidFill>
                  <a:srgbClr val="0070C0"/>
                </a:solidFill>
              </a:rPr>
              <a:t>Can be specified in a separated file:</a:t>
            </a:r>
          </a:p>
          <a:p>
            <a:pPr marL="285750" indent="-285750">
              <a:buFont typeface="Arial" panose="020B0604020202020204" pitchFamily="34" charset="0"/>
              <a:buChar char="•"/>
            </a:pPr>
            <a:r>
              <a:rPr lang="en-GB" dirty="0">
                <a:solidFill>
                  <a:srgbClr val="0070C0"/>
                </a:solidFill>
              </a:rPr>
              <a:t>Useful to add affiliation, time and extent of the contribution (if in separated file)</a:t>
            </a:r>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1033262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
                                            <p:txEl>
                                              <p:pRg st="14" end="14"/>
                                            </p:txEl>
                                          </p:spTgt>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7"/>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FB3808-F903-4EBC-AB1A-E9A550199A9B}"/>
              </a:ext>
            </a:extLst>
          </p:cNvPr>
          <p:cNvSpPr>
            <a:spLocks noGrp="1"/>
          </p:cNvSpPr>
          <p:nvPr>
            <p:ph type="title"/>
          </p:nvPr>
        </p:nvSpPr>
        <p:spPr/>
        <p:txBody>
          <a:bodyPr/>
          <a:lstStyle/>
          <a:p>
            <a:r>
              <a:rPr lang="en-GB" dirty="0"/>
              <a:t>Proposed policy for the ABP group</a:t>
            </a:r>
          </a:p>
        </p:txBody>
      </p:sp>
      <p:sp>
        <p:nvSpPr>
          <p:cNvPr id="3" name="Content Placeholder 2">
            <a:extLst>
              <a:ext uri="{FF2B5EF4-FFF2-40B4-BE49-F238E27FC236}">
                <a16:creationId xmlns:a16="http://schemas.microsoft.com/office/drawing/2014/main" id="{C6F9FEFD-0302-4214-B6FE-30C9C6FE9691}"/>
              </a:ext>
            </a:extLst>
          </p:cNvPr>
          <p:cNvSpPr>
            <a:spLocks noGrp="1"/>
          </p:cNvSpPr>
          <p:nvPr>
            <p:ph idx="1"/>
          </p:nvPr>
        </p:nvSpPr>
        <p:spPr/>
        <p:txBody>
          <a:bodyPr>
            <a:normAutofit fontScale="62500" lnSpcReduction="20000"/>
          </a:bodyPr>
          <a:lstStyle/>
          <a:p>
            <a:pPr marL="514350" indent="-514350">
              <a:buFont typeface="+mj-lt"/>
              <a:buAutoNum type="arabicPeriod"/>
            </a:pPr>
            <a:r>
              <a:rPr lang="en-GB" dirty="0"/>
              <a:t>Inform supervisor about software produced before distributing it.</a:t>
            </a:r>
          </a:p>
          <a:p>
            <a:pPr marL="514350" indent="-514350">
              <a:buFont typeface="+mj-lt"/>
              <a:buAutoNum type="arabicPeriod"/>
            </a:pPr>
            <a:r>
              <a:rPr lang="en-GB" dirty="0"/>
              <a:t>For new projects (due diligence):</a:t>
            </a:r>
          </a:p>
          <a:p>
            <a:pPr marL="971550" lvl="1" indent="-514350">
              <a:buFont typeface="+mj-lt"/>
              <a:buAutoNum type="arabicPeriod"/>
            </a:pPr>
            <a:r>
              <a:rPr lang="en-GB" dirty="0"/>
              <a:t>Add copyright notice in each file.</a:t>
            </a:r>
          </a:p>
          <a:p>
            <a:pPr marL="971550" lvl="1" indent="-514350">
              <a:buFont typeface="+mj-lt"/>
              <a:buAutoNum type="arabicPeriod"/>
            </a:pPr>
            <a:r>
              <a:rPr lang="en-GB" dirty="0"/>
              <a:t>If software is to be distributed publicly, add a license (for instance consider GPL first because it can be dual licensed later if all authors agree).</a:t>
            </a:r>
          </a:p>
          <a:p>
            <a:pPr marL="971550" lvl="1" indent="-514350">
              <a:buFont typeface="+mj-lt"/>
              <a:buAutoNum type="arabicPeriod"/>
            </a:pPr>
            <a:r>
              <a:rPr lang="en-GB" dirty="0"/>
              <a:t>If software has potential and rely on outside collaborators establish with KT and hierarchy a license.</a:t>
            </a:r>
          </a:p>
          <a:p>
            <a:pPr marL="971550" lvl="1" indent="-514350">
              <a:buFont typeface="+mj-lt"/>
              <a:buAutoNum type="arabicPeriod"/>
            </a:pPr>
            <a:r>
              <a:rPr lang="en-GB" dirty="0"/>
              <a:t>Keep updated author list with time and affiliation.</a:t>
            </a:r>
          </a:p>
          <a:p>
            <a:pPr marL="971550" lvl="1" indent="-514350">
              <a:buFont typeface="+mj-lt"/>
              <a:buAutoNum type="arabicPeriod"/>
            </a:pPr>
            <a:r>
              <a:rPr lang="en-GB" dirty="0"/>
              <a:t>Keep list of essential components used, their license and check license compatibilities.</a:t>
            </a:r>
          </a:p>
          <a:p>
            <a:pPr marL="971550" lvl="1" indent="-514350">
              <a:buFont typeface="+mj-lt"/>
              <a:buAutoNum type="arabicPeriod"/>
            </a:pPr>
            <a:r>
              <a:rPr lang="en-GB" dirty="0"/>
              <a:t>Consider use SPDX identifier.</a:t>
            </a:r>
          </a:p>
          <a:p>
            <a:pPr marL="514350" indent="-514350">
              <a:buFont typeface="+mj-lt"/>
              <a:buAutoNum type="arabicPeriod"/>
            </a:pPr>
            <a:r>
              <a:rPr lang="en-GB" dirty="0"/>
              <a:t>For existing large project:</a:t>
            </a:r>
          </a:p>
          <a:p>
            <a:pPr marL="971550" lvl="1" indent="-514350">
              <a:buFont typeface="+mj-lt"/>
              <a:buAutoNum type="arabicPeriod"/>
            </a:pPr>
            <a:r>
              <a:rPr lang="en-GB" dirty="0"/>
              <a:t>Attempt to catch-up with the policy above knowing that:</a:t>
            </a:r>
          </a:p>
          <a:p>
            <a:pPr marL="971550" lvl="1" indent="-514350">
              <a:buFont typeface="+mj-lt"/>
              <a:buAutoNum type="arabicPeriod"/>
            </a:pPr>
            <a:r>
              <a:rPr lang="en-GB" dirty="0"/>
              <a:t>In case of shared ownership the license cannot be changed without written agreement.</a:t>
            </a:r>
          </a:p>
          <a:p>
            <a:pPr marL="971550" lvl="1" indent="-514350">
              <a:buFont typeface="+mj-lt"/>
              <a:buAutoNum type="arabicPeriod"/>
            </a:pPr>
            <a:r>
              <a:rPr lang="en-GB" dirty="0"/>
              <a:t>In case of license infringement of components either:</a:t>
            </a:r>
          </a:p>
          <a:p>
            <a:pPr marL="1428750" lvl="2" indent="-514350">
              <a:buFont typeface="+mj-lt"/>
              <a:buAutoNum type="arabicPeriod"/>
            </a:pPr>
            <a:r>
              <a:rPr lang="en-GB" dirty="0"/>
              <a:t>Replace component or</a:t>
            </a:r>
          </a:p>
          <a:p>
            <a:pPr marL="1428750" lvl="2" indent="-514350">
              <a:buFont typeface="+mj-lt"/>
              <a:buAutoNum type="arabicPeriod"/>
            </a:pPr>
            <a:r>
              <a:rPr lang="en-GB" dirty="0"/>
              <a:t>Change license if possible to do so</a:t>
            </a:r>
          </a:p>
          <a:p>
            <a:pPr marL="971550" lvl="1" indent="-514350">
              <a:buFont typeface="+mj-lt"/>
              <a:buAutoNum type="arabicPeriod"/>
            </a:pPr>
            <a:r>
              <a:rPr lang="en-GB" dirty="0"/>
              <a:t>Good luck, experience has shown that catching-up is a very time consuming, costly, unpleasant work.</a:t>
            </a:r>
          </a:p>
          <a:p>
            <a:pPr marL="457200" lvl="1" indent="0">
              <a:buNone/>
            </a:pPr>
            <a:endParaRPr lang="en-GB" dirty="0"/>
          </a:p>
          <a:p>
            <a:pPr marL="0" indent="0">
              <a:buNone/>
            </a:pPr>
            <a:r>
              <a:rPr lang="en-GB" dirty="0"/>
              <a:t>KT can be consulted for each of these steps.</a:t>
            </a:r>
          </a:p>
          <a:p>
            <a:pPr marL="1428750" lvl="2" indent="-514350">
              <a:buFont typeface="+mj-lt"/>
              <a:buAutoNum type="arabicPeriod"/>
            </a:pPr>
            <a:endParaRPr lang="en-GB" dirty="0"/>
          </a:p>
        </p:txBody>
      </p:sp>
    </p:spTree>
    <p:extLst>
      <p:ext uri="{BB962C8B-B14F-4D97-AF65-F5344CB8AC3E}">
        <p14:creationId xmlns:p14="http://schemas.microsoft.com/office/powerpoint/2010/main" val="38358989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D8C652-985D-4DFD-85F7-B82E33C5EF6E}"/>
              </a:ext>
            </a:extLst>
          </p:cNvPr>
          <p:cNvSpPr>
            <a:spLocks noGrp="1"/>
          </p:cNvSpPr>
          <p:nvPr>
            <p:ph type="title"/>
          </p:nvPr>
        </p:nvSpPr>
        <p:spPr/>
        <p:txBody>
          <a:bodyPr/>
          <a:lstStyle/>
          <a:p>
            <a:r>
              <a:rPr lang="en-GB" dirty="0"/>
              <a:t>Introduction and content</a:t>
            </a:r>
          </a:p>
        </p:txBody>
      </p:sp>
      <p:sp>
        <p:nvSpPr>
          <p:cNvPr id="3" name="Content Placeholder 2">
            <a:extLst>
              <a:ext uri="{FF2B5EF4-FFF2-40B4-BE49-F238E27FC236}">
                <a16:creationId xmlns:a16="http://schemas.microsoft.com/office/drawing/2014/main" id="{46C44B41-4B3F-490B-B097-06CCBE48089E}"/>
              </a:ext>
            </a:extLst>
          </p:cNvPr>
          <p:cNvSpPr>
            <a:spLocks noGrp="1"/>
          </p:cNvSpPr>
          <p:nvPr>
            <p:ph idx="1"/>
          </p:nvPr>
        </p:nvSpPr>
        <p:spPr/>
        <p:txBody>
          <a:bodyPr>
            <a:normAutofit/>
          </a:bodyPr>
          <a:lstStyle/>
          <a:p>
            <a:pPr marL="0" indent="0">
              <a:buNone/>
            </a:pPr>
            <a:r>
              <a:rPr lang="en-GB" dirty="0"/>
              <a:t>It is complex subject!</a:t>
            </a:r>
          </a:p>
          <a:p>
            <a:pPr marL="0" indent="0">
              <a:buNone/>
            </a:pPr>
            <a:r>
              <a:rPr lang="en-GB" dirty="0"/>
              <a:t>Licenses not well handled can put the Organization at legal risk!</a:t>
            </a:r>
          </a:p>
          <a:p>
            <a:pPr marL="0" indent="0">
              <a:buNone/>
            </a:pPr>
            <a:r>
              <a:rPr lang="en-GB" dirty="0"/>
              <a:t>Internal procedures are not fully regulated!</a:t>
            </a:r>
          </a:p>
          <a:p>
            <a:pPr marL="0" indent="0">
              <a:buNone/>
            </a:pPr>
            <a:endParaRPr lang="en-GB" dirty="0"/>
          </a:p>
          <a:p>
            <a:pPr marL="0" indent="0">
              <a:buNone/>
            </a:pPr>
            <a:r>
              <a:rPr lang="en-GB" dirty="0"/>
              <a:t>Content:</a:t>
            </a:r>
          </a:p>
          <a:p>
            <a:r>
              <a:rPr lang="en-GB" dirty="0"/>
              <a:t>Rules and definitions, mostly copied from official documents.</a:t>
            </a:r>
          </a:p>
          <a:p>
            <a:r>
              <a:rPr lang="en-GB" dirty="0"/>
              <a:t>Overview of major risks</a:t>
            </a:r>
          </a:p>
          <a:p>
            <a:r>
              <a:rPr lang="en-GB" dirty="0"/>
              <a:t>Practical aspects</a:t>
            </a:r>
          </a:p>
        </p:txBody>
      </p:sp>
    </p:spTree>
    <p:extLst>
      <p:ext uri="{BB962C8B-B14F-4D97-AF65-F5344CB8AC3E}">
        <p14:creationId xmlns:p14="http://schemas.microsoft.com/office/powerpoint/2010/main" val="2376387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EFD93C-3873-4C97-A126-8D56ABA80C78}"/>
              </a:ext>
            </a:extLst>
          </p:cNvPr>
          <p:cNvSpPr>
            <a:spLocks noGrp="1"/>
          </p:cNvSpPr>
          <p:nvPr>
            <p:ph type="title"/>
          </p:nvPr>
        </p:nvSpPr>
        <p:spPr/>
        <p:txBody>
          <a:bodyPr/>
          <a:lstStyle/>
          <a:p>
            <a:r>
              <a:rPr lang="en-GB" dirty="0"/>
              <a:t>CERN Rules and Definitions</a:t>
            </a:r>
          </a:p>
        </p:txBody>
      </p:sp>
      <p:sp>
        <p:nvSpPr>
          <p:cNvPr id="3" name="Content Placeholder 2">
            <a:extLst>
              <a:ext uri="{FF2B5EF4-FFF2-40B4-BE49-F238E27FC236}">
                <a16:creationId xmlns:a16="http://schemas.microsoft.com/office/drawing/2014/main" id="{C467B075-9CC0-4107-9480-7CEE3E27D2C5}"/>
              </a:ext>
            </a:extLst>
          </p:cNvPr>
          <p:cNvSpPr>
            <a:spLocks noGrp="1"/>
          </p:cNvSpPr>
          <p:nvPr>
            <p:ph idx="1"/>
          </p:nvPr>
        </p:nvSpPr>
        <p:spPr>
          <a:xfrm>
            <a:off x="838200" y="1540042"/>
            <a:ext cx="10515600" cy="4665541"/>
          </a:xfrm>
        </p:spPr>
        <p:txBody>
          <a:bodyPr>
            <a:noAutofit/>
          </a:bodyPr>
          <a:lstStyle/>
          <a:p>
            <a:pPr marL="0" indent="0">
              <a:spcBef>
                <a:spcPts val="600"/>
              </a:spcBef>
              <a:buNone/>
            </a:pPr>
            <a:r>
              <a:rPr lang="en-GB" sz="1600" dirty="0"/>
              <a:t>[1] </a:t>
            </a:r>
            <a:r>
              <a:rPr lang="en-GB" sz="1600" u="sng" dirty="0"/>
              <a:t>Intellectual property</a:t>
            </a:r>
            <a:r>
              <a:rPr lang="en-GB" sz="1600" dirty="0"/>
              <a:t> shall mean all intellectual creations including know-how, in particular drawings, models, inventions, software, reports, procedures and protocols.</a:t>
            </a:r>
          </a:p>
          <a:p>
            <a:pPr marL="0" indent="0">
              <a:spcBef>
                <a:spcPts val="600"/>
              </a:spcBef>
              <a:buNone/>
            </a:pPr>
            <a:r>
              <a:rPr lang="en-GB" sz="1600" dirty="0"/>
              <a:t>[2] All rights in intellectual property that results from, or is substantially based on, a member of the personnel's activities within the Organization or on its behalf shall be automatically vested in the Organization, except as may be otherwise stipulated by the Organization in its agreements and Memoranda of Understanding. </a:t>
            </a:r>
          </a:p>
          <a:p>
            <a:pPr marL="0" indent="0">
              <a:spcBef>
                <a:spcPts val="600"/>
              </a:spcBef>
              <a:buNone/>
            </a:pPr>
            <a:r>
              <a:rPr lang="en-GB" sz="1600" dirty="0"/>
              <a:t>[3] members of the personnel who have created intellectual property shall immediately: a) declare it to their Head of Department; b) disclose and forward to their Head of Department all information relating to it.</a:t>
            </a:r>
          </a:p>
          <a:p>
            <a:pPr marL="0" indent="0">
              <a:spcBef>
                <a:spcPts val="600"/>
              </a:spcBef>
              <a:buNone/>
            </a:pPr>
            <a:r>
              <a:rPr lang="en-GB" sz="1600" dirty="0"/>
              <a:t>Definitions:</a:t>
            </a:r>
          </a:p>
          <a:p>
            <a:pPr marL="0" indent="0">
              <a:spcBef>
                <a:spcPts val="600"/>
              </a:spcBef>
              <a:buNone/>
            </a:pPr>
            <a:r>
              <a:rPr lang="en-GB" sz="1600" u="sng" dirty="0"/>
              <a:t>Author</a:t>
            </a:r>
            <a:r>
              <a:rPr lang="en-GB" sz="1600" dirty="0"/>
              <a:t> is the creator of the work.</a:t>
            </a:r>
          </a:p>
          <a:p>
            <a:pPr marL="0" indent="0">
              <a:spcBef>
                <a:spcPts val="600"/>
              </a:spcBef>
              <a:buNone/>
            </a:pPr>
            <a:r>
              <a:rPr lang="en-GB" sz="1600" u="sng" dirty="0"/>
              <a:t>Copyright</a:t>
            </a:r>
            <a:r>
              <a:rPr lang="en-GB" sz="1600" dirty="0"/>
              <a:t> </a:t>
            </a:r>
            <a:r>
              <a:rPr lang="en-GB" sz="1600" dirty="0">
                <a:effectLst/>
                <a:latin typeface="Calibri" panose="020F0502020204030204" pitchFamily="34" charset="0"/>
                <a:ea typeface="Calibri" panose="020F0502020204030204" pitchFamily="34" charset="0"/>
              </a:rPr>
              <a:t>is the legal entitlement provided to the copyright owner to exercise a 'bundle' of rights </a:t>
            </a:r>
            <a:r>
              <a:rPr lang="en-GB" sz="1600" dirty="0"/>
              <a:t>for an original written intellectual property such as: distribute the work,  copy the work,  display the work, perform the work, and create derivative works based upon the original work.</a:t>
            </a:r>
            <a:r>
              <a:rPr lang="en-GB" sz="1600" u="sng" dirty="0"/>
              <a:t> </a:t>
            </a:r>
          </a:p>
          <a:p>
            <a:pPr marL="0" indent="0">
              <a:spcBef>
                <a:spcPts val="600"/>
              </a:spcBef>
              <a:buNone/>
            </a:pPr>
            <a:r>
              <a:rPr lang="en-GB" sz="1600" u="sng" dirty="0"/>
              <a:t>Copyright owner</a:t>
            </a:r>
            <a:r>
              <a:rPr lang="en-GB" sz="1600" dirty="0"/>
              <a:t> owns the rights of the copyright.</a:t>
            </a:r>
          </a:p>
          <a:p>
            <a:pPr marL="0" indent="0">
              <a:spcBef>
                <a:spcPts val="600"/>
              </a:spcBef>
              <a:buNone/>
            </a:pPr>
            <a:r>
              <a:rPr lang="en-GB" sz="1600" u="sng" dirty="0"/>
              <a:t>License</a:t>
            </a:r>
            <a:r>
              <a:rPr lang="en-GB" sz="1600" dirty="0"/>
              <a:t>: is a permission granted by the copyright owner to exercise one of the copyright rights.</a:t>
            </a:r>
          </a:p>
          <a:p>
            <a:pPr marL="0" indent="0">
              <a:spcBef>
                <a:spcPts val="600"/>
              </a:spcBef>
              <a:buNone/>
            </a:pPr>
            <a:r>
              <a:rPr lang="en-GB" sz="1600" u="sng" dirty="0"/>
              <a:t>Patent</a:t>
            </a:r>
            <a:r>
              <a:rPr lang="en-GB" sz="1600" dirty="0"/>
              <a:t>: is a different bundle of right for a protecting an invention. Certain software may be protected by copyright (source code) and patent (functionality) in the US, but in not in Europe. Differently from copyright, patents need to be requested.</a:t>
            </a:r>
          </a:p>
        </p:txBody>
      </p:sp>
      <p:sp>
        <p:nvSpPr>
          <p:cNvPr id="5" name="TextBox 4">
            <a:extLst>
              <a:ext uri="{FF2B5EF4-FFF2-40B4-BE49-F238E27FC236}">
                <a16:creationId xmlns:a16="http://schemas.microsoft.com/office/drawing/2014/main" id="{78F7A2AA-51F7-4C59-A23B-1C377B75814A}"/>
              </a:ext>
            </a:extLst>
          </p:cNvPr>
          <p:cNvSpPr txBox="1"/>
          <p:nvPr/>
        </p:nvSpPr>
        <p:spPr>
          <a:xfrm>
            <a:off x="972429" y="6205583"/>
            <a:ext cx="10935872" cy="369332"/>
          </a:xfrm>
          <a:prstGeom prst="rect">
            <a:avLst/>
          </a:prstGeom>
          <a:noFill/>
        </p:spPr>
        <p:txBody>
          <a:bodyPr wrap="square">
            <a:spAutoFit/>
          </a:bodyPr>
          <a:lstStyle/>
          <a:p>
            <a:r>
              <a:rPr lang="en-GB" dirty="0"/>
              <a:t>[1] S I 5.01, [2] S I 5.02, [3] R I 5.01 of  </a:t>
            </a:r>
            <a:r>
              <a:rPr lang="en-GB" dirty="0">
                <a:hlinkClick r:id="rId2"/>
              </a:rPr>
              <a:t>Staff Rules and Regulations</a:t>
            </a:r>
            <a:endParaRPr lang="en-GB" dirty="0"/>
          </a:p>
        </p:txBody>
      </p:sp>
    </p:spTree>
    <p:extLst>
      <p:ext uri="{BB962C8B-B14F-4D97-AF65-F5344CB8AC3E}">
        <p14:creationId xmlns:p14="http://schemas.microsoft.com/office/powerpoint/2010/main" val="675218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915A18-D605-4842-9744-FD6DC7964C00}"/>
              </a:ext>
            </a:extLst>
          </p:cNvPr>
          <p:cNvSpPr>
            <a:spLocks noGrp="1"/>
          </p:cNvSpPr>
          <p:nvPr>
            <p:ph type="title"/>
          </p:nvPr>
        </p:nvSpPr>
        <p:spPr/>
        <p:txBody>
          <a:bodyPr/>
          <a:lstStyle/>
          <a:p>
            <a:r>
              <a:rPr lang="en-GB" dirty="0"/>
              <a:t>Other rules and definitions</a:t>
            </a:r>
          </a:p>
        </p:txBody>
      </p:sp>
      <p:sp>
        <p:nvSpPr>
          <p:cNvPr id="3" name="Content Placeholder 2">
            <a:extLst>
              <a:ext uri="{FF2B5EF4-FFF2-40B4-BE49-F238E27FC236}">
                <a16:creationId xmlns:a16="http://schemas.microsoft.com/office/drawing/2014/main" id="{4FF3C916-B61D-47EA-B411-389816A9C450}"/>
              </a:ext>
            </a:extLst>
          </p:cNvPr>
          <p:cNvSpPr>
            <a:spLocks noGrp="1"/>
          </p:cNvSpPr>
          <p:nvPr>
            <p:ph idx="1"/>
          </p:nvPr>
        </p:nvSpPr>
        <p:spPr>
          <a:xfrm>
            <a:off x="838200" y="1456915"/>
            <a:ext cx="10515600" cy="2628388"/>
          </a:xfrm>
        </p:spPr>
        <p:txBody>
          <a:bodyPr>
            <a:noAutofit/>
          </a:bodyPr>
          <a:lstStyle/>
          <a:p>
            <a:pPr marL="0" indent="0">
              <a:buNone/>
            </a:pPr>
            <a:r>
              <a:rPr lang="en-GB" sz="1600" dirty="0"/>
              <a:t>[1] Although not strictly a prerequisite to the existence of the copyright, a copyright notice should be included in all technical documentations and software produced by CERN members of personnel (</a:t>
            </a:r>
            <a:r>
              <a:rPr lang="en-GB" sz="1600" i="1" dirty="0"/>
              <a:t>© CERN [year of first publication]</a:t>
            </a:r>
            <a:r>
              <a:rPr lang="en-GB" sz="1600" dirty="0"/>
              <a:t>). The copyright notice serves to assert CERN’s ownership of the work, and to notify third parties that the work is protected by copyright, and who the owner of the copyright is.</a:t>
            </a:r>
          </a:p>
          <a:p>
            <a:pPr marL="0" indent="0">
              <a:buNone/>
            </a:pPr>
            <a:r>
              <a:rPr lang="en-GB" sz="1600" dirty="0"/>
              <a:t>[2] For software developments that are owned in whole or in part by CERN, CERN favours the open source [3] approach.</a:t>
            </a:r>
          </a:p>
          <a:p>
            <a:pPr marL="0" indent="0">
              <a:buNone/>
            </a:pPr>
            <a:r>
              <a:rPr lang="en-GB" sz="1600" dirty="0"/>
              <a:t>Exceptions can be made where there is good reason not to apply the open source approach at a given time. Alternatively, a dual licensing scheme can always be considered. The specifics of the software dissemination strategy are set out in a dedicated policy document.  [</a:t>
            </a:r>
            <a:r>
              <a:rPr lang="en-GB" sz="1600" dirty="0">
                <a:hlinkClick r:id="rId2"/>
              </a:rPr>
              <a:t>POLICY ON SOFTWARE DISSEMINATION</a:t>
            </a:r>
            <a:r>
              <a:rPr lang="en-GB" sz="1600" dirty="0"/>
              <a:t> 2017 written by Knowledge Transfer KT]</a:t>
            </a:r>
          </a:p>
          <a:p>
            <a:pPr marL="0" indent="0">
              <a:buNone/>
            </a:pPr>
            <a:endParaRPr lang="en-GB" sz="1600" dirty="0"/>
          </a:p>
          <a:p>
            <a:pPr marL="0" indent="0">
              <a:buNone/>
            </a:pPr>
            <a:r>
              <a:rPr lang="en-GB" sz="1600" dirty="0">
                <a:hlinkClick r:id="rId3"/>
              </a:rPr>
              <a:t>Open source initiative</a:t>
            </a:r>
            <a:r>
              <a:rPr lang="en-GB" sz="1600" dirty="0"/>
              <a:t>  means, among other: free redistribution;  allow distribution in source code as well as compiled form; allow modifications and derived work; allow them to be distributed under the same terms as the license of the original software; explicitly permit distribution of software built from modified source code.</a:t>
            </a:r>
          </a:p>
          <a:p>
            <a:pPr marL="0" indent="0">
              <a:buNone/>
            </a:pPr>
            <a:r>
              <a:rPr lang="en-GB" sz="1600" dirty="0"/>
              <a:t>In addition: </a:t>
            </a:r>
            <a:r>
              <a:rPr lang="en-GB" sz="1600" dirty="0">
                <a:latin typeface="Calibri" panose="020F0502020204030204" pitchFamily="34" charset="0"/>
              </a:rPr>
              <a:t> </a:t>
            </a:r>
            <a:r>
              <a:rPr lang="en-GB" sz="1600" dirty="0">
                <a:effectLst/>
                <a:latin typeface="Calibri" panose="020F0502020204030204" pitchFamily="34" charset="0"/>
                <a:ea typeface="Calibri" panose="020F0502020204030204" pitchFamily="34" charset="0"/>
              </a:rPr>
              <a:t>Many permissive licences allow to distribute the code under any licence, even to close it and sell  it under another name.</a:t>
            </a:r>
            <a:endParaRPr lang="en-GB" sz="1600" dirty="0"/>
          </a:p>
          <a:p>
            <a:pPr marL="0" indent="0">
              <a:buNone/>
            </a:pPr>
            <a:endParaRPr lang="en-GB" sz="1600" dirty="0"/>
          </a:p>
        </p:txBody>
      </p:sp>
      <p:sp>
        <p:nvSpPr>
          <p:cNvPr id="4" name="TextBox 3">
            <a:extLst>
              <a:ext uri="{FF2B5EF4-FFF2-40B4-BE49-F238E27FC236}">
                <a16:creationId xmlns:a16="http://schemas.microsoft.com/office/drawing/2014/main" id="{1A5A80ED-7B39-448C-8C71-0DBA17A14798}"/>
              </a:ext>
            </a:extLst>
          </p:cNvPr>
          <p:cNvSpPr txBox="1"/>
          <p:nvPr/>
        </p:nvSpPr>
        <p:spPr>
          <a:xfrm>
            <a:off x="927577" y="5706482"/>
            <a:ext cx="9121140" cy="1015663"/>
          </a:xfrm>
          <a:prstGeom prst="rect">
            <a:avLst/>
          </a:prstGeom>
          <a:noFill/>
        </p:spPr>
        <p:txBody>
          <a:bodyPr wrap="square">
            <a:spAutoFit/>
          </a:bodyPr>
          <a:lstStyle/>
          <a:p>
            <a:r>
              <a:rPr lang="en-GB" sz="1400" dirty="0"/>
              <a:t>[1] Section 2.3.2, [2] Section 4.1.5,  </a:t>
            </a:r>
            <a:r>
              <a:rPr lang="en-GB" sz="1400" dirty="0">
                <a:hlinkClick r:id="rId4"/>
              </a:rPr>
              <a:t>POLICY ON THE MANAGEMENT OF INTELLECTUAL PROPERTY IN KNOWLEDGE TRANSFER ACTIVITIES AT CERN</a:t>
            </a:r>
            <a:r>
              <a:rPr lang="en-GB" sz="1400" dirty="0"/>
              <a:t> </a:t>
            </a:r>
          </a:p>
          <a:p>
            <a:r>
              <a:rPr lang="en-GB" sz="1400" dirty="0"/>
              <a:t>[3] see next slide</a:t>
            </a:r>
          </a:p>
          <a:p>
            <a:endParaRPr lang="en-GB" dirty="0"/>
          </a:p>
        </p:txBody>
      </p:sp>
    </p:spTree>
    <p:extLst>
      <p:ext uri="{BB962C8B-B14F-4D97-AF65-F5344CB8AC3E}">
        <p14:creationId xmlns:p14="http://schemas.microsoft.com/office/powerpoint/2010/main" val="2945876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AE6356-9736-4D3B-BF25-A78C8ABAFC84}"/>
              </a:ext>
            </a:extLst>
          </p:cNvPr>
          <p:cNvSpPr>
            <a:spLocks noGrp="1"/>
          </p:cNvSpPr>
          <p:nvPr>
            <p:ph type="title"/>
          </p:nvPr>
        </p:nvSpPr>
        <p:spPr/>
        <p:txBody>
          <a:bodyPr/>
          <a:lstStyle/>
          <a:p>
            <a:r>
              <a:rPr lang="en-GB" dirty="0"/>
              <a:t>Policy for software distributions</a:t>
            </a:r>
          </a:p>
        </p:txBody>
      </p:sp>
      <p:sp>
        <p:nvSpPr>
          <p:cNvPr id="3" name="Content Placeholder 2">
            <a:extLst>
              <a:ext uri="{FF2B5EF4-FFF2-40B4-BE49-F238E27FC236}">
                <a16:creationId xmlns:a16="http://schemas.microsoft.com/office/drawing/2014/main" id="{61E0E677-947C-42AE-BEB6-63AED9024D26}"/>
              </a:ext>
            </a:extLst>
          </p:cNvPr>
          <p:cNvSpPr>
            <a:spLocks noGrp="1"/>
          </p:cNvSpPr>
          <p:nvPr>
            <p:ph idx="1"/>
          </p:nvPr>
        </p:nvSpPr>
        <p:spPr>
          <a:xfrm>
            <a:off x="838200" y="1530657"/>
            <a:ext cx="10515600" cy="4381683"/>
          </a:xfrm>
        </p:spPr>
        <p:txBody>
          <a:bodyPr>
            <a:normAutofit fontScale="62500" lnSpcReduction="20000"/>
          </a:bodyPr>
          <a:lstStyle/>
          <a:p>
            <a:pPr marL="571500" indent="-571500">
              <a:buFont typeface="+mj-lt"/>
              <a:buAutoNum type="romanUcPeriod"/>
            </a:pPr>
            <a:r>
              <a:rPr lang="en-GB" dirty="0"/>
              <a:t>As stated in the CERN Staff Rules and Regulations , all Intellectual property rights generated from work by CERN Personnel are vested in CERN unless specified otherwise…</a:t>
            </a:r>
          </a:p>
          <a:p>
            <a:pPr marL="571500" indent="-571500">
              <a:buFont typeface="+mj-lt"/>
              <a:buAutoNum type="romanUcPeriod"/>
            </a:pPr>
            <a:r>
              <a:rPr lang="en-GB" dirty="0"/>
              <a:t>Any dissemination action engages the Organization’s responsibility and reputation and should be undertaken on a sound legal basis and with the best interest of the Organization in mind.</a:t>
            </a:r>
          </a:p>
          <a:p>
            <a:pPr marL="571500" indent="-571500">
              <a:buFont typeface="+mj-lt"/>
              <a:buAutoNum type="romanUcPeriod"/>
            </a:pPr>
            <a:r>
              <a:rPr lang="en-GB" dirty="0"/>
              <a:t>The contributions of individuals or groups of individuals should be acknowledged according to the standard practices of the software industry/community;</a:t>
            </a:r>
          </a:p>
          <a:p>
            <a:pPr marL="571500" indent="-571500">
              <a:buFont typeface="+mj-lt"/>
              <a:buAutoNum type="romanUcPeriod"/>
            </a:pPr>
            <a:r>
              <a:rPr lang="en-GB" dirty="0"/>
              <a:t>The opinion, perspective and expectations regarding the evolution of the technology, as expressed by the individuals, or groups of individuals, who developed the software technology, play a major role in choosing its dissemination course;</a:t>
            </a:r>
          </a:p>
          <a:p>
            <a:pPr marL="0" indent="0">
              <a:buNone/>
            </a:pPr>
            <a:endParaRPr lang="en-GB" dirty="0"/>
          </a:p>
          <a:p>
            <a:pPr marL="0" indent="0">
              <a:buNone/>
            </a:pPr>
            <a:r>
              <a:rPr lang="en-GB" dirty="0"/>
              <a:t>The Knowledge Transfer Group is responsible for facilitating the transfer of CERN technology for public use and benefit. Its mandate is to evaluate, obtain protection for, negotiate licensing and contractual agreements, provide legal advice, and promote CERN technologies.</a:t>
            </a:r>
          </a:p>
          <a:p>
            <a:pPr marL="0" indent="0">
              <a:buNone/>
            </a:pPr>
            <a:endParaRPr lang="en-GB" dirty="0"/>
          </a:p>
          <a:p>
            <a:pPr marL="0" indent="0">
              <a:buNone/>
            </a:pPr>
            <a:r>
              <a:rPr lang="en-GB" sz="2800" dirty="0"/>
              <a:t>Although indeed at CERN we privilege OS, but it does not imply an automatic decision and certainly not a decision taken by the Author(s) only. According to the Software dissemination policy an assessment of the software’s transfer potential is essential as well as a discussion to decide on the most appropriate licence. </a:t>
            </a:r>
          </a:p>
        </p:txBody>
      </p:sp>
      <p:sp>
        <p:nvSpPr>
          <p:cNvPr id="5" name="TextBox 4">
            <a:extLst>
              <a:ext uri="{FF2B5EF4-FFF2-40B4-BE49-F238E27FC236}">
                <a16:creationId xmlns:a16="http://schemas.microsoft.com/office/drawing/2014/main" id="{721D9E6E-94B6-4775-86FB-82FD2D0DF0DB}"/>
              </a:ext>
            </a:extLst>
          </p:cNvPr>
          <p:cNvSpPr txBox="1"/>
          <p:nvPr/>
        </p:nvSpPr>
        <p:spPr>
          <a:xfrm>
            <a:off x="838200" y="5912340"/>
            <a:ext cx="11500925" cy="369332"/>
          </a:xfrm>
          <a:prstGeom prst="rect">
            <a:avLst/>
          </a:prstGeom>
          <a:noFill/>
        </p:spPr>
        <p:txBody>
          <a:bodyPr wrap="square">
            <a:spAutoFit/>
          </a:bodyPr>
          <a:lstStyle/>
          <a:p>
            <a:r>
              <a:rPr lang="en-GB" dirty="0">
                <a:hlinkClick r:id="rId2"/>
              </a:rPr>
              <a:t>POLICY ON SOFTWARE DISSEMINATION</a:t>
            </a:r>
            <a:r>
              <a:rPr lang="en-GB" dirty="0"/>
              <a:t>, Knowledge Transfer Group</a:t>
            </a:r>
          </a:p>
        </p:txBody>
      </p:sp>
    </p:spTree>
    <p:extLst>
      <p:ext uri="{BB962C8B-B14F-4D97-AF65-F5344CB8AC3E}">
        <p14:creationId xmlns:p14="http://schemas.microsoft.com/office/powerpoint/2010/main" val="1076921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3A4DF3-F3F5-4F07-BB6A-21BCD8826F6F}"/>
              </a:ext>
            </a:extLst>
          </p:cNvPr>
          <p:cNvSpPr>
            <a:spLocks noGrp="1"/>
          </p:cNvSpPr>
          <p:nvPr>
            <p:ph type="title"/>
          </p:nvPr>
        </p:nvSpPr>
        <p:spPr/>
        <p:txBody>
          <a:bodyPr/>
          <a:lstStyle/>
          <a:p>
            <a:r>
              <a:rPr lang="en-GB" dirty="0"/>
              <a:t>Risks when choosing or not choosing a license</a:t>
            </a:r>
          </a:p>
        </p:txBody>
      </p:sp>
      <p:sp>
        <p:nvSpPr>
          <p:cNvPr id="3" name="Content Placeholder 2">
            <a:extLst>
              <a:ext uri="{FF2B5EF4-FFF2-40B4-BE49-F238E27FC236}">
                <a16:creationId xmlns:a16="http://schemas.microsoft.com/office/drawing/2014/main" id="{4609487E-56FB-4028-9AFF-74A527F1AD2B}"/>
              </a:ext>
            </a:extLst>
          </p:cNvPr>
          <p:cNvSpPr>
            <a:spLocks noGrp="1"/>
          </p:cNvSpPr>
          <p:nvPr>
            <p:ph idx="1"/>
          </p:nvPr>
        </p:nvSpPr>
        <p:spPr/>
        <p:txBody>
          <a:bodyPr>
            <a:normAutofit/>
          </a:bodyPr>
          <a:lstStyle/>
          <a:p>
            <a:pPr marL="0" indent="0">
              <a:buNone/>
            </a:pPr>
            <a:r>
              <a:rPr lang="en-GB" dirty="0"/>
              <a:t>Diverging opinions in case of shared ownership.</a:t>
            </a:r>
          </a:p>
          <a:p>
            <a:pPr marL="0" indent="0">
              <a:buNone/>
            </a:pPr>
            <a:r>
              <a:rPr lang="en-GB" dirty="0"/>
              <a:t>Licence or copyright violations due to:</a:t>
            </a:r>
          </a:p>
          <a:p>
            <a:r>
              <a:rPr lang="en-GB" dirty="0"/>
              <a:t>license incompatibilities</a:t>
            </a:r>
          </a:p>
          <a:p>
            <a:r>
              <a:rPr lang="en-GB" dirty="0"/>
              <a:t>missing due diligence</a:t>
            </a:r>
          </a:p>
          <a:p>
            <a:r>
              <a:rPr lang="en-GB" dirty="0"/>
              <a:t>implicit condition acceptance when using services such as github.com to distribute software</a:t>
            </a:r>
          </a:p>
          <a:p>
            <a:pPr marL="0" indent="0">
              <a:buNone/>
            </a:pPr>
            <a:endParaRPr lang="en-GB" dirty="0"/>
          </a:p>
        </p:txBody>
      </p:sp>
    </p:spTree>
    <p:extLst>
      <p:ext uri="{BB962C8B-B14F-4D97-AF65-F5344CB8AC3E}">
        <p14:creationId xmlns:p14="http://schemas.microsoft.com/office/powerpoint/2010/main" val="1579619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6F142A-218B-43BA-ACF2-29A34E70D9A6}"/>
              </a:ext>
            </a:extLst>
          </p:cNvPr>
          <p:cNvSpPr>
            <a:spLocks noGrp="1"/>
          </p:cNvSpPr>
          <p:nvPr>
            <p:ph type="title"/>
          </p:nvPr>
        </p:nvSpPr>
        <p:spPr/>
        <p:txBody>
          <a:bodyPr/>
          <a:lstStyle/>
          <a:p>
            <a:r>
              <a:rPr lang="en-GB" dirty="0"/>
              <a:t>Shared ownership</a:t>
            </a:r>
          </a:p>
        </p:txBody>
      </p:sp>
      <p:sp>
        <p:nvSpPr>
          <p:cNvPr id="3" name="Content Placeholder 2">
            <a:extLst>
              <a:ext uri="{FF2B5EF4-FFF2-40B4-BE49-F238E27FC236}">
                <a16:creationId xmlns:a16="http://schemas.microsoft.com/office/drawing/2014/main" id="{1F73D01D-D548-43FD-B600-27E22D405674}"/>
              </a:ext>
            </a:extLst>
          </p:cNvPr>
          <p:cNvSpPr>
            <a:spLocks noGrp="1"/>
          </p:cNvSpPr>
          <p:nvPr>
            <p:ph idx="1"/>
          </p:nvPr>
        </p:nvSpPr>
        <p:spPr>
          <a:xfrm>
            <a:off x="838200" y="1825625"/>
            <a:ext cx="10515600" cy="4667250"/>
          </a:xfrm>
        </p:spPr>
        <p:txBody>
          <a:bodyPr>
            <a:normAutofit fontScale="55000" lnSpcReduction="20000"/>
          </a:bodyPr>
          <a:lstStyle/>
          <a:p>
            <a:r>
              <a:rPr lang="en-GB" dirty="0"/>
              <a:t>No license means no rights for anybody (including authors when they are not the copyright owners) except for all copyright owners.</a:t>
            </a:r>
          </a:p>
          <a:p>
            <a:r>
              <a:rPr lang="en-GB" dirty="0"/>
              <a:t>License can be changed only if all copyright owners agrees. An issue when multiple institutes are copyright holders.</a:t>
            </a:r>
          </a:p>
          <a:p>
            <a:r>
              <a:rPr lang="en-GB" dirty="0"/>
              <a:t>CERN authors are not copyright owners unless explicitly allowed by the DG.</a:t>
            </a:r>
          </a:p>
          <a:p>
            <a:pPr marL="0" indent="0">
              <a:buNone/>
            </a:pPr>
            <a:r>
              <a:rPr lang="en-GB" u="sng" dirty="0"/>
              <a:t>Before accepting a contribution</a:t>
            </a:r>
            <a:r>
              <a:rPr lang="en-GB" dirty="0"/>
              <a:t>:</a:t>
            </a:r>
          </a:p>
          <a:p>
            <a:r>
              <a:rPr lang="en-GB" dirty="0"/>
              <a:t>make sure the software has an appropriate license for the work, discussed with hierarchy and KT</a:t>
            </a:r>
          </a:p>
          <a:p>
            <a:r>
              <a:rPr lang="en-GB" dirty="0"/>
              <a:t>asks non-CERN authors of the contribution who is the copyright owners</a:t>
            </a:r>
          </a:p>
          <a:p>
            <a:r>
              <a:rPr lang="en-GB" dirty="0"/>
              <a:t>ask if the owner accepts to transfer copyright to CERN (many universities and institutes do not allow this)</a:t>
            </a:r>
          </a:p>
          <a:p>
            <a:r>
              <a:rPr lang="en-GB" dirty="0"/>
              <a:t>If not: </a:t>
            </a:r>
          </a:p>
          <a:p>
            <a:pPr lvl="1"/>
            <a:r>
              <a:rPr lang="en-GB" dirty="0"/>
              <a:t>add the owner in the copyright notice with the year of contribution</a:t>
            </a:r>
          </a:p>
          <a:p>
            <a:pPr lvl="1"/>
            <a:r>
              <a:rPr lang="en-GB" dirty="0"/>
              <a:t>add the author to the author list (in the main file if exists, or the file of the contribution of the repository)</a:t>
            </a:r>
          </a:p>
          <a:p>
            <a:pPr marL="0" indent="0">
              <a:buNone/>
            </a:pPr>
            <a:r>
              <a:rPr lang="en-GB" dirty="0"/>
              <a:t>KT can advice to prepare a contributor license agreement or other options, which is advisable for large projects.</a:t>
            </a:r>
          </a:p>
          <a:p>
            <a:pPr marL="0" indent="0">
              <a:buNone/>
            </a:pPr>
            <a:r>
              <a:rPr lang="en-GB" u="sng" dirty="0"/>
              <a:t>For existing projects in which the procedure above was not followed</a:t>
            </a:r>
            <a:r>
              <a:rPr lang="en-GB" dirty="0"/>
              <a:t>:</a:t>
            </a:r>
          </a:p>
          <a:p>
            <a:r>
              <a:rPr lang="en-GB" dirty="0"/>
              <a:t>Establish a list of contributions: author, year, affiliation at the time of the contribution, content of the contribution</a:t>
            </a:r>
          </a:p>
          <a:p>
            <a:r>
              <a:rPr lang="en-GB" dirty="0"/>
              <a:t>This allows KT to establish the copyright owners. Discuss with authors, KT, copyright owner for:</a:t>
            </a:r>
          </a:p>
          <a:p>
            <a:pPr lvl="1"/>
            <a:r>
              <a:rPr lang="en-GB" dirty="0"/>
              <a:t>establishing a appropriate license</a:t>
            </a:r>
          </a:p>
          <a:p>
            <a:pPr lvl="1"/>
            <a:r>
              <a:rPr lang="en-GB" dirty="0"/>
              <a:t>considering a collaborator agreement</a:t>
            </a:r>
          </a:p>
        </p:txBody>
      </p:sp>
    </p:spTree>
    <p:extLst>
      <p:ext uri="{BB962C8B-B14F-4D97-AF65-F5344CB8AC3E}">
        <p14:creationId xmlns:p14="http://schemas.microsoft.com/office/powerpoint/2010/main" val="2969325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
                                            <p:txEl>
                                              <p:pRg st="13" end="13"/>
                                            </p:txEl>
                                          </p:spTgt>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3">
                                            <p:txEl>
                                              <p:pRg st="14" end="14"/>
                                            </p:txEl>
                                          </p:spTgt>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E235E-B01F-4E03-B85C-16242B3C8744}"/>
              </a:ext>
            </a:extLst>
          </p:cNvPr>
          <p:cNvSpPr>
            <a:spLocks noGrp="1"/>
          </p:cNvSpPr>
          <p:nvPr>
            <p:ph type="title"/>
          </p:nvPr>
        </p:nvSpPr>
        <p:spPr/>
        <p:txBody>
          <a:bodyPr/>
          <a:lstStyle/>
          <a:p>
            <a:r>
              <a:rPr lang="en-GB" dirty="0"/>
              <a:t>Potential licence incompatibility.</a:t>
            </a:r>
            <a:br>
              <a:rPr lang="en-GB" dirty="0"/>
            </a:br>
            <a:endParaRPr lang="en-GB" dirty="0"/>
          </a:p>
        </p:txBody>
      </p:sp>
      <p:grpSp>
        <p:nvGrpSpPr>
          <p:cNvPr id="3" name="Group 2">
            <a:extLst>
              <a:ext uri="{FF2B5EF4-FFF2-40B4-BE49-F238E27FC236}">
                <a16:creationId xmlns:a16="http://schemas.microsoft.com/office/drawing/2014/main" id="{7B994545-8DB9-4ADF-9491-B06D316017E2}"/>
              </a:ext>
            </a:extLst>
          </p:cNvPr>
          <p:cNvGrpSpPr/>
          <p:nvPr/>
        </p:nvGrpSpPr>
        <p:grpSpPr>
          <a:xfrm>
            <a:off x="1108124" y="1215023"/>
            <a:ext cx="3632688" cy="2867162"/>
            <a:chOff x="1108124" y="1215023"/>
            <a:chExt cx="3632688" cy="2867162"/>
          </a:xfrm>
        </p:grpSpPr>
        <p:pic>
          <p:nvPicPr>
            <p:cNvPr id="5" name="Picture 4">
              <a:extLst>
                <a:ext uri="{FF2B5EF4-FFF2-40B4-BE49-F238E27FC236}">
                  <a16:creationId xmlns:a16="http://schemas.microsoft.com/office/drawing/2014/main" id="{B4AF55D9-CB4E-42D7-B319-4A6CA7E8C968}"/>
                </a:ext>
              </a:extLst>
            </p:cNvPr>
            <p:cNvPicPr>
              <a:picLocks noChangeAspect="1"/>
            </p:cNvPicPr>
            <p:nvPr/>
          </p:nvPicPr>
          <p:blipFill>
            <a:blip r:embed="rId2"/>
            <a:stretch>
              <a:fillRect/>
            </a:stretch>
          </p:blipFill>
          <p:spPr>
            <a:xfrm>
              <a:off x="1108124" y="1215023"/>
              <a:ext cx="3632688" cy="2728663"/>
            </a:xfrm>
            <a:prstGeom prst="rect">
              <a:avLst/>
            </a:prstGeom>
          </p:spPr>
        </p:pic>
        <p:sp>
          <p:nvSpPr>
            <p:cNvPr id="9" name="TextBox 8">
              <a:extLst>
                <a:ext uri="{FF2B5EF4-FFF2-40B4-BE49-F238E27FC236}">
                  <a16:creationId xmlns:a16="http://schemas.microsoft.com/office/drawing/2014/main" id="{1CC11A28-60D0-409D-B179-B0CF3B9F4850}"/>
                </a:ext>
              </a:extLst>
            </p:cNvPr>
            <p:cNvSpPr txBox="1"/>
            <p:nvPr/>
          </p:nvSpPr>
          <p:spPr>
            <a:xfrm>
              <a:off x="1108124" y="3805186"/>
              <a:ext cx="3416690" cy="276999"/>
            </a:xfrm>
            <a:prstGeom prst="rect">
              <a:avLst/>
            </a:prstGeom>
            <a:noFill/>
          </p:spPr>
          <p:txBody>
            <a:bodyPr wrap="square">
              <a:spAutoFit/>
            </a:bodyPr>
            <a:lstStyle/>
            <a:p>
              <a:r>
                <a:rPr lang="en-GB" sz="1200" dirty="0"/>
                <a:t>https://en.wikipedia.org/wiki/License_compatibility</a:t>
              </a:r>
            </a:p>
          </p:txBody>
        </p:sp>
      </p:grpSp>
      <p:sp>
        <p:nvSpPr>
          <p:cNvPr id="11" name="TextBox 10">
            <a:extLst>
              <a:ext uri="{FF2B5EF4-FFF2-40B4-BE49-F238E27FC236}">
                <a16:creationId xmlns:a16="http://schemas.microsoft.com/office/drawing/2014/main" id="{EE821E92-2455-43AE-B68C-D995F3768AC3}"/>
              </a:ext>
            </a:extLst>
          </p:cNvPr>
          <p:cNvSpPr txBox="1"/>
          <p:nvPr/>
        </p:nvSpPr>
        <p:spPr>
          <a:xfrm>
            <a:off x="5198012" y="1367522"/>
            <a:ext cx="6335736" cy="1200329"/>
          </a:xfrm>
          <a:prstGeom prst="rect">
            <a:avLst/>
          </a:prstGeom>
          <a:noFill/>
        </p:spPr>
        <p:txBody>
          <a:bodyPr wrap="square">
            <a:spAutoFit/>
          </a:bodyPr>
          <a:lstStyle/>
          <a:p>
            <a:endParaRPr lang="en-GB" dirty="0"/>
          </a:p>
          <a:p>
            <a:endParaRPr lang="en-GB" dirty="0"/>
          </a:p>
          <a:p>
            <a:endParaRPr lang="en-GB" dirty="0"/>
          </a:p>
          <a:p>
            <a:endParaRPr lang="en-GB" dirty="0"/>
          </a:p>
        </p:txBody>
      </p:sp>
      <p:sp>
        <p:nvSpPr>
          <p:cNvPr id="12" name="TextBox 11">
            <a:extLst>
              <a:ext uri="{FF2B5EF4-FFF2-40B4-BE49-F238E27FC236}">
                <a16:creationId xmlns:a16="http://schemas.microsoft.com/office/drawing/2014/main" id="{B90EACE1-5DB4-400B-BC12-42C53BE2AB1C}"/>
              </a:ext>
            </a:extLst>
          </p:cNvPr>
          <p:cNvSpPr txBox="1"/>
          <p:nvPr/>
        </p:nvSpPr>
        <p:spPr>
          <a:xfrm>
            <a:off x="5010736" y="1215023"/>
            <a:ext cx="6529699" cy="2031325"/>
          </a:xfrm>
          <a:prstGeom prst="rect">
            <a:avLst/>
          </a:prstGeom>
          <a:noFill/>
        </p:spPr>
        <p:txBody>
          <a:bodyPr wrap="square" rtlCol="0">
            <a:spAutoFit/>
          </a:bodyPr>
          <a:lstStyle/>
          <a:p>
            <a:r>
              <a:rPr lang="en-GB" dirty="0"/>
              <a:t>Main differences from licenses:</a:t>
            </a:r>
          </a:p>
          <a:p>
            <a:r>
              <a:rPr lang="en-GB" b="1" dirty="0"/>
              <a:t>MIT</a:t>
            </a:r>
            <a:r>
              <a:rPr lang="en-GB" dirty="0"/>
              <a:t>: short, simple, permissive</a:t>
            </a:r>
          </a:p>
          <a:p>
            <a:r>
              <a:rPr lang="en-GB" b="1" dirty="0"/>
              <a:t>Apache v2</a:t>
            </a:r>
            <a:r>
              <a:rPr lang="en-GB" dirty="0"/>
              <a:t>: longer than MIT, but protect against patent litigations, contributors accept explicitly to release their contributions under the same license</a:t>
            </a:r>
          </a:p>
          <a:p>
            <a:r>
              <a:rPr lang="en-GB" b="1" dirty="0"/>
              <a:t>GPL v3</a:t>
            </a:r>
            <a:r>
              <a:rPr lang="en-GB" dirty="0"/>
              <a:t>: cannot distribute or used in non GPL components</a:t>
            </a:r>
          </a:p>
          <a:p>
            <a:endParaRPr lang="en-GB" dirty="0"/>
          </a:p>
        </p:txBody>
      </p:sp>
      <p:sp>
        <p:nvSpPr>
          <p:cNvPr id="14" name="TextBox 13">
            <a:extLst>
              <a:ext uri="{FF2B5EF4-FFF2-40B4-BE49-F238E27FC236}">
                <a16:creationId xmlns:a16="http://schemas.microsoft.com/office/drawing/2014/main" id="{A820C678-8700-463B-8AC5-9453E02752C8}"/>
              </a:ext>
            </a:extLst>
          </p:cNvPr>
          <p:cNvSpPr txBox="1"/>
          <p:nvPr/>
        </p:nvSpPr>
        <p:spPr>
          <a:xfrm>
            <a:off x="838200" y="4377484"/>
            <a:ext cx="9879623" cy="2585323"/>
          </a:xfrm>
          <a:prstGeom prst="rect">
            <a:avLst/>
          </a:prstGeom>
          <a:noFill/>
        </p:spPr>
        <p:txBody>
          <a:bodyPr wrap="square">
            <a:spAutoFit/>
          </a:bodyPr>
          <a:lstStyle/>
          <a:p>
            <a:r>
              <a:rPr lang="en-GB" dirty="0">
                <a:hlinkClick r:id="rId3"/>
              </a:rPr>
              <a:t>Final Report of the Open Source Software Licence Task Force</a:t>
            </a:r>
            <a:r>
              <a:rPr lang="en-GB" dirty="0"/>
              <a:t> (2012 a bit ageing) recommends:</a:t>
            </a:r>
          </a:p>
          <a:p>
            <a:pPr marL="342900" indent="-342900">
              <a:buAutoNum type="arabicParenR"/>
            </a:pPr>
            <a:r>
              <a:rPr lang="en-GB" dirty="0"/>
              <a:t>GPL v3 for software developed solely by CERN and using GPL v3components</a:t>
            </a:r>
          </a:p>
          <a:p>
            <a:pPr marL="342900" indent="-342900">
              <a:buAutoNum type="arabicParenR"/>
            </a:pPr>
            <a:r>
              <a:rPr lang="en-GB" dirty="0"/>
              <a:t>LGPL v3 for software libraries developed solely by CERN and using GPL v3components</a:t>
            </a:r>
          </a:p>
          <a:p>
            <a:pPr marL="342900" indent="-342900">
              <a:buAutoNum type="arabicParenR"/>
            </a:pPr>
            <a:r>
              <a:rPr lang="en-GB" dirty="0"/>
              <a:t>Apache v2 for software to be used mostly as a component and not using GPL components</a:t>
            </a:r>
          </a:p>
          <a:p>
            <a:pPr marL="342900" indent="-342900">
              <a:buAutoNum type="arabicParenR"/>
            </a:pPr>
            <a:endParaRPr lang="en-GB" dirty="0"/>
          </a:p>
          <a:p>
            <a:r>
              <a:rPr lang="en-GB" dirty="0"/>
              <a:t>In the last years, many CERN projects chose MIT or Apache v2. </a:t>
            </a:r>
            <a:r>
              <a:rPr lang="en-GB" sz="1800" dirty="0">
                <a:effectLst/>
                <a:latin typeface="Calibri" panose="020F0502020204030204" pitchFamily="34" charset="0"/>
                <a:ea typeface="Calibri" panose="020F0502020204030204" pitchFamily="34" charset="0"/>
              </a:rPr>
              <a:t>BSD 3 clause as other possible licences could be considered. The choice of licence should reflect the aspirations of the development team and the transfer potential of the software.</a:t>
            </a:r>
            <a:endParaRPr lang="en-GB" dirty="0"/>
          </a:p>
          <a:p>
            <a:endParaRPr lang="en-GB" dirty="0"/>
          </a:p>
        </p:txBody>
      </p:sp>
      <p:sp>
        <p:nvSpPr>
          <p:cNvPr id="10" name="TextBox 9">
            <a:extLst>
              <a:ext uri="{FF2B5EF4-FFF2-40B4-BE49-F238E27FC236}">
                <a16:creationId xmlns:a16="http://schemas.microsoft.com/office/drawing/2014/main" id="{9984A8F6-3D81-4844-BE7F-E873E0AC35F9}"/>
              </a:ext>
            </a:extLst>
          </p:cNvPr>
          <p:cNvSpPr txBox="1"/>
          <p:nvPr/>
        </p:nvSpPr>
        <p:spPr>
          <a:xfrm>
            <a:off x="4923293" y="3001649"/>
            <a:ext cx="6704584" cy="923330"/>
          </a:xfrm>
          <a:prstGeom prst="rect">
            <a:avLst/>
          </a:prstGeom>
          <a:noFill/>
        </p:spPr>
        <p:txBody>
          <a:bodyPr wrap="square">
            <a:spAutoFit/>
          </a:bodyPr>
          <a:lstStyle/>
          <a:p>
            <a:r>
              <a:rPr lang="en-GB" dirty="0"/>
              <a:t>Example: A software licensed using Apache2 cannot use a  necessary component (even if dynamically loaded) licensed using GPLv3.</a:t>
            </a:r>
          </a:p>
          <a:p>
            <a:r>
              <a:rPr lang="en-GB" dirty="0"/>
              <a:t>Each license decision involves accepting compromises.</a:t>
            </a:r>
          </a:p>
        </p:txBody>
      </p:sp>
    </p:spTree>
    <p:extLst>
      <p:ext uri="{BB962C8B-B14F-4D97-AF65-F5344CB8AC3E}">
        <p14:creationId xmlns:p14="http://schemas.microsoft.com/office/powerpoint/2010/main" val="3852735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C93446-0494-4FFD-A193-F9845D800E6C}"/>
              </a:ext>
            </a:extLst>
          </p:cNvPr>
          <p:cNvSpPr>
            <a:spLocks noGrp="1"/>
          </p:cNvSpPr>
          <p:nvPr>
            <p:ph type="title"/>
          </p:nvPr>
        </p:nvSpPr>
        <p:spPr/>
        <p:txBody>
          <a:bodyPr/>
          <a:lstStyle/>
          <a:p>
            <a:r>
              <a:rPr lang="en-GB" dirty="0"/>
              <a:t>Issue with </a:t>
            </a:r>
            <a:r>
              <a:rPr lang="en-GB" dirty="0" err="1"/>
              <a:t>Github</a:t>
            </a:r>
            <a:r>
              <a:rPr lang="en-GB" dirty="0"/>
              <a:t> service</a:t>
            </a:r>
          </a:p>
        </p:txBody>
      </p:sp>
      <p:sp>
        <p:nvSpPr>
          <p:cNvPr id="3" name="Content Placeholder 2">
            <a:extLst>
              <a:ext uri="{FF2B5EF4-FFF2-40B4-BE49-F238E27FC236}">
                <a16:creationId xmlns:a16="http://schemas.microsoft.com/office/drawing/2014/main" id="{C81CCB39-B6DB-4C7B-863D-E6FCF2E0D428}"/>
              </a:ext>
            </a:extLst>
          </p:cNvPr>
          <p:cNvSpPr>
            <a:spLocks noGrp="1"/>
          </p:cNvSpPr>
          <p:nvPr>
            <p:ph idx="1"/>
          </p:nvPr>
        </p:nvSpPr>
        <p:spPr/>
        <p:txBody>
          <a:bodyPr>
            <a:normAutofit/>
          </a:bodyPr>
          <a:lstStyle/>
          <a:p>
            <a:pPr marL="0" indent="0">
              <a:buNone/>
            </a:pPr>
            <a:r>
              <a:rPr lang="en-GB" sz="1800" dirty="0"/>
              <a:t>Using GitHub services means accepting among other:</a:t>
            </a:r>
          </a:p>
          <a:p>
            <a:pPr marL="0" indent="0">
              <a:buNone/>
            </a:pPr>
            <a:endParaRPr lang="en-GB" sz="1800" dirty="0"/>
          </a:p>
          <a:p>
            <a:pPr marL="0" indent="0">
              <a:buNone/>
            </a:pPr>
            <a:r>
              <a:rPr lang="en-GB" sz="1800" dirty="0"/>
              <a:t>3. Ownership of Content, Right to Post, and License Grants</a:t>
            </a:r>
          </a:p>
          <a:p>
            <a:pPr marL="0" indent="0">
              <a:buNone/>
            </a:pPr>
            <a:endParaRPr lang="en-GB" sz="1800" dirty="0"/>
          </a:p>
          <a:p>
            <a:pPr marL="0" indent="0">
              <a:buNone/>
            </a:pPr>
            <a:r>
              <a:rPr lang="en-GB" sz="1800" dirty="0"/>
              <a:t>You retain ownership of and responsibility for Your Content. If you're posting anything you did not create yourself or </a:t>
            </a:r>
            <a:r>
              <a:rPr lang="en-GB" sz="1800" u="sng" dirty="0"/>
              <a:t>do not own the rights to</a:t>
            </a:r>
            <a:r>
              <a:rPr lang="en-GB" sz="1800" dirty="0"/>
              <a:t>, you agree that you are responsible for any Content you post; that you will only submit Content that you have the right to post; and that you will fully comply with any third party licenses relating to Content you post.</a:t>
            </a:r>
          </a:p>
          <a:p>
            <a:pPr marL="0" indent="0">
              <a:buNone/>
            </a:pPr>
            <a:endParaRPr lang="en-GB" sz="1800" dirty="0"/>
          </a:p>
          <a:p>
            <a:pPr marL="0" indent="0">
              <a:buNone/>
            </a:pPr>
            <a:r>
              <a:rPr lang="en-GB" sz="1800" dirty="0"/>
              <a:t>CERN Authors posting on </a:t>
            </a:r>
            <a:r>
              <a:rPr lang="en-GB" sz="1800" dirty="0" err="1"/>
              <a:t>Github</a:t>
            </a:r>
            <a:r>
              <a:rPr lang="en-GB" sz="1800" dirty="0"/>
              <a:t> takes the responsibility to:</a:t>
            </a:r>
          </a:p>
          <a:p>
            <a:r>
              <a:rPr lang="en-GB" sz="1800" dirty="0"/>
              <a:t>Have checked with hierarchy and KT that they can distribute the work</a:t>
            </a:r>
          </a:p>
          <a:p>
            <a:r>
              <a:rPr lang="en-GB" sz="1800" dirty="0"/>
              <a:t>Have done due diligence to avoid copyright infringements </a:t>
            </a:r>
          </a:p>
        </p:txBody>
      </p:sp>
    </p:spTree>
    <p:extLst>
      <p:ext uri="{BB962C8B-B14F-4D97-AF65-F5344CB8AC3E}">
        <p14:creationId xmlns:p14="http://schemas.microsoft.com/office/powerpoint/2010/main" val="3817189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1546</TotalTime>
  <Words>2164</Words>
  <Application>Microsoft Office PowerPoint</Application>
  <PresentationFormat>Widescreen</PresentationFormat>
  <Paragraphs>170</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Office Theme</vt:lpstr>
      <vt:lpstr> Considerations on software licenses for the ABP group</vt:lpstr>
      <vt:lpstr>Introduction and content</vt:lpstr>
      <vt:lpstr>CERN Rules and Definitions</vt:lpstr>
      <vt:lpstr>Other rules and definitions</vt:lpstr>
      <vt:lpstr>Policy for software distributions</vt:lpstr>
      <vt:lpstr>Risks when choosing or not choosing a license</vt:lpstr>
      <vt:lpstr>Shared ownership</vt:lpstr>
      <vt:lpstr>Potential licence incompatibility. </vt:lpstr>
      <vt:lpstr>Issue with Github service</vt:lpstr>
      <vt:lpstr>Examples</vt:lpstr>
      <vt:lpstr>Examples</vt:lpstr>
      <vt:lpstr>Proposed policy for the ABP group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Software licenses or Dissemination of CERN Intellectual Property</dc:title>
  <dc:creator>Riccardo De Maria</dc:creator>
  <cp:lastModifiedBy>Riccardo De Maria</cp:lastModifiedBy>
  <cp:revision>30</cp:revision>
  <dcterms:created xsi:type="dcterms:W3CDTF">2022-05-04T08:36:28Z</dcterms:created>
  <dcterms:modified xsi:type="dcterms:W3CDTF">2022-05-09T13:35:53Z</dcterms:modified>
</cp:coreProperties>
</file>