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487" r:id="rId4"/>
    <p:sldId id="25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63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5C9EF3-93B8-4322-A58C-DCAE31A5FE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4CA27FA-DABA-4BDC-BBB8-C24450B858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F0034B-87FF-4B3C-ACB3-4C51493282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AC46A2-D17F-4969-A804-E9AA71D54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F81134-749C-4C3D-9C2F-D82D92425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053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4D6010-DDA6-4DB6-BACD-8CC1A37A4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8CECE6-E49A-4569-B2D8-6BADE30EC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37A7536-9480-4A04-B6EF-FBF8188BC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A9E73E6-0120-4501-AFD0-8B746E34B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339A962-18F3-473E-9973-155066F09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0745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DB20A1-33D2-4A93-8F94-9626D844D7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0251174-920E-448E-A015-E374CB1705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527E78-9621-430B-8010-91930D8BD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12FF961-C7B1-45E5-8CDA-923698AB9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67DF1D-A38E-4756-8CE6-B4D91EFF5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623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4019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6600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49304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7839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6056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9757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77922"/>
            <a:ext cx="2743200" cy="365125"/>
          </a:xfr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C1983E7E-2983-4F37-99C2-D64CDD2853A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203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65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7323DD-2787-4F2B-8EB7-C8F6A7600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C2AB06-8FA6-438F-A945-04B613C0CB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40E9B0B-37B7-4834-8E67-AF0C682B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D1D019-7BAC-4E38-BCCF-7807340A7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152D38-6A6B-4665-A945-35F9CD07A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3492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81797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0246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96494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8543"/>
            <a:ext cx="10515600" cy="5004928"/>
          </a:xfrm>
        </p:spPr>
        <p:txBody>
          <a:bodyPr>
            <a:normAutofit/>
          </a:bodyPr>
          <a:lstStyle>
            <a:lvl1pPr>
              <a:defRPr sz="2000">
                <a:latin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</a:defRPr>
            </a:lvl3pPr>
            <a:lvl4pPr>
              <a:defRPr sz="1400">
                <a:latin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03275"/>
          </a:xfrm>
        </p:spPr>
        <p:txBody>
          <a:bodyPr>
            <a:normAutofit/>
          </a:bodyPr>
          <a:lstStyle>
            <a:lvl1pPr>
              <a:defRPr sz="30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581400" y="6356349"/>
            <a:ext cx="4114800" cy="365125"/>
          </a:xfrm>
        </p:spPr>
        <p:txBody>
          <a:bodyPr/>
          <a:lstStyle>
            <a:lvl1pPr>
              <a:defRPr>
                <a:solidFill>
                  <a:srgbClr val="EDAF1A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10292080" y="63341"/>
            <a:ext cx="1899920" cy="365125"/>
          </a:xfrm>
        </p:spPr>
        <p:txBody>
          <a:bodyPr/>
          <a:lstStyle>
            <a:lvl1pPr>
              <a:defRPr>
                <a:solidFill>
                  <a:srgbClr val="DD5011"/>
                </a:solidFill>
              </a:defRPr>
            </a:lvl1pPr>
          </a:lstStyle>
          <a:p>
            <a:fld id="{849DFF45-C437-41AF-8750-93EF89DECA6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5" name="ProBar3"/>
          <p:cNvSpPr/>
          <p:nvPr userDrawn="1"/>
        </p:nvSpPr>
        <p:spPr>
          <a:xfrm>
            <a:off x="11580000" y="-1"/>
            <a:ext cx="612000" cy="151200"/>
          </a:xfrm>
          <a:prstGeom prst="rect">
            <a:avLst/>
          </a:prstGeom>
          <a:solidFill>
            <a:srgbClr val="E37D5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2009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8543"/>
            <a:ext cx="3696751" cy="5004928"/>
          </a:xfrm>
        </p:spPr>
        <p:txBody>
          <a:bodyPr>
            <a:normAutofit/>
          </a:bodyPr>
          <a:lstStyle>
            <a:lvl1pPr>
              <a:defRPr sz="2000">
                <a:latin typeface="Calibri Light" panose="020F0302020204030204" pitchFamily="34" charset="0"/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03275"/>
          </a:xfrm>
        </p:spPr>
        <p:txBody>
          <a:bodyPr>
            <a:normAutofit/>
          </a:bodyPr>
          <a:lstStyle>
            <a:lvl1pPr>
              <a:defRPr sz="3000">
                <a:latin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25.5.2022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581400" y="6356349"/>
            <a:ext cx="4114800" cy="365125"/>
          </a:xfrm>
        </p:spPr>
        <p:txBody>
          <a:bodyPr/>
          <a:lstStyle>
            <a:lvl1pPr>
              <a:defRPr>
                <a:solidFill>
                  <a:srgbClr val="EDAF1A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5" name="Content Placeholder 2"/>
          <p:cNvSpPr>
            <a:spLocks noGrp="1"/>
          </p:cNvSpPr>
          <p:nvPr>
            <p:ph idx="14"/>
          </p:nvPr>
        </p:nvSpPr>
        <p:spPr>
          <a:xfrm>
            <a:off x="4534951" y="1038542"/>
            <a:ext cx="7056000" cy="5004928"/>
          </a:xfrm>
        </p:spPr>
        <p:txBody>
          <a:bodyPr>
            <a:normAutofit/>
          </a:bodyPr>
          <a:lstStyle>
            <a:lvl1pPr>
              <a:defRPr sz="2000">
                <a:latin typeface="Calibri Light" panose="020F0302020204030204" pitchFamily="34" charset="0"/>
              </a:defRPr>
            </a:lvl1pPr>
            <a:lvl2pPr>
              <a:defRPr sz="1800">
                <a:latin typeface="Calibri Light" panose="020F0302020204030204" pitchFamily="34" charset="0"/>
              </a:defRPr>
            </a:lvl2pPr>
            <a:lvl3pPr>
              <a:defRPr sz="1600">
                <a:latin typeface="Calibri Light" panose="020F0302020204030204" pitchFamily="34" charset="0"/>
              </a:defRPr>
            </a:lvl3pPr>
            <a:lvl4pPr>
              <a:defRPr sz="1400">
                <a:latin typeface="Calibri Light" panose="020F0302020204030204" pitchFamily="34" charset="0"/>
              </a:defRPr>
            </a:lvl4pPr>
            <a:lvl5pPr>
              <a:defRPr sz="1400"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10292080" y="63341"/>
            <a:ext cx="1899920" cy="365125"/>
          </a:xfrm>
        </p:spPr>
        <p:txBody>
          <a:bodyPr/>
          <a:lstStyle>
            <a:lvl1pPr>
              <a:defRPr>
                <a:solidFill>
                  <a:srgbClr val="DD5011"/>
                </a:solidFill>
              </a:defRPr>
            </a:lvl1pPr>
          </a:lstStyle>
          <a:p>
            <a:fld id="{849DFF45-C437-41AF-8750-93EF89DECA6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ProBar3"/>
          <p:cNvSpPr/>
          <p:nvPr userDrawn="1"/>
        </p:nvSpPr>
        <p:spPr>
          <a:xfrm>
            <a:off x="11580000" y="-1"/>
            <a:ext cx="612000" cy="151200"/>
          </a:xfrm>
          <a:prstGeom prst="rect">
            <a:avLst/>
          </a:prstGeom>
          <a:solidFill>
            <a:srgbClr val="E37D5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075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RWTH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Titeltext</a:t>
            </a:r>
          </a:p>
        </p:txBody>
      </p:sp>
      <p:sp>
        <p:nvSpPr>
          <p:cNvPr id="13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73791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CF62FA-76A3-46C7-BF07-E0CB05282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0ADB859-CD8E-4417-B46C-50EE0BDF3D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904E0D-E030-4B80-A3B5-0E9A422AB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82B6655-6DC4-4205-991D-B7B442714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E3264E-FBCE-42CE-A4F0-FBBB34C0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0073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A3685F-0CF7-42DD-B89E-52DE40C1F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279D1FB-18D2-409F-A5A4-5CAACC7A14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F18B208-3626-4D7D-B256-2E9692AF02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E87DA87-D366-48FA-B264-363F65BFC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4C6E846-8EDC-414E-9FEB-7D8E4B135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32D07A-0211-4859-8F74-3AF899857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7651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2EAB0E9-EF34-424D-945D-321AD6E95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70F9019-E40D-4233-85A5-888D7F58D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2F63DE4-AD41-491C-823C-1535B4C04C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52AF933-C70C-44DA-99CE-7FC060E79E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0A3A4D0-F17A-4453-AA58-5A4566B8D2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B1A5574-FA18-4BA1-975B-49613DC39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DA45567A-16DB-4DB4-A9F4-A60739C9E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1A88F4A-373E-4F84-9FC7-84C0347B1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6081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6F0BD0-8D33-4794-AD85-E958148C48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90934C3-BE13-49C2-AE45-0F29361F4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B458055-98EF-4306-8F53-25F6868D1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76E266-C143-4A9D-A913-6EA78671A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60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8AA7D0-3C6D-4A8E-B8CD-D4B581311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355B716-20F2-4596-A570-2BF65F9A1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98B65D7-0C82-4C71-96F2-013DC0210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979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6CEEB4-3DF5-4B9D-9C6F-D189EAFA6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4F4399-B7F8-451B-8500-E27C5AA28B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8E60FD6-48EF-4A6C-B224-8F08FEC996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39335D8-9250-43F5-BD35-905F8CBEC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27D81F-7362-4150-8D21-57FFB3D2D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92987A0-38EE-4A3E-BB70-9C5BC8750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8230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FCD0EB-AE01-4461-96EC-A9681A644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553AF5F-CA47-4360-86F0-8A995E806B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746616-6837-424A-8FEE-D4DF6E4585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1D2B07B-D71A-455F-A14C-4C7BA2368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0FEC786-E93D-48F7-81E2-49F1DAC1C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4FDD446-C1A8-4D61-B7D6-B9589CBA6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182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83AB0CB-2600-4D60-8E79-BCE6BFF99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B77D2C6-4D61-4EC0-B534-1537C80255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0A2203-3451-4981-A204-40F0655CEB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03675-8FA6-4BFE-B4CE-E59534CBE16F}" type="datetimeFigureOut">
              <a:rPr lang="de-DE" smtClean="0"/>
              <a:t>07.09.2022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544C702-68DA-49D6-B2B1-BFFEBD6A3D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7E4A44-85F7-4D64-8445-8787DF30C7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048DA-67B7-4035-8A1C-6643A1DDAE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5649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62000">
              <a:srgbClr val="1D345D"/>
            </a:gs>
            <a:gs pos="100000">
              <a:srgbClr val="0E192C"/>
            </a:gs>
          </a:gsLst>
          <a:lin ang="4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25.5.2022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983E7E-2983-4F37-99C2-D64CDD2853A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797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B8AB4D-2C11-4CB5-88A0-FE13B24CC4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28CD0B0-CA20-4D0E-BA41-95EA08A3C1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3033B03-97D9-48F3-8252-0EC3DA0DAE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503" y="0"/>
            <a:ext cx="129804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4362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25.5.2022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1983E7E-2983-4F37-99C2-D64CDD2853A0}" type="slidenum">
              <a:rPr kumimoji="0" lang="de-DE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4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9926735-EB94-457A-AF44-BFD66125EE03}"/>
              </a:ext>
            </a:extLst>
          </p:cNvPr>
          <p:cNvSpPr/>
          <p:nvPr/>
        </p:nvSpPr>
        <p:spPr>
          <a:xfrm>
            <a:off x="108000" y="0"/>
            <a:ext cx="3024161" cy="8309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de-DE" sz="4950" b="1" dirty="0">
                <a:ln/>
                <a:solidFill>
                  <a:schemeClr val="bg1">
                    <a:lumMod val="95000"/>
                  </a:schemeClr>
                </a:solidFill>
              </a:rPr>
              <a:t>ET </a:t>
            </a:r>
            <a:r>
              <a:rPr lang="de-DE" sz="4950" b="1" dirty="0" err="1">
                <a:ln/>
                <a:solidFill>
                  <a:schemeClr val="bg1">
                    <a:lumMod val="95000"/>
                  </a:schemeClr>
                </a:solidFill>
              </a:rPr>
              <a:t>Vacuum</a:t>
            </a:r>
            <a:endParaRPr lang="de-DE" sz="4950" b="1" dirty="0">
              <a:ln/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4537159-CECF-49D5-86F9-AD54B5F4CFFC}"/>
              </a:ext>
            </a:extLst>
          </p:cNvPr>
          <p:cNvSpPr txBox="1"/>
          <p:nvPr/>
        </p:nvSpPr>
        <p:spPr>
          <a:xfrm>
            <a:off x="573741" y="1111624"/>
            <a:ext cx="1117002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</a:rPr>
              <a:t>12 x  10 km </a:t>
            </a:r>
            <a:r>
              <a:rPr lang="de-DE" sz="2400" dirty="0" err="1">
                <a:solidFill>
                  <a:schemeClr val="bg1"/>
                </a:solidFill>
              </a:rPr>
              <a:t>arms</a:t>
            </a:r>
            <a:r>
              <a:rPr lang="de-DE" sz="2400" dirty="0">
                <a:solidFill>
                  <a:schemeClr val="bg1"/>
                </a:solidFill>
              </a:rPr>
              <a:t> @ </a:t>
            </a:r>
            <a:r>
              <a:rPr lang="de-DE" sz="2400" dirty="0" err="1">
                <a:solidFill>
                  <a:schemeClr val="bg1"/>
                </a:solidFill>
              </a:rPr>
              <a:t>room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temperature</a:t>
            </a:r>
            <a:r>
              <a:rPr lang="de-DE" sz="2400" dirty="0">
                <a:solidFill>
                  <a:schemeClr val="bg1"/>
                </a:solidFill>
              </a:rPr>
              <a:t>  +  </a:t>
            </a:r>
            <a:r>
              <a:rPr lang="de-DE" sz="2400" dirty="0" err="1">
                <a:solidFill>
                  <a:schemeClr val="bg1"/>
                </a:solidFill>
              </a:rPr>
              <a:t>cryogenic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endstations</a:t>
            </a:r>
            <a:r>
              <a:rPr lang="de-DE" sz="2400" dirty="0">
                <a:solidFill>
                  <a:schemeClr val="bg1"/>
                </a:solidFill>
              </a:rPr>
              <a:t> (</a:t>
            </a:r>
            <a:r>
              <a:rPr lang="de-DE" sz="2400" dirty="0" err="1">
                <a:solidFill>
                  <a:schemeClr val="bg1"/>
                </a:solidFill>
              </a:rPr>
              <a:t>mirrors</a:t>
            </a:r>
            <a:r>
              <a:rPr lang="de-DE" sz="2400" dirty="0">
                <a:solidFill>
                  <a:schemeClr val="bg1"/>
                </a:solidFill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bg1"/>
                </a:solidFill>
              </a:rPr>
              <a:t>Largest</a:t>
            </a:r>
            <a:r>
              <a:rPr lang="de-DE" sz="2400" dirty="0">
                <a:solidFill>
                  <a:schemeClr val="bg1"/>
                </a:solidFill>
              </a:rPr>
              <a:t> UHV </a:t>
            </a:r>
            <a:r>
              <a:rPr lang="de-DE" sz="2400" dirty="0" err="1">
                <a:solidFill>
                  <a:schemeClr val="bg1"/>
                </a:solidFill>
              </a:rPr>
              <a:t>system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ever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 err="1">
                <a:solidFill>
                  <a:schemeClr val="bg1"/>
                </a:solidFill>
              </a:rPr>
              <a:t>built</a:t>
            </a:r>
            <a:endParaRPr lang="de-DE" sz="2400" dirty="0">
              <a:solidFill>
                <a:schemeClr val="bg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bg1"/>
                </a:solidFill>
              </a:rPr>
              <a:t>Fluctuations</a:t>
            </a:r>
            <a:r>
              <a:rPr lang="de-DE" sz="2400" dirty="0">
                <a:solidFill>
                  <a:schemeClr val="bg1"/>
                </a:solidFill>
              </a:rPr>
              <a:t> in gas </a:t>
            </a:r>
            <a:r>
              <a:rPr lang="de-DE" sz="2400" dirty="0" err="1">
                <a:solidFill>
                  <a:schemeClr val="bg1"/>
                </a:solidFill>
              </a:rPr>
              <a:t>density</a:t>
            </a:r>
            <a:r>
              <a:rPr lang="de-DE" sz="2400" dirty="0">
                <a:solidFill>
                  <a:schemeClr val="bg1"/>
                </a:solidFill>
              </a:rPr>
              <a:t> 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fluctuation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in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the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index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of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reflection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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noise</a:t>
            </a:r>
            <a:endParaRPr lang="de-DE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bg1"/>
                </a:solidFill>
              </a:rPr>
              <a:t>Vacuum</a:t>
            </a:r>
            <a:r>
              <a:rPr lang="de-DE" sz="2400" dirty="0">
                <a:solidFill>
                  <a:schemeClr val="bg1"/>
                </a:solidFill>
              </a:rPr>
              <a:t> 10</a:t>
            </a:r>
            <a:r>
              <a:rPr lang="de-DE" sz="2400" baseline="30000" dirty="0">
                <a:solidFill>
                  <a:schemeClr val="bg1"/>
                </a:solidFill>
              </a:rPr>
              <a:t>-11</a:t>
            </a:r>
            <a:r>
              <a:rPr lang="de-DE" sz="2400" dirty="0">
                <a:solidFill>
                  <a:schemeClr val="bg1"/>
                </a:solidFill>
              </a:rPr>
              <a:t> mbar  (</a:t>
            </a:r>
            <a:r>
              <a:rPr lang="de-DE" sz="2400" dirty="0" err="1">
                <a:solidFill>
                  <a:schemeClr val="bg1"/>
                </a:solidFill>
              </a:rPr>
              <a:t>cost</a:t>
            </a:r>
            <a:r>
              <a:rPr lang="de-DE" sz="2400" dirty="0">
                <a:solidFill>
                  <a:schemeClr val="bg1"/>
                </a:solidFill>
              </a:rPr>
              <a:t> 450 Mio. €)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Technological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developments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for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better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vacuum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and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lower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cost</a:t>
            </a:r>
            <a:endParaRPr lang="de-DE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New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materials</a:t>
            </a:r>
            <a:endParaRPr lang="de-DE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Coatings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Distributed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pumping</a:t>
            </a:r>
            <a:endParaRPr lang="de-DE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New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concepts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for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pipes</a:t>
            </a:r>
            <a:endParaRPr lang="de-DE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New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production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technologies</a:t>
            </a:r>
            <a:endParaRPr lang="de-DE" sz="2400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Better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design </a:t>
            </a:r>
            <a:r>
              <a:rPr lang="de-DE" sz="2400" dirty="0" err="1">
                <a:solidFill>
                  <a:schemeClr val="bg1"/>
                </a:solidFill>
                <a:sym typeface="Wingdings" panose="05000000000000000000" pitchFamily="2" charset="2"/>
              </a:rPr>
              <a:t>tools</a:t>
            </a:r>
            <a:r>
              <a:rPr lang="de-DE" sz="2400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  <a:endParaRPr lang="de-DE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653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B2012AFB-F733-42B6-ABED-A3A371FCB0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93142" y="1259580"/>
            <a:ext cx="5785120" cy="433884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91C4ED9F-F4A5-4843-8A8B-7165CD65565E}"/>
              </a:ext>
            </a:extLst>
          </p:cNvPr>
          <p:cNvSpPr/>
          <p:nvPr/>
        </p:nvSpPr>
        <p:spPr>
          <a:xfrm>
            <a:off x="108000" y="0"/>
            <a:ext cx="6220036" cy="8309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de-DE" sz="4950" b="1" dirty="0">
                <a:ln/>
                <a:solidFill>
                  <a:schemeClr val="bg1">
                    <a:lumMod val="95000"/>
                  </a:schemeClr>
                </a:solidFill>
              </a:rPr>
              <a:t>New UHV Technologies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96D3544-36D3-443F-A342-7EE436867A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10" y="1478584"/>
            <a:ext cx="4328932" cy="2789208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F046F85E-F63B-43FA-914D-7A9AE944C1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303" y="4092431"/>
            <a:ext cx="3547733" cy="265737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6C34B335-ABC4-405C-93F5-93B2CE2416E9}"/>
              </a:ext>
            </a:extLst>
          </p:cNvPr>
          <p:cNvSpPr txBox="1"/>
          <p:nvPr/>
        </p:nvSpPr>
        <p:spPr>
          <a:xfrm>
            <a:off x="9967509" y="519103"/>
            <a:ext cx="222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Composite </a:t>
            </a:r>
            <a:r>
              <a:rPr lang="de-DE" dirty="0" err="1"/>
              <a:t>pipe</a:t>
            </a:r>
            <a:endParaRPr lang="de-DE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824EC5A-F640-4A9D-8192-C589F9B71991}"/>
              </a:ext>
            </a:extLst>
          </p:cNvPr>
          <p:cNvSpPr txBox="1"/>
          <p:nvPr/>
        </p:nvSpPr>
        <p:spPr>
          <a:xfrm>
            <a:off x="2779059" y="3723099"/>
            <a:ext cx="2296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continious</a:t>
            </a:r>
            <a:r>
              <a:rPr lang="de-DE" dirty="0"/>
              <a:t> </a:t>
            </a:r>
            <a:r>
              <a:rPr lang="de-DE" dirty="0" err="1"/>
              <a:t>production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4CFDD3B-D371-4BE0-9657-6770C370A3D5}"/>
              </a:ext>
            </a:extLst>
          </p:cNvPr>
          <p:cNvSpPr txBox="1"/>
          <p:nvPr/>
        </p:nvSpPr>
        <p:spPr>
          <a:xfrm>
            <a:off x="2850776" y="4317141"/>
            <a:ext cx="22962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mild </a:t>
            </a:r>
            <a:r>
              <a:rPr lang="de-DE" dirty="0" err="1"/>
              <a:t>steel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9874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Breitbild</PresentationFormat>
  <Paragraphs>18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</vt:lpstr>
      <vt:lpstr>1_Office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achim.stahl</dc:creator>
  <cp:lastModifiedBy>achim.stahl</cp:lastModifiedBy>
  <cp:revision>3</cp:revision>
  <dcterms:created xsi:type="dcterms:W3CDTF">2022-09-07T06:44:07Z</dcterms:created>
  <dcterms:modified xsi:type="dcterms:W3CDTF">2022-09-07T07:06:05Z</dcterms:modified>
</cp:coreProperties>
</file>