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6" r:id="rId3"/>
    <p:sldId id="274" r:id="rId4"/>
    <p:sldId id="277" r:id="rId5"/>
    <p:sldId id="278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6" r:id="rId15"/>
    <p:sldId id="320" r:id="rId16"/>
    <p:sldId id="270" r:id="rId17"/>
    <p:sldId id="323" r:id="rId18"/>
    <p:sldId id="317" r:id="rId19"/>
    <p:sldId id="318" r:id="rId20"/>
    <p:sldId id="321" r:id="rId21"/>
    <p:sldId id="322" r:id="rId22"/>
    <p:sldId id="319" r:id="rId23"/>
    <p:sldId id="284" r:id="rId24"/>
    <p:sldId id="285" r:id="rId25"/>
    <p:sldId id="286" r:id="rId26"/>
    <p:sldId id="299" r:id="rId27"/>
    <p:sldId id="261" r:id="rId2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E7C6045-8123-4262-B644-9EFD91C59E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72B254-59CB-4035-A00F-D4F400E716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82914-A121-4B6C-BE0C-F682476C98CC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681960-6598-48BB-96B8-DD6472D10AF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5A3A6C-51ED-45E3-A6B1-78DAF3A15D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A34C6-D470-4263-B619-5E345C8B7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75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BDC26-7B40-449E-AEA1-A29CA57ADC5B}" type="datetimeFigureOut">
              <a:rPr lang="en-US" smtClean="0"/>
              <a:t>5/24/2022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8B30E-AAC2-429F-A9EA-4278ABA493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37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38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7294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4746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5565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351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69571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452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9402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89824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8257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2860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494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82138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719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19681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13685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0036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6661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46863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8B30E-AAC2-429F-A9EA-4278ABA4939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485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3989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8766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880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7240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5455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412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A8B30E-AAC2-429F-A9EA-4278ABA4939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0452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8E15FB13-5E9C-44F1-985C-C7E65612F656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0191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CA580-F5F0-4BBC-B042-23AE7AA75E9E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5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CBB66361-4DC8-492F-8DF2-B2913541F3C0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88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FDE6-F12A-4D74-8464-7B10F442DA23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05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33784827-4E06-4BD7-A59A-F4CC3B3F593A}" type="datetime1">
              <a:rPr lang="en-US" smtClean="0"/>
              <a:t>5/24/2022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BACE5-4BA4-4461-9C3E-5D0CDB215CC7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95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D879-F944-4D3D-9147-5286A9BD6DE0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896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6C33F-6E77-4931-A74A-F1C663EE7378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15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3C28A-EEEE-4496-AFBF-ED23C6679010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977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783B6FF7-0A12-49A4-8EAA-DC0BA6BF9E97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10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00DB605-17C7-45EA-A886-9954DA8141D0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8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81E1617B-0A4D-4700-95E8-D4665244D1BC}" type="datetime1">
              <a:rPr lang="en-US" smtClean="0"/>
              <a:t>5/24/2022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962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68" r:id="rId6"/>
    <p:sldLayoutId id="2147483764" r:id="rId7"/>
    <p:sldLayoutId id="2147483765" r:id="rId8"/>
    <p:sldLayoutId id="2147483766" r:id="rId9"/>
    <p:sldLayoutId id="2147483767" r:id="rId10"/>
    <p:sldLayoutId id="2147483769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indico.cern.ch/event/964037/contributions/4604784/attachments/2349310/4007239/ATLAS%20Upgrade%20week%2019_11_2021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837873/contributions/4118028/attachments/2155325/3635407/20201203-AUW-UPO-infrastructure.pdf" TargetMode="External"/><Relationship Id="rId5" Type="http://schemas.openxmlformats.org/officeDocument/2006/relationships/hyperlink" Target="https://indico.cern.ch/event/964025/" TargetMode="Externa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49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7" name="Freeform: Shape 51">
            <a:extLst>
              <a:ext uri="{FF2B5EF4-FFF2-40B4-BE49-F238E27FC236}">
                <a16:creationId xmlns:a16="http://schemas.microsoft.com/office/drawing/2014/main" id="{A896E309-9008-4FCF-B20E-4D66A8893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9129" y="1074738"/>
            <a:ext cx="4883079" cy="4679812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866FB43D-65CC-47CA-8035-FF8F6B4D1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837" y="850790"/>
            <a:ext cx="5363405" cy="5136542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E667A721-F18D-4002-9D70-BC20D791C0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7555" y="993913"/>
            <a:ext cx="5101065" cy="4884295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A77DD-644E-42E5-A09A-5924B3E3BC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427" y="463062"/>
            <a:ext cx="6870413" cy="2421980"/>
          </a:xfrm>
          <a:solidFill>
            <a:srgbClr val="0033A0"/>
          </a:solidFill>
          <a:ln>
            <a:solidFill>
              <a:srgbClr val="0033A0"/>
            </a:solidFill>
          </a:ln>
        </p:spPr>
        <p:txBody>
          <a:bodyPr anchor="b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SXSN1 and CO2 Process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CDEAC-2155-4ED8-83C5-38EC49AB73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642" y="2871619"/>
            <a:ext cx="5617794" cy="3424479"/>
          </a:xfrm>
          <a:solidFill>
            <a:srgbClr val="0033A0"/>
          </a:solidFill>
        </p:spPr>
        <p:txBody>
          <a:bodyPr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24/05/2022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F8E210-FA75-48F0-A277-D009FECBA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9001" y="5424809"/>
            <a:ext cx="1200839" cy="12008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CFD44A-B8A1-45ED-92A5-0A834EB3D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427" y="5437363"/>
            <a:ext cx="2550574" cy="11583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AD7BBA-1A34-43FA-A0A9-C5DCC5D9522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451" b="1"/>
          <a:stretch/>
        </p:blipFill>
        <p:spPr>
          <a:xfrm>
            <a:off x="6151942" y="790847"/>
            <a:ext cx="5681631" cy="5247593"/>
          </a:xfrm>
          <a:custGeom>
            <a:avLst/>
            <a:gdLst/>
            <a:ahLst/>
            <a:cxnLst/>
            <a:rect l="l" t="t" r="r" b="b"/>
            <a:pathLst>
              <a:path w="4292584" h="4094066">
                <a:moveTo>
                  <a:pt x="2456537" y="0"/>
                </a:moveTo>
                <a:cubicBezTo>
                  <a:pt x="2738780" y="0"/>
                  <a:pt x="2998545" y="55066"/>
                  <a:pt x="3228742" y="163517"/>
                </a:cubicBezTo>
                <a:cubicBezTo>
                  <a:pt x="3444477" y="265234"/>
                  <a:pt x="3633959" y="413698"/>
                  <a:pt x="3791935" y="604700"/>
                </a:cubicBezTo>
                <a:cubicBezTo>
                  <a:pt x="4114802" y="995211"/>
                  <a:pt x="4292584" y="1550174"/>
                  <a:pt x="4292584" y="2167403"/>
                </a:cubicBezTo>
                <a:cubicBezTo>
                  <a:pt x="4292584" y="2413659"/>
                  <a:pt x="4223774" y="2611299"/>
                  <a:pt x="4069573" y="2808283"/>
                </a:cubicBezTo>
                <a:cubicBezTo>
                  <a:pt x="3908278" y="3014339"/>
                  <a:pt x="3665922" y="3204126"/>
                  <a:pt x="3409289" y="3405037"/>
                </a:cubicBezTo>
                <a:cubicBezTo>
                  <a:pt x="3361941" y="3442060"/>
                  <a:pt x="3313027" y="3480392"/>
                  <a:pt x="3264115" y="3519190"/>
                </a:cubicBezTo>
                <a:cubicBezTo>
                  <a:pt x="2826289" y="3866416"/>
                  <a:pt x="2506740" y="4094066"/>
                  <a:pt x="2071218" y="4094066"/>
                </a:cubicBezTo>
                <a:cubicBezTo>
                  <a:pt x="1407617" y="4094066"/>
                  <a:pt x="937645" y="3814621"/>
                  <a:pt x="499819" y="3159623"/>
                </a:cubicBezTo>
                <a:cubicBezTo>
                  <a:pt x="442524" y="3073891"/>
                  <a:pt x="386517" y="2995921"/>
                  <a:pt x="332353" y="2920566"/>
                </a:cubicBezTo>
                <a:cubicBezTo>
                  <a:pt x="107867" y="2608119"/>
                  <a:pt x="0" y="2445632"/>
                  <a:pt x="0" y="2167403"/>
                </a:cubicBezTo>
                <a:cubicBezTo>
                  <a:pt x="0" y="1891138"/>
                  <a:pt x="67612" y="1618236"/>
                  <a:pt x="200812" y="1356275"/>
                </a:cubicBezTo>
                <a:cubicBezTo>
                  <a:pt x="331156" y="1100015"/>
                  <a:pt x="517505" y="865448"/>
                  <a:pt x="754611" y="659299"/>
                </a:cubicBezTo>
                <a:cubicBezTo>
                  <a:pt x="987664" y="456610"/>
                  <a:pt x="1264470" y="289449"/>
                  <a:pt x="1555279" y="175950"/>
                </a:cubicBezTo>
                <a:cubicBezTo>
                  <a:pt x="1853918" y="59181"/>
                  <a:pt x="2157254" y="0"/>
                  <a:pt x="2456537" y="0"/>
                </a:cubicBezTo>
                <a:close/>
              </a:path>
            </a:pathLst>
          </a:cu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8F3C22-A9D0-4F0E-8E21-431F16256E28}"/>
              </a:ext>
            </a:extLst>
          </p:cNvPr>
          <p:cNvSpPr txBox="1"/>
          <p:nvPr/>
        </p:nvSpPr>
        <p:spPr>
          <a:xfrm>
            <a:off x="358427" y="3594651"/>
            <a:ext cx="395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17B1628-83FB-4904-B9F9-858045DDF684}"/>
              </a:ext>
            </a:extLst>
          </p:cNvPr>
          <p:cNvSpPr txBox="1">
            <a:spLocks/>
          </p:cNvSpPr>
          <p:nvPr/>
        </p:nvSpPr>
        <p:spPr>
          <a:xfrm>
            <a:off x="276588" y="4249087"/>
            <a:ext cx="5946978" cy="1091087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txBody>
          <a:bodyPr vert="horz" lIns="109728" tIns="109728" rIns="109728" bIns="9144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5400" b="1" kern="1200" spc="1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495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18672" y="24823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Construction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39530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50614-26C2-4325-938A-DC8DFA84C24A}"/>
              </a:ext>
            </a:extLst>
          </p:cNvPr>
          <p:cNvSpPr txBox="1"/>
          <p:nvPr/>
        </p:nvSpPr>
        <p:spPr>
          <a:xfrm>
            <a:off x="10026720" y="745375"/>
            <a:ext cx="2352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April 2022: Ground floor almost completed</a:t>
            </a:r>
          </a:p>
        </p:txBody>
      </p:sp>
      <p:pic>
        <p:nvPicPr>
          <p:cNvPr id="10" name="Picture 9" descr="A building under construction&#10;&#10;Description automatically generated with low confidence">
            <a:extLst>
              <a:ext uri="{FF2B5EF4-FFF2-40B4-BE49-F238E27FC236}">
                <a16:creationId xmlns:a16="http://schemas.microsoft.com/office/drawing/2014/main" id="{E39B35EF-EF8B-4ABB-A8B5-104320A8F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942" y="745375"/>
            <a:ext cx="8899095" cy="532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97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1FB69A-C24F-4DE7-AEED-DBCD162EEB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719" y="730868"/>
            <a:ext cx="7821901" cy="58959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18672" y="24823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Construction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50614-26C2-4325-938A-DC8DFA84C24A}"/>
              </a:ext>
            </a:extLst>
          </p:cNvPr>
          <p:cNvSpPr txBox="1"/>
          <p:nvPr/>
        </p:nvSpPr>
        <p:spPr>
          <a:xfrm>
            <a:off x="9580474" y="861228"/>
            <a:ext cx="2352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Today: First floor on going </a:t>
            </a:r>
          </a:p>
        </p:txBody>
      </p:sp>
    </p:spTree>
    <p:extLst>
      <p:ext uri="{BB962C8B-B14F-4D97-AF65-F5344CB8AC3E}">
        <p14:creationId xmlns:p14="http://schemas.microsoft.com/office/powerpoint/2010/main" val="2888353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13922" y="215323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Planning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AA083A-677A-41A9-B503-6BFF5C17DA55}"/>
              </a:ext>
            </a:extLst>
          </p:cNvPr>
          <p:cNvSpPr/>
          <p:nvPr/>
        </p:nvSpPr>
        <p:spPr>
          <a:xfrm>
            <a:off x="434229" y="973430"/>
            <a:ext cx="1785673" cy="2286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2022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44E4DE-D570-490E-93E2-3DA246C3CB49}"/>
              </a:ext>
            </a:extLst>
          </p:cNvPr>
          <p:cNvSpPr/>
          <p:nvPr/>
        </p:nvSpPr>
        <p:spPr>
          <a:xfrm>
            <a:off x="2309403" y="973430"/>
            <a:ext cx="1785673" cy="2286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2023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47AF6D-E16A-4468-89EA-67BBC040569B}"/>
              </a:ext>
            </a:extLst>
          </p:cNvPr>
          <p:cNvSpPr/>
          <p:nvPr/>
        </p:nvSpPr>
        <p:spPr>
          <a:xfrm>
            <a:off x="4159291" y="973430"/>
            <a:ext cx="1785673" cy="2286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2024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195B283-B7E5-4EC5-ABBF-08AAB5F7F354}"/>
              </a:ext>
            </a:extLst>
          </p:cNvPr>
          <p:cNvSpPr/>
          <p:nvPr/>
        </p:nvSpPr>
        <p:spPr>
          <a:xfrm>
            <a:off x="6009179" y="973430"/>
            <a:ext cx="1785673" cy="2286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2025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488EDB-967C-4017-A334-C75B7912ECA1}"/>
              </a:ext>
            </a:extLst>
          </p:cNvPr>
          <p:cNvSpPr/>
          <p:nvPr/>
        </p:nvSpPr>
        <p:spPr>
          <a:xfrm>
            <a:off x="7859067" y="973430"/>
            <a:ext cx="3898704" cy="2286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LS3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A80FF3-7255-4E9A-AB4C-C5C2764EECAA}"/>
              </a:ext>
            </a:extLst>
          </p:cNvPr>
          <p:cNvSpPr/>
          <p:nvPr/>
        </p:nvSpPr>
        <p:spPr>
          <a:xfrm>
            <a:off x="440031" y="1226853"/>
            <a:ext cx="1779872" cy="517933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Civil engineering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5E50FB-7A73-4E1C-93FA-D304341AC777}"/>
              </a:ext>
            </a:extLst>
          </p:cNvPr>
          <p:cNvSpPr/>
          <p:nvPr/>
        </p:nvSpPr>
        <p:spPr>
          <a:xfrm>
            <a:off x="2309403" y="1742350"/>
            <a:ext cx="942976" cy="517933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Building infrastructure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DD1509-E3F0-4437-966D-F56435B17521}"/>
              </a:ext>
            </a:extLst>
          </p:cNvPr>
          <p:cNvSpPr/>
          <p:nvPr/>
        </p:nvSpPr>
        <p:spPr>
          <a:xfrm>
            <a:off x="3268255" y="1742350"/>
            <a:ext cx="826821" cy="517933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EL </a:t>
            </a:r>
            <a:r>
              <a:rPr lang="en-US" sz="1050">
                <a:latin typeface="Calibri" panose="020F0502020204030204" pitchFamily="34" charset="0"/>
                <a:cs typeface="Calibri" panose="020F0502020204030204" pitchFamily="34" charset="0"/>
              </a:rPr>
              <a:t>for R744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4D2EF7-45C8-4C96-99C1-528A91209A88}"/>
              </a:ext>
            </a:extLst>
          </p:cNvPr>
          <p:cNvSpPr/>
          <p:nvPr/>
        </p:nvSpPr>
        <p:spPr>
          <a:xfrm>
            <a:off x="4159291" y="2260283"/>
            <a:ext cx="942976" cy="514016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>
                <a:latin typeface="Calibri" panose="020F0502020204030204" pitchFamily="34" charset="0"/>
                <a:cs typeface="Calibri" panose="020F0502020204030204" pitchFamily="34" charset="0"/>
              </a:rPr>
              <a:t>EN-CV R744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B503E2-F868-42DB-AF84-A831CE32C085}"/>
              </a:ext>
            </a:extLst>
          </p:cNvPr>
          <p:cNvSpPr/>
          <p:nvPr/>
        </p:nvSpPr>
        <p:spPr>
          <a:xfrm>
            <a:off x="4159291" y="2818523"/>
            <a:ext cx="942976" cy="510200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>
                <a:latin typeface="Calibri" panose="020F0502020204030204" pitchFamily="34" charset="0"/>
                <a:cs typeface="Calibri" panose="020F0502020204030204" pitchFamily="34" charset="0"/>
              </a:rPr>
              <a:t>EP-DT 2PACL</a:t>
            </a:r>
            <a:endParaRPr lang="en-US" sz="10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AF7B0A0-94C1-49F5-A9F0-D3DCC204900A}"/>
              </a:ext>
            </a:extLst>
          </p:cNvPr>
          <p:cNvCxnSpPr>
            <a:cxnSpLocks/>
          </p:cNvCxnSpPr>
          <p:nvPr/>
        </p:nvCxnSpPr>
        <p:spPr>
          <a:xfrm>
            <a:off x="300302" y="3648364"/>
            <a:ext cx="986893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6B7556F-33E7-400C-A833-432B8C5C4383}"/>
              </a:ext>
            </a:extLst>
          </p:cNvPr>
          <p:cNvSpPr/>
          <p:nvPr/>
        </p:nvSpPr>
        <p:spPr>
          <a:xfrm>
            <a:off x="5624512" y="4003208"/>
            <a:ext cx="942976" cy="514016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Early installation</a:t>
            </a:r>
          </a:p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USA15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5D4F49-70EA-4196-96AC-C9CAC3AF9049}"/>
              </a:ext>
            </a:extLst>
          </p:cNvPr>
          <p:cNvSpPr txBox="1"/>
          <p:nvPr/>
        </p:nvSpPr>
        <p:spPr>
          <a:xfrm>
            <a:off x="213922" y="3244011"/>
            <a:ext cx="1357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SXSN1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1504535-FB7C-4861-9D0C-F4A0791FE7A2}"/>
              </a:ext>
            </a:extLst>
          </p:cNvPr>
          <p:cNvSpPr txBox="1"/>
          <p:nvPr/>
        </p:nvSpPr>
        <p:spPr>
          <a:xfrm>
            <a:off x="196815" y="3692798"/>
            <a:ext cx="1357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ATLAS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763E486-D95D-44CB-9712-79B949E8D845}"/>
              </a:ext>
            </a:extLst>
          </p:cNvPr>
          <p:cNvSpPr/>
          <p:nvPr/>
        </p:nvSpPr>
        <p:spPr>
          <a:xfrm>
            <a:off x="1276926" y="5574941"/>
            <a:ext cx="942976" cy="514016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Pipping shaft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E84367A-BE00-48A8-8983-617E55F64837}"/>
              </a:ext>
            </a:extLst>
          </p:cNvPr>
          <p:cNvSpPr/>
          <p:nvPr/>
        </p:nvSpPr>
        <p:spPr>
          <a:xfrm>
            <a:off x="2309403" y="5002906"/>
            <a:ext cx="942976" cy="514016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Mezzanine USA15 CV Room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80068F0-96B1-46B6-B3DC-803C08154DF6}"/>
              </a:ext>
            </a:extLst>
          </p:cNvPr>
          <p:cNvSpPr/>
          <p:nvPr/>
        </p:nvSpPr>
        <p:spPr>
          <a:xfrm>
            <a:off x="8052597" y="4443407"/>
            <a:ext cx="3705174" cy="514016"/>
          </a:xfrm>
          <a:prstGeom prst="rect">
            <a:avLst/>
          </a:prstGeom>
          <a:solidFill>
            <a:srgbClr val="0099CC"/>
          </a:solidFill>
          <a:ln>
            <a:solidFill>
              <a:srgbClr val="00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Remaining operation and installation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479AD1A-C838-4F98-857A-86B9C209E80F}"/>
              </a:ext>
            </a:extLst>
          </p:cNvPr>
          <p:cNvSpPr/>
          <p:nvPr/>
        </p:nvSpPr>
        <p:spPr>
          <a:xfrm>
            <a:off x="5624512" y="3375775"/>
            <a:ext cx="942976" cy="51401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Calibri" panose="020F0502020204030204" pitchFamily="34" charset="0"/>
                <a:cs typeface="Calibri" panose="020F0502020204030204" pitchFamily="34" charset="0"/>
              </a:rPr>
              <a:t>SXNS1 – USA15 connection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E55A80-2E9A-47AD-85F3-BFAAA671229F}"/>
              </a:ext>
            </a:extLst>
          </p:cNvPr>
          <p:cNvSpPr txBox="1"/>
          <p:nvPr/>
        </p:nvSpPr>
        <p:spPr>
          <a:xfrm>
            <a:off x="3524745" y="5067392"/>
            <a:ext cx="3823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See Raphael’s presentation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4C49A03-4CBB-4F39-A321-F415C8B3A9F1}"/>
              </a:ext>
            </a:extLst>
          </p:cNvPr>
          <p:cNvCxnSpPr>
            <a:endCxn id="36" idx="1"/>
          </p:cNvCxnSpPr>
          <p:nvPr/>
        </p:nvCxnSpPr>
        <p:spPr>
          <a:xfrm flipV="1">
            <a:off x="3268255" y="5252058"/>
            <a:ext cx="256490" cy="6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416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13922" y="215323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Summary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202FF5-7D58-49CC-8641-67C96543AFD4}"/>
              </a:ext>
            </a:extLst>
          </p:cNvPr>
          <p:cNvSpPr txBox="1"/>
          <p:nvPr/>
        </p:nvSpPr>
        <p:spPr>
          <a:xfrm>
            <a:off x="378691" y="1376218"/>
            <a:ext cx="108989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Civil engineering planning: Being kept by the contractor → Construction finished by Q4 –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Infrastructure planning: Q1 and Q2 2023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Services design already completed → procurement phase on going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Integration of the equipment → Completed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Project meeting each two weeks to revise conflicts or changes (due to the better definition coming from the design phase)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Overall → The project is progressing well but still a lot to come.</a:t>
            </a:r>
          </a:p>
        </p:txBody>
      </p:sp>
    </p:spTree>
    <p:extLst>
      <p:ext uri="{BB962C8B-B14F-4D97-AF65-F5344CB8AC3E}">
        <p14:creationId xmlns:p14="http://schemas.microsoft.com/office/powerpoint/2010/main" val="3497696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591858" y="2659559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 and Electrical Upgrade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</p:spTree>
    <p:extLst>
      <p:ext uri="{BB962C8B-B14F-4D97-AF65-F5344CB8AC3E}">
        <p14:creationId xmlns:p14="http://schemas.microsoft.com/office/powerpoint/2010/main" val="4171291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Infrastructure </a:t>
            </a:r>
            <a:r>
              <a:rPr lang="en-US" sz="4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upgrade: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Power requirements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D37650-82FE-4F70-93AA-5458C8FD67C9}"/>
              </a:ext>
            </a:extLst>
          </p:cNvPr>
          <p:cNvSpPr txBox="1"/>
          <p:nvPr/>
        </p:nvSpPr>
        <p:spPr>
          <a:xfrm>
            <a:off x="300302" y="906502"/>
            <a:ext cx="108056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Power needs for ATLAS Phase-II defined and compiled in EDMS 2594736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→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5MVA additional power needs, increases expected for: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	• Upgraded ATLAS detectors &amp; new trigger electronics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	• CO2 Cooling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	• TDAQ farm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+mn-cs"/>
              </a:rPr>
              <a:t>WPs are being worked out together with EN-EL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Previous presentations in the AUW on the topic by Martin Aleksa, Lukasz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Zwalinksi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and Gerardo Velazquez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can be found 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and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236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Power 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BA8FAF3-A9E9-4706-8AD8-B6858C3BCBA7}"/>
              </a:ext>
            </a:extLst>
          </p:cNvPr>
          <p:cNvSpPr txBox="1"/>
          <p:nvPr/>
        </p:nvSpPr>
        <p:spPr>
          <a:xfrm>
            <a:off x="300302" y="958741"/>
            <a:ext cx="114743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When talking about detector and associated rack infrastructure powering during Run2, ATLAS was consuming: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Normal → ~ 770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→ ~ 1500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UPS → ~ 561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Diesel → ~ 100 kVA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F3E8D95B-A998-4E39-8301-2D5DC305503A}"/>
              </a:ext>
            </a:extLst>
          </p:cNvPr>
          <p:cNvSpPr/>
          <p:nvPr/>
        </p:nvSpPr>
        <p:spPr>
          <a:xfrm>
            <a:off x="4045627" y="1513103"/>
            <a:ext cx="273378" cy="104495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F63FC0-CB85-438C-94B5-EDF1772335F0}"/>
              </a:ext>
            </a:extLst>
          </p:cNvPr>
          <p:cNvSpPr txBox="1"/>
          <p:nvPr/>
        </p:nvSpPr>
        <p:spPr>
          <a:xfrm>
            <a:off x="4338147" y="1850917"/>
            <a:ext cx="7351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~ 3000 kVA (primary cooling and general infrastructure not accounted here)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07EBDB-5D4A-4606-B4B1-5A1AA735DECF}"/>
              </a:ext>
            </a:extLst>
          </p:cNvPr>
          <p:cNvSpPr txBox="1"/>
          <p:nvPr/>
        </p:nvSpPr>
        <p:spPr>
          <a:xfrm>
            <a:off x="300302" y="2967234"/>
            <a:ext cx="11474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Phase II upgrade, the following loads have been requested by the detectors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Normal → ~ 3700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→ ~ 3100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UPS → ~ 990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Diesel → ~ 140 kVA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3DF1AA2D-7372-438A-9BC9-1E7D8F07A6C4}"/>
              </a:ext>
            </a:extLst>
          </p:cNvPr>
          <p:cNvSpPr/>
          <p:nvPr/>
        </p:nvSpPr>
        <p:spPr>
          <a:xfrm>
            <a:off x="3330761" y="3346741"/>
            <a:ext cx="273378" cy="1044959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20FAF8-EB6B-4BDA-8015-D189D7D47E64}"/>
              </a:ext>
            </a:extLst>
          </p:cNvPr>
          <p:cNvSpPr txBox="1"/>
          <p:nvPr/>
        </p:nvSpPr>
        <p:spPr>
          <a:xfrm>
            <a:off x="3693182" y="3679100"/>
            <a:ext cx="7351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~ 7800 kVA (primary cooling and general infrastructure not accounted here)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2F341F-C72C-4BB2-A395-461331C3AA17}"/>
              </a:ext>
            </a:extLst>
          </p:cNvPr>
          <p:cNvSpPr txBox="1"/>
          <p:nvPr/>
        </p:nvSpPr>
        <p:spPr>
          <a:xfrm>
            <a:off x="300302" y="4675695"/>
            <a:ext cx="1012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There is no room in the existing infrastructure to cope with the requested load →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Upgrade needed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7BBB61-94A7-431A-8A92-C58F9286B9B5}"/>
              </a:ext>
            </a:extLst>
          </p:cNvPr>
          <p:cNvSpPr txBox="1"/>
          <p:nvPr/>
        </p:nvSpPr>
        <p:spPr>
          <a:xfrm>
            <a:off x="3604139" y="4075591"/>
            <a:ext cx="7194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numbers cover what will remain + the upgrade</a:t>
            </a:r>
          </a:p>
        </p:txBody>
      </p:sp>
    </p:spTree>
    <p:extLst>
      <p:ext uri="{BB962C8B-B14F-4D97-AF65-F5344CB8AC3E}">
        <p14:creationId xmlns:p14="http://schemas.microsoft.com/office/powerpoint/2010/main" val="2489698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Power overview vs work packages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07EBDB-5D4A-4606-B4B1-5A1AA735DECF}"/>
              </a:ext>
            </a:extLst>
          </p:cNvPr>
          <p:cNvSpPr txBox="1"/>
          <p:nvPr/>
        </p:nvSpPr>
        <p:spPr>
          <a:xfrm>
            <a:off x="358844" y="961364"/>
            <a:ext cx="11474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upgrade of the different networks is covered by the following so-called work packages: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Normal → ~ 3700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→ ~ 3100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UPS → ~ 990 kVA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Diesel → ~ 140 kVA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D431C5-D9CD-43AD-B7F9-8B7FD1D3BE10}"/>
              </a:ext>
            </a:extLst>
          </p:cNvPr>
          <p:cNvSpPr/>
          <p:nvPr/>
        </p:nvSpPr>
        <p:spPr>
          <a:xfrm>
            <a:off x="2505630" y="3536818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2PACL – CO2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143535-84B3-47D4-9BCB-706C25EA48AA}"/>
              </a:ext>
            </a:extLst>
          </p:cNvPr>
          <p:cNvSpPr/>
          <p:nvPr/>
        </p:nvSpPr>
        <p:spPr>
          <a:xfrm>
            <a:off x="4599952" y="3536818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2PACL – CO2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5A29AD6-F427-4348-8C06-87FB10F883EA}"/>
              </a:ext>
            </a:extLst>
          </p:cNvPr>
          <p:cNvSpPr/>
          <p:nvPr/>
        </p:nvSpPr>
        <p:spPr>
          <a:xfrm>
            <a:off x="4599952" y="3925723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SXSN1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90D855-E866-4D1F-8E99-F10B62166F8C}"/>
              </a:ext>
            </a:extLst>
          </p:cNvPr>
          <p:cNvSpPr/>
          <p:nvPr/>
        </p:nvSpPr>
        <p:spPr>
          <a:xfrm>
            <a:off x="4599952" y="4317527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UPS consolidation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108A1A-A6CD-47EE-9D78-7AE9187D43E3}"/>
              </a:ext>
            </a:extLst>
          </p:cNvPr>
          <p:cNvSpPr/>
          <p:nvPr/>
        </p:nvSpPr>
        <p:spPr>
          <a:xfrm>
            <a:off x="6515164" y="3536818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UPS consolidation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58148FD-FACA-408F-A4BE-9A189E308D2A}"/>
              </a:ext>
            </a:extLst>
          </p:cNvPr>
          <p:cNvSpPr/>
          <p:nvPr/>
        </p:nvSpPr>
        <p:spPr>
          <a:xfrm>
            <a:off x="6515164" y="3925723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ATCA area USA15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14FD882-0615-42CC-815A-A7DD9F1EAE28}"/>
              </a:ext>
            </a:extLst>
          </p:cNvPr>
          <p:cNvSpPr/>
          <p:nvPr/>
        </p:nvSpPr>
        <p:spPr>
          <a:xfrm>
            <a:off x="8430376" y="3536818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TDAQ containers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E9B3322-1932-4824-B948-3B5DEBB7E76F}"/>
              </a:ext>
            </a:extLst>
          </p:cNvPr>
          <p:cNvSpPr/>
          <p:nvPr/>
        </p:nvSpPr>
        <p:spPr>
          <a:xfrm>
            <a:off x="8430376" y="3914523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TDAQ SDX1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3BAD4B-A4AB-48A8-A988-07890C208876}"/>
              </a:ext>
            </a:extLst>
          </p:cNvPr>
          <p:cNvCxnSpPr/>
          <p:nvPr/>
        </p:nvCxnSpPr>
        <p:spPr>
          <a:xfrm>
            <a:off x="3431355" y="2233562"/>
            <a:ext cx="0" cy="1303256"/>
          </a:xfrm>
          <a:prstGeom prst="straightConnector1">
            <a:avLst/>
          </a:prstGeom>
          <a:ln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592431B-01D4-4326-AB30-FB88FD57CC76}"/>
              </a:ext>
            </a:extLst>
          </p:cNvPr>
          <p:cNvCxnSpPr>
            <a:cxnSpLocks/>
          </p:cNvCxnSpPr>
          <p:nvPr/>
        </p:nvCxnSpPr>
        <p:spPr>
          <a:xfrm>
            <a:off x="5516250" y="1960512"/>
            <a:ext cx="0" cy="1576306"/>
          </a:xfrm>
          <a:prstGeom prst="straightConnector1">
            <a:avLst/>
          </a:prstGeom>
          <a:ln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8E1FB29-0595-4953-BE07-928B495588D6}"/>
              </a:ext>
            </a:extLst>
          </p:cNvPr>
          <p:cNvCxnSpPr>
            <a:cxnSpLocks/>
          </p:cNvCxnSpPr>
          <p:nvPr/>
        </p:nvCxnSpPr>
        <p:spPr>
          <a:xfrm>
            <a:off x="7415860" y="1701432"/>
            <a:ext cx="0" cy="1835386"/>
          </a:xfrm>
          <a:prstGeom prst="straightConnector1">
            <a:avLst/>
          </a:prstGeom>
          <a:ln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5BA7A08-C3EE-4405-B173-70710A094730}"/>
              </a:ext>
            </a:extLst>
          </p:cNvPr>
          <p:cNvCxnSpPr>
            <a:cxnSpLocks/>
          </p:cNvCxnSpPr>
          <p:nvPr/>
        </p:nvCxnSpPr>
        <p:spPr>
          <a:xfrm flipH="1">
            <a:off x="9371813" y="1425207"/>
            <a:ext cx="25695" cy="2111611"/>
          </a:xfrm>
          <a:prstGeom prst="straightConnector1">
            <a:avLst/>
          </a:prstGeom>
          <a:ln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B1343C5-51F5-453C-B92E-657BACDCEA99}"/>
              </a:ext>
            </a:extLst>
          </p:cNvPr>
          <p:cNvCxnSpPr/>
          <p:nvPr/>
        </p:nvCxnSpPr>
        <p:spPr>
          <a:xfrm flipH="1">
            <a:off x="3091991" y="2233562"/>
            <a:ext cx="339364" cy="0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01B7976-9D05-4920-A497-A03D1344C720}"/>
              </a:ext>
            </a:extLst>
          </p:cNvPr>
          <p:cNvCxnSpPr>
            <a:cxnSpLocks/>
          </p:cNvCxnSpPr>
          <p:nvPr/>
        </p:nvCxnSpPr>
        <p:spPr>
          <a:xfrm flipH="1">
            <a:off x="3091991" y="1960512"/>
            <a:ext cx="2424259" cy="0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5DDDB71-BCBF-4709-B14D-4B323B6BFD7D}"/>
              </a:ext>
            </a:extLst>
          </p:cNvPr>
          <p:cNvCxnSpPr>
            <a:cxnSpLocks/>
          </p:cNvCxnSpPr>
          <p:nvPr/>
        </p:nvCxnSpPr>
        <p:spPr>
          <a:xfrm flipH="1">
            <a:off x="3094892" y="1701432"/>
            <a:ext cx="4320968" cy="0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2EA76AF-18F2-4B4A-A586-E4AC9D316D90}"/>
              </a:ext>
            </a:extLst>
          </p:cNvPr>
          <p:cNvCxnSpPr>
            <a:cxnSpLocks/>
          </p:cNvCxnSpPr>
          <p:nvPr/>
        </p:nvCxnSpPr>
        <p:spPr>
          <a:xfrm flipH="1">
            <a:off x="3355766" y="1425207"/>
            <a:ext cx="6041742" cy="0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31D31C9-EB29-479F-AA47-A22F06989C16}"/>
              </a:ext>
            </a:extLst>
          </p:cNvPr>
          <p:cNvSpPr txBox="1"/>
          <p:nvPr/>
        </p:nvSpPr>
        <p:spPr>
          <a:xfrm>
            <a:off x="904973" y="5290575"/>
            <a:ext cx="9521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Not easy to set up the scope of each WP as most of them are interrelated.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62086AA-6B18-4C17-8714-C4F9D39874DD}"/>
              </a:ext>
            </a:extLst>
          </p:cNvPr>
          <p:cNvSpPr/>
          <p:nvPr/>
        </p:nvSpPr>
        <p:spPr>
          <a:xfrm>
            <a:off x="8430376" y="4281263"/>
            <a:ext cx="1801392" cy="32993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SXSN1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074A29A-6C5B-4689-9D3B-0E620A5C27D4}"/>
              </a:ext>
            </a:extLst>
          </p:cNvPr>
          <p:cNvSpPr txBox="1"/>
          <p:nvPr/>
        </p:nvSpPr>
        <p:spPr>
          <a:xfrm>
            <a:off x="2506984" y="3863535"/>
            <a:ext cx="1876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Minor modifications not detailed in this presentation</a:t>
            </a:r>
          </a:p>
        </p:txBody>
      </p:sp>
    </p:spTree>
    <p:extLst>
      <p:ext uri="{BB962C8B-B14F-4D97-AF65-F5344CB8AC3E}">
        <p14:creationId xmlns:p14="http://schemas.microsoft.com/office/powerpoint/2010/main" val="1216529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Normal network – TDAQ containers: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07EBDB-5D4A-4606-B4B1-5A1AA735DECF}"/>
              </a:ext>
            </a:extLst>
          </p:cNvPr>
          <p:cNvSpPr txBox="1"/>
          <p:nvPr/>
        </p:nvSpPr>
        <p:spPr>
          <a:xfrm>
            <a:off x="-664745" y="1073335"/>
            <a:ext cx="69052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1200 kVA TDAQ area →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Two options selected (cost decision)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Upgrade needed: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(2) x 18 kVA feeders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(2) x 3.15 MVA transformers</a:t>
            </a:r>
          </a:p>
          <a:p>
            <a:pPr marL="1657350" marR="0" lvl="3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Cabling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BC9514-7253-4583-AE9A-C65D36D74182}"/>
              </a:ext>
            </a:extLst>
          </p:cNvPr>
          <p:cNvSpPr txBox="1"/>
          <p:nvPr/>
        </p:nvSpPr>
        <p:spPr>
          <a:xfrm>
            <a:off x="326118" y="3016577"/>
            <a:ext cx="4610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Works at the end of LS3: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Optimization based on the containers tendering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8D0BEB-995B-498E-A5BC-78FA2DAFA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6214" y="908030"/>
            <a:ext cx="7127788" cy="398055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FCEC4D-5074-4659-BDD1-98E34D75587E}"/>
              </a:ext>
            </a:extLst>
          </p:cNvPr>
          <p:cNvCxnSpPr/>
          <p:nvPr/>
        </p:nvCxnSpPr>
        <p:spPr>
          <a:xfrm>
            <a:off x="6890994" y="4157221"/>
            <a:ext cx="0" cy="245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0CC57A9-7630-4D54-8336-F2CF3488296F}"/>
              </a:ext>
            </a:extLst>
          </p:cNvPr>
          <p:cNvCxnSpPr/>
          <p:nvPr/>
        </p:nvCxnSpPr>
        <p:spPr>
          <a:xfrm>
            <a:off x="6919274" y="4402318"/>
            <a:ext cx="30354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8F3C401-8F18-402C-B3E4-05B6D03542AB}"/>
              </a:ext>
            </a:extLst>
          </p:cNvPr>
          <p:cNvCxnSpPr/>
          <p:nvPr/>
        </p:nvCxnSpPr>
        <p:spPr>
          <a:xfrm>
            <a:off x="9964132" y="4157221"/>
            <a:ext cx="0" cy="245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B307866-FDBC-4814-8140-359684AF1A78}"/>
              </a:ext>
            </a:extLst>
          </p:cNvPr>
          <p:cNvCxnSpPr/>
          <p:nvPr/>
        </p:nvCxnSpPr>
        <p:spPr>
          <a:xfrm>
            <a:off x="5279010" y="1225485"/>
            <a:ext cx="0" cy="3582185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EAAD7CD-772C-4B1E-943D-D6C38388DA16}"/>
              </a:ext>
            </a:extLst>
          </p:cNvPr>
          <p:cNvCxnSpPr/>
          <p:nvPr/>
        </p:nvCxnSpPr>
        <p:spPr>
          <a:xfrm>
            <a:off x="5269584" y="1225485"/>
            <a:ext cx="2271859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F97E172-1612-4293-AE7E-CC38300E14BD}"/>
              </a:ext>
            </a:extLst>
          </p:cNvPr>
          <p:cNvCxnSpPr/>
          <p:nvPr/>
        </p:nvCxnSpPr>
        <p:spPr>
          <a:xfrm>
            <a:off x="7569724" y="1225485"/>
            <a:ext cx="0" cy="2573517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76C072E-8507-4CB3-8FF1-D820C9C25738}"/>
              </a:ext>
            </a:extLst>
          </p:cNvPr>
          <p:cNvCxnSpPr>
            <a:cxnSpLocks/>
          </p:cNvCxnSpPr>
          <p:nvPr/>
        </p:nvCxnSpPr>
        <p:spPr>
          <a:xfrm>
            <a:off x="7541443" y="3808429"/>
            <a:ext cx="3648173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5DAC690-D2DB-4710-A352-B9F47212A520}"/>
              </a:ext>
            </a:extLst>
          </p:cNvPr>
          <p:cNvCxnSpPr/>
          <p:nvPr/>
        </p:nvCxnSpPr>
        <p:spPr>
          <a:xfrm>
            <a:off x="5279010" y="4807670"/>
            <a:ext cx="5891753" cy="0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43A5E16-6354-4B6C-83AA-BDDDE0B9211D}"/>
              </a:ext>
            </a:extLst>
          </p:cNvPr>
          <p:cNvCxnSpPr/>
          <p:nvPr/>
        </p:nvCxnSpPr>
        <p:spPr>
          <a:xfrm flipV="1">
            <a:off x="11189616" y="3808429"/>
            <a:ext cx="0" cy="999241"/>
          </a:xfrm>
          <a:prstGeom prst="line">
            <a:avLst/>
          </a:prstGeom>
          <a:ln w="381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C294EC7-4422-4677-9456-FA3D80CF4730}"/>
              </a:ext>
            </a:extLst>
          </p:cNvPr>
          <p:cNvSpPr txBox="1"/>
          <p:nvPr/>
        </p:nvSpPr>
        <p:spPr>
          <a:xfrm>
            <a:off x="5401559" y="4402318"/>
            <a:ext cx="135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Baseline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3722904-2D80-4F36-BF9D-F446AB85D2C0}"/>
              </a:ext>
            </a:extLst>
          </p:cNvPr>
          <p:cNvSpPr/>
          <p:nvPr/>
        </p:nvSpPr>
        <p:spPr>
          <a:xfrm>
            <a:off x="9087439" y="1073335"/>
            <a:ext cx="2271859" cy="244003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5438E2-522B-4085-8A08-D7B5A118CC44}"/>
              </a:ext>
            </a:extLst>
          </p:cNvPr>
          <p:cNvSpPr txBox="1"/>
          <p:nvPr/>
        </p:nvSpPr>
        <p:spPr>
          <a:xfrm>
            <a:off x="9181707" y="1074734"/>
            <a:ext cx="1580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Extra feature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00ACE29-300B-4297-B302-D3B5FCBABAA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44" y="4274544"/>
            <a:ext cx="2672638" cy="182277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FDB7473-B7C6-44D4-BE10-DF8E1C5F23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7169" y="4826108"/>
            <a:ext cx="2886268" cy="136022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556F0C8-6A8F-4B37-B6F2-D1CAE4E226FD}"/>
              </a:ext>
            </a:extLst>
          </p:cNvPr>
          <p:cNvSpPr txBox="1"/>
          <p:nvPr/>
        </p:nvSpPr>
        <p:spPr>
          <a:xfrm>
            <a:off x="300302" y="5598920"/>
            <a:ext cx="1535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Possible ATLAS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735482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0985937-122F-486D-A2A8-C9D4C3133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268" y="1262432"/>
            <a:ext cx="6987944" cy="47799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network – USA15: New ATCA area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513677-82C7-4B13-A314-EFB992312BA1}"/>
              </a:ext>
            </a:extLst>
          </p:cNvPr>
          <p:cNvSpPr txBox="1"/>
          <p:nvPr/>
        </p:nvSpPr>
        <p:spPr>
          <a:xfrm>
            <a:off x="-149846" y="893100"/>
            <a:ext cx="11971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~ 3100 kVA → 500 kVA US15 (existing network sufficient) + 2600 kVA USA15 (new network needed)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DEED14-B4A9-453D-A24A-C60C1C57C94D}"/>
              </a:ext>
            </a:extLst>
          </p:cNvPr>
          <p:cNvSpPr txBox="1"/>
          <p:nvPr/>
        </p:nvSpPr>
        <p:spPr>
          <a:xfrm>
            <a:off x="300302" y="1631764"/>
            <a:ext cx="5327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existing network will be replicated: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Baseline frozen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x 15 kV feeder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 transformer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 x 500 kVA UPS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Switchboards and cabling to racks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F748F7-92FD-45C6-AD2C-DC83EC1E4258}"/>
              </a:ext>
            </a:extLst>
          </p:cNvPr>
          <p:cNvSpPr txBox="1"/>
          <p:nvPr/>
        </p:nvSpPr>
        <p:spPr>
          <a:xfrm>
            <a:off x="370788" y="3695307"/>
            <a:ext cx="446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Works in LS3 in USA15 and prior to LS3 in SX1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Optimization: number of UPS may decrease based on the power evolution</a:t>
            </a:r>
          </a:p>
        </p:txBody>
      </p:sp>
    </p:spTree>
    <p:extLst>
      <p:ext uri="{BB962C8B-B14F-4D97-AF65-F5344CB8AC3E}">
        <p14:creationId xmlns:p14="http://schemas.microsoft.com/office/powerpoint/2010/main" val="212784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21664" y="140504"/>
            <a:ext cx="7551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Introduction to the CO2 2PACL</a:t>
            </a:r>
            <a:endParaRPr lang="en-US" sz="60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DE2E1D-D8C0-4EA1-9EE4-0DE27DEC4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175" y="902780"/>
            <a:ext cx="10153650" cy="47625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95AFF37-3089-4B20-928B-62E61EF7D935}"/>
              </a:ext>
            </a:extLst>
          </p:cNvPr>
          <p:cNvSpPr txBox="1"/>
          <p:nvPr/>
        </p:nvSpPr>
        <p:spPr>
          <a:xfrm>
            <a:off x="8248650" y="5143500"/>
            <a:ext cx="2606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Courtesy of Martin Aleksa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F16254C-203E-471C-8324-8C7F13B549A9}"/>
              </a:ext>
            </a:extLst>
          </p:cNvPr>
          <p:cNvCxnSpPr/>
          <p:nvPr/>
        </p:nvCxnSpPr>
        <p:spPr>
          <a:xfrm>
            <a:off x="7096125" y="3095625"/>
            <a:ext cx="1295400" cy="33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812197A-D14B-4767-8BDB-C6B93C164AE9}"/>
              </a:ext>
            </a:extLst>
          </p:cNvPr>
          <p:cNvSpPr txBox="1"/>
          <p:nvPr/>
        </p:nvSpPr>
        <p:spPr>
          <a:xfrm>
            <a:off x="8515350" y="3262312"/>
            <a:ext cx="337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building is needed to host the primary cooling equipment</a:t>
            </a:r>
          </a:p>
        </p:txBody>
      </p:sp>
    </p:spTree>
    <p:extLst>
      <p:ext uri="{BB962C8B-B14F-4D97-AF65-F5344CB8AC3E}">
        <p14:creationId xmlns:p14="http://schemas.microsoft.com/office/powerpoint/2010/main" val="2294974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network – USA15: New ATCA area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93C6AD-5780-414D-9DC0-0215E4C025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33" y="893100"/>
            <a:ext cx="5883102" cy="50253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346B80-4175-4E71-9C63-BC662AACB4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4435" y="921362"/>
            <a:ext cx="6117560" cy="49743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BD050F-CBA3-44E6-80BF-2D5B14269CB4}"/>
              </a:ext>
            </a:extLst>
          </p:cNvPr>
          <p:cNvSpPr txBox="1"/>
          <p:nvPr/>
        </p:nvSpPr>
        <p:spPr>
          <a:xfrm>
            <a:off x="120005" y="5561559"/>
            <a:ext cx="1145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Level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CB5AEE-965A-4EEC-9292-EF3BEC7435B7}"/>
              </a:ext>
            </a:extLst>
          </p:cNvPr>
          <p:cNvSpPr txBox="1"/>
          <p:nvPr/>
        </p:nvSpPr>
        <p:spPr>
          <a:xfrm>
            <a:off x="6003107" y="5596600"/>
            <a:ext cx="1145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Level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13535F-CF90-4D17-B2E6-3934BEE4DA2D}"/>
              </a:ext>
            </a:extLst>
          </p:cNvPr>
          <p:cNvSpPr txBox="1"/>
          <p:nvPr/>
        </p:nvSpPr>
        <p:spPr>
          <a:xfrm>
            <a:off x="4216938" y="1214935"/>
            <a:ext cx="170377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New ATCA racks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6C8EFA-468C-4FDC-BCAA-DB2B0A713580}"/>
              </a:ext>
            </a:extLst>
          </p:cNvPr>
          <p:cNvCxnSpPr/>
          <p:nvPr/>
        </p:nvCxnSpPr>
        <p:spPr>
          <a:xfrm flipH="1">
            <a:off x="5102550" y="1637881"/>
            <a:ext cx="514479" cy="208000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FFC824C-DF80-440D-9920-C3A858B91FCA}"/>
              </a:ext>
            </a:extLst>
          </p:cNvPr>
          <p:cNvCxnSpPr>
            <a:cxnSpLocks/>
          </p:cNvCxnSpPr>
          <p:nvPr/>
        </p:nvCxnSpPr>
        <p:spPr>
          <a:xfrm>
            <a:off x="5661645" y="1637881"/>
            <a:ext cx="2289349" cy="163871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AAFB47A-225B-4328-BE39-14697C33A7AA}"/>
              </a:ext>
            </a:extLst>
          </p:cNvPr>
          <p:cNvSpPr txBox="1"/>
          <p:nvPr/>
        </p:nvSpPr>
        <p:spPr>
          <a:xfrm>
            <a:off x="4872093" y="4899000"/>
            <a:ext cx="170377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Noise walls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F9E7560-B108-4945-B20E-B1CD94FB1564}"/>
              </a:ext>
            </a:extLst>
          </p:cNvPr>
          <p:cNvCxnSpPr>
            <a:cxnSpLocks/>
          </p:cNvCxnSpPr>
          <p:nvPr/>
        </p:nvCxnSpPr>
        <p:spPr>
          <a:xfrm flipV="1">
            <a:off x="6095999" y="3304862"/>
            <a:ext cx="1179008" cy="170581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5A0F7F7-F6CE-44CA-A101-9020A7AB070B}"/>
              </a:ext>
            </a:extLst>
          </p:cNvPr>
          <p:cNvCxnSpPr>
            <a:cxnSpLocks/>
            <a:stCxn id="25" idx="1"/>
          </p:cNvCxnSpPr>
          <p:nvPr/>
        </p:nvCxnSpPr>
        <p:spPr>
          <a:xfrm flipH="1" flipV="1">
            <a:off x="2327876" y="3993119"/>
            <a:ext cx="2544217" cy="109054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E132329-E47D-4A81-AF70-074C037A1FDC}"/>
              </a:ext>
            </a:extLst>
          </p:cNvPr>
          <p:cNvSpPr txBox="1"/>
          <p:nvPr/>
        </p:nvSpPr>
        <p:spPr>
          <a:xfrm>
            <a:off x="8184707" y="5820697"/>
            <a:ext cx="3652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Images courtesy of Kostas Iakovidis</a:t>
            </a:r>
          </a:p>
        </p:txBody>
      </p:sp>
    </p:spTree>
    <p:extLst>
      <p:ext uri="{BB962C8B-B14F-4D97-AF65-F5344CB8AC3E}">
        <p14:creationId xmlns:p14="http://schemas.microsoft.com/office/powerpoint/2010/main" val="3091170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UPS network – SDX1+ SXSN1: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39A2BC-3014-463B-84DF-0E55C1C3FE1A}"/>
              </a:ext>
            </a:extLst>
          </p:cNvPr>
          <p:cNvSpPr txBox="1"/>
          <p:nvPr/>
        </p:nvSpPr>
        <p:spPr>
          <a:xfrm>
            <a:off x="461913" y="989814"/>
            <a:ext cx="10991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USA15: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 new switchboards for 2PACL loads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Existing infrastructure to be used for rack room loads (minor modifications)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973A46-4642-4DB0-9CDF-BB497396BB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7517" y="2086084"/>
            <a:ext cx="6376050" cy="39562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F70503-ADF2-4EA3-9EFD-9C28D7E5F461}"/>
              </a:ext>
            </a:extLst>
          </p:cNvPr>
          <p:cNvSpPr txBox="1"/>
          <p:nvPr/>
        </p:nvSpPr>
        <p:spPr>
          <a:xfrm>
            <a:off x="593888" y="2243579"/>
            <a:ext cx="39642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Baseline frozen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Planning 2PACL: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Early installation being decided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LS3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Planning rack room: LS3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03ED2B-D815-4CAC-94F5-4D55FEC895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18" y="4585325"/>
            <a:ext cx="6039082" cy="128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03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284057" y="-30230"/>
            <a:ext cx="11623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Overall status and summary: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F06FA6-B141-49FB-B3D6-9B267B693F75}"/>
              </a:ext>
            </a:extLst>
          </p:cNvPr>
          <p:cNvSpPr txBox="1"/>
          <p:nvPr/>
        </p:nvSpPr>
        <p:spPr>
          <a:xfrm>
            <a:off x="300302" y="820960"/>
            <a:ext cx="116238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TDAQ containers and SDX1: scope identified, and baseline agreed. Granularity to racks to come with the TDAQ power evolution.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 USA15: scope identified, and baseline agreed. Granularity and optimizations to come with the power updates by the systems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UPS USA15: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2PACL: design completed, and baseline fixed (3D integration being adjusted) →Early installation (if approved)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USA15 racks: : scope identified, and baseline agreed. Granularity to come during Run3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WP have been worked out together with EN-EL and they will be reviewed in a Cost and Schedule Review on June 17, 2022. Cost are covered jointly by CERN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Hostlab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Phase II) and ATLAS Collaboration funds.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B8C6B7-2F19-4FC9-9726-919CAB816ADB}"/>
              </a:ext>
            </a:extLst>
          </p:cNvPr>
          <p:cNvSpPr txBox="1"/>
          <p:nvPr/>
        </p:nvSpPr>
        <p:spPr>
          <a:xfrm>
            <a:off x="300302" y="4394802"/>
            <a:ext cx="113409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Very challenging project → Run 4 load will be 2,5 times the Run 3 one. Almost duplicating the existing infrastructure is needed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lot of design work to come during Run 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Installation works during LS3 will take place all along ATLAS</a:t>
            </a:r>
          </a:p>
        </p:txBody>
      </p:sp>
    </p:spTree>
    <p:extLst>
      <p:ext uri="{BB962C8B-B14F-4D97-AF65-F5344CB8AC3E}">
        <p14:creationId xmlns:p14="http://schemas.microsoft.com/office/powerpoint/2010/main" val="3182689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416836" y="140504"/>
            <a:ext cx="1186628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Infrastructure Upgrade: Cooling requirements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8884A2-409E-4C37-A7D4-E33750F9ED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85035"/>
            <a:ext cx="12192000" cy="3601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81F294-1DA4-4D8E-ADBC-7822F55DF98E}"/>
              </a:ext>
            </a:extLst>
          </p:cNvPr>
          <p:cNvSpPr txBox="1"/>
          <p:nvPr/>
        </p:nvSpPr>
        <p:spPr>
          <a:xfrm>
            <a:off x="4006391" y="5103633"/>
            <a:ext cx="292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Courtesy of F. Dragoni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842029-1804-4B82-93A5-3B3394EE5B11}"/>
              </a:ext>
            </a:extLst>
          </p:cNvPr>
          <p:cNvSpPr txBox="1"/>
          <p:nvPr/>
        </p:nvSpPr>
        <p:spPr>
          <a:xfrm>
            <a:off x="416835" y="5585254"/>
            <a:ext cx="1091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 requirements for mixed water have increased in USA → Main reason for SU1/SUX1 upgrade</a:t>
            </a:r>
          </a:p>
        </p:txBody>
      </p:sp>
    </p:spTree>
    <p:extLst>
      <p:ext uri="{BB962C8B-B14F-4D97-AF65-F5344CB8AC3E}">
        <p14:creationId xmlns:p14="http://schemas.microsoft.com/office/powerpoint/2010/main" val="3214806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416836" y="140504"/>
            <a:ext cx="11866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Infrastructure Upgrade: Cooling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81F294-1DA4-4D8E-ADBC-7822F55DF98E}"/>
              </a:ext>
            </a:extLst>
          </p:cNvPr>
          <p:cNvSpPr txBox="1"/>
          <p:nvPr/>
        </p:nvSpPr>
        <p:spPr>
          <a:xfrm>
            <a:off x="4034671" y="5665847"/>
            <a:ext cx="292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Courtesy of F. Dragoni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79B76A-6833-49BB-BA93-2B77D0E0B0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25" y="999134"/>
            <a:ext cx="12100875" cy="455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410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416836" y="140504"/>
            <a:ext cx="11866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Infrastructure Upgrade: Cooling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81F294-1DA4-4D8E-ADBC-7822F55DF98E}"/>
              </a:ext>
            </a:extLst>
          </p:cNvPr>
          <p:cNvSpPr txBox="1"/>
          <p:nvPr/>
        </p:nvSpPr>
        <p:spPr>
          <a:xfrm>
            <a:off x="4072378" y="5838753"/>
            <a:ext cx="2922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Courtesy of F. Dragoni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D61A2C-70B1-4318-A97D-0979C546E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693" y="975685"/>
            <a:ext cx="10657488" cy="49066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2FB666-F47C-43B2-84F0-E939A9CE8697}"/>
              </a:ext>
            </a:extLst>
          </p:cNvPr>
          <p:cNvSpPr txBox="1"/>
          <p:nvPr/>
        </p:nvSpPr>
        <p:spPr>
          <a:xfrm>
            <a:off x="6834433" y="865570"/>
            <a:ext cx="595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/>
                <a:ea typeface="+mn-ea"/>
                <a:cs typeface="+mn-cs"/>
              </a:rPr>
              <a:t>*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Works organized in 3 work packages (WP)</a:t>
            </a:r>
          </a:p>
        </p:txBody>
      </p:sp>
    </p:spTree>
    <p:extLst>
      <p:ext uri="{BB962C8B-B14F-4D97-AF65-F5344CB8AC3E}">
        <p14:creationId xmlns:p14="http://schemas.microsoft.com/office/powerpoint/2010/main" val="3121867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416836" y="140504"/>
            <a:ext cx="11866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Infrastructure Upgrade: Cooling status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55FC91-C0AB-4FEF-97C2-11CB179333EC}"/>
              </a:ext>
            </a:extLst>
          </p:cNvPr>
          <p:cNvSpPr txBox="1"/>
          <p:nvPr/>
        </p:nvSpPr>
        <p:spPr>
          <a:xfrm>
            <a:off x="558800" y="1351280"/>
            <a:ext cx="980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Cooling needs already defined and compiled in 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2612278.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Detailed engineering almost completed.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s-E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SU1 consolidation contract being awarded → First Works staring on the YETS22-23</a:t>
            </a:r>
            <a:endParaRPr kumimoji="0" lang="en-US" sz="2800" b="0" i="0" u="none" strike="noStrike" kern="1200" cap="none" spc="0" normalizeH="0" baseline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4C34ED-E89A-45D8-A52F-C8AEA1DAEEED}"/>
              </a:ext>
            </a:extLst>
          </p:cNvPr>
          <p:cNvSpPr txBox="1"/>
          <p:nvPr/>
        </p:nvSpPr>
        <p:spPr>
          <a:xfrm>
            <a:off x="558800" y="4255771"/>
            <a:ext cx="111612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WP have been worked out together with EN-CV. Cost are covered jointly by CERN (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Hostlab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Phase II) and ATLAS Collaboration funds.</a:t>
            </a:r>
          </a:p>
        </p:txBody>
      </p:sp>
    </p:spTree>
    <p:extLst>
      <p:ext uri="{BB962C8B-B14F-4D97-AF65-F5344CB8AC3E}">
        <p14:creationId xmlns:p14="http://schemas.microsoft.com/office/powerpoint/2010/main" val="35011360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-86449" y="2381904"/>
            <a:ext cx="120997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Q&amp;A?</a:t>
            </a:r>
          </a:p>
          <a:p>
            <a:endParaRPr lang="en-US" sz="60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60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Gerardo Velazquez Gutierrez (CERN)</a:t>
            </a:r>
          </a:p>
        </p:txBody>
      </p:sp>
    </p:spTree>
    <p:extLst>
      <p:ext uri="{BB962C8B-B14F-4D97-AF65-F5344CB8AC3E}">
        <p14:creationId xmlns:p14="http://schemas.microsoft.com/office/powerpoint/2010/main" val="564451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44694" y="54779"/>
            <a:ext cx="75515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76956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D78AE9F-05DC-4759-9CC6-7A1935923410}"/>
              </a:ext>
            </a:extLst>
          </p:cNvPr>
          <p:cNvSpPr txBox="1">
            <a:spLocks/>
          </p:cNvSpPr>
          <p:nvPr/>
        </p:nvSpPr>
        <p:spPr>
          <a:xfrm>
            <a:off x="239433" y="1337008"/>
            <a:ext cx="5720651" cy="47053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b="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2440" marR="0" lvl="1" indent="-285750" algn="l" defTabSz="914400" rtl="0" eaLnBrk="1" fontAlgn="auto" latinLnBrk="0" hangingPunct="1">
              <a:lnSpc>
                <a:spcPct val="120000"/>
              </a:lnSpc>
              <a:spcBef>
                <a:spcPts val="930"/>
              </a:spcBef>
              <a:spcAft>
                <a:spcPts val="600"/>
              </a:spcAft>
              <a:buClrTx/>
              <a:buSzTx/>
              <a:buFont typeface="Corbel" panose="020B0503020204020204" pitchFamily="34" charset="0"/>
              <a:buNone/>
              <a:tabLst/>
              <a:defRPr/>
            </a:pP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SXSN1 building:</a:t>
            </a:r>
          </a:p>
          <a:p>
            <a:pPr marL="697865" lvl="2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Footprint: ~ 310 m2</a:t>
            </a:r>
          </a:p>
          <a:p>
            <a:pPr marL="697865" lvl="2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floors:</a:t>
            </a:r>
          </a:p>
          <a:p>
            <a:pPr marL="921703" marR="0" lvl="3" indent="-285750" algn="l" defTabSz="914400" rtl="0" eaLnBrk="1" fontAlgn="auto" latinLnBrk="0" hangingPunct="1">
              <a:lnSpc>
                <a:spcPct val="120000"/>
              </a:lnSpc>
              <a:spcBef>
                <a:spcPts val="93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Ground floor: machinery room and electrical room.</a:t>
            </a:r>
          </a:p>
          <a:p>
            <a:pPr marL="921703" marR="0" lvl="3" indent="-285750" algn="l" defTabSz="914400" rtl="0" eaLnBrk="1" fontAlgn="auto" latinLnBrk="0" hangingPunct="1">
              <a:lnSpc>
                <a:spcPct val="120000"/>
              </a:lnSpc>
              <a:spcBef>
                <a:spcPts val="93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floor: UPS and battery room, storage area and services room.</a:t>
            </a:r>
          </a:p>
          <a:p>
            <a:pPr marL="921703" marR="0" lvl="3" indent="-285750" algn="l" defTabSz="914400" rtl="0" eaLnBrk="1" fontAlgn="auto" latinLnBrk="0" hangingPunct="1">
              <a:lnSpc>
                <a:spcPct val="120000"/>
              </a:lnSpc>
              <a:spcBef>
                <a:spcPts val="93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Roof: cooling equipment and solar panels.</a:t>
            </a:r>
            <a:endParaRPr kumimoji="0" lang="es-ES" sz="1800" b="0" i="0" u="none" strike="noStrike" kern="1200" cap="none" spc="15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Verdana" panose="020B060403050404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1CAB20-EC39-42E4-85B9-6196F881A4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6839" y="1100487"/>
            <a:ext cx="5798066" cy="458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134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92319" y="61852"/>
            <a:ext cx="755150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76956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D78FB8-8776-47B7-8B7D-59253F9B3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839" y="933062"/>
            <a:ext cx="10599794" cy="510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78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03991" y="-13277"/>
            <a:ext cx="755150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76956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AA8DC5F-A997-4447-944B-5E410B3E84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0" y="762000"/>
            <a:ext cx="109347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85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18672" y="24823"/>
            <a:ext cx="75515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Design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76956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A4663B-807E-49CD-B714-8C8D64F182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02" y="900259"/>
            <a:ext cx="1125855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5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18672" y="24823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Construction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76956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9" name="Picture 8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A4433545-5635-49D1-9410-78130EFB76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477" y="865337"/>
            <a:ext cx="6837998" cy="51273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350614-26C2-4325-938A-DC8DFA84C24A}"/>
              </a:ext>
            </a:extLst>
          </p:cNvPr>
          <p:cNvSpPr txBox="1"/>
          <p:nvPr/>
        </p:nvSpPr>
        <p:spPr>
          <a:xfrm>
            <a:off x="8849975" y="1176956"/>
            <a:ext cx="3406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January 2022: Excavation works</a:t>
            </a:r>
          </a:p>
        </p:txBody>
      </p:sp>
    </p:spTree>
    <p:extLst>
      <p:ext uri="{BB962C8B-B14F-4D97-AF65-F5344CB8AC3E}">
        <p14:creationId xmlns:p14="http://schemas.microsoft.com/office/powerpoint/2010/main" val="924204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18672" y="24823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Construction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76956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0" name="Picture 9" descr="Construction workers at a construction site&#10;&#10;Description automatically generated with medium confidence">
            <a:extLst>
              <a:ext uri="{FF2B5EF4-FFF2-40B4-BE49-F238E27FC236}">
                <a16:creationId xmlns:a16="http://schemas.microsoft.com/office/drawing/2014/main" id="{8746078A-7979-471B-8544-A0DB9E797F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599" y="819085"/>
            <a:ext cx="6920046" cy="5262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3AEC7C-E012-48A7-8E3B-3A090A8A5A1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70300" y="1477410"/>
            <a:ext cx="5262501" cy="39458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350614-26C2-4325-938A-DC8DFA84C24A}"/>
              </a:ext>
            </a:extLst>
          </p:cNvPr>
          <p:cNvSpPr txBox="1"/>
          <p:nvPr/>
        </p:nvSpPr>
        <p:spPr>
          <a:xfrm>
            <a:off x="7881622" y="399104"/>
            <a:ext cx="3945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February 2022: First concrete works</a:t>
            </a:r>
          </a:p>
        </p:txBody>
      </p:sp>
    </p:spTree>
    <p:extLst>
      <p:ext uri="{BB962C8B-B14F-4D97-AF65-F5344CB8AC3E}">
        <p14:creationId xmlns:p14="http://schemas.microsoft.com/office/powerpoint/2010/main" val="571701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946BAE7-66BB-4EE7-A6EE-4D4D07BAF138}"/>
              </a:ext>
            </a:extLst>
          </p:cNvPr>
          <p:cNvSpPr txBox="1"/>
          <p:nvPr/>
        </p:nvSpPr>
        <p:spPr>
          <a:xfrm>
            <a:off x="0" y="6182884"/>
            <a:ext cx="12192000" cy="675116"/>
          </a:xfrm>
          <a:prstGeom prst="rect">
            <a:avLst/>
          </a:prstGeom>
          <a:solidFill>
            <a:srgbClr val="0033A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9C5677-5AAA-4415-BA81-C8F3BA12CE6C}"/>
              </a:ext>
            </a:extLst>
          </p:cNvPr>
          <p:cNvSpPr txBox="1"/>
          <p:nvPr/>
        </p:nvSpPr>
        <p:spPr>
          <a:xfrm>
            <a:off x="118672" y="24823"/>
            <a:ext cx="88919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SXSN1 building: Construction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BC6D5D-326F-4983-8C5C-886D01A4D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583" y="6182883"/>
            <a:ext cx="650293" cy="6502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A3CA6C-8770-42F2-83CB-D6481D692B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302" y="6207707"/>
            <a:ext cx="1377281" cy="625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F758F45-89D5-4C79-969F-2FE58F218ADF}"/>
              </a:ext>
            </a:extLst>
          </p:cNvPr>
          <p:cNvSpPr txBox="1"/>
          <p:nvPr/>
        </p:nvSpPr>
        <p:spPr>
          <a:xfrm>
            <a:off x="4558148" y="6409719"/>
            <a:ext cx="28105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Gerardo Velazquez Gutierrez 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30B525-84D4-4DB5-A23A-28E821852E2D}"/>
              </a:ext>
            </a:extLst>
          </p:cNvPr>
          <p:cNvSpPr txBox="1"/>
          <p:nvPr/>
        </p:nvSpPr>
        <p:spPr>
          <a:xfrm>
            <a:off x="300302" y="1176956"/>
            <a:ext cx="10998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371600" marR="0" lvl="2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50614-26C2-4325-938A-DC8DFA84C24A}"/>
              </a:ext>
            </a:extLst>
          </p:cNvPr>
          <p:cNvSpPr txBox="1"/>
          <p:nvPr/>
        </p:nvSpPr>
        <p:spPr>
          <a:xfrm>
            <a:off x="9747602" y="862963"/>
            <a:ext cx="2545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March 2022: First walls</a:t>
            </a:r>
          </a:p>
        </p:txBody>
      </p:sp>
      <p:pic>
        <p:nvPicPr>
          <p:cNvPr id="12" name="Picture 11" descr="A building under construction&#10;&#10;Description automatically generated with low confidence">
            <a:extLst>
              <a:ext uri="{FF2B5EF4-FFF2-40B4-BE49-F238E27FC236}">
                <a16:creationId xmlns:a16="http://schemas.microsoft.com/office/drawing/2014/main" id="{0BB74607-7B25-428E-9182-393EFD6902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632" y="819087"/>
            <a:ext cx="8803264" cy="524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21998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ysClr val="windowText" lastClr="000000"/>
      </a:dk1>
      <a:lt1>
        <a:sysClr val="window" lastClr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1437</TotalTime>
  <Words>1234</Words>
  <Application>Microsoft Office PowerPoint</Application>
  <PresentationFormat>Widescreen</PresentationFormat>
  <Paragraphs>255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Meiryo</vt:lpstr>
      <vt:lpstr>Arial</vt:lpstr>
      <vt:lpstr>Calibri</vt:lpstr>
      <vt:lpstr>Corbel</vt:lpstr>
      <vt:lpstr>Verdana</vt:lpstr>
      <vt:lpstr>SketchLinesVTI</vt:lpstr>
      <vt:lpstr>SXSN1 and CO2 Process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Gerardo Velazquez Gutierrez</dc:creator>
  <cp:lastModifiedBy>Gerardo Velazquez Gutierrez</cp:lastModifiedBy>
  <cp:revision>250</cp:revision>
  <dcterms:created xsi:type="dcterms:W3CDTF">2021-04-26T07:54:20Z</dcterms:created>
  <dcterms:modified xsi:type="dcterms:W3CDTF">2022-05-24T10:14:13Z</dcterms:modified>
</cp:coreProperties>
</file>