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767" r:id="rId3"/>
    <p:sldId id="759" r:id="rId4"/>
    <p:sldId id="770" r:id="rId5"/>
    <p:sldId id="771" r:id="rId6"/>
    <p:sldId id="772" r:id="rId7"/>
  </p:sldIdLst>
  <p:sldSz cx="10048875" cy="7543800"/>
  <p:notesSz cx="6858000" cy="9144000"/>
  <p:defaultTextStyle>
    <a:defPPr>
      <a:defRPr lang="en-US"/>
    </a:defPPr>
    <a:lvl1pPr marL="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32" autoAdjust="0"/>
  </p:normalViewPr>
  <p:slideViewPr>
    <p:cSldViewPr snapToGrid="0" snapToObjects="1">
      <p:cViewPr varScale="1">
        <p:scale>
          <a:sx n="88" d="100"/>
          <a:sy n="88" d="100"/>
        </p:scale>
        <p:origin x="1008" y="66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68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0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4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2"/>
            <a:ext cx="9127728" cy="5186362"/>
          </a:xfrm>
          <a:prstGeom prst="rect">
            <a:avLst/>
          </a:prstGeom>
        </p:spPr>
        <p:txBody>
          <a:bodyPr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7" cy="514096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3" y="1871982"/>
            <a:ext cx="4103291" cy="4805681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4" y="7218999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3" y="7219000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1"/>
            <a:ext cx="8541544" cy="1498282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5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5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03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2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5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8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06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4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5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3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5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3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56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1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1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1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587" indent="0">
              <a:buNone/>
              <a:defRPr sz="3100"/>
            </a:lvl2pPr>
            <a:lvl3pPr marL="1005173" indent="0">
              <a:buNone/>
              <a:defRPr sz="2600"/>
            </a:lvl3pPr>
            <a:lvl4pPr marL="1507760" indent="0">
              <a:buNone/>
              <a:defRPr sz="2200"/>
            </a:lvl4pPr>
            <a:lvl5pPr marL="2010347" indent="0">
              <a:buNone/>
              <a:defRPr sz="2200"/>
            </a:lvl5pPr>
            <a:lvl6pPr marL="2512934" indent="0">
              <a:buNone/>
              <a:defRPr sz="2200"/>
            </a:lvl6pPr>
            <a:lvl7pPr marL="3015520" indent="0">
              <a:buNone/>
              <a:defRPr sz="2200"/>
            </a:lvl7pPr>
            <a:lvl8pPr marL="3518107" indent="0">
              <a:buNone/>
              <a:defRPr sz="2200"/>
            </a:lvl8pPr>
            <a:lvl9pPr marL="4020693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1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7" cy="1257300"/>
          </a:xfrm>
          <a:prstGeom prst="rect">
            <a:avLst/>
          </a:prstGeom>
        </p:spPr>
        <p:txBody>
          <a:bodyPr vert="horz" lIns="100517" tIns="50259" rIns="100517" bIns="50259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1"/>
            <a:ext cx="9043987" cy="4978559"/>
          </a:xfrm>
          <a:prstGeom prst="rect">
            <a:avLst/>
          </a:prstGeom>
        </p:spPr>
        <p:txBody>
          <a:bodyPr vert="horz" lIns="100517" tIns="50259" rIns="100517" bIns="50259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789"/>
            <a:ext cx="5108178" cy="282893"/>
          </a:xfrm>
          <a:prstGeom prst="rect">
            <a:avLst/>
          </a:prstGeom>
          <a:noFill/>
        </p:spPr>
        <p:txBody>
          <a:bodyPr vert="horz" lIns="100517" tIns="50259" rIns="100517" bIns="50259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5" y="7306311"/>
            <a:ext cx="446616" cy="282893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5" y="1"/>
            <a:ext cx="949061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6703" indent="-314117" algn="l" defTabSz="502587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6466" indent="-251293" algn="l" defTabSz="502587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054" indent="-251293" algn="l" defTabSz="502587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1641" indent="-251293" algn="l" defTabSz="502587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88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703" indent="-314117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6466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9054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1641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2343-A67D-4FE5-8E98-024EE0E9F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RF WG WP summary and task structure proposal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D71481-3BF0-4CCD-A8E9-86C3D403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330" y="5232363"/>
            <a:ext cx="7034213" cy="19278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Alexej Grudiev, Claude Marchand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0E6A-7F96-4D62-AF34-82AD7066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62A4-8894-422F-A22E-26AC0797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1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1246172"/>
          </a:xfrm>
        </p:spPr>
        <p:txBody>
          <a:bodyPr>
            <a:noAutofit/>
          </a:bodyPr>
          <a:lstStyle/>
          <a:p>
            <a:r>
              <a:rPr lang="en-US" sz="3600" dirty="0"/>
              <a:t>Objectives, Deliverables and Resources</a:t>
            </a:r>
            <a:br>
              <a:rPr lang="en-US" sz="3600" dirty="0"/>
            </a:br>
            <a:r>
              <a:rPr lang="en-US" sz="3600" dirty="0"/>
              <a:t>Summary from the LDG process 2021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189020"/>
              </p:ext>
            </p:extLst>
          </p:nvPr>
        </p:nvGraphicFramePr>
        <p:xfrm>
          <a:off x="451645" y="1376813"/>
          <a:ext cx="8982081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Objectives</a:t>
                      </a: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High-level Deliverables</a:t>
                      </a: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design of the RF system for acceleration to high energy (SRF)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Application of h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igh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gradient SRF technology for muon accelerators (SRF)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3)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design of the RF system for Muon cooling complex (NRF)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4)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Conceptual design of the RF system for Muon Cooling Demonstrator (NRF).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5) </a:t>
                      </a:r>
                      <a:r>
                        <a:rPr lang="en-GB" sz="1400" dirty="0"/>
                        <a:t>RF test stand and test cavities for R&amp;D on high gradient NRF in strong magnetic field (NRF).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970044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6) Baseline d</a:t>
                      </a:r>
                      <a:r>
                        <a:rPr lang="en-GB" sz="1400" dirty="0" err="1"/>
                        <a:t>esign</a:t>
                      </a:r>
                      <a:r>
                        <a:rPr lang="en-GB" sz="1400" dirty="0"/>
                        <a:t> of RF power sources for muon collider RF systems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494164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Resources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r>
                        <a:rPr lang="en-US" sz="1400" dirty="0"/>
                        <a:t>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0.6 +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Student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Postdoc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 +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2900(9500)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Interested partners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400" dirty="0"/>
                        <a:t>CERN</a:t>
                      </a:r>
                      <a:r>
                        <a:rPr lang="en-US" sz="1400" baseline="0" dirty="0"/>
                        <a:t>(resources in place),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Uni of Rostock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baseline="0" dirty="0" err="1">
                          <a:solidFill>
                            <a:srgbClr val="FF0000"/>
                          </a:solidFill>
                        </a:rPr>
                        <a:t>Jlab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, CERN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CERN, LBNL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CERN, LBNL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CERN, Uni of Strathclyde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Uni of Lancaster, CERN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5273" y="6877826"/>
            <a:ext cx="7270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Resources are given in total number of FTE-years for the whole duration and in </a:t>
            </a:r>
            <a:r>
              <a:rPr lang="en-US" sz="1400" dirty="0" err="1"/>
              <a:t>kEuro</a:t>
            </a:r>
            <a:r>
              <a:rPr lang="en-US" sz="1400" dirty="0"/>
              <a:t> for material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600FC-9E11-412B-9142-216461F4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F8C4C-3FB7-42B2-8B23-877A1915E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9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9589A-F535-46CE-91A2-05717A6B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structure 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0CFB1-7D5F-4BA5-98C4-2D6EC7910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aim of the tasks is to provide platform for more focused technical discussions related to task subject.</a:t>
            </a:r>
          </a:p>
          <a:p>
            <a:r>
              <a:rPr lang="en-US" dirty="0"/>
              <a:t>Task structure to large extend reflects the WP structure developed for the LDG process. </a:t>
            </a:r>
          </a:p>
          <a:p>
            <a:r>
              <a:rPr lang="en-US" dirty="0"/>
              <a:t>It is an attempt of its implementation given resources which might be available already now.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813EE-F0B2-4442-A311-C46949244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6FE4D-801A-4BB2-8F90-539E9B591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4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6148B-32CD-47B8-9B3D-695CF0F33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structure proposal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F3828-6CA8-4103-B2C4-6EAF9737D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FD777-CFDF-4EB0-8AFE-64AFF500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FF131F4F-86EB-4FAA-9A05-B683773E64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275782"/>
              </p:ext>
            </p:extLst>
          </p:nvPr>
        </p:nvGraphicFramePr>
        <p:xfrm>
          <a:off x="502445" y="1864037"/>
          <a:ext cx="9043194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25">
                  <a:extLst>
                    <a:ext uri="{9D8B030D-6E8A-4147-A177-3AD203B41FA5}">
                      <a16:colId xmlns:a16="http://schemas.microsoft.com/office/drawing/2014/main" val="2119943418"/>
                    </a:ext>
                  </a:extLst>
                </a:gridCol>
                <a:gridCol w="5357071">
                  <a:extLst>
                    <a:ext uri="{9D8B030D-6E8A-4147-A177-3AD203B41FA5}">
                      <a16:colId xmlns:a16="http://schemas.microsoft.com/office/drawing/2014/main" val="2203665809"/>
                    </a:ext>
                  </a:extLst>
                </a:gridCol>
                <a:gridCol w="3014398">
                  <a:extLst>
                    <a:ext uri="{9D8B030D-6E8A-4147-A177-3AD203B41FA5}">
                      <a16:colId xmlns:a16="http://schemas.microsoft.com/office/drawing/2014/main" val="3046388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 person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of the RF systems for acceleration to high energy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Heiko Damerau (CERN)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95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of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SRF technology for muon accelerators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Roger Ruber (</a:t>
                      </a:r>
                      <a:r>
                        <a:rPr lang="en-US" dirty="0" err="1"/>
                        <a:t>JLab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32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of the RF systems for muon cooling complex and demonstrator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Alexej Grudiev (CERN)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07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R&amp;D on high gradient RF in strong magnetic field.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Sergey Arsenyev (</a:t>
                      </a:r>
                      <a:r>
                        <a:rPr lang="en-US"/>
                        <a:t>CEA)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946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RF power sources for muon collider RF systems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Graeme Burt (Uni of Lancaster)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21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36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6148B-32CD-47B8-9B3D-695CF0F33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Indico structure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F3828-6CA8-4103-B2C4-6EAF9737D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FD777-CFDF-4EB0-8AFE-64AFF500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EFFBDA3-5DEA-EC32-EFC4-03D49D15EE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238" y="1954599"/>
            <a:ext cx="9043987" cy="4590278"/>
          </a:xfrm>
        </p:spPr>
      </p:pic>
    </p:spTree>
    <p:extLst>
      <p:ext uri="{BB962C8B-B14F-4D97-AF65-F5344CB8AC3E}">
        <p14:creationId xmlns:p14="http://schemas.microsoft.com/office/powerpoint/2010/main" val="128420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186723</TotalTime>
  <Words>355</Words>
  <Application>Microsoft Office PowerPoint</Application>
  <PresentationFormat>Custom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Wingdings</vt:lpstr>
      <vt:lpstr>Office Theme</vt:lpstr>
      <vt:lpstr>IMCC - 1</vt:lpstr>
      <vt:lpstr>MC RF WG WP summary and task structure proposal</vt:lpstr>
      <vt:lpstr>Objectives, Deliverables and Resources Summary from the LDG process 2021</vt:lpstr>
      <vt:lpstr>Task structure goals</vt:lpstr>
      <vt:lpstr>Task structure proposal</vt:lpstr>
      <vt:lpstr>Indico structure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Alexej Grudiev</cp:lastModifiedBy>
  <cp:revision>690</cp:revision>
  <cp:lastPrinted>2021-07-28T11:13:04Z</cp:lastPrinted>
  <dcterms:created xsi:type="dcterms:W3CDTF">2019-06-07T07:36:38Z</dcterms:created>
  <dcterms:modified xsi:type="dcterms:W3CDTF">2022-05-24T13:56:04Z</dcterms:modified>
</cp:coreProperties>
</file>