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Default Extension="pict" ContentType="image/pict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embeddings/Microsoft_Equation3.bin" ContentType="application/vnd.openxmlformats-officedocument.oleObject"/>
  <Override PartName="/ppt/slides/slide22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embeddings/Microsoft_Equation4.bin" ContentType="application/vnd.openxmlformats-officedocument.oleObject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embeddings/Microsoft_Equation1.bin" ContentType="application/vnd.openxmlformats-officedocument.oleObject"/>
  <Override PartName="/ppt/slides/slide20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embeddings/Microsoft_Equation2.bin" ContentType="application/vnd.openxmlformats-officedocument.oleObject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60" r:id="rId1"/>
    <p:sldMasterId id="2147483648" r:id="rId2"/>
  </p:sldMasterIdLst>
  <p:notesMasterIdLst>
    <p:notesMasterId r:id="rId27"/>
  </p:notesMasterIdLst>
  <p:handoutMasterIdLst>
    <p:handoutMasterId r:id="rId28"/>
  </p:handoutMasterIdLst>
  <p:sldIdLst>
    <p:sldId id="256" r:id="rId3"/>
    <p:sldId id="257" r:id="rId4"/>
    <p:sldId id="258" r:id="rId5"/>
    <p:sldId id="259" r:id="rId6"/>
    <p:sldId id="279" r:id="rId7"/>
    <p:sldId id="291" r:id="rId8"/>
    <p:sldId id="262" r:id="rId9"/>
    <p:sldId id="264" r:id="rId10"/>
    <p:sldId id="265" r:id="rId11"/>
    <p:sldId id="285" r:id="rId12"/>
    <p:sldId id="286" r:id="rId13"/>
    <p:sldId id="287" r:id="rId14"/>
    <p:sldId id="288" r:id="rId15"/>
    <p:sldId id="290" r:id="rId16"/>
    <p:sldId id="272" r:id="rId17"/>
    <p:sldId id="293" r:id="rId18"/>
    <p:sldId id="275" r:id="rId19"/>
    <p:sldId id="274" r:id="rId20"/>
    <p:sldId id="268" r:id="rId21"/>
    <p:sldId id="269" r:id="rId22"/>
    <p:sldId id="283" r:id="rId23"/>
    <p:sldId id="299" r:id="rId24"/>
    <p:sldId id="267" r:id="rId25"/>
    <p:sldId id="292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D07304-B330-8B44-B1C5-E6BB74AD57A9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D7C48-901C-4C42-840E-98A5AA7A78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70CE1-4B89-E34B-9E0B-03BBDC2326ED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ADCB4F-352C-394E-97AF-AA7D98497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1958442" y="-764065"/>
            <a:ext cx="5230902" cy="8603453"/>
          </a:xfrm>
        </p:spPr>
        <p:txBody>
          <a:bodyPr vert="eaVert"/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D5AD-75E9-FC4F-9E7D-4A9BB7BD1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D5AD-75E9-FC4F-9E7D-4A9BB7BD1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D5AD-75E9-FC4F-9E7D-4A9BB7BD1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D5AD-75E9-FC4F-9E7D-4A9BB7BD1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D5AD-75E9-FC4F-9E7D-4A9BB7BD1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D5AD-75E9-FC4F-9E7D-4A9BB7BD1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D5AD-75E9-FC4F-9E7D-4A9BB7BD1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D5AD-75E9-FC4F-9E7D-4A9BB7BD1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D5AD-75E9-FC4F-9E7D-4A9BB7BD1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D5AD-75E9-FC4F-9E7D-4A9BB7BD1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D5AD-75E9-FC4F-9E7D-4A9BB7BD1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CLIC-ACE February 3rd,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D6AF9-1F0E-2547-B7C2-EBD1501318D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4945" y="1635"/>
            <a:ext cx="504363" cy="504363"/>
          </a:xfrm>
          <a:prstGeom prst="rect">
            <a:avLst/>
          </a:prstGeom>
        </p:spPr>
      </p:pic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434618" y="1635"/>
            <a:ext cx="504363" cy="5043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D5AD-75E9-FC4F-9E7D-4A9BB7BD1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0.xml"/><Relationship Id="rId3" Type="http://schemas.openxmlformats.org/officeDocument/2006/relationships/oleObject" Target="../embeddings/Microsoft_Equation2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0.xml"/><Relationship Id="rId3" Type="http://schemas.openxmlformats.org/officeDocument/2006/relationships/oleObject" Target="../embeddings/Microsoft_Equation3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2.emf"/><Relationship Id="rId6" Type="http://schemas.openxmlformats.org/officeDocument/2006/relationships/image" Target="../media/image13.emf"/><Relationship Id="rId7" Type="http://schemas.openxmlformats.org/officeDocument/2006/relationships/image" Target="../media/image14.emf"/><Relationship Id="rId8" Type="http://schemas.openxmlformats.org/officeDocument/2006/relationships/oleObject" Target="../embeddings/Microsoft_Equation4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6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0.xml"/><Relationship Id="rId3" Type="http://schemas.openxmlformats.org/officeDocument/2006/relationships/oleObject" Target="../embeddings/Microsoft_Equation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30999"/>
            <a:ext cx="7772400" cy="1470025"/>
          </a:xfrm>
        </p:spPr>
        <p:txBody>
          <a:bodyPr/>
          <a:lstStyle/>
          <a:p>
            <a:r>
              <a:rPr lang="en-US" dirty="0" smtClean="0"/>
              <a:t>Progress on Comparison to X-band Klystron-based CLIC Option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1609" y="3886199"/>
            <a:ext cx="6960574" cy="1953203"/>
          </a:xfrm>
        </p:spPr>
        <p:txBody>
          <a:bodyPr>
            <a:normAutofit fontScale="92500" lnSpcReduction="10000"/>
          </a:bodyPr>
          <a:lstStyle/>
          <a:p>
            <a:r>
              <a:rPr lang="en-US" sz="2595" dirty="0" smtClean="0"/>
              <a:t>D. Schulte for the CLIC team</a:t>
            </a:r>
          </a:p>
          <a:p>
            <a:r>
              <a:rPr lang="en-US" sz="2595" dirty="0" smtClean="0"/>
              <a:t>Special thanks to A. </a:t>
            </a:r>
            <a:r>
              <a:rPr lang="en-US" sz="2595" dirty="0" err="1" smtClean="0"/>
              <a:t>Grudiev</a:t>
            </a:r>
            <a:r>
              <a:rPr lang="en-US" sz="2595" dirty="0" smtClean="0"/>
              <a:t>, B. </a:t>
            </a:r>
            <a:r>
              <a:rPr lang="en-US" sz="2595" dirty="0" err="1" smtClean="0"/>
              <a:t>Jeanneret</a:t>
            </a:r>
            <a:r>
              <a:rPr lang="en-US" sz="2595" dirty="0" smtClean="0"/>
              <a:t>, Ph. Lebrun, G. </a:t>
            </a:r>
            <a:r>
              <a:rPr lang="en-US" sz="2595" dirty="0" err="1" smtClean="0"/>
              <a:t>McMonagle</a:t>
            </a:r>
            <a:r>
              <a:rPr lang="en-US" sz="2595" dirty="0" smtClean="0"/>
              <a:t>, I. </a:t>
            </a:r>
            <a:r>
              <a:rPr lang="en-US" sz="2595" dirty="0" err="1" smtClean="0"/>
              <a:t>Syratchev</a:t>
            </a:r>
            <a:endParaRPr lang="en-US" sz="2595" dirty="0" smtClean="0"/>
          </a:p>
          <a:p>
            <a:endParaRPr lang="en-US" sz="2595" dirty="0" smtClean="0"/>
          </a:p>
          <a:p>
            <a:r>
              <a:rPr lang="en-US" sz="1730" dirty="0" smtClean="0"/>
              <a:t>CLIC-ACE February 3</a:t>
            </a:r>
            <a:r>
              <a:rPr lang="en-US" sz="1730" baseline="30000" dirty="0" smtClean="0"/>
              <a:t>rd</a:t>
            </a:r>
            <a:r>
              <a:rPr lang="en-US" sz="1730" dirty="0" smtClean="0"/>
              <a:t>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dirty="0"/>
              <a:t>Pulse</a:t>
            </a:r>
            <a:r>
              <a:rPr lang="en-US" sz="3200" dirty="0" smtClean="0"/>
              <a:t> Compression Efficiency </a:t>
            </a:r>
            <a:endParaRPr lang="en-US" sz="3200" dirty="0"/>
          </a:p>
        </p:txBody>
      </p:sp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381000"/>
            <a:ext cx="414337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81000"/>
            <a:ext cx="414337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7"/>
          <p:cNvSpPr>
            <a:spLocks noChangeArrowheads="1"/>
          </p:cNvSpPr>
          <p:nvPr/>
        </p:nvSpPr>
        <p:spPr bwMode="auto">
          <a:xfrm>
            <a:off x="1524000" y="838200"/>
            <a:ext cx="914400" cy="5181600"/>
          </a:xfrm>
          <a:prstGeom prst="rect">
            <a:avLst/>
          </a:prstGeom>
          <a:solidFill>
            <a:srgbClr val="FFFFCC">
              <a:alpha val="47058"/>
            </a:srgbClr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6" name="Rectangle 8"/>
          <p:cNvSpPr>
            <a:spLocks noChangeArrowheads="1"/>
          </p:cNvSpPr>
          <p:nvPr/>
        </p:nvSpPr>
        <p:spPr bwMode="auto">
          <a:xfrm>
            <a:off x="5562600" y="838200"/>
            <a:ext cx="990600" cy="5181600"/>
          </a:xfrm>
          <a:prstGeom prst="rect">
            <a:avLst/>
          </a:prstGeom>
          <a:solidFill>
            <a:srgbClr val="FFFFCC">
              <a:alpha val="47058"/>
            </a:srgbClr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0487" name="Straight Connector 10"/>
          <p:cNvCxnSpPr>
            <a:cxnSpLocks noChangeShapeType="1"/>
          </p:cNvCxnSpPr>
          <p:nvPr/>
        </p:nvCxnSpPr>
        <p:spPr bwMode="auto">
          <a:xfrm rot="5400000">
            <a:off x="3238500" y="3314700"/>
            <a:ext cx="4953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488" name="Straight Connector 14"/>
          <p:cNvCxnSpPr>
            <a:cxnSpLocks noChangeShapeType="1"/>
          </p:cNvCxnSpPr>
          <p:nvPr/>
        </p:nvCxnSpPr>
        <p:spPr bwMode="auto">
          <a:xfrm rot="5400000">
            <a:off x="3924300" y="3314700"/>
            <a:ext cx="4953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sp>
        <p:nvSpPr>
          <p:cNvPr id="20489" name="TextBox 15"/>
          <p:cNvSpPr txBox="1">
            <a:spLocks noChangeArrowheads="1"/>
          </p:cNvSpPr>
          <p:nvPr/>
        </p:nvSpPr>
        <p:spPr bwMode="auto">
          <a:xfrm>
            <a:off x="5503863" y="5743575"/>
            <a:ext cx="4397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/>
              <a:t>240</a:t>
            </a:r>
          </a:p>
        </p:txBody>
      </p:sp>
      <p:sp>
        <p:nvSpPr>
          <p:cNvPr id="20490" name="TextBox 18"/>
          <p:cNvSpPr txBox="1">
            <a:spLocks noChangeArrowheads="1"/>
          </p:cNvSpPr>
          <p:nvPr/>
        </p:nvSpPr>
        <p:spPr bwMode="auto">
          <a:xfrm>
            <a:off x="6189663" y="5743575"/>
            <a:ext cx="4397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/>
              <a:t>480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171296" y="0"/>
            <a:ext cx="712358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 smtClean="0"/>
              <a:t>Efficiency</a:t>
            </a:r>
            <a:endParaRPr lang="en-US" sz="32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2364789" y="871633"/>
          <a:ext cx="565888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8793"/>
                <a:gridCol w="1204080"/>
                <a:gridCol w="1138103"/>
                <a:gridCol w="128791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Efficiency [%]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achieved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Modulator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Klystron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53-56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SLED 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(78)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Waveguide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19.5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2358678" y="3249617"/>
          <a:ext cx="5658889" cy="3243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4943"/>
                <a:gridCol w="1428382"/>
                <a:gridCol w="1195564"/>
              </a:tblGrid>
              <a:tr h="405423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Design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ready</a:t>
                      </a:r>
                      <a:endParaRPr lang="en-US" dirty="0"/>
                    </a:p>
                  </a:txBody>
                  <a:tcPr/>
                </a:tc>
              </a:tr>
              <a:tr h="4054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Modulator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r>
                        <a:rPr lang="en-US" baseline="30000" dirty="0" smtClean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86?</a:t>
                      </a:r>
                      <a:endParaRPr lang="en-US" dirty="0"/>
                    </a:p>
                  </a:txBody>
                  <a:tcPr/>
                </a:tc>
              </a:tr>
              <a:tr h="4054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Klystron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</a:t>
                      </a:r>
                      <a:endParaRPr lang="en-US" dirty="0"/>
                    </a:p>
                  </a:txBody>
                  <a:tcPr/>
                </a:tc>
              </a:tr>
              <a:tr h="4054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Waveguide 1GHz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054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Structure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95.3</a:t>
                      </a:r>
                      <a:endParaRPr lang="en-US" dirty="0"/>
                    </a:p>
                  </a:txBody>
                  <a:tcPr/>
                </a:tc>
              </a:tr>
              <a:tr h="4054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Power</a:t>
                      </a:r>
                      <a:r>
                        <a:rPr lang="en-US" baseline="0" dirty="0" smtClean="0"/>
                        <a:t> extraction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054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Waveguide 12GHz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98</a:t>
                      </a:r>
                      <a:endParaRPr lang="en-US" dirty="0"/>
                    </a:p>
                  </a:txBody>
                  <a:tcPr/>
                </a:tc>
              </a:tr>
              <a:tr h="4054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75610" y="888128"/>
            <a:ext cx="2177241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Consider drive beam based machine</a:t>
            </a:r>
            <a:r>
              <a:rPr lang="en-US" dirty="0" smtClean="0"/>
              <a:t> up to roughly </a:t>
            </a:r>
            <a:r>
              <a:rPr lang="en-US" dirty="0" smtClean="0"/>
              <a:t>twice as efficient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But more work to be done at </a:t>
            </a:r>
            <a:r>
              <a:rPr lang="en-US" dirty="0" smtClean="0">
                <a:solidFill>
                  <a:srgbClr val="FF0000"/>
                </a:solidFill>
              </a:rPr>
              <a:t>500GeV drive beam based CLIC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some inconsistencies between Igor and Bernard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Need to include other systems in comparison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e.g. magnets of drive beam complex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 smtClean="0"/>
              <a:t>D. Schulte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056666" y="3447556"/>
            <a:ext cx="938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Drive beam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050555" y="954108"/>
            <a:ext cx="944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Klystron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017567" y="4638728"/>
            <a:ext cx="11264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/>
              <a:t>*</a:t>
            </a:r>
            <a:r>
              <a:rPr lang="en-US" dirty="0" smtClean="0"/>
              <a:t>strongly depends</a:t>
            </a:r>
          </a:p>
          <a:p>
            <a:r>
              <a:rPr lang="en-US" dirty="0" smtClean="0"/>
              <a:t>on rise and fall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Klystron Number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We use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 parameter adjustment for</a:t>
            </a:r>
          </a:p>
          <a:p>
            <a:pPr lvl="1"/>
            <a:r>
              <a:rPr lang="en-US" dirty="0" smtClean="0"/>
              <a:t>Integer number of structures per klystron pair</a:t>
            </a:r>
          </a:p>
          <a:p>
            <a:pPr lvl="1"/>
            <a:r>
              <a:rPr lang="en-US" dirty="0" smtClean="0"/>
              <a:t>Integer compression factor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To be done done once we fix a design</a:t>
            </a:r>
          </a:p>
          <a:p>
            <a:pPr lvl="1"/>
            <a:r>
              <a:rPr lang="en-US" dirty="0" smtClean="0"/>
              <a:t>But will not change the conclusions very much</a:t>
            </a:r>
          </a:p>
          <a:p>
            <a:pPr lvl="1"/>
            <a:r>
              <a:rPr lang="en-US" dirty="0" smtClean="0"/>
              <a:t>Will adjust other parameters a bit, e.g. klystron power, RF pulse length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7200 klystrons for CLIC 500 baseline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518437" y="1405037"/>
          <a:ext cx="6720283" cy="946761"/>
        </p:xfrm>
        <a:graphic>
          <a:graphicData uri="http://schemas.openxmlformats.org/presentationml/2006/ole">
            <p:oleObj spid="_x0000_s77826" name="Equation" r:id="rId3" imgW="2971800" imgH="419100" progId="Equation.3">
              <p:embed/>
            </p:oleObj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Wall Plug Power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770946" y="1497172"/>
            <a:ext cx="4420794" cy="541835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Drive beam CLIC 500</a:t>
            </a:r>
          </a:p>
          <a:p>
            <a:pPr lvl="1"/>
            <a:r>
              <a:rPr lang="en-US" dirty="0" smtClean="0"/>
              <a:t>Average total RF input power 24.3MW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Wall plug 53.5MW (Igor), 89MW (Bernard)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Klystrons-based CLIC 500	</a:t>
            </a:r>
          </a:p>
          <a:p>
            <a:pPr lvl="1"/>
            <a:r>
              <a:rPr lang="en-US" dirty="0" smtClean="0"/>
              <a:t>Average total RF input power 24.3MW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112 MW wall plug (7200 klystrons)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NLC</a:t>
            </a:r>
          </a:p>
          <a:p>
            <a:pPr lvl="1"/>
            <a:r>
              <a:rPr lang="en-US" dirty="0" smtClean="0"/>
              <a:t>Average total RF input power 47.3MW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Wall plug 167MW (4464 klystrons)</a:t>
            </a:r>
          </a:p>
        </p:txBody>
      </p:sp>
      <p:graphicFrame>
        <p:nvGraphicFramePr>
          <p:cNvPr id="46082" name="Object 2"/>
          <p:cNvGraphicFramePr>
            <a:graphicFrameLocks noChangeAspect="1"/>
          </p:cNvGraphicFramePr>
          <p:nvPr/>
        </p:nvGraphicFramePr>
        <p:xfrm>
          <a:off x="2378047" y="1005078"/>
          <a:ext cx="4568899" cy="725977"/>
        </p:xfrm>
        <a:graphic>
          <a:graphicData uri="http://schemas.openxmlformats.org/presentationml/2006/ole">
            <p:oleObj spid="_x0000_s78850" name="Equation" r:id="rId3" imgW="2794000" imgH="4445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690516" y="2507315"/>
            <a:ext cx="315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10% overhead included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Semi-</a:t>
            </a:r>
            <a:r>
              <a:rPr lang="en-US" dirty="0" err="1" smtClean="0"/>
              <a:t>optimised</a:t>
            </a:r>
            <a:r>
              <a:rPr lang="en-US" dirty="0" smtClean="0"/>
              <a:t> Structure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Reminder: 500 </a:t>
            </a:r>
            <a:r>
              <a:rPr lang="en-US" sz="3200" dirty="0" err="1" smtClean="0"/>
              <a:t>GeV</a:t>
            </a:r>
            <a:r>
              <a:rPr lang="en-US" sz="3200" dirty="0" smtClean="0"/>
              <a:t> Structure Choice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Structure has been </a:t>
            </a:r>
            <a:r>
              <a:rPr lang="en-US" dirty="0" err="1" smtClean="0">
                <a:solidFill>
                  <a:srgbClr val="0000FF"/>
                </a:solidFill>
              </a:rPr>
              <a:t>optimised</a:t>
            </a:r>
            <a:r>
              <a:rPr lang="en-US" dirty="0" smtClean="0">
                <a:solidFill>
                  <a:srgbClr val="0000FF"/>
                </a:solidFill>
              </a:rPr>
              <a:t> for luminosity per unit power</a:t>
            </a:r>
          </a:p>
          <a:p>
            <a:pPr lvl="1"/>
            <a:r>
              <a:rPr lang="en-US" dirty="0" smtClean="0"/>
              <a:t>Figure of merit: </a:t>
            </a:r>
            <a:r>
              <a:rPr lang="en-US" dirty="0" err="1" smtClean="0"/>
              <a:t>L</a:t>
            </a:r>
            <a:r>
              <a:rPr lang="en-US" baseline="-25000" dirty="0" err="1" smtClean="0"/>
              <a:t>bx</a:t>
            </a:r>
            <a:r>
              <a:rPr lang="en-US" baseline="-25000" dirty="0" smtClean="0"/>
              <a:t> </a:t>
            </a:r>
            <a:r>
              <a:rPr lang="en-US" dirty="0" smtClean="0"/>
              <a:t>/ N η</a:t>
            </a:r>
            <a:r>
              <a:rPr lang="en-US" baseline="-25000" dirty="0" smtClean="0"/>
              <a:t>RF-&gt;beam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Larger </a:t>
            </a:r>
            <a:r>
              <a:rPr lang="en-US" dirty="0" err="1" smtClean="0">
                <a:solidFill>
                  <a:srgbClr val="0000FF"/>
                </a:solidFill>
              </a:rPr>
              <a:t>emittances</a:t>
            </a:r>
            <a:r>
              <a:rPr lang="en-US" dirty="0" smtClean="0">
                <a:solidFill>
                  <a:srgbClr val="0000FF"/>
                </a:solidFill>
              </a:rPr>
              <a:t> than at 3TeV have been assumed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Upgrade potential has been included by requiring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Structure length be 23 or 48 cm</a:t>
            </a:r>
          </a:p>
          <a:p>
            <a:pPr lvl="2"/>
            <a:r>
              <a:rPr lang="en-US" dirty="0" smtClean="0"/>
              <a:t>i.e. a 500 </a:t>
            </a:r>
            <a:r>
              <a:rPr lang="en-US" dirty="0" err="1" smtClean="0"/>
              <a:t>GeV</a:t>
            </a:r>
            <a:r>
              <a:rPr lang="en-US" dirty="0" smtClean="0"/>
              <a:t> structure replaces 1 or 2 3TeV-structures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RF pulse length be 240 or 480 ns</a:t>
            </a:r>
          </a:p>
          <a:p>
            <a:pPr lvl="2"/>
            <a:r>
              <a:rPr lang="en-US" dirty="0" smtClean="0"/>
              <a:t>240ns for 23cm long structures</a:t>
            </a:r>
          </a:p>
          <a:p>
            <a:pPr lvl="2"/>
            <a:r>
              <a:rPr lang="en-US" dirty="0" smtClean="0"/>
              <a:t>i.e. for 48cm long structures the drive beam decelerator can be 2 times longer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Input power per structure is similar to 3TeV</a:t>
            </a:r>
          </a:p>
          <a:p>
            <a:pPr lvl="2"/>
            <a:r>
              <a:rPr lang="en-US" dirty="0" smtClean="0"/>
              <a:t>Did not quite make it but came close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8"/>
          <p:cNvPicPr>
            <a:picLocks noChangeAspect="1" noChangeArrowheads="1"/>
          </p:cNvPicPr>
          <p:nvPr/>
        </p:nvPicPr>
        <p:blipFill>
          <a:blip r:embed="rId2"/>
          <a:srcRect r="5676"/>
          <a:stretch>
            <a:fillRect/>
          </a:stretch>
        </p:blipFill>
        <p:spPr bwMode="auto">
          <a:xfrm>
            <a:off x="0" y="838200"/>
            <a:ext cx="5510213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6829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/>
              <a:t>Luminosity </a:t>
            </a:r>
            <a:r>
              <a:rPr lang="en-US" sz="3200" dirty="0"/>
              <a:t>at </a:t>
            </a:r>
            <a:r>
              <a:rPr lang="en-US" sz="3200" dirty="0" smtClean="0"/>
              <a:t>500GeV</a:t>
            </a:r>
            <a:endParaRPr lang="en-US" sz="3200" dirty="0"/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914400" y="914400"/>
            <a:ext cx="431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Short range wake limits bunch charge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21436" y="1281112"/>
            <a:ext cx="270505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Calculate:</a:t>
            </a:r>
          </a:p>
          <a:p>
            <a:endParaRPr lang="en-US" sz="2000" dirty="0" smtClean="0"/>
          </a:p>
          <a:p>
            <a:r>
              <a:rPr lang="en-US" sz="2000" dirty="0" smtClean="0"/>
              <a:t>Bunch charge </a:t>
            </a:r>
            <a:r>
              <a:rPr lang="en-US" sz="2000" dirty="0" err="1" smtClean="0"/>
              <a:t>N(G,a,f</a:t>
            </a:r>
            <a:r>
              <a:rPr lang="en-US" sz="2000" dirty="0" smtClean="0"/>
              <a:t>)</a:t>
            </a:r>
          </a:p>
          <a:p>
            <a:endParaRPr lang="en-US" sz="2000" dirty="0" smtClean="0"/>
          </a:p>
          <a:p>
            <a:r>
              <a:rPr lang="en-US" sz="2000" dirty="0" smtClean="0"/>
              <a:t>Luminosity L</a:t>
            </a:r>
            <a:r>
              <a:rPr lang="en-US" sz="2000" baseline="-25000" dirty="0" smtClean="0"/>
              <a:t>0.99</a:t>
            </a:r>
            <a:r>
              <a:rPr lang="en-US" sz="2000" dirty="0" smtClean="0"/>
              <a:t>(G,a,f)</a:t>
            </a:r>
          </a:p>
          <a:p>
            <a:endParaRPr lang="en-US" sz="2000" dirty="0" smtClean="0"/>
          </a:p>
          <a:p>
            <a:r>
              <a:rPr lang="en-US" sz="2000" dirty="0" smtClean="0"/>
              <a:t>Limit on long-range wake at second bunch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21436" y="4981638"/>
            <a:ext cx="31261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Depends on assumptions on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</a:t>
            </a:r>
            <a:r>
              <a:rPr lang="en-US" sz="2000" dirty="0" err="1" smtClean="0"/>
              <a:t>emittances</a:t>
            </a: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beta-functions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dirty="0"/>
              <a:t>Figure of Merit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29497"/>
            <a:ext cx="9119761" cy="469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29497"/>
            <a:ext cx="9168238" cy="469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38" y="741988"/>
            <a:ext cx="9144000" cy="4712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729497"/>
            <a:ext cx="9144000" cy="4712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729497"/>
            <a:ext cx="9168238" cy="472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8915" name="Object 7"/>
          <p:cNvGraphicFramePr>
            <a:graphicFrameLocks noChangeAspect="1"/>
          </p:cNvGraphicFramePr>
          <p:nvPr/>
        </p:nvGraphicFramePr>
        <p:xfrm>
          <a:off x="5791200" y="5181600"/>
          <a:ext cx="2971800" cy="1176338"/>
        </p:xfrm>
        <a:graphic>
          <a:graphicData uri="http://schemas.openxmlformats.org/presentationml/2006/ole">
            <p:oleObj spid="_x0000_s38915" name="Equation" r:id="rId8" imgW="1091880" imgH="431640" progId="Equation.3">
              <p:embed/>
            </p:oleObj>
          </a:graphicData>
        </a:graphic>
      </p:graphicFrame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Cost Calculation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Klystron-based machine has some cost reduction</a:t>
            </a:r>
          </a:p>
          <a:p>
            <a:pPr lvl="1"/>
            <a:r>
              <a:rPr lang="en-US" dirty="0" smtClean="0"/>
              <a:t>No drive beam generation complex</a:t>
            </a:r>
          </a:p>
          <a:p>
            <a:pPr lvl="1"/>
            <a:r>
              <a:rPr lang="en-US" dirty="0" smtClean="0"/>
              <a:t>No drive beam turn-</a:t>
            </a:r>
            <a:r>
              <a:rPr lang="en-US" dirty="0" err="1" smtClean="0"/>
              <a:t>arounds</a:t>
            </a:r>
            <a:endParaRPr lang="en-US" dirty="0" smtClean="0"/>
          </a:p>
          <a:p>
            <a:pPr lvl="1"/>
            <a:r>
              <a:rPr lang="en-US" dirty="0" smtClean="0"/>
              <a:t>No decelerators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But some cost increase</a:t>
            </a:r>
          </a:p>
          <a:p>
            <a:pPr lvl="1"/>
            <a:r>
              <a:rPr lang="en-US" dirty="0" smtClean="0"/>
              <a:t>Second tunnel is needed for klystron, modulators and pulse compressors</a:t>
            </a:r>
          </a:p>
          <a:p>
            <a:pPr lvl="1"/>
            <a:r>
              <a:rPr lang="en-US" dirty="0" smtClean="0"/>
              <a:t>Klystrons, modulators, pulse compressors etc.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Do not yet have a cost comparison of klystron-based vs. drive beam based machine</a:t>
            </a:r>
          </a:p>
          <a:p>
            <a:pPr lvl="1"/>
            <a:r>
              <a:rPr lang="en-US" dirty="0" smtClean="0"/>
              <a:t>More work needed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But we have an estimate of the relative </a:t>
            </a:r>
            <a:r>
              <a:rPr lang="en-US" dirty="0" err="1" smtClean="0">
                <a:solidFill>
                  <a:srgbClr val="0000FF"/>
                </a:solidFill>
              </a:rPr>
              <a:t>linac</a:t>
            </a:r>
            <a:r>
              <a:rPr lang="en-US" dirty="0" smtClean="0">
                <a:solidFill>
                  <a:srgbClr val="0000FF"/>
                </a:solidFill>
              </a:rPr>
              <a:t> cost for the klystron-based machine</a:t>
            </a:r>
          </a:p>
          <a:p>
            <a:pPr lvl="1"/>
            <a:r>
              <a:rPr lang="en-US" dirty="0" smtClean="0"/>
              <a:t>Allows to identify the best klystron-based machine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Cost versus Gradient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3353"/>
            <a:ext cx="9204932" cy="4782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Rational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Two concerns exist</a:t>
            </a:r>
          </a:p>
          <a:p>
            <a:pPr lvl="1"/>
            <a:r>
              <a:rPr lang="en-US" dirty="0" smtClean="0"/>
              <a:t>A klystron-based machine can more easily demonstrate the basic RF unit</a:t>
            </a:r>
          </a:p>
          <a:p>
            <a:pPr lvl="1"/>
            <a:r>
              <a:rPr lang="en-US" dirty="0" smtClean="0"/>
              <a:t>A klystron-based machine may be cheaper at lower energies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Want to address these issues with no prejudice</a:t>
            </a:r>
          </a:p>
          <a:p>
            <a:endParaRPr lang="en-US" dirty="0" smtClean="0"/>
          </a:p>
          <a:p>
            <a:r>
              <a:rPr lang="en-US" dirty="0" smtClean="0"/>
              <a:t>Focus on 500GeV machine since this is the point where concerns are most relevant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rcRect/>
          <a:stretch>
            <a:fillRect/>
          </a:stretch>
        </p:blipFill>
        <p:spPr bwMode="auto">
          <a:xfrm>
            <a:off x="0" y="924486"/>
            <a:ext cx="9144000" cy="5009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Linac</a:t>
            </a:r>
            <a:r>
              <a:rPr lang="en-US" sz="3200" dirty="0" smtClean="0"/>
              <a:t> Cost versus Luminosity per Power</a:t>
            </a:r>
            <a:endParaRPr lang="en-US" sz="3200" dirty="0"/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3905446" y="3404513"/>
            <a:ext cx="2257033" cy="16340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62476" y="4833713"/>
            <a:ext cx="2524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 drive beam baseline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3308402" y="4454752"/>
            <a:ext cx="2268234" cy="1677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6200000" flipV="1">
            <a:off x="3155562" y="4534644"/>
            <a:ext cx="2051088" cy="3582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V="1">
            <a:off x="3052395" y="4429888"/>
            <a:ext cx="1618771" cy="100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217990" y="5739311"/>
            <a:ext cx="2190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Interesting structures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053630" y="4485311"/>
            <a:ext cx="308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905445" y="4120542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526398" y="3688222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457200" y="5739314"/>
            <a:ext cx="2301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NLC is at </a:t>
            </a:r>
            <a:r>
              <a:rPr lang="en-US" dirty="0" err="1" smtClean="0"/>
              <a:t>FoM</a:t>
            </a:r>
            <a:r>
              <a:rPr lang="en-US" dirty="0" smtClean="0"/>
              <a:t> 1.7/2.15</a:t>
            </a:r>
          </a:p>
          <a:p>
            <a:r>
              <a:rPr lang="en-US" dirty="0" smtClean="0"/>
              <a:t>for </a:t>
            </a:r>
            <a:r>
              <a:rPr lang="en-US" dirty="0" err="1" smtClean="0"/>
              <a:t>Ε</a:t>
            </a:r>
            <a:r>
              <a:rPr lang="en-US" baseline="-25000" dirty="0" err="1" smtClean="0"/>
              <a:t>y</a:t>
            </a:r>
            <a:r>
              <a:rPr lang="en-US" dirty="0" smtClean="0"/>
              <a:t>=40/25nm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Structure Parameters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graphicFrame>
        <p:nvGraphicFramePr>
          <p:cNvPr id="12" name="Group 413"/>
          <p:cNvGraphicFramePr>
            <a:graphicFrameLocks noGrp="1"/>
          </p:cNvGraphicFramePr>
          <p:nvPr/>
        </p:nvGraphicFramePr>
        <p:xfrm>
          <a:off x="798520" y="709305"/>
          <a:ext cx="7566925" cy="5407457"/>
        </p:xfrm>
        <a:graphic>
          <a:graphicData uri="http://schemas.openxmlformats.org/drawingml/2006/table">
            <a:tbl>
              <a:tblPr/>
              <a:tblGrid>
                <a:gridCol w="2944021"/>
                <a:gridCol w="924580"/>
                <a:gridCol w="924581"/>
                <a:gridCol w="924581"/>
                <a:gridCol w="924581"/>
                <a:gridCol w="924581"/>
              </a:tblGrid>
              <a:tr h="2659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21" charset="0"/>
                        </a:rPr>
                        <a:t>Case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21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21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21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21" charset="0"/>
                        </a:rPr>
                        <a:t>basel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21" charset="0"/>
                        </a:rPr>
                        <a:t>.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21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NLC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9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Average accelerating gradient: &lt;E</a:t>
                      </a:r>
                      <a:r>
                        <a:rPr kumimoji="0" lang="en-US" sz="12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&gt; [MV/</a:t>
                      </a:r>
                      <a:r>
                        <a:rPr kumimoji="0" lang="en-US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Arial"/>
                        </a:rPr>
                        <a:t>52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9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rf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phase advance: 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∆</a:t>
                      </a:r>
                      <a:r>
                        <a:rPr kumimoji="0" lang="el-G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φ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kumimoji="0" lang="en-US" sz="1200" b="1" i="0" u="none" strike="noStrike" cap="none" normalizeH="0" baseline="30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Arial"/>
                        </a:rPr>
                        <a:t>150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9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Average iris radius/wavelength: &lt;</a:t>
                      </a:r>
                      <a:r>
                        <a:rPr kumimoji="0" lang="en-US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a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&gt;/</a:t>
                      </a:r>
                      <a:r>
                        <a:rPr kumimoji="0" lang="en-US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λ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 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0.145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0.14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0.145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Arial"/>
                        </a:rPr>
                        <a:t>0.17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9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Str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Length: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 </a:t>
                      </a:r>
                      <a:r>
                        <a:rPr kumimoji="0" lang="en-US" sz="12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l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 [mm]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480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480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480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9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229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9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Arial"/>
                        </a:rPr>
                        <a:t>600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9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Bunch separation: </a:t>
                      </a:r>
                      <a:r>
                        <a:rPr kumimoji="0" lang="en-US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N</a:t>
                      </a:r>
                      <a:r>
                        <a:rPr kumimoji="0" lang="en-US" sz="1200" b="1" i="1" u="none" strike="noStrike" cap="none" normalizeH="0" baseline="-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s  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</a:t>
                      </a:r>
                      <a:r>
                        <a:rPr kumimoji="0" lang="en-US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rf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cycles]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6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6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6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16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Bunch population: </a:t>
                      </a:r>
                      <a:r>
                        <a:rPr kumimoji="0" lang="en-US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5.49×10</a:t>
                      </a:r>
                      <a:r>
                        <a:rPr kumimoji="0" lang="en-US" sz="12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9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4.95×10</a:t>
                      </a:r>
                      <a:r>
                        <a:rPr kumimoji="0" lang="en-US" sz="12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9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7.01×10</a:t>
                      </a:r>
                      <a:r>
                        <a:rPr kumimoji="0" lang="en-US" sz="12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9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6.8×10</a:t>
                      </a:r>
                      <a:r>
                        <a:rPr lang="en-US" sz="1200" b="1" kern="1200" baseline="30000" dirty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9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7×10</a:t>
                      </a:r>
                      <a:r>
                        <a:rPr lang="en-US" sz="1200" b="1" kern="1200" baseline="30000" dirty="0" smtClean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9</a:t>
                      </a:r>
                      <a:endParaRPr lang="en-US" sz="1200" b="1" dirty="0" smtClean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Number of bunches in a train: </a:t>
                      </a:r>
                      <a:r>
                        <a:rPr kumimoji="0" lang="en-US" sz="12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N</a:t>
                      </a:r>
                      <a:r>
                        <a:rPr kumimoji="0" lang="en-US" sz="1200" b="1" i="1" u="none" strike="noStrike" cap="none" normalizeH="0" baseline="-30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b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382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335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337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b="1" kern="120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354</a:t>
                      </a:r>
                      <a:endParaRPr lang="en-US" sz="1200" b="1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190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Pulse length: </a:t>
                      </a:r>
                      <a:r>
                        <a:rPr kumimoji="0" lang="en-US" sz="12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τ</a:t>
                      </a:r>
                      <a:r>
                        <a:rPr kumimoji="0" lang="en-US" sz="1200" b="1" i="1" u="none" strike="noStrike" cap="none" normalizeH="0" baseline="-30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p</a:t>
                      </a:r>
                      <a:r>
                        <a:rPr kumimoji="0" lang="en-US" sz="1200" b="1" i="1" u="none" strike="noStrike" cap="none" normalizeH="0" baseline="-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 [ns]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242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242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242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b="1" kern="120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242</a:t>
                      </a:r>
                      <a:endParaRPr lang="en-US" sz="1200" b="1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400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Input power: </a:t>
                      </a:r>
                      <a:r>
                        <a:rPr kumimoji="0" lang="en-US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P</a:t>
                      </a:r>
                      <a:r>
                        <a:rPr kumimoji="0" lang="en-US" sz="1200" b="1" i="1" u="none" strike="noStrike" cap="none" normalizeH="0" baseline="-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in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 [MW]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76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84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89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74.2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54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Max. surface field: </a:t>
                      </a:r>
                      <a:r>
                        <a:rPr kumimoji="0" lang="en-US" sz="12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kumimoji="0" lang="en-US" sz="12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surf</a:t>
                      </a:r>
                      <a:r>
                        <a:rPr kumimoji="0" lang="en-US" sz="1200" b="1" i="0" u="none" strike="noStrike" cap="none" normalizeH="0" baseline="30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max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[MV/</a:t>
                      </a:r>
                      <a:r>
                        <a:rPr kumimoji="0" lang="en-US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215.6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260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260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250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en-US" sz="1200" b="1" kern="1200" dirty="0">
                        <a:solidFill>
                          <a:srgbClr val="000000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Max. temperature rise: </a:t>
                      </a:r>
                      <a:r>
                        <a:rPr kumimoji="0" lang="el-G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Δ</a:t>
                      </a:r>
                      <a:r>
                        <a:rPr kumimoji="0" lang="en-US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T</a:t>
                      </a:r>
                      <a:r>
                        <a:rPr kumimoji="0" lang="en-US" sz="1200" b="1" i="0" u="none" strike="noStrike" cap="none" normalizeH="0" baseline="30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max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[K]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27.6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43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42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b="1" kern="120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56</a:t>
                      </a:r>
                      <a:endParaRPr lang="en-US" sz="1200" b="1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en-US" sz="1200" b="1" kern="1200" dirty="0">
                        <a:solidFill>
                          <a:srgbClr val="000000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Structure efficiency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: </a:t>
                      </a:r>
                      <a:r>
                        <a:rPr kumimoji="0" lang="en-US" sz="12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η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 [%]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49.5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41.9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48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39.6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~</a:t>
                      </a:r>
                      <a:r>
                        <a:rPr lang="en-US" sz="1200" b="1" kern="1200" dirty="0" smtClean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31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Figure of merit: </a:t>
                      </a:r>
                      <a:r>
                        <a:rPr kumimoji="0" lang="en-US" sz="12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ηL</a:t>
                      </a:r>
                      <a:r>
                        <a:rPr kumimoji="0" lang="en-US" sz="12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b</a:t>
                      </a:r>
                      <a:r>
                        <a:rPr kumimoji="0" lang="en-US" sz="12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× </a:t>
                      </a:r>
                      <a:r>
                        <a:rPr kumimoji="0" lang="en-US" sz="12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/N</a:t>
                      </a:r>
                      <a:r>
                        <a:rPr kumimoji="0" lang="en-US" sz="1200" b="1" i="1" u="none" strike="noStrike" cap="none" normalizeH="0" baseline="-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[</a:t>
                      </a:r>
                      <a:r>
                        <a:rPr kumimoji="0" lang="en-US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a.u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.]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3.41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2.79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3.81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3.3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1.7/2.15</a:t>
                      </a:r>
                      <a:endParaRPr lang="en-US" sz="1200" b="1" kern="1200" dirty="0">
                        <a:solidFill>
                          <a:srgbClr val="000000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Relative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lumi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 in peak 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@ 50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Hz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0.73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0.55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0.94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1.0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1.0</a:t>
                      </a:r>
                      <a:endParaRPr lang="en-US" sz="1200" b="1" kern="1200" dirty="0">
                        <a:solidFill>
                          <a:srgbClr val="000000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Number of 75MW-klystrons per linac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2520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2358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2934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3600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2232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Number of structures per klystron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4.4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3.75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4.5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latin typeface="+mn-lt"/>
                          <a:ea typeface="Cambria"/>
                          <a:cs typeface="Times New Roman"/>
                        </a:rPr>
                        <a:t>4</a:t>
                      </a:r>
                      <a:endParaRPr lang="en-US" sz="1200" b="1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Power / two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linacs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 [MW]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78.6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73.6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91.4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112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167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Linac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 cost [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arb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. units]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5107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4559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5521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5443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21" charset="0"/>
                          <a:cs typeface="Times New Roman" pitchFamily="21" charset="0"/>
                        </a:rPr>
                        <a:t>?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Structure Parameters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694252"/>
          <a:ext cx="8229599" cy="55610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4638"/>
                <a:gridCol w="1105114"/>
                <a:gridCol w="1088621"/>
                <a:gridCol w="1121609"/>
                <a:gridCol w="1055632"/>
                <a:gridCol w="983985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Case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basel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/>
                        <a:t>NLC</a:t>
                      </a:r>
                      <a:endParaRPr lang="en-US" sz="2000" b="0" dirty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G 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[MV/</a:t>
                      </a:r>
                      <a:r>
                        <a:rPr kumimoji="0" lang="en-US" sz="200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m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]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57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67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57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80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00FF"/>
                          </a:solidFill>
                        </a:rPr>
                        <a:t>52</a:t>
                      </a:r>
                      <a:endParaRPr lang="en-US" sz="2000" b="0" dirty="0">
                        <a:solidFill>
                          <a:srgbClr val="0000FF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Str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.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 Length:  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[mm]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480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480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480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9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0000FF"/>
                          </a:solidFill>
                        </a:rPr>
                        <a:t>229</a:t>
                      </a:r>
                      <a:endParaRPr lang="en-US" sz="2000" b="0" dirty="0">
                        <a:solidFill>
                          <a:srgbClr val="0000FF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69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00FF"/>
                          </a:solidFill>
                        </a:rPr>
                        <a:t>600</a:t>
                      </a:r>
                      <a:endParaRPr lang="en-US" sz="2000" b="0" dirty="0">
                        <a:solidFill>
                          <a:srgbClr val="0000FF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09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Δz</a:t>
                      </a:r>
                      <a:r>
                        <a:rPr kumimoji="0" lang="en-US" sz="200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[RF 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cycles]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Bunch population: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N </a:t>
                      </a:r>
                      <a:r>
                        <a:rPr kumimoji="0" lang="en-US" sz="2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[10</a:t>
                      </a:r>
                      <a:r>
                        <a:rPr kumimoji="0" lang="en-US" sz="200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r>
                        <a:rPr kumimoji="0" lang="en-US" sz="2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5.49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4.95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7.01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</a:rPr>
                        <a:t>6.8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 smtClean="0">
                        <a:solidFill>
                          <a:schemeClr val="tx1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Bunches per 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train: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kumimoji="0" lang="en-US" sz="200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kumimoji="0" lang="en-US" sz="2000" u="none" strike="noStrike" cap="none" normalizeH="0" baseline="-30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382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335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337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</a:rPr>
                        <a:t>354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</a:rPr>
                        <a:t>190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Pulse length: </a:t>
                      </a:r>
                      <a:r>
                        <a:rPr kumimoji="0" lang="en-US" sz="200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τ</a:t>
                      </a:r>
                      <a:r>
                        <a:rPr kumimoji="0" lang="en-US" sz="2000" u="none" strike="noStrike" cap="none" normalizeH="0" baseline="-3000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p</a:t>
                      </a:r>
                      <a:r>
                        <a:rPr kumimoji="0" lang="en-US" sz="2000" u="none" strike="noStrike" cap="none" normalizeH="0" baseline="-3000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 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 [ns]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242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242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242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00FF"/>
                          </a:solidFill>
                        </a:rPr>
                        <a:t>242</a:t>
                      </a:r>
                      <a:endParaRPr lang="en-US" sz="2000" b="0" dirty="0">
                        <a:solidFill>
                          <a:srgbClr val="0000FF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00FF"/>
                          </a:solidFill>
                        </a:rPr>
                        <a:t>400</a:t>
                      </a:r>
                      <a:endParaRPr lang="en-US" sz="2000" b="0" dirty="0">
                        <a:solidFill>
                          <a:srgbClr val="0000FF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Input power: P</a:t>
                      </a:r>
                      <a:r>
                        <a:rPr kumimoji="0" lang="en-US" sz="2000" u="none" strike="noStrike" cap="none" normalizeH="0" baseline="-3000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in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 [MW]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76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84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89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00FF"/>
                          </a:solidFill>
                        </a:rPr>
                        <a:t>74.2</a:t>
                      </a:r>
                      <a:endParaRPr lang="en-US" sz="2000" b="0" dirty="0">
                        <a:solidFill>
                          <a:srgbClr val="0000FF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0000FF"/>
                          </a:solidFill>
                        </a:rPr>
                        <a:t>54</a:t>
                      </a:r>
                      <a:endParaRPr lang="en-US" sz="2000" b="0" dirty="0">
                        <a:solidFill>
                          <a:srgbClr val="0000FF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Structure efficiency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: </a:t>
                      </a:r>
                      <a:r>
                        <a:rPr kumimoji="0" lang="en-US" sz="200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η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 [%]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49.5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41.9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</a:rPr>
                        <a:t>48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00FF"/>
                          </a:solidFill>
                        </a:rPr>
                        <a:t>39.6</a:t>
                      </a:r>
                      <a:endParaRPr lang="en-US" sz="2000" b="0" dirty="0">
                        <a:solidFill>
                          <a:srgbClr val="0000FF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0000FF"/>
                          </a:solidFill>
                        </a:rPr>
                        <a:t>~</a:t>
                      </a:r>
                      <a:r>
                        <a:rPr lang="en-US" sz="2000" kern="1200" dirty="0" smtClean="0">
                          <a:solidFill>
                            <a:srgbClr val="0000FF"/>
                          </a:solidFill>
                        </a:rPr>
                        <a:t>31</a:t>
                      </a:r>
                      <a:endParaRPr lang="en-US" sz="2000" b="0" dirty="0">
                        <a:solidFill>
                          <a:srgbClr val="0000FF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Figure of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merit: </a:t>
                      </a:r>
                      <a:r>
                        <a:rPr kumimoji="0" lang="en-US" sz="200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ηL</a:t>
                      </a:r>
                      <a:r>
                        <a:rPr kumimoji="0" lang="en-US" sz="2000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b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× 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/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3.41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2.79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3.81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FF0000"/>
                          </a:solidFill>
                        </a:rPr>
                        <a:t>3.3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FF0000"/>
                          </a:solidFill>
                        </a:rPr>
                        <a:t>1.7/2.15</a:t>
                      </a:r>
                      <a:endParaRPr lang="en-US" sz="2000" b="0" kern="1200" dirty="0">
                        <a:solidFill>
                          <a:srgbClr val="FF0000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Rel. </a:t>
                      </a:r>
                      <a:r>
                        <a:rPr kumimoji="0" lang="en-US" sz="20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lumi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 in peak 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@ 50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Hz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0.73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0.55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0.94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FF0000"/>
                          </a:solidFill>
                        </a:rPr>
                        <a:t>1.0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FF0000"/>
                          </a:solidFill>
                        </a:rPr>
                        <a:t>1.0</a:t>
                      </a:r>
                      <a:endParaRPr lang="en-US" sz="2000" b="0" kern="1200" dirty="0">
                        <a:solidFill>
                          <a:srgbClr val="FF0000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Klystrons 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per </a:t>
                      </a:r>
                      <a:r>
                        <a:rPr kumimoji="0" lang="en-US" sz="200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linac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2520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2358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2934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FF0000"/>
                          </a:solidFill>
                        </a:rPr>
                        <a:t>3600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FF0000"/>
                          </a:solidFill>
                        </a:rPr>
                        <a:t>2232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Power / two </a:t>
                      </a:r>
                      <a:r>
                        <a:rPr kumimoji="0" lang="en-US" sz="20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linacs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 [MW]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78.6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73.6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91.4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112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167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Linac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 cost [</a:t>
                      </a:r>
                      <a:r>
                        <a:rPr kumimoji="0" lang="en-US" sz="20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arb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. units]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5107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4559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5521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5443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?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itchFamily="21" charset="0"/>
                        <a:cs typeface="Times New Roman" pitchFamily="21" charset="0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Documenting the current status</a:t>
            </a:r>
          </a:p>
          <a:p>
            <a:pPr lvl="1"/>
            <a:r>
              <a:rPr lang="en-US" dirty="0" smtClean="0"/>
              <a:t>Report is being prepared</a:t>
            </a:r>
          </a:p>
          <a:p>
            <a:pPr lvl="1"/>
            <a:r>
              <a:rPr lang="en-US" dirty="0" smtClean="0"/>
              <a:t>Some inconsistencies need to be </a:t>
            </a:r>
            <a:r>
              <a:rPr lang="en-US" dirty="0" smtClean="0"/>
              <a:t>fixed</a:t>
            </a:r>
          </a:p>
          <a:p>
            <a:pPr lvl="2"/>
            <a:r>
              <a:rPr lang="en-US" dirty="0" smtClean="0"/>
              <a:t>E.g. </a:t>
            </a:r>
            <a:r>
              <a:rPr lang="en-US" smtClean="0"/>
              <a:t>p</a:t>
            </a:r>
            <a:r>
              <a:rPr lang="en-US" smtClean="0"/>
              <a:t>ower </a:t>
            </a:r>
            <a:r>
              <a:rPr lang="en-US" dirty="0" smtClean="0"/>
              <a:t>efficiency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Establish some cost model for 500GeV</a:t>
            </a:r>
          </a:p>
          <a:p>
            <a:pPr lvl="1"/>
            <a:r>
              <a:rPr lang="en-US" dirty="0" smtClean="0"/>
              <a:t>Also needed for drive beam based machine</a:t>
            </a:r>
          </a:p>
          <a:p>
            <a:pPr lvl="1"/>
            <a:r>
              <a:rPr lang="en-US" dirty="0" smtClean="0"/>
              <a:t>Based on CLIC cost evaluation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Further work once we have a scenario for CLIC energy staging</a:t>
            </a:r>
          </a:p>
          <a:p>
            <a:pPr lvl="1"/>
            <a:r>
              <a:rPr lang="en-US" dirty="0" err="1" smtClean="0"/>
              <a:t>Emittances</a:t>
            </a:r>
            <a:r>
              <a:rPr lang="en-US" dirty="0" smtClean="0"/>
              <a:t> at 500GeV have strong impact on structure choice</a:t>
            </a:r>
          </a:p>
          <a:p>
            <a:pPr lvl="1"/>
            <a:r>
              <a:rPr lang="en-US" dirty="0" smtClean="0"/>
              <a:t>Upgrade will place many constraints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Using current CLIC 500 design with klystrons requires 7200 klystrons</a:t>
            </a:r>
          </a:p>
          <a:p>
            <a:pPr lvl="1"/>
            <a:r>
              <a:rPr lang="en-US" dirty="0" smtClean="0"/>
              <a:t>Prediction for wall plug to RF efficiency could indicate that drive beam is twice more efficient</a:t>
            </a:r>
          </a:p>
          <a:p>
            <a:pPr lvl="1"/>
            <a:r>
              <a:rPr lang="en-US" dirty="0" smtClean="0"/>
              <a:t>But needs careful detailed evaluation on drive beam side</a:t>
            </a:r>
          </a:p>
          <a:p>
            <a:pPr lvl="1"/>
            <a:r>
              <a:rPr lang="en-US" dirty="0" smtClean="0"/>
              <a:t>RF to beam efficiency is about 33% larger than for NLC structure due to heavy damping </a:t>
            </a:r>
          </a:p>
          <a:p>
            <a:endParaRPr lang="en-US" dirty="0" smtClean="0"/>
          </a:p>
          <a:p>
            <a:r>
              <a:rPr lang="en-US" dirty="0" smtClean="0"/>
              <a:t>Reducing the gradient to reduce the klystron number leads to about 5000 klystrons</a:t>
            </a:r>
          </a:p>
          <a:p>
            <a:pPr lvl="1"/>
            <a:r>
              <a:rPr lang="en-US" dirty="0" smtClean="0"/>
              <a:t>But cost cannot be reduced strongly (&lt;20% for main </a:t>
            </a:r>
            <a:r>
              <a:rPr lang="en-US" dirty="0" err="1" smtClean="0"/>
              <a:t>linac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The cost for the different options does not seem to vary very strongly</a:t>
            </a:r>
          </a:p>
          <a:p>
            <a:pPr lvl="1"/>
            <a:r>
              <a:rPr lang="en-US" dirty="0" smtClean="0"/>
              <a:t>Error of the model is still large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Comparison of cost klystron vs. drive beam remains to be done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Use current CLIC 500GeV design and simply replace the drive beam with klystrons</a:t>
            </a:r>
          </a:p>
          <a:p>
            <a:pPr lvl="1"/>
            <a:r>
              <a:rPr lang="en-US" dirty="0" smtClean="0"/>
              <a:t>Minimal changes</a:t>
            </a:r>
          </a:p>
          <a:p>
            <a:pPr lvl="1"/>
            <a:r>
              <a:rPr lang="en-US" dirty="0" smtClean="0"/>
              <a:t>May not be the optimum klystron based design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Optimise</a:t>
            </a:r>
            <a:r>
              <a:rPr lang="en-US" dirty="0" smtClean="0"/>
              <a:t> the CLIC 500GeV design for klystron, using heavily damped structures and remaining compatible with up-grade</a:t>
            </a:r>
          </a:p>
          <a:p>
            <a:pPr lvl="1"/>
            <a:r>
              <a:rPr lang="en-US" dirty="0" smtClean="0"/>
              <a:t>We limit </a:t>
            </a:r>
            <a:r>
              <a:rPr lang="en-US" dirty="0" err="1" smtClean="0"/>
              <a:t>ourselfs</a:t>
            </a:r>
            <a:r>
              <a:rPr lang="en-US" dirty="0" smtClean="0"/>
              <a:t> to structures which have been developed in the process of the CLIC 500GeV </a:t>
            </a:r>
            <a:r>
              <a:rPr lang="en-US" dirty="0" err="1" smtClean="0"/>
              <a:t>optimisation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Full </a:t>
            </a:r>
            <a:r>
              <a:rPr lang="en-US" dirty="0" err="1" smtClean="0"/>
              <a:t>optimisation</a:t>
            </a:r>
            <a:r>
              <a:rPr lang="en-US" dirty="0" smtClean="0"/>
              <a:t> of CLIC for klystrons</a:t>
            </a:r>
          </a:p>
          <a:p>
            <a:pPr lvl="1"/>
            <a:r>
              <a:rPr lang="en-US" dirty="0" smtClean="0"/>
              <a:t>Not done</a:t>
            </a:r>
          </a:p>
          <a:p>
            <a:pPr lvl="1"/>
            <a:r>
              <a:rPr lang="en-US" dirty="0" smtClean="0"/>
              <a:t>Significant amount of work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Obviously profit from JLC-X/NLC work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Comparison to NLC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01193" y="964153"/>
          <a:ext cx="7805601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2717"/>
                <a:gridCol w="1381276"/>
                <a:gridCol w="1483249"/>
                <a:gridCol w="1418359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 500GeV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NLC (TRC II)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Luminosity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 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Horizontal</a:t>
                      </a:r>
                      <a:r>
                        <a:rPr lang="en-US" baseline="0" dirty="0" smtClean="0"/>
                        <a:t>/vertical </a:t>
                      </a:r>
                      <a:r>
                        <a:rPr lang="en-US" baseline="0" dirty="0" err="1" smtClean="0"/>
                        <a:t>emittance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2400/25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3600/40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Particles per bunch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Bunches per pulse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Repetition 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01193" y="5295909"/>
            <a:ext cx="74943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Lower beam current per luminosity is due to smaller vertical </a:t>
            </a:r>
            <a:r>
              <a:rPr lang="en-US" dirty="0" err="1" smtClean="0"/>
              <a:t>emittance</a:t>
            </a:r>
            <a:r>
              <a:rPr lang="en-US" dirty="0" smtClean="0"/>
              <a:t> in CLIC</a:t>
            </a:r>
          </a:p>
          <a:p>
            <a:endParaRPr lang="en-US" dirty="0" smtClean="0"/>
          </a:p>
          <a:p>
            <a:r>
              <a:rPr lang="en-US" dirty="0" smtClean="0"/>
              <a:t>Smaller horizontal </a:t>
            </a:r>
            <a:r>
              <a:rPr lang="en-US" dirty="0" err="1" smtClean="0"/>
              <a:t>emittance</a:t>
            </a:r>
            <a:r>
              <a:rPr lang="en-US" dirty="0" smtClean="0"/>
              <a:t> in CLIC allows to run at smaller bunch charges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beamstrahlung</a:t>
            </a:r>
            <a:r>
              <a:rPr lang="en-US" dirty="0" smtClean="0"/>
              <a:t> fixes optimum N/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x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200810" y="4377231"/>
          <a:ext cx="2960496" cy="672840"/>
        </p:xfrm>
        <a:graphic>
          <a:graphicData uri="http://schemas.openxmlformats.org/presentationml/2006/ole">
            <p:oleObj spid="_x0000_s16386" name="Equation" r:id="rId3" imgW="1955800" imgH="444500" progId="Equation.3">
              <p:embed/>
            </p:oleObj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RF Comparison to NLC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931293"/>
          <a:ext cx="8229600" cy="5616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4006"/>
                <a:gridCol w="1055632"/>
                <a:gridCol w="1253563"/>
                <a:gridCol w="1451494"/>
                <a:gridCol w="1214905"/>
              </a:tblGrid>
              <a:tr h="6115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 500GeV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NLC</a:t>
                      </a:r>
                    </a:p>
                    <a:p>
                      <a:r>
                        <a:rPr lang="en-US" dirty="0" smtClean="0"/>
                        <a:t> (TRC II)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NLC</a:t>
                      </a:r>
                    </a:p>
                    <a:p>
                      <a:r>
                        <a:rPr lang="en-US" dirty="0" smtClean="0"/>
                        <a:t>later</a:t>
                      </a:r>
                      <a:endParaRPr lang="en-US" dirty="0"/>
                    </a:p>
                  </a:txBody>
                  <a:tcPr/>
                </a:tc>
              </a:tr>
              <a:tr h="349477">
                <a:tc>
                  <a:txBody>
                    <a:bodyPr/>
                    <a:lstStyle/>
                    <a:p>
                      <a:r>
                        <a:rPr lang="en-US" dirty="0" smtClean="0"/>
                        <a:t>Loaded gradient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MV/</a:t>
                      </a:r>
                      <a:r>
                        <a:rPr lang="en-US" dirty="0" err="1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</a:t>
                      </a:r>
                      <a:endParaRPr lang="en-US" dirty="0"/>
                    </a:p>
                  </a:txBody>
                  <a:tcPr/>
                </a:tc>
              </a:tr>
              <a:tr h="349477">
                <a:tc>
                  <a:txBody>
                    <a:bodyPr/>
                    <a:lstStyle/>
                    <a:p>
                      <a:r>
                        <a:rPr lang="en-US" dirty="0" smtClean="0"/>
                        <a:t>Structure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600</a:t>
                      </a:r>
                      <a:endParaRPr lang="en-US" dirty="0"/>
                    </a:p>
                  </a:txBody>
                  <a:tcPr/>
                </a:tc>
              </a:tr>
              <a:tr h="424316">
                <a:tc>
                  <a:txBody>
                    <a:bodyPr/>
                    <a:lstStyle/>
                    <a:p>
                      <a:r>
                        <a:rPr lang="en-US" dirty="0" smtClean="0"/>
                        <a:t>Energy gain per structure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31.2</a:t>
                      </a:r>
                      <a:endParaRPr lang="en-US" dirty="0"/>
                    </a:p>
                  </a:txBody>
                  <a:tcPr/>
                </a:tc>
              </a:tr>
              <a:tr h="34947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9477">
                <a:tc>
                  <a:txBody>
                    <a:bodyPr/>
                    <a:lstStyle/>
                    <a:p>
                      <a:r>
                        <a:rPr lang="en-US" dirty="0" smtClean="0"/>
                        <a:t>Structure input</a:t>
                      </a:r>
                      <a:r>
                        <a:rPr lang="en-US" baseline="0" dirty="0" smtClean="0"/>
                        <a:t> 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74.2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34947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256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Inst.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input RF p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ower per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GeV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GW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4.03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1.666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1.89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4947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9477">
                <a:tc>
                  <a:txBody>
                    <a:bodyPr/>
                    <a:lstStyle/>
                    <a:p>
                      <a:r>
                        <a:rPr lang="en-US" dirty="0" smtClean="0"/>
                        <a:t>RF</a:t>
                      </a:r>
                      <a:r>
                        <a:rPr lang="en-US" baseline="0" dirty="0" smtClean="0"/>
                        <a:t> pulse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400</a:t>
                      </a:r>
                      <a:endParaRPr lang="en-US" dirty="0"/>
                    </a:p>
                  </a:txBody>
                  <a:tcPr/>
                </a:tc>
              </a:tr>
              <a:tr h="349477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bunches</a:t>
                      </a:r>
                      <a:r>
                        <a:rPr lang="en-US" baseline="0" dirty="0" smtClean="0"/>
                        <a:t> / spacing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354 </a:t>
                      </a:r>
                      <a:r>
                        <a:rPr lang="en-US" dirty="0" err="1" smtClean="0"/>
                        <a:t>x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192 </a:t>
                      </a:r>
                      <a:r>
                        <a:rPr lang="en-US" dirty="0" err="1" smtClean="0"/>
                        <a:t>x</a:t>
                      </a:r>
                      <a:r>
                        <a:rPr lang="en-US" dirty="0" smtClean="0"/>
                        <a:t> 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192 </a:t>
                      </a:r>
                      <a:r>
                        <a:rPr lang="en-US" dirty="0" err="1" smtClean="0"/>
                        <a:t>x</a:t>
                      </a:r>
                      <a:r>
                        <a:rPr lang="en-US" dirty="0" smtClean="0"/>
                        <a:t> 1.4</a:t>
                      </a:r>
                      <a:endParaRPr lang="en-US" dirty="0"/>
                    </a:p>
                  </a:txBody>
                  <a:tcPr/>
                </a:tc>
              </a:tr>
              <a:tr h="349477">
                <a:tc>
                  <a:txBody>
                    <a:bodyPr/>
                    <a:lstStyle/>
                    <a:p>
                      <a:r>
                        <a:rPr lang="en-US" dirty="0" smtClean="0"/>
                        <a:t>Beam current in pulse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</a:t>
                      </a:r>
                      <a:endParaRPr lang="en-US" dirty="0"/>
                    </a:p>
                  </a:txBody>
                  <a:tcPr/>
                </a:tc>
              </a:tr>
              <a:tr h="24528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2181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RF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input energy / pulse / </a:t>
                      </a:r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GeV</a:t>
                      </a:r>
                      <a:endParaRPr lang="en-US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J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975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666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666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306188"/>
            <a:ext cx="7566923" cy="6160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Replacing Drive Beam with Klystrons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272" y="159662"/>
            <a:ext cx="8073690" cy="6538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617785" y="3429000"/>
            <a:ext cx="59787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X3.16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688124" y="1562100"/>
            <a:ext cx="342900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2x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275385" y="2514600"/>
            <a:ext cx="2079791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/>
              <a:t>Anticipated  </a:t>
            </a:r>
            <a:r>
              <a:rPr lang="en-US" sz="1200">
                <a:sym typeface="Symbol" pitchFamily="21" charset="2"/>
              </a:rPr>
              <a:t>=0.6 for klystron</a:t>
            </a:r>
            <a:endParaRPr lang="en-US" sz="1200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 flipV="1">
            <a:off x="3376246" y="2971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 flipV="1">
            <a:off x="7666892" y="2971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3376246" y="3124200"/>
            <a:ext cx="429064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5134708" y="2819400"/>
            <a:ext cx="9163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30 meters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2672862" y="4419601"/>
            <a:ext cx="1536185" cy="30777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54 MW / structure</a:t>
            </a: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6667500" y="4913313"/>
            <a:ext cx="1481070" cy="369332"/>
          </a:xfrm>
          <a:prstGeom prst="rect">
            <a:avLst/>
          </a:prstGeom>
          <a:solidFill>
            <a:srgbClr val="C8D6D4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250 MeV/unit</a:t>
            </a: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1828800" y="4419600"/>
            <a:ext cx="62694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sym typeface="Symbol" pitchFamily="21" charset="2"/>
              </a:rPr>
              <a:t>=0.92</a:t>
            </a:r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547446" y="4114800"/>
            <a:ext cx="281354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2391508" y="4572000"/>
            <a:ext cx="2813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D5AD-75E9-FC4F-9E7D-4A9BB7BD1F5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latin typeface="Arial"/>
                <a:cs typeface="Arial"/>
              </a:rPr>
              <a:t>NLC Initial Baseline Design</a:t>
            </a:r>
            <a:endParaRPr lang="en-GB" sz="3200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75 MW Klystron (approx 2000 per LINAC)</a:t>
            </a:r>
          </a:p>
          <a:p>
            <a:pPr lvl="1"/>
            <a:r>
              <a:rPr lang="en-GB" dirty="0" smtClean="0"/>
              <a:t>Solenoid focussing (</a:t>
            </a:r>
            <a:r>
              <a:rPr lang="en-GB" dirty="0" smtClean="0">
                <a:solidFill>
                  <a:srgbClr val="FF0000"/>
                </a:solidFill>
              </a:rPr>
              <a:t>25kW per klystron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55% efficiency</a:t>
            </a:r>
          </a:p>
          <a:p>
            <a:pPr lvl="1"/>
            <a:r>
              <a:rPr lang="en-GB" dirty="0" smtClean="0"/>
              <a:t>0.0002 duty cycle (120 Hz, 1.6µs)</a:t>
            </a:r>
          </a:p>
          <a:p>
            <a:pPr lvl="2"/>
            <a:r>
              <a:rPr lang="en-GB" dirty="0" smtClean="0"/>
              <a:t>Average RF output power of klystron 14.4kW</a:t>
            </a:r>
          </a:p>
          <a:p>
            <a:pPr lvl="1"/>
            <a:r>
              <a:rPr lang="en-GB" dirty="0"/>
              <a:t> </a:t>
            </a:r>
            <a:r>
              <a:rPr lang="en-GB" dirty="0" smtClean="0"/>
              <a:t>1 kW heater power per klystron</a:t>
            </a:r>
          </a:p>
          <a:p>
            <a:pPr lvl="1"/>
            <a:endParaRPr lang="en-GB" dirty="0" smtClean="0"/>
          </a:p>
          <a:p>
            <a:r>
              <a:rPr lang="en-GB" dirty="0" smtClean="0">
                <a:solidFill>
                  <a:srgbClr val="0000FF"/>
                </a:solidFill>
              </a:rPr>
              <a:t>Line type modulator</a:t>
            </a:r>
          </a:p>
          <a:p>
            <a:pPr lvl="1"/>
            <a:r>
              <a:rPr lang="en-GB" dirty="0" smtClean="0"/>
              <a:t>Pulse transformer 20% wasted power with rise and fall time</a:t>
            </a:r>
          </a:p>
          <a:p>
            <a:pPr lvl="1"/>
            <a:r>
              <a:rPr lang="en-GB" dirty="0" err="1" smtClean="0"/>
              <a:t>Thyratron</a:t>
            </a:r>
            <a:r>
              <a:rPr lang="en-GB" dirty="0" smtClean="0"/>
              <a:t> switch, 600 W per </a:t>
            </a:r>
            <a:r>
              <a:rPr lang="en-GB" dirty="0" err="1" smtClean="0"/>
              <a:t>thyratron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>
                <a:solidFill>
                  <a:srgbClr val="0000FF"/>
                </a:solidFill>
              </a:rPr>
              <a:t>Overall Power Requirement per Klystron/Modulator</a:t>
            </a:r>
          </a:p>
          <a:p>
            <a:pPr lvl="1"/>
            <a:r>
              <a:rPr lang="en-GB" dirty="0" smtClean="0"/>
              <a:t>55.3 kW</a:t>
            </a:r>
          </a:p>
          <a:p>
            <a:pPr lvl="1"/>
            <a:r>
              <a:rPr lang="en-GB" dirty="0" smtClean="0"/>
              <a:t>246 MW/two </a:t>
            </a:r>
            <a:r>
              <a:rPr lang="en-GB" dirty="0" err="1" smtClean="0"/>
              <a:t>linac</a:t>
            </a:r>
            <a:r>
              <a:rPr lang="en-GB" dirty="0" smtClean="0"/>
              <a:t> (2264 klystrons)</a:t>
            </a:r>
          </a:p>
          <a:p>
            <a:pPr lvl="1"/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This technology is known and works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>
                <a:latin typeface="Arial"/>
                <a:cs typeface="Arial"/>
              </a:rPr>
              <a:t>NLC Baseline Design circa 2002</a:t>
            </a:r>
            <a:endParaRPr lang="en-GB" sz="3200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75 MW Klystron (approx 2000 per LINAC)</a:t>
            </a:r>
          </a:p>
          <a:p>
            <a:pPr lvl="1"/>
            <a:r>
              <a:rPr lang="en-GB" dirty="0" err="1" smtClean="0"/>
              <a:t>ppm</a:t>
            </a:r>
            <a:r>
              <a:rPr lang="en-GB" dirty="0" smtClean="0"/>
              <a:t> periodic permanent magnet focussing (</a:t>
            </a:r>
            <a:r>
              <a:rPr lang="en-GB" dirty="0" smtClean="0">
                <a:solidFill>
                  <a:srgbClr val="008000"/>
                </a:solidFill>
              </a:rPr>
              <a:t>no solenoids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55% efficiency</a:t>
            </a:r>
          </a:p>
          <a:p>
            <a:pPr lvl="1"/>
            <a:r>
              <a:rPr lang="en-GB" dirty="0" smtClean="0"/>
              <a:t>0.0002 duty cycle (120 Hz, 1.6µs)</a:t>
            </a:r>
          </a:p>
          <a:p>
            <a:pPr lvl="2"/>
            <a:r>
              <a:rPr lang="en-GB" dirty="0" smtClean="0"/>
              <a:t>Average RF output power of klystron 14.4kW</a:t>
            </a:r>
          </a:p>
          <a:p>
            <a:pPr lvl="1"/>
            <a:r>
              <a:rPr lang="en-GB" dirty="0"/>
              <a:t> </a:t>
            </a:r>
            <a:r>
              <a:rPr lang="en-GB" dirty="0" smtClean="0"/>
              <a:t>1 kW heater power per klystron</a:t>
            </a:r>
          </a:p>
          <a:p>
            <a:pPr lvl="1"/>
            <a:endParaRPr lang="en-GB" dirty="0" smtClean="0"/>
          </a:p>
          <a:p>
            <a:r>
              <a:rPr lang="en-GB" dirty="0" smtClean="0">
                <a:solidFill>
                  <a:srgbClr val="0000FF"/>
                </a:solidFill>
              </a:rPr>
              <a:t>Solid State Modulator (1 per two klystrons)</a:t>
            </a:r>
          </a:p>
          <a:p>
            <a:pPr lvl="1"/>
            <a:r>
              <a:rPr lang="en-GB" dirty="0" smtClean="0"/>
              <a:t>Pulse transformer 20% wasted power with rise and fall time</a:t>
            </a:r>
          </a:p>
          <a:p>
            <a:pPr lvl="1"/>
            <a:endParaRPr lang="en-GB" dirty="0" smtClean="0"/>
          </a:p>
          <a:p>
            <a:r>
              <a:rPr lang="en-GB" dirty="0" smtClean="0">
                <a:solidFill>
                  <a:srgbClr val="0000FF"/>
                </a:solidFill>
              </a:rPr>
              <a:t>Overall Power Requirement per Klystron/Modulator(0.5)</a:t>
            </a:r>
          </a:p>
          <a:p>
            <a:pPr lvl="1"/>
            <a:r>
              <a:rPr lang="en-GB" dirty="0" smtClean="0"/>
              <a:t>37.5 kW (</a:t>
            </a:r>
            <a:r>
              <a:rPr lang="en-GB" dirty="0" smtClean="0">
                <a:solidFill>
                  <a:srgbClr val="008000"/>
                </a:solidFill>
              </a:rPr>
              <a:t>would at 50Hz be 16.2kW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167 MW/two </a:t>
            </a:r>
            <a:r>
              <a:rPr lang="en-GB" dirty="0" err="1" smtClean="0"/>
              <a:t>linacs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Klystron development was not finished, some problems with pulse width and high rep rate, peak power achieved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Modulators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Many iterations were done on different types of solid state switches, but still with pulse transformer. Only recently can we confidently say that this technology is properly developed</a:t>
            </a:r>
          </a:p>
          <a:p>
            <a:pPr lvl="1"/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008000"/>
                </a:solidFill>
              </a:rPr>
              <a:t>This will be our baseline, even if work is needed to fully demonstrate 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 February 3rd,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18742</TotalTime>
  <Words>1987</Words>
  <Application>Microsoft Macintosh PowerPoint</Application>
  <PresentationFormat>On-screen Show (4:3)</PresentationFormat>
  <Paragraphs>585</Paragraphs>
  <Slides>24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1_Office Theme</vt:lpstr>
      <vt:lpstr>Office Theme</vt:lpstr>
      <vt:lpstr>Equation</vt:lpstr>
      <vt:lpstr>Progress on Comparison to X-band Klystron-based CLIC Option</vt:lpstr>
      <vt:lpstr>Rational</vt:lpstr>
      <vt:lpstr>Strategy</vt:lpstr>
      <vt:lpstr>Luminosity Comparison to NLC</vt:lpstr>
      <vt:lpstr>RF Comparison to NLC</vt:lpstr>
      <vt:lpstr>Replacing Drive Beam with Klystrons</vt:lpstr>
      <vt:lpstr>Slide 7</vt:lpstr>
      <vt:lpstr>NLC Initial Baseline Design</vt:lpstr>
      <vt:lpstr>NLC Baseline Design circa 2002</vt:lpstr>
      <vt:lpstr>Pulse Compression Efficiency </vt:lpstr>
      <vt:lpstr>Slide 11</vt:lpstr>
      <vt:lpstr>Klystron Number</vt:lpstr>
      <vt:lpstr>Wall Plug Power</vt:lpstr>
      <vt:lpstr>Semi-optimised Structure</vt:lpstr>
      <vt:lpstr>Reminder: 500 GeV Structure Choice</vt:lpstr>
      <vt:lpstr>Luminosity at 500GeV</vt:lpstr>
      <vt:lpstr>Figure of Merit</vt:lpstr>
      <vt:lpstr>Cost Calculation</vt:lpstr>
      <vt:lpstr>Cost versus Gradient</vt:lpstr>
      <vt:lpstr>Linac Cost versus Luminosity per Power</vt:lpstr>
      <vt:lpstr>Structure Parameters</vt:lpstr>
      <vt:lpstr>Structure Parameters</vt:lpstr>
      <vt:lpstr>Future</vt:lpstr>
      <vt:lpstr>Conclusion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59</cp:revision>
  <cp:lastPrinted>2011-02-02T13:27:04Z</cp:lastPrinted>
  <dcterms:created xsi:type="dcterms:W3CDTF">2011-02-04T06:59:36Z</dcterms:created>
  <dcterms:modified xsi:type="dcterms:W3CDTF">2011-02-04T07:05:50Z</dcterms:modified>
</cp:coreProperties>
</file>