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theme/theme5.xml" ContentType="application/vnd.openxmlformats-officedocument.theme+xml"/>
  <Default Extension="pdf" ContentType="application/pdf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2" r:id="rId2"/>
    <p:sldMasterId id="2147483664" r:id="rId3"/>
    <p:sldMasterId id="2147483666" r:id="rId4"/>
    <p:sldMasterId id="2147483668" r:id="rId5"/>
  </p:sldMasterIdLst>
  <p:notesMasterIdLst>
    <p:notesMasterId r:id="rId34"/>
  </p:notesMasterIdLst>
  <p:sldIdLst>
    <p:sldId id="257" r:id="rId6"/>
    <p:sldId id="261" r:id="rId7"/>
    <p:sldId id="262" r:id="rId8"/>
    <p:sldId id="263" r:id="rId9"/>
    <p:sldId id="264" r:id="rId10"/>
    <p:sldId id="265" r:id="rId11"/>
    <p:sldId id="281" r:id="rId12"/>
    <p:sldId id="282" r:id="rId13"/>
    <p:sldId id="272" r:id="rId14"/>
    <p:sldId id="275" r:id="rId15"/>
    <p:sldId id="271" r:id="rId16"/>
    <p:sldId id="276" r:id="rId17"/>
    <p:sldId id="260" r:id="rId18"/>
    <p:sldId id="259" r:id="rId19"/>
    <p:sldId id="267" r:id="rId20"/>
    <p:sldId id="269" r:id="rId21"/>
    <p:sldId id="284" r:id="rId22"/>
    <p:sldId id="285" r:id="rId23"/>
    <p:sldId id="286" r:id="rId24"/>
    <p:sldId id="279" r:id="rId25"/>
    <p:sldId id="283" r:id="rId26"/>
    <p:sldId id="258" r:id="rId27"/>
    <p:sldId id="270" r:id="rId28"/>
    <p:sldId id="289" r:id="rId29"/>
    <p:sldId id="288" r:id="rId30"/>
    <p:sldId id="287" r:id="rId31"/>
    <p:sldId id="266" r:id="rId32"/>
    <p:sldId id="273" r:id="rId33"/>
  </p:sldIdLst>
  <p:sldSz cx="9144000" cy="6858000" type="screen4x3"/>
  <p:notesSz cx="6858000" cy="9144000"/>
  <p:defaultTextStyle>
    <a:defPPr>
      <a:defRPr lang="en-US"/>
    </a:defPPr>
    <a:lvl1pPr marL="0" algn="l" defTabSz="4569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63" algn="l" defTabSz="4569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926" algn="l" defTabSz="4569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890" algn="l" defTabSz="4569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852" algn="l" defTabSz="4569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815" algn="l" defTabSz="4569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778" algn="l" defTabSz="4569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740" algn="l" defTabSz="4569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704" algn="l" defTabSz="4569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FC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58CDE-584A-7544-A9C2-035277B46FD9}" type="datetimeFigureOut">
              <a:rPr lang="en-US" smtClean="0"/>
              <a:pPr/>
              <a:t>2/3/2011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50091-AE93-594F-8FC7-BCDD46558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63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26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890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852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815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778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740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704" algn="l" defTabSz="4569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025" tIns="41513" rIns="83025" bIns="41513" anchor="ctr"/>
          <a:lstStyle/>
          <a:p>
            <a:endParaRPr lang="en-US" dirty="0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086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Riddone, MeChanICs, 05.09.2010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DC6B0-1AB6-4CF6-AAAB-4E806D2BF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760" y="2533602"/>
            <a:ext cx="8906326" cy="3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0231" y="1409320"/>
            <a:ext cx="913248" cy="945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753" y="6528344"/>
            <a:ext cx="8906325" cy="33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387486" y="6634779"/>
            <a:ext cx="8108313" cy="171304"/>
            <a:chOff x="269" y="4631"/>
            <a:chExt cx="5629" cy="119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00" y="4639"/>
              <a:ext cx="89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9139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242" algn="l"/>
                  <a:tab pos="1312479" algn="l"/>
                </a:tabLst>
              </a:pPr>
              <a:r>
                <a:rPr lang="en-GB" sz="1100" b="1" dirty="0">
                  <a:solidFill>
                    <a:srgbClr val="000000"/>
                  </a:solidFill>
                  <a:latin typeface="Arial" pitchFamily="-110" charset="0"/>
                </a:rPr>
                <a:t>CLIC-ACE, 3.2.2011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269" y="4631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9139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242" algn="l"/>
                </a:tabLst>
              </a:pPr>
              <a:r>
                <a:rPr lang="en-GB" sz="1100" b="1" dirty="0">
                  <a:solidFill>
                    <a:srgbClr val="000000"/>
                  </a:solidFill>
                  <a:latin typeface="Arial" pitchFamily="-110" charset="0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1950" y="4632"/>
              <a:ext cx="228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913926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242" algn="l"/>
                  <a:tab pos="1312479" algn="l"/>
                </a:tabLst>
              </a:pPr>
              <a:r>
                <a:rPr lang="en-US" sz="1100" b="1" dirty="0">
                  <a:solidFill>
                    <a:srgbClr val="000000"/>
                  </a:solidFill>
                  <a:latin typeface="Arial" pitchFamily="-110" charset="0"/>
                </a:rPr>
                <a:t>CTF3 program completion and upgrade to CTF3+</a:t>
              </a:r>
              <a:endParaRPr lang="en-GB" sz="1100" b="1" dirty="0">
                <a:solidFill>
                  <a:srgbClr val="000000"/>
                </a:solidFill>
                <a:latin typeface="Arial" pitchFamily="-110" charset="0"/>
              </a:endParaRP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1050209" y="2917968"/>
            <a:ext cx="2526333" cy="633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defTabSz="9139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buNone/>
              <a:tabLst>
                <a:tab pos="656242" algn="l"/>
                <a:tab pos="1312479" algn="l"/>
                <a:tab pos="1968724" algn="l"/>
                <a:tab pos="2624965" algn="l"/>
              </a:tabLst>
            </a:pPr>
            <a:r>
              <a:rPr lang="en-GB" sz="2200" dirty="0">
                <a:solidFill>
                  <a:srgbClr val="000000"/>
                </a:solidFill>
              </a:rPr>
              <a:t>Frank Tecker – CERN</a:t>
            </a:r>
            <a:br>
              <a:rPr lang="en-GB" sz="2200" dirty="0">
                <a:solidFill>
                  <a:srgbClr val="000000"/>
                </a:solidFill>
              </a:rPr>
            </a:br>
            <a:r>
              <a:rPr lang="en-GB" sz="2200" dirty="0">
                <a:solidFill>
                  <a:srgbClr val="000000"/>
                </a:solidFill>
              </a:rPr>
              <a:t>for the CTF3 team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475815" y="210180"/>
            <a:ext cx="5496771" cy="2111815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953" y="3568643"/>
            <a:ext cx="5684030" cy="290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</p:txBody>
      </p:sp>
      <p:pic>
        <p:nvPicPr>
          <p:cNvPr id="4" name="Picture 14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38283" y="296551"/>
            <a:ext cx="3210772" cy="94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1446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1446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1446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1446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1446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393073" indent="-195723" algn="l" defTabSz="41446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6pPr>
      <a:lvl7pPr marL="1807543" indent="-195723" algn="l" defTabSz="41446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7pPr>
      <a:lvl8pPr marL="2222009" indent="-195723" algn="l" defTabSz="41446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8pPr>
      <a:lvl9pPr marL="2636481" indent="-195723" algn="l" defTabSz="41446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9pPr>
    </p:titleStyle>
    <p:bodyStyle>
      <a:lvl1pPr marL="391443" indent="-293583" algn="l" defTabSz="414468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56000"/>
        <a:buFont typeface="StarSymbol" charset="0"/>
        <a:buBlip>
          <a:blip r:embed="rId6"/>
        </a:buBlip>
        <a:defRPr sz="29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82884" indent="-260482" algn="l" defTabSz="414468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68000"/>
        <a:buFont typeface="StarSymbol" charset="0"/>
        <a:buBlip>
          <a:blip r:embed="rId6"/>
        </a:buBlip>
        <a:defRPr sz="2500">
          <a:solidFill>
            <a:srgbClr val="000000"/>
          </a:solidFill>
          <a:latin typeface="+mn-lt"/>
          <a:ea typeface="ＭＳ Ｐゴシック" charset="-128"/>
        </a:defRPr>
      </a:lvl2pPr>
      <a:lvl3pPr marL="1174325" indent="-195723" algn="l" defTabSz="414468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57000"/>
        <a:buFont typeface="StarSymbol" charset="0"/>
        <a:buBlip>
          <a:blip r:embed="rId6"/>
        </a:buBlip>
        <a:defRPr sz="2200">
          <a:solidFill>
            <a:srgbClr val="000000"/>
          </a:solidFill>
          <a:latin typeface="+mn-lt"/>
          <a:ea typeface="ＭＳ Ｐゴシック" charset="-128"/>
        </a:defRPr>
      </a:lvl3pPr>
      <a:lvl4pPr marL="1565769" indent="-195723" algn="l" defTabSz="414468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75000"/>
        <a:buFont typeface="StarSymbol" charset="0"/>
        <a:buChar char="–"/>
        <a:defRPr sz="1800">
          <a:solidFill>
            <a:srgbClr val="000000"/>
          </a:solidFill>
          <a:latin typeface="+mn-lt"/>
          <a:ea typeface="ＭＳ Ｐゴシック" charset="-128"/>
        </a:defRPr>
      </a:lvl4pPr>
      <a:lvl5pPr marL="1957211" indent="-195723" algn="l" defTabSz="414468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ea typeface="ＭＳ Ｐゴシック" charset="-128"/>
        </a:defRPr>
      </a:lvl5pPr>
      <a:lvl6pPr marL="2371679" indent="-195723" algn="l" defTabSz="414468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6pPr>
      <a:lvl7pPr marL="2786147" indent="-195723" algn="l" defTabSz="414468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7pPr>
      <a:lvl8pPr marL="3200615" indent="-195723" algn="l" defTabSz="414468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8pPr>
      <a:lvl9pPr marL="3615083" indent="-195723" algn="l" defTabSz="414468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828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468" algn="l" defTabSz="828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8936" algn="l" defTabSz="828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404" algn="l" defTabSz="828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872" algn="l" defTabSz="828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341" algn="l" defTabSz="828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6809" algn="l" defTabSz="828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1277" algn="l" defTabSz="828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5745" algn="l" defTabSz="828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5"/>
          <p:cNvSpPr>
            <a:spLocks noChangeArrowheads="1"/>
          </p:cNvSpPr>
          <p:nvPr/>
        </p:nvSpPr>
        <p:spPr bwMode="auto">
          <a:xfrm>
            <a:off x="0" y="0"/>
            <a:ext cx="9144000" cy="42068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chemeClr val="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91380" tIns="45692" rIns="91380" bIns="45692" anchor="ctr"/>
          <a:lstStyle/>
          <a:p>
            <a:pPr algn="ctr" defTabSz="91392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" name="Text Box 119"/>
          <p:cNvSpPr txBox="1">
            <a:spLocks noChangeArrowheads="1"/>
          </p:cNvSpPr>
          <p:nvPr/>
        </p:nvSpPr>
        <p:spPr bwMode="auto">
          <a:xfrm>
            <a:off x="1509715" y="30860"/>
            <a:ext cx="4351019" cy="343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C0000"/>
            </a:outerShdw>
          </a:effectLst>
        </p:spPr>
        <p:txBody>
          <a:bodyPr wrap="square" lIns="91380" tIns="45692" rIns="91380" bIns="45692">
            <a:spAutoFit/>
          </a:bodyPr>
          <a:lstStyle/>
          <a:p>
            <a:pPr algn="ctr" defTabSz="9139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FF6400"/>
                </a:solidFill>
                <a:latin typeface="Arial" pitchFamily="34" charset="0"/>
              </a:rPr>
              <a:t>CTF3 evolution beyond 2012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100013" y="149227"/>
            <a:ext cx="1409699" cy="475837"/>
          </a:xfrm>
          <a:prstGeom prst="roundRect">
            <a:avLst>
              <a:gd name="adj" fmla="val 41181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80" tIns="45692" rIns="91380" bIns="45692" numCol="1" rtlCol="0" anchor="t" anchorCtr="0" compatLnSpc="1">
            <a:prstTxWarp prst="textNoShape">
              <a:avLst/>
            </a:prstTxWarp>
          </a:bodyPr>
          <a:lstStyle/>
          <a:p>
            <a:pPr algn="ctr" defTabSz="9138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7" name="Picture 115" descr="logo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693" y="200131"/>
            <a:ext cx="1279525" cy="39031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117" descr="logo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7708" y="30854"/>
            <a:ext cx="7731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18"/>
          <p:cNvSpPr>
            <a:spLocks noChangeArrowheads="1"/>
          </p:cNvSpPr>
          <p:nvPr/>
        </p:nvSpPr>
        <p:spPr bwMode="auto">
          <a:xfrm>
            <a:off x="8275326" y="21330"/>
            <a:ext cx="773113" cy="577850"/>
          </a:xfrm>
          <a:prstGeom prst="ellipse">
            <a:avLst/>
          </a:prstGeom>
          <a:noFill/>
          <a:ln w="19050" algn="ctr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91380" tIns="45692" rIns="91380" bIns="45692" anchor="ctr"/>
          <a:lstStyle/>
          <a:p>
            <a:pPr algn="ctr" defTabSz="91392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Text Box 122"/>
          <p:cNvSpPr txBox="1">
            <a:spLocks noChangeArrowheads="1"/>
          </p:cNvSpPr>
          <p:nvPr userDrawn="1"/>
        </p:nvSpPr>
        <p:spPr bwMode="auto">
          <a:xfrm>
            <a:off x="5016342" y="200131"/>
            <a:ext cx="3291840" cy="2178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380" tIns="45692" rIns="91380" bIns="45692">
            <a:spAutoFit/>
          </a:bodyPr>
          <a:lstStyle/>
          <a:p>
            <a:pPr algn="r" defTabSz="91392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R. Corsini – CTF3 Tech. Coll. Meeting – 6 May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5pPr>
      <a:lvl6pPr marL="456915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6pPr>
      <a:lvl7pPr marL="913832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7pPr>
      <a:lvl8pPr marL="1370748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8pPr>
      <a:lvl9pPr marL="1827662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9pPr>
    </p:titleStyle>
    <p:bodyStyle>
      <a:lvl1pPr marL="342686" indent="-342686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488" indent="-285571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1142292" indent="-228459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599206" indent="-228459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6121" indent="-228459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3036" indent="-228459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69952" indent="-228459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6868" indent="-228459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3783" indent="-228459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15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32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48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662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579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494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08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325" algn="l" defTabSz="9138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583" y="726972"/>
            <a:ext cx="8969705" cy="33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77071" y="84934"/>
            <a:ext cx="548812" cy="578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943" y="6597448"/>
            <a:ext cx="8969705" cy="3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3"/>
          <p:cNvGrpSpPr>
            <a:grpSpLocks/>
          </p:cNvGrpSpPr>
          <p:nvPr userDrawn="1"/>
        </p:nvGrpSpPr>
        <p:grpSpPr bwMode="auto">
          <a:xfrm>
            <a:off x="456625" y="6662170"/>
            <a:ext cx="7967147" cy="169865"/>
            <a:chOff x="317" y="4628"/>
            <a:chExt cx="5531" cy="118"/>
          </a:xfrm>
        </p:grpSpPr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4950" y="4635"/>
              <a:ext cx="898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91402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310" algn="l"/>
                  <a:tab pos="1312615" algn="l"/>
                </a:tabLst>
              </a:pPr>
              <a:r>
                <a:rPr lang="en-GB" sz="1100" b="1" dirty="0">
                  <a:solidFill>
                    <a:srgbClr val="000000"/>
                  </a:solidFill>
                  <a:latin typeface="Arial" pitchFamily="-110" charset="0"/>
                </a:rPr>
                <a:t>CLIC-ACE, 3.2.2011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17" y="4628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91402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310" algn="l"/>
                </a:tabLst>
              </a:pPr>
              <a:r>
                <a:rPr lang="en-GB" sz="1100" b="1" dirty="0">
                  <a:solidFill>
                    <a:srgbClr val="000000"/>
                  </a:solidFill>
                  <a:latin typeface="Arial" pitchFamily="-110" charset="0"/>
                </a:rPr>
                <a:t>Frank Tecker</a:t>
              </a: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889" y="4629"/>
              <a:ext cx="381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914021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310" algn="l"/>
                  <a:tab pos="1312615" algn="l"/>
                </a:tabLst>
              </a:pPr>
              <a:r>
                <a:rPr lang="en-US" sz="1100" b="1" dirty="0">
                  <a:solidFill>
                    <a:srgbClr val="000000"/>
                  </a:solidFill>
                  <a:latin typeface="Arial" pitchFamily="-110" charset="0"/>
                </a:rPr>
                <a:t>Slide </a:t>
              </a:r>
              <a:fld id="{55509CDC-FF8B-0348-BA62-F37B30D927DB}" type="slidenum">
                <a:rPr lang="en-US" sz="1100" b="1">
                  <a:solidFill>
                    <a:srgbClr val="000000"/>
                  </a:solidFill>
                  <a:latin typeface="Arial" pitchFamily="-110" charset="0"/>
                </a:rPr>
                <a:pPr defTabSz="914021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310" algn="l"/>
                    <a:tab pos="1312615" algn="l"/>
                  </a:tabLst>
                </a:pPr>
                <a:t>‹#›</a:t>
              </a:fld>
              <a:endParaRPr lang="en-US" sz="1100" b="1" dirty="0">
                <a:solidFill>
                  <a:srgbClr val="000000"/>
                </a:solidFill>
                <a:latin typeface="Arial" pitchFamily="-110" charset="0"/>
              </a:endParaRP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169329" y="107967"/>
            <a:ext cx="6192511" cy="5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486" y="883882"/>
            <a:ext cx="8865992" cy="549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13320" name="Picture 14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57620" y="113725"/>
            <a:ext cx="2049766" cy="53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0" r:id="rId2"/>
    <p:sldLayoutId id="2147483671" r:id="rId3"/>
  </p:sldLayoutIdLst>
  <p:txStyles>
    <p:titleStyle>
      <a:lvl1pPr algn="ctr" defTabSz="41451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1451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1451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1451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14511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393218" indent="-195743" algn="l" defTabSz="414511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6pPr>
      <a:lvl7pPr marL="1807730" indent="-195743" algn="l" defTabSz="414511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7pPr>
      <a:lvl8pPr marL="2222240" indent="-195743" algn="l" defTabSz="414511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8pPr>
      <a:lvl9pPr marL="2636754" indent="-195743" algn="l" defTabSz="414511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9pPr>
    </p:titleStyle>
    <p:bodyStyle>
      <a:lvl1pPr marL="391483" indent="-293613" algn="l" defTabSz="414511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65000"/>
        <a:buFontTx/>
        <a:buBlip>
          <a:blip r:embed="rId8"/>
        </a:buBlip>
        <a:defRPr sz="25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98049" indent="-260509" algn="l" defTabSz="414511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65000"/>
        <a:buFontTx/>
        <a:buBlip>
          <a:blip r:embed="rId8"/>
        </a:buBlip>
        <a:defRPr sz="2400">
          <a:solidFill>
            <a:srgbClr val="000000"/>
          </a:solidFill>
          <a:latin typeface="+mn-lt"/>
          <a:ea typeface="ＭＳ Ｐゴシック" charset="-128"/>
        </a:defRPr>
      </a:lvl2pPr>
      <a:lvl3pPr marL="1050671" indent="-240361" algn="l" defTabSz="414511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65000"/>
        <a:buFontTx/>
        <a:buBlip>
          <a:blip r:embed="rId8"/>
        </a:buBlip>
        <a:defRPr sz="2000">
          <a:solidFill>
            <a:srgbClr val="000000"/>
          </a:solidFill>
          <a:latin typeface="+mn-lt"/>
          <a:ea typeface="ＭＳ Ｐゴシック" charset="-128"/>
        </a:defRPr>
      </a:lvl3pPr>
      <a:lvl4pPr marL="1361553" indent="-195743" algn="l" defTabSz="414511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65000"/>
        <a:buFontTx/>
        <a:buBlip>
          <a:blip r:embed="rId8"/>
        </a:buBlip>
        <a:defRPr sz="1800">
          <a:solidFill>
            <a:srgbClr val="000000"/>
          </a:solidFill>
          <a:latin typeface="+mn-lt"/>
          <a:ea typeface="ＭＳ Ｐゴシック" charset="-128"/>
        </a:defRPr>
      </a:lvl4pPr>
      <a:lvl5pPr marL="1957414" indent="-195743" algn="l" defTabSz="414511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65000"/>
        <a:buFontTx/>
        <a:buBlip>
          <a:blip r:embed="rId8"/>
        </a:buBlip>
        <a:defRPr sz="1800">
          <a:solidFill>
            <a:srgbClr val="000000"/>
          </a:solidFill>
          <a:latin typeface="+mn-lt"/>
          <a:ea typeface="ＭＳ Ｐゴシック" charset="-128"/>
        </a:defRPr>
      </a:lvl5pPr>
      <a:lvl6pPr marL="2371925" indent="-195743" algn="l" defTabSz="41451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6pPr>
      <a:lvl7pPr marL="2786436" indent="-195743" algn="l" defTabSz="41451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7pPr>
      <a:lvl8pPr marL="3200947" indent="-195743" algn="l" defTabSz="41451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8pPr>
      <a:lvl9pPr marL="3615458" indent="-195743" algn="l" defTabSz="414511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11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022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533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044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556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067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1578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089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583" y="726972"/>
            <a:ext cx="8969705" cy="33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77071" y="84934"/>
            <a:ext cx="548812" cy="578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40" y="6597443"/>
            <a:ext cx="8969705" cy="3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3"/>
          <p:cNvGrpSpPr>
            <a:grpSpLocks/>
          </p:cNvGrpSpPr>
          <p:nvPr userDrawn="1"/>
        </p:nvGrpSpPr>
        <p:grpSpPr bwMode="auto">
          <a:xfrm>
            <a:off x="456624" y="6662237"/>
            <a:ext cx="7974351" cy="162669"/>
            <a:chOff x="317" y="4628"/>
            <a:chExt cx="5536" cy="113"/>
          </a:xfrm>
        </p:grpSpPr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4950" y="4630"/>
              <a:ext cx="903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9144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650" algn="l"/>
                  <a:tab pos="1313299" algn="l"/>
                </a:tabLst>
              </a:pPr>
              <a:r>
                <a:rPr lang="en-GB" sz="1100" b="1" dirty="0">
                  <a:solidFill>
                    <a:srgbClr val="000000"/>
                  </a:solidFill>
                  <a:latin typeface="Arial" pitchFamily="-110" charset="0"/>
                </a:rPr>
                <a:t>CLIC-ACE, 2.2.2010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17" y="4628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9144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650" algn="l"/>
                </a:tabLst>
              </a:pPr>
              <a:r>
                <a:rPr lang="en-GB" sz="1100" b="1">
                  <a:solidFill>
                    <a:srgbClr val="000000"/>
                  </a:solidFill>
                  <a:latin typeface="Arial" pitchFamily="-110" charset="0"/>
                </a:rPr>
                <a:t>Frank Tecker</a:t>
              </a: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768" y="4629"/>
              <a:ext cx="381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9144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650" algn="l"/>
                  <a:tab pos="1313299" algn="l"/>
                </a:tabLst>
              </a:pPr>
              <a:r>
                <a:rPr lang="en-US" sz="1100" b="1">
                  <a:solidFill>
                    <a:srgbClr val="000000"/>
                  </a:solidFill>
                  <a:latin typeface="Arial" pitchFamily="-110" charset="0"/>
                </a:rPr>
                <a:t>Slide </a:t>
              </a:r>
              <a:fld id="{55509CDC-FF8B-0348-BA62-F37B30D927DB}" type="slidenum">
                <a:rPr lang="en-US" sz="1100" b="1">
                  <a:solidFill>
                    <a:srgbClr val="000000"/>
                  </a:solidFill>
                  <a:latin typeface="Arial" pitchFamily="-110" charset="0"/>
                </a:rPr>
                <a:pPr defTabSz="9144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650" algn="l"/>
                    <a:tab pos="1313299" algn="l"/>
                  </a:tabLst>
                </a:pPr>
                <a:t>‹#›</a:t>
              </a:fld>
              <a:endParaRPr lang="en-US" sz="1100" b="1">
                <a:solidFill>
                  <a:srgbClr val="000000"/>
                </a:solidFill>
                <a:latin typeface="Arial" pitchFamily="-110" charset="0"/>
              </a:endParaRP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169324" y="107967"/>
            <a:ext cx="6192511" cy="5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486" y="883882"/>
            <a:ext cx="8865992" cy="549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3320" name="Picture 14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7619" y="113725"/>
            <a:ext cx="2049766" cy="531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4147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147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147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147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147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393941" indent="-195843" algn="l" defTabSz="414726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6pPr>
      <a:lvl7pPr marL="1808667" indent="-195843" algn="l" defTabSz="414726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7pPr>
      <a:lvl8pPr marL="2223393" indent="-195843" algn="l" defTabSz="414726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8pPr>
      <a:lvl9pPr marL="2638119" indent="-195843" algn="l" defTabSz="414726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Times New Roman" pitchFamily="18" charset="0"/>
        </a:defRPr>
      </a:lvl9pPr>
    </p:titleStyle>
    <p:bodyStyle>
      <a:lvl1pPr marL="391686" indent="-293764" algn="l" defTabSz="414726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64000"/>
        <a:buFont typeface="StarSymbol" charset="0"/>
        <a:buBlip>
          <a:blip r:embed="rId6"/>
        </a:buBlip>
        <a:defRPr sz="25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98411" indent="-260644" algn="l" defTabSz="414726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68000"/>
        <a:buFont typeface="StarSymbol" charset="0"/>
        <a:buBlip>
          <a:blip r:embed="rId6"/>
        </a:buBlip>
        <a:defRPr sz="2400">
          <a:solidFill>
            <a:srgbClr val="000000"/>
          </a:solidFill>
          <a:latin typeface="+mn-lt"/>
          <a:ea typeface="ＭＳ Ｐゴシック" charset="-128"/>
        </a:defRPr>
      </a:lvl2pPr>
      <a:lvl3pPr marL="1051216" indent="-240484" algn="l" defTabSz="414726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57000"/>
        <a:buFont typeface="StarSymbol" charset="0"/>
        <a:buBlip>
          <a:blip r:embed="rId6"/>
        </a:buBlip>
        <a:defRPr sz="2000">
          <a:solidFill>
            <a:srgbClr val="000000"/>
          </a:solidFill>
          <a:latin typeface="+mn-lt"/>
          <a:ea typeface="ＭＳ Ｐゴシック" charset="-128"/>
        </a:defRPr>
      </a:lvl3pPr>
      <a:lvl4pPr marL="1362260" indent="-195843" algn="l" defTabSz="414726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75000"/>
        <a:buFont typeface="StarSymbol" charset="0"/>
        <a:buChar char="–"/>
        <a:defRPr sz="1800">
          <a:solidFill>
            <a:srgbClr val="000000"/>
          </a:solidFill>
          <a:latin typeface="+mn-lt"/>
          <a:ea typeface="ＭＳ Ｐゴシック" charset="-128"/>
        </a:defRPr>
      </a:lvl4pPr>
      <a:lvl5pPr marL="1958429" indent="-195843" algn="l" defTabSz="414726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ea typeface="ＭＳ Ｐゴシック" charset="-128"/>
        </a:defRPr>
      </a:lvl5pPr>
      <a:lvl6pPr marL="2373155" indent="-19584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6pPr>
      <a:lvl7pPr marL="2787881" indent="-19584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7pPr>
      <a:lvl8pPr marL="3202607" indent="-19584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8pPr>
      <a:lvl9pPr marL="3617333" indent="-195843" algn="l" defTabSz="4147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Rectangle 85"/>
          <p:cNvSpPr>
            <a:spLocks noChangeArrowheads="1"/>
          </p:cNvSpPr>
          <p:nvPr userDrawn="1"/>
        </p:nvSpPr>
        <p:spPr bwMode="auto">
          <a:xfrm>
            <a:off x="0" y="0"/>
            <a:ext cx="9144000" cy="42068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chemeClr val="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8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30" name="Picture 12" descr="allwhite"/>
          <p:cNvPicPr>
            <a:picLocks noChangeAspect="1" noChangeArrowheads="1"/>
          </p:cNvPicPr>
          <p:nvPr userDrawn="1"/>
        </p:nvPicPr>
        <p:blipFill>
          <a:blip r:embed="rId3" cstate="print"/>
          <a:srcRect b="4541"/>
          <a:stretch>
            <a:fillRect/>
          </a:stretch>
        </p:blipFill>
        <p:spPr bwMode="auto">
          <a:xfrm>
            <a:off x="2138363" y="985838"/>
            <a:ext cx="439420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22"/>
          <p:cNvSpPr txBox="1">
            <a:spLocks noChangeArrowheads="1"/>
          </p:cNvSpPr>
          <p:nvPr userDrawn="1"/>
        </p:nvSpPr>
        <p:spPr bwMode="auto">
          <a:xfrm>
            <a:off x="4937760" y="171102"/>
            <a:ext cx="3291840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R. Corsini - 5th CLIC ACE,  2 February 2009</a:t>
            </a:r>
          </a:p>
        </p:txBody>
      </p:sp>
      <p:sp>
        <p:nvSpPr>
          <p:cNvPr id="10" name="Text Box 119"/>
          <p:cNvSpPr txBox="1">
            <a:spLocks noChangeArrowheads="1"/>
          </p:cNvSpPr>
          <p:nvPr userDrawn="1"/>
        </p:nvSpPr>
        <p:spPr bwMode="auto">
          <a:xfrm>
            <a:off x="990600" y="91440"/>
            <a:ext cx="4481919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C0000"/>
            </a:outerShdw>
          </a:effec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FF6400"/>
                </a:solidFill>
                <a:latin typeface="Arial" pitchFamily="34" charset="0"/>
              </a:rPr>
              <a:t>CTF3 experimental program, Plans for 2010</a:t>
            </a:r>
          </a:p>
        </p:txBody>
      </p:sp>
      <p:pic>
        <p:nvPicPr>
          <p:cNvPr id="8" name="Picture 12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7063" y="91440"/>
            <a:ext cx="759777" cy="568825"/>
          </a:xfrm>
          <a:prstGeom prst="rect">
            <a:avLst/>
          </a:prstGeom>
          <a:noFill/>
          <a:ln w="12700" algn="ctr">
            <a:solidFill>
              <a:srgbClr val="000055"/>
            </a:solidFill>
            <a:miter lim="800000"/>
            <a:headEnd/>
            <a:tailEnd/>
          </a:ln>
          <a:effectLst/>
        </p:spPr>
      </p:pic>
      <p:pic>
        <p:nvPicPr>
          <p:cNvPr id="11" name="Picture 117" descr="logoc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0657" y="141287"/>
            <a:ext cx="7731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118"/>
          <p:cNvSpPr>
            <a:spLocks noChangeArrowheads="1"/>
          </p:cNvSpPr>
          <p:nvPr userDrawn="1"/>
        </p:nvSpPr>
        <p:spPr bwMode="auto">
          <a:xfrm>
            <a:off x="168275" y="131763"/>
            <a:ext cx="773113" cy="577850"/>
          </a:xfrm>
          <a:prstGeom prst="ellipse">
            <a:avLst/>
          </a:prstGeom>
          <a:noFill/>
          <a:ln w="19050" algn="ctr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8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1000" b="1" i="1">
          <a:solidFill>
            <a:srgbClr val="FF9900"/>
          </a:solidFill>
          <a:latin typeface="Californian FB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1.pd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530553" y="237525"/>
            <a:ext cx="5466521" cy="2117573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>
            <a:noAutofit/>
          </a:bodyPr>
          <a:lstStyle/>
          <a:p>
            <a:pPr eaLnBrk="1">
              <a:spcAft>
                <a:spcPts val="9245"/>
              </a:spcAft>
              <a:tabLst>
                <a:tab pos="656174" algn="l"/>
                <a:tab pos="1312343" algn="l"/>
                <a:tab pos="1968519" algn="l"/>
                <a:tab pos="2624693" algn="l"/>
                <a:tab pos="3280865" algn="l"/>
                <a:tab pos="3937041" algn="l"/>
                <a:tab pos="4593213" algn="l"/>
              </a:tabLst>
            </a:pPr>
            <a:r>
              <a:rPr lang="en-US" sz="3600" b="1" dirty="0" smtClean="0">
                <a:solidFill>
                  <a:srgbClr val="FF0000"/>
                </a:solidFill>
              </a:rPr>
              <a:t>CTF3 program completion </a:t>
            </a:r>
            <a:r>
              <a:rPr lang="en-US" sz="3600" dirty="0" smtClean="0">
                <a:solidFill>
                  <a:srgbClr val="FF0000"/>
                </a:solidFill>
              </a:rPr>
              <a:t>and</a:t>
            </a:r>
            <a:r>
              <a:rPr lang="en-US" sz="3600" b="1" dirty="0" smtClean="0">
                <a:solidFill>
                  <a:srgbClr val="FF0000"/>
                </a:solidFill>
              </a:rPr>
              <a:t> upgrade to CTF3+</a:t>
            </a:r>
            <a:endParaRPr lang="en-GB" sz="3600" b="1" dirty="0">
              <a:solidFill>
                <a:srgbClr val="FF0000"/>
              </a:solidFill>
              <a:ea typeface="ＭＳ Ｐゴシック" pitchFamily="-110" charset="-128"/>
              <a:cs typeface="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1915" y="4215296"/>
            <a:ext cx="4127419" cy="2183696"/>
          </a:xfrm>
        </p:spPr>
        <p:txBody>
          <a:bodyPr/>
          <a:lstStyle/>
          <a:p>
            <a:pPr eaLnBrk="1">
              <a:tabLst>
                <a:tab pos="656174" algn="l"/>
                <a:tab pos="1312343" algn="l"/>
                <a:tab pos="1968519" algn="l"/>
                <a:tab pos="2624693" algn="l"/>
                <a:tab pos="3280865" algn="l"/>
                <a:tab pos="3937041" algn="l"/>
              </a:tabLst>
            </a:pPr>
            <a:r>
              <a:rPr lang="en-GB" sz="2500" dirty="0" smtClean="0">
                <a:ea typeface="ＭＳ Ｐゴシック" pitchFamily="-110" charset="-128"/>
                <a:cs typeface="ＭＳ Ｐゴシック" pitchFamily="-110" charset="-128"/>
              </a:rPr>
              <a:t>Introduction</a:t>
            </a:r>
          </a:p>
          <a:p>
            <a:pPr eaLnBrk="1">
              <a:tabLst>
                <a:tab pos="656174" algn="l"/>
                <a:tab pos="1312343" algn="l"/>
                <a:tab pos="1968519" algn="l"/>
                <a:tab pos="2624693" algn="l"/>
                <a:tab pos="3280865" algn="l"/>
                <a:tab pos="3937041" algn="l"/>
              </a:tabLst>
            </a:pPr>
            <a:r>
              <a:rPr lang="en-GB" sz="2500" dirty="0">
                <a:ea typeface="ＭＳ Ｐゴシック" pitchFamily="-110" charset="-128"/>
                <a:cs typeface="ＭＳ Ｐゴシック" pitchFamily="-110" charset="-128"/>
              </a:rPr>
              <a:t>CTF3</a:t>
            </a:r>
            <a:r>
              <a:rPr lang="en-GB" sz="2500" dirty="0" smtClean="0">
                <a:ea typeface="ＭＳ Ｐゴシック" pitchFamily="-110" charset="-128"/>
                <a:cs typeface="ＭＳ Ｐゴシック" pitchFamily="-110" charset="-128"/>
              </a:rPr>
              <a:t> program completion</a:t>
            </a:r>
          </a:p>
          <a:p>
            <a:pPr eaLnBrk="1">
              <a:tabLst>
                <a:tab pos="656174" algn="l"/>
                <a:tab pos="1312343" algn="l"/>
                <a:tab pos="1968519" algn="l"/>
                <a:tab pos="2624693" algn="l"/>
                <a:tab pos="3280865" algn="l"/>
                <a:tab pos="3937041" algn="l"/>
              </a:tabLst>
            </a:pPr>
            <a:r>
              <a:rPr lang="en-GB" sz="2500" dirty="0" smtClean="0">
                <a:ea typeface="ＭＳ Ｐゴシック" pitchFamily="-110" charset="-128"/>
                <a:cs typeface="ＭＳ Ｐゴシック" pitchFamily="-110" charset="-128"/>
              </a:rPr>
              <a:t>CTF3+</a:t>
            </a:r>
          </a:p>
          <a:p>
            <a:pPr eaLnBrk="1">
              <a:tabLst>
                <a:tab pos="656174" algn="l"/>
                <a:tab pos="1312343" algn="l"/>
                <a:tab pos="1968519" algn="l"/>
                <a:tab pos="2624693" algn="l"/>
                <a:tab pos="3280865" algn="l"/>
                <a:tab pos="3937041" algn="l"/>
              </a:tabLst>
            </a:pPr>
            <a:r>
              <a:rPr lang="en-GB" sz="2500" dirty="0">
                <a:ea typeface="ＭＳ Ｐゴシック" pitchFamily="-110" charset="-128"/>
                <a:cs typeface="ＭＳ Ｐゴシック" pitchFamily="-110" charset="-128"/>
              </a:rPr>
              <a:t>Conclusion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4304" y="2620312"/>
            <a:ext cx="3067320" cy="383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TBL completion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5486" y="1816100"/>
            <a:ext cx="8865992" cy="456253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4 tanks </a:t>
            </a:r>
            <a:r>
              <a:rPr lang="en-US" dirty="0" smtClean="0"/>
              <a:t>installed by </a:t>
            </a:r>
            <a:r>
              <a:rPr lang="en-US" dirty="0" smtClean="0">
                <a:solidFill>
                  <a:srgbClr val="FF0000"/>
                </a:solidFill>
              </a:rPr>
              <a:t>March 2011</a:t>
            </a:r>
          </a:p>
          <a:p>
            <a:r>
              <a:rPr lang="en-US" dirty="0" smtClean="0"/>
              <a:t>4 more installed in </a:t>
            </a:r>
            <a:r>
              <a:rPr lang="en-US" dirty="0" smtClean="0">
                <a:solidFill>
                  <a:srgbClr val="FF0000"/>
                </a:solidFill>
              </a:rPr>
              <a:t>summer 2011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=&gt; Demonstration with </a:t>
            </a:r>
            <a:r>
              <a:rPr lang="en-US" dirty="0" smtClean="0">
                <a:solidFill>
                  <a:srgbClr val="FF0000"/>
                </a:solidFill>
              </a:rPr>
              <a:t>8 PETS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&gt;30% deceleration</a:t>
            </a:r>
          </a:p>
          <a:p>
            <a:r>
              <a:rPr lang="en-US" dirty="0" smtClean="0"/>
              <a:t>Another 4 PETS in shutdown 2011-2012</a:t>
            </a:r>
          </a:p>
          <a:p>
            <a:r>
              <a:rPr lang="en-US" dirty="0" smtClean="0"/>
              <a:t>4 more with input coupler for priming</a:t>
            </a:r>
          </a:p>
          <a:p>
            <a:endParaRPr lang="en-US" dirty="0" smtClean="0"/>
          </a:p>
          <a:p>
            <a:r>
              <a:rPr lang="en-US" dirty="0" smtClean="0"/>
              <a:t> Perform full experimental program afterwards</a:t>
            </a:r>
            <a:br>
              <a:rPr lang="en-US" dirty="0" smtClean="0"/>
            </a:br>
            <a:r>
              <a:rPr lang="en-US" dirty="0" smtClean="0"/>
              <a:t>   &gt;50% deceleration</a:t>
            </a:r>
          </a:p>
          <a:p>
            <a:r>
              <a:rPr lang="en-US" dirty="0" smtClean="0"/>
              <a:t> Detailed program in talk by Steffen </a:t>
            </a:r>
            <a:r>
              <a:rPr lang="en-US" dirty="0" err="1" smtClean="0"/>
              <a:t>Döbert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6" descr="http://mediaarchive.cern.ch/MediaArchive/Photo/Public/2009/0910181/0910181_02/0910181_02-A4-at-144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3370" y="883882"/>
            <a:ext cx="3898107" cy="259591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2011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5486" y="883882"/>
            <a:ext cx="8865992" cy="3180118"/>
          </a:xfrm>
        </p:spPr>
        <p:txBody>
          <a:bodyPr/>
          <a:lstStyle/>
          <a:p>
            <a:r>
              <a:rPr lang="en-US" dirty="0" smtClean="0"/>
              <a:t>Early start of Linac + CR/DL (combination setup + studies)</a:t>
            </a:r>
          </a:p>
          <a:p>
            <a:r>
              <a:rPr lang="en-US" dirty="0" smtClean="0"/>
              <a:t>Initial PHIN run for phase coding demonstration</a:t>
            </a:r>
          </a:p>
          <a:p>
            <a:r>
              <a:rPr lang="en-US" dirty="0" smtClean="0"/>
              <a:t>CLEX stop in summer for installation of</a:t>
            </a:r>
          </a:p>
          <a:p>
            <a:pPr lvl="1"/>
            <a:r>
              <a:rPr lang="en-US" dirty="0" smtClean="0"/>
              <a:t>4 more PETS</a:t>
            </a:r>
          </a:p>
          <a:p>
            <a:pPr lvl="1"/>
            <a:r>
              <a:rPr lang="en-US" dirty="0" smtClean="0"/>
              <a:t>PETS ON/OFF mechanism</a:t>
            </a:r>
          </a:p>
          <a:p>
            <a:pPr lvl="1"/>
            <a:r>
              <a:rPr lang="en-US" dirty="0" smtClean="0"/>
              <a:t>different accelerating structure 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rcRect t="1546"/>
              <a:stretch>
                <a:fillRect/>
              </a:stretch>
            </p:blipFill>
          </mc:Choice>
          <mc:Fallback>
            <p:blipFill>
              <a:blip r:embed="rId3"/>
              <a:srcRect t="1546"/>
              <a:stretch>
                <a:fillRect/>
              </a:stretch>
            </p:blipFill>
          </mc:Fallback>
        </mc:AlternateContent>
        <p:spPr>
          <a:xfrm>
            <a:off x="145486" y="4064000"/>
            <a:ext cx="8851900" cy="242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run-time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need higher statistics for BDR measurements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=&gt; increase repetition rate</a:t>
            </a:r>
          </a:p>
          <a:p>
            <a:pPr lvl="1"/>
            <a:r>
              <a:rPr lang="en-US" dirty="0" smtClean="0"/>
              <a:t>test of 5 Hz running with 4x beam to CLEX TL2 spectrometer successful</a:t>
            </a:r>
          </a:p>
          <a:p>
            <a:pPr lvl="2"/>
            <a:r>
              <a:rPr lang="en-US" dirty="0" smtClean="0"/>
              <a:t>klystrons OK at 5 Hz</a:t>
            </a:r>
          </a:p>
          <a:p>
            <a:pPr lvl="2"/>
            <a:r>
              <a:rPr lang="en-US" dirty="0" smtClean="0"/>
              <a:t>radiation well within limits (to be verified when machine drifts)</a:t>
            </a:r>
          </a:p>
          <a:p>
            <a:pPr lvl="1"/>
            <a:r>
              <a:rPr lang="en-US" dirty="0" smtClean="0"/>
              <a:t>shielding in CLEX towards CTF2 added</a:t>
            </a:r>
          </a:p>
          <a:p>
            <a:pPr lvl="1"/>
            <a:r>
              <a:rPr lang="en-US" dirty="0" smtClean="0"/>
              <a:t>BPM readout at 5 Hz not operational, CO work in progress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=&gt; running over nights and week-ends</a:t>
            </a:r>
          </a:p>
          <a:p>
            <a:pPr lvl="1"/>
            <a:r>
              <a:rPr lang="en-US" dirty="0" smtClean="0"/>
              <a:t>RF compression feedback reduced slow machine drifts drastically</a:t>
            </a:r>
          </a:p>
          <a:p>
            <a:pPr lvl="1"/>
            <a:r>
              <a:rPr lang="en-US" dirty="0" smtClean="0"/>
              <a:t>interlocks (losses, radiation) are in place</a:t>
            </a:r>
          </a:p>
          <a:p>
            <a:pPr lvl="1"/>
            <a:r>
              <a:rPr lang="en-US" dirty="0" smtClean="0"/>
              <a:t>CCC supervision for beam started</a:t>
            </a:r>
          </a:p>
          <a:p>
            <a:pPr lvl="1"/>
            <a:r>
              <a:rPr lang="en-US" dirty="0" smtClean="0"/>
              <a:t>could develop repetition rate feedback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10" charset="-128"/>
                <a:cs typeface="ＭＳ Ｐゴシック" pitchFamily="-110" charset="-128"/>
              </a:rPr>
              <a:t>Validation of DB scheme</a:t>
            </a:r>
          </a:p>
        </p:txBody>
      </p:sp>
      <p:graphicFrame>
        <p:nvGraphicFramePr>
          <p:cNvPr id="871965" name="Group 541"/>
          <p:cNvGraphicFramePr>
            <a:graphicFrameLocks noGrp="1"/>
          </p:cNvGraphicFramePr>
          <p:nvPr/>
        </p:nvGraphicFramePr>
        <p:xfrm>
          <a:off x="146926" y="1346200"/>
          <a:ext cx="8815577" cy="4945009"/>
        </p:xfrm>
        <a:graphic>
          <a:graphicData uri="http://schemas.openxmlformats.org/drawingml/2006/table">
            <a:tbl>
              <a:tblPr/>
              <a:tblGrid>
                <a:gridCol w="2013224"/>
                <a:gridCol w="759851"/>
                <a:gridCol w="1400298"/>
                <a:gridCol w="1830923"/>
                <a:gridCol w="1414729"/>
                <a:gridCol w="1396552"/>
              </a:tblGrid>
              <a:tr h="5700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Parameter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Unit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CLIC nominal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Present state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Objective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2011</a:t>
                      </a:r>
                      <a:endParaRPr kumimoji="0" 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Objective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2012</a:t>
                      </a:r>
                      <a:endParaRPr kumimoji="0" 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8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I initial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A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7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5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5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5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I final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A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100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28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30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30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Q</a:t>
                      </a:r>
                      <a:r>
                        <a:rPr kumimoji="0" lang="en-US" sz="13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b</a:t>
                      </a:r>
                      <a:endParaRPr kumimoji="0" lang="en-US" sz="2500" b="1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nC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8.4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4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2.5</a:t>
                      </a:r>
                      <a:endParaRPr kumimoji="0" lang="en-US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2.5</a:t>
                      </a:r>
                      <a:endParaRPr kumimoji="0" 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59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Emittance, norm rms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10" charset="2"/>
                          <a:ea typeface="ＭＳ 明朝" pitchFamily="-110" charset="-128"/>
                          <a:cs typeface="ＭＳ 明朝" pitchFamily="-110" charset="-128"/>
                        </a:rPr>
                        <a:t>p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mm </a:t>
                      </a:r>
                      <a:r>
                        <a:rPr kumimoji="0" lang="en-US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mrad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150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100 (end of linac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~ 150 (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y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, comb. beam)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150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b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</a:b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(</a:t>
                      </a: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comb. beam)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150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b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</a:b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(</a:t>
                      </a: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comb. beam)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42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Bunch length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mm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  (end of linac)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 (comb. beam)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 (comb. beam)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8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E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M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eV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2400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120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120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150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8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T</a:t>
                      </a:r>
                      <a:r>
                        <a:rPr kumimoji="0" lang="en-US" sz="1300" b="1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pulse</a:t>
                      </a: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initial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10" charset="2"/>
                          <a:ea typeface="ＭＳ 明朝" pitchFamily="-110" charset="-128"/>
                          <a:cs typeface="ＭＳ 明朝" pitchFamily="-110" charset="-128"/>
                        </a:rPr>
                        <a:t>µ</a:t>
                      </a:r>
                      <a:r>
                        <a:rPr kumimoji="0" lang="en-US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s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1.4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1.4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1.4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8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T</a:t>
                      </a:r>
                      <a:r>
                        <a:rPr kumimoji="0" lang="en-US" sz="1300" b="1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pulse</a:t>
                      </a: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final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ns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240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 (240)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 (240)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 (240)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8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Beam Load. Eff.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%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97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95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95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95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8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Deceleration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10" charset="2"/>
                          <a:ea typeface="ＭＳ 明朝" pitchFamily="-110" charset="-128"/>
                          <a:cs typeface="ＭＳ 明朝" pitchFamily="-110" charset="-128"/>
                        </a:rPr>
                        <a:t>%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90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0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50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41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Phase stability @ 12 GHz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degrees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0.2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?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10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1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Intensity stability</a:t>
                      </a:r>
                      <a:endParaRPr kumimoji="0" lang="en-US" sz="2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10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7.510</a:t>
                      </a:r>
                      <a:r>
                        <a:rPr kumimoji="0" lang="en-US" sz="13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-4 </a:t>
                      </a: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to few 10</a:t>
                      </a:r>
                      <a:r>
                        <a:rPr kumimoji="0" lang="en-US" sz="13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6 10</a:t>
                      </a:r>
                      <a:r>
                        <a:rPr kumimoji="0" lang="en-US" sz="13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-4 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(linac)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few 10</a:t>
                      </a:r>
                      <a:r>
                        <a:rPr kumimoji="0" lang="en-US" sz="13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</a:t>
                      </a:r>
                      <a:r>
                        <a:rPr kumimoji="0" lang="en-US" sz="13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 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(DL) </a:t>
                      </a:r>
                      <a:b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</a:b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10</a:t>
                      </a:r>
                      <a:r>
                        <a:rPr kumimoji="0" lang="en-US" sz="13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-2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(combined beam)</a:t>
                      </a:r>
                      <a:endParaRPr kumimoji="0" lang="en-US" sz="2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10</a:t>
                      </a:r>
                      <a:r>
                        <a:rPr kumimoji="0" lang="en-US" sz="13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-3</a:t>
                      </a: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b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</a:br>
                      <a:r>
                        <a:rPr kumimoji="0" 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(combined beam)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10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3616" y="865667"/>
            <a:ext cx="4434208" cy="331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CTF3 limitations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5486" y="4509520"/>
            <a:ext cx="8865992" cy="2005580"/>
          </a:xfrm>
          <a:solidFill>
            <a:srgbClr val="F7FFC2"/>
          </a:solidFill>
          <a:ln>
            <a:solidFill>
              <a:srgbClr val="0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Combined </a:t>
            </a:r>
            <a:r>
              <a:rPr lang="en-US" dirty="0" smtClean="0">
                <a:solidFill>
                  <a:srgbClr val="FF0000"/>
                </a:solidFill>
              </a:rPr>
              <a:t>beam current</a:t>
            </a:r>
            <a:r>
              <a:rPr lang="en-US" dirty="0" smtClean="0"/>
              <a:t>, limited to </a:t>
            </a:r>
            <a:r>
              <a:rPr lang="en-US" dirty="0" smtClean="0">
                <a:solidFill>
                  <a:srgbClr val="FF0000"/>
                </a:solidFill>
              </a:rPr>
              <a:t>~ 30 A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(possibly more for shorter pulses)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Pulse length </a:t>
            </a:r>
            <a:r>
              <a:rPr lang="en-US" dirty="0" smtClean="0"/>
              <a:t>limited to </a:t>
            </a:r>
            <a:r>
              <a:rPr lang="en-US" dirty="0" smtClean="0">
                <a:solidFill>
                  <a:srgbClr val="FF0000"/>
                </a:solidFill>
              </a:rPr>
              <a:t>140 ns </a:t>
            </a:r>
            <a:r>
              <a:rPr lang="en-US" dirty="0" smtClean="0"/>
              <a:t>(instead of 240 ns) @ 30 A </a:t>
            </a:r>
            <a:br>
              <a:rPr lang="en-US" dirty="0" smtClean="0"/>
            </a:br>
            <a:r>
              <a:rPr lang="en-US" dirty="0" smtClean="0"/>
              <a:t>– alternative: </a:t>
            </a:r>
            <a:r>
              <a:rPr lang="en-US" dirty="0" smtClean="0">
                <a:solidFill>
                  <a:srgbClr val="FF0000"/>
                </a:solidFill>
              </a:rPr>
              <a:t>15 A, &lt; 280 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Total</a:t>
            </a:r>
            <a:r>
              <a:rPr lang="en-US" dirty="0" smtClean="0"/>
              <a:t> drive beam </a:t>
            </a:r>
            <a:r>
              <a:rPr lang="en-US" dirty="0" smtClean="0">
                <a:solidFill>
                  <a:srgbClr val="FF0000"/>
                </a:solidFill>
              </a:rPr>
              <a:t>peak power </a:t>
            </a:r>
            <a:r>
              <a:rPr lang="en-US" dirty="0" smtClean="0"/>
              <a:t>(now ~ 3.5 GW – CLIC 240 GW)</a:t>
            </a:r>
          </a:p>
          <a:p>
            <a:endParaRPr lang="en-US" dirty="0"/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239157" y="821861"/>
            <a:ext cx="3124200" cy="3509859"/>
            <a:chOff x="432" y="1485"/>
            <a:chExt cx="2016" cy="2260"/>
          </a:xfrm>
        </p:grpSpPr>
        <p:sp>
          <p:nvSpPr>
            <p:cNvPr id="8" name="Rectangle 42"/>
            <p:cNvSpPr>
              <a:spLocks noChangeArrowheads="1"/>
            </p:cNvSpPr>
            <p:nvPr/>
          </p:nvSpPr>
          <p:spPr bwMode="auto">
            <a:xfrm>
              <a:off x="482" y="1848"/>
              <a:ext cx="151" cy="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Line 43"/>
            <p:cNvSpPr>
              <a:spLocks noChangeShapeType="1"/>
            </p:cNvSpPr>
            <p:nvPr/>
          </p:nvSpPr>
          <p:spPr bwMode="auto">
            <a:xfrm>
              <a:off x="633" y="1893"/>
              <a:ext cx="249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ine 44"/>
            <p:cNvSpPr>
              <a:spLocks noChangeShapeType="1"/>
            </p:cNvSpPr>
            <p:nvPr/>
          </p:nvSpPr>
          <p:spPr bwMode="auto">
            <a:xfrm flipV="1">
              <a:off x="882" y="1848"/>
              <a:ext cx="51" cy="4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Line 45"/>
            <p:cNvSpPr>
              <a:spLocks noChangeShapeType="1"/>
            </p:cNvSpPr>
            <p:nvPr/>
          </p:nvSpPr>
          <p:spPr bwMode="auto">
            <a:xfrm>
              <a:off x="933" y="1848"/>
              <a:ext cx="2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Line 46"/>
            <p:cNvSpPr>
              <a:spLocks noChangeShapeType="1"/>
            </p:cNvSpPr>
            <p:nvPr/>
          </p:nvSpPr>
          <p:spPr bwMode="auto">
            <a:xfrm>
              <a:off x="1133" y="1848"/>
              <a:ext cx="51" cy="4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Line 47"/>
            <p:cNvSpPr>
              <a:spLocks noChangeShapeType="1"/>
            </p:cNvSpPr>
            <p:nvPr/>
          </p:nvSpPr>
          <p:spPr bwMode="auto">
            <a:xfrm>
              <a:off x="1184" y="1893"/>
              <a:ext cx="4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Oval 48"/>
            <p:cNvSpPr>
              <a:spLocks noChangeArrowheads="1"/>
            </p:cNvSpPr>
            <p:nvPr/>
          </p:nvSpPr>
          <p:spPr bwMode="auto">
            <a:xfrm>
              <a:off x="1184" y="1624"/>
              <a:ext cx="349" cy="26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Arc 49"/>
            <p:cNvSpPr>
              <a:spLocks/>
            </p:cNvSpPr>
            <p:nvPr/>
          </p:nvSpPr>
          <p:spPr bwMode="auto">
            <a:xfrm flipV="1">
              <a:off x="1584" y="1759"/>
              <a:ext cx="151" cy="13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Arc 50"/>
            <p:cNvSpPr>
              <a:spLocks/>
            </p:cNvSpPr>
            <p:nvPr/>
          </p:nvSpPr>
          <p:spPr bwMode="auto">
            <a:xfrm flipH="1">
              <a:off x="1733" y="1579"/>
              <a:ext cx="302" cy="180"/>
            </a:xfrm>
            <a:custGeom>
              <a:avLst/>
              <a:gdLst>
                <a:gd name="G0" fmla="+- 424 0 0"/>
                <a:gd name="G1" fmla="+- 21600 0 0"/>
                <a:gd name="G2" fmla="+- 21600 0 0"/>
                <a:gd name="T0" fmla="*/ 0 w 22024"/>
                <a:gd name="T1" fmla="*/ 4 h 21600"/>
                <a:gd name="T2" fmla="*/ 22024 w 22024"/>
                <a:gd name="T3" fmla="*/ 21600 h 21600"/>
                <a:gd name="T4" fmla="*/ 424 w 2202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24" h="21600" fill="none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</a:path>
                <a:path w="22024" h="21600" stroke="0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  <a:lnTo>
                    <a:pt x="424" y="21600"/>
                  </a:lnTo>
                  <a:close/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Oval 51"/>
            <p:cNvSpPr>
              <a:spLocks noChangeArrowheads="1"/>
            </p:cNvSpPr>
            <p:nvPr/>
          </p:nvSpPr>
          <p:spPr bwMode="auto">
            <a:xfrm>
              <a:off x="1784" y="1579"/>
              <a:ext cx="601" cy="541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52"/>
            <p:cNvSpPr>
              <a:spLocks noChangeArrowheads="1"/>
            </p:cNvSpPr>
            <p:nvPr/>
          </p:nvSpPr>
          <p:spPr bwMode="auto">
            <a:xfrm>
              <a:off x="1333" y="2120"/>
              <a:ext cx="200" cy="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53"/>
            <p:cNvSpPr>
              <a:spLocks noChangeShapeType="1"/>
            </p:cNvSpPr>
            <p:nvPr/>
          </p:nvSpPr>
          <p:spPr bwMode="auto">
            <a:xfrm flipH="1">
              <a:off x="1533" y="2120"/>
              <a:ext cx="55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Line 54"/>
            <p:cNvSpPr>
              <a:spLocks noChangeShapeType="1"/>
            </p:cNvSpPr>
            <p:nvPr/>
          </p:nvSpPr>
          <p:spPr bwMode="auto">
            <a:xfrm>
              <a:off x="682" y="1804"/>
              <a:ext cx="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55"/>
            <p:cNvSpPr txBox="1">
              <a:spLocks noChangeArrowheads="1"/>
            </p:cNvSpPr>
            <p:nvPr/>
          </p:nvSpPr>
          <p:spPr bwMode="auto">
            <a:xfrm>
              <a:off x="633" y="1756"/>
              <a:ext cx="323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pitchFamily="34" charset="0"/>
                  <a:cs typeface="Arial" pitchFamily="34" charset="0"/>
                </a:rPr>
                <a:t>DBA</a:t>
              </a:r>
            </a:p>
          </p:txBody>
        </p:sp>
        <p:sp>
          <p:nvSpPr>
            <p:cNvPr id="22" name="Text Box 56"/>
            <p:cNvSpPr txBox="1">
              <a:spLocks noChangeArrowheads="1"/>
            </p:cNvSpPr>
            <p:nvPr/>
          </p:nvSpPr>
          <p:spPr bwMode="auto">
            <a:xfrm>
              <a:off x="1873" y="1666"/>
              <a:ext cx="262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pitchFamily="34" charset="0"/>
                  <a:cs typeface="Arial" pitchFamily="34" charset="0"/>
                </a:rPr>
                <a:t>CR</a:t>
              </a:r>
            </a:p>
          </p:txBody>
        </p:sp>
        <p:sp>
          <p:nvSpPr>
            <p:cNvPr id="23" name="Text Box 57"/>
            <p:cNvSpPr txBox="1">
              <a:spLocks noChangeArrowheads="1"/>
            </p:cNvSpPr>
            <p:nvPr/>
          </p:nvSpPr>
          <p:spPr bwMode="auto">
            <a:xfrm>
              <a:off x="1184" y="1666"/>
              <a:ext cx="244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pitchFamily="34" charset="0"/>
                  <a:cs typeface="Arial" pitchFamily="34" charset="0"/>
                </a:rPr>
                <a:t>DL</a:t>
              </a:r>
            </a:p>
          </p:txBody>
        </p:sp>
        <p:sp>
          <p:nvSpPr>
            <p:cNvPr id="24" name="Text Box 58"/>
            <p:cNvSpPr txBox="1">
              <a:spLocks noChangeArrowheads="1"/>
            </p:cNvSpPr>
            <p:nvPr/>
          </p:nvSpPr>
          <p:spPr bwMode="auto">
            <a:xfrm>
              <a:off x="1236" y="1997"/>
              <a:ext cx="330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>
                  <a:latin typeface="Arial" pitchFamily="34" charset="0"/>
                  <a:cs typeface="Arial" pitchFamily="34" charset="0"/>
                </a:rPr>
                <a:t>TBTS</a:t>
              </a:r>
            </a:p>
          </p:txBody>
        </p:sp>
        <p:sp>
          <p:nvSpPr>
            <p:cNvPr id="25" name="Text Box 59"/>
            <p:cNvSpPr txBox="1">
              <a:spLocks noChangeArrowheads="1"/>
            </p:cNvSpPr>
            <p:nvPr/>
          </p:nvSpPr>
          <p:spPr bwMode="auto">
            <a:xfrm>
              <a:off x="879" y="2016"/>
              <a:ext cx="535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2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CLEX</a:t>
              </a:r>
            </a:p>
          </p:txBody>
        </p:sp>
        <p:grpSp>
          <p:nvGrpSpPr>
            <p:cNvPr id="26" name="Group 60"/>
            <p:cNvGrpSpPr>
              <a:grpSpLocks/>
            </p:cNvGrpSpPr>
            <p:nvPr/>
          </p:nvGrpSpPr>
          <p:grpSpPr bwMode="auto">
            <a:xfrm>
              <a:off x="432" y="1485"/>
              <a:ext cx="2003" cy="720"/>
              <a:chOff x="1200" y="2592"/>
              <a:chExt cx="1920" cy="768"/>
            </a:xfrm>
          </p:grpSpPr>
          <p:sp>
            <p:nvSpPr>
              <p:cNvPr id="83" name="Rectangle 61"/>
              <p:cNvSpPr>
                <a:spLocks noChangeArrowheads="1"/>
              </p:cNvSpPr>
              <p:nvPr/>
            </p:nvSpPr>
            <p:spPr bwMode="auto">
              <a:xfrm>
                <a:off x="1632" y="3120"/>
                <a:ext cx="816" cy="24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" name="Rectangle 62"/>
              <p:cNvSpPr>
                <a:spLocks noChangeArrowheads="1"/>
              </p:cNvSpPr>
              <p:nvPr/>
            </p:nvSpPr>
            <p:spPr bwMode="auto">
              <a:xfrm>
                <a:off x="1200" y="3120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Line 63"/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Line 64"/>
              <p:cNvSpPr>
                <a:spLocks noChangeShapeType="1"/>
              </p:cNvSpPr>
              <p:nvPr/>
            </p:nvSpPr>
            <p:spPr bwMode="auto">
              <a:xfrm>
                <a:off x="3120" y="2592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" name="Line 65"/>
              <p:cNvSpPr>
                <a:spLocks noChangeShapeType="1"/>
              </p:cNvSpPr>
              <p:nvPr/>
            </p:nvSpPr>
            <p:spPr bwMode="auto">
              <a:xfrm>
                <a:off x="2448" y="3360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Line 66"/>
              <p:cNvSpPr>
                <a:spLocks noChangeShapeType="1"/>
              </p:cNvSpPr>
              <p:nvPr/>
            </p:nvSpPr>
            <p:spPr bwMode="auto">
              <a:xfrm>
                <a:off x="1200" y="288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Line 67"/>
              <p:cNvSpPr>
                <a:spLocks noChangeShapeType="1"/>
              </p:cNvSpPr>
              <p:nvPr/>
            </p:nvSpPr>
            <p:spPr bwMode="auto">
              <a:xfrm flipV="1">
                <a:off x="1824" y="259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Line 68"/>
              <p:cNvSpPr>
                <a:spLocks noChangeShapeType="1"/>
              </p:cNvSpPr>
              <p:nvPr/>
            </p:nvSpPr>
            <p:spPr bwMode="auto">
              <a:xfrm>
                <a:off x="1824" y="2592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7" name="Text Box 69"/>
            <p:cNvSpPr txBox="1">
              <a:spLocks noChangeArrowheads="1"/>
            </p:cNvSpPr>
            <p:nvPr/>
          </p:nvSpPr>
          <p:spPr bwMode="auto">
            <a:xfrm>
              <a:off x="1458" y="1488"/>
              <a:ext cx="414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200" b="1" dirty="0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CTF3</a:t>
              </a:r>
            </a:p>
          </p:txBody>
        </p:sp>
        <p:sp>
          <p:nvSpPr>
            <p:cNvPr id="28" name="Text Box 70"/>
            <p:cNvSpPr txBox="1">
              <a:spLocks noChangeArrowheads="1"/>
            </p:cNvSpPr>
            <p:nvPr/>
          </p:nvSpPr>
          <p:spPr bwMode="auto">
            <a:xfrm>
              <a:off x="532" y="1984"/>
              <a:ext cx="428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200" b="1">
                  <a:solidFill>
                    <a:schemeClr val="bg2"/>
                  </a:solidFill>
                  <a:latin typeface="Arial" pitchFamily="34" charset="0"/>
                  <a:cs typeface="Arial" pitchFamily="34" charset="0"/>
                </a:rPr>
                <a:t>CTF2</a:t>
              </a:r>
            </a:p>
          </p:txBody>
        </p:sp>
        <p:grpSp>
          <p:nvGrpSpPr>
            <p:cNvPr id="29" name="Group 71"/>
            <p:cNvGrpSpPr>
              <a:grpSpLocks/>
            </p:cNvGrpSpPr>
            <p:nvPr/>
          </p:nvGrpSpPr>
          <p:grpSpPr bwMode="auto">
            <a:xfrm>
              <a:off x="1748" y="3069"/>
              <a:ext cx="649" cy="631"/>
              <a:chOff x="3360" y="3216"/>
              <a:chExt cx="624" cy="672"/>
            </a:xfrm>
          </p:grpSpPr>
          <p:sp>
            <p:nvSpPr>
              <p:cNvPr id="81" name="Oval 72"/>
              <p:cNvSpPr>
                <a:spLocks noChangeArrowheads="1"/>
              </p:cNvSpPr>
              <p:nvPr/>
            </p:nvSpPr>
            <p:spPr bwMode="auto">
              <a:xfrm>
                <a:off x="3408" y="3264"/>
                <a:ext cx="576" cy="576"/>
              </a:xfrm>
              <a:prstGeom prst="ellips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" name="Rectangle 73"/>
              <p:cNvSpPr>
                <a:spLocks noChangeArrowheads="1"/>
              </p:cNvSpPr>
              <p:nvPr/>
            </p:nvSpPr>
            <p:spPr bwMode="auto">
              <a:xfrm>
                <a:off x="3360" y="3216"/>
                <a:ext cx="336" cy="67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0" name="Rectangle 74"/>
            <p:cNvSpPr>
              <a:spLocks noChangeArrowheads="1"/>
            </p:cNvSpPr>
            <p:nvPr/>
          </p:nvSpPr>
          <p:spPr bwMode="auto">
            <a:xfrm>
              <a:off x="495" y="3385"/>
              <a:ext cx="150" cy="8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75"/>
            <p:cNvSpPr>
              <a:spLocks noChangeShapeType="1"/>
            </p:cNvSpPr>
            <p:nvPr/>
          </p:nvSpPr>
          <p:spPr bwMode="auto">
            <a:xfrm>
              <a:off x="645" y="3429"/>
              <a:ext cx="250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Line 76"/>
            <p:cNvSpPr>
              <a:spLocks noChangeShapeType="1"/>
            </p:cNvSpPr>
            <p:nvPr/>
          </p:nvSpPr>
          <p:spPr bwMode="auto">
            <a:xfrm flipV="1">
              <a:off x="895" y="3385"/>
              <a:ext cx="50" cy="4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77"/>
            <p:cNvSpPr>
              <a:spLocks noChangeShapeType="1"/>
            </p:cNvSpPr>
            <p:nvPr/>
          </p:nvSpPr>
          <p:spPr bwMode="auto">
            <a:xfrm>
              <a:off x="945" y="3385"/>
              <a:ext cx="20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Line 78"/>
            <p:cNvSpPr>
              <a:spLocks noChangeShapeType="1"/>
            </p:cNvSpPr>
            <p:nvPr/>
          </p:nvSpPr>
          <p:spPr bwMode="auto">
            <a:xfrm>
              <a:off x="1146" y="3385"/>
              <a:ext cx="50" cy="4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79"/>
            <p:cNvSpPr>
              <a:spLocks noChangeShapeType="1"/>
            </p:cNvSpPr>
            <p:nvPr/>
          </p:nvSpPr>
          <p:spPr bwMode="auto">
            <a:xfrm>
              <a:off x="1196" y="3429"/>
              <a:ext cx="40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Oval 80"/>
            <p:cNvSpPr>
              <a:spLocks noChangeArrowheads="1"/>
            </p:cNvSpPr>
            <p:nvPr/>
          </p:nvSpPr>
          <p:spPr bwMode="auto">
            <a:xfrm>
              <a:off x="1196" y="3158"/>
              <a:ext cx="350" cy="27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Arc 81"/>
            <p:cNvSpPr>
              <a:spLocks/>
            </p:cNvSpPr>
            <p:nvPr/>
          </p:nvSpPr>
          <p:spPr bwMode="auto">
            <a:xfrm flipV="1">
              <a:off x="1597" y="3294"/>
              <a:ext cx="151" cy="13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Arc 82"/>
            <p:cNvSpPr>
              <a:spLocks/>
            </p:cNvSpPr>
            <p:nvPr/>
          </p:nvSpPr>
          <p:spPr bwMode="auto">
            <a:xfrm flipH="1">
              <a:off x="1746" y="3113"/>
              <a:ext cx="302" cy="181"/>
            </a:xfrm>
            <a:custGeom>
              <a:avLst/>
              <a:gdLst>
                <a:gd name="G0" fmla="+- 424 0 0"/>
                <a:gd name="G1" fmla="+- 21600 0 0"/>
                <a:gd name="G2" fmla="+- 21600 0 0"/>
                <a:gd name="T0" fmla="*/ 0 w 22024"/>
                <a:gd name="T1" fmla="*/ 4 h 21600"/>
                <a:gd name="T2" fmla="*/ 22024 w 22024"/>
                <a:gd name="T3" fmla="*/ 21600 h 21600"/>
                <a:gd name="T4" fmla="*/ 424 w 2202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24" h="21600" fill="none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</a:path>
                <a:path w="22024" h="21600" stroke="0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  <a:lnTo>
                    <a:pt x="424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Oval 83"/>
            <p:cNvSpPr>
              <a:spLocks noChangeArrowheads="1"/>
            </p:cNvSpPr>
            <p:nvPr/>
          </p:nvSpPr>
          <p:spPr bwMode="auto">
            <a:xfrm>
              <a:off x="1797" y="3113"/>
              <a:ext cx="600" cy="541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84"/>
            <p:cNvSpPr>
              <a:spLocks noChangeArrowheads="1"/>
            </p:cNvSpPr>
            <p:nvPr/>
          </p:nvSpPr>
          <p:spPr bwMode="auto">
            <a:xfrm>
              <a:off x="895" y="3520"/>
              <a:ext cx="853" cy="225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85"/>
            <p:cNvSpPr>
              <a:spLocks noChangeArrowheads="1"/>
            </p:cNvSpPr>
            <p:nvPr/>
          </p:nvSpPr>
          <p:spPr bwMode="auto">
            <a:xfrm>
              <a:off x="1346" y="3654"/>
              <a:ext cx="200" cy="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Line 86"/>
            <p:cNvSpPr>
              <a:spLocks noChangeShapeType="1"/>
            </p:cNvSpPr>
            <p:nvPr/>
          </p:nvSpPr>
          <p:spPr bwMode="auto">
            <a:xfrm flipH="1">
              <a:off x="1546" y="3654"/>
              <a:ext cx="55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Line 87"/>
            <p:cNvSpPr>
              <a:spLocks noChangeShapeType="1"/>
            </p:cNvSpPr>
            <p:nvPr/>
          </p:nvSpPr>
          <p:spPr bwMode="auto">
            <a:xfrm>
              <a:off x="694" y="3340"/>
              <a:ext cx="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Line 88"/>
            <p:cNvSpPr>
              <a:spLocks noChangeShapeType="1"/>
            </p:cNvSpPr>
            <p:nvPr/>
          </p:nvSpPr>
          <p:spPr bwMode="auto">
            <a:xfrm>
              <a:off x="1997" y="3113"/>
              <a:ext cx="100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5" name="Group 89"/>
            <p:cNvGrpSpPr>
              <a:grpSpLocks/>
            </p:cNvGrpSpPr>
            <p:nvPr/>
          </p:nvGrpSpPr>
          <p:grpSpPr bwMode="auto">
            <a:xfrm>
              <a:off x="445" y="3021"/>
              <a:ext cx="2003" cy="720"/>
              <a:chOff x="1200" y="2592"/>
              <a:chExt cx="1920" cy="768"/>
            </a:xfrm>
          </p:grpSpPr>
          <p:sp>
            <p:nvSpPr>
              <p:cNvPr id="73" name="Rectangle 90"/>
              <p:cNvSpPr>
                <a:spLocks noChangeArrowheads="1"/>
              </p:cNvSpPr>
              <p:nvPr/>
            </p:nvSpPr>
            <p:spPr bwMode="auto">
              <a:xfrm>
                <a:off x="1632" y="3120"/>
                <a:ext cx="816" cy="24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Rectangle 91"/>
              <p:cNvSpPr>
                <a:spLocks noChangeArrowheads="1"/>
              </p:cNvSpPr>
              <p:nvPr/>
            </p:nvSpPr>
            <p:spPr bwMode="auto">
              <a:xfrm>
                <a:off x="1200" y="3120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Line 92"/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Line 93"/>
              <p:cNvSpPr>
                <a:spLocks noChangeShapeType="1"/>
              </p:cNvSpPr>
              <p:nvPr/>
            </p:nvSpPr>
            <p:spPr bwMode="auto">
              <a:xfrm>
                <a:off x="3120" y="2592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Line 94"/>
              <p:cNvSpPr>
                <a:spLocks noChangeShapeType="1"/>
              </p:cNvSpPr>
              <p:nvPr/>
            </p:nvSpPr>
            <p:spPr bwMode="auto">
              <a:xfrm>
                <a:off x="2448" y="3360"/>
                <a:ext cx="67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Line 95"/>
              <p:cNvSpPr>
                <a:spLocks noChangeShapeType="1"/>
              </p:cNvSpPr>
              <p:nvPr/>
            </p:nvSpPr>
            <p:spPr bwMode="auto">
              <a:xfrm>
                <a:off x="1200" y="288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" name="Line 96"/>
              <p:cNvSpPr>
                <a:spLocks noChangeShapeType="1"/>
              </p:cNvSpPr>
              <p:nvPr/>
            </p:nvSpPr>
            <p:spPr bwMode="auto">
              <a:xfrm flipV="1">
                <a:off x="1824" y="259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Line 97"/>
              <p:cNvSpPr>
                <a:spLocks noChangeShapeType="1"/>
              </p:cNvSpPr>
              <p:nvPr/>
            </p:nvSpPr>
            <p:spPr bwMode="auto">
              <a:xfrm>
                <a:off x="1824" y="2592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6" name="Oval 98"/>
            <p:cNvSpPr>
              <a:spLocks noChangeArrowheads="1"/>
            </p:cNvSpPr>
            <p:nvPr/>
          </p:nvSpPr>
          <p:spPr bwMode="auto">
            <a:xfrm>
              <a:off x="1797" y="2346"/>
              <a:ext cx="600" cy="541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99"/>
            <p:cNvSpPr>
              <a:spLocks noChangeArrowheads="1"/>
            </p:cNvSpPr>
            <p:nvPr/>
          </p:nvSpPr>
          <p:spPr bwMode="auto">
            <a:xfrm>
              <a:off x="495" y="2617"/>
              <a:ext cx="150" cy="8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Line 100"/>
            <p:cNvSpPr>
              <a:spLocks noChangeShapeType="1"/>
            </p:cNvSpPr>
            <p:nvPr/>
          </p:nvSpPr>
          <p:spPr bwMode="auto">
            <a:xfrm>
              <a:off x="645" y="2661"/>
              <a:ext cx="250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Line 101"/>
            <p:cNvSpPr>
              <a:spLocks noChangeShapeType="1"/>
            </p:cNvSpPr>
            <p:nvPr/>
          </p:nvSpPr>
          <p:spPr bwMode="auto">
            <a:xfrm flipV="1">
              <a:off x="895" y="2617"/>
              <a:ext cx="50" cy="4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Line 102"/>
            <p:cNvSpPr>
              <a:spLocks noChangeShapeType="1"/>
            </p:cNvSpPr>
            <p:nvPr/>
          </p:nvSpPr>
          <p:spPr bwMode="auto">
            <a:xfrm>
              <a:off x="945" y="2617"/>
              <a:ext cx="201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Line 103"/>
            <p:cNvSpPr>
              <a:spLocks noChangeShapeType="1"/>
            </p:cNvSpPr>
            <p:nvPr/>
          </p:nvSpPr>
          <p:spPr bwMode="auto">
            <a:xfrm>
              <a:off x="1146" y="2617"/>
              <a:ext cx="50" cy="4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Line 104"/>
            <p:cNvSpPr>
              <a:spLocks noChangeShapeType="1"/>
            </p:cNvSpPr>
            <p:nvPr/>
          </p:nvSpPr>
          <p:spPr bwMode="auto">
            <a:xfrm>
              <a:off x="1196" y="2661"/>
              <a:ext cx="401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Oval 105"/>
            <p:cNvSpPr>
              <a:spLocks noChangeArrowheads="1"/>
            </p:cNvSpPr>
            <p:nvPr/>
          </p:nvSpPr>
          <p:spPr bwMode="auto">
            <a:xfrm>
              <a:off x="1196" y="2390"/>
              <a:ext cx="350" cy="27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Arc 106"/>
            <p:cNvSpPr>
              <a:spLocks/>
            </p:cNvSpPr>
            <p:nvPr/>
          </p:nvSpPr>
          <p:spPr bwMode="auto">
            <a:xfrm flipV="1">
              <a:off x="1597" y="2526"/>
              <a:ext cx="151" cy="13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Arc 107"/>
            <p:cNvSpPr>
              <a:spLocks/>
            </p:cNvSpPr>
            <p:nvPr/>
          </p:nvSpPr>
          <p:spPr bwMode="auto">
            <a:xfrm flipH="1">
              <a:off x="1746" y="2345"/>
              <a:ext cx="302" cy="181"/>
            </a:xfrm>
            <a:custGeom>
              <a:avLst/>
              <a:gdLst>
                <a:gd name="G0" fmla="+- 424 0 0"/>
                <a:gd name="G1" fmla="+- 21600 0 0"/>
                <a:gd name="G2" fmla="+- 21600 0 0"/>
                <a:gd name="T0" fmla="*/ 0 w 22024"/>
                <a:gd name="T1" fmla="*/ 4 h 21600"/>
                <a:gd name="T2" fmla="*/ 22024 w 22024"/>
                <a:gd name="T3" fmla="*/ 21600 h 21600"/>
                <a:gd name="T4" fmla="*/ 424 w 2202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24" h="21600" fill="none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</a:path>
                <a:path w="22024" h="21600" stroke="0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  <a:lnTo>
                    <a:pt x="424" y="21600"/>
                  </a:lnTo>
                  <a:close/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108"/>
            <p:cNvSpPr>
              <a:spLocks noChangeArrowheads="1"/>
            </p:cNvSpPr>
            <p:nvPr/>
          </p:nvSpPr>
          <p:spPr bwMode="auto">
            <a:xfrm>
              <a:off x="895" y="2752"/>
              <a:ext cx="853" cy="225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109"/>
            <p:cNvSpPr>
              <a:spLocks noChangeArrowheads="1"/>
            </p:cNvSpPr>
            <p:nvPr/>
          </p:nvSpPr>
          <p:spPr bwMode="auto">
            <a:xfrm>
              <a:off x="1346" y="2886"/>
              <a:ext cx="200" cy="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Line 110"/>
            <p:cNvSpPr>
              <a:spLocks noChangeShapeType="1"/>
            </p:cNvSpPr>
            <p:nvPr/>
          </p:nvSpPr>
          <p:spPr bwMode="auto">
            <a:xfrm flipH="1">
              <a:off x="1546" y="2886"/>
              <a:ext cx="551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Line 111"/>
            <p:cNvSpPr>
              <a:spLocks noChangeShapeType="1"/>
            </p:cNvSpPr>
            <p:nvPr/>
          </p:nvSpPr>
          <p:spPr bwMode="auto">
            <a:xfrm>
              <a:off x="694" y="2572"/>
              <a:ext cx="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Line 112"/>
            <p:cNvSpPr>
              <a:spLocks noChangeShapeType="1"/>
            </p:cNvSpPr>
            <p:nvPr/>
          </p:nvSpPr>
          <p:spPr bwMode="auto">
            <a:xfrm>
              <a:off x="1997" y="2345"/>
              <a:ext cx="100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1" name="Group 113"/>
            <p:cNvGrpSpPr>
              <a:grpSpLocks/>
            </p:cNvGrpSpPr>
            <p:nvPr/>
          </p:nvGrpSpPr>
          <p:grpSpPr bwMode="auto">
            <a:xfrm>
              <a:off x="445" y="2253"/>
              <a:ext cx="2003" cy="720"/>
              <a:chOff x="1200" y="2592"/>
              <a:chExt cx="1920" cy="768"/>
            </a:xfrm>
          </p:grpSpPr>
          <p:sp>
            <p:nvSpPr>
              <p:cNvPr id="65" name="Rectangle 114"/>
              <p:cNvSpPr>
                <a:spLocks noChangeArrowheads="1"/>
              </p:cNvSpPr>
              <p:nvPr/>
            </p:nvSpPr>
            <p:spPr bwMode="auto">
              <a:xfrm>
                <a:off x="1632" y="3120"/>
                <a:ext cx="816" cy="24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Rectangle 115"/>
              <p:cNvSpPr>
                <a:spLocks noChangeArrowheads="1"/>
              </p:cNvSpPr>
              <p:nvPr/>
            </p:nvSpPr>
            <p:spPr bwMode="auto">
              <a:xfrm>
                <a:off x="1200" y="3120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Line 116"/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Line 117"/>
              <p:cNvSpPr>
                <a:spLocks noChangeShapeType="1"/>
              </p:cNvSpPr>
              <p:nvPr/>
            </p:nvSpPr>
            <p:spPr bwMode="auto">
              <a:xfrm>
                <a:off x="3120" y="2592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Line 118"/>
              <p:cNvSpPr>
                <a:spLocks noChangeShapeType="1"/>
              </p:cNvSpPr>
              <p:nvPr/>
            </p:nvSpPr>
            <p:spPr bwMode="auto">
              <a:xfrm>
                <a:off x="2448" y="3360"/>
                <a:ext cx="67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Line 119"/>
              <p:cNvSpPr>
                <a:spLocks noChangeShapeType="1"/>
              </p:cNvSpPr>
              <p:nvPr/>
            </p:nvSpPr>
            <p:spPr bwMode="auto">
              <a:xfrm>
                <a:off x="1200" y="288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" name="Line 120"/>
              <p:cNvSpPr>
                <a:spLocks noChangeShapeType="1"/>
              </p:cNvSpPr>
              <p:nvPr/>
            </p:nvSpPr>
            <p:spPr bwMode="auto">
              <a:xfrm flipV="1">
                <a:off x="1824" y="259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Line 121"/>
              <p:cNvSpPr>
                <a:spLocks noChangeShapeType="1"/>
              </p:cNvSpPr>
              <p:nvPr/>
            </p:nvSpPr>
            <p:spPr bwMode="auto">
              <a:xfrm>
                <a:off x="1824" y="2592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2" name="Text Box 122"/>
            <p:cNvSpPr txBox="1">
              <a:spLocks noChangeArrowheads="1"/>
            </p:cNvSpPr>
            <p:nvPr/>
          </p:nvSpPr>
          <p:spPr bwMode="auto">
            <a:xfrm>
              <a:off x="448" y="1536"/>
              <a:ext cx="430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 b="1">
                  <a:latin typeface="Arial" pitchFamily="34" charset="0"/>
                  <a:cs typeface="Arial" pitchFamily="34" charset="0"/>
                </a:rPr>
                <a:t>#1</a:t>
              </a:r>
            </a:p>
          </p:txBody>
        </p:sp>
        <p:sp>
          <p:nvSpPr>
            <p:cNvPr id="63" name="Text Box 123"/>
            <p:cNvSpPr txBox="1">
              <a:spLocks noChangeArrowheads="1"/>
            </p:cNvSpPr>
            <p:nvPr/>
          </p:nvSpPr>
          <p:spPr bwMode="auto">
            <a:xfrm>
              <a:off x="448" y="2304"/>
              <a:ext cx="430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 b="1">
                  <a:latin typeface="Arial" pitchFamily="34" charset="0"/>
                  <a:cs typeface="Arial" pitchFamily="34" charset="0"/>
                </a:rPr>
                <a:t>#2</a:t>
              </a:r>
            </a:p>
          </p:txBody>
        </p:sp>
        <p:sp>
          <p:nvSpPr>
            <p:cNvPr id="64" name="Text Box 124"/>
            <p:cNvSpPr txBox="1">
              <a:spLocks noChangeArrowheads="1"/>
            </p:cNvSpPr>
            <p:nvPr/>
          </p:nvSpPr>
          <p:spPr bwMode="auto">
            <a:xfrm>
              <a:off x="448" y="3072"/>
              <a:ext cx="430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 b="1">
                  <a:latin typeface="Arial" pitchFamily="34" charset="0"/>
                  <a:cs typeface="Arial" pitchFamily="34" charset="0"/>
                </a:rPr>
                <a:t>#3</a:t>
              </a:r>
            </a:p>
          </p:txBody>
        </p:sp>
      </p:grpSp>
      <p:sp>
        <p:nvSpPr>
          <p:cNvPr id="91" name="Text Box 158"/>
          <p:cNvSpPr txBox="1">
            <a:spLocks noChangeArrowheads="1"/>
          </p:cNvSpPr>
          <p:nvPr/>
        </p:nvSpPr>
        <p:spPr bwMode="auto">
          <a:xfrm>
            <a:off x="1839357" y="1588520"/>
            <a:ext cx="450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rgbClr val="3333FF"/>
                </a:solidFill>
                <a:latin typeface="Comic Sans MS" pitchFamily="66" charset="0"/>
              </a:rPr>
              <a:t>&lt;30A</a:t>
            </a:r>
          </a:p>
        </p:txBody>
      </p:sp>
      <p:sp>
        <p:nvSpPr>
          <p:cNvPr id="92" name="Text Box 159"/>
          <p:cNvSpPr txBox="1">
            <a:spLocks noChangeArrowheads="1"/>
          </p:cNvSpPr>
          <p:nvPr/>
        </p:nvSpPr>
        <p:spPr bwMode="auto">
          <a:xfrm>
            <a:off x="1839357" y="2807720"/>
            <a:ext cx="4238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00">
                <a:solidFill>
                  <a:srgbClr val="009900"/>
                </a:solidFill>
                <a:latin typeface="Comic Sans MS" pitchFamily="66" charset="0"/>
              </a:rPr>
              <a:t>14 A</a:t>
            </a:r>
          </a:p>
        </p:txBody>
      </p:sp>
      <p:sp>
        <p:nvSpPr>
          <p:cNvPr id="93" name="Text Box 160"/>
          <p:cNvSpPr txBox="1">
            <a:spLocks noChangeArrowheads="1"/>
          </p:cNvSpPr>
          <p:nvPr/>
        </p:nvSpPr>
        <p:spPr bwMode="auto">
          <a:xfrm>
            <a:off x="1915557" y="3950720"/>
            <a:ext cx="3730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00">
                <a:solidFill>
                  <a:srgbClr val="FF3300"/>
                </a:solidFill>
                <a:latin typeface="Comic Sans MS" pitchFamily="66" charset="0"/>
              </a:rPr>
              <a:t>4 A</a:t>
            </a:r>
          </a:p>
        </p:txBody>
      </p:sp>
      <p:sp>
        <p:nvSpPr>
          <p:cNvPr id="94" name="Rectangle 6"/>
          <p:cNvSpPr>
            <a:spLocks noChangeArrowheads="1"/>
          </p:cNvSpPr>
          <p:nvPr/>
        </p:nvSpPr>
        <p:spPr bwMode="auto">
          <a:xfrm>
            <a:off x="3432007" y="1217126"/>
            <a:ext cx="7040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7800" indent="-177800" algn="l" eaLnBrk="0" hangingPunct="0">
              <a:tabLst>
                <a:tab pos="1947863" algn="l"/>
              </a:tabLst>
            </a:pPr>
            <a:r>
              <a:rPr lang="en-US" sz="1400" dirty="0" smtClean="0">
                <a:solidFill>
                  <a:srgbClr val="FF0000"/>
                </a:solidFill>
                <a:latin typeface="Arial" charset="0"/>
              </a:rPr>
              <a:t>140 ns</a:t>
            </a:r>
            <a:endParaRPr lang="en-US" sz="1400" dirty="0" smtClean="0">
              <a:latin typeface="Arial" charset="0"/>
            </a:endParaRPr>
          </a:p>
        </p:txBody>
      </p:sp>
      <p:sp>
        <p:nvSpPr>
          <p:cNvPr id="95" name="Rectangle 6"/>
          <p:cNvSpPr>
            <a:spLocks noChangeArrowheads="1"/>
          </p:cNvSpPr>
          <p:nvPr/>
        </p:nvSpPr>
        <p:spPr bwMode="auto">
          <a:xfrm>
            <a:off x="3453779" y="2437607"/>
            <a:ext cx="7040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7800" indent="-177800" algn="l" eaLnBrk="0" hangingPunct="0">
              <a:tabLst>
                <a:tab pos="1947863" algn="l"/>
              </a:tabLst>
            </a:pPr>
            <a:r>
              <a:rPr lang="en-US" sz="1400" dirty="0" smtClean="0">
                <a:solidFill>
                  <a:srgbClr val="FF0000"/>
                </a:solidFill>
                <a:latin typeface="Arial" charset="0"/>
              </a:rPr>
              <a:t>&lt; 280 ns</a:t>
            </a:r>
            <a:endParaRPr lang="en-US" sz="1400" dirty="0" smtClean="0">
              <a:latin typeface="Arial" charset="0"/>
            </a:endParaRPr>
          </a:p>
        </p:txBody>
      </p:sp>
      <p:sp>
        <p:nvSpPr>
          <p:cNvPr id="96" name="Rectangle 6"/>
          <p:cNvSpPr>
            <a:spLocks noChangeArrowheads="1"/>
          </p:cNvSpPr>
          <p:nvPr/>
        </p:nvSpPr>
        <p:spPr bwMode="auto">
          <a:xfrm>
            <a:off x="3432007" y="3518919"/>
            <a:ext cx="89869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77800" indent="-177800" algn="l" eaLnBrk="0" hangingPunct="0">
              <a:tabLst>
                <a:tab pos="1947863" algn="l"/>
              </a:tabLst>
            </a:pPr>
            <a:r>
              <a:rPr lang="en-US" sz="1400" dirty="0" smtClean="0">
                <a:solidFill>
                  <a:srgbClr val="FF0000"/>
                </a:solidFill>
                <a:latin typeface="Arial" charset="0"/>
              </a:rPr>
              <a:t>~ 1200 ns</a:t>
            </a:r>
            <a:endParaRPr lang="en-US" sz="14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build="p"/>
      <p:bldP spid="95" grpId="0" build="p"/>
      <p:bldP spid="9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14"/>
          <p:cNvSpPr txBox="1">
            <a:spLocks noChangeArrowheads="1"/>
          </p:cNvSpPr>
          <p:nvPr/>
        </p:nvSpPr>
        <p:spPr bwMode="auto">
          <a:xfrm>
            <a:off x="653047" y="1990526"/>
            <a:ext cx="89159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600" dirty="0">
                <a:solidFill>
                  <a:srgbClr val="000066"/>
                </a:solidFill>
                <a:latin typeface="Arial" pitchFamily="34" charset="0"/>
              </a:rPr>
              <a:t>Present</a:t>
            </a:r>
          </a:p>
        </p:txBody>
      </p:sp>
      <p:sp>
        <p:nvSpPr>
          <p:cNvPr id="5" name="Line 94"/>
          <p:cNvSpPr>
            <a:spLocks noChangeShapeType="1"/>
          </p:cNvSpPr>
          <p:nvPr/>
        </p:nvSpPr>
        <p:spPr bwMode="auto">
          <a:xfrm>
            <a:off x="935038" y="3139260"/>
            <a:ext cx="51816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6" name="Line 56"/>
          <p:cNvSpPr>
            <a:spLocks noChangeShapeType="1"/>
          </p:cNvSpPr>
          <p:nvPr/>
        </p:nvSpPr>
        <p:spPr bwMode="auto">
          <a:xfrm>
            <a:off x="1392238" y="2701110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10112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13922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12398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0" name="Rectangle 31"/>
          <p:cNvSpPr>
            <a:spLocks noChangeArrowheads="1"/>
          </p:cNvSpPr>
          <p:nvPr/>
        </p:nvSpPr>
        <p:spPr bwMode="auto">
          <a:xfrm>
            <a:off x="21542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20018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25352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23828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4" name="Rectangle 35"/>
          <p:cNvSpPr>
            <a:spLocks noChangeArrowheads="1"/>
          </p:cNvSpPr>
          <p:nvPr/>
        </p:nvSpPr>
        <p:spPr bwMode="auto">
          <a:xfrm>
            <a:off x="29162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5" name="Rectangle 36"/>
          <p:cNvSpPr>
            <a:spLocks noChangeArrowheads="1"/>
          </p:cNvSpPr>
          <p:nvPr/>
        </p:nvSpPr>
        <p:spPr bwMode="auto">
          <a:xfrm>
            <a:off x="27638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6" name="Rectangle 43"/>
          <p:cNvSpPr>
            <a:spLocks noChangeArrowheads="1"/>
          </p:cNvSpPr>
          <p:nvPr/>
        </p:nvSpPr>
        <p:spPr bwMode="auto">
          <a:xfrm>
            <a:off x="44402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42878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8" name="Rectangle 45"/>
          <p:cNvSpPr>
            <a:spLocks noChangeArrowheads="1"/>
          </p:cNvSpPr>
          <p:nvPr/>
        </p:nvSpPr>
        <p:spPr bwMode="auto">
          <a:xfrm>
            <a:off x="48212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46688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52022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50498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2" name="Rectangle 51"/>
          <p:cNvSpPr>
            <a:spLocks noChangeArrowheads="1"/>
          </p:cNvSpPr>
          <p:nvPr/>
        </p:nvSpPr>
        <p:spPr bwMode="auto">
          <a:xfrm>
            <a:off x="59642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3" name="Rectangle 52"/>
          <p:cNvSpPr>
            <a:spLocks noChangeArrowheads="1"/>
          </p:cNvSpPr>
          <p:nvPr/>
        </p:nvSpPr>
        <p:spPr bwMode="auto">
          <a:xfrm>
            <a:off x="5811838" y="3082110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4" name="AutoShape 53"/>
          <p:cNvSpPr>
            <a:spLocks noChangeArrowheads="1"/>
          </p:cNvSpPr>
          <p:nvPr/>
        </p:nvSpPr>
        <p:spPr bwMode="auto">
          <a:xfrm>
            <a:off x="1316038" y="2548710"/>
            <a:ext cx="152400" cy="152400"/>
          </a:xfrm>
          <a:prstGeom prst="flowChartMerge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5" name="Oval 54"/>
          <p:cNvSpPr>
            <a:spLocks noChangeArrowheads="1"/>
          </p:cNvSpPr>
          <p:nvPr/>
        </p:nvSpPr>
        <p:spPr bwMode="auto">
          <a:xfrm>
            <a:off x="1316038" y="2777310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auto">
          <a:xfrm>
            <a:off x="1011238" y="2548710"/>
            <a:ext cx="152400" cy="152400"/>
          </a:xfrm>
          <a:prstGeom prst="flowChartMerge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7" name="Line 57"/>
          <p:cNvSpPr>
            <a:spLocks noChangeShapeType="1"/>
          </p:cNvSpPr>
          <p:nvPr/>
        </p:nvSpPr>
        <p:spPr bwMode="auto">
          <a:xfrm>
            <a:off x="2154238" y="2701110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59"/>
          <p:cNvSpPr>
            <a:spLocks noChangeArrowheads="1"/>
          </p:cNvSpPr>
          <p:nvPr/>
        </p:nvSpPr>
        <p:spPr bwMode="auto">
          <a:xfrm>
            <a:off x="2078038" y="2777310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9" name="Line 60"/>
          <p:cNvSpPr>
            <a:spLocks noChangeShapeType="1"/>
          </p:cNvSpPr>
          <p:nvPr/>
        </p:nvSpPr>
        <p:spPr bwMode="auto">
          <a:xfrm>
            <a:off x="2916238" y="2701110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AutoShape 61"/>
          <p:cNvSpPr>
            <a:spLocks noChangeArrowheads="1"/>
          </p:cNvSpPr>
          <p:nvPr/>
        </p:nvSpPr>
        <p:spPr bwMode="auto">
          <a:xfrm>
            <a:off x="2840038" y="2548710"/>
            <a:ext cx="152400" cy="152400"/>
          </a:xfrm>
          <a:prstGeom prst="flowChartMerge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1" name="Oval 62"/>
          <p:cNvSpPr>
            <a:spLocks noChangeArrowheads="1"/>
          </p:cNvSpPr>
          <p:nvPr/>
        </p:nvSpPr>
        <p:spPr bwMode="auto">
          <a:xfrm>
            <a:off x="2840038" y="2777310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2" name="Line 63"/>
          <p:cNvSpPr>
            <a:spLocks noChangeShapeType="1"/>
          </p:cNvSpPr>
          <p:nvPr/>
        </p:nvSpPr>
        <p:spPr bwMode="auto">
          <a:xfrm>
            <a:off x="4821238" y="2701110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AutoShape 64"/>
          <p:cNvSpPr>
            <a:spLocks noChangeArrowheads="1"/>
          </p:cNvSpPr>
          <p:nvPr/>
        </p:nvSpPr>
        <p:spPr bwMode="auto">
          <a:xfrm>
            <a:off x="4745038" y="2548710"/>
            <a:ext cx="152400" cy="152400"/>
          </a:xfrm>
          <a:prstGeom prst="flowChartMerge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4" name="Oval 65"/>
          <p:cNvSpPr>
            <a:spLocks noChangeArrowheads="1"/>
          </p:cNvSpPr>
          <p:nvPr/>
        </p:nvSpPr>
        <p:spPr bwMode="auto">
          <a:xfrm>
            <a:off x="4745038" y="2777310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5" name="Line 66"/>
          <p:cNvSpPr>
            <a:spLocks noChangeShapeType="1"/>
          </p:cNvSpPr>
          <p:nvPr/>
        </p:nvSpPr>
        <p:spPr bwMode="auto">
          <a:xfrm>
            <a:off x="4440238" y="2701110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utoShape 67"/>
          <p:cNvSpPr>
            <a:spLocks noChangeArrowheads="1"/>
          </p:cNvSpPr>
          <p:nvPr/>
        </p:nvSpPr>
        <p:spPr bwMode="auto">
          <a:xfrm>
            <a:off x="4364038" y="2548710"/>
            <a:ext cx="152400" cy="152400"/>
          </a:xfrm>
          <a:prstGeom prst="flowChartMerge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7" name="Oval 68"/>
          <p:cNvSpPr>
            <a:spLocks noChangeArrowheads="1"/>
          </p:cNvSpPr>
          <p:nvPr/>
        </p:nvSpPr>
        <p:spPr bwMode="auto">
          <a:xfrm>
            <a:off x="4364038" y="2777310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8" name="Line 69"/>
          <p:cNvSpPr>
            <a:spLocks noChangeShapeType="1"/>
          </p:cNvSpPr>
          <p:nvPr/>
        </p:nvSpPr>
        <p:spPr bwMode="auto">
          <a:xfrm>
            <a:off x="5202238" y="2701110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AutoShape 70"/>
          <p:cNvSpPr>
            <a:spLocks noChangeArrowheads="1"/>
          </p:cNvSpPr>
          <p:nvPr/>
        </p:nvSpPr>
        <p:spPr bwMode="auto">
          <a:xfrm>
            <a:off x="5126038" y="2548710"/>
            <a:ext cx="152400" cy="152400"/>
          </a:xfrm>
          <a:prstGeom prst="flowChartMerge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40" name="Oval 71"/>
          <p:cNvSpPr>
            <a:spLocks noChangeArrowheads="1"/>
          </p:cNvSpPr>
          <p:nvPr/>
        </p:nvSpPr>
        <p:spPr bwMode="auto">
          <a:xfrm>
            <a:off x="5126038" y="2777310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41" name="Line 72"/>
          <p:cNvSpPr>
            <a:spLocks noChangeShapeType="1"/>
          </p:cNvSpPr>
          <p:nvPr/>
        </p:nvSpPr>
        <p:spPr bwMode="auto">
          <a:xfrm>
            <a:off x="5964238" y="2701110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utoShape 73"/>
          <p:cNvSpPr>
            <a:spLocks noChangeArrowheads="1"/>
          </p:cNvSpPr>
          <p:nvPr/>
        </p:nvSpPr>
        <p:spPr bwMode="auto">
          <a:xfrm>
            <a:off x="5888038" y="2548710"/>
            <a:ext cx="152400" cy="152400"/>
          </a:xfrm>
          <a:prstGeom prst="flowChartMerge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43" name="Oval 74"/>
          <p:cNvSpPr>
            <a:spLocks noChangeArrowheads="1"/>
          </p:cNvSpPr>
          <p:nvPr/>
        </p:nvSpPr>
        <p:spPr bwMode="auto">
          <a:xfrm>
            <a:off x="5888038" y="2777310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44" name="Line 75"/>
          <p:cNvSpPr>
            <a:spLocks noChangeShapeType="1"/>
          </p:cNvSpPr>
          <p:nvPr/>
        </p:nvSpPr>
        <p:spPr bwMode="auto">
          <a:xfrm>
            <a:off x="2535238" y="2701110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AutoShape 76"/>
          <p:cNvSpPr>
            <a:spLocks noChangeArrowheads="1"/>
          </p:cNvSpPr>
          <p:nvPr/>
        </p:nvSpPr>
        <p:spPr bwMode="auto">
          <a:xfrm>
            <a:off x="2459038" y="2548710"/>
            <a:ext cx="152400" cy="152400"/>
          </a:xfrm>
          <a:prstGeom prst="flowChartMerge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46" name="Oval 77"/>
          <p:cNvSpPr>
            <a:spLocks noChangeArrowheads="1"/>
          </p:cNvSpPr>
          <p:nvPr/>
        </p:nvSpPr>
        <p:spPr bwMode="auto">
          <a:xfrm>
            <a:off x="2459038" y="2777310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47" name="Text Box 78"/>
          <p:cNvSpPr txBox="1">
            <a:spLocks noChangeArrowheads="1"/>
          </p:cNvSpPr>
          <p:nvPr/>
        </p:nvSpPr>
        <p:spPr bwMode="auto">
          <a:xfrm>
            <a:off x="914400" y="3272997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2</a:t>
            </a:r>
          </a:p>
        </p:txBody>
      </p:sp>
      <p:sp>
        <p:nvSpPr>
          <p:cNvPr id="48" name="Text Box 79"/>
          <p:cNvSpPr txBox="1">
            <a:spLocks noChangeArrowheads="1"/>
          </p:cNvSpPr>
          <p:nvPr/>
        </p:nvSpPr>
        <p:spPr bwMode="auto">
          <a:xfrm>
            <a:off x="1214437" y="3272997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3</a:t>
            </a:r>
          </a:p>
        </p:txBody>
      </p:sp>
      <p:sp>
        <p:nvSpPr>
          <p:cNvPr id="49" name="Text Box 80"/>
          <p:cNvSpPr txBox="1">
            <a:spLocks noChangeArrowheads="1"/>
          </p:cNvSpPr>
          <p:nvPr/>
        </p:nvSpPr>
        <p:spPr bwMode="auto">
          <a:xfrm>
            <a:off x="1574800" y="3272997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4</a:t>
            </a:r>
          </a:p>
        </p:txBody>
      </p:sp>
      <p:sp>
        <p:nvSpPr>
          <p:cNvPr id="50" name="Text Box 81"/>
          <p:cNvSpPr txBox="1">
            <a:spLocks noChangeArrowheads="1"/>
          </p:cNvSpPr>
          <p:nvPr/>
        </p:nvSpPr>
        <p:spPr bwMode="auto">
          <a:xfrm>
            <a:off x="1955800" y="3272997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5</a:t>
            </a:r>
          </a:p>
        </p:txBody>
      </p:sp>
      <p:sp>
        <p:nvSpPr>
          <p:cNvPr id="51" name="Text Box 82"/>
          <p:cNvSpPr txBox="1">
            <a:spLocks noChangeArrowheads="1"/>
          </p:cNvSpPr>
          <p:nvPr/>
        </p:nvSpPr>
        <p:spPr bwMode="auto">
          <a:xfrm>
            <a:off x="2336800" y="3272997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6</a:t>
            </a:r>
          </a:p>
        </p:txBody>
      </p:sp>
      <p:sp>
        <p:nvSpPr>
          <p:cNvPr id="52" name="Text Box 83"/>
          <p:cNvSpPr txBox="1">
            <a:spLocks noChangeArrowheads="1"/>
          </p:cNvSpPr>
          <p:nvPr/>
        </p:nvSpPr>
        <p:spPr bwMode="auto">
          <a:xfrm>
            <a:off x="2717800" y="3272997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7</a:t>
            </a:r>
          </a:p>
        </p:txBody>
      </p:sp>
      <p:sp>
        <p:nvSpPr>
          <p:cNvPr id="53" name="Text Box 84"/>
          <p:cNvSpPr txBox="1">
            <a:spLocks noChangeArrowheads="1"/>
          </p:cNvSpPr>
          <p:nvPr/>
        </p:nvSpPr>
        <p:spPr bwMode="auto">
          <a:xfrm>
            <a:off x="3098800" y="3272997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8</a:t>
            </a:r>
          </a:p>
        </p:txBody>
      </p:sp>
      <p:sp>
        <p:nvSpPr>
          <p:cNvPr id="54" name="Text Box 85"/>
          <p:cNvSpPr txBox="1">
            <a:spLocks noChangeArrowheads="1"/>
          </p:cNvSpPr>
          <p:nvPr/>
        </p:nvSpPr>
        <p:spPr bwMode="auto">
          <a:xfrm>
            <a:off x="3479800" y="3272997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9</a:t>
            </a:r>
          </a:p>
        </p:txBody>
      </p:sp>
      <p:sp>
        <p:nvSpPr>
          <p:cNvPr id="55" name="Text Box 86"/>
          <p:cNvSpPr txBox="1">
            <a:spLocks noChangeArrowheads="1"/>
          </p:cNvSpPr>
          <p:nvPr/>
        </p:nvSpPr>
        <p:spPr bwMode="auto">
          <a:xfrm>
            <a:off x="3819114" y="3272997"/>
            <a:ext cx="354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10</a:t>
            </a:r>
          </a:p>
        </p:txBody>
      </p:sp>
      <p:sp>
        <p:nvSpPr>
          <p:cNvPr id="56" name="Text Box 87"/>
          <p:cNvSpPr txBox="1">
            <a:spLocks noChangeArrowheads="1"/>
          </p:cNvSpPr>
          <p:nvPr/>
        </p:nvSpPr>
        <p:spPr bwMode="auto">
          <a:xfrm>
            <a:off x="4205821" y="3272997"/>
            <a:ext cx="3431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11</a:t>
            </a:r>
          </a:p>
        </p:txBody>
      </p:sp>
      <p:sp>
        <p:nvSpPr>
          <p:cNvPr id="57" name="Text Box 88"/>
          <p:cNvSpPr txBox="1">
            <a:spLocks noChangeArrowheads="1"/>
          </p:cNvSpPr>
          <p:nvPr/>
        </p:nvSpPr>
        <p:spPr bwMode="auto">
          <a:xfrm>
            <a:off x="4581114" y="3272997"/>
            <a:ext cx="354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12</a:t>
            </a:r>
          </a:p>
        </p:txBody>
      </p:sp>
      <p:sp>
        <p:nvSpPr>
          <p:cNvPr id="58" name="Text Box 89"/>
          <p:cNvSpPr txBox="1">
            <a:spLocks noChangeArrowheads="1"/>
          </p:cNvSpPr>
          <p:nvPr/>
        </p:nvSpPr>
        <p:spPr bwMode="auto">
          <a:xfrm>
            <a:off x="4962114" y="3272997"/>
            <a:ext cx="354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13</a:t>
            </a:r>
          </a:p>
        </p:txBody>
      </p:sp>
      <p:sp>
        <p:nvSpPr>
          <p:cNvPr id="59" name="Text Box 90"/>
          <p:cNvSpPr txBox="1">
            <a:spLocks noChangeArrowheads="1"/>
          </p:cNvSpPr>
          <p:nvPr/>
        </p:nvSpPr>
        <p:spPr bwMode="auto">
          <a:xfrm>
            <a:off x="5343114" y="3272997"/>
            <a:ext cx="354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14</a:t>
            </a:r>
          </a:p>
        </p:txBody>
      </p:sp>
      <p:sp>
        <p:nvSpPr>
          <p:cNvPr id="60" name="Text Box 91"/>
          <p:cNvSpPr txBox="1">
            <a:spLocks noChangeArrowheads="1"/>
          </p:cNvSpPr>
          <p:nvPr/>
        </p:nvSpPr>
        <p:spPr bwMode="auto">
          <a:xfrm>
            <a:off x="5724114" y="3272997"/>
            <a:ext cx="354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 dirty="0">
                <a:solidFill>
                  <a:srgbClr val="000066"/>
                </a:solidFill>
                <a:latin typeface="Arial" pitchFamily="34" charset="0"/>
              </a:rPr>
              <a:t>15</a:t>
            </a:r>
          </a:p>
        </p:txBody>
      </p:sp>
      <p:sp>
        <p:nvSpPr>
          <p:cNvPr id="61" name="Text Box 92"/>
          <p:cNvSpPr txBox="1">
            <a:spLocks noChangeArrowheads="1"/>
          </p:cNvSpPr>
          <p:nvPr/>
        </p:nvSpPr>
        <p:spPr bwMode="auto">
          <a:xfrm>
            <a:off x="211138" y="3272997"/>
            <a:ext cx="703262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57263" eaLnBrk="1" hangingPunct="1"/>
            <a:r>
              <a:rPr lang="en-US" sz="1200" dirty="0">
                <a:solidFill>
                  <a:srgbClr val="000066"/>
                </a:solidFill>
                <a:latin typeface="Arial" pitchFamily="34" charset="0"/>
              </a:rPr>
              <a:t>girder</a:t>
            </a:r>
          </a:p>
        </p:txBody>
      </p:sp>
      <p:sp>
        <p:nvSpPr>
          <p:cNvPr id="62" name="Line 93"/>
          <p:cNvSpPr>
            <a:spLocks noChangeShapeType="1"/>
          </p:cNvSpPr>
          <p:nvPr/>
        </p:nvSpPr>
        <p:spPr bwMode="auto">
          <a:xfrm>
            <a:off x="1087438" y="2701110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AutoShape 95"/>
          <p:cNvSpPr>
            <a:spLocks noChangeArrowheads="1"/>
          </p:cNvSpPr>
          <p:nvPr/>
        </p:nvSpPr>
        <p:spPr bwMode="auto">
          <a:xfrm>
            <a:off x="2078038" y="2548710"/>
            <a:ext cx="152400" cy="152400"/>
          </a:xfrm>
          <a:prstGeom prst="flowChartMerge">
            <a:avLst/>
          </a:prstGeom>
          <a:solidFill>
            <a:srgbClr val="3333CC"/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63" name="Text Box 314"/>
          <p:cNvSpPr txBox="1">
            <a:spLocks noChangeArrowheads="1"/>
          </p:cNvSpPr>
          <p:nvPr/>
        </p:nvSpPr>
        <p:spPr bwMode="auto">
          <a:xfrm>
            <a:off x="812629" y="4284602"/>
            <a:ext cx="110799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600" dirty="0" smtClean="0">
                <a:solidFill>
                  <a:srgbClr val="000066"/>
                </a:solidFill>
                <a:latin typeface="Arial" pitchFamily="34" charset="0"/>
              </a:rPr>
              <a:t>Ultimate ?</a:t>
            </a:r>
            <a:endParaRPr lang="en-US" sz="1600" dirty="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64" name="Line 94"/>
          <p:cNvSpPr>
            <a:spLocks noChangeShapeType="1"/>
          </p:cNvSpPr>
          <p:nvPr/>
        </p:nvSpPr>
        <p:spPr bwMode="auto">
          <a:xfrm>
            <a:off x="1011238" y="5413761"/>
            <a:ext cx="51816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265" name="Line 56"/>
          <p:cNvSpPr>
            <a:spLocks noChangeShapeType="1"/>
          </p:cNvSpPr>
          <p:nvPr/>
        </p:nvSpPr>
        <p:spPr bwMode="auto">
          <a:xfrm>
            <a:off x="1468438" y="4975611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" name="Rectangle 25"/>
          <p:cNvSpPr>
            <a:spLocks noChangeArrowheads="1"/>
          </p:cNvSpPr>
          <p:nvPr/>
        </p:nvSpPr>
        <p:spPr bwMode="auto">
          <a:xfrm>
            <a:off x="10874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67" name="Rectangle 27"/>
          <p:cNvSpPr>
            <a:spLocks noChangeArrowheads="1"/>
          </p:cNvSpPr>
          <p:nvPr/>
        </p:nvSpPr>
        <p:spPr bwMode="auto">
          <a:xfrm>
            <a:off x="14684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68" name="Rectangle 28"/>
          <p:cNvSpPr>
            <a:spLocks noChangeArrowheads="1"/>
          </p:cNvSpPr>
          <p:nvPr/>
        </p:nvSpPr>
        <p:spPr bwMode="auto">
          <a:xfrm>
            <a:off x="13160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69" name="Rectangle 31"/>
          <p:cNvSpPr>
            <a:spLocks noChangeArrowheads="1"/>
          </p:cNvSpPr>
          <p:nvPr/>
        </p:nvSpPr>
        <p:spPr bwMode="auto">
          <a:xfrm>
            <a:off x="22304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70" name="Rectangle 32"/>
          <p:cNvSpPr>
            <a:spLocks noChangeArrowheads="1"/>
          </p:cNvSpPr>
          <p:nvPr/>
        </p:nvSpPr>
        <p:spPr bwMode="auto">
          <a:xfrm>
            <a:off x="20780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71" name="Rectangle 33"/>
          <p:cNvSpPr>
            <a:spLocks noChangeArrowheads="1"/>
          </p:cNvSpPr>
          <p:nvPr/>
        </p:nvSpPr>
        <p:spPr bwMode="auto">
          <a:xfrm>
            <a:off x="26114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72" name="Rectangle 34"/>
          <p:cNvSpPr>
            <a:spLocks noChangeArrowheads="1"/>
          </p:cNvSpPr>
          <p:nvPr/>
        </p:nvSpPr>
        <p:spPr bwMode="auto">
          <a:xfrm>
            <a:off x="24590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75" name="Rectangle 43"/>
          <p:cNvSpPr>
            <a:spLocks noChangeArrowheads="1"/>
          </p:cNvSpPr>
          <p:nvPr/>
        </p:nvSpPr>
        <p:spPr bwMode="auto">
          <a:xfrm>
            <a:off x="45164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76" name="Rectangle 44"/>
          <p:cNvSpPr>
            <a:spLocks noChangeArrowheads="1"/>
          </p:cNvSpPr>
          <p:nvPr/>
        </p:nvSpPr>
        <p:spPr bwMode="auto">
          <a:xfrm>
            <a:off x="43640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77" name="Rectangle 45"/>
          <p:cNvSpPr>
            <a:spLocks noChangeArrowheads="1"/>
          </p:cNvSpPr>
          <p:nvPr/>
        </p:nvSpPr>
        <p:spPr bwMode="auto">
          <a:xfrm>
            <a:off x="48974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78" name="Rectangle 46"/>
          <p:cNvSpPr>
            <a:spLocks noChangeArrowheads="1"/>
          </p:cNvSpPr>
          <p:nvPr/>
        </p:nvSpPr>
        <p:spPr bwMode="auto">
          <a:xfrm>
            <a:off x="47450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79" name="Rectangle 47"/>
          <p:cNvSpPr>
            <a:spLocks noChangeArrowheads="1"/>
          </p:cNvSpPr>
          <p:nvPr/>
        </p:nvSpPr>
        <p:spPr bwMode="auto">
          <a:xfrm>
            <a:off x="52784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80" name="Rectangle 48"/>
          <p:cNvSpPr>
            <a:spLocks noChangeArrowheads="1"/>
          </p:cNvSpPr>
          <p:nvPr/>
        </p:nvSpPr>
        <p:spPr bwMode="auto">
          <a:xfrm>
            <a:off x="51260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81" name="Rectangle 51"/>
          <p:cNvSpPr>
            <a:spLocks noChangeArrowheads="1"/>
          </p:cNvSpPr>
          <p:nvPr/>
        </p:nvSpPr>
        <p:spPr bwMode="auto">
          <a:xfrm>
            <a:off x="60404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82" name="Rectangle 52"/>
          <p:cNvSpPr>
            <a:spLocks noChangeArrowheads="1"/>
          </p:cNvSpPr>
          <p:nvPr/>
        </p:nvSpPr>
        <p:spPr bwMode="auto">
          <a:xfrm>
            <a:off x="5888038" y="5356611"/>
            <a:ext cx="152400" cy="123825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algn="ctr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2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83" name="AutoShape 53"/>
          <p:cNvSpPr>
            <a:spLocks noChangeArrowheads="1"/>
          </p:cNvSpPr>
          <p:nvPr/>
        </p:nvSpPr>
        <p:spPr bwMode="auto">
          <a:xfrm>
            <a:off x="1392238" y="4823211"/>
            <a:ext cx="152400" cy="152400"/>
          </a:xfrm>
          <a:prstGeom prst="flowChartMerge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84" name="Oval 54"/>
          <p:cNvSpPr>
            <a:spLocks noChangeArrowheads="1"/>
          </p:cNvSpPr>
          <p:nvPr/>
        </p:nvSpPr>
        <p:spPr bwMode="auto">
          <a:xfrm>
            <a:off x="1392238" y="5051811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85" name="AutoShape 55"/>
          <p:cNvSpPr>
            <a:spLocks noChangeArrowheads="1"/>
          </p:cNvSpPr>
          <p:nvPr/>
        </p:nvSpPr>
        <p:spPr bwMode="auto">
          <a:xfrm>
            <a:off x="1087438" y="4823211"/>
            <a:ext cx="152400" cy="152400"/>
          </a:xfrm>
          <a:prstGeom prst="flowChartMerge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86" name="Line 57"/>
          <p:cNvSpPr>
            <a:spLocks noChangeShapeType="1"/>
          </p:cNvSpPr>
          <p:nvPr/>
        </p:nvSpPr>
        <p:spPr bwMode="auto">
          <a:xfrm>
            <a:off x="2230438" y="4975611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" name="Oval 59"/>
          <p:cNvSpPr>
            <a:spLocks noChangeArrowheads="1"/>
          </p:cNvSpPr>
          <p:nvPr/>
        </p:nvSpPr>
        <p:spPr bwMode="auto">
          <a:xfrm>
            <a:off x="2154238" y="5051811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grpSp>
        <p:nvGrpSpPr>
          <p:cNvPr id="2" name="Group 322"/>
          <p:cNvGrpSpPr/>
          <p:nvPr/>
        </p:nvGrpSpPr>
        <p:grpSpPr>
          <a:xfrm>
            <a:off x="2840038" y="4823211"/>
            <a:ext cx="304800" cy="657225"/>
            <a:chOff x="2840038" y="4823211"/>
            <a:chExt cx="304800" cy="657225"/>
          </a:xfrm>
        </p:grpSpPr>
        <p:sp>
          <p:nvSpPr>
            <p:cNvPr id="273" name="Rectangle 35"/>
            <p:cNvSpPr>
              <a:spLocks noChangeArrowheads="1"/>
            </p:cNvSpPr>
            <p:nvPr/>
          </p:nvSpPr>
          <p:spPr bwMode="auto">
            <a:xfrm>
              <a:off x="2992438" y="5356611"/>
              <a:ext cx="152400" cy="123825"/>
            </a:xfrm>
            <a:prstGeom prst="rect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2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274" name="Rectangle 36"/>
            <p:cNvSpPr>
              <a:spLocks noChangeArrowheads="1"/>
            </p:cNvSpPr>
            <p:nvPr/>
          </p:nvSpPr>
          <p:spPr bwMode="auto">
            <a:xfrm>
              <a:off x="2840038" y="5356611"/>
              <a:ext cx="152400" cy="123825"/>
            </a:xfrm>
            <a:prstGeom prst="rect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2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288" name="Line 60"/>
            <p:cNvSpPr>
              <a:spLocks noChangeShapeType="1"/>
            </p:cNvSpPr>
            <p:nvPr/>
          </p:nvSpPr>
          <p:spPr bwMode="auto">
            <a:xfrm>
              <a:off x="2992438" y="4975611"/>
              <a:ext cx="0" cy="38100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" name="AutoShape 61"/>
            <p:cNvSpPr>
              <a:spLocks noChangeArrowheads="1"/>
            </p:cNvSpPr>
            <p:nvPr/>
          </p:nvSpPr>
          <p:spPr bwMode="auto">
            <a:xfrm>
              <a:off x="2916238" y="4823211"/>
              <a:ext cx="152400" cy="152400"/>
            </a:xfrm>
            <a:prstGeom prst="flowChartMerge">
              <a:avLst/>
            </a:prstGeom>
            <a:solidFill>
              <a:schemeClr val="accent2">
                <a:lumMod val="75000"/>
              </a:schemeClr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290" name="Oval 62"/>
            <p:cNvSpPr>
              <a:spLocks noChangeArrowheads="1"/>
            </p:cNvSpPr>
            <p:nvPr/>
          </p:nvSpPr>
          <p:spPr bwMode="auto">
            <a:xfrm>
              <a:off x="2916238" y="5051811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</p:grpSp>
      <p:sp>
        <p:nvSpPr>
          <p:cNvPr id="291" name="Line 63"/>
          <p:cNvSpPr>
            <a:spLocks noChangeShapeType="1"/>
          </p:cNvSpPr>
          <p:nvPr/>
        </p:nvSpPr>
        <p:spPr bwMode="auto">
          <a:xfrm>
            <a:off x="4897438" y="4975611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2" name="AutoShape 64"/>
          <p:cNvSpPr>
            <a:spLocks noChangeArrowheads="1"/>
          </p:cNvSpPr>
          <p:nvPr/>
        </p:nvSpPr>
        <p:spPr bwMode="auto">
          <a:xfrm>
            <a:off x="4821238" y="4823211"/>
            <a:ext cx="152400" cy="152400"/>
          </a:xfrm>
          <a:prstGeom prst="flowChartMerge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93" name="Oval 65"/>
          <p:cNvSpPr>
            <a:spLocks noChangeArrowheads="1"/>
          </p:cNvSpPr>
          <p:nvPr/>
        </p:nvSpPr>
        <p:spPr bwMode="auto">
          <a:xfrm>
            <a:off x="4821238" y="5051811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94" name="Line 66"/>
          <p:cNvSpPr>
            <a:spLocks noChangeShapeType="1"/>
          </p:cNvSpPr>
          <p:nvPr/>
        </p:nvSpPr>
        <p:spPr bwMode="auto">
          <a:xfrm>
            <a:off x="4516438" y="4975611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5" name="AutoShape 67"/>
          <p:cNvSpPr>
            <a:spLocks noChangeArrowheads="1"/>
          </p:cNvSpPr>
          <p:nvPr/>
        </p:nvSpPr>
        <p:spPr bwMode="auto">
          <a:xfrm>
            <a:off x="4440238" y="4823211"/>
            <a:ext cx="152400" cy="152400"/>
          </a:xfrm>
          <a:prstGeom prst="flowChartMerge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96" name="Oval 68"/>
          <p:cNvSpPr>
            <a:spLocks noChangeArrowheads="1"/>
          </p:cNvSpPr>
          <p:nvPr/>
        </p:nvSpPr>
        <p:spPr bwMode="auto">
          <a:xfrm>
            <a:off x="4440238" y="5051811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97" name="Line 69"/>
          <p:cNvSpPr>
            <a:spLocks noChangeShapeType="1"/>
          </p:cNvSpPr>
          <p:nvPr/>
        </p:nvSpPr>
        <p:spPr bwMode="auto">
          <a:xfrm>
            <a:off x="5278438" y="4975611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8" name="AutoShape 70"/>
          <p:cNvSpPr>
            <a:spLocks noChangeArrowheads="1"/>
          </p:cNvSpPr>
          <p:nvPr/>
        </p:nvSpPr>
        <p:spPr bwMode="auto">
          <a:xfrm>
            <a:off x="5202238" y="4823211"/>
            <a:ext cx="152400" cy="152400"/>
          </a:xfrm>
          <a:prstGeom prst="flowChartMerge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299" name="Oval 71"/>
          <p:cNvSpPr>
            <a:spLocks noChangeArrowheads="1"/>
          </p:cNvSpPr>
          <p:nvPr/>
        </p:nvSpPr>
        <p:spPr bwMode="auto">
          <a:xfrm>
            <a:off x="5202238" y="5051811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00" name="Line 72"/>
          <p:cNvSpPr>
            <a:spLocks noChangeShapeType="1"/>
          </p:cNvSpPr>
          <p:nvPr/>
        </p:nvSpPr>
        <p:spPr bwMode="auto">
          <a:xfrm>
            <a:off x="6040438" y="4975611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1" name="AutoShape 73"/>
          <p:cNvSpPr>
            <a:spLocks noChangeArrowheads="1"/>
          </p:cNvSpPr>
          <p:nvPr/>
        </p:nvSpPr>
        <p:spPr bwMode="auto">
          <a:xfrm>
            <a:off x="5964238" y="4823211"/>
            <a:ext cx="152400" cy="152400"/>
          </a:xfrm>
          <a:prstGeom prst="flowChartMerge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02" name="Oval 74"/>
          <p:cNvSpPr>
            <a:spLocks noChangeArrowheads="1"/>
          </p:cNvSpPr>
          <p:nvPr/>
        </p:nvSpPr>
        <p:spPr bwMode="auto">
          <a:xfrm>
            <a:off x="5964238" y="5051811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03" name="Line 75"/>
          <p:cNvSpPr>
            <a:spLocks noChangeShapeType="1"/>
          </p:cNvSpPr>
          <p:nvPr/>
        </p:nvSpPr>
        <p:spPr bwMode="auto">
          <a:xfrm>
            <a:off x="2611438" y="4975611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4" name="AutoShape 76"/>
          <p:cNvSpPr>
            <a:spLocks noChangeArrowheads="1"/>
          </p:cNvSpPr>
          <p:nvPr/>
        </p:nvSpPr>
        <p:spPr bwMode="auto">
          <a:xfrm>
            <a:off x="2535238" y="4823211"/>
            <a:ext cx="152400" cy="152400"/>
          </a:xfrm>
          <a:prstGeom prst="flowChartMerge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05" name="Oval 77"/>
          <p:cNvSpPr>
            <a:spLocks noChangeArrowheads="1"/>
          </p:cNvSpPr>
          <p:nvPr/>
        </p:nvSpPr>
        <p:spPr bwMode="auto">
          <a:xfrm>
            <a:off x="2535238" y="5051811"/>
            <a:ext cx="152400" cy="152400"/>
          </a:xfrm>
          <a:prstGeom prst="ellipse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06" name="Text Box 78"/>
          <p:cNvSpPr txBox="1">
            <a:spLocks noChangeArrowheads="1"/>
          </p:cNvSpPr>
          <p:nvPr/>
        </p:nvSpPr>
        <p:spPr bwMode="auto">
          <a:xfrm>
            <a:off x="990600" y="5547498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2</a:t>
            </a:r>
          </a:p>
        </p:txBody>
      </p:sp>
      <p:sp>
        <p:nvSpPr>
          <p:cNvPr id="307" name="Text Box 79"/>
          <p:cNvSpPr txBox="1">
            <a:spLocks noChangeArrowheads="1"/>
          </p:cNvSpPr>
          <p:nvPr/>
        </p:nvSpPr>
        <p:spPr bwMode="auto">
          <a:xfrm>
            <a:off x="1290637" y="5547498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3</a:t>
            </a:r>
          </a:p>
        </p:txBody>
      </p:sp>
      <p:sp>
        <p:nvSpPr>
          <p:cNvPr id="308" name="Text Box 80"/>
          <p:cNvSpPr txBox="1">
            <a:spLocks noChangeArrowheads="1"/>
          </p:cNvSpPr>
          <p:nvPr/>
        </p:nvSpPr>
        <p:spPr bwMode="auto">
          <a:xfrm>
            <a:off x="1651000" y="5547498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4</a:t>
            </a:r>
          </a:p>
        </p:txBody>
      </p:sp>
      <p:sp>
        <p:nvSpPr>
          <p:cNvPr id="309" name="Text Box 81"/>
          <p:cNvSpPr txBox="1">
            <a:spLocks noChangeArrowheads="1"/>
          </p:cNvSpPr>
          <p:nvPr/>
        </p:nvSpPr>
        <p:spPr bwMode="auto">
          <a:xfrm>
            <a:off x="2032000" y="5547498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5</a:t>
            </a:r>
          </a:p>
        </p:txBody>
      </p:sp>
      <p:sp>
        <p:nvSpPr>
          <p:cNvPr id="310" name="Text Box 82"/>
          <p:cNvSpPr txBox="1">
            <a:spLocks noChangeArrowheads="1"/>
          </p:cNvSpPr>
          <p:nvPr/>
        </p:nvSpPr>
        <p:spPr bwMode="auto">
          <a:xfrm>
            <a:off x="2413000" y="5547498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6</a:t>
            </a:r>
          </a:p>
        </p:txBody>
      </p:sp>
      <p:sp>
        <p:nvSpPr>
          <p:cNvPr id="311" name="Text Box 83"/>
          <p:cNvSpPr txBox="1">
            <a:spLocks noChangeArrowheads="1"/>
          </p:cNvSpPr>
          <p:nvPr/>
        </p:nvSpPr>
        <p:spPr bwMode="auto">
          <a:xfrm>
            <a:off x="2794000" y="5547498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7</a:t>
            </a:r>
          </a:p>
        </p:txBody>
      </p:sp>
      <p:sp>
        <p:nvSpPr>
          <p:cNvPr id="312" name="Text Box 84"/>
          <p:cNvSpPr txBox="1">
            <a:spLocks noChangeArrowheads="1"/>
          </p:cNvSpPr>
          <p:nvPr/>
        </p:nvSpPr>
        <p:spPr bwMode="auto">
          <a:xfrm>
            <a:off x="3175000" y="5547498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8</a:t>
            </a:r>
          </a:p>
        </p:txBody>
      </p:sp>
      <p:sp>
        <p:nvSpPr>
          <p:cNvPr id="313" name="Text Box 85"/>
          <p:cNvSpPr txBox="1">
            <a:spLocks noChangeArrowheads="1"/>
          </p:cNvSpPr>
          <p:nvPr/>
        </p:nvSpPr>
        <p:spPr bwMode="auto">
          <a:xfrm>
            <a:off x="3556000" y="5547498"/>
            <a:ext cx="26962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9</a:t>
            </a:r>
          </a:p>
        </p:txBody>
      </p:sp>
      <p:sp>
        <p:nvSpPr>
          <p:cNvPr id="314" name="Text Box 86"/>
          <p:cNvSpPr txBox="1">
            <a:spLocks noChangeArrowheads="1"/>
          </p:cNvSpPr>
          <p:nvPr/>
        </p:nvSpPr>
        <p:spPr bwMode="auto">
          <a:xfrm>
            <a:off x="3895314" y="5547498"/>
            <a:ext cx="354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10</a:t>
            </a:r>
          </a:p>
        </p:txBody>
      </p:sp>
      <p:sp>
        <p:nvSpPr>
          <p:cNvPr id="315" name="Text Box 87"/>
          <p:cNvSpPr txBox="1">
            <a:spLocks noChangeArrowheads="1"/>
          </p:cNvSpPr>
          <p:nvPr/>
        </p:nvSpPr>
        <p:spPr bwMode="auto">
          <a:xfrm>
            <a:off x="4282021" y="5547498"/>
            <a:ext cx="34317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11</a:t>
            </a:r>
          </a:p>
        </p:txBody>
      </p:sp>
      <p:sp>
        <p:nvSpPr>
          <p:cNvPr id="316" name="Text Box 88"/>
          <p:cNvSpPr txBox="1">
            <a:spLocks noChangeArrowheads="1"/>
          </p:cNvSpPr>
          <p:nvPr/>
        </p:nvSpPr>
        <p:spPr bwMode="auto">
          <a:xfrm>
            <a:off x="4657314" y="5547498"/>
            <a:ext cx="354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12</a:t>
            </a:r>
          </a:p>
        </p:txBody>
      </p:sp>
      <p:sp>
        <p:nvSpPr>
          <p:cNvPr id="317" name="Text Box 89"/>
          <p:cNvSpPr txBox="1">
            <a:spLocks noChangeArrowheads="1"/>
          </p:cNvSpPr>
          <p:nvPr/>
        </p:nvSpPr>
        <p:spPr bwMode="auto">
          <a:xfrm>
            <a:off x="5038314" y="5547498"/>
            <a:ext cx="354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13</a:t>
            </a:r>
          </a:p>
        </p:txBody>
      </p:sp>
      <p:sp>
        <p:nvSpPr>
          <p:cNvPr id="318" name="Text Box 90"/>
          <p:cNvSpPr txBox="1">
            <a:spLocks noChangeArrowheads="1"/>
          </p:cNvSpPr>
          <p:nvPr/>
        </p:nvSpPr>
        <p:spPr bwMode="auto">
          <a:xfrm>
            <a:off x="5419314" y="5547498"/>
            <a:ext cx="354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>
                <a:solidFill>
                  <a:srgbClr val="000066"/>
                </a:solidFill>
                <a:latin typeface="Arial" pitchFamily="34" charset="0"/>
              </a:rPr>
              <a:t>14</a:t>
            </a:r>
          </a:p>
        </p:txBody>
      </p:sp>
      <p:sp>
        <p:nvSpPr>
          <p:cNvPr id="319" name="Text Box 91"/>
          <p:cNvSpPr txBox="1">
            <a:spLocks noChangeArrowheads="1"/>
          </p:cNvSpPr>
          <p:nvPr/>
        </p:nvSpPr>
        <p:spPr bwMode="auto">
          <a:xfrm>
            <a:off x="5800314" y="5547498"/>
            <a:ext cx="35458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57263" eaLnBrk="1" hangingPunct="1"/>
            <a:r>
              <a:rPr lang="en-US" sz="1200" dirty="0">
                <a:solidFill>
                  <a:srgbClr val="000066"/>
                </a:solidFill>
                <a:latin typeface="Arial" pitchFamily="34" charset="0"/>
              </a:rPr>
              <a:t>15</a:t>
            </a:r>
          </a:p>
        </p:txBody>
      </p:sp>
      <p:sp>
        <p:nvSpPr>
          <p:cNvPr id="320" name="Text Box 92"/>
          <p:cNvSpPr txBox="1">
            <a:spLocks noChangeArrowheads="1"/>
          </p:cNvSpPr>
          <p:nvPr/>
        </p:nvSpPr>
        <p:spPr bwMode="auto">
          <a:xfrm>
            <a:off x="287338" y="5547498"/>
            <a:ext cx="703262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57263" eaLnBrk="1" hangingPunct="1"/>
            <a:r>
              <a:rPr lang="en-US" sz="1200" dirty="0">
                <a:solidFill>
                  <a:srgbClr val="000066"/>
                </a:solidFill>
                <a:latin typeface="Arial" pitchFamily="34" charset="0"/>
              </a:rPr>
              <a:t>girder</a:t>
            </a:r>
          </a:p>
        </p:txBody>
      </p:sp>
      <p:sp>
        <p:nvSpPr>
          <p:cNvPr id="321" name="Line 93"/>
          <p:cNvSpPr>
            <a:spLocks noChangeShapeType="1"/>
          </p:cNvSpPr>
          <p:nvPr/>
        </p:nvSpPr>
        <p:spPr bwMode="auto">
          <a:xfrm>
            <a:off x="1163638" y="4975611"/>
            <a:ext cx="0" cy="38100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2" name="AutoShape 95"/>
          <p:cNvSpPr>
            <a:spLocks noChangeArrowheads="1"/>
          </p:cNvSpPr>
          <p:nvPr/>
        </p:nvSpPr>
        <p:spPr bwMode="auto">
          <a:xfrm>
            <a:off x="2154238" y="4823211"/>
            <a:ext cx="152400" cy="152400"/>
          </a:xfrm>
          <a:prstGeom prst="flowChartMerge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grpSp>
        <p:nvGrpSpPr>
          <p:cNvPr id="3" name="Group 323"/>
          <p:cNvGrpSpPr/>
          <p:nvPr/>
        </p:nvGrpSpPr>
        <p:grpSpPr>
          <a:xfrm>
            <a:off x="3216025" y="4823211"/>
            <a:ext cx="304800" cy="657225"/>
            <a:chOff x="2840038" y="4823211"/>
            <a:chExt cx="304800" cy="657225"/>
          </a:xfrm>
        </p:grpSpPr>
        <p:sp>
          <p:nvSpPr>
            <p:cNvPr id="325" name="Rectangle 35"/>
            <p:cNvSpPr>
              <a:spLocks noChangeArrowheads="1"/>
            </p:cNvSpPr>
            <p:nvPr/>
          </p:nvSpPr>
          <p:spPr bwMode="auto">
            <a:xfrm>
              <a:off x="2992438" y="5356611"/>
              <a:ext cx="152400" cy="123825"/>
            </a:xfrm>
            <a:prstGeom prst="rect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2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326" name="Rectangle 36"/>
            <p:cNvSpPr>
              <a:spLocks noChangeArrowheads="1"/>
            </p:cNvSpPr>
            <p:nvPr/>
          </p:nvSpPr>
          <p:spPr bwMode="auto">
            <a:xfrm>
              <a:off x="2840038" y="5356611"/>
              <a:ext cx="152400" cy="123825"/>
            </a:xfrm>
            <a:prstGeom prst="rect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2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327" name="Line 60"/>
            <p:cNvSpPr>
              <a:spLocks noChangeShapeType="1"/>
            </p:cNvSpPr>
            <p:nvPr/>
          </p:nvSpPr>
          <p:spPr bwMode="auto">
            <a:xfrm>
              <a:off x="2992438" y="4975611"/>
              <a:ext cx="0" cy="38100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" name="AutoShape 61"/>
            <p:cNvSpPr>
              <a:spLocks noChangeArrowheads="1"/>
            </p:cNvSpPr>
            <p:nvPr/>
          </p:nvSpPr>
          <p:spPr bwMode="auto">
            <a:xfrm>
              <a:off x="2916238" y="4823211"/>
              <a:ext cx="152400" cy="152400"/>
            </a:xfrm>
            <a:prstGeom prst="flowChartMerge">
              <a:avLst/>
            </a:prstGeom>
            <a:solidFill>
              <a:schemeClr val="accent2">
                <a:lumMod val="75000"/>
              </a:schemeClr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329" name="Oval 62"/>
            <p:cNvSpPr>
              <a:spLocks noChangeArrowheads="1"/>
            </p:cNvSpPr>
            <p:nvPr/>
          </p:nvSpPr>
          <p:spPr bwMode="auto">
            <a:xfrm>
              <a:off x="2916238" y="5051811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</p:grpSp>
      <p:grpSp>
        <p:nvGrpSpPr>
          <p:cNvPr id="256" name="Group 329"/>
          <p:cNvGrpSpPr/>
          <p:nvPr/>
        </p:nvGrpSpPr>
        <p:grpSpPr>
          <a:xfrm>
            <a:off x="3597025" y="4823211"/>
            <a:ext cx="304800" cy="657225"/>
            <a:chOff x="2840038" y="4823211"/>
            <a:chExt cx="304800" cy="657225"/>
          </a:xfrm>
        </p:grpSpPr>
        <p:sp>
          <p:nvSpPr>
            <p:cNvPr id="331" name="Rectangle 35"/>
            <p:cNvSpPr>
              <a:spLocks noChangeArrowheads="1"/>
            </p:cNvSpPr>
            <p:nvPr/>
          </p:nvSpPr>
          <p:spPr bwMode="auto">
            <a:xfrm>
              <a:off x="2992438" y="5356611"/>
              <a:ext cx="152400" cy="123825"/>
            </a:xfrm>
            <a:prstGeom prst="rect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2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332" name="Rectangle 36"/>
            <p:cNvSpPr>
              <a:spLocks noChangeArrowheads="1"/>
            </p:cNvSpPr>
            <p:nvPr/>
          </p:nvSpPr>
          <p:spPr bwMode="auto">
            <a:xfrm>
              <a:off x="2840038" y="5356611"/>
              <a:ext cx="152400" cy="123825"/>
            </a:xfrm>
            <a:prstGeom prst="rect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2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333" name="Line 60"/>
            <p:cNvSpPr>
              <a:spLocks noChangeShapeType="1"/>
            </p:cNvSpPr>
            <p:nvPr/>
          </p:nvSpPr>
          <p:spPr bwMode="auto">
            <a:xfrm>
              <a:off x="2992438" y="4975611"/>
              <a:ext cx="0" cy="38100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" name="AutoShape 61"/>
            <p:cNvSpPr>
              <a:spLocks noChangeArrowheads="1"/>
            </p:cNvSpPr>
            <p:nvPr/>
          </p:nvSpPr>
          <p:spPr bwMode="auto">
            <a:xfrm>
              <a:off x="2916238" y="4823211"/>
              <a:ext cx="152400" cy="152400"/>
            </a:xfrm>
            <a:prstGeom prst="flowChartMerge">
              <a:avLst/>
            </a:prstGeom>
            <a:solidFill>
              <a:schemeClr val="accent2">
                <a:lumMod val="75000"/>
              </a:schemeClr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335" name="Oval 62"/>
            <p:cNvSpPr>
              <a:spLocks noChangeArrowheads="1"/>
            </p:cNvSpPr>
            <p:nvPr/>
          </p:nvSpPr>
          <p:spPr bwMode="auto">
            <a:xfrm>
              <a:off x="2916238" y="5051811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</p:grpSp>
      <p:grpSp>
        <p:nvGrpSpPr>
          <p:cNvPr id="257" name="Group 335"/>
          <p:cNvGrpSpPr/>
          <p:nvPr/>
        </p:nvGrpSpPr>
        <p:grpSpPr>
          <a:xfrm>
            <a:off x="5495514" y="4823211"/>
            <a:ext cx="304800" cy="657225"/>
            <a:chOff x="2840038" y="4823211"/>
            <a:chExt cx="304800" cy="657225"/>
          </a:xfrm>
        </p:grpSpPr>
        <p:sp>
          <p:nvSpPr>
            <p:cNvPr id="337" name="Rectangle 35"/>
            <p:cNvSpPr>
              <a:spLocks noChangeArrowheads="1"/>
            </p:cNvSpPr>
            <p:nvPr/>
          </p:nvSpPr>
          <p:spPr bwMode="auto">
            <a:xfrm>
              <a:off x="2992438" y="5356611"/>
              <a:ext cx="152400" cy="123825"/>
            </a:xfrm>
            <a:prstGeom prst="rect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2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338" name="Rectangle 36"/>
            <p:cNvSpPr>
              <a:spLocks noChangeArrowheads="1"/>
            </p:cNvSpPr>
            <p:nvPr/>
          </p:nvSpPr>
          <p:spPr bwMode="auto">
            <a:xfrm>
              <a:off x="2840038" y="5356611"/>
              <a:ext cx="152400" cy="123825"/>
            </a:xfrm>
            <a:prstGeom prst="rect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 algn="ctr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2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339" name="Line 60"/>
            <p:cNvSpPr>
              <a:spLocks noChangeShapeType="1"/>
            </p:cNvSpPr>
            <p:nvPr/>
          </p:nvSpPr>
          <p:spPr bwMode="auto">
            <a:xfrm>
              <a:off x="2992438" y="4975611"/>
              <a:ext cx="0" cy="381000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" name="AutoShape 61"/>
            <p:cNvSpPr>
              <a:spLocks noChangeArrowheads="1"/>
            </p:cNvSpPr>
            <p:nvPr/>
          </p:nvSpPr>
          <p:spPr bwMode="auto">
            <a:xfrm>
              <a:off x="2916238" y="4823211"/>
              <a:ext cx="152400" cy="152400"/>
            </a:xfrm>
            <a:prstGeom prst="flowChartMerge">
              <a:avLst/>
            </a:prstGeom>
            <a:solidFill>
              <a:schemeClr val="accent2">
                <a:lumMod val="75000"/>
              </a:schemeClr>
            </a:solidFill>
            <a:ln w="9525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  <p:sp>
          <p:nvSpPr>
            <p:cNvPr id="341" name="Oval 62"/>
            <p:cNvSpPr>
              <a:spLocks noChangeArrowheads="1"/>
            </p:cNvSpPr>
            <p:nvPr/>
          </p:nvSpPr>
          <p:spPr bwMode="auto">
            <a:xfrm>
              <a:off x="2916238" y="5051811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600">
                <a:solidFill>
                  <a:srgbClr val="000066"/>
                </a:solidFill>
                <a:latin typeface="Arial" pitchFamily="34" charset="0"/>
              </a:endParaRPr>
            </a:p>
          </p:txBody>
        </p:sp>
      </p:grpSp>
      <p:sp>
        <p:nvSpPr>
          <p:cNvPr id="342" name="Text Box 92"/>
          <p:cNvSpPr txBox="1">
            <a:spLocks noChangeArrowheads="1"/>
          </p:cNvSpPr>
          <p:nvPr/>
        </p:nvSpPr>
        <p:spPr bwMode="auto">
          <a:xfrm>
            <a:off x="6731213" y="2548710"/>
            <a:ext cx="2090058" cy="17543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About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</a:rPr>
              <a:t>120 </a:t>
            </a:r>
            <a:r>
              <a:rPr lang="en-US" sz="1200" dirty="0" err="1" smtClean="0">
                <a:solidFill>
                  <a:srgbClr val="FF0000"/>
                </a:solidFill>
                <a:latin typeface="Arial" pitchFamily="34" charset="0"/>
              </a:rPr>
              <a:t>MeV</a:t>
            </a:r>
            <a:endParaRPr lang="en-US" sz="1200" dirty="0" smtClean="0">
              <a:solidFill>
                <a:srgbClr val="FF0000"/>
              </a:solidFill>
              <a:latin typeface="Arial" pitchFamily="34" charset="0"/>
            </a:endParaRPr>
          </a:p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for final beam current of about 28 A</a:t>
            </a:r>
          </a:p>
          <a:p>
            <a:pPr defTabSz="957263" eaLnBrk="1" hangingPunct="1"/>
            <a:endParaRPr lang="en-US" sz="1200" dirty="0" smtClean="0">
              <a:solidFill>
                <a:srgbClr val="000066"/>
              </a:solidFill>
              <a:latin typeface="Arial" pitchFamily="34" charset="0"/>
            </a:endParaRPr>
          </a:p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Total beam power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</a:rPr>
              <a:t>3.3 GW</a:t>
            </a:r>
          </a:p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 e.g., enough to feed </a:t>
            </a:r>
          </a:p>
          <a:p>
            <a:pPr defTabSz="957263" eaLnBrk="1" hangingPunct="1"/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</a:rPr>
              <a:t>24</a:t>
            </a:r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  <a:latin typeface="Arial" pitchFamily="34" charset="0"/>
              </a:rPr>
              <a:t>accel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</a:rPr>
              <a:t>. structures</a:t>
            </a:r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 </a:t>
            </a:r>
          </a:p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(final drive beam energy 50 </a:t>
            </a:r>
            <a:r>
              <a:rPr lang="en-US" sz="1200" dirty="0" err="1" smtClean="0">
                <a:solidFill>
                  <a:srgbClr val="000066"/>
                </a:solidFill>
                <a:latin typeface="Arial" pitchFamily="34" charset="0"/>
              </a:rPr>
              <a:t>MeV</a:t>
            </a:r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343" name="Text Box 92"/>
          <p:cNvSpPr txBox="1">
            <a:spLocks noChangeArrowheads="1"/>
          </p:cNvSpPr>
          <p:nvPr/>
        </p:nvSpPr>
        <p:spPr bwMode="auto">
          <a:xfrm>
            <a:off x="6731212" y="4834105"/>
            <a:ext cx="2111829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About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</a:rPr>
              <a:t>200 </a:t>
            </a:r>
            <a:r>
              <a:rPr lang="en-US" sz="1200" dirty="0" err="1" smtClean="0">
                <a:solidFill>
                  <a:srgbClr val="FF0000"/>
                </a:solidFill>
                <a:latin typeface="Arial" pitchFamily="34" charset="0"/>
              </a:rPr>
              <a:t>MeV</a:t>
            </a:r>
            <a:endParaRPr lang="en-US" sz="1200" dirty="0" smtClean="0">
              <a:solidFill>
                <a:srgbClr val="FF0000"/>
              </a:solidFill>
              <a:latin typeface="Arial" pitchFamily="34" charset="0"/>
            </a:endParaRPr>
          </a:p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for final beam current of about 28 A</a:t>
            </a:r>
          </a:p>
          <a:p>
            <a:pPr defTabSz="957263" eaLnBrk="1" hangingPunct="1"/>
            <a:endParaRPr lang="en-US" sz="1200" dirty="0" smtClean="0">
              <a:solidFill>
                <a:srgbClr val="000066"/>
              </a:solidFill>
              <a:latin typeface="Arial" pitchFamily="34" charset="0"/>
            </a:endParaRPr>
          </a:p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Total beam power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</a:rPr>
              <a:t>5.7 GW</a:t>
            </a:r>
          </a:p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 e.g., enough to feed </a:t>
            </a:r>
          </a:p>
          <a:p>
            <a:pPr defTabSz="957263" eaLnBrk="1" hangingPunct="1"/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</a:rPr>
              <a:t>50 </a:t>
            </a:r>
            <a:r>
              <a:rPr lang="en-US" sz="1200" dirty="0" err="1" smtClean="0">
                <a:solidFill>
                  <a:srgbClr val="FF0000"/>
                </a:solidFill>
                <a:latin typeface="Arial" pitchFamily="34" charset="0"/>
              </a:rPr>
              <a:t>accel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</a:rPr>
              <a:t>. structures</a:t>
            </a:r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 </a:t>
            </a:r>
          </a:p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(final beam energy 50 </a:t>
            </a:r>
            <a:r>
              <a:rPr lang="en-US" sz="1200" dirty="0" err="1" smtClean="0">
                <a:solidFill>
                  <a:srgbClr val="000066"/>
                </a:solidFill>
                <a:latin typeface="Arial" pitchFamily="34" charset="0"/>
              </a:rPr>
              <a:t>MeV</a:t>
            </a:r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)</a:t>
            </a:r>
            <a:endParaRPr lang="en-US" sz="1200" dirty="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44" name="AutoShape 53"/>
          <p:cNvSpPr>
            <a:spLocks noChangeArrowheads="1"/>
          </p:cNvSpPr>
          <p:nvPr/>
        </p:nvSpPr>
        <p:spPr bwMode="auto">
          <a:xfrm>
            <a:off x="4581114" y="1807348"/>
            <a:ext cx="152400" cy="152400"/>
          </a:xfrm>
          <a:prstGeom prst="flowChartMerge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45" name="AutoShape 95"/>
          <p:cNvSpPr>
            <a:spLocks noChangeArrowheads="1"/>
          </p:cNvSpPr>
          <p:nvPr/>
        </p:nvSpPr>
        <p:spPr bwMode="auto">
          <a:xfrm>
            <a:off x="3556000" y="1807348"/>
            <a:ext cx="152400" cy="152400"/>
          </a:xfrm>
          <a:prstGeom prst="flowChartMerge">
            <a:avLst/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/>
            <a:endParaRPr lang="en-US" sz="160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46" name="Text Box 92"/>
          <p:cNvSpPr txBox="1">
            <a:spLocks noChangeArrowheads="1"/>
          </p:cNvSpPr>
          <p:nvPr/>
        </p:nvSpPr>
        <p:spPr bwMode="auto">
          <a:xfrm>
            <a:off x="4657314" y="1682749"/>
            <a:ext cx="703262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45 MW</a:t>
            </a:r>
            <a:endParaRPr lang="en-US" sz="1200" dirty="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347" name="Text Box 92"/>
          <p:cNvSpPr txBox="1">
            <a:spLocks noChangeArrowheads="1"/>
          </p:cNvSpPr>
          <p:nvPr/>
        </p:nvSpPr>
        <p:spPr bwMode="auto">
          <a:xfrm>
            <a:off x="3660776" y="1682749"/>
            <a:ext cx="703262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57263" eaLnBrk="1" hangingPunct="1"/>
            <a:r>
              <a:rPr lang="en-US" sz="1200" dirty="0" smtClean="0">
                <a:solidFill>
                  <a:srgbClr val="000066"/>
                </a:solidFill>
                <a:latin typeface="Arial" pitchFamily="34" charset="0"/>
              </a:rPr>
              <a:t>35 MW</a:t>
            </a:r>
            <a:endParaRPr lang="en-US" sz="1200" dirty="0">
              <a:solidFill>
                <a:srgbClr val="000066"/>
              </a:solidFill>
              <a:latin typeface="Arial" pitchFamily="34" charset="0"/>
            </a:endParaRPr>
          </a:p>
        </p:txBody>
      </p:sp>
      <p:sp>
        <p:nvSpPr>
          <p:cNvPr id="150" name="Title 1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CTF3 beam power upgrade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45486" y="883882"/>
            <a:ext cx="8865992" cy="5605818"/>
          </a:xfrm>
        </p:spPr>
        <p:txBody>
          <a:bodyPr/>
          <a:lstStyle/>
          <a:p>
            <a:r>
              <a:rPr lang="en-US" sz="2400" dirty="0" smtClean="0">
                <a:solidFill>
                  <a:srgbClr val="0000FF"/>
                </a:solidFill>
              </a:rPr>
              <a:t>Assumptions</a:t>
            </a:r>
          </a:p>
          <a:p>
            <a:pPr lvl="1"/>
            <a:r>
              <a:rPr lang="en-US" sz="2000" dirty="0" smtClean="0"/>
              <a:t>Need </a:t>
            </a:r>
            <a:r>
              <a:rPr lang="en-US" sz="2000" dirty="0" smtClean="0">
                <a:solidFill>
                  <a:srgbClr val="FF0000"/>
                </a:solidFill>
              </a:rPr>
              <a:t>3 additional power stations </a:t>
            </a:r>
          </a:p>
          <a:p>
            <a:pPr lvl="1"/>
            <a:r>
              <a:rPr lang="en-US" sz="2000" dirty="0" smtClean="0"/>
              <a:t>All modulators/klystrons upgraded to 45 MW nominal power</a:t>
            </a:r>
          </a:p>
          <a:p>
            <a:pPr lvl="1"/>
            <a:r>
              <a:rPr lang="en-US" sz="2000" dirty="0" smtClean="0"/>
              <a:t>RF pulse compression factor ~ 2 (about 38 MW/SICA input, including operational limits and losses)</a:t>
            </a:r>
          </a:p>
          <a:p>
            <a:pPr lvl="1"/>
            <a:r>
              <a:rPr lang="en-US" sz="2000" dirty="0" smtClean="0"/>
              <a:t>1.3 µ</a:t>
            </a:r>
            <a:r>
              <a:rPr lang="en-US" sz="2000" dirty="0" err="1" smtClean="0"/>
              <a:t>s</a:t>
            </a:r>
            <a:r>
              <a:rPr lang="en-US" sz="2000" dirty="0" smtClean="0"/>
              <a:t> long RF pulse (needed for combination factor 8)</a:t>
            </a:r>
          </a:p>
          <a:p>
            <a:pPr lvl="1"/>
            <a:r>
              <a:rPr lang="en-US" sz="2000" dirty="0" smtClean="0"/>
              <a:t>Keep girder 10 for diagnostics (emittance, momentum, energy spread)</a:t>
            </a:r>
          </a:p>
          <a:p>
            <a:pPr lvl="1"/>
            <a:r>
              <a:rPr lang="en-US" sz="2000" dirty="0" smtClean="0"/>
              <a:t>Need new drive beam acc. structures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Further possibilities ?</a:t>
            </a:r>
          </a:p>
          <a:p>
            <a:pPr lvl="1"/>
            <a:r>
              <a:rPr lang="en-US" sz="2000" dirty="0" smtClean="0"/>
              <a:t>Add other power stations &amp; structures (girder 10, CT line ?)</a:t>
            </a:r>
          </a:p>
          <a:p>
            <a:pPr lvl="1"/>
            <a:r>
              <a:rPr lang="en-US" sz="2000" dirty="0" smtClean="0"/>
              <a:t>Further upgrade klystrons</a:t>
            </a:r>
          </a:p>
          <a:p>
            <a:pPr lvl="1"/>
            <a:r>
              <a:rPr lang="en-US" sz="2000" dirty="0" smtClean="0"/>
              <a:t>Combine klystrons by two, double their number (space problem, maybe exceed structure limits…)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CTF3 beam power upgrade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7"/>
          <p:cNvGrpSpPr/>
          <p:nvPr/>
        </p:nvGrpSpPr>
        <p:grpSpPr>
          <a:xfrm>
            <a:off x="3314700" y="3759200"/>
            <a:ext cx="5715000" cy="2791599"/>
            <a:chOff x="2895600" y="2743200"/>
            <a:chExt cx="5715000" cy="2791599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233" t="21167" r="4750" b="19554"/>
            <a:stretch>
              <a:fillRect/>
            </a:stretch>
          </p:blipFill>
          <p:spPr bwMode="auto">
            <a:xfrm>
              <a:off x="2895600" y="2743200"/>
              <a:ext cx="5715000" cy="279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5486400" y="2743200"/>
              <a:ext cx="2514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Integration of test modules in CLEX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24600" y="525780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solidFill>
                    <a:srgbClr val="FF0000"/>
                  </a:solidFill>
                </a:rPr>
                <a:t>A. Solodko</a:t>
              </a:r>
              <a:endParaRPr lang="en-US" sz="1200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modules in CLEX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45486" y="883882"/>
            <a:ext cx="5036114" cy="5494750"/>
          </a:xfrm>
        </p:spPr>
        <p:txBody>
          <a:bodyPr/>
          <a:lstStyle/>
          <a:p>
            <a:r>
              <a:rPr lang="en-US" dirty="0" smtClean="0"/>
              <a:t>3 modules to be tested </a:t>
            </a:r>
            <a:br>
              <a:rPr lang="en-US" dirty="0" smtClean="0"/>
            </a:br>
            <a:r>
              <a:rPr lang="en-US" dirty="0" smtClean="0"/>
              <a:t>with beam and RF</a:t>
            </a:r>
          </a:p>
          <a:p>
            <a:r>
              <a:rPr lang="en-US" dirty="0" smtClean="0"/>
              <a:t>module layout compatible with CLEX requirements:</a:t>
            </a:r>
          </a:p>
          <a:p>
            <a:pPr lvl="1"/>
            <a:r>
              <a:rPr lang="en-US" dirty="0" smtClean="0"/>
              <a:t>double length PETS feeding two accelerating structures</a:t>
            </a:r>
          </a:p>
          <a:p>
            <a:pPr lvl="1"/>
            <a:r>
              <a:rPr lang="en-US" dirty="0" smtClean="0"/>
              <a:t>accelerating structures </a:t>
            </a:r>
            <a:br>
              <a:rPr lang="en-US" dirty="0" smtClean="0"/>
            </a:br>
            <a:r>
              <a:rPr lang="en-US" dirty="0" smtClean="0"/>
              <a:t>with all technical </a:t>
            </a:r>
            <a:br>
              <a:rPr lang="en-US" dirty="0" smtClean="0"/>
            </a:br>
            <a:r>
              <a:rPr lang="en-US" dirty="0" smtClean="0"/>
              <a:t>systems and </a:t>
            </a:r>
            <a:br>
              <a:rPr lang="en-US" dirty="0" smtClean="0"/>
            </a:br>
            <a:r>
              <a:rPr lang="en-US" dirty="0" smtClean="0"/>
              <a:t>damping features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First module to be ready</a:t>
            </a:r>
            <a:br>
              <a:rPr lang="en-US" dirty="0" smtClean="0"/>
            </a:br>
            <a:r>
              <a:rPr lang="en-US" dirty="0" smtClean="0"/>
              <a:t>by end of 2011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14" name="Striped Right Arrow 13"/>
          <p:cNvSpPr/>
          <p:nvPr/>
        </p:nvSpPr>
        <p:spPr>
          <a:xfrm rot="5400000">
            <a:off x="6438900" y="2552700"/>
            <a:ext cx="838200" cy="609600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r="19540" b="48607"/>
          <a:stretch>
            <a:fillRect/>
          </a:stretch>
        </p:blipFill>
        <p:spPr bwMode="auto">
          <a:xfrm>
            <a:off x="5181600" y="762000"/>
            <a:ext cx="3581400" cy="173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2171069" y="481001"/>
            <a:ext cx="6192511" cy="509599"/>
          </a:xfrm>
        </p:spPr>
        <p:txBody>
          <a:bodyPr/>
          <a:lstStyle/>
          <a:p>
            <a:r>
              <a:rPr lang="en-US" dirty="0" smtClean="0"/>
              <a:t>PROTOTYPE Module - CLEX:  Phase 3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13929"/>
            <a:ext cx="51149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22"/>
          <p:cNvSpPr/>
          <p:nvPr/>
        </p:nvSpPr>
        <p:spPr>
          <a:xfrm>
            <a:off x="3886200" y="2990671"/>
            <a:ext cx="49530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Gill Sans MT" pitchFamily="34" charset="0"/>
              </a:rPr>
              <a:t>3.1 / Nominal power and pulse length for 1 PETS and 2 AS</a:t>
            </a:r>
          </a:p>
          <a:p>
            <a:r>
              <a:rPr lang="en-US" dirty="0" smtClean="0">
                <a:latin typeface="Gill Sans MT" pitchFamily="34" charset="0"/>
              </a:rPr>
              <a:t>Recirculation</a:t>
            </a:r>
          </a:p>
          <a:p>
            <a:r>
              <a:rPr lang="en-US" dirty="0" smtClean="0">
                <a:latin typeface="Gill Sans MT" pitchFamily="34" charset="0"/>
              </a:rPr>
              <a:t>12 A and 240 ns</a:t>
            </a:r>
          </a:p>
        </p:txBody>
      </p:sp>
      <p:sp>
        <p:nvSpPr>
          <p:cNvPr id="24" name="TextBox 9"/>
          <p:cNvSpPr txBox="1">
            <a:spLocks noChangeArrowheads="1"/>
          </p:cNvSpPr>
          <p:nvPr/>
        </p:nvSpPr>
        <p:spPr bwMode="auto">
          <a:xfrm>
            <a:off x="3886201" y="4514671"/>
            <a:ext cx="4953000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>
                <a:latin typeface="Gill Sans MT" pitchFamily="34" charset="0"/>
              </a:rPr>
              <a:t>3.2 / No </a:t>
            </a:r>
            <a:r>
              <a:rPr lang="en-US" dirty="0">
                <a:latin typeface="Gill Sans MT" pitchFamily="34" charset="0"/>
              </a:rPr>
              <a:t>modifications on the </a:t>
            </a:r>
            <a:r>
              <a:rPr lang="en-US" dirty="0" smtClean="0">
                <a:latin typeface="Gill Sans MT" pitchFamily="34" charset="0"/>
              </a:rPr>
              <a:t>module </a:t>
            </a:r>
            <a:r>
              <a:rPr lang="en-US" dirty="0">
                <a:latin typeface="Gill Sans MT" pitchFamily="34" charset="0"/>
              </a:rPr>
              <a:t>type 0 HW</a:t>
            </a:r>
          </a:p>
          <a:p>
            <a:r>
              <a:rPr lang="en-US" dirty="0">
                <a:latin typeface="Gill Sans MT" pitchFamily="34" charset="0"/>
              </a:rPr>
              <a:t>No Recirculation</a:t>
            </a:r>
          </a:p>
          <a:p>
            <a:r>
              <a:rPr lang="en-US" dirty="0">
                <a:latin typeface="Gill Sans MT" pitchFamily="34" charset="0"/>
              </a:rPr>
              <a:t>Current increase from 12 A to 19.2 A</a:t>
            </a:r>
          </a:p>
          <a:p>
            <a:r>
              <a:rPr lang="en-US" dirty="0">
                <a:latin typeface="Gill Sans MT" pitchFamily="34" charset="0"/>
              </a:rPr>
              <a:t>Pulse length reduced from 240 ns to 140 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8200" y="1298376"/>
            <a:ext cx="6858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rgbClr val="002060"/>
                </a:solidFill>
                <a:latin typeface="+mn-lt"/>
              </a:rPr>
              <a:t>Phase 3 foresees the installation and testing of 1 module type 0:  AS equipped with WFM (5 um accuracy / few WFM in the 1</a:t>
            </a:r>
            <a:r>
              <a:rPr lang="en-US" sz="1700" baseline="30000" dirty="0" smtClean="0">
                <a:solidFill>
                  <a:srgbClr val="002060"/>
                </a:solidFill>
                <a:latin typeface="+mn-lt"/>
              </a:rPr>
              <a:t>st</a:t>
            </a:r>
            <a:r>
              <a:rPr lang="en-US" sz="1700" dirty="0" smtClean="0">
                <a:solidFill>
                  <a:srgbClr val="002060"/>
                </a:solidFill>
                <a:latin typeface="+mn-lt"/>
              </a:rPr>
              <a:t> powered AS)</a:t>
            </a:r>
            <a:endParaRPr lang="en-US" sz="17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6629400" cy="5041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562600" y="2057400"/>
            <a:ext cx="3566160" cy="8229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 smtClean="0">
                <a:latin typeface="Gill Sans MT" pitchFamily="34" charset="0"/>
              </a:rPr>
              <a:t>No modifications on the module type 0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Gill Sans MT" pitchFamily="34" charset="0"/>
              </a:rPr>
              <a:t>Addition of new modules - type 1 and 4</a:t>
            </a:r>
          </a:p>
          <a:p>
            <a:r>
              <a:rPr lang="en-US" sz="1600" dirty="0" smtClean="0">
                <a:latin typeface="Gill Sans MT" pitchFamily="34" charset="0"/>
              </a:rPr>
              <a:t>Increase of current from 19.2 A to 22 A</a:t>
            </a:r>
            <a:endParaRPr lang="en-US" sz="1600" dirty="0">
              <a:latin typeface="Gill Sans MT" pitchFamily="34" charset="0"/>
            </a:endParaRPr>
          </a:p>
        </p:txBody>
      </p:sp>
      <p:sp>
        <p:nvSpPr>
          <p:cNvPr id="11" name="Rectangle 70"/>
          <p:cNvSpPr>
            <a:spLocks noChangeArrowheads="1"/>
          </p:cNvSpPr>
          <p:nvPr/>
        </p:nvSpPr>
        <p:spPr bwMode="auto">
          <a:xfrm>
            <a:off x="5562600" y="4648200"/>
            <a:ext cx="3127779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Gill Sans MT" pitchFamily="34" charset="0"/>
              </a:rPr>
              <a:t>Modification on the </a:t>
            </a:r>
            <a:r>
              <a:rPr lang="en-US" sz="1600" dirty="0" smtClean="0">
                <a:solidFill>
                  <a:srgbClr val="FF0000"/>
                </a:solidFill>
                <a:latin typeface="Gill Sans MT" pitchFamily="34" charset="0"/>
              </a:rPr>
              <a:t>module </a:t>
            </a:r>
            <a:r>
              <a:rPr lang="en-US" sz="1600" dirty="0">
                <a:solidFill>
                  <a:srgbClr val="FF0000"/>
                </a:solidFill>
                <a:latin typeface="Gill Sans MT" pitchFamily="34" charset="0"/>
              </a:rPr>
              <a:t>type 1 </a:t>
            </a:r>
            <a:endParaRPr lang="en-US" sz="1600" dirty="0" smtClean="0">
              <a:solidFill>
                <a:srgbClr val="FF0000"/>
              </a:solidFill>
              <a:latin typeface="Gill Sans MT" pitchFamily="34" charset="0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Gill Sans MT" pitchFamily="34" charset="0"/>
              </a:rPr>
              <a:t>(2 </a:t>
            </a:r>
            <a:r>
              <a:rPr lang="en-US" sz="1600" dirty="0">
                <a:solidFill>
                  <a:srgbClr val="FF0000"/>
                </a:solidFill>
                <a:latin typeface="Gill Sans MT" pitchFamily="34" charset="0"/>
              </a:rPr>
              <a:t>CLIC PETS)</a:t>
            </a:r>
          </a:p>
          <a:p>
            <a:r>
              <a:rPr lang="en-US" sz="1600" dirty="0">
                <a:latin typeface="Gill Sans MT" pitchFamily="34" charset="0"/>
              </a:rPr>
              <a:t>Needed klystrons and PC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059262" y="508000"/>
            <a:ext cx="6192511" cy="509599"/>
          </a:xfrm>
        </p:spPr>
        <p:txBody>
          <a:bodyPr/>
          <a:lstStyle/>
          <a:p>
            <a:r>
              <a:rPr lang="en-US" dirty="0" smtClean="0"/>
              <a:t>PROTOTYPE Module - CLEX:  Phase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89805" y="913198"/>
            <a:ext cx="8116888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CH" altLang="ja-JP" sz="14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Drive Beam Generation</a:t>
            </a:r>
            <a:endParaRPr lang="en-US" altLang="ja-JP" sz="1400" dirty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ja-JP" sz="800" dirty="0">
              <a:solidFill>
                <a:srgbClr val="00187E"/>
              </a:solidFill>
              <a:latin typeface="Arial" charset="0"/>
              <a:ea typeface="ＭＳ Ｐゴシック" pitchFamily="1" charset="-128"/>
            </a:endParaRP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Bunch train recombination </a:t>
            </a:r>
            <a:r>
              <a:rPr lang="en-US" altLang="ja-JP" sz="1200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2 x 4</a:t>
            </a: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in DL and CR (from 3.5 to </a:t>
            </a:r>
            <a:r>
              <a:rPr lang="en-US" altLang="ja-JP" sz="1200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28 A</a:t>
            </a: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)</a:t>
            </a: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ja-JP" sz="8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Transverse </a:t>
            </a:r>
            <a:r>
              <a:rPr lang="en-US" altLang="ja-JP" sz="1200" dirty="0" err="1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rms</a:t>
            </a: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emittance &lt;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150</a:t>
            </a:r>
            <a:r>
              <a:rPr lang="en-US" altLang="ja-JP" sz="12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 </a:t>
            </a:r>
            <a:r>
              <a:rPr lang="en-US" altLang="ja-JP" sz="1200" dirty="0" err="1" smtClean="0">
                <a:solidFill>
                  <a:srgbClr val="00187E"/>
                </a:solidFill>
                <a:latin typeface="Symbol" pitchFamily="18" charset="2"/>
                <a:ea typeface="ＭＳ Ｐゴシック" pitchFamily="1" charset="-128"/>
              </a:rPr>
              <a:t>π</a:t>
            </a:r>
            <a:r>
              <a:rPr lang="en-US" altLang="ja-JP" sz="1200" dirty="0" smtClean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mm </a:t>
            </a:r>
            <a:r>
              <a:rPr lang="en-US" altLang="ja-JP" sz="1200" dirty="0" err="1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mrad</a:t>
            </a: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(combined beam)</a:t>
            </a: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ja-JP" sz="8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Bunch length control to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&lt; 1 mm </a:t>
            </a:r>
            <a:r>
              <a:rPr lang="en-US" altLang="ja-JP" sz="1200" dirty="0" err="1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rms</a:t>
            </a: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(combined beam)</a:t>
            </a: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ja-JP" sz="8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Beam current stability </a:t>
            </a: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~ 0.1 %</a:t>
            </a: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for combined beam</a:t>
            </a: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CH" altLang="ja-JP" sz="10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CH" altLang="ja-JP" sz="14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RF Power Production</a:t>
            </a: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CH" altLang="ja-JP" sz="8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20.8 A </a:t>
            </a: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beam-powered test of a single PETS (without re-circulation) in the TBTS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b="1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135 MW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(with 28 A potentially available in CLEX, the peak power can reach 240 MW)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140 ns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total pulse length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A measured breakdown rate in the range of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10</a:t>
            </a:r>
            <a:r>
              <a:rPr lang="en-US" altLang="ja-JP" sz="1000" baseline="30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-4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or lower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Operation of a few hundred hours at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 Hz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ja-JP" sz="10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2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7.4(10) </a:t>
            </a: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A beam-powered test of a single PETS with external recirculation in TBTS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b="1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135 (81) MW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circulating power or </a:t>
            </a:r>
            <a:r>
              <a:rPr lang="en-US" altLang="ja-JP" sz="1000" b="1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65 (65) MW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available for accelerating testing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250 ns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total pulse length,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100 (170) ns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flattish-top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A measured breakdown rate in the range of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10</a:t>
            </a:r>
            <a:r>
              <a:rPr lang="en-US" altLang="ja-JP" sz="1000" baseline="30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-4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or lower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Operation of a few hundred hours at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5 Hz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On/off/adjust will be demonstrated using the external reflection/recirculation system mounted on one of the PETS in TBL.</a:t>
            </a:r>
            <a:endParaRPr lang="de-CH" altLang="ja-JP" sz="14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de-CH" altLang="ja-JP" sz="10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CH" altLang="ja-JP" sz="14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Two Beam Acceleration issues</a:t>
            </a: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</a:pPr>
            <a:endParaRPr lang="de-CH" altLang="ja-JP" sz="8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TBTS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Improved measurements of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power and energy loss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. 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Breakdown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transverse kick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measurements.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Probe Beam </a:t>
            </a:r>
            <a:r>
              <a:rPr lang="en-US" altLang="ja-JP" sz="1000" dirty="0">
                <a:solidFill>
                  <a:srgbClr val="00187E"/>
                </a:solidFill>
                <a:latin typeface="Arial" charset="0"/>
                <a:ea typeface="ＭＳ Ｐゴシック" pitchFamily="1" charset="-128"/>
              </a:rPr>
              <a:t>energy gain and beam loading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tests. </a:t>
            </a: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ja-JP" sz="12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344488" lvl="1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2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</a:t>
            </a:r>
          </a:p>
          <a:p>
            <a:pPr marL="801688" lvl="2" indent="-111125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The current schedule is to have </a:t>
            </a:r>
            <a:r>
              <a:rPr lang="en-US" altLang="ja-JP" sz="1000" b="1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8 PETS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installed as well as a spectrometer dump for energy spectrum studies, toward the summer 2010. This will allow to verify transport of a beam with up to </a:t>
            </a:r>
            <a:r>
              <a:rPr lang="en-US" altLang="ja-JP" sz="1000" b="1" dirty="0">
                <a:solidFill>
                  <a:srgbClr val="CC0000"/>
                </a:solidFill>
                <a:latin typeface="Arial" charset="0"/>
                <a:ea typeface="ＭＳ Ｐゴシック" pitchFamily="1" charset="-128"/>
              </a:rPr>
              <a:t>30%</a:t>
            </a:r>
            <a:r>
              <a:rPr lang="en-US" altLang="ja-JP" sz="1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of the energy extracted.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403790" y="475410"/>
            <a:ext cx="6661150" cy="39687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187E"/>
                </a:solidFill>
                <a:latin typeface="Arial" charset="0"/>
              </a:rPr>
              <a:t>CTF3 2010 main goals (feasibility demonstration)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64686" y="1291690"/>
            <a:ext cx="3095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done in 2009 – to be reestablished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264686" y="1599467"/>
            <a:ext cx="3466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close in vertical – horizontal to be done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264686" y="1907244"/>
            <a:ext cx="3724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ok in linac – to be done for combined beam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264686" y="2215021"/>
            <a:ext cx="3724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ok in linac – to be done for combined beam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325586" y="2887579"/>
            <a:ext cx="2034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up to &gt;17A</a:t>
            </a:r>
          </a:p>
          <a:p>
            <a:r>
              <a:rPr lang="en-US" sz="1400" dirty="0" smtClean="0"/>
              <a:t>no BDR measurements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325586" y="3854405"/>
            <a:ext cx="27079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up to &gt;12A</a:t>
            </a:r>
          </a:p>
          <a:p>
            <a:r>
              <a:rPr lang="en-US" sz="1400" dirty="0" smtClean="0"/>
              <a:t>no BDR measurements</a:t>
            </a:r>
          </a:p>
          <a:p>
            <a:r>
              <a:rPr lang="en-US" sz="1400" dirty="0" smtClean="0"/>
              <a:t>operation at 1 Hz – 5 Hz tests 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304214" y="5410200"/>
            <a:ext cx="48397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first measurements done – power meas. to be  improved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304214" y="5756077"/>
            <a:ext cx="1967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&gt;100 MV/</a:t>
            </a:r>
            <a:r>
              <a:rPr lang="en-US" sz="1400" dirty="0" err="1" smtClean="0"/>
              <a:t>m</a:t>
            </a:r>
            <a:r>
              <a:rPr lang="en-US" sz="1400" dirty="0" smtClean="0"/>
              <a:t> measured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877593" y="6453176"/>
            <a:ext cx="1155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only 1 PETS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Plans for TBL beyond 2012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Upgrade to TBL+ as a test facility relevant for CLIC TDR work</a:t>
            </a:r>
          </a:p>
          <a:p>
            <a:r>
              <a:rPr lang="en-US" dirty="0" smtClean="0"/>
              <a:t>12 GHz power production for structure conditioning</a:t>
            </a:r>
          </a:p>
          <a:p>
            <a:pPr lvl="1"/>
            <a:r>
              <a:rPr lang="en-US" dirty="0" smtClean="0"/>
              <a:t>less pulses than klystron test stand but:</a:t>
            </a:r>
          </a:p>
          <a:p>
            <a:pPr lvl="2"/>
            <a:r>
              <a:rPr lang="en-US" dirty="0" smtClean="0"/>
              <a:t>use of ON/OFF mechanism of PETS</a:t>
            </a:r>
          </a:p>
          <a:p>
            <a:pPr lvl="2"/>
            <a:r>
              <a:rPr lang="en-US" dirty="0" smtClean="0"/>
              <a:t>precondition with klystron and then with beam</a:t>
            </a:r>
          </a:p>
          <a:p>
            <a:pPr lvl="2"/>
            <a:r>
              <a:rPr lang="en-US" dirty="0" smtClean="0"/>
              <a:t>=&gt; develop conditioning scenario for CLIC conditioning with beam</a:t>
            </a:r>
          </a:p>
          <a:p>
            <a:pPr lvl="2"/>
            <a:r>
              <a:rPr lang="en-US" dirty="0" smtClean="0"/>
              <a:t>conditioning of PETS</a:t>
            </a:r>
          </a:p>
          <a:p>
            <a:r>
              <a:rPr lang="en-US" dirty="0" smtClean="0"/>
              <a:t>Working experience with a real decelerator</a:t>
            </a:r>
          </a:p>
          <a:p>
            <a:pPr lvl="1"/>
            <a:r>
              <a:rPr lang="en-US" dirty="0" smtClean="0"/>
              <a:t>Power production as a function of beam parameters, alignment, stability, pulse shape, phase stability, beam loses, failure modes</a:t>
            </a:r>
          </a:p>
          <a:p>
            <a:r>
              <a:rPr lang="en-US" dirty="0" smtClean="0"/>
              <a:t>Test bed for PETS development, ON/OFF, new designs, etc</a:t>
            </a:r>
          </a:p>
          <a:p>
            <a:r>
              <a:rPr lang="en-US" dirty="0" smtClean="0"/>
              <a:t>Beam dynamics studies, pulse shaping, feedbacks, etc</a:t>
            </a:r>
          </a:p>
          <a:p>
            <a:r>
              <a:rPr lang="en-US" dirty="0" smtClean="0"/>
              <a:t>=&gt; more in talk by Steffen </a:t>
            </a:r>
            <a:r>
              <a:rPr lang="en-US" dirty="0" err="1" smtClean="0"/>
              <a:t>Döbert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1450975" y="800100"/>
            <a:ext cx="6245225" cy="4394200"/>
            <a:chOff x="1222375" y="825500"/>
            <a:chExt cx="6832600" cy="5157788"/>
          </a:xfrm>
        </p:grpSpPr>
        <p:pic>
          <p:nvPicPr>
            <p:cNvPr id="89702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22375" y="825500"/>
              <a:ext cx="6832600" cy="51577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897029" name="Line 5"/>
            <p:cNvSpPr>
              <a:spLocks noChangeShapeType="1"/>
            </p:cNvSpPr>
            <p:nvPr/>
          </p:nvSpPr>
          <p:spPr bwMode="auto">
            <a:xfrm flipV="1">
              <a:off x="1839913" y="2478088"/>
              <a:ext cx="3759200" cy="30749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30" name="Oval 6"/>
            <p:cNvSpPr>
              <a:spLocks noChangeArrowheads="1"/>
            </p:cNvSpPr>
            <p:nvPr/>
          </p:nvSpPr>
          <p:spPr bwMode="auto">
            <a:xfrm rot="-2247610">
              <a:off x="4702175" y="2300288"/>
              <a:ext cx="758825" cy="527050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7031" name="Freeform 7"/>
            <p:cNvSpPr>
              <a:spLocks/>
            </p:cNvSpPr>
            <p:nvPr/>
          </p:nvSpPr>
          <p:spPr bwMode="auto">
            <a:xfrm>
              <a:off x="5470525" y="1235075"/>
              <a:ext cx="1649413" cy="1355725"/>
            </a:xfrm>
            <a:custGeom>
              <a:avLst/>
              <a:gdLst/>
              <a:ahLst/>
              <a:cxnLst>
                <a:cxn ang="0">
                  <a:pos x="0" y="854"/>
                </a:cxn>
                <a:cxn ang="0">
                  <a:pos x="72" y="728"/>
                </a:cxn>
                <a:cxn ang="0">
                  <a:pos x="18" y="449"/>
                </a:cxn>
                <a:cxn ang="0">
                  <a:pos x="114" y="323"/>
                </a:cxn>
                <a:cxn ang="0">
                  <a:pos x="260" y="235"/>
                </a:cxn>
                <a:cxn ang="0">
                  <a:pos x="474" y="65"/>
                </a:cxn>
                <a:cxn ang="0">
                  <a:pos x="657" y="8"/>
                </a:cxn>
                <a:cxn ang="0">
                  <a:pos x="861" y="116"/>
                </a:cxn>
                <a:cxn ang="0">
                  <a:pos x="1017" y="254"/>
                </a:cxn>
                <a:cxn ang="0">
                  <a:pos x="993" y="473"/>
                </a:cxn>
                <a:cxn ang="0">
                  <a:pos x="753" y="695"/>
                </a:cxn>
                <a:cxn ang="0">
                  <a:pos x="567" y="818"/>
                </a:cxn>
                <a:cxn ang="0">
                  <a:pos x="360" y="821"/>
                </a:cxn>
                <a:cxn ang="0">
                  <a:pos x="201" y="722"/>
                </a:cxn>
                <a:cxn ang="0">
                  <a:pos x="108" y="614"/>
                </a:cxn>
                <a:cxn ang="0">
                  <a:pos x="78" y="476"/>
                </a:cxn>
                <a:cxn ang="0">
                  <a:pos x="114" y="359"/>
                </a:cxn>
                <a:cxn ang="0">
                  <a:pos x="225" y="263"/>
                </a:cxn>
              </a:cxnLst>
              <a:rect l="0" t="0" r="r" b="b"/>
              <a:pathLst>
                <a:path w="1039" h="854">
                  <a:moveTo>
                    <a:pt x="0" y="854"/>
                  </a:moveTo>
                  <a:cubicBezTo>
                    <a:pt x="12" y="833"/>
                    <a:pt x="69" y="795"/>
                    <a:pt x="72" y="728"/>
                  </a:cubicBezTo>
                  <a:cubicBezTo>
                    <a:pt x="75" y="661"/>
                    <a:pt x="11" y="516"/>
                    <a:pt x="18" y="449"/>
                  </a:cubicBezTo>
                  <a:cubicBezTo>
                    <a:pt x="25" y="382"/>
                    <a:pt x="74" y="359"/>
                    <a:pt x="114" y="323"/>
                  </a:cubicBezTo>
                  <a:cubicBezTo>
                    <a:pt x="154" y="287"/>
                    <a:pt x="200" y="278"/>
                    <a:pt x="260" y="235"/>
                  </a:cubicBezTo>
                  <a:cubicBezTo>
                    <a:pt x="320" y="192"/>
                    <a:pt x="408" y="103"/>
                    <a:pt x="474" y="65"/>
                  </a:cubicBezTo>
                  <a:cubicBezTo>
                    <a:pt x="540" y="27"/>
                    <a:pt x="593" y="0"/>
                    <a:pt x="657" y="8"/>
                  </a:cubicBezTo>
                  <a:cubicBezTo>
                    <a:pt x="721" y="16"/>
                    <a:pt x="801" y="75"/>
                    <a:pt x="861" y="116"/>
                  </a:cubicBezTo>
                  <a:cubicBezTo>
                    <a:pt x="921" y="157"/>
                    <a:pt x="995" y="194"/>
                    <a:pt x="1017" y="254"/>
                  </a:cubicBezTo>
                  <a:cubicBezTo>
                    <a:pt x="1039" y="314"/>
                    <a:pt x="1037" y="400"/>
                    <a:pt x="993" y="473"/>
                  </a:cubicBezTo>
                  <a:cubicBezTo>
                    <a:pt x="949" y="546"/>
                    <a:pt x="824" y="638"/>
                    <a:pt x="753" y="695"/>
                  </a:cubicBezTo>
                  <a:cubicBezTo>
                    <a:pt x="682" y="752"/>
                    <a:pt x="632" y="797"/>
                    <a:pt x="567" y="818"/>
                  </a:cubicBezTo>
                  <a:cubicBezTo>
                    <a:pt x="502" y="839"/>
                    <a:pt x="421" y="837"/>
                    <a:pt x="360" y="821"/>
                  </a:cubicBezTo>
                  <a:cubicBezTo>
                    <a:pt x="299" y="805"/>
                    <a:pt x="243" y="756"/>
                    <a:pt x="201" y="722"/>
                  </a:cubicBezTo>
                  <a:cubicBezTo>
                    <a:pt x="159" y="688"/>
                    <a:pt x="128" y="655"/>
                    <a:pt x="108" y="614"/>
                  </a:cubicBezTo>
                  <a:cubicBezTo>
                    <a:pt x="88" y="573"/>
                    <a:pt x="77" y="518"/>
                    <a:pt x="78" y="476"/>
                  </a:cubicBezTo>
                  <a:cubicBezTo>
                    <a:pt x="79" y="434"/>
                    <a:pt x="90" y="394"/>
                    <a:pt x="114" y="359"/>
                  </a:cubicBezTo>
                  <a:cubicBezTo>
                    <a:pt x="138" y="324"/>
                    <a:pt x="202" y="283"/>
                    <a:pt x="225" y="263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32" name="Freeform 8"/>
            <p:cNvSpPr>
              <a:spLocks/>
            </p:cNvSpPr>
            <p:nvPr/>
          </p:nvSpPr>
          <p:spPr bwMode="auto">
            <a:xfrm>
              <a:off x="5580063" y="2438400"/>
              <a:ext cx="142875" cy="50800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2" y="12"/>
                </a:cxn>
                <a:cxn ang="0">
                  <a:pos x="90" y="0"/>
                </a:cxn>
              </a:cxnLst>
              <a:rect l="0" t="0" r="r" b="b"/>
              <a:pathLst>
                <a:path w="90" h="32">
                  <a:moveTo>
                    <a:pt x="0" y="32"/>
                  </a:moveTo>
                  <a:lnTo>
                    <a:pt x="42" y="12"/>
                  </a:lnTo>
                  <a:lnTo>
                    <a:pt x="9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33" name="Freeform 9"/>
            <p:cNvSpPr>
              <a:spLocks/>
            </p:cNvSpPr>
            <p:nvPr/>
          </p:nvSpPr>
          <p:spPr bwMode="auto">
            <a:xfrm>
              <a:off x="3660775" y="2281238"/>
              <a:ext cx="3076575" cy="2257425"/>
            </a:xfrm>
            <a:custGeom>
              <a:avLst/>
              <a:gdLst/>
              <a:ahLst/>
              <a:cxnLst>
                <a:cxn ang="0">
                  <a:pos x="1938" y="0"/>
                </a:cxn>
                <a:cxn ang="0">
                  <a:pos x="1767" y="150"/>
                </a:cxn>
                <a:cxn ang="0">
                  <a:pos x="1563" y="312"/>
                </a:cxn>
                <a:cxn ang="0">
                  <a:pos x="1242" y="564"/>
                </a:cxn>
                <a:cxn ang="0">
                  <a:pos x="936" y="651"/>
                </a:cxn>
                <a:cxn ang="0">
                  <a:pos x="0" y="1422"/>
                </a:cxn>
              </a:cxnLst>
              <a:rect l="0" t="0" r="r" b="b"/>
              <a:pathLst>
                <a:path w="1938" h="1422">
                  <a:moveTo>
                    <a:pt x="1938" y="0"/>
                  </a:moveTo>
                  <a:cubicBezTo>
                    <a:pt x="1910" y="25"/>
                    <a:pt x="1829" y="98"/>
                    <a:pt x="1767" y="150"/>
                  </a:cubicBezTo>
                  <a:cubicBezTo>
                    <a:pt x="1705" y="202"/>
                    <a:pt x="1650" y="243"/>
                    <a:pt x="1563" y="312"/>
                  </a:cubicBezTo>
                  <a:cubicBezTo>
                    <a:pt x="1476" y="381"/>
                    <a:pt x="1346" y="508"/>
                    <a:pt x="1242" y="564"/>
                  </a:cubicBezTo>
                  <a:cubicBezTo>
                    <a:pt x="1138" y="620"/>
                    <a:pt x="1143" y="508"/>
                    <a:pt x="936" y="651"/>
                  </a:cubicBezTo>
                  <a:cubicBezTo>
                    <a:pt x="729" y="794"/>
                    <a:pt x="195" y="1261"/>
                    <a:pt x="0" y="1422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34" name="Rectangle 10"/>
            <p:cNvSpPr>
              <a:spLocks noChangeArrowheads="1"/>
            </p:cNvSpPr>
            <p:nvPr/>
          </p:nvSpPr>
          <p:spPr bwMode="auto">
            <a:xfrm>
              <a:off x="2020888" y="3582988"/>
              <a:ext cx="1147762" cy="758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Arial" pitchFamily="34" charset="0"/>
                </a:rPr>
                <a:t>DRIVE BEAM </a:t>
              </a:r>
            </a:p>
            <a:p>
              <a:r>
                <a:rPr lang="en-US" sz="1400">
                  <a:solidFill>
                    <a:schemeClr val="bg1"/>
                  </a:solidFill>
                  <a:latin typeface="Arial" pitchFamily="34" charset="0"/>
                </a:rPr>
                <a:t>LINAC</a:t>
              </a:r>
              <a:endParaRPr lang="en-US" sz="1400" noProof="1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97035" name="Freeform 11"/>
            <p:cNvSpPr>
              <a:spLocks/>
            </p:cNvSpPr>
            <p:nvPr/>
          </p:nvSpPr>
          <p:spPr bwMode="auto">
            <a:xfrm>
              <a:off x="4075113" y="3562350"/>
              <a:ext cx="746125" cy="731838"/>
            </a:xfrm>
            <a:custGeom>
              <a:avLst/>
              <a:gdLst/>
              <a:ahLst/>
              <a:cxnLst>
                <a:cxn ang="0">
                  <a:pos x="470" y="0"/>
                </a:cxn>
                <a:cxn ang="0">
                  <a:pos x="420" y="50"/>
                </a:cxn>
                <a:cxn ang="0">
                  <a:pos x="389" y="141"/>
                </a:cxn>
                <a:cxn ang="0">
                  <a:pos x="229" y="278"/>
                </a:cxn>
                <a:cxn ang="0">
                  <a:pos x="0" y="461"/>
                </a:cxn>
              </a:cxnLst>
              <a:rect l="0" t="0" r="r" b="b"/>
              <a:pathLst>
                <a:path w="470" h="461">
                  <a:moveTo>
                    <a:pt x="470" y="0"/>
                  </a:moveTo>
                  <a:cubicBezTo>
                    <a:pt x="462" y="8"/>
                    <a:pt x="433" y="27"/>
                    <a:pt x="420" y="50"/>
                  </a:cubicBezTo>
                  <a:cubicBezTo>
                    <a:pt x="407" y="73"/>
                    <a:pt x="421" y="103"/>
                    <a:pt x="389" y="141"/>
                  </a:cubicBezTo>
                  <a:cubicBezTo>
                    <a:pt x="357" y="179"/>
                    <a:pt x="294" y="225"/>
                    <a:pt x="229" y="278"/>
                  </a:cubicBezTo>
                  <a:cubicBezTo>
                    <a:pt x="164" y="331"/>
                    <a:pt x="48" y="423"/>
                    <a:pt x="0" y="461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36" name="Freeform 12"/>
            <p:cNvSpPr>
              <a:spLocks/>
            </p:cNvSpPr>
            <p:nvPr/>
          </p:nvSpPr>
          <p:spPr bwMode="auto">
            <a:xfrm>
              <a:off x="4162425" y="3602038"/>
              <a:ext cx="890588" cy="733425"/>
            </a:xfrm>
            <a:custGeom>
              <a:avLst/>
              <a:gdLst/>
              <a:ahLst/>
              <a:cxnLst>
                <a:cxn ang="0">
                  <a:pos x="561" y="0"/>
                </a:cxn>
                <a:cxn ang="0">
                  <a:pos x="0" y="462"/>
                </a:cxn>
              </a:cxnLst>
              <a:rect l="0" t="0" r="r" b="b"/>
              <a:pathLst>
                <a:path w="561" h="462">
                  <a:moveTo>
                    <a:pt x="561" y="0"/>
                  </a:moveTo>
                  <a:lnTo>
                    <a:pt x="0" y="462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37" name="Freeform 13"/>
            <p:cNvSpPr>
              <a:spLocks/>
            </p:cNvSpPr>
            <p:nvPr/>
          </p:nvSpPr>
          <p:spPr bwMode="auto">
            <a:xfrm>
              <a:off x="2840038" y="4438650"/>
              <a:ext cx="225425" cy="3048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72" y="119"/>
                </a:cxn>
                <a:cxn ang="0">
                  <a:pos x="96" y="48"/>
                </a:cxn>
                <a:cxn ang="0">
                  <a:pos x="112" y="27"/>
                </a:cxn>
                <a:cxn ang="0">
                  <a:pos x="142" y="0"/>
                </a:cxn>
              </a:cxnLst>
              <a:rect l="0" t="0" r="r" b="b"/>
              <a:pathLst>
                <a:path w="142" h="192">
                  <a:moveTo>
                    <a:pt x="0" y="192"/>
                  </a:moveTo>
                  <a:cubicBezTo>
                    <a:pt x="12" y="180"/>
                    <a:pt x="56" y="143"/>
                    <a:pt x="72" y="119"/>
                  </a:cubicBezTo>
                  <a:cubicBezTo>
                    <a:pt x="88" y="95"/>
                    <a:pt x="89" y="63"/>
                    <a:pt x="96" y="48"/>
                  </a:cubicBezTo>
                  <a:cubicBezTo>
                    <a:pt x="103" y="33"/>
                    <a:pt x="104" y="35"/>
                    <a:pt x="112" y="27"/>
                  </a:cubicBezTo>
                  <a:cubicBezTo>
                    <a:pt x="120" y="19"/>
                    <a:pt x="137" y="4"/>
                    <a:pt x="142" y="0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38" name="Freeform 14"/>
            <p:cNvSpPr>
              <a:spLocks/>
            </p:cNvSpPr>
            <p:nvPr/>
          </p:nvSpPr>
          <p:spPr bwMode="auto">
            <a:xfrm>
              <a:off x="4324350" y="3243263"/>
              <a:ext cx="206375" cy="284162"/>
            </a:xfrm>
            <a:custGeom>
              <a:avLst/>
              <a:gdLst/>
              <a:ahLst/>
              <a:cxnLst>
                <a:cxn ang="0">
                  <a:pos x="0" y="179"/>
                </a:cxn>
                <a:cxn ang="0">
                  <a:pos x="72" y="106"/>
                </a:cxn>
                <a:cxn ang="0">
                  <a:pos x="94" y="39"/>
                </a:cxn>
                <a:cxn ang="0">
                  <a:pos x="110" y="17"/>
                </a:cxn>
                <a:cxn ang="0">
                  <a:pos x="130" y="0"/>
                </a:cxn>
              </a:cxnLst>
              <a:rect l="0" t="0" r="r" b="b"/>
              <a:pathLst>
                <a:path w="130" h="179">
                  <a:moveTo>
                    <a:pt x="0" y="179"/>
                  </a:moveTo>
                  <a:cubicBezTo>
                    <a:pt x="12" y="167"/>
                    <a:pt x="56" y="129"/>
                    <a:pt x="72" y="106"/>
                  </a:cubicBezTo>
                  <a:cubicBezTo>
                    <a:pt x="88" y="83"/>
                    <a:pt x="88" y="54"/>
                    <a:pt x="94" y="39"/>
                  </a:cubicBezTo>
                  <a:cubicBezTo>
                    <a:pt x="100" y="24"/>
                    <a:pt x="104" y="24"/>
                    <a:pt x="110" y="17"/>
                  </a:cubicBezTo>
                  <a:cubicBezTo>
                    <a:pt x="116" y="10"/>
                    <a:pt x="126" y="4"/>
                    <a:pt x="130" y="0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39" name="Freeform 15"/>
            <p:cNvSpPr>
              <a:spLocks/>
            </p:cNvSpPr>
            <p:nvPr/>
          </p:nvSpPr>
          <p:spPr bwMode="auto">
            <a:xfrm>
              <a:off x="4492625" y="3095625"/>
              <a:ext cx="352425" cy="180975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136" y="62"/>
                </a:cxn>
                <a:cxn ang="0">
                  <a:pos x="58" y="72"/>
                </a:cxn>
                <a:cxn ang="0">
                  <a:pos x="31" y="89"/>
                </a:cxn>
                <a:cxn ang="0">
                  <a:pos x="0" y="114"/>
                </a:cxn>
              </a:cxnLst>
              <a:rect l="0" t="0" r="r" b="b"/>
              <a:pathLst>
                <a:path w="222" h="114">
                  <a:moveTo>
                    <a:pt x="222" y="0"/>
                  </a:moveTo>
                  <a:cubicBezTo>
                    <a:pt x="207" y="10"/>
                    <a:pt x="163" y="50"/>
                    <a:pt x="136" y="62"/>
                  </a:cubicBezTo>
                  <a:cubicBezTo>
                    <a:pt x="109" y="74"/>
                    <a:pt x="75" y="68"/>
                    <a:pt x="58" y="72"/>
                  </a:cubicBezTo>
                  <a:cubicBezTo>
                    <a:pt x="41" y="76"/>
                    <a:pt x="41" y="82"/>
                    <a:pt x="31" y="89"/>
                  </a:cubicBezTo>
                  <a:cubicBezTo>
                    <a:pt x="21" y="96"/>
                    <a:pt x="6" y="109"/>
                    <a:pt x="0" y="114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40" name="Rectangle 16"/>
            <p:cNvSpPr>
              <a:spLocks noChangeArrowheads="1"/>
            </p:cNvSpPr>
            <p:nvPr/>
          </p:nvSpPr>
          <p:spPr bwMode="auto">
            <a:xfrm>
              <a:off x="4460875" y="4438650"/>
              <a:ext cx="1363663" cy="650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de-CH" sz="1600">
                  <a:solidFill>
                    <a:schemeClr val="bg1"/>
                  </a:solidFill>
                  <a:latin typeface="Arial" pitchFamily="34" charset="0"/>
                </a:rPr>
                <a:t>CLEX</a:t>
              </a:r>
            </a:p>
            <a:p>
              <a:r>
                <a:rPr lang="de-CH" sz="1000">
                  <a:solidFill>
                    <a:schemeClr val="bg1"/>
                  </a:solidFill>
                  <a:latin typeface="Arial" pitchFamily="34" charset="0"/>
                </a:rPr>
                <a:t>CLIC Experimental Area</a:t>
              </a:r>
              <a:endParaRPr lang="de-CH" sz="1000" noProof="1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97041" name="Line 17"/>
            <p:cNvSpPr>
              <a:spLocks noChangeShapeType="1"/>
            </p:cNvSpPr>
            <p:nvPr/>
          </p:nvSpPr>
          <p:spPr bwMode="auto">
            <a:xfrm>
              <a:off x="2909888" y="4525963"/>
              <a:ext cx="344487" cy="2889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42" name="Line 18"/>
            <p:cNvSpPr>
              <a:spLocks noChangeShapeType="1"/>
            </p:cNvSpPr>
            <p:nvPr/>
          </p:nvSpPr>
          <p:spPr bwMode="auto">
            <a:xfrm flipV="1">
              <a:off x="3025775" y="4418013"/>
              <a:ext cx="0" cy="6191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43" name="Line 19"/>
            <p:cNvSpPr>
              <a:spLocks noChangeShapeType="1"/>
            </p:cNvSpPr>
            <p:nvPr/>
          </p:nvSpPr>
          <p:spPr bwMode="auto">
            <a:xfrm flipH="1">
              <a:off x="2906713" y="4419600"/>
              <a:ext cx="119062" cy="1063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44" name="Line 20"/>
            <p:cNvSpPr>
              <a:spLocks noChangeShapeType="1"/>
            </p:cNvSpPr>
            <p:nvPr/>
          </p:nvSpPr>
          <p:spPr bwMode="auto">
            <a:xfrm flipH="1">
              <a:off x="3251200" y="4822825"/>
              <a:ext cx="3175" cy="12223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45" name="Line 21"/>
            <p:cNvSpPr>
              <a:spLocks noChangeShapeType="1"/>
            </p:cNvSpPr>
            <p:nvPr/>
          </p:nvSpPr>
          <p:spPr bwMode="auto">
            <a:xfrm flipH="1">
              <a:off x="3154363" y="4932363"/>
              <a:ext cx="109537" cy="873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46" name="Rectangle 22"/>
            <p:cNvSpPr>
              <a:spLocks noChangeArrowheads="1"/>
            </p:cNvSpPr>
            <p:nvPr/>
          </p:nvSpPr>
          <p:spPr bwMode="auto">
            <a:xfrm>
              <a:off x="4271962" y="1828800"/>
              <a:ext cx="633412" cy="505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Arial" pitchFamily="34" charset="0"/>
                </a:rPr>
                <a:t>DELAY </a:t>
              </a:r>
            </a:p>
            <a:p>
              <a:r>
                <a:rPr lang="en-US" sz="1400">
                  <a:solidFill>
                    <a:schemeClr val="bg1"/>
                  </a:solidFill>
                  <a:latin typeface="Arial" pitchFamily="34" charset="0"/>
                </a:rPr>
                <a:t>LOOP</a:t>
              </a:r>
              <a:endParaRPr lang="en-US" sz="1400" noProof="1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97047" name="Rectangle 23"/>
            <p:cNvSpPr>
              <a:spLocks noChangeArrowheads="1"/>
            </p:cNvSpPr>
            <p:nvPr/>
          </p:nvSpPr>
          <p:spPr bwMode="auto">
            <a:xfrm>
              <a:off x="6851650" y="2468563"/>
              <a:ext cx="958850" cy="758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Arial" pitchFamily="34" charset="0"/>
                </a:rPr>
                <a:t>COMBINER</a:t>
              </a:r>
              <a:br>
                <a:rPr lang="en-US" sz="1400">
                  <a:solidFill>
                    <a:schemeClr val="bg1"/>
                  </a:solidFill>
                  <a:latin typeface="Arial" pitchFamily="34" charset="0"/>
                </a:rPr>
              </a:br>
              <a:r>
                <a:rPr lang="en-US" sz="1400">
                  <a:solidFill>
                    <a:schemeClr val="bg1"/>
                  </a:solidFill>
                  <a:latin typeface="Arial" pitchFamily="34" charset="0"/>
                </a:rPr>
                <a:t>RING</a:t>
              </a:r>
              <a:endParaRPr lang="en-US" sz="1400" noProof="1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97048" name="Line 24"/>
            <p:cNvSpPr>
              <a:spLocks noChangeAspect="1" noChangeShapeType="1"/>
            </p:cNvSpPr>
            <p:nvPr/>
          </p:nvSpPr>
          <p:spPr bwMode="auto">
            <a:xfrm flipV="1">
              <a:off x="1511300" y="4605338"/>
              <a:ext cx="384175" cy="3175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diamond" w="med" len="med"/>
              <a:tailEnd type="diamond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49" name="Rectangle 25"/>
            <p:cNvSpPr>
              <a:spLocks noChangeArrowheads="1"/>
            </p:cNvSpPr>
            <p:nvPr/>
          </p:nvSpPr>
          <p:spPr bwMode="auto">
            <a:xfrm>
              <a:off x="1398588" y="4546600"/>
              <a:ext cx="280988" cy="361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  <a:latin typeface="Arial" pitchFamily="34" charset="0"/>
                </a:rPr>
                <a:t>10 m</a:t>
              </a:r>
              <a:endParaRPr lang="en-US" sz="1000" noProof="1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97050" name="Line 26"/>
            <p:cNvSpPr>
              <a:spLocks noChangeShapeType="1"/>
            </p:cNvSpPr>
            <p:nvPr/>
          </p:nvSpPr>
          <p:spPr bwMode="auto">
            <a:xfrm>
              <a:off x="3509963" y="2736850"/>
              <a:ext cx="985837" cy="441325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51" name="Rectangle 27"/>
            <p:cNvSpPr>
              <a:spLocks noChangeArrowheads="1"/>
            </p:cNvSpPr>
            <p:nvPr/>
          </p:nvSpPr>
          <p:spPr bwMode="auto">
            <a:xfrm>
              <a:off x="1885950" y="2233613"/>
              <a:ext cx="1857375" cy="578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600">
                  <a:solidFill>
                    <a:srgbClr val="FF9900"/>
                  </a:solidFill>
                  <a:latin typeface="Arial" pitchFamily="34" charset="0"/>
                </a:rPr>
                <a:t>Phase &amp; energy measurement</a:t>
              </a:r>
              <a:endParaRPr lang="en-US" sz="1600" noProof="1">
                <a:solidFill>
                  <a:srgbClr val="FF9900"/>
                </a:solidFill>
                <a:latin typeface="Arial" pitchFamily="34" charset="0"/>
              </a:endParaRPr>
            </a:p>
          </p:txBody>
        </p:sp>
        <p:sp>
          <p:nvSpPr>
            <p:cNvPr id="897052" name="Line 28"/>
            <p:cNvSpPr>
              <a:spLocks noChangeShapeType="1"/>
            </p:cNvSpPr>
            <p:nvPr/>
          </p:nvSpPr>
          <p:spPr bwMode="auto">
            <a:xfrm flipH="1" flipV="1">
              <a:off x="5665788" y="3448050"/>
              <a:ext cx="541337" cy="271463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7053" name="Rectangle 29"/>
            <p:cNvSpPr>
              <a:spLocks noChangeArrowheads="1"/>
            </p:cNvSpPr>
            <p:nvPr/>
          </p:nvSpPr>
          <p:spPr bwMode="auto">
            <a:xfrm>
              <a:off x="5800725" y="3808413"/>
              <a:ext cx="1857375" cy="867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600">
                  <a:solidFill>
                    <a:srgbClr val="FF9900"/>
                  </a:solidFill>
                  <a:latin typeface="Arial" pitchFamily="34" charset="0"/>
                </a:rPr>
                <a:t>Fast feed-forward kicker in final compression line</a:t>
              </a:r>
              <a:endParaRPr lang="en-US" sz="1600" noProof="1">
                <a:solidFill>
                  <a:srgbClr val="FF9900"/>
                </a:solidFill>
                <a:latin typeface="Arial" pitchFamily="34" charset="0"/>
              </a:endParaRPr>
            </a:p>
          </p:txBody>
        </p:sp>
        <p:sp>
          <p:nvSpPr>
            <p:cNvPr id="897054" name="Freeform 30"/>
            <p:cNvSpPr>
              <a:spLocks/>
            </p:cNvSpPr>
            <p:nvPr/>
          </p:nvSpPr>
          <p:spPr bwMode="auto">
            <a:xfrm>
              <a:off x="4533900" y="2998788"/>
              <a:ext cx="773113" cy="360362"/>
            </a:xfrm>
            <a:custGeom>
              <a:avLst/>
              <a:gdLst/>
              <a:ahLst/>
              <a:cxnLst>
                <a:cxn ang="0">
                  <a:pos x="0" y="119"/>
                </a:cxn>
                <a:cxn ang="0">
                  <a:pos x="66" y="182"/>
                </a:cxn>
                <a:cxn ang="0">
                  <a:pos x="288" y="0"/>
                </a:cxn>
                <a:cxn ang="0">
                  <a:pos x="430" y="114"/>
                </a:cxn>
              </a:cxnLst>
              <a:rect l="0" t="0" r="r" b="b"/>
              <a:pathLst>
                <a:path w="430" h="182">
                  <a:moveTo>
                    <a:pt x="0" y="119"/>
                  </a:moveTo>
                  <a:lnTo>
                    <a:pt x="66" y="182"/>
                  </a:lnTo>
                  <a:lnTo>
                    <a:pt x="288" y="0"/>
                  </a:lnTo>
                  <a:lnTo>
                    <a:pt x="430" y="114"/>
                  </a:lnTo>
                </a:path>
              </a:pathLst>
            </a:custGeom>
            <a:noFill/>
            <a:ln w="38100" cap="flat" cmpd="sng">
              <a:solidFill>
                <a:srgbClr val="FFFF66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Phase measurements &amp; feed-forward</a:t>
            </a:r>
            <a:endParaRPr lang="en-US" sz="3200" dirty="0"/>
          </a:p>
        </p:txBody>
      </p:sp>
      <p:sp>
        <p:nvSpPr>
          <p:cNvPr id="31" name="Content Placeholder 30"/>
          <p:cNvSpPr>
            <a:spLocks noGrp="1"/>
          </p:cNvSpPr>
          <p:nvPr>
            <p:ph idx="1"/>
          </p:nvPr>
        </p:nvSpPr>
        <p:spPr>
          <a:xfrm>
            <a:off x="145486" y="5321300"/>
            <a:ext cx="8865992" cy="1184332"/>
          </a:xfrm>
        </p:spPr>
        <p:txBody>
          <a:bodyPr/>
          <a:lstStyle/>
          <a:p>
            <a:r>
              <a:rPr lang="en-US" dirty="0" smtClean="0"/>
              <a:t>Phase monitor being developed (FP7) for 2012</a:t>
            </a:r>
          </a:p>
          <a:p>
            <a:r>
              <a:rPr lang="en-US" dirty="0" smtClean="0"/>
              <a:t>=&gt; more in following talk of </a:t>
            </a:r>
            <a:r>
              <a:rPr lang="en-US" dirty="0" err="1" smtClean="0"/>
              <a:t>Piotr</a:t>
            </a:r>
            <a:r>
              <a:rPr lang="en-US" dirty="0" smtClean="0"/>
              <a:t> </a:t>
            </a:r>
            <a:r>
              <a:rPr lang="en-US" dirty="0" err="1" smtClean="0"/>
              <a:t>Skowronski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84417" y="1313973"/>
          <a:ext cx="8805888" cy="4610416"/>
        </p:xfrm>
        <a:graphic>
          <a:graphicData uri="http://schemas.openxmlformats.org/drawingml/2006/table">
            <a:tbl>
              <a:tblPr/>
              <a:tblGrid>
                <a:gridCol w="973252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  <a:gridCol w="279737"/>
              </a:tblGrid>
              <a:tr h="17910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10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TBTS operation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inst.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1-2 structures, beam loading, breakdown kick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TBL operation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inst.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Deceleration 8 PETS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final decelerator test (16 PETS, 50%)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Modules lab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initial tests, installation 2 modules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further tests, installation 4 modules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pre-series production, industrialization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Modules CTF3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module inst.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 1 module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modules inst.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testing 3 modules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&gt; upgrades?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phase feedback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design, hardware tests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testing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CTF3 TBL+ 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commissio-ning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RF testing, potential upgrades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CLIC DB injector &amp; linac / CLIC 0-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component construction (injector)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installation (inj)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(inj)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staged upgrade &amp; testing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structures construction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precision metrology, fabr. procedures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up to 40 structures built, establish precision machining at CERN or elsewhere, 5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Symbol"/>
                        </a:rPr>
                        <a:t>m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 tolerances achieved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more than 200 structures built, final cost optimization, pre-series with industry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test infrastructure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test stand inst.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test stand testing and upgrades (at least two slots)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continue testing with increased capabilities, CERN or elsewhere, up to 10 slots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testing, up to 200 accelerating structures plus PETS and RF components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Prototypes of critical components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choices, design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construction, hardware tests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finalization, performance &amp; cost optimization, industrialization for large scale components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Other systems, Civil Engineering…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detailed program definition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first phase (CDR baseline)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second phase (new baseline ?, project implementation plan)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3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physics studies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CDR activities, feasibility studies</a:t>
                      </a:r>
                    </a:p>
                  </a:txBody>
                  <a:tcPr marL="3026" marR="3026" marT="30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Performance and cost optimization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new baseline? Preparation for commissioning, operational scenarios…</a:t>
                      </a:r>
                    </a:p>
                  </a:txBody>
                  <a:tcPr marL="3026" marR="3026" marT="30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77"/>
          <p:cNvSpPr>
            <a:spLocks noChangeArrowheads="1"/>
          </p:cNvSpPr>
          <p:nvPr/>
        </p:nvSpPr>
        <p:spPr bwMode="auto">
          <a:xfrm>
            <a:off x="2459456" y="642485"/>
            <a:ext cx="390523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360" tIns="45682" rIns="91360" bIns="45682">
            <a:spAutoFit/>
          </a:bodyPr>
          <a:lstStyle/>
          <a:p>
            <a:pPr algn="ctr" defTabSz="82902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CC0000"/>
                </a:solidFill>
                <a:latin typeface="Arial" pitchFamily="34" charset="0"/>
              </a:rPr>
              <a:t>TD phase - Preliminary schedule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145998" y="2712472"/>
            <a:ext cx="8867374" cy="1091133"/>
          </a:xfrm>
          <a:prstGeom prst="round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360" tIns="45682" rIns="91360" bIns="45682" numCol="1" rtlCol="0" anchor="t" anchorCtr="0" compatLnSpc="1">
            <a:prstTxWarp prst="textNoShape">
              <a:avLst/>
            </a:prstTxWarp>
          </a:bodyPr>
          <a:lstStyle/>
          <a:p>
            <a:pPr algn="ctr" defTabSz="91364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6838794" y="2864866"/>
            <a:ext cx="2165616" cy="324009"/>
          </a:xfrm>
          <a:prstGeom prst="round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360" tIns="45682" rIns="91360" bIns="45682" numCol="1" rtlCol="0" anchor="t" anchorCtr="0" compatLnSpc="1">
            <a:prstTxWarp prst="textNoShape">
              <a:avLst/>
            </a:prstTxWarp>
          </a:bodyPr>
          <a:lstStyle/>
          <a:p>
            <a:pPr algn="ctr" defTabSz="91364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5440303" y="3562830"/>
            <a:ext cx="2197633" cy="324009"/>
          </a:xfrm>
          <a:prstGeom prst="round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360" tIns="45682" rIns="91360" bIns="45682" numCol="1" rtlCol="0" anchor="t" anchorCtr="0" compatLnSpc="1">
            <a:prstTxWarp prst="textNoShape">
              <a:avLst/>
            </a:prstTxWarp>
          </a:bodyPr>
          <a:lstStyle/>
          <a:p>
            <a:pPr algn="ctr" defTabSz="91364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6231751" y="3964965"/>
            <a:ext cx="1951745" cy="261257"/>
          </a:xfrm>
          <a:prstGeom prst="round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360" tIns="45682" rIns="91360" bIns="45682" numCol="1" rtlCol="0" anchor="t" anchorCtr="0" compatLnSpc="1">
            <a:prstTxWarp prst="textNoShape">
              <a:avLst/>
            </a:prstTxWarp>
          </a:bodyPr>
          <a:lstStyle/>
          <a:p>
            <a:pPr algn="ctr" defTabSz="91364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to build one full-scale </a:t>
            </a:r>
            <a:r>
              <a:rPr lang="en-US" dirty="0" smtClean="0">
                <a:solidFill>
                  <a:srgbClr val="FF0000"/>
                </a:solidFill>
              </a:rPr>
              <a:t>drive beam injector </a:t>
            </a:r>
            <a:r>
              <a:rPr lang="en-US" dirty="0" smtClean="0"/>
              <a:t>(up to ~ 30 </a:t>
            </a:r>
            <a:r>
              <a:rPr lang="en-US" dirty="0" err="1" smtClean="0"/>
              <a:t>MeV</a:t>
            </a:r>
            <a:r>
              <a:rPr lang="en-US" dirty="0" smtClean="0"/>
              <a:t>). </a:t>
            </a:r>
          </a:p>
          <a:p>
            <a:pPr lvl="1"/>
            <a:r>
              <a:rPr lang="en-US" dirty="0" smtClean="0"/>
              <a:t>Thermionic + bunching system solution preferred </a:t>
            </a:r>
            <a:r>
              <a:rPr lang="en-US" dirty="0" err="1" smtClean="0"/>
              <a:t>w.r.t</a:t>
            </a:r>
            <a:r>
              <a:rPr lang="en-US" dirty="0" smtClean="0"/>
              <a:t>. photoinjector (possibly build both)</a:t>
            </a:r>
          </a:p>
          <a:p>
            <a:pPr lvl="1"/>
            <a:r>
              <a:rPr lang="en-US" dirty="0" smtClean="0"/>
              <a:t>Time scale around 2013				=&gt; see Steffen </a:t>
            </a:r>
            <a:r>
              <a:rPr lang="en-US" dirty="0" err="1" smtClean="0"/>
              <a:t>Döbert’s</a:t>
            </a:r>
            <a:r>
              <a:rPr lang="en-US" dirty="0" smtClean="0"/>
              <a:t> talk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Need as well at least a few </a:t>
            </a:r>
            <a:r>
              <a:rPr lang="en-US" dirty="0" smtClean="0">
                <a:solidFill>
                  <a:srgbClr val="FF0000"/>
                </a:solidFill>
              </a:rPr>
              <a:t>drive beam accelerator modules </a:t>
            </a:r>
            <a:r>
              <a:rPr lang="en-US" dirty="0" smtClean="0"/>
              <a:t>(klystron/modulator/structure)</a:t>
            </a:r>
            <a:br>
              <a:rPr lang="en-US" dirty="0" smtClean="0"/>
            </a:br>
            <a:r>
              <a:rPr lang="en-US" dirty="0" smtClean="0"/>
              <a:t>											=&gt; see talks by </a:t>
            </a:r>
            <a:r>
              <a:rPr lang="en-US" dirty="0" err="1" smtClean="0"/>
              <a:t>Erk</a:t>
            </a:r>
            <a:r>
              <a:rPr lang="en-US" dirty="0" smtClean="0"/>
              <a:t> Jensen + ?</a:t>
            </a:r>
          </a:p>
          <a:p>
            <a:r>
              <a:rPr lang="en-US" dirty="0" smtClean="0"/>
              <a:t>Present plan – add modules to arrive gradually at about 200 </a:t>
            </a:r>
            <a:r>
              <a:rPr lang="en-US" dirty="0" err="1" smtClean="0"/>
              <a:t>MeV</a:t>
            </a:r>
            <a:r>
              <a:rPr lang="en-US" dirty="0" smtClean="0"/>
              <a:t> (first bunch compression stage / 10% of average CLIC beam power))</a:t>
            </a:r>
          </a:p>
          <a:p>
            <a:r>
              <a:rPr lang="en-US" dirty="0" smtClean="0"/>
              <a:t>Total cost: ~ 100 MCHF (including manpower)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CTF3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for CTF3+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74132" y="1397000"/>
          <a:ext cx="7887708" cy="359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3583"/>
                <a:gridCol w="1550271"/>
                <a:gridCol w="1971927"/>
                <a:gridCol w="197192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Time- span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Estimated budget (MCHF)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upgrade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2011-2013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MKS</a:t>
                      </a:r>
                      <a:r>
                        <a:rPr lang="en-US" baseline="0" dirty="0" smtClean="0"/>
                        <a:t> +2 ACS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Rep.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2011-2013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Consolidation, stability,</a:t>
                      </a:r>
                      <a:r>
                        <a:rPr lang="en-US" baseline="0" dirty="0" smtClean="0"/>
                        <a:t> operation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2011-2016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feedbacks, spares, etc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Phase feedback + monitor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2011-2014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TBL+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2011-2016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Modified tanks + testing infrastructure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Two-beam</a:t>
                      </a:r>
                      <a:r>
                        <a:rPr lang="en-US" baseline="0" dirty="0" smtClean="0"/>
                        <a:t> modules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2013-2016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 modules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CLIC DB injector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2011-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 x1 GHz </a:t>
                      </a:r>
                      <a:r>
                        <a:rPr lang="en-US" dirty="0" err="1" smtClean="0"/>
                        <a:t>rf</a:t>
                      </a:r>
                      <a:r>
                        <a:rPr lang="en-US" dirty="0" smtClean="0"/>
                        <a:t> stations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14600" y="922867"/>
            <a:ext cx="474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Warning: Very rough estimates for time being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68400" y="1143000"/>
            <a:ext cx="66209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2"/>
                </a:solidFill>
              </a:rPr>
              <a:t> We have a plan to complete CTF3 and extend it for TDR type of studies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accent2"/>
                </a:solidFill>
              </a:rPr>
              <a:t> Some choices have to be made</a:t>
            </a:r>
            <a:br>
              <a:rPr lang="en-US" b="1" dirty="0" smtClean="0">
                <a:solidFill>
                  <a:schemeClr val="accent2"/>
                </a:solidFill>
              </a:rPr>
            </a:br>
            <a:r>
              <a:rPr lang="en-US" b="1" dirty="0" smtClean="0">
                <a:solidFill>
                  <a:schemeClr val="accent2"/>
                </a:solidFill>
              </a:rPr>
              <a:t>    how much beam power is needed, 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    how many modules are reasonable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    how many testing slots in TBL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    do we want a production facility or dedicated experiments</a:t>
            </a:r>
          </a:p>
          <a:p>
            <a:endParaRPr lang="en-US" b="1" dirty="0" smtClean="0">
              <a:solidFill>
                <a:schemeClr val="accent2"/>
              </a:solidFill>
            </a:endParaRPr>
          </a:p>
          <a:p>
            <a:endParaRPr lang="en-US" b="1" dirty="0" smtClean="0">
              <a:solidFill>
                <a:schemeClr val="accent2"/>
              </a:solidFill>
            </a:endParaRPr>
          </a:p>
          <a:p>
            <a:r>
              <a:rPr lang="en-US" b="1" dirty="0" smtClean="0">
                <a:solidFill>
                  <a:schemeClr val="accent2"/>
                </a:solidFill>
              </a:rPr>
              <a:t>We would like your input for this !  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coding for PHIN</a:t>
            </a:r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2813539" y="153989"/>
            <a:ext cx="4300904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sp>
        <p:nvSpPr>
          <p:cNvPr id="9" name="Rounded Rectangle 8"/>
          <p:cNvSpPr/>
          <p:nvPr/>
        </p:nvSpPr>
        <p:spPr>
          <a:xfrm>
            <a:off x="388328" y="1003300"/>
            <a:ext cx="8299938" cy="16002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68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509" name="TextBox 22"/>
          <p:cNvSpPr txBox="1">
            <a:spLocks noChangeArrowheads="1"/>
          </p:cNvSpPr>
          <p:nvPr/>
        </p:nvSpPr>
        <p:spPr bwMode="auto">
          <a:xfrm>
            <a:off x="599343" y="952500"/>
            <a:ext cx="14687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tx2"/>
                </a:solidFill>
              </a:rPr>
              <a:t>NEW scheme</a:t>
            </a:r>
          </a:p>
        </p:txBody>
      </p:sp>
      <p:sp>
        <p:nvSpPr>
          <p:cNvPr id="21510" name="TextBox 67"/>
          <p:cNvSpPr txBox="1">
            <a:spLocks noChangeArrowheads="1"/>
          </p:cNvSpPr>
          <p:nvPr/>
        </p:nvSpPr>
        <p:spPr bwMode="auto">
          <a:xfrm>
            <a:off x="5030666" y="4270376"/>
            <a:ext cx="11438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Modulator 1</a:t>
            </a:r>
          </a:p>
        </p:txBody>
      </p:sp>
      <p:pic>
        <p:nvPicPr>
          <p:cNvPr id="21511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666" y="1266825"/>
            <a:ext cx="5224096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3373" y="1231900"/>
            <a:ext cx="302455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ounded Rectangle 13"/>
          <p:cNvSpPr/>
          <p:nvPr/>
        </p:nvSpPr>
        <p:spPr>
          <a:xfrm>
            <a:off x="388328" y="2689226"/>
            <a:ext cx="8299938" cy="9302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68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1514" name="table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666" y="2705101"/>
            <a:ext cx="8367346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6604" y="3771901"/>
            <a:ext cx="2754923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TextBox 24"/>
          <p:cNvSpPr txBox="1">
            <a:spLocks noChangeArrowheads="1"/>
          </p:cNvSpPr>
          <p:nvPr/>
        </p:nvSpPr>
        <p:spPr bwMode="auto">
          <a:xfrm>
            <a:off x="367812" y="5338764"/>
            <a:ext cx="267513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Switching with one modulator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443404" y="4838700"/>
            <a:ext cx="703385" cy="1588"/>
          </a:xfrm>
          <a:prstGeom prst="straightConnector1">
            <a:avLst/>
          </a:prstGeom>
          <a:ln>
            <a:solidFill>
              <a:srgbClr val="B7B24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8" name="TextBox 29"/>
          <p:cNvSpPr txBox="1">
            <a:spLocks noChangeArrowheads="1"/>
          </p:cNvSpPr>
          <p:nvPr/>
        </p:nvSpPr>
        <p:spPr bwMode="auto">
          <a:xfrm>
            <a:off x="1525466" y="4791076"/>
            <a:ext cx="5908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rgbClr val="B7B24F"/>
                </a:solidFill>
              </a:rPr>
              <a:t>280 ns</a:t>
            </a:r>
          </a:p>
        </p:txBody>
      </p:sp>
      <p:sp>
        <p:nvSpPr>
          <p:cNvPr id="21519" name="TextBox 32"/>
          <p:cNvSpPr txBox="1">
            <a:spLocks noChangeArrowheads="1"/>
          </p:cNvSpPr>
          <p:nvPr/>
        </p:nvSpPr>
        <p:spPr bwMode="auto">
          <a:xfrm>
            <a:off x="3201866" y="5338764"/>
            <a:ext cx="25835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Clean cutting between pulses</a:t>
            </a:r>
          </a:p>
        </p:txBody>
      </p:sp>
      <p:pic>
        <p:nvPicPr>
          <p:cNvPr id="21520" name="Picture 2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4105" y="3771901"/>
            <a:ext cx="2429608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ounded Rectangle 21"/>
          <p:cNvSpPr/>
          <p:nvPr/>
        </p:nvSpPr>
        <p:spPr>
          <a:xfrm>
            <a:off x="1935774" y="5753100"/>
            <a:ext cx="6371492" cy="762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68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>
              <a:buFont typeface="Arial" charset="0"/>
              <a:buChar char="•"/>
            </a:pPr>
            <a:r>
              <a:rPr lang="en-US" sz="1400" b="1">
                <a:solidFill>
                  <a:srgbClr val="009973"/>
                </a:solidFill>
              </a:rPr>
              <a:t>Optimization of 2 modulator scheme by end of January/2011</a:t>
            </a:r>
          </a:p>
          <a:p>
            <a:pPr>
              <a:buFont typeface="Arial" charset="0"/>
              <a:buChar char="•"/>
            </a:pPr>
            <a:r>
              <a:rPr lang="en-US" sz="1400" b="1">
                <a:solidFill>
                  <a:srgbClr val="009973"/>
                </a:solidFill>
              </a:rPr>
              <a:t>Integration into laser system for test planned in PHIN February/2011</a:t>
            </a:r>
          </a:p>
          <a:p>
            <a:pPr>
              <a:buFont typeface="Arial" charset="0"/>
              <a:buChar char="•"/>
            </a:pPr>
            <a:r>
              <a:rPr lang="en-US" sz="1400" b="1">
                <a:solidFill>
                  <a:srgbClr val="009973"/>
                </a:solidFill>
              </a:rPr>
              <a:t>Streak measurements on laser and electron beam February/ 2011</a:t>
            </a:r>
            <a:endParaRPr lang="en-US" sz="1800">
              <a:solidFill>
                <a:srgbClr val="C2FFF0"/>
              </a:solidFill>
            </a:endParaRPr>
          </a:p>
        </p:txBody>
      </p:sp>
      <p:pic>
        <p:nvPicPr>
          <p:cNvPr id="21522" name="Picture 22" descr="\\Cern\dfs\Users\a\adrozdy\Public\phase coding\practice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26369" y="3771900"/>
            <a:ext cx="272122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3" name="TextBox 37"/>
          <p:cNvSpPr txBox="1">
            <a:spLocks noChangeArrowheads="1"/>
          </p:cNvSpPr>
          <p:nvPr/>
        </p:nvSpPr>
        <p:spPr bwMode="auto">
          <a:xfrm>
            <a:off x="5663713" y="5338764"/>
            <a:ext cx="34113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Delay optimization with &lt;1ps accuracy</a:t>
            </a:r>
          </a:p>
        </p:txBody>
      </p:sp>
      <p:sp>
        <p:nvSpPr>
          <p:cNvPr id="21525" name="Rectangle 25"/>
          <p:cNvSpPr>
            <a:spLocks noChangeArrowheads="1"/>
          </p:cNvSpPr>
          <p:nvPr/>
        </p:nvSpPr>
        <p:spPr bwMode="auto">
          <a:xfrm>
            <a:off x="7611208" y="673100"/>
            <a:ext cx="16150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M. </a:t>
            </a:r>
            <a:r>
              <a:rPr lang="en-US" sz="1600" dirty="0" err="1"/>
              <a:t>Csatari</a:t>
            </a:r>
            <a:r>
              <a:rPr lang="en-US" sz="1600" dirty="0"/>
              <a:t> </a:t>
            </a:r>
            <a:r>
              <a:rPr lang="en-US" sz="1600" dirty="0" err="1"/>
              <a:t>Divall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Feasibility demonstration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R1: Feasibility </a:t>
            </a:r>
          </a:p>
          <a:p>
            <a:pPr lvl="1"/>
            <a:r>
              <a:rPr lang="en-US" dirty="0" smtClean="0"/>
              <a:t>R1.2: Validation of drive beam generation scheme with fully loaded linac operation</a:t>
            </a:r>
          </a:p>
          <a:p>
            <a:pPr lvl="1"/>
            <a:r>
              <a:rPr lang="en-US" dirty="0" smtClean="0"/>
              <a:t>R1.1: Test of damped accelerating structure at design gradient and pulse length</a:t>
            </a:r>
          </a:p>
          <a:p>
            <a:pPr lvl="1"/>
            <a:r>
              <a:rPr lang="en-US" dirty="0" smtClean="0"/>
              <a:t>R1.3: Design and test of damped ON/OFF power extraction structure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CTF3 main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486" y="883881"/>
            <a:ext cx="8865992" cy="597411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</a:rPr>
              <a:t>Drive beam generation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800" dirty="0" smtClean="0"/>
              <a:t>DL+CR recombination with higher current (MKS13 back)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800" dirty="0" smtClean="0"/>
              <a:t>&lt;150 </a:t>
            </a:r>
            <a:r>
              <a:rPr lang="en-US" sz="1800" dirty="0" err="1" smtClean="0"/>
              <a:t>π</a:t>
            </a:r>
            <a:r>
              <a:rPr lang="en-US" sz="1800" dirty="0" smtClean="0"/>
              <a:t> mm </a:t>
            </a:r>
            <a:r>
              <a:rPr lang="en-US" sz="1800" dirty="0" err="1" smtClean="0"/>
              <a:t>mrad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emittance</a:t>
            </a:r>
            <a:r>
              <a:rPr lang="en-US" sz="1800" dirty="0" smtClean="0"/>
              <a:t> of combined beam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Bunch length </a:t>
            </a:r>
            <a:r>
              <a:rPr lang="en-US" sz="1800" dirty="0" smtClean="0"/>
              <a:t>control to &lt; 1 mm </a:t>
            </a:r>
            <a:r>
              <a:rPr lang="en-US" sz="1800" dirty="0" err="1" smtClean="0"/>
              <a:t>rms</a:t>
            </a:r>
            <a:r>
              <a:rPr lang="en-US" sz="1800" dirty="0" smtClean="0"/>
              <a:t> (combined beam)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 smtClean="0"/>
              <a:t>Beam </a:t>
            </a:r>
            <a:r>
              <a:rPr lang="en-US" sz="1800" dirty="0" smtClean="0">
                <a:solidFill>
                  <a:srgbClr val="FF0000"/>
                </a:solidFill>
              </a:rPr>
              <a:t>current stability </a:t>
            </a:r>
            <a:r>
              <a:rPr lang="en-US" sz="1800" dirty="0" smtClean="0"/>
              <a:t>~ 0.1 % for combined </a:t>
            </a:r>
            <a:r>
              <a:rPr lang="en-US" sz="1800" dirty="0" smtClean="0"/>
              <a:t>beam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 smtClean="0"/>
              <a:t>The above at 28 A combined beam in CLEX</a:t>
            </a:r>
            <a:endParaRPr lang="en-US" sz="1800" dirty="0" smtClean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</a:rPr>
              <a:t>Power production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800" dirty="0" smtClean="0"/>
              <a:t>20.8 A beam-powered test of a single PETS (without re-circulation) in the TBTS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200" dirty="0" smtClean="0"/>
              <a:t>135 MW (with 28 A potentially available in CLEX, the peak power can reach 240 MW)</a:t>
            </a:r>
            <a:br>
              <a:rPr lang="en-US" sz="1200" dirty="0" smtClean="0"/>
            </a:br>
            <a:r>
              <a:rPr lang="en-US" sz="1200" dirty="0" smtClean="0"/>
              <a:t>140 ns total pulse length</a:t>
            </a:r>
            <a:br>
              <a:rPr lang="en-US" sz="1200" dirty="0" smtClean="0"/>
            </a:br>
            <a:r>
              <a:rPr lang="en-US" sz="1200" dirty="0" smtClean="0"/>
              <a:t>A measured </a:t>
            </a:r>
            <a:r>
              <a:rPr lang="en-US" sz="1200" dirty="0" smtClean="0">
                <a:solidFill>
                  <a:srgbClr val="FF0000"/>
                </a:solidFill>
              </a:rPr>
              <a:t>breakdown rate </a:t>
            </a:r>
            <a:r>
              <a:rPr lang="en-US" sz="1200" dirty="0" smtClean="0"/>
              <a:t>in the range of 10</a:t>
            </a:r>
            <a:r>
              <a:rPr lang="en-US" sz="1200" baseline="30000" dirty="0" smtClean="0"/>
              <a:t>-4 </a:t>
            </a:r>
            <a:r>
              <a:rPr lang="en-US" sz="1200" dirty="0" smtClean="0"/>
              <a:t>or lower</a:t>
            </a:r>
            <a:br>
              <a:rPr lang="en-US" sz="1200" dirty="0" smtClean="0"/>
            </a:br>
            <a:r>
              <a:rPr lang="en-US" sz="1200" dirty="0" smtClean="0"/>
              <a:t>Operation of a few hundred hours at 1 Hz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800" dirty="0" smtClean="0"/>
              <a:t>7.4 (10) A beam-powered test of a single PETS with external recirculation in TBTS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200" dirty="0" smtClean="0"/>
              <a:t>135 (81) MW circulating power or 65 (65) MW available for accelerating testing</a:t>
            </a:r>
            <a:br>
              <a:rPr lang="en-US" sz="1200" dirty="0" smtClean="0"/>
            </a:br>
            <a:r>
              <a:rPr lang="en-US" sz="1200" dirty="0" smtClean="0"/>
              <a:t>250 ns total pulse length, 100 (170) ns flattish-top</a:t>
            </a:r>
            <a:br>
              <a:rPr lang="en-US" sz="1200" dirty="0" smtClean="0"/>
            </a:br>
            <a:r>
              <a:rPr lang="en-US" sz="1200" dirty="0" smtClean="0"/>
              <a:t>A measured </a:t>
            </a:r>
            <a:r>
              <a:rPr lang="en-US" sz="1200" dirty="0" smtClean="0">
                <a:solidFill>
                  <a:srgbClr val="FF0000"/>
                </a:solidFill>
              </a:rPr>
              <a:t>breakdown rate </a:t>
            </a:r>
            <a:r>
              <a:rPr lang="en-US" sz="1200" dirty="0" smtClean="0"/>
              <a:t>in the range of 10</a:t>
            </a:r>
            <a:r>
              <a:rPr lang="en-US" sz="1200" baseline="30000" dirty="0" smtClean="0"/>
              <a:t>-4 </a:t>
            </a:r>
            <a:r>
              <a:rPr lang="en-US" sz="1200" dirty="0" smtClean="0"/>
              <a:t>or lower</a:t>
            </a:r>
            <a:br>
              <a:rPr lang="en-US" sz="1200" dirty="0" smtClean="0"/>
            </a:br>
            <a:r>
              <a:rPr lang="en-US" sz="1200" dirty="0" smtClean="0"/>
              <a:t>Operation of a few hundred hours at 5 Hz</a:t>
            </a:r>
            <a:br>
              <a:rPr lang="en-US" sz="1200" dirty="0" smtClean="0"/>
            </a:br>
            <a:r>
              <a:rPr lang="en-US" sz="1200" dirty="0" smtClean="0">
                <a:solidFill>
                  <a:srgbClr val="FF0000"/>
                </a:solidFill>
              </a:rPr>
              <a:t>On/off</a:t>
            </a:r>
            <a:r>
              <a:rPr lang="en-US" sz="1200" dirty="0" smtClean="0"/>
              <a:t>/adjust will be demonstrated using the external reflection/recirculation system mounted on the PETS in TBTS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</a:rPr>
              <a:t>Two Beam Acceleration issues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600" dirty="0" smtClean="0"/>
              <a:t>TBTS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200" dirty="0" smtClean="0"/>
              <a:t>Consistent power and energy loss measurements 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200" dirty="0" smtClean="0"/>
              <a:t>Probe Beam energy gain and beam loading tests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200" dirty="0" smtClean="0"/>
              <a:t>Breakdown transverse kick measurements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600" dirty="0" smtClean="0"/>
              <a:t>TBL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200" dirty="0" smtClean="0"/>
              <a:t>Current schedule: </a:t>
            </a:r>
            <a:r>
              <a:rPr lang="en-US" sz="1200" dirty="0" smtClean="0">
                <a:solidFill>
                  <a:srgbClr val="FF0000"/>
                </a:solidFill>
              </a:rPr>
              <a:t>4 PETS </a:t>
            </a:r>
            <a:r>
              <a:rPr lang="en-US" sz="1200" dirty="0" smtClean="0"/>
              <a:t>installed as well as a spectrometer dump for energy spectrum studies, </a:t>
            </a:r>
            <a:r>
              <a:rPr lang="en-US" sz="1200" dirty="0" smtClean="0">
                <a:solidFill>
                  <a:srgbClr val="FF0000"/>
                </a:solidFill>
              </a:rPr>
              <a:t>8</a:t>
            </a:r>
            <a:r>
              <a:rPr lang="en-US" sz="1200" dirty="0" smtClean="0"/>
              <a:t> toward the </a:t>
            </a:r>
            <a:r>
              <a:rPr lang="en-US" sz="1200" dirty="0" smtClean="0">
                <a:solidFill>
                  <a:srgbClr val="FF0000"/>
                </a:solidFill>
              </a:rPr>
              <a:t>summer 2011</a:t>
            </a:r>
            <a:r>
              <a:rPr lang="en-US" sz="1200" dirty="0" smtClean="0"/>
              <a:t> This will allow to verify transport of a beam with up to 30% of the energy extracted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Beam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486" y="883882"/>
            <a:ext cx="8865992" cy="5656618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DL+CR </a:t>
            </a:r>
            <a:r>
              <a:rPr lang="en-US" sz="2400" dirty="0" smtClean="0">
                <a:solidFill>
                  <a:srgbClr val="FF0000"/>
                </a:solidFill>
              </a:rPr>
              <a:t>recombination</a:t>
            </a:r>
          </a:p>
          <a:p>
            <a:pPr lvl="1"/>
            <a:r>
              <a:rPr lang="en-US" sz="2000" dirty="0" smtClean="0"/>
              <a:t>set up the beam with MKS13 (rematch optics)</a:t>
            </a:r>
            <a:br>
              <a:rPr lang="en-US" sz="2000" dirty="0" smtClean="0"/>
            </a:br>
            <a:endParaRPr lang="en-US" sz="2000" dirty="0" smtClean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400" dirty="0" smtClean="0"/>
              <a:t>&lt;150 </a:t>
            </a:r>
            <a:r>
              <a:rPr lang="en-US" sz="2400" dirty="0" err="1" smtClean="0"/>
              <a:t>π</a:t>
            </a:r>
            <a:r>
              <a:rPr lang="en-US" sz="2400" dirty="0" smtClean="0"/>
              <a:t> mm </a:t>
            </a:r>
            <a:r>
              <a:rPr lang="en-US" sz="2400" dirty="0" err="1" smtClean="0"/>
              <a:t>mrad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emittance</a:t>
            </a:r>
            <a:r>
              <a:rPr lang="en-US" sz="2400" dirty="0" smtClean="0"/>
              <a:t> of combined beam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000" dirty="0" smtClean="0"/>
              <a:t>optimize dispersion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000" dirty="0" smtClean="0"/>
              <a:t>verify DL/CR orbit closure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000" dirty="0" smtClean="0"/>
              <a:t>verify DL/CR optics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lang="en-US" sz="2000" dirty="0" smtClean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400" dirty="0" smtClean="0">
                <a:solidFill>
                  <a:srgbClr val="FF0000"/>
                </a:solidFill>
              </a:rPr>
              <a:t>Bunch length control </a:t>
            </a:r>
            <a:r>
              <a:rPr lang="en-US" sz="2400" dirty="0" smtClean="0"/>
              <a:t>to &lt; 1 mm </a:t>
            </a:r>
            <a:r>
              <a:rPr lang="en-US" sz="2400" dirty="0" err="1" smtClean="0"/>
              <a:t>rms</a:t>
            </a:r>
            <a:r>
              <a:rPr lang="en-US" sz="2400" dirty="0" smtClean="0"/>
              <a:t> (combined beam)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000" dirty="0" smtClean="0"/>
              <a:t>R</a:t>
            </a:r>
            <a:r>
              <a:rPr lang="en-US" sz="2000" baseline="-25000" dirty="0" smtClean="0"/>
              <a:t>56</a:t>
            </a:r>
            <a:r>
              <a:rPr lang="en-US" sz="2000" dirty="0" smtClean="0"/>
              <a:t> tuning in </a:t>
            </a:r>
            <a:r>
              <a:rPr lang="en-US" sz="2000" dirty="0" err="1" smtClean="0"/>
              <a:t>Frascati</a:t>
            </a:r>
            <a:r>
              <a:rPr lang="en-US" sz="2000" dirty="0" smtClean="0"/>
              <a:t> chicane and TL2 arc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000" dirty="0" smtClean="0"/>
              <a:t>streak camera measurements in CLEX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endParaRPr lang="en-US" sz="2000" dirty="0" smtClean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400" dirty="0" smtClean="0"/>
              <a:t>Beam </a:t>
            </a:r>
            <a:r>
              <a:rPr lang="en-US" sz="2400" dirty="0" smtClean="0">
                <a:solidFill>
                  <a:srgbClr val="FF0000"/>
                </a:solidFill>
              </a:rPr>
              <a:t>current stability </a:t>
            </a:r>
            <a:r>
              <a:rPr lang="en-US" sz="2400" dirty="0" smtClean="0"/>
              <a:t>~ 0.1% for combined beam, improve slow variations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000" dirty="0" smtClean="0"/>
              <a:t>optimize combined emittance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000" dirty="0" smtClean="0"/>
              <a:t>systematically analyze jitter sources, find correlations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2000" dirty="0" smtClean="0"/>
              <a:t>improve overall klystron stability (at least up to best performing klystrons)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TBTS 12 GHz RF installation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Accelerating structure retuned (TD24) or exchanged (T24)</a:t>
            </a:r>
          </a:p>
          <a:p>
            <a:r>
              <a:rPr lang="en-US" dirty="0" smtClean="0"/>
              <a:t>12 GHz network simplified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b="4456"/>
          <a:stretch>
            <a:fillRect/>
          </a:stretch>
        </p:blipFill>
        <p:spPr bwMode="auto">
          <a:xfrm>
            <a:off x="145501" y="2259484"/>
            <a:ext cx="8890995" cy="4309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63888" y="4275708"/>
            <a:ext cx="1080120" cy="64807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5" idx="0"/>
          </p:cNvCxnSpPr>
          <p:nvPr/>
        </p:nvCxnSpPr>
        <p:spPr>
          <a:xfrm rot="5400000">
            <a:off x="4624295" y="2531225"/>
            <a:ext cx="1224136" cy="226483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691703" y="2128242"/>
            <a:ext cx="5354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VPA suppressed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4294967295"/>
          </p:nvPr>
        </p:nvSpPr>
        <p:spPr>
          <a:xfrm>
            <a:off x="7975600" y="6284969"/>
            <a:ext cx="1120775" cy="365125"/>
          </a:xfrm>
          <a:prstGeom prst="rect">
            <a:avLst/>
          </a:prstGeom>
        </p:spPr>
        <p:txBody>
          <a:bodyPr/>
          <a:lstStyle/>
          <a:p>
            <a:r>
              <a:rPr lang="en-US" sz="1600" dirty="0" smtClean="0"/>
              <a:t>G. </a:t>
            </a:r>
            <a:r>
              <a:rPr lang="en-US" sz="1600" dirty="0" err="1" smtClean="0"/>
              <a:t>Riddone</a:t>
            </a:r>
            <a:endParaRPr lang="en-US" sz="1600" dirty="0"/>
          </a:p>
        </p:txBody>
      </p:sp>
      <p:sp>
        <p:nvSpPr>
          <p:cNvPr id="12" name="Multiply 11"/>
          <p:cNvSpPr/>
          <p:nvPr/>
        </p:nvSpPr>
        <p:spPr bwMode="auto">
          <a:xfrm>
            <a:off x="3691703" y="3051572"/>
            <a:ext cx="952305" cy="3031728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ctr" defTabSz="457200" rtl="0" eaLnBrk="1" fontAlgn="base" latinLnBrk="0" hangingPunct="0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power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Careful calibration of 12 GHz power measurements</a:t>
            </a:r>
          </a:p>
          <a:p>
            <a:r>
              <a:rPr lang="en-US" dirty="0" smtClean="0"/>
              <a:t>Breakdown rate measurements</a:t>
            </a:r>
            <a:br>
              <a:rPr lang="en-US" dirty="0" smtClean="0"/>
            </a:br>
            <a:r>
              <a:rPr lang="en-US" dirty="0" smtClean="0"/>
              <a:t>(at high BD rate - extrapolation to lower rates)</a:t>
            </a:r>
          </a:p>
          <a:p>
            <a:r>
              <a:rPr lang="en-US" dirty="0" smtClean="0"/>
              <a:t>Operation </a:t>
            </a:r>
            <a:r>
              <a:rPr lang="en-US" dirty="0" err="1" smtClean="0"/>
              <a:t>w</a:t>
            </a:r>
            <a:r>
              <a:rPr lang="en-US" dirty="0" smtClean="0"/>
              <a:t>/out recirculation – may have different breakdown rate…</a:t>
            </a:r>
          </a:p>
          <a:p>
            <a:r>
              <a:rPr lang="en-US" dirty="0" smtClean="0"/>
              <a:t>Test of new PETS on-off scheme (components and concept)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beam issues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5486" y="883883"/>
            <a:ext cx="8865992" cy="5612885"/>
          </a:xfrm>
        </p:spPr>
        <p:txBody>
          <a:bodyPr>
            <a:normAutofit lnSpcReduction="10000"/>
          </a:bodyPr>
          <a:lstStyle/>
          <a:p>
            <a:pPr marL="391604" lvl="1" indent="-293703">
              <a:spcAft>
                <a:spcPts val="1293"/>
              </a:spcAft>
              <a:buSzPct val="64000"/>
            </a:pPr>
            <a:r>
              <a:rPr lang="en-US" dirty="0" smtClean="0">
                <a:solidFill>
                  <a:srgbClr val="0000FF"/>
                </a:solidFill>
              </a:rPr>
              <a:t>TBTS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>
                <a:solidFill>
                  <a:srgbClr val="FF0000"/>
                </a:solidFill>
              </a:rPr>
              <a:t>Two-Beam test </a:t>
            </a:r>
            <a:r>
              <a:rPr lang="en-US" dirty="0" smtClean="0"/>
              <a:t>– </a:t>
            </a:r>
            <a:r>
              <a:rPr lang="en-US" dirty="0" smtClean="0">
                <a:solidFill>
                  <a:srgbClr val="FF0000"/>
                </a:solidFill>
              </a:rPr>
              <a:t>100 MV/</a:t>
            </a:r>
            <a:r>
              <a:rPr lang="en-US" dirty="0" err="1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, at nominal structure temperature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consistency between power &amp; beam energy gain </a:t>
            </a:r>
            <a:endParaRPr lang="en-US" dirty="0" smtClean="0">
              <a:solidFill>
                <a:srgbClr val="FF0000"/>
              </a:solidFill>
            </a:endParaRP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Drive beam, deceleration, power produced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Probe beam, power delivered to accelerating structure, energy gain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>
                <a:solidFill>
                  <a:srgbClr val="FF0000"/>
                </a:solidFill>
              </a:rPr>
              <a:t>Beam Loading compensation experiment</a:t>
            </a:r>
            <a:r>
              <a:rPr lang="en-US" dirty="0" smtClean="0"/>
              <a:t> - by varying fast phase switches – check control of RF pulse shape with probe beam acceleration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Measurement of </a:t>
            </a:r>
            <a:r>
              <a:rPr lang="en-US" dirty="0" smtClean="0">
                <a:solidFill>
                  <a:srgbClr val="FF0000"/>
                </a:solidFill>
              </a:rPr>
              <a:t>breakdown kicks 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Measurement of effect of beam loading on breakdown rate</a:t>
            </a:r>
          </a:p>
          <a:p>
            <a:pPr marL="391604" lvl="1" indent="-293703">
              <a:spcAft>
                <a:spcPts val="1293"/>
              </a:spcAft>
              <a:buSzPct val="64000"/>
            </a:pPr>
            <a:r>
              <a:rPr lang="en-US" dirty="0" smtClean="0">
                <a:solidFill>
                  <a:srgbClr val="0000FF"/>
                </a:solidFill>
              </a:rPr>
              <a:t>TBL</a:t>
            </a:r>
            <a:r>
              <a:rPr lang="en-US" dirty="0" smtClean="0"/>
              <a:t>	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Measurement of </a:t>
            </a:r>
            <a:r>
              <a:rPr lang="en-US" dirty="0" smtClean="0">
                <a:solidFill>
                  <a:srgbClr val="FF0000"/>
                </a:solidFill>
              </a:rPr>
              <a:t>deceleration / produced power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Goal: deceleration by 30% (need 8 PETS installed)</a:t>
            </a:r>
            <a:br>
              <a:rPr lang="en-US" dirty="0" smtClean="0"/>
            </a:br>
            <a:r>
              <a:rPr lang="en-US" dirty="0" smtClean="0"/>
              <a:t>Measurement of energy spectrum</a:t>
            </a:r>
          </a:p>
          <a:p>
            <a:pPr marL="744335" lvl="2" indent="-293703">
              <a:spcAft>
                <a:spcPts val="1293"/>
              </a:spcAft>
              <a:buSzPct val="64000"/>
            </a:pPr>
            <a:r>
              <a:rPr lang="en-US" dirty="0" smtClean="0"/>
              <a:t>Optics, steering algorithm studies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5486" y="1249378"/>
            <a:ext cx="8865992" cy="5150982"/>
          </a:xfrm>
        </p:spPr>
        <p:txBody>
          <a:bodyPr>
            <a:normAutofit/>
          </a:bodyPr>
          <a:lstStyle/>
          <a:p>
            <a:pPr>
              <a:spcAft>
                <a:spcPts val="748"/>
              </a:spcAft>
            </a:pPr>
            <a:r>
              <a:rPr lang="en-US" sz="2200" dirty="0" smtClean="0">
                <a:solidFill>
                  <a:srgbClr val="0000FF"/>
                </a:solidFill>
              </a:rPr>
              <a:t>CALIFES</a:t>
            </a:r>
          </a:p>
          <a:p>
            <a:pPr lvl="1"/>
            <a:r>
              <a:rPr lang="en-US" sz="1800" dirty="0" smtClean="0"/>
              <a:t>Fully reach nominal parameters (total charge)</a:t>
            </a:r>
          </a:p>
          <a:p>
            <a:pPr lvl="1">
              <a:spcAft>
                <a:spcPts val="1577"/>
              </a:spcAft>
            </a:pPr>
            <a:r>
              <a:rPr lang="en-US" sz="1800" dirty="0" smtClean="0"/>
              <a:t>Bunch length measurements (RF </a:t>
            </a:r>
            <a:r>
              <a:rPr lang="en-US" sz="1800" dirty="0" err="1" smtClean="0"/>
              <a:t>defl</a:t>
            </a:r>
            <a:r>
              <a:rPr lang="en-US" sz="1800" dirty="0" smtClean="0"/>
              <a:t>. &amp; screen)</a:t>
            </a:r>
          </a:p>
          <a:p>
            <a:pPr>
              <a:spcAft>
                <a:spcPts val="748"/>
              </a:spcAft>
            </a:pPr>
            <a:r>
              <a:rPr lang="en-US" sz="2200" dirty="0" smtClean="0">
                <a:solidFill>
                  <a:srgbClr val="0000FF"/>
                </a:solidFill>
              </a:rPr>
              <a:t>PHIN</a:t>
            </a:r>
          </a:p>
          <a:p>
            <a:pPr lvl="1">
              <a:spcAft>
                <a:spcPts val="1577"/>
              </a:spcAft>
            </a:pPr>
            <a:r>
              <a:rPr lang="en-US" sz="1800" dirty="0" smtClean="0"/>
              <a:t>2011: test of phase coding with beam</a:t>
            </a:r>
          </a:p>
          <a:p>
            <a:pPr>
              <a:spcAft>
                <a:spcPts val="748"/>
              </a:spcAft>
            </a:pPr>
            <a:r>
              <a:rPr lang="en-US" sz="2200" dirty="0" smtClean="0">
                <a:solidFill>
                  <a:srgbClr val="0000FF"/>
                </a:solidFill>
              </a:rPr>
              <a:t>Other</a:t>
            </a:r>
          </a:p>
          <a:p>
            <a:pPr lvl="1"/>
            <a:r>
              <a:rPr lang="en-US" sz="1800" dirty="0" smtClean="0"/>
              <a:t>First measurements of phase stability (PETS output, RF pickups…)</a:t>
            </a:r>
          </a:p>
          <a:p>
            <a:pPr lvl="1"/>
            <a:r>
              <a:rPr lang="en-US" sz="1800" dirty="0" smtClean="0"/>
              <a:t>Operation at 5 Hz (or more)</a:t>
            </a:r>
          </a:p>
          <a:p>
            <a:pPr lvl="1"/>
            <a:r>
              <a:rPr lang="en-US" sz="1800" dirty="0" smtClean="0"/>
              <a:t>Control of beam losses</a:t>
            </a:r>
          </a:p>
          <a:p>
            <a:pPr lvl="1"/>
            <a:r>
              <a:rPr lang="en-US" sz="1800" dirty="0" smtClean="0"/>
              <a:t>Coherent Diffraction Radiation (RHUL collaboration)</a:t>
            </a:r>
          </a:p>
          <a:p>
            <a:pPr lvl="1"/>
            <a:r>
              <a:rPr lang="en-US" sz="1800" dirty="0" smtClean="0"/>
              <a:t>…</a:t>
            </a:r>
            <a:br>
              <a:rPr lang="en-US" sz="1800" dirty="0" smtClean="0"/>
            </a:b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ontent Placeholder 36"/>
          <p:cNvSpPr>
            <a:spLocks noGrp="1"/>
          </p:cNvSpPr>
          <p:nvPr>
            <p:ph idx="1"/>
          </p:nvPr>
        </p:nvSpPr>
        <p:spPr>
          <a:xfrm>
            <a:off x="145486" y="4062412"/>
            <a:ext cx="6007664" cy="2447926"/>
          </a:xfrm>
          <a:solidFill>
            <a:srgbClr val="F7FFC2"/>
          </a:solidFill>
          <a:ln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Components under construction</a:t>
            </a:r>
          </a:p>
          <a:p>
            <a:r>
              <a:rPr lang="en-US" dirty="0" smtClean="0"/>
              <a:t>High power tests of components and concept </a:t>
            </a:r>
            <a:r>
              <a:rPr lang="en-US" dirty="0" smtClean="0">
                <a:solidFill>
                  <a:srgbClr val="FF0000"/>
                </a:solidFill>
              </a:rPr>
              <a:t>validation</a:t>
            </a:r>
            <a:r>
              <a:rPr lang="en-US" dirty="0" smtClean="0"/>
              <a:t> (slow movement, external reflector at input coupler) can be done </a:t>
            </a:r>
            <a:r>
              <a:rPr lang="en-US" dirty="0" smtClean="0">
                <a:solidFill>
                  <a:srgbClr val="FF0000"/>
                </a:solidFill>
              </a:rPr>
              <a:t>from summer </a:t>
            </a:r>
            <a:r>
              <a:rPr lang="en-US" dirty="0" smtClean="0"/>
              <a:t>2011 in the TBTS PETS</a:t>
            </a:r>
          </a:p>
          <a:p>
            <a:r>
              <a:rPr lang="en-US" dirty="0" smtClean="0"/>
              <a:t>replaces recirculation loop (lower losses, faster recirculation)</a:t>
            </a:r>
            <a:endParaRPr lang="en-US" dirty="0"/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24" y="914399"/>
            <a:ext cx="4256878" cy="140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3" cstate="print"/>
          <a:srcRect l="10516" t="16292" r="18037" b="24158"/>
          <a:stretch>
            <a:fillRect/>
          </a:stretch>
        </p:blipFill>
        <p:spPr bwMode="auto">
          <a:xfrm>
            <a:off x="4329902" y="883882"/>
            <a:ext cx="2032798" cy="1417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4266250" y="2261800"/>
            <a:ext cx="2071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  <a:cs typeface="Arial" pitchFamily="34" charset="0"/>
              </a:rPr>
              <a:t>PETS coupler design with integrated RF reflector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6311900" y="769582"/>
            <a:ext cx="2833688" cy="1905355"/>
            <a:chOff x="6019800" y="769582"/>
            <a:chExt cx="2833688" cy="1905355"/>
          </a:xfrm>
        </p:grpSpPr>
        <p:pic>
          <p:nvPicPr>
            <p:cNvPr id="11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 t="6580"/>
            <a:stretch>
              <a:fillRect/>
            </a:stretch>
          </p:blipFill>
          <p:spPr bwMode="auto">
            <a:xfrm>
              <a:off x="6019800" y="769582"/>
              <a:ext cx="2833688" cy="1905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 t="14941" r="91933" b="17821"/>
            <a:stretch>
              <a:fillRect/>
            </a:stretch>
          </p:blipFill>
          <p:spPr bwMode="auto">
            <a:xfrm>
              <a:off x="6019800" y="1028700"/>
              <a:ext cx="228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9" name="Group 38"/>
          <p:cNvGrpSpPr/>
          <p:nvPr/>
        </p:nvGrpSpPr>
        <p:grpSpPr>
          <a:xfrm>
            <a:off x="6311900" y="2649537"/>
            <a:ext cx="2833688" cy="1943101"/>
            <a:chOff x="6019800" y="2725737"/>
            <a:chExt cx="2833688" cy="1943101"/>
          </a:xfrm>
        </p:grpSpPr>
        <p:pic>
          <p:nvPicPr>
            <p:cNvPr id="6" name="Picture 12"/>
            <p:cNvPicPr>
              <a:picLocks noChangeAspect="1" noChangeArrowheads="1"/>
            </p:cNvPicPr>
            <p:nvPr/>
          </p:nvPicPr>
          <p:blipFill>
            <a:blip r:embed="rId6" cstate="print"/>
            <a:srcRect t="4747"/>
            <a:stretch>
              <a:fillRect/>
            </a:stretch>
          </p:blipFill>
          <p:spPr bwMode="auto">
            <a:xfrm>
              <a:off x="6019800" y="2725737"/>
              <a:ext cx="2833688" cy="1943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 Box 13"/>
            <p:cNvSpPr txBox="1">
              <a:spLocks noChangeArrowheads="1"/>
            </p:cNvSpPr>
            <p:nvPr/>
          </p:nvSpPr>
          <p:spPr bwMode="auto">
            <a:xfrm>
              <a:off x="8077200" y="4000500"/>
              <a:ext cx="574675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rgbClr val="0000FF"/>
                  </a:solidFill>
                </a:rPr>
                <a:t>OFF, full</a:t>
              </a:r>
            </a:p>
          </p:txBody>
        </p:sp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7924800" y="2781300"/>
              <a:ext cx="365125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rgbClr val="FF3300"/>
                  </a:solidFill>
                </a:rPr>
                <a:t>ON </a:t>
              </a:r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>
              <a:off x="8001000" y="3086100"/>
              <a:ext cx="0" cy="1143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 type="diamond" w="med" len="med"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7086600" y="3900488"/>
              <a:ext cx="400050" cy="214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rgbClr val="FF9900"/>
                  </a:solidFill>
                </a:rPr>
                <a:t>-6dB</a:t>
              </a:r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6858000" y="2781300"/>
              <a:ext cx="90805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rgbClr val="FF3300"/>
                  </a:solidFill>
                </a:rPr>
                <a:t>Reflection=0 dB</a:t>
              </a:r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7086600" y="3314700"/>
              <a:ext cx="428625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2"/>
                  </a:solidFill>
                </a:rPr>
                <a:t>-1 dB</a:t>
              </a:r>
            </a:p>
          </p:txBody>
        </p:sp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7086600" y="3695700"/>
              <a:ext cx="428625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rgbClr val="FF00FF"/>
                  </a:solidFill>
                </a:rPr>
                <a:t>-3 dB</a:t>
              </a:r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auto">
            <a:xfrm rot="16200000">
              <a:off x="7575550" y="3359150"/>
              <a:ext cx="10795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900" dirty="0">
                  <a:latin typeface="Comic Sans MS" pitchFamily="66" charset="0"/>
                </a:rPr>
                <a:t>Stroke 7.7 mm</a:t>
              </a:r>
            </a:p>
          </p:txBody>
        </p:sp>
      </p:grpSp>
      <p:sp>
        <p:nvSpPr>
          <p:cNvPr id="27" name="Rectangle 34"/>
          <p:cNvSpPr>
            <a:spLocks noChangeArrowheads="1"/>
          </p:cNvSpPr>
          <p:nvPr/>
        </p:nvSpPr>
        <p:spPr bwMode="auto">
          <a:xfrm>
            <a:off x="4648200" y="3035300"/>
            <a:ext cx="15049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Arial" pitchFamily="34" charset="0"/>
                <a:cs typeface="Arial" pitchFamily="34" charset="0"/>
              </a:rPr>
              <a:t>Power attenuation vs. piston position 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full reflection in OFF position)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6388100" y="4559300"/>
            <a:ext cx="2860675" cy="2027238"/>
            <a:chOff x="6096000" y="4559300"/>
            <a:chExt cx="2860675" cy="2027238"/>
          </a:xfrm>
        </p:grpSpPr>
        <p:pic>
          <p:nvPicPr>
            <p:cNvPr id="17" name="Picture 24"/>
            <p:cNvPicPr>
              <a:picLocks noChangeAspect="1" noChangeArrowheads="1"/>
            </p:cNvPicPr>
            <p:nvPr/>
          </p:nvPicPr>
          <p:blipFill>
            <a:blip r:embed="rId7" cstate="print"/>
            <a:srcRect t="3622"/>
            <a:stretch>
              <a:fillRect/>
            </a:stretch>
          </p:blipFill>
          <p:spPr bwMode="auto">
            <a:xfrm>
              <a:off x="6096000" y="4559300"/>
              <a:ext cx="2743200" cy="2027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Text Box 26"/>
            <p:cNvSpPr txBox="1">
              <a:spLocks noChangeArrowheads="1"/>
            </p:cNvSpPr>
            <p:nvPr/>
          </p:nvSpPr>
          <p:spPr bwMode="auto">
            <a:xfrm>
              <a:off x="7543800" y="5168900"/>
              <a:ext cx="838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800" dirty="0">
                  <a:solidFill>
                    <a:srgbClr val="FF3300"/>
                  </a:solidFill>
                </a:rPr>
                <a:t>PETS output (steady state)</a:t>
              </a:r>
            </a:p>
          </p:txBody>
        </p:sp>
        <p:sp>
          <p:nvSpPr>
            <p:cNvPr id="20" name="Text Box 27"/>
            <p:cNvSpPr txBox="1">
              <a:spLocks noChangeArrowheads="1"/>
            </p:cNvSpPr>
            <p:nvPr/>
          </p:nvSpPr>
          <p:spPr bwMode="auto">
            <a:xfrm>
              <a:off x="6934200" y="5778500"/>
              <a:ext cx="838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800">
                  <a:solidFill>
                    <a:srgbClr val="0033CC"/>
                  </a:solidFill>
                </a:rPr>
                <a:t>Structure input</a:t>
              </a:r>
            </a:p>
          </p:txBody>
        </p:sp>
        <p:sp>
          <p:nvSpPr>
            <p:cNvPr id="21" name="Line 28"/>
            <p:cNvSpPr>
              <a:spLocks noChangeShapeType="1"/>
            </p:cNvSpPr>
            <p:nvPr/>
          </p:nvSpPr>
          <p:spPr bwMode="auto">
            <a:xfrm>
              <a:off x="6738938" y="46355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Line 29"/>
            <p:cNvSpPr>
              <a:spLocks noChangeShapeType="1"/>
            </p:cNvSpPr>
            <p:nvPr/>
          </p:nvSpPr>
          <p:spPr bwMode="auto">
            <a:xfrm flipV="1">
              <a:off x="8421688" y="4635500"/>
              <a:ext cx="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6553200" y="4940300"/>
              <a:ext cx="365125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rgbClr val="FF3300"/>
                  </a:solidFill>
                </a:rPr>
                <a:t>ON </a:t>
              </a:r>
            </a:p>
          </p:txBody>
        </p:sp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>
              <a:off x="8382000" y="5930900"/>
              <a:ext cx="574675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rgbClr val="0000FF"/>
                  </a:solidFill>
                </a:rPr>
                <a:t>OFF, full</a:t>
              </a:r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>
              <a:off x="6781800" y="4864100"/>
              <a:ext cx="1600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6" name="Text Box 33"/>
            <p:cNvSpPr txBox="1">
              <a:spLocks noChangeArrowheads="1"/>
            </p:cNvSpPr>
            <p:nvPr/>
          </p:nvSpPr>
          <p:spPr bwMode="auto">
            <a:xfrm>
              <a:off x="7010400" y="4635500"/>
              <a:ext cx="11557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900">
                  <a:latin typeface="Comic Sans MS" pitchFamily="66" charset="0"/>
                </a:rPr>
                <a:t>Stroke 7.7 mm</a:t>
              </a:r>
            </a:p>
          </p:txBody>
        </p:sp>
        <p:sp>
          <p:nvSpPr>
            <p:cNvPr id="29" name="Text Box 36"/>
            <p:cNvSpPr txBox="1">
              <a:spLocks noChangeArrowheads="1"/>
            </p:cNvSpPr>
            <p:nvPr/>
          </p:nvSpPr>
          <p:spPr bwMode="auto">
            <a:xfrm>
              <a:off x="8382000" y="5626100"/>
              <a:ext cx="41275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rgbClr val="FF3300"/>
                  </a:solidFill>
                </a:rPr>
                <a:t>0.26 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45486" y="2400300"/>
            <a:ext cx="1828800" cy="1435100"/>
            <a:chOff x="381000" y="5032375"/>
            <a:chExt cx="1828800" cy="1435100"/>
          </a:xfrm>
        </p:grpSpPr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 l="12640" t="28651" r="25621" b="8427"/>
            <a:stretch>
              <a:fillRect/>
            </a:stretch>
          </p:blipFill>
          <p:spPr bwMode="auto">
            <a:xfrm>
              <a:off x="457200" y="5032375"/>
              <a:ext cx="1752600" cy="143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" name="Text Box 14"/>
            <p:cNvSpPr txBox="1">
              <a:spLocks noChangeArrowheads="1"/>
            </p:cNvSpPr>
            <p:nvPr/>
          </p:nvSpPr>
          <p:spPr bwMode="auto">
            <a:xfrm>
              <a:off x="381000" y="5718175"/>
              <a:ext cx="3746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0000FF"/>
                  </a:solidFill>
                </a:rPr>
                <a:t>ON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371725" y="2390775"/>
            <a:ext cx="1828800" cy="1506538"/>
            <a:chOff x="2692400" y="4994275"/>
            <a:chExt cx="1828800" cy="1506538"/>
          </a:xfrm>
        </p:grpSpPr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9" cstate="print"/>
            <a:srcRect l="12979" t="28651" r="25621" b="8427"/>
            <a:stretch>
              <a:fillRect/>
            </a:stretch>
          </p:blipFill>
          <p:spPr bwMode="auto">
            <a:xfrm>
              <a:off x="2692400" y="4994275"/>
              <a:ext cx="1828800" cy="1506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4" name="Text Box 16"/>
            <p:cNvSpPr txBox="1">
              <a:spLocks noChangeArrowheads="1"/>
            </p:cNvSpPr>
            <p:nvPr/>
          </p:nvSpPr>
          <p:spPr bwMode="auto">
            <a:xfrm>
              <a:off x="2768600" y="5908675"/>
              <a:ext cx="4381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3300"/>
                  </a:solidFill>
                </a:rPr>
                <a:t>OFF</a:t>
              </a:r>
            </a:p>
          </p:txBody>
        </p:sp>
      </p:grpSp>
      <p:sp>
        <p:nvSpPr>
          <p:cNvPr id="35" name="Right Arrow 34"/>
          <p:cNvSpPr/>
          <p:nvPr/>
        </p:nvSpPr>
        <p:spPr bwMode="auto">
          <a:xfrm>
            <a:off x="5448300" y="3778250"/>
            <a:ext cx="228600" cy="190500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Title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PETS on/off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7" grpId="0"/>
      <p:bldP spid="35" grpId="0" animBg="1"/>
    </p:bldLst>
  </p:timing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fornian FB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fornian FB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9571</TotalTime>
  <Words>2010</Words>
  <Application>Microsoft Office PowerPoint</Application>
  <PresentationFormat>On-screen Show (4:3)</PresentationFormat>
  <Paragraphs>564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2_Default Design</vt:lpstr>
      <vt:lpstr>Default Design</vt:lpstr>
      <vt:lpstr>1_Default Design</vt:lpstr>
      <vt:lpstr>3_Default Design</vt:lpstr>
      <vt:lpstr>4_Default Design</vt:lpstr>
      <vt:lpstr>CTF3 program completion and upgrade to CTF3+</vt:lpstr>
      <vt:lpstr>Slide 2</vt:lpstr>
      <vt:lpstr>2011 CTF3 main goals</vt:lpstr>
      <vt:lpstr>Drive Beam generation</vt:lpstr>
      <vt:lpstr>TBTS 12 GHz RF installation</vt:lpstr>
      <vt:lpstr>RF power</vt:lpstr>
      <vt:lpstr>Two beam issues</vt:lpstr>
      <vt:lpstr>Other issues</vt:lpstr>
      <vt:lpstr>PETS on/off</vt:lpstr>
      <vt:lpstr>TBL completion</vt:lpstr>
      <vt:lpstr>Schedule 2011</vt:lpstr>
      <vt:lpstr>Increased run-time</vt:lpstr>
      <vt:lpstr>Validation of DB scheme</vt:lpstr>
      <vt:lpstr>CTF3 limitations</vt:lpstr>
      <vt:lpstr>CTF3 beam power upgrade</vt:lpstr>
      <vt:lpstr>CTF3 beam power upgrade </vt:lpstr>
      <vt:lpstr>CLIC modules in CLEX</vt:lpstr>
      <vt:lpstr>PROTOTYPE Module - CLEX:  Phase 3</vt:lpstr>
      <vt:lpstr>PROTOTYPE Module - CLEX:  Phase 4</vt:lpstr>
      <vt:lpstr>Plans for TBL beyond 2012</vt:lpstr>
      <vt:lpstr>Phase measurements &amp; feed-forward</vt:lpstr>
      <vt:lpstr>Slide 22</vt:lpstr>
      <vt:lpstr>Beyond CTF3</vt:lpstr>
      <vt:lpstr>Resources for CTF3+</vt:lpstr>
      <vt:lpstr>Conclusion</vt:lpstr>
      <vt:lpstr>Spares</vt:lpstr>
      <vt:lpstr>Phase coding for PHIN</vt:lpstr>
      <vt:lpstr>Feasibility demonstration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CTF3 program completion and upgrade to CTF3+</dc:title>
  <dc:creator>Frank Tecker</dc:creator>
  <cp:lastModifiedBy>doebert</cp:lastModifiedBy>
  <cp:revision>61</cp:revision>
  <dcterms:created xsi:type="dcterms:W3CDTF">2011-01-26T10:09:56Z</dcterms:created>
  <dcterms:modified xsi:type="dcterms:W3CDTF">2011-02-03T08:05:25Z</dcterms:modified>
</cp:coreProperties>
</file>