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84" r:id="rId3"/>
    <p:sldId id="288" r:id="rId4"/>
    <p:sldId id="267" r:id="rId5"/>
    <p:sldId id="280" r:id="rId6"/>
    <p:sldId id="268" r:id="rId7"/>
    <p:sldId id="279" r:id="rId8"/>
    <p:sldId id="258" r:id="rId9"/>
    <p:sldId id="263" r:id="rId10"/>
    <p:sldId id="276" r:id="rId11"/>
    <p:sldId id="270" r:id="rId12"/>
    <p:sldId id="297" r:id="rId13"/>
    <p:sldId id="275" r:id="rId14"/>
    <p:sldId id="272" r:id="rId15"/>
    <p:sldId id="264" r:id="rId16"/>
    <p:sldId id="296" r:id="rId17"/>
    <p:sldId id="298" r:id="rId18"/>
    <p:sldId id="282" r:id="rId19"/>
    <p:sldId id="289" r:id="rId20"/>
    <p:sldId id="295" r:id="rId21"/>
    <p:sldId id="293" r:id="rId22"/>
    <p:sldId id="294" r:id="rId23"/>
    <p:sldId id="291" r:id="rId24"/>
    <p:sldId id="277" r:id="rId25"/>
    <p:sldId id="266" r:id="rId26"/>
    <p:sldId id="273" r:id="rId27"/>
    <p:sldId id="274" r:id="rId28"/>
    <p:sldId id="283" r:id="rId29"/>
    <p:sldId id="299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3" autoAdjust="0"/>
    <p:restoredTop sz="92477" autoAdjust="0"/>
  </p:normalViewPr>
  <p:slideViewPr>
    <p:cSldViewPr snapToGrid="0" snapToObjects="1">
      <p:cViewPr varScale="1">
        <p:scale>
          <a:sx n="160" d="100"/>
          <a:sy n="160" d="100"/>
        </p:scale>
        <p:origin x="-120" y="-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7" d="100"/>
        <a:sy n="167" d="100"/>
      </p:scale>
      <p:origin x="0" y="4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4B02C-2869-EA4E-A630-586D14C34F87}" type="datetime1">
              <a:rPr lang="en-US" smtClean="0"/>
              <a:t>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01C04-C222-154B-8F02-D60E80175E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9367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EC5D9-3244-BE44-98E7-6496A032A4DF}" type="datetime1">
              <a:rPr lang="en-US" smtClean="0"/>
              <a:t>2/2/11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BD881-18BA-FD4B-A9CE-0F1733AB7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163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BD881-18BA-FD4B-A9CE-0F1733AB76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22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BD881-18BA-FD4B-A9CE-0F1733AB76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07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BD881-18BA-FD4B-A9CE-0F1733AB76A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8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E619D-2C3D-FE4F-B861-969C9F6A0F06}" type="datetime1">
              <a:rPr lang="en-US" smtClean="0"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93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905BF-93B1-AF45-819E-DE63768C71D2}" type="datetime1">
              <a:rPr lang="en-US" smtClean="0"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8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1965B-4804-9741-A506-ABC72CA06A4B}" type="datetime1">
              <a:rPr lang="en-US" smtClean="0"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8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67C8-D373-914C-8DAD-4D3869063A9C}" type="datetime1">
              <a:rPr lang="en-US" smtClean="0"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8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D261A-C5FE-3E42-A6C6-18BB20180291}" type="datetime1">
              <a:rPr lang="en-US" smtClean="0"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9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FC43B-4484-1E4D-A438-1BAA0EFAD6C2}" type="datetime1">
              <a:rPr lang="en-US" smtClean="0"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22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3A1B-211B-E44A-96B3-C32E79928CE0}" type="datetime1">
              <a:rPr lang="en-US" smtClean="0"/>
              <a:t>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979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601B8-7EE6-5B4D-8240-F3EC35FA28AE}" type="datetime1">
              <a:rPr lang="en-US" smtClean="0"/>
              <a:t>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45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9074-8ABD-C444-9819-2C41B9188E3C}" type="datetime1">
              <a:rPr lang="en-US" smtClean="0"/>
              <a:t>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3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360A-3D42-1C42-AC23-9759EA48539C}" type="datetime1">
              <a:rPr lang="en-US" smtClean="0"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38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2EDE3-92BB-7F45-99E6-CB4EC7CB7AB9}" type="datetime1">
              <a:rPr lang="en-US" smtClean="0"/>
              <a:t>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2956F-AB9F-204F-8816-7DA2920BF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9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786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B5507-7FAF-C145-8E64-E50DED526D7B}" type="datetime1">
              <a:rPr lang="en-US" smtClean="0"/>
              <a:t>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2956F-AB9F-204F-8816-7DA2920BF5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635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1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emf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oleObject" Target="file:///\\localhost\Users\Andrea\Dropbox\ACE\Macintosh%20HD:Users:Andrea:Dropbox:ACE:Igor:The%20CLIC%20Power%20Extraction%20and%20Transfer%20Structure.doc!OLE_LINK2" TargetMode="External"/><Relationship Id="rId9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9830"/>
            <a:ext cx="7772400" cy="1470025"/>
          </a:xfrm>
        </p:spPr>
        <p:txBody>
          <a:bodyPr/>
          <a:lstStyle/>
          <a:p>
            <a:r>
              <a:rPr lang="en-US" dirty="0" smtClean="0"/>
              <a:t>The CLIC Two-Beam Accelerator</a:t>
            </a:r>
            <a:br>
              <a:rPr lang="en-US" dirty="0" smtClean="0"/>
            </a:br>
            <a:r>
              <a:rPr lang="en-US" dirty="0" smtClean="0"/>
              <a:t>Module &amp; Requirements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79442"/>
            <a:ext cx="6400800" cy="3170876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Andrea </a:t>
            </a:r>
            <a:r>
              <a:rPr lang="en-US" sz="1800" dirty="0" smtClean="0">
                <a:solidFill>
                  <a:srgbClr val="000000"/>
                </a:solidFill>
              </a:rPr>
              <a:t>Latina </a:t>
            </a:r>
          </a:p>
          <a:p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for the CLIC Group</a:t>
            </a:r>
            <a:endParaRPr lang="en-US" sz="1800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>
                <a:solidFill>
                  <a:srgbClr val="BFBFBF"/>
                </a:solidFill>
              </a:rPr>
              <a:t>This presentation has been prepared with the help of</a:t>
            </a:r>
          </a:p>
          <a:p>
            <a:endParaRPr lang="en-US" sz="1400" dirty="0" smtClean="0">
              <a:solidFill>
                <a:srgbClr val="BFBFBF"/>
              </a:solidFill>
            </a:endParaRPr>
          </a:p>
          <a:p>
            <a:r>
              <a:rPr lang="en-US" sz="1400" dirty="0" smtClean="0">
                <a:solidFill>
                  <a:srgbClr val="BFBFBF"/>
                </a:solidFill>
              </a:rPr>
              <a:t>G. </a:t>
            </a:r>
            <a:r>
              <a:rPr lang="en-US" sz="1400" dirty="0" err="1" smtClean="0">
                <a:solidFill>
                  <a:srgbClr val="BFBFBF"/>
                </a:solidFill>
              </a:rPr>
              <a:t>Riddone</a:t>
            </a:r>
            <a:r>
              <a:rPr lang="en-US" sz="1400" dirty="0" smtClean="0">
                <a:solidFill>
                  <a:srgbClr val="BFBFBF"/>
                </a:solidFill>
              </a:rPr>
              <a:t>, W. </a:t>
            </a:r>
            <a:r>
              <a:rPr lang="en-US" sz="1400" dirty="0" err="1" smtClean="0">
                <a:solidFill>
                  <a:srgbClr val="BFBFBF"/>
                </a:solidFill>
              </a:rPr>
              <a:t>Wuensch</a:t>
            </a:r>
            <a:r>
              <a:rPr lang="en-US" sz="1400" dirty="0" smtClean="0">
                <a:solidFill>
                  <a:srgbClr val="BFBFBF"/>
                </a:solidFill>
              </a:rPr>
              <a:t>, I. </a:t>
            </a:r>
            <a:r>
              <a:rPr lang="en-US" sz="1400" dirty="0" err="1" smtClean="0">
                <a:solidFill>
                  <a:srgbClr val="BFBFBF"/>
                </a:solidFill>
              </a:rPr>
              <a:t>Syratchev</a:t>
            </a:r>
            <a:r>
              <a:rPr lang="en-US" sz="1400" dirty="0" smtClean="0">
                <a:solidFill>
                  <a:srgbClr val="BFBFBF"/>
                </a:solidFill>
              </a:rPr>
              <a:t>, A. </a:t>
            </a:r>
            <a:r>
              <a:rPr lang="en-US" sz="1400" dirty="0" err="1" smtClean="0">
                <a:solidFill>
                  <a:srgbClr val="BFBFBF"/>
                </a:solidFill>
              </a:rPr>
              <a:t>Gridiev</a:t>
            </a:r>
            <a:r>
              <a:rPr lang="en-US" sz="1400" dirty="0" smtClean="0">
                <a:solidFill>
                  <a:srgbClr val="BFBFBF"/>
                </a:solidFill>
              </a:rPr>
              <a:t>, M. Modena, H. </a:t>
            </a:r>
            <a:r>
              <a:rPr lang="en-US" sz="1400" dirty="0" err="1" smtClean="0">
                <a:solidFill>
                  <a:srgbClr val="BFBFBF"/>
                </a:solidFill>
              </a:rPr>
              <a:t>Mainaud</a:t>
            </a:r>
            <a:r>
              <a:rPr lang="en-US" sz="1400" dirty="0" smtClean="0">
                <a:solidFill>
                  <a:srgbClr val="BFBFBF"/>
                </a:solidFill>
              </a:rPr>
              <a:t> Durand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>
                <a:solidFill>
                  <a:schemeClr val="tx1"/>
                </a:solidFill>
              </a:rPr>
              <a:t>CLIC Advisory Committee – CERN, Feb 2-4 2011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69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1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Module RF Network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39059" y="4613013"/>
            <a:ext cx="86584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two-beam RF network includes the X-band rectangular wave-guides providing connection between PETS, AC and other supplementary devices.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It’s necessary to join the PETS outgoing waves by one channel. Because of the limited longitudinal space a compact coupler is needed.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In </a:t>
            </a:r>
            <a:r>
              <a:rPr lang="en-US" sz="1600" dirty="0"/>
              <a:t>case of a breakdown in a AS it is necessary to interrupt the power produced by the corresponding PETS within 20 </a:t>
            </a:r>
            <a:r>
              <a:rPr lang="en-US" sz="1600" dirty="0" err="1"/>
              <a:t>ms</a:t>
            </a:r>
            <a:r>
              <a:rPr lang="en-US" sz="1600" dirty="0" err="1" smtClean="0"/>
              <a:t>.</a:t>
            </a:r>
            <a:r>
              <a:rPr lang="en-US" sz="1600" dirty="0" smtClean="0"/>
              <a:t> “On-Off” mechanism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239059" y="1176458"/>
            <a:ext cx="865841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>
                <a:cs typeface="TimesNewRomanPSMT" charset="0"/>
              </a:rPr>
              <a:t>The RF system comprises the connection between the PETS and ACS and then from the ACS to the high power loads.</a:t>
            </a:r>
          </a:p>
        </p:txBody>
      </p:sp>
      <p:pic>
        <p:nvPicPr>
          <p:cNvPr id="4" name="Picture 3" descr="Networ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376" y="1866721"/>
            <a:ext cx="4802478" cy="255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1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1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Module RF Network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361314" y="4398429"/>
            <a:ext cx="84213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Another </a:t>
            </a:r>
            <a:r>
              <a:rPr lang="en-US" dirty="0"/>
              <a:t>requirement is to </a:t>
            </a:r>
            <a:r>
              <a:rPr lang="en-US" dirty="0" smtClean="0"/>
              <a:t>guarantee transverse </a:t>
            </a:r>
            <a:r>
              <a:rPr lang="en-US" dirty="0"/>
              <a:t>alignment flexibility between the two beams and </a:t>
            </a:r>
            <a:r>
              <a:rPr lang="en-US" dirty="0" smtClean="0"/>
              <a:t>thus to </a:t>
            </a:r>
            <a:r>
              <a:rPr lang="en-US" dirty="0"/>
              <a:t>allow for the power transmission without electrical </a:t>
            </a:r>
            <a:r>
              <a:rPr lang="en-US" dirty="0" smtClean="0"/>
              <a:t>contact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Another necessity is </a:t>
            </a:r>
            <a:r>
              <a:rPr lang="en-US" dirty="0"/>
              <a:t>to have a split of power between two AS without any reflection to the feeding </a:t>
            </a:r>
            <a:r>
              <a:rPr lang="en-US" dirty="0" smtClean="0"/>
              <a:t>PETS in a broad frequency range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The power delivered from PETS to </a:t>
            </a:r>
            <a:r>
              <a:rPr lang="en-US" dirty="0" smtClean="0"/>
              <a:t>the two </a:t>
            </a:r>
            <a:r>
              <a:rPr lang="en-US" dirty="0"/>
              <a:t>fed AS must </a:t>
            </a:r>
            <a:r>
              <a:rPr lang="en-US" dirty="0" smtClean="0"/>
              <a:t>be </a:t>
            </a:r>
            <a:r>
              <a:rPr lang="en-US" b="1" dirty="0" smtClean="0"/>
              <a:t>synchronized </a:t>
            </a:r>
            <a:r>
              <a:rPr lang="en-US" b="1" dirty="0"/>
              <a:t>in </a:t>
            </a:r>
            <a:r>
              <a:rPr lang="en-US" b="1" dirty="0" smtClean="0"/>
              <a:t>phase</a:t>
            </a:r>
            <a:endParaRPr lang="en-US" b="1" dirty="0"/>
          </a:p>
        </p:txBody>
      </p:sp>
      <p:pic>
        <p:nvPicPr>
          <p:cNvPr id="5" name="Picture 4" descr="Sketch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148" y="1041710"/>
            <a:ext cx="5677705" cy="328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599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62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Main Beam RF Diagnostics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4723" y="2780752"/>
            <a:ext cx="487681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Two types of </a:t>
            </a:r>
            <a:r>
              <a:rPr lang="en-US" sz="1400" dirty="0" smtClean="0"/>
              <a:t>PETS+2AS units </a:t>
            </a:r>
            <a:r>
              <a:rPr lang="en-US" sz="1400" dirty="0"/>
              <a:t>will be installed: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Reference </a:t>
            </a:r>
            <a:r>
              <a:rPr lang="en-US" sz="1400" b="1" dirty="0"/>
              <a:t>(black)</a:t>
            </a:r>
            <a:r>
              <a:rPr lang="en-US" sz="1400" dirty="0"/>
              <a:t> (2 units at the beginning and 2 units at the end of a DB sector)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/>
              <a:t>It will have more signals and with higher resolution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/>
              <a:t>The signals will be time resolved: </a:t>
            </a:r>
            <a:r>
              <a:rPr lang="en-US" sz="1400" dirty="0" err="1"/>
              <a:t>dt</a:t>
            </a:r>
            <a:r>
              <a:rPr lang="en-US" sz="1400" dirty="0"/>
              <a:t> ~ 0.5 ns (pulse shape)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Regular </a:t>
            </a:r>
            <a:r>
              <a:rPr lang="en-US" sz="1400" b="1" dirty="0">
                <a:solidFill>
                  <a:srgbClr val="3366FF"/>
                </a:solidFill>
              </a:rPr>
              <a:t>(blue) </a:t>
            </a:r>
            <a:r>
              <a:rPr lang="en-US" sz="1400" dirty="0"/>
              <a:t>(all the rest)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/>
              <a:t>It will have 1 or 2 signals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400" dirty="0"/>
              <a:t>Integral over the pulse (1 or 2 numbers per pulse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0" y="6550223"/>
            <a:ext cx="185178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b="1" dirty="0" smtClean="0"/>
              <a:t>A. </a:t>
            </a:r>
            <a:r>
              <a:rPr lang="en-US" sz="1400" b="1" dirty="0" err="1" smtClean="0"/>
              <a:t>Grudiev</a:t>
            </a:r>
            <a:endParaRPr lang="en-US" sz="1400" b="1" dirty="0"/>
          </a:p>
        </p:txBody>
      </p:sp>
      <p:grpSp>
        <p:nvGrpSpPr>
          <p:cNvPr id="34" name="Group 33"/>
          <p:cNvGrpSpPr/>
          <p:nvPr/>
        </p:nvGrpSpPr>
        <p:grpSpPr>
          <a:xfrm>
            <a:off x="2227368" y="1075167"/>
            <a:ext cx="4689264" cy="1443288"/>
            <a:chOff x="2227368" y="1318779"/>
            <a:chExt cx="4689264" cy="1443288"/>
          </a:xfrm>
        </p:grpSpPr>
        <p:sp>
          <p:nvSpPr>
            <p:cNvPr id="31" name="Rectangle 30"/>
            <p:cNvSpPr/>
            <p:nvPr/>
          </p:nvSpPr>
          <p:spPr>
            <a:xfrm>
              <a:off x="2227368" y="2515846"/>
              <a:ext cx="217514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General layout in a DB Sector (~800m)</a:t>
              </a:r>
            </a:p>
          </p:txBody>
        </p:sp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27368" y="1318779"/>
              <a:ext cx="4689264" cy="1197067"/>
            </a:xfrm>
            <a:prstGeom prst="rect">
              <a:avLst/>
            </a:prstGeom>
          </p:spPr>
        </p:pic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816" y="3010039"/>
            <a:ext cx="1935491" cy="23825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6" name="Rectangle 35"/>
          <p:cNvSpPr/>
          <p:nvPr/>
        </p:nvSpPr>
        <p:spPr>
          <a:xfrm>
            <a:off x="5192816" y="2723597"/>
            <a:ext cx="15527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/>
              <a:t>PETS+2AS unit: Reference</a:t>
            </a:r>
            <a:endParaRPr lang="en-US" sz="10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676" y="3010039"/>
            <a:ext cx="1708361" cy="23825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9" name="Rectangle 38"/>
          <p:cNvSpPr/>
          <p:nvPr/>
        </p:nvSpPr>
        <p:spPr>
          <a:xfrm>
            <a:off x="7266676" y="2723597"/>
            <a:ext cx="14285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/>
              <a:t>PETS+2AS unit: </a:t>
            </a:r>
            <a:r>
              <a:rPr lang="en-US" sz="1000" b="1" dirty="0" smtClean="0"/>
              <a:t>Regular</a:t>
            </a:r>
            <a:endParaRPr lang="en-US" sz="1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266676" y="5454420"/>
            <a:ext cx="1708361" cy="400110"/>
          </a:xfrm>
          <a:prstGeom prst="rect">
            <a:avLst/>
          </a:prstGeom>
          <a:solidFill>
            <a:srgbClr val="FFFE98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000" dirty="0" smtClean="0"/>
              <a:t>RF breakdown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 smtClean="0"/>
              <a:t>PETS on/off failure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429008" y="5454420"/>
            <a:ext cx="3699299" cy="1323439"/>
          </a:xfrm>
          <a:prstGeom prst="rect">
            <a:avLst/>
          </a:prstGeom>
          <a:solidFill>
            <a:srgbClr val="FFFE98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000" dirty="0" smtClean="0"/>
              <a:t>RF diagnostic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000" dirty="0" smtClean="0"/>
              <a:t>RF </a:t>
            </a:r>
            <a:r>
              <a:rPr lang="en-US" sz="1000" dirty="0"/>
              <a:t>breakdown in PETS and AS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000" dirty="0"/>
              <a:t>PETS on/off </a:t>
            </a:r>
            <a:r>
              <a:rPr lang="en-US" sz="1000" dirty="0" smtClean="0"/>
              <a:t>failure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000" dirty="0"/>
              <a:t>Provide references for the regular PETS+2AS units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/>
              <a:t>Beam control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000" dirty="0" smtClean="0"/>
              <a:t>RF power production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000" dirty="0" smtClean="0"/>
              <a:t>Energy measurement and beam loading transient compensation</a:t>
            </a:r>
          </a:p>
        </p:txBody>
      </p:sp>
    </p:spTree>
    <p:extLst>
      <p:ext uri="{BB962C8B-B14F-4D97-AF65-F5344CB8AC3E}">
        <p14:creationId xmlns:p14="http://schemas.microsoft.com/office/powerpoint/2010/main" val="2135082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8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WakeField</a:t>
            </a:r>
            <a:r>
              <a:rPr lang="en-US" dirty="0" smtClean="0"/>
              <a:t> </a:t>
            </a:r>
            <a:r>
              <a:rPr lang="en-US" dirty="0" smtClean="0"/>
              <a:t>Monitors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2560" y="1108992"/>
            <a:ext cx="851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Position monitors called Wakefield Monitors (WFM) are integrated to the structure for beam-based alignment (cost saving solution</a:t>
            </a:r>
            <a:r>
              <a:rPr lang="en-US" sz="1600" dirty="0" smtClean="0"/>
              <a:t>). </a:t>
            </a:r>
            <a:r>
              <a:rPr lang="en-US" sz="1600" dirty="0" smtClean="0"/>
              <a:t>There </a:t>
            </a:r>
            <a:r>
              <a:rPr lang="en-US" sz="1600" dirty="0" smtClean="0"/>
              <a:t>will be 1 WFM for each super-structure.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To </a:t>
            </a:r>
            <a:r>
              <a:rPr lang="en-US" sz="1600" dirty="0" smtClean="0"/>
              <a:t>achieve the target luminosity, the accelerating structures must be aligned to an accuracy of </a:t>
            </a:r>
            <a:r>
              <a:rPr lang="en-US" sz="1600" b="1" dirty="0" smtClean="0"/>
              <a:t>3.5 </a:t>
            </a:r>
            <a:r>
              <a:rPr lang="en-US" sz="1600" b="1" dirty="0" err="1"/>
              <a:t>μ</a:t>
            </a:r>
            <a:r>
              <a:rPr lang="en-US" sz="1600" b="1" dirty="0" err="1" smtClean="0"/>
              <a:t>m</a:t>
            </a:r>
            <a:r>
              <a:rPr lang="en-US" sz="1600" dirty="0" smtClean="0"/>
              <a:t> with respect to the beam trajectory</a:t>
            </a:r>
            <a:r>
              <a:rPr lang="en-US" sz="1600" dirty="0" smtClean="0"/>
              <a:t>.</a:t>
            </a:r>
            <a:endParaRPr lang="en-US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302559" y="4962738"/>
            <a:ext cx="851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alignment of the accelerating structures in the CLIC main linac </a:t>
            </a:r>
            <a:r>
              <a:rPr lang="en-US" sz="1600" dirty="0" smtClean="0"/>
              <a:t>is necessary to </a:t>
            </a:r>
            <a:r>
              <a:rPr lang="en-US" sz="1600" dirty="0"/>
              <a:t>remove the </a:t>
            </a:r>
            <a:r>
              <a:rPr lang="en-US" sz="1600" dirty="0" err="1"/>
              <a:t>wakefield</a:t>
            </a:r>
            <a:r>
              <a:rPr lang="en-US" sz="1600" dirty="0"/>
              <a:t> effects on the beam. 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Simulations moving the articulation points </a:t>
            </a:r>
            <a:r>
              <a:rPr lang="en-US" sz="1600" dirty="0"/>
              <a:t>showed that the emittance growth can be very well improved by aligning the accelerating structures to an accuracy of </a:t>
            </a:r>
            <a:r>
              <a:rPr lang="en-US" sz="1600" dirty="0" smtClean="0"/>
              <a:t>3.5 </a:t>
            </a:r>
            <a:r>
              <a:rPr lang="en-US" sz="1600" dirty="0" err="1" smtClean="0"/>
              <a:t>μm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/>
              <a:t>For</a:t>
            </a:r>
            <a:r>
              <a:rPr lang="en-US" sz="1600" dirty="0" smtClean="0"/>
              <a:t> our </a:t>
            </a:r>
            <a:r>
              <a:rPr lang="en-US" sz="1600" dirty="0"/>
              <a:t>tolerance </a:t>
            </a:r>
            <a:r>
              <a:rPr lang="en-US" sz="1600" dirty="0" smtClean="0"/>
              <a:t>σ</a:t>
            </a:r>
            <a:r>
              <a:rPr lang="en-US" sz="1600" baseline="-25000" dirty="0" smtClean="0"/>
              <a:t>WFM</a:t>
            </a:r>
            <a:r>
              <a:rPr lang="en-US" sz="1600" dirty="0" smtClean="0"/>
              <a:t> </a:t>
            </a:r>
            <a:r>
              <a:rPr lang="en-US" sz="1600" dirty="0"/>
              <a:t>= </a:t>
            </a:r>
            <a:r>
              <a:rPr lang="en-US" sz="1600" dirty="0" smtClean="0"/>
              <a:t>3.5 µm, </a:t>
            </a:r>
            <a:r>
              <a:rPr lang="en-US" sz="1600" dirty="0"/>
              <a:t>we </a:t>
            </a:r>
            <a:r>
              <a:rPr lang="en-US" sz="1600" dirty="0" smtClean="0"/>
              <a:t>found ∆</a:t>
            </a:r>
            <a:r>
              <a:rPr lang="en-US" sz="1600" dirty="0" err="1" smtClean="0"/>
              <a:t>ε</a:t>
            </a:r>
            <a:r>
              <a:rPr lang="en-US" sz="1600" baseline="-25000" dirty="0" err="1" smtClean="0"/>
              <a:t>y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≈ 0.5 nm.</a:t>
            </a:r>
            <a:endParaRPr 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5969311" y="2357190"/>
            <a:ext cx="2532740" cy="2464220"/>
            <a:chOff x="5326333" y="2357190"/>
            <a:chExt cx="2532740" cy="2464220"/>
          </a:xfrm>
        </p:grpSpPr>
        <p:sp>
          <p:nvSpPr>
            <p:cNvPr id="9" name="TextBox 8"/>
            <p:cNvSpPr txBox="1"/>
            <p:nvPr/>
          </p:nvSpPr>
          <p:spPr>
            <a:xfrm>
              <a:off x="5326333" y="4575189"/>
              <a:ext cx="21413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Beam-based alignment of the cavities</a:t>
              </a:r>
              <a:endParaRPr lang="en-US" sz="1000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8840" y="2357190"/>
              <a:ext cx="2480233" cy="2338718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666482" y="2507478"/>
            <a:ext cx="3206046" cy="2360167"/>
            <a:chOff x="1365026" y="2507478"/>
            <a:chExt cx="3206046" cy="236016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8840" y="2507478"/>
              <a:ext cx="3182232" cy="215937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365026" y="4590646"/>
              <a:ext cx="20226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TBTS </a:t>
              </a:r>
              <a:r>
                <a:rPr lang="en-US" sz="1000" dirty="0" err="1" smtClean="0"/>
                <a:t>WakeField</a:t>
              </a:r>
              <a:r>
                <a:rPr lang="en-US" sz="1000" dirty="0" smtClean="0"/>
                <a:t> Monitor Prototype</a:t>
              </a:r>
              <a:r>
                <a:rPr lang="en-US" sz="1200" dirty="0" smtClean="0"/>
                <a:t> </a:t>
              </a:r>
              <a:endParaRPr lang="en-US" sz="1200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2387368"/>
            <a:ext cx="1371600" cy="1244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3600216"/>
            <a:ext cx="1358900" cy="11684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5683250" y="2563813"/>
            <a:ext cx="7937" cy="1841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4856363" y="3040063"/>
            <a:ext cx="802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TM-like modes</a:t>
            </a:r>
            <a:endParaRPr lang="en-US" sz="8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4875173" y="4259457"/>
            <a:ext cx="7652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TE-like modes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57383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767" y="-1789"/>
            <a:ext cx="8644467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Supporting Girders &amp; Active-Pre Alignment</a:t>
            </a:r>
            <a:endParaRPr lang="en-US" sz="3600" dirty="0"/>
          </a:p>
        </p:txBody>
      </p:sp>
      <p:grpSp>
        <p:nvGrpSpPr>
          <p:cNvPr id="9" name="Group 8"/>
          <p:cNvGrpSpPr/>
          <p:nvPr/>
        </p:nvGrpSpPr>
        <p:grpSpPr>
          <a:xfrm>
            <a:off x="380999" y="1253821"/>
            <a:ext cx="8382003" cy="4955203"/>
            <a:chOff x="380999" y="1253821"/>
            <a:chExt cx="8382003" cy="4955203"/>
          </a:xfrm>
        </p:grpSpPr>
        <p:sp>
          <p:nvSpPr>
            <p:cNvPr id="3" name="Rectangle 2"/>
            <p:cNvSpPr/>
            <p:nvPr/>
          </p:nvSpPr>
          <p:spPr>
            <a:xfrm>
              <a:off x="380999" y="1253821"/>
              <a:ext cx="8382003" cy="49552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The </a:t>
              </a:r>
              <a:r>
                <a:rPr lang="en-US" sz="1600" dirty="0" smtClean="0"/>
                <a:t>pre-alignment </a:t>
              </a:r>
              <a:r>
                <a:rPr lang="en-US" sz="1600" dirty="0"/>
                <a:t>of CLIC will have to guarantee </a:t>
              </a:r>
              <a:r>
                <a:rPr lang="en-US" sz="1600" dirty="0">
                  <a:solidFill>
                    <a:srgbClr val="FF0000"/>
                  </a:solidFill>
                </a:rPr>
                <a:t>a tolerance on the transverse positions of the girders of ± 10 </a:t>
              </a:r>
              <a:r>
                <a:rPr lang="en-US" sz="1600" dirty="0" err="1">
                  <a:solidFill>
                    <a:srgbClr val="FF0000"/>
                  </a:solidFill>
                </a:rPr>
                <a:t>μm</a:t>
              </a:r>
              <a:r>
                <a:rPr lang="en-US" sz="1600" dirty="0">
                  <a:solidFill>
                    <a:srgbClr val="FF0000"/>
                  </a:solidFill>
                </a:rPr>
                <a:t> </a:t>
              </a:r>
              <a:r>
                <a:rPr lang="en-US" sz="1600" dirty="0" smtClean="0">
                  <a:solidFill>
                    <a:srgbClr val="FF0000"/>
                  </a:solidFill>
                </a:rPr>
                <a:t>(1σ) on  a </a:t>
              </a:r>
              <a:r>
                <a:rPr lang="en-US" sz="1600" dirty="0">
                  <a:solidFill>
                    <a:srgbClr val="FF0000"/>
                  </a:solidFill>
                </a:rPr>
                <a:t>sliding window of 200m. </a:t>
              </a:r>
              <a:endParaRPr lang="en-US" sz="1600" dirty="0" smtClean="0">
                <a:solidFill>
                  <a:srgbClr val="FF0000"/>
                </a:solidFill>
              </a:endParaRPr>
            </a:p>
            <a:p>
              <a:endParaRPr lang="en-US" sz="1600" dirty="0" smtClean="0"/>
            </a:p>
            <a:p>
              <a:endParaRPr lang="en-US" sz="1600" dirty="0"/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A </a:t>
              </a:r>
              <a:r>
                <a:rPr lang="en-US" sz="1600" dirty="0"/>
                <a:t>simplification of the problem </a:t>
              </a:r>
              <a:r>
                <a:rPr lang="en-US" sz="1600" dirty="0" smtClean="0"/>
                <a:t>is to pre-align </a:t>
              </a:r>
              <a:r>
                <a:rPr lang="en-US" sz="1600" dirty="0"/>
                <a:t>a number of components of each linac on girders, </a:t>
              </a:r>
              <a:r>
                <a:rPr lang="en-US" sz="1600" dirty="0" smtClean="0"/>
                <a:t>i.e. align the </a:t>
              </a:r>
              <a:r>
                <a:rPr lang="en-US" sz="1600" dirty="0"/>
                <a:t>girders instead of aligning each of the components</a:t>
              </a:r>
            </a:p>
            <a:p>
              <a:endParaRPr lang="en-US" sz="1600" dirty="0" smtClean="0"/>
            </a:p>
            <a:p>
              <a:endParaRPr lang="en-US" sz="1600" dirty="0"/>
            </a:p>
            <a:p>
              <a:endParaRPr lang="en-US" sz="1600" dirty="0" smtClean="0"/>
            </a:p>
            <a:p>
              <a:pPr algn="ctr"/>
              <a:r>
                <a:rPr lang="en-US" sz="1000" dirty="0"/>
                <a:t>Adjacent girders linked by a common articulation point</a:t>
              </a:r>
            </a:p>
            <a:p>
              <a:pPr marL="285750" indent="-285750">
                <a:buFont typeface="Arial"/>
                <a:buChar char="•"/>
              </a:pPr>
              <a:endParaRPr lang="en-US" sz="1600" dirty="0" smtClean="0"/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A </a:t>
              </a:r>
              <a:r>
                <a:rPr lang="en-US" sz="1600" dirty="0"/>
                <a:t>simplification of the alignment by linking all the adjacent girders by a common articulation point. The alignment then consists in aligning each articulation point according to </a:t>
              </a:r>
              <a:r>
                <a:rPr lang="en-US" sz="1600" dirty="0">
                  <a:solidFill>
                    <a:srgbClr val="FF0000"/>
                  </a:solidFill>
                </a:rPr>
                <a:t>three degrees of </a:t>
              </a:r>
              <a:r>
                <a:rPr lang="en-US" sz="1600" dirty="0" smtClean="0">
                  <a:solidFill>
                    <a:srgbClr val="FF0000"/>
                  </a:solidFill>
                </a:rPr>
                <a:t>freedom</a:t>
              </a:r>
            </a:p>
            <a:p>
              <a:pPr marL="285750" indent="-285750">
                <a:buFont typeface="Arial"/>
                <a:buChar char="•"/>
              </a:pPr>
              <a:endParaRPr lang="en-US" sz="1600" dirty="0">
                <a:solidFill>
                  <a:srgbClr val="FF0000"/>
                </a:solidFill>
              </a:endParaRPr>
            </a:p>
            <a:p>
              <a:endParaRPr lang="en-US" sz="1600" dirty="0" smtClean="0"/>
            </a:p>
            <a:p>
              <a:endParaRPr lang="en-US" sz="1600" dirty="0" smtClean="0"/>
            </a:p>
            <a:p>
              <a:endParaRPr lang="en-US" sz="1600" dirty="0" smtClean="0"/>
            </a:p>
            <a:p>
              <a:endParaRPr lang="en-US" sz="1600" dirty="0" smtClean="0"/>
            </a:p>
            <a:p>
              <a:pPr algn="ctr"/>
              <a:r>
                <a:rPr lang="en-US" sz="1000" dirty="0" smtClean="0"/>
                <a:t>Adjacent </a:t>
              </a:r>
              <a:r>
                <a:rPr lang="en-US" sz="1000" dirty="0"/>
                <a:t>girders linked by a common articulation point</a:t>
              </a: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80847" y="2749480"/>
              <a:ext cx="4369607" cy="74376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3483" y="4741511"/>
              <a:ext cx="5717034" cy="1070749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0" y="6550223"/>
            <a:ext cx="247647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talk by </a:t>
            </a:r>
            <a:r>
              <a:rPr lang="en-US" sz="1400" b="1" dirty="0" smtClean="0"/>
              <a:t>H. </a:t>
            </a:r>
            <a:r>
              <a:rPr lang="en-US" sz="1400" b="1" dirty="0" err="1" smtClean="0"/>
              <a:t>Mainaud</a:t>
            </a:r>
            <a:r>
              <a:rPr lang="en-US" sz="1400" b="1" dirty="0" smtClean="0"/>
              <a:t> Durand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29239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75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Supporting Girders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0195" y="1279353"/>
            <a:ext cx="8327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The module design is based on a </a:t>
            </a:r>
            <a:r>
              <a:rPr lang="en-US" b="1" dirty="0" smtClean="0"/>
              <a:t>common girder that supports the components of each different system</a:t>
            </a:r>
            <a:r>
              <a:rPr lang="en-US" dirty="0" smtClean="0"/>
              <a:t>: such as AS, vacuum manifolds, RF components, PETS with their compact couplers, “On-Off” mechanism, vacuum connections as well as the DB quadrupoles</a:t>
            </a:r>
            <a:r>
              <a:rPr lang="en-US" dirty="0"/>
              <a:t> </a:t>
            </a:r>
            <a:r>
              <a:rPr lang="en-US" dirty="0" smtClean="0"/>
              <a:t>equipped with BPM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girders should provide a sufficient </a:t>
            </a:r>
            <a:r>
              <a:rPr lang="en-US" b="1" dirty="0" smtClean="0"/>
              <a:t>mechanical stability </a:t>
            </a:r>
            <a:r>
              <a:rPr lang="en-US" dirty="0" smtClean="0"/>
              <a:t>and assure </a:t>
            </a:r>
            <a:r>
              <a:rPr lang="en-US" b="1" dirty="0" smtClean="0"/>
              <a:t>continuity </a:t>
            </a:r>
            <a:r>
              <a:rPr lang="en-US" dirty="0" smtClean="0"/>
              <a:t>for the chain of components of one beam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main components of each </a:t>
            </a:r>
            <a:r>
              <a:rPr lang="en-US" dirty="0" smtClean="0"/>
              <a:t>beam </a:t>
            </a:r>
            <a:r>
              <a:rPr lang="en-US" dirty="0"/>
              <a:t>must be properly aligned to cope with beam and RF </a:t>
            </a:r>
            <a:r>
              <a:rPr lang="en-US" dirty="0" smtClean="0"/>
              <a:t>requirements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MB Q</a:t>
            </a:r>
            <a:r>
              <a:rPr lang="en-US" dirty="0" smtClean="0"/>
              <a:t> must stay independent of other components and such </a:t>
            </a:r>
            <a:r>
              <a:rPr lang="en-US" b="1" dirty="0" smtClean="0"/>
              <a:t>require the self-governing supports</a:t>
            </a:r>
            <a:r>
              <a:rPr lang="en-US" dirty="0" smtClean="0"/>
              <a:t>, which should combine both alignment and stabilization functions. Five degrees of freedom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247647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talk by </a:t>
            </a:r>
            <a:r>
              <a:rPr lang="en-US" sz="1400" b="1" dirty="0" smtClean="0"/>
              <a:t>H. </a:t>
            </a:r>
            <a:r>
              <a:rPr lang="en-US" sz="1400" b="1" dirty="0" err="1" smtClean="0"/>
              <a:t>Mainaud</a:t>
            </a:r>
            <a:r>
              <a:rPr lang="en-US" sz="1400" b="1" dirty="0" smtClean="0"/>
              <a:t> Durand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542765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638" y="-83719"/>
            <a:ext cx="8484725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Pre-Alignment &amp; Stabilization Requirements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02075" y="942373"/>
            <a:ext cx="609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Main alignment requirements in the vertical plane</a:t>
            </a:r>
            <a:endParaRPr lang="en-US" sz="1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247698"/>
              </p:ext>
            </p:extLst>
          </p:nvPr>
        </p:nvGraphicFramePr>
        <p:xfrm>
          <a:off x="2179544" y="1374882"/>
          <a:ext cx="4784912" cy="1828799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232116"/>
                <a:gridCol w="1552796"/>
              </a:tblGrid>
              <a:tr h="2857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Component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Tolerance</a:t>
                      </a:r>
                      <a:r>
                        <a:rPr lang="en-US" sz="1400" baseline="0" dirty="0" smtClean="0"/>
                        <a:t> (1σ)</a:t>
                      </a:r>
                      <a:endParaRPr lang="en-US" sz="1400" dirty="0"/>
                    </a:p>
                  </a:txBody>
                  <a:tcPr/>
                </a:tc>
              </a:tr>
              <a:tr h="2857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Accelerating</a:t>
                      </a:r>
                      <a:r>
                        <a:rPr lang="en-US" sz="1400" baseline="0" dirty="0" smtClean="0"/>
                        <a:t> Structures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 </a:t>
                      </a:r>
                      <a:r>
                        <a:rPr lang="en-US" sz="1400" dirty="0" err="1" smtClean="0"/>
                        <a:t>μm</a:t>
                      </a:r>
                      <a:endParaRPr lang="en-US" sz="1400" dirty="0"/>
                    </a:p>
                  </a:txBody>
                  <a:tcPr/>
                </a:tc>
              </a:tr>
              <a:tr h="2857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31 </a:t>
                      </a:r>
                      <a:r>
                        <a:rPr lang="en-US" sz="1400" dirty="0" err="1" smtClean="0"/>
                        <a:t>μm</a:t>
                      </a:r>
                      <a:endParaRPr lang="en-US" sz="1400" dirty="0"/>
                    </a:p>
                  </a:txBody>
                  <a:tcPr/>
                </a:tc>
              </a:tr>
              <a:tr h="2857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Main beam quadrupoles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 </a:t>
                      </a:r>
                      <a:r>
                        <a:rPr lang="en-US" sz="1400" dirty="0" err="1" smtClean="0"/>
                        <a:t>μm</a:t>
                      </a:r>
                      <a:endParaRPr lang="en-US" sz="1400" dirty="0"/>
                    </a:p>
                  </a:txBody>
                  <a:tcPr/>
                </a:tc>
              </a:tr>
              <a:tr h="2857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BPM for main beam quadrupole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 </a:t>
                      </a:r>
                      <a:r>
                        <a:rPr lang="en-US" sz="1400" dirty="0" err="1" smtClean="0"/>
                        <a:t>μm</a:t>
                      </a:r>
                      <a:endParaRPr lang="en-US" sz="1400" dirty="0"/>
                    </a:p>
                  </a:txBody>
                  <a:tcPr/>
                </a:tc>
              </a:tr>
              <a:tr h="2857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Relative</a:t>
                      </a:r>
                      <a:r>
                        <a:rPr lang="en-US" sz="1400" baseline="0" dirty="0" smtClean="0"/>
                        <a:t> position of MB quad. and BPM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 </a:t>
                      </a:r>
                      <a:r>
                        <a:rPr lang="en-US" sz="1400" dirty="0" err="1" smtClean="0"/>
                        <a:t>μm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2075" y="3284853"/>
            <a:ext cx="856054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The </a:t>
            </a:r>
            <a:r>
              <a:rPr lang="en-US" sz="1600" b="1" dirty="0"/>
              <a:t>AS</a:t>
            </a:r>
            <a:r>
              <a:rPr lang="en-US" sz="1600" dirty="0"/>
              <a:t> are the </a:t>
            </a:r>
            <a:r>
              <a:rPr lang="en-US" sz="1600" b="1" dirty="0"/>
              <a:t>most sensitive components 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</a:t>
            </a:r>
            <a:r>
              <a:rPr lang="en-US" sz="1600" b="1" dirty="0" smtClean="0"/>
              <a:t>stabilization system</a:t>
            </a:r>
            <a:r>
              <a:rPr lang="en-US" sz="1600" dirty="0" smtClean="0"/>
              <a:t> is required for the </a:t>
            </a:r>
            <a:r>
              <a:rPr lang="en-US" sz="1600" b="1" dirty="0" smtClean="0"/>
              <a:t>MB quadrupoles only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quadrupole </a:t>
            </a:r>
            <a:r>
              <a:rPr lang="en-US" sz="1600" dirty="0" smtClean="0"/>
              <a:t>support </a:t>
            </a:r>
            <a:r>
              <a:rPr lang="en-US" sz="1600" dirty="0"/>
              <a:t>has </a:t>
            </a:r>
            <a:r>
              <a:rPr lang="en-US" sz="1600" b="1" dirty="0" smtClean="0"/>
              <a:t>five degrees of freedom</a:t>
            </a:r>
            <a:r>
              <a:rPr lang="en-US" sz="1600" dirty="0" smtClean="0"/>
              <a:t>, to </a:t>
            </a:r>
            <a:r>
              <a:rPr lang="en-US" sz="1600" dirty="0"/>
              <a:t>be adjusted coherently with </a:t>
            </a:r>
            <a:r>
              <a:rPr lang="en-US" sz="1600" dirty="0" smtClean="0"/>
              <a:t>the other MB components</a:t>
            </a: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 high mechanical stability is required for the MB quadrupoles: the </a:t>
            </a:r>
            <a:r>
              <a:rPr lang="en-US" sz="1600" dirty="0" smtClean="0">
                <a:solidFill>
                  <a:srgbClr val="FF0000"/>
                </a:solidFill>
              </a:rPr>
              <a:t>requirement is not to exceed 1 nm in the vertical plane and 5 nm in the horizontal plane</a:t>
            </a:r>
            <a:r>
              <a:rPr lang="en-US" sz="1600" dirty="0" smtClean="0"/>
              <a:t>, for frequencies higher than 1 Hz. Two solutions are being studied at this purpose: </a:t>
            </a:r>
            <a:r>
              <a:rPr lang="en-US" sz="1600" b="1" dirty="0" smtClean="0"/>
              <a:t>active stabilization</a:t>
            </a:r>
            <a:r>
              <a:rPr lang="en-US" sz="1600" dirty="0" smtClean="0"/>
              <a:t> with </a:t>
            </a:r>
            <a:r>
              <a:rPr lang="en-US" sz="1600" dirty="0" err="1" smtClean="0"/>
              <a:t>nano</a:t>
            </a:r>
            <a:r>
              <a:rPr lang="en-US" sz="1600" dirty="0" smtClean="0"/>
              <a:t>-alignment between pulses; another is a combination of </a:t>
            </a:r>
            <a:r>
              <a:rPr lang="en-US" sz="1600" b="1" dirty="0" smtClean="0"/>
              <a:t>passive and active isolation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The alignment of the </a:t>
            </a:r>
            <a:r>
              <a:rPr lang="en-US" sz="1600" b="1" dirty="0" smtClean="0"/>
              <a:t>AS</a:t>
            </a:r>
            <a:r>
              <a:rPr lang="en-US" sz="1600" dirty="0" smtClean="0"/>
              <a:t> is achieved through </a:t>
            </a:r>
            <a:r>
              <a:rPr lang="en-US" sz="1600" b="1" dirty="0" smtClean="0"/>
              <a:t>WF monitors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50223"/>
            <a:ext cx="17540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talk by </a:t>
            </a:r>
            <a:r>
              <a:rPr lang="en-US" sz="1400" b="1" dirty="0" smtClean="0"/>
              <a:t>D. Schulte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920431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75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/>
                <a:cs typeface="Calibri"/>
              </a:rPr>
              <a:t>Active Pre-alignment</a:t>
            </a:r>
            <a:endParaRPr lang="en-US" dirty="0">
              <a:latin typeface="Calibri"/>
              <a:cs typeface="Calibri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31787" y="1218138"/>
            <a:ext cx="8480426" cy="2080835"/>
            <a:chOff x="190500" y="1311275"/>
            <a:chExt cx="8480426" cy="2080835"/>
          </a:xfrm>
        </p:grpSpPr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701675" y="2224088"/>
              <a:ext cx="2087563" cy="3143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CH" sz="1400">
                  <a:solidFill>
                    <a:schemeClr val="bg1"/>
                  </a:solidFill>
                  <a:latin typeface="Calibri"/>
                  <a:cs typeface="Calibri"/>
                </a:rPr>
                <a:t>Within +/- 0.1 mm (1s)</a:t>
              </a:r>
              <a:endParaRPr lang="en-US" sz="1400">
                <a:solidFill>
                  <a:schemeClr val="bg1"/>
                </a:solidFill>
                <a:latin typeface="Calibri"/>
                <a:cs typeface="Calibri"/>
              </a:endParaRPr>
            </a:p>
          </p:txBody>
        </p:sp>
        <p:sp>
          <p:nvSpPr>
            <p:cNvPr id="5" name="Text Box 10"/>
            <p:cNvSpPr txBox="1">
              <a:spLocks noChangeArrowheads="1"/>
            </p:cNvSpPr>
            <p:nvPr/>
          </p:nvSpPr>
          <p:spPr bwMode="auto">
            <a:xfrm>
              <a:off x="263525" y="1785938"/>
              <a:ext cx="313213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chemeClr val="tx2"/>
                  </a:solidFill>
                  <a:latin typeface="Calibri"/>
                  <a:cs typeface="Calibri"/>
                </a:rPr>
                <a:t>Mechanical pre-alignment</a:t>
              </a:r>
            </a:p>
          </p:txBody>
        </p:sp>
        <p:sp>
          <p:nvSpPr>
            <p:cNvPr id="6" name="Text Box 11"/>
            <p:cNvSpPr txBox="1">
              <a:spLocks noChangeArrowheads="1"/>
            </p:cNvSpPr>
            <p:nvPr/>
          </p:nvSpPr>
          <p:spPr bwMode="auto">
            <a:xfrm>
              <a:off x="3586163" y="1785938"/>
              <a:ext cx="2482850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chemeClr val="tx2"/>
                  </a:solidFill>
                  <a:latin typeface="Calibri"/>
                  <a:cs typeface="Calibri"/>
                </a:rPr>
                <a:t>Active pre-alignment</a:t>
              </a:r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6543676" y="1822450"/>
              <a:ext cx="2127250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rgbClr val="0000FF"/>
                  </a:solidFill>
                  <a:latin typeface="Calibri"/>
                  <a:cs typeface="Calibri"/>
                </a:rPr>
                <a:t> </a:t>
              </a:r>
              <a:r>
                <a:rPr lang="en-US" sz="1600" dirty="0">
                  <a:solidFill>
                    <a:schemeClr val="tx2"/>
                  </a:solidFill>
                  <a:latin typeface="Calibri"/>
                  <a:cs typeface="Calibri"/>
                </a:rPr>
                <a:t>Beam based </a:t>
              </a:r>
              <a:r>
                <a:rPr lang="en-US" sz="1600" dirty="0" smtClean="0">
                  <a:solidFill>
                    <a:schemeClr val="tx2"/>
                  </a:solidFill>
                  <a:latin typeface="Calibri"/>
                  <a:cs typeface="Calibri"/>
                </a:rPr>
                <a:t>alignment:</a:t>
              </a:r>
            </a:p>
            <a:p>
              <a:pPr>
                <a:spcBef>
                  <a:spcPct val="50000"/>
                </a:spcBef>
              </a:pPr>
              <a:r>
                <a:rPr lang="en-US" sz="1600" dirty="0" smtClean="0">
                  <a:solidFill>
                    <a:schemeClr val="tx2"/>
                  </a:solidFill>
                  <a:latin typeface="Calibri"/>
                  <a:cs typeface="Calibri"/>
                </a:rPr>
                <a:t>1:1, DFS, RF AS Alignment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  <a:p>
              <a:pPr>
                <a:spcBef>
                  <a:spcPct val="50000"/>
                </a:spcBef>
              </a:pPr>
              <a:r>
                <a:rPr lang="en-US" sz="1600" dirty="0">
                  <a:solidFill>
                    <a:schemeClr val="tx2"/>
                  </a:solidFill>
                  <a:latin typeface="Calibri"/>
                  <a:cs typeface="Calibri"/>
                </a:rPr>
                <a:t> Beam based feedbacks</a:t>
              </a:r>
            </a:p>
          </p:txBody>
        </p:sp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3768725" y="2224088"/>
              <a:ext cx="1965325" cy="3143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solidFill>
                    <a:schemeClr val="bg1"/>
                  </a:solidFill>
                  <a:latin typeface="Calibri"/>
                  <a:cs typeface="Calibri"/>
                </a:rPr>
                <a:t>Within ± 3 mm (1s)</a:t>
              </a:r>
            </a:p>
          </p:txBody>
        </p:sp>
        <p:sp>
          <p:nvSpPr>
            <p:cNvPr id="9" name="Rectangle 23"/>
            <p:cNvSpPr>
              <a:spLocks noChangeArrowheads="1"/>
            </p:cNvSpPr>
            <p:nvPr/>
          </p:nvSpPr>
          <p:spPr bwMode="auto">
            <a:xfrm>
              <a:off x="190500" y="1603375"/>
              <a:ext cx="5805488" cy="1204913"/>
            </a:xfrm>
            <a:prstGeom prst="rect">
              <a:avLst/>
            </a:prstGeom>
            <a:noFill/>
            <a:ln w="28575">
              <a:solidFill>
                <a:srgbClr val="DD971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10" name="TextBox 17"/>
            <p:cNvSpPr txBox="1">
              <a:spLocks noChangeArrowheads="1"/>
            </p:cNvSpPr>
            <p:nvPr/>
          </p:nvSpPr>
          <p:spPr bwMode="auto">
            <a:xfrm>
              <a:off x="190500" y="1311275"/>
              <a:ext cx="3578225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CH" sz="1600" b="1">
                  <a:solidFill>
                    <a:srgbClr val="DD9719"/>
                  </a:solidFill>
                  <a:latin typeface="Calibri"/>
                  <a:cs typeface="Calibri"/>
                </a:rPr>
                <a:t>PRE-ALIGNMENT (beam off) </a:t>
              </a:r>
              <a:endParaRPr lang="en-US" sz="1600" b="1">
                <a:solidFill>
                  <a:srgbClr val="DD9719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3015185" y="2114550"/>
              <a:ext cx="438150" cy="146050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/>
                <a:cs typeface="Calibri"/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>
              <a:off x="6069013" y="2111906"/>
              <a:ext cx="438150" cy="146050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/>
                <a:cs typeface="Calibri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66700" y="3005668"/>
            <a:ext cx="8610600" cy="1100138"/>
            <a:chOff x="533400" y="2980267"/>
            <a:chExt cx="8610600" cy="1100138"/>
          </a:xfrm>
        </p:grpSpPr>
        <p:sp>
          <p:nvSpPr>
            <p:cNvPr id="13" name="TextBox 5"/>
            <p:cNvSpPr txBox="1">
              <a:spLocks noChangeArrowheads="1"/>
            </p:cNvSpPr>
            <p:nvPr/>
          </p:nvSpPr>
          <p:spPr bwMode="auto">
            <a:xfrm>
              <a:off x="533400" y="3208867"/>
              <a:ext cx="22860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Active pre-alignment</a:t>
              </a:r>
            </a:p>
          </p:txBody>
        </p:sp>
        <p:sp>
          <p:nvSpPr>
            <p:cNvPr id="14" name="TextBox 8"/>
            <p:cNvSpPr txBox="1">
              <a:spLocks noChangeArrowheads="1"/>
            </p:cNvSpPr>
            <p:nvPr/>
          </p:nvSpPr>
          <p:spPr bwMode="auto">
            <a:xfrm>
              <a:off x="2667000" y="3132667"/>
              <a:ext cx="4016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CH" dirty="0">
                  <a:solidFill>
                    <a:schemeClr val="accent6">
                      <a:lumMod val="75000"/>
                    </a:schemeClr>
                  </a:solidFill>
                  <a:latin typeface="Calibri"/>
                  <a:cs typeface="Calibri"/>
                  <a:sym typeface="Wingdings" pitchFamily="2" charset="2"/>
                </a:rPr>
                <a:t>=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  <a:sym typeface="Wingdings" pitchFamily="2" charset="2"/>
              </a:endParaRPr>
            </a:p>
          </p:txBody>
        </p:sp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>
              <a:off x="3124200" y="2980267"/>
              <a:ext cx="60198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Determination of the position of the components in a general coordinate system thanks to alignment systems</a:t>
              </a:r>
            </a:p>
          </p:txBody>
        </p:sp>
        <p:sp>
          <p:nvSpPr>
            <p:cNvPr id="16" name="TextBox 7"/>
            <p:cNvSpPr txBox="1">
              <a:spLocks noChangeArrowheads="1"/>
            </p:cNvSpPr>
            <p:nvPr/>
          </p:nvSpPr>
          <p:spPr bwMode="auto">
            <a:xfrm>
              <a:off x="3886200" y="3742267"/>
              <a:ext cx="41910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Re-adjustment thanks to actuators</a:t>
              </a:r>
            </a:p>
          </p:txBody>
        </p:sp>
        <p:sp>
          <p:nvSpPr>
            <p:cNvPr id="17" name="TextBox 9"/>
            <p:cNvSpPr txBox="1">
              <a:spLocks noChangeArrowheads="1"/>
            </p:cNvSpPr>
            <p:nvPr/>
          </p:nvSpPr>
          <p:spPr bwMode="auto">
            <a:xfrm>
              <a:off x="5791200" y="3437467"/>
              <a:ext cx="40163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CH" dirty="0">
                  <a:solidFill>
                    <a:schemeClr val="accent6">
                      <a:lumMod val="75000"/>
                    </a:schemeClr>
                  </a:solidFill>
                  <a:latin typeface="Calibri"/>
                  <a:cs typeface="Calibri"/>
                  <a:sym typeface="Wingdings" pitchFamily="2" charset="2"/>
                </a:rPr>
                <a:t>+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  <a:sym typeface="Wingdings" pitchFamily="2" charset="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0" y="6550223"/>
            <a:ext cx="25279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b="1" dirty="0" smtClean="0"/>
              <a:t>H. </a:t>
            </a:r>
            <a:r>
              <a:rPr lang="en-US" sz="1400" b="1" dirty="0" err="1" smtClean="0"/>
              <a:t>Mainaud</a:t>
            </a:r>
            <a:r>
              <a:rPr lang="en-US" sz="1400" b="1" dirty="0" smtClean="0"/>
              <a:t> Durand</a:t>
            </a:r>
            <a:endParaRPr lang="en-US" sz="1400" b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152400" y="4301065"/>
            <a:ext cx="8839200" cy="2185214"/>
            <a:chOff x="152400" y="4343400"/>
            <a:chExt cx="8839200" cy="2185214"/>
          </a:xfrm>
        </p:grpSpPr>
        <p:pic>
          <p:nvPicPr>
            <p:cNvPr id="22" name="Picture 3" descr="schema2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4495800"/>
              <a:ext cx="3505200" cy="1624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152400" y="4343400"/>
              <a:ext cx="8839200" cy="2185214"/>
            </a:xfrm>
            <a:prstGeom prst="rect">
              <a:avLst/>
            </a:prstGeom>
            <a:noFill/>
            <a:ln w="28575">
              <a:solidFill>
                <a:srgbClr val="DD971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3810000" y="4343400"/>
              <a:ext cx="5181600" cy="2185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en-US" sz="1600" dirty="0" smtClean="0">
                  <a:solidFill>
                    <a:schemeClr val="tx2"/>
                  </a:solidFill>
                  <a:latin typeface="Calibri"/>
                  <a:cs typeface="Calibri"/>
                </a:rPr>
                <a:t>After </a:t>
              </a:r>
              <a:r>
                <a:rPr lang="en-US" sz="1600" dirty="0">
                  <a:solidFill>
                    <a:schemeClr val="tx2"/>
                  </a:solidFill>
                  <a:latin typeface="Calibri"/>
                  <a:cs typeface="Calibri"/>
                </a:rPr>
                <a:t>computation, for a sliding window of 200 m, the standard deviations of the transverse position of the zero of each component </a:t>
              </a:r>
              <a:r>
                <a:rPr lang="en-US" sz="1600" dirty="0" err="1">
                  <a:solidFill>
                    <a:schemeClr val="tx2"/>
                  </a:solidFill>
                  <a:latin typeface="Calibri"/>
                  <a:cs typeface="Calibri"/>
                </a:rPr>
                <a:t>w.r.t</a:t>
              </a:r>
              <a:r>
                <a:rPr lang="en-US" sz="1600" dirty="0">
                  <a:solidFill>
                    <a:schemeClr val="tx2"/>
                  </a:solidFill>
                  <a:latin typeface="Calibri"/>
                  <a:cs typeface="Calibri"/>
                </a:rPr>
                <a:t> a straight fitting line will be included in a cylinder with a radius of a few microns:</a:t>
              </a:r>
            </a:p>
            <a:p>
              <a:pPr algn="just">
                <a:spcBef>
                  <a:spcPct val="50000"/>
                </a:spcBef>
                <a:buFont typeface="Wingdings" pitchFamily="2" charset="2"/>
                <a:buChar char="è"/>
              </a:pPr>
              <a:r>
                <a:rPr lang="fr-CH" sz="1600" dirty="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 14 µm (RF structures &amp; MB quad BPM)</a:t>
              </a:r>
            </a:p>
            <a:p>
              <a:pPr algn="just">
                <a:spcBef>
                  <a:spcPct val="50000"/>
                </a:spcBef>
                <a:buFont typeface="Wingdings" pitchFamily="2" charset="2"/>
                <a:buChar char="è"/>
              </a:pPr>
              <a:r>
                <a:rPr lang="fr-CH" sz="1600" dirty="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 17 µm (MB </a:t>
              </a:r>
              <a:r>
                <a:rPr lang="fr-CH" sz="1600" dirty="0" smtClean="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quad)</a:t>
              </a:r>
              <a:endParaRPr lang="fr-CH" sz="1600" dirty="0">
                <a:solidFill>
                  <a:schemeClr val="tx2"/>
                </a:solidFill>
                <a:latin typeface="Calibri"/>
                <a:cs typeface="Calibri"/>
                <a:sym typeface="Wingdings" pitchFamily="2" charset="2"/>
              </a:endParaRPr>
            </a:p>
            <a:p>
              <a:pPr algn="just">
                <a:spcBef>
                  <a:spcPct val="50000"/>
                </a:spcBef>
              </a:pPr>
              <a:r>
                <a:rPr lang="fr-CH" sz="1600" dirty="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Adjustment: step size of the order of 1 </a:t>
              </a:r>
              <a:r>
                <a:rPr lang="fr-CH" sz="1600" dirty="0" smtClean="0">
                  <a:solidFill>
                    <a:schemeClr val="tx2"/>
                  </a:solidFill>
                  <a:latin typeface="Calibri"/>
                  <a:cs typeface="Calibri"/>
                  <a:sym typeface="Wingdings" pitchFamily="2" charset="2"/>
                </a:rPr>
                <a:t>µm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164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60"/>
            <a:ext cx="8229600" cy="1143000"/>
          </a:xfrm>
        </p:spPr>
        <p:txBody>
          <a:bodyPr/>
          <a:lstStyle/>
          <a:p>
            <a:r>
              <a:rPr lang="en-US" dirty="0" smtClean="0"/>
              <a:t>Main Linac Mover Tolerances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070" y="1383541"/>
            <a:ext cx="8229600" cy="50165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Coarse mechanical motion</a:t>
            </a:r>
          </a:p>
          <a:p>
            <a:pPr lvl="1"/>
            <a:r>
              <a:rPr lang="en-US" dirty="0" smtClean="0"/>
              <a:t>girders, MB quadrupoles supports</a:t>
            </a:r>
          </a:p>
          <a:p>
            <a:pPr lvl="1"/>
            <a:r>
              <a:rPr lang="en-US" dirty="0" smtClean="0"/>
              <a:t>range: ≈ 1 mm</a:t>
            </a:r>
          </a:p>
          <a:p>
            <a:pPr lvl="1"/>
            <a:r>
              <a:rPr lang="en-US" dirty="0" smtClean="0"/>
              <a:t>resolution: </a:t>
            </a:r>
            <a:r>
              <a:rPr lang="en-US" dirty="0" err="1" smtClean="0"/>
              <a:t>Δ</a:t>
            </a:r>
            <a:r>
              <a:rPr lang="en-US" dirty="0" smtClean="0"/>
              <a:t>  ≈ 1 </a:t>
            </a:r>
            <a:r>
              <a:rPr lang="en-US" dirty="0" err="1" smtClean="0"/>
              <a:t>μm</a:t>
            </a:r>
            <a:endParaRPr lang="en-US" dirty="0" smtClean="0"/>
          </a:p>
          <a:p>
            <a:pPr lvl="1"/>
            <a:r>
              <a:rPr lang="en-US" dirty="0" smtClean="0"/>
              <a:t>precision: ≈ 0.5 </a:t>
            </a:r>
            <a:r>
              <a:rPr lang="en-US" dirty="0" err="1" smtClean="0"/>
              <a:t>μm</a:t>
            </a:r>
            <a:endParaRPr lang="en-US" dirty="0" smtClean="0"/>
          </a:p>
          <a:p>
            <a:pPr lvl="1"/>
            <a:r>
              <a:rPr lang="en-US" dirty="0" smtClean="0"/>
              <a:t>speed: may take a few pulses, but controlled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Fine quadrupole motion</a:t>
            </a:r>
          </a:p>
          <a:p>
            <a:pPr lvl="1"/>
            <a:r>
              <a:rPr lang="en-US" dirty="0" smtClean="0"/>
              <a:t>resolution: </a:t>
            </a:r>
            <a:r>
              <a:rPr lang="en-US" dirty="0" err="1" smtClean="0"/>
              <a:t>Δ</a:t>
            </a:r>
            <a:r>
              <a:rPr lang="en-US" dirty="0" smtClean="0"/>
              <a:t> ≈ 5 nm</a:t>
            </a:r>
          </a:p>
          <a:p>
            <a:pPr lvl="1"/>
            <a:r>
              <a:rPr lang="en-US" dirty="0" smtClean="0"/>
              <a:t>range:  ≈ 20 </a:t>
            </a:r>
            <a:r>
              <a:rPr lang="en-US" dirty="0" err="1" smtClean="0"/>
              <a:t>μm</a:t>
            </a:r>
            <a:endParaRPr lang="en-US" dirty="0" smtClean="0"/>
          </a:p>
          <a:p>
            <a:pPr lvl="1"/>
            <a:r>
              <a:rPr lang="en-US" dirty="0" smtClean="0"/>
              <a:t>precision:  ≈ 2 nm</a:t>
            </a:r>
          </a:p>
          <a:p>
            <a:pPr lvl="1"/>
            <a:r>
              <a:rPr lang="en-US" dirty="0" smtClean="0"/>
              <a:t>speed: from pulse to pulse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Very fine quadrupole motion (stabilization system)</a:t>
            </a:r>
          </a:p>
          <a:p>
            <a:pPr lvl="1"/>
            <a:r>
              <a:rPr lang="en-US" dirty="0" smtClean="0"/>
              <a:t>resolution: </a:t>
            </a:r>
            <a:r>
              <a:rPr lang="en-US" dirty="0" err="1" smtClean="0"/>
              <a:t>Δ</a:t>
            </a:r>
            <a:r>
              <a:rPr lang="en-US" dirty="0" smtClean="0"/>
              <a:t> order of ≈ 0.1 nm</a:t>
            </a:r>
          </a:p>
          <a:p>
            <a:pPr lvl="1"/>
            <a:r>
              <a:rPr lang="en-US" dirty="0" smtClean="0"/>
              <a:t>range and precision: site dependent</a:t>
            </a:r>
          </a:p>
          <a:p>
            <a:pPr lvl="1"/>
            <a:r>
              <a:rPr lang="en-US" dirty="0" smtClean="0"/>
              <a:t>speed: works in interval between pulses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176323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talk by </a:t>
            </a:r>
            <a:r>
              <a:rPr lang="en-US" sz="1400" b="1" dirty="0" smtClean="0"/>
              <a:t>D. Schulte</a:t>
            </a:r>
            <a:endParaRPr lang="en-US" sz="1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1441"/>
            <a:ext cx="8229600" cy="1143000"/>
          </a:xfrm>
        </p:spPr>
        <p:txBody>
          <a:bodyPr/>
          <a:lstStyle/>
          <a:p>
            <a:r>
              <a:rPr lang="en-US" dirty="0" smtClean="0"/>
              <a:t>Main Beam Quadrupoles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395" y="1051559"/>
            <a:ext cx="4678082" cy="21626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3395" y="3158441"/>
            <a:ext cx="33945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Cross-section and Extremities view of the MB Quadrupoles</a:t>
            </a:r>
            <a:endParaRPr lang="en-US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50223"/>
            <a:ext cx="191515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b="1" dirty="0" smtClean="0"/>
              <a:t>M. Modena</a:t>
            </a:r>
            <a:endParaRPr lang="en-US" sz="1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776732"/>
              </p:ext>
            </p:extLst>
          </p:nvPr>
        </p:nvGraphicFramePr>
        <p:xfrm>
          <a:off x="691040" y="1723367"/>
          <a:ext cx="3000183" cy="1525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1140"/>
                <a:gridCol w="1113840"/>
                <a:gridCol w="925203"/>
              </a:tblGrid>
              <a:tr h="427890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Types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Mag.</a:t>
                      </a:r>
                      <a:r>
                        <a:rPr lang="en-US" sz="1200" b="0" baseline="0" dirty="0" smtClean="0"/>
                        <a:t> Length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Units</a:t>
                      </a:r>
                      <a:endParaRPr lang="en-US" sz="1200" b="0" dirty="0"/>
                    </a:p>
                  </a:txBody>
                  <a:tcPr/>
                </a:tc>
              </a:tr>
              <a:tr h="269821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Type-1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35 cm 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308</a:t>
                      </a:r>
                      <a:endParaRPr lang="en-US" sz="1200" b="0" dirty="0"/>
                    </a:p>
                  </a:txBody>
                  <a:tcPr/>
                </a:tc>
              </a:tr>
              <a:tr h="269821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Type-2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85 cm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1268</a:t>
                      </a:r>
                      <a:endParaRPr lang="en-US" sz="1200" b="0" dirty="0"/>
                    </a:p>
                  </a:txBody>
                  <a:tcPr/>
                </a:tc>
              </a:tr>
              <a:tr h="269821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Type-3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135 cm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953</a:t>
                      </a:r>
                      <a:endParaRPr lang="en-US" sz="1200" b="0" dirty="0"/>
                    </a:p>
                  </a:txBody>
                  <a:tcPr/>
                </a:tc>
              </a:tr>
              <a:tr h="269821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Type-4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185 cm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1462</a:t>
                      </a:r>
                      <a:endParaRPr lang="en-US" sz="12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6321" y="999959"/>
            <a:ext cx="4029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There are </a:t>
            </a:r>
            <a:r>
              <a:rPr lang="en-US" sz="1200" dirty="0"/>
              <a:t>4 types of MB </a:t>
            </a:r>
            <a:r>
              <a:rPr lang="en-US" sz="1200" dirty="0" smtClean="0"/>
              <a:t>quadrupoles. They are different </a:t>
            </a:r>
            <a:r>
              <a:rPr lang="en-US" sz="1200" dirty="0"/>
              <a:t>only for the active (magnetic) length, keeping all the cross-section dimensions and operational parameters identical.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64468" y="3795897"/>
            <a:ext cx="87570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/>
              <a:t>A </a:t>
            </a:r>
            <a:r>
              <a:rPr lang="en-US" sz="1400" b="1" dirty="0"/>
              <a:t>beam steering</a:t>
            </a:r>
            <a:r>
              <a:rPr lang="en-US" sz="1400" dirty="0"/>
              <a:t> capability is required along the Main </a:t>
            </a:r>
            <a:r>
              <a:rPr lang="en-US" sz="1400" dirty="0" smtClean="0"/>
              <a:t>Beams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The </a:t>
            </a:r>
            <a:r>
              <a:rPr lang="en-US" sz="1400" dirty="0"/>
              <a:t>required steering capability is asked in one plane per magnet alternatively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/>
              <a:t>Two main solutions are </a:t>
            </a:r>
            <a:r>
              <a:rPr lang="en-US" sz="1400" dirty="0" smtClean="0"/>
              <a:t>being considered : </a:t>
            </a:r>
            <a:r>
              <a:rPr lang="en-US" sz="1400" dirty="0"/>
              <a:t>a MBQ built-in correction scheme with extra-coils in each magnet</a:t>
            </a:r>
            <a:r>
              <a:rPr lang="en-US" sz="1400" dirty="0" smtClean="0"/>
              <a:t> (a) or </a:t>
            </a:r>
            <a:r>
              <a:rPr lang="en-US" sz="1400" dirty="0"/>
              <a:t>an “ad hoc” </a:t>
            </a:r>
            <a:r>
              <a:rPr lang="en-US" sz="1400" u="sng" dirty="0"/>
              <a:t>small dipole corrector to be added to each </a:t>
            </a:r>
            <a:r>
              <a:rPr lang="en-US" sz="1400" u="sng" dirty="0" smtClean="0"/>
              <a:t>MBQ </a:t>
            </a:r>
            <a:r>
              <a:rPr lang="en-US" sz="1400" dirty="0" smtClean="0"/>
              <a:t>(</a:t>
            </a:r>
            <a:r>
              <a:rPr lang="en-US" sz="1400" dirty="0" err="1" smtClean="0"/>
              <a:t>b</a:t>
            </a:r>
            <a:r>
              <a:rPr lang="en-US" sz="1400" dirty="0" smtClean="0"/>
              <a:t>).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264467" y="3393474"/>
            <a:ext cx="8757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Some of the quadrupoles are 2 </a:t>
            </a:r>
            <a:r>
              <a:rPr lang="en-US" sz="1200" dirty="0" err="1" smtClean="0"/>
              <a:t>m</a:t>
            </a:r>
            <a:r>
              <a:rPr lang="en-US" sz="1200" dirty="0" smtClean="0"/>
              <a:t> long and weight about 450 kg.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45243" y="4933511"/>
            <a:ext cx="5453515" cy="1682718"/>
            <a:chOff x="1295406" y="4848841"/>
            <a:chExt cx="5453515" cy="168271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3237" y="4848841"/>
              <a:ext cx="2915039" cy="143649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343395" y="5731340"/>
              <a:ext cx="240552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/>
                <a:t>View </a:t>
              </a:r>
              <a:r>
                <a:rPr lang="en-US" sz="1000" dirty="0"/>
                <a:t>of the Beam Steering Corrector integration for the MBQ </a:t>
              </a:r>
              <a:r>
                <a:rPr lang="en-US" sz="1000" dirty="0" smtClean="0"/>
                <a:t>Type-4 (a) </a:t>
              </a:r>
              <a:r>
                <a:rPr lang="en-US" sz="1000" dirty="0"/>
                <a:t>and </a:t>
              </a:r>
              <a:r>
                <a:rPr lang="en-US" sz="1000" dirty="0" smtClean="0"/>
                <a:t>Type-1 (b)	</a:t>
              </a:r>
              <a:endParaRPr lang="en-US" sz="1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573179" y="6285338"/>
              <a:ext cx="35880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 (</a:t>
              </a:r>
              <a:r>
                <a:rPr lang="en-US" sz="1000" dirty="0" err="1" smtClean="0"/>
                <a:t>b</a:t>
              </a:r>
              <a:r>
                <a:rPr lang="en-US" sz="1000" dirty="0" smtClean="0"/>
                <a:t>)</a:t>
              </a:r>
              <a:endParaRPr lang="en-US" sz="1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95406" y="6285338"/>
              <a:ext cx="32386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(a)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932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Two-Beam Module Description</a:t>
            </a:r>
          </a:p>
          <a:p>
            <a:endParaRPr lang="en-US" dirty="0"/>
          </a:p>
          <a:p>
            <a:r>
              <a:rPr lang="en-US" dirty="0" smtClean="0"/>
              <a:t>Module Design Process</a:t>
            </a:r>
          </a:p>
          <a:p>
            <a:endParaRPr lang="en-US" dirty="0" smtClean="0"/>
          </a:p>
          <a:p>
            <a:r>
              <a:rPr lang="en-US" dirty="0" smtClean="0"/>
              <a:t>Module </a:t>
            </a:r>
            <a:r>
              <a:rPr lang="en-US" dirty="0" smtClean="0"/>
              <a:t>Subsystems: Status, Specifications </a:t>
            </a:r>
            <a:r>
              <a:rPr lang="en-US" dirty="0" smtClean="0"/>
              <a:t>and Requirements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144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Drive Beam Quadrupoles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50223"/>
            <a:ext cx="245569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</a:t>
            </a:r>
            <a:r>
              <a:rPr lang="en-US" sz="1400" b="1" dirty="0" smtClean="0"/>
              <a:t>E. </a:t>
            </a:r>
            <a:r>
              <a:rPr lang="en-US" sz="1400" b="1" dirty="0" err="1" smtClean="0"/>
              <a:t>Adli</a:t>
            </a:r>
            <a:r>
              <a:rPr lang="en-US" sz="1400" dirty="0" err="1" smtClean="0"/>
              <a:t>’s</a:t>
            </a:r>
            <a:r>
              <a:rPr lang="en-US" sz="1400" dirty="0" smtClean="0"/>
              <a:t> talk at IWLC 2010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268938" y="870349"/>
            <a:ext cx="878192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DB quadrupoles are present </a:t>
            </a:r>
            <a:r>
              <a:rPr lang="en-US" sz="1400" dirty="0"/>
              <a:t>all along the beam in a FODO configuration with one F and </a:t>
            </a:r>
            <a:r>
              <a:rPr lang="en-US" sz="1400" dirty="0" smtClean="0"/>
              <a:t>one </a:t>
            </a:r>
            <a:r>
              <a:rPr lang="en-US" sz="1400" dirty="0"/>
              <a:t>D quadrupole on each Module. 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Decelerators </a:t>
            </a:r>
            <a:r>
              <a:rPr lang="en-US" sz="1400" dirty="0"/>
              <a:t>are so characterized by the presence of 20740 </a:t>
            </a:r>
            <a:r>
              <a:rPr lang="en-US" sz="1400" dirty="0" smtClean="0"/>
              <a:t>quadrupoles on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 </a:t>
            </a:r>
            <a:r>
              <a:rPr lang="en-US" sz="1400" dirty="0"/>
              <a:t>each linac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GB" sz="1400" dirty="0" smtClean="0"/>
          </a:p>
          <a:p>
            <a:pPr marL="285750" indent="-285750">
              <a:buFont typeface="Arial"/>
              <a:buChar char="•"/>
            </a:pPr>
            <a:r>
              <a:rPr lang="en-GB" sz="1400" dirty="0" smtClean="0"/>
              <a:t>Specification</a:t>
            </a:r>
            <a:r>
              <a:rPr lang="en-GB" sz="1400" dirty="0"/>
              <a:t>: one quadrupole per meter gives beta </a:t>
            </a:r>
            <a:r>
              <a:rPr lang="en-GB" sz="1400" dirty="0" smtClean="0"/>
              <a:t>function</a:t>
            </a:r>
          </a:p>
          <a:p>
            <a:r>
              <a:rPr lang="en-GB" sz="1400" dirty="0"/>
              <a:t>	</a:t>
            </a:r>
            <a:r>
              <a:rPr lang="en-GB" sz="1400" dirty="0" smtClean="0"/>
              <a:t> </a:t>
            </a:r>
            <a:r>
              <a:rPr lang="en-GB" sz="1400" dirty="0"/>
              <a:t>(for most decelerated particles) of </a:t>
            </a:r>
            <a:r>
              <a:rPr lang="en-GB" sz="1400" dirty="0" smtClean="0"/>
              <a:t>&lt;</a:t>
            </a:r>
            <a:r>
              <a:rPr lang="en-GB" sz="1400" dirty="0">
                <a:latin typeface="Symbol" charset="2"/>
                <a:cs typeface="Symbol" charset="2"/>
              </a:rPr>
              <a:t>b</a:t>
            </a:r>
            <a:r>
              <a:rPr lang="en-GB" sz="1400" dirty="0"/>
              <a:t>&gt; = 1.25 </a:t>
            </a:r>
            <a:r>
              <a:rPr lang="en-GB" sz="1400" dirty="0" smtClean="0"/>
              <a:t>m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/>
              <a:t>Deemed </a:t>
            </a:r>
            <a:r>
              <a:rPr lang="en-GB" sz="1400" dirty="0"/>
              <a:t>necessary for robust mitigation of dipole </a:t>
            </a:r>
            <a:r>
              <a:rPr lang="en-GB" sz="1400" dirty="0" smtClean="0"/>
              <a:t>wake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/>
              <a:t>Gives </a:t>
            </a:r>
            <a:r>
              <a:rPr lang="en-GB" sz="1400" dirty="0"/>
              <a:t>r = 3.3 mm (out of </a:t>
            </a:r>
            <a:r>
              <a:rPr lang="en-GB" sz="1400" i="1" dirty="0"/>
              <a:t>a</a:t>
            </a:r>
            <a:r>
              <a:rPr lang="en-GB" sz="1400" i="1" baseline="-25000" dirty="0"/>
              <a:t>0</a:t>
            </a:r>
            <a:r>
              <a:rPr lang="en-GB" sz="1400" dirty="0"/>
              <a:t> = 11.5 mm) for ideal beam</a:t>
            </a:r>
          </a:p>
          <a:p>
            <a:pPr marL="285750" indent="-285750">
              <a:buFont typeface="Arial"/>
              <a:buChar char="•"/>
            </a:pPr>
            <a:endParaRPr lang="en-GB" sz="1400" dirty="0" smtClean="0"/>
          </a:p>
          <a:p>
            <a:pPr marL="285750" indent="-285750">
              <a:buFont typeface="Arial"/>
              <a:buChar char="•"/>
            </a:pPr>
            <a:r>
              <a:rPr lang="en-GB" sz="1400" dirty="0" smtClean="0"/>
              <a:t>Powered </a:t>
            </a:r>
            <a:r>
              <a:rPr lang="en-GB" sz="1400" dirty="0"/>
              <a:t>magnets is the baseline 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/>
              <a:t>failure tolerant serial powering </a:t>
            </a:r>
            <a:r>
              <a:rPr lang="en-GB" sz="1400" dirty="0" smtClean="0"/>
              <a:t>scheme is </a:t>
            </a:r>
            <a:r>
              <a:rPr lang="en-GB" sz="1400" dirty="0"/>
              <a:t>a necessity </a:t>
            </a:r>
          </a:p>
          <a:p>
            <a:pPr marL="285750" indent="-285750">
              <a:buFont typeface="Arial"/>
              <a:buChar char="•"/>
            </a:pPr>
            <a:endParaRPr lang="en-GB" sz="1400" dirty="0" smtClean="0"/>
          </a:p>
          <a:p>
            <a:pPr marL="285750" indent="-285750">
              <a:buFont typeface="Arial"/>
              <a:buChar char="•"/>
            </a:pPr>
            <a:r>
              <a:rPr lang="en-GB" sz="1400" dirty="0" smtClean="0"/>
              <a:t>Tuneable </a:t>
            </a:r>
            <a:r>
              <a:rPr lang="en-GB" sz="1400" dirty="0"/>
              <a:t>permanent magnets option </a:t>
            </a:r>
            <a:r>
              <a:rPr lang="en-GB" sz="1400" dirty="0" smtClean="0"/>
              <a:t>investigated: it must </a:t>
            </a:r>
            <a:r>
              <a:rPr lang="en-GB" sz="1400" dirty="0"/>
              <a:t>cover all operational </a:t>
            </a:r>
            <a:r>
              <a:rPr lang="en-GB" sz="1400" dirty="0" smtClean="0"/>
              <a:t>scenarios</a:t>
            </a:r>
            <a:endParaRPr lang="en-GB" sz="1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92437" y="4235320"/>
            <a:ext cx="6559126" cy="19178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8938" y="6163726"/>
            <a:ext cx="5487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Note that DB correctors will be the girder’s articulation points (baseline).</a:t>
            </a:r>
            <a:endParaRPr lang="en-US" sz="1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454506" y="1348492"/>
            <a:ext cx="2702693" cy="2495733"/>
            <a:chOff x="6454506" y="1280756"/>
            <a:chExt cx="2702693" cy="249573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54506" y="1280756"/>
              <a:ext cx="2151653" cy="1941735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454506" y="3222491"/>
              <a:ext cx="2151653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/>
                <a:t>Drive </a:t>
              </a:r>
              <a:r>
                <a:rPr lang="en-US" sz="1000" dirty="0"/>
                <a:t>Beam Quadrupole prototype </a:t>
              </a:r>
              <a:r>
                <a:rPr lang="en-US" sz="1000" dirty="0" smtClean="0"/>
                <a:t>and BPM							</a:t>
              </a:r>
              <a:endParaRPr lang="en-US" sz="10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669866" y="2579301"/>
              <a:ext cx="4873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BPM</a:t>
              </a:r>
              <a:endParaRPr lang="en-US" sz="1200" b="1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8462225" y="2455332"/>
              <a:ext cx="254000" cy="2370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86138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144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Drive Beam Quadrupoles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50223"/>
            <a:ext cx="26597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</a:t>
            </a:r>
            <a:r>
              <a:rPr lang="en-GB" sz="1400" b="1" dirty="0" smtClean="0">
                <a:cs typeface="ヒラギノ角ゴ Pro W3" charset="-128"/>
              </a:rPr>
              <a:t>Jim Clarke</a:t>
            </a:r>
            <a:r>
              <a:rPr lang="en-US" sz="1400" dirty="0" smtClean="0"/>
              <a:t>’</a:t>
            </a:r>
            <a:r>
              <a:rPr lang="en-US" sz="1400" dirty="0" err="1" smtClean="0"/>
              <a:t>s</a:t>
            </a:r>
            <a:r>
              <a:rPr lang="en-US" sz="1400" dirty="0" smtClean="0"/>
              <a:t> talk at IWLC 2010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176148" y="882227"/>
            <a:ext cx="831309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solidFill>
                  <a:srgbClr val="008000"/>
                </a:solidFill>
                <a:cs typeface="ヒラギノ角ゴ Pro W3" charset="-128"/>
              </a:rPr>
              <a:t>Daresbury</a:t>
            </a:r>
            <a:r>
              <a:rPr lang="en-GB" dirty="0" smtClean="0">
                <a:solidFill>
                  <a:srgbClr val="008000"/>
                </a:solidFill>
                <a:cs typeface="ヒラギノ角ゴ Pro W3" charset="-128"/>
              </a:rPr>
              <a:t> Lab was asked to look at Permanent Magnet options and also to assess new techniques for building ~50 quads/day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00FF"/>
                </a:solidFill>
                <a:cs typeface="ヒラギノ角ゴ Pro W3" charset="-128"/>
              </a:rPr>
              <a:t> The CLIC drive beam needs a quadrupole every meter (~42,000)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  <a:cs typeface="ヒラギノ角ゴ Pro W3" charset="-128"/>
              </a:rPr>
              <a:t> The electromagnet option will consume ~400W per magnet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00FF"/>
                </a:solidFill>
                <a:cs typeface="ヒラギノ角ゴ Pro W3" charset="-128"/>
              </a:rPr>
              <a:t> Want to maintain heat load in tunnel to &lt;150W/m</a:t>
            </a:r>
          </a:p>
          <a:p>
            <a:endParaRPr lang="en-GB" dirty="0">
              <a:solidFill>
                <a:srgbClr val="008000"/>
              </a:solidFill>
              <a:cs typeface="ヒラギノ角ゴ Pro W3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7926" y="245935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cs typeface="ヒラギノ角ゴ Pro W3" charset="-128"/>
              </a:rPr>
              <a:t>Why Permanent Magnets?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00FF"/>
                </a:solidFill>
                <a:cs typeface="ヒラギノ角ゴ Pro W3" charset="-128"/>
              </a:rPr>
              <a:t> No direct power consumption 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8000"/>
                </a:solidFill>
                <a:cs typeface="ヒラギノ角ゴ Pro W3" charset="-128"/>
              </a:rPr>
              <a:t> No </a:t>
            </a:r>
            <a:r>
              <a:rPr lang="en-GB" dirty="0" err="1" smtClean="0">
                <a:solidFill>
                  <a:srgbClr val="008000"/>
                </a:solidFill>
                <a:cs typeface="ヒラギノ角ゴ Pro W3" charset="-128"/>
              </a:rPr>
              <a:t>heatload</a:t>
            </a:r>
            <a:r>
              <a:rPr lang="en-GB" dirty="0" smtClean="0">
                <a:solidFill>
                  <a:srgbClr val="008000"/>
                </a:solidFill>
                <a:cs typeface="ヒラギノ角ゴ Pro W3" charset="-128"/>
              </a:rPr>
              <a:t> in the tunnel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solidFill>
                  <a:srgbClr val="0000FF"/>
                </a:solidFill>
                <a:cs typeface="ヒラギノ角ゴ Pro W3" charset="-128"/>
              </a:rPr>
              <a:t> Low running costs</a:t>
            </a:r>
          </a:p>
          <a:p>
            <a:pPr lvl="1">
              <a:buFont typeface="Arial"/>
              <a:buChar char="•"/>
            </a:pPr>
            <a:r>
              <a:rPr lang="en-GB" dirty="0" smtClean="0">
                <a:cs typeface="ヒラギノ角ゴ Pro W3" charset="-128"/>
              </a:rPr>
              <a:t> Higher integrated gradient (potentially)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0" y="245935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cs typeface="ヒラギノ角ゴ Pro W3" charset="-128"/>
              </a:rPr>
              <a:t>Possible issues:  </a:t>
            </a:r>
            <a:r>
              <a:rPr lang="en-GB" dirty="0" smtClean="0">
                <a:solidFill>
                  <a:srgbClr val="0000FF"/>
                </a:solidFill>
                <a:cs typeface="ヒラギノ角ゴ Pro W3" charset="-128"/>
              </a:rPr>
              <a:t>Radiation Damage? Is large </a:t>
            </a:r>
            <a:r>
              <a:rPr lang="en-GB" dirty="0" err="1" smtClean="0">
                <a:solidFill>
                  <a:srgbClr val="0000FF"/>
                </a:solidFill>
                <a:cs typeface="ヒラギノ角ゴ Pro W3" charset="-128"/>
              </a:rPr>
              <a:t>tuneability</a:t>
            </a:r>
            <a:r>
              <a:rPr lang="en-GB" dirty="0" smtClean="0">
                <a:solidFill>
                  <a:srgbClr val="0000FF"/>
                </a:solidFill>
                <a:cs typeface="ヒラギノ角ゴ Pro W3" charset="-128"/>
              </a:rPr>
              <a:t> feasible? Is required motion control precision feasible?  Sensitivity to material errors &amp; temperature? Sufficient magnet quality?</a:t>
            </a:r>
            <a:endParaRPr lang="en-GB" dirty="0">
              <a:solidFill>
                <a:srgbClr val="0000FF"/>
              </a:solidFill>
              <a:cs typeface="ヒラギノ角ゴ Pro W3" charset="-128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01" t="16560" r="14050" b="14320"/>
          <a:stretch>
            <a:fillRect/>
          </a:stretch>
        </p:blipFill>
        <p:spPr bwMode="auto">
          <a:xfrm>
            <a:off x="556334" y="4075834"/>
            <a:ext cx="3606447" cy="245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Content Placeholder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398787"/>
              </p:ext>
            </p:extLst>
          </p:nvPr>
        </p:nvGraphicFramePr>
        <p:xfrm>
          <a:off x="4694944" y="4021344"/>
          <a:ext cx="4326113" cy="2682240"/>
        </p:xfrm>
        <a:graphic>
          <a:graphicData uri="http://schemas.openxmlformats.org/drawingml/2006/table">
            <a:tbl>
              <a:tblPr/>
              <a:tblGrid>
                <a:gridCol w="2005334"/>
                <a:gridCol w="1160806"/>
                <a:gridCol w="1159973"/>
              </a:tblGrid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Inscribed radius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14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PM size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18 x 100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PM angle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40°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Magnet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230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Maximum stroke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64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Gradient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81 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T/m (max)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8.1 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T/m (min)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Integrated gradient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15.0 T (max)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3.6 T (min)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Relative to nominal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123%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30%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Magnetic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241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Good gradient region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ヒラギノ角ゴ Pro W3" charset="-128"/>
                          <a:cs typeface="ヒラギノ角ゴ Pro W3" charset="-128"/>
                        </a:rPr>
                        <a:t>±7.0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138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144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Drive Beam Beam Position Monitors</a:t>
            </a:r>
            <a:endParaRPr lang="en-US" dirty="0"/>
          </a:p>
        </p:txBody>
      </p:sp>
      <p:pic>
        <p:nvPicPr>
          <p:cNvPr id="6" name="Picture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8819" y="4052173"/>
            <a:ext cx="2295230" cy="1650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62" y="1826021"/>
            <a:ext cx="2165207" cy="15618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1319" y="1825623"/>
            <a:ext cx="2249502" cy="15569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2343" y="3962211"/>
            <a:ext cx="3749037" cy="2153337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33279" y="1822367"/>
            <a:ext cx="2196386" cy="156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7432" y="944211"/>
            <a:ext cx="822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Verdana"/>
                <a:cs typeface="Verdana"/>
              </a:rPr>
              <a:t>Beam-based correction performance drive the BPM specifications. </a:t>
            </a:r>
          </a:p>
          <a:p>
            <a:r>
              <a:rPr lang="en-GB" sz="1400" dirty="0" smtClean="0">
                <a:latin typeface="Verdana"/>
                <a:cs typeface="Verdana"/>
              </a:rPr>
              <a:t>Target: negligible envelope growth due to quadrupole kicks.</a:t>
            </a:r>
          </a:p>
          <a:p>
            <a:endParaRPr lang="en-GB" sz="1400" dirty="0">
              <a:latin typeface="Verdana"/>
              <a:cs typeface="Verdan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4247" y="3394148"/>
            <a:ext cx="207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Verdana"/>
                <a:cs typeface="Verdana"/>
              </a:rPr>
              <a:t>Effect of BPM accuracy</a:t>
            </a:r>
            <a:endParaRPr lang="en-GB" sz="1200" dirty="0">
              <a:latin typeface="Verdana"/>
              <a:cs typeface="Verdan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92436" y="3403871"/>
            <a:ext cx="2207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Verdana"/>
                <a:cs typeface="Verdana"/>
              </a:rPr>
              <a:t>Effect of BPM resolution</a:t>
            </a:r>
            <a:endParaRPr lang="en-GB" sz="1200" dirty="0">
              <a:latin typeface="Verdana"/>
              <a:cs typeface="Verdan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92145" y="3394148"/>
            <a:ext cx="18786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Verdana"/>
                <a:cs typeface="Verdana"/>
              </a:rPr>
              <a:t>Effect of # of </a:t>
            </a:r>
            <a:r>
              <a:rPr lang="en-GB" sz="1200" dirty="0" err="1" smtClean="0">
                <a:latin typeface="Verdana"/>
                <a:cs typeface="Verdana"/>
              </a:rPr>
              <a:t>BPMs</a:t>
            </a:r>
            <a:endParaRPr lang="en-GB" sz="1200" dirty="0">
              <a:latin typeface="Verdana"/>
              <a:cs typeface="Verdan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9885" y="5638941"/>
            <a:ext cx="2213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Verdana"/>
                <a:cs typeface="Verdana"/>
              </a:rPr>
              <a:t>Results with baseline parameters</a:t>
            </a:r>
            <a:endParaRPr lang="en-GB" sz="1200" dirty="0">
              <a:latin typeface="Verdana"/>
              <a:cs typeface="Verdan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6550223"/>
            <a:ext cx="245569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</a:t>
            </a:r>
            <a:r>
              <a:rPr lang="en-US" sz="1400" b="1" dirty="0" smtClean="0"/>
              <a:t>E. </a:t>
            </a:r>
            <a:r>
              <a:rPr lang="en-US" sz="1400" b="1" dirty="0" err="1" smtClean="0"/>
              <a:t>Adli</a:t>
            </a:r>
            <a:r>
              <a:rPr lang="en-US" sz="1400" dirty="0" err="1" smtClean="0"/>
              <a:t>’s</a:t>
            </a:r>
            <a:r>
              <a:rPr lang="en-US" sz="1400" dirty="0" smtClean="0"/>
              <a:t> talk at IWLC 2010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654384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144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Beam Beam Position Monitors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784" y="1254225"/>
            <a:ext cx="459591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The </a:t>
            </a:r>
            <a:r>
              <a:rPr lang="en-US" dirty="0"/>
              <a:t>BPM are required for measurement of beam </a:t>
            </a:r>
            <a:r>
              <a:rPr lang="en-US" dirty="0" smtClean="0"/>
              <a:t>trajectory </a:t>
            </a:r>
          </a:p>
          <a:p>
            <a:endParaRPr lang="en-US" dirty="0" smtClean="0"/>
          </a:p>
          <a:p>
            <a:r>
              <a:rPr lang="en-US" dirty="0" smtClean="0"/>
              <a:t>- The </a:t>
            </a:r>
            <a:r>
              <a:rPr lang="en-US" dirty="0"/>
              <a:t>time resolution was set to less than 50 ns and the spatial one </a:t>
            </a:r>
            <a:r>
              <a:rPr lang="en-US" b="1" dirty="0"/>
              <a:t>to 50 nm </a:t>
            </a:r>
            <a:r>
              <a:rPr lang="en-US" dirty="0"/>
              <a:t>for the </a:t>
            </a:r>
            <a:r>
              <a:rPr lang="en-US" b="1" dirty="0"/>
              <a:t>MB</a:t>
            </a:r>
            <a:r>
              <a:rPr lang="en-US" dirty="0"/>
              <a:t>. The corresponding accuracy must be better than 5 </a:t>
            </a:r>
            <a:r>
              <a:rPr lang="en-US" dirty="0" err="1" smtClean="0"/>
              <a:t>μm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 A </a:t>
            </a:r>
            <a:r>
              <a:rPr lang="en-US" dirty="0"/>
              <a:t>precision of </a:t>
            </a:r>
            <a:r>
              <a:rPr lang="en-US" b="1" dirty="0"/>
              <a:t>20 </a:t>
            </a:r>
            <a:r>
              <a:rPr lang="en-US" b="1" dirty="0" err="1"/>
              <a:t>μm</a:t>
            </a:r>
            <a:r>
              <a:rPr lang="en-US" b="1" dirty="0"/>
              <a:t> </a:t>
            </a:r>
            <a:r>
              <a:rPr lang="en-US" dirty="0"/>
              <a:t>and resolution of about 2 </a:t>
            </a:r>
            <a:r>
              <a:rPr lang="en-US" dirty="0" err="1"/>
              <a:t>μm</a:t>
            </a:r>
            <a:r>
              <a:rPr lang="en-US" dirty="0"/>
              <a:t> are necessary for the </a:t>
            </a:r>
            <a:r>
              <a:rPr lang="en-US" b="1" dirty="0" smtClean="0"/>
              <a:t>DB</a:t>
            </a:r>
            <a:endParaRPr lang="en-US" b="1" dirty="0"/>
          </a:p>
          <a:p>
            <a:endParaRPr lang="en-US" dirty="0" smtClean="0"/>
          </a:p>
          <a:p>
            <a:r>
              <a:rPr lang="en-US" dirty="0" smtClean="0"/>
              <a:t>- The </a:t>
            </a:r>
            <a:r>
              <a:rPr lang="en-US" dirty="0"/>
              <a:t>pre-alignment system will be needed for making possible the “first” beams pass through the linac.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481" y="1322293"/>
            <a:ext cx="3236979" cy="369794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04784" y="5448221"/>
            <a:ext cx="8382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 Then, </a:t>
            </a:r>
            <a:r>
              <a:rPr lang="en-US" dirty="0"/>
              <a:t>beam-based alignment will </a:t>
            </a:r>
            <a:r>
              <a:rPr lang="en-US" dirty="0" smtClean="0"/>
              <a:t>be applied using 1:1 correction, Dispersion Free Steering and accelerating cavity alignment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50223"/>
            <a:ext cx="33707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IWLC 2010, WG8, Instrumentation talks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4476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296" y="952553"/>
            <a:ext cx="8063408" cy="58937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123" y="2075426"/>
            <a:ext cx="368300" cy="177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372" y="2821551"/>
            <a:ext cx="317471" cy="179900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43405"/>
            <a:ext cx="8229600" cy="6779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Beam Transverse Tolerances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550223"/>
            <a:ext cx="176323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talk by </a:t>
            </a:r>
            <a:r>
              <a:rPr lang="en-US" sz="1400" b="1" dirty="0" smtClean="0"/>
              <a:t>D. Schulte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775253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to Drive Beam Phase Tolerance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61" y="942851"/>
            <a:ext cx="8288966" cy="568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550223"/>
            <a:ext cx="181469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b="1" dirty="0" smtClean="0"/>
              <a:t>D. Schulte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5296677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43"/>
            <a:ext cx="8229600" cy="1143000"/>
          </a:xfrm>
        </p:spPr>
        <p:txBody>
          <a:bodyPr/>
          <a:lstStyle/>
          <a:p>
            <a:r>
              <a:rPr lang="en-US" dirty="0" smtClean="0"/>
              <a:t>Cooling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89898"/>
            <a:ext cx="8686800" cy="5457804"/>
          </a:xfrm>
        </p:spPr>
        <p:txBody>
          <a:bodyPr>
            <a:noAutofit/>
          </a:bodyPr>
          <a:lstStyle/>
          <a:p>
            <a:r>
              <a:rPr lang="en-US" sz="1800" dirty="0" smtClean="0"/>
              <a:t>A </a:t>
            </a:r>
            <a:r>
              <a:rPr lang="en-US" sz="1800" dirty="0"/>
              <a:t>significant part of the RF input power is transferred into heat in the RF structures. </a:t>
            </a:r>
          </a:p>
          <a:p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cooling system consists of 21 km long linear accelerator circuits with </a:t>
            </a:r>
            <a:r>
              <a:rPr lang="en-US" sz="1800" dirty="0" smtClean="0"/>
              <a:t>about </a:t>
            </a:r>
            <a:r>
              <a:rPr lang="en-US" sz="1800" b="1" dirty="0" smtClean="0"/>
              <a:t>20K</a:t>
            </a:r>
            <a:r>
              <a:rPr lang="en-US" sz="1800" dirty="0" smtClean="0"/>
              <a:t> temperature difference </a:t>
            </a:r>
            <a:r>
              <a:rPr lang="en-US" sz="1800" dirty="0" smtClean="0"/>
              <a:t>for each module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Functions of the cooling system are:</a:t>
            </a:r>
          </a:p>
          <a:p>
            <a:pPr lvl="1"/>
            <a:r>
              <a:rPr lang="en-US" sz="1800" dirty="0" smtClean="0"/>
              <a:t>Cooling the system</a:t>
            </a:r>
          </a:p>
          <a:p>
            <a:pPr lvl="1"/>
            <a:r>
              <a:rPr lang="en-US" sz="1800" dirty="0" smtClean="0"/>
              <a:t>Providing micro-meter thermal stability to the accelerator tunnel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smtClean="0"/>
              <a:t>Sustaining </a:t>
            </a:r>
            <a:r>
              <a:rPr lang="en-US" sz="1800" dirty="0"/>
              <a:t>the required alignment of 14 </a:t>
            </a:r>
            <a:r>
              <a:rPr lang="en-US" sz="1800" dirty="0" err="1"/>
              <a:t>μm</a:t>
            </a:r>
            <a:r>
              <a:rPr lang="en-US" sz="1800" dirty="0"/>
              <a:t> for ACS within 1σ requires a special </a:t>
            </a:r>
            <a:r>
              <a:rPr lang="en-US" sz="1800" dirty="0" smtClean="0"/>
              <a:t>	development </a:t>
            </a:r>
            <a:r>
              <a:rPr lang="en-US" sz="1800" dirty="0"/>
              <a:t>of </a:t>
            </a:r>
            <a:r>
              <a:rPr lang="en-US" sz="1800" dirty="0" smtClean="0"/>
              <a:t>the </a:t>
            </a:r>
            <a:r>
              <a:rPr lang="en-US" sz="1800" dirty="0"/>
              <a:t>cooling system under dynamic heat load conditions</a:t>
            </a:r>
          </a:p>
          <a:p>
            <a:endParaRPr lang="en-US" sz="1800" dirty="0" smtClean="0"/>
          </a:p>
          <a:p>
            <a:r>
              <a:rPr lang="en-US" sz="1800" dirty="0" smtClean="0"/>
              <a:t>Ensuring mechanical stability of components, alignment and vacuum systems require evacuating the heat efficiently by specially designed water circuits</a:t>
            </a:r>
          </a:p>
          <a:p>
            <a:endParaRPr lang="en-US" sz="1800" dirty="0" smtClean="0"/>
          </a:p>
          <a:p>
            <a:r>
              <a:rPr lang="en-US" sz="1800" dirty="0" smtClean="0"/>
              <a:t>Any vibration induced by coolant flow can result in loss of machine performance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50223"/>
            <a:ext cx="18389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talk by </a:t>
            </a:r>
            <a:r>
              <a:rPr lang="en-US" sz="1400" b="1" dirty="0" smtClean="0"/>
              <a:t>G. </a:t>
            </a:r>
            <a:r>
              <a:rPr lang="en-US" sz="1400" b="1" dirty="0" err="1" smtClean="0"/>
              <a:t>Riddone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838663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Estimated Power Dissipation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7784" y="1329258"/>
            <a:ext cx="8102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Per Accelerating Structure:</a:t>
            </a:r>
          </a:p>
          <a:p>
            <a:r>
              <a:rPr lang="en-US" dirty="0"/>
              <a:t>	</a:t>
            </a:r>
            <a:r>
              <a:rPr lang="en-US" dirty="0" smtClean="0"/>
              <a:t>- loaded = 336 W</a:t>
            </a:r>
          </a:p>
          <a:p>
            <a:r>
              <a:rPr lang="en-US" dirty="0"/>
              <a:t>	</a:t>
            </a:r>
            <a:r>
              <a:rPr lang="en-US" dirty="0" smtClean="0"/>
              <a:t>- unloaded  = 410 W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Per Module: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37" y="2855169"/>
            <a:ext cx="7804727" cy="31057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550223"/>
            <a:ext cx="18389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See talk by </a:t>
            </a:r>
            <a:r>
              <a:rPr lang="en-US" sz="1400" b="1" dirty="0" smtClean="0"/>
              <a:t>G. </a:t>
            </a:r>
            <a:r>
              <a:rPr lang="en-US" sz="1400" b="1" dirty="0" err="1" smtClean="0"/>
              <a:t>Riddone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83866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1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Vacuum: Requirements from Beam Dynamics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7697" y="6588708"/>
            <a:ext cx="17381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See talk by </a:t>
            </a:r>
            <a:r>
              <a:rPr lang="en-US" sz="1200" b="1" dirty="0" smtClean="0"/>
              <a:t>W. </a:t>
            </a:r>
            <a:r>
              <a:rPr lang="en-US" sz="1200" b="1" smtClean="0"/>
              <a:t>Wuensch</a:t>
            </a:r>
            <a:endParaRPr lang="en-US" sz="12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2403837" y="1824185"/>
            <a:ext cx="4336327" cy="3031437"/>
            <a:chOff x="2576175" y="2673155"/>
            <a:chExt cx="4050274" cy="290316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6175" y="2673155"/>
              <a:ext cx="4050274" cy="275551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576175" y="5340519"/>
              <a:ext cx="1899419" cy="2358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Simulations with the FASTION Code</a:t>
              </a:r>
              <a:endParaRPr lang="en-US" sz="1000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347133" y="4949361"/>
            <a:ext cx="84812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N</a:t>
            </a:r>
            <a:r>
              <a:rPr lang="en-US" sz="1600" dirty="0" smtClean="0"/>
              <a:t>ew </a:t>
            </a:r>
            <a:r>
              <a:rPr lang="en-US" sz="1600" dirty="0"/>
              <a:t>fast ion instability simulations </a:t>
            </a:r>
            <a:r>
              <a:rPr lang="en-US" sz="1600" dirty="0" smtClean="0"/>
              <a:t>show </a:t>
            </a:r>
            <a:r>
              <a:rPr lang="en-US" sz="1600" dirty="0"/>
              <a:t>that the influence of field </a:t>
            </a:r>
            <a:r>
              <a:rPr lang="en-US" sz="1600" dirty="0" smtClean="0"/>
              <a:t>ionization </a:t>
            </a:r>
            <a:r>
              <a:rPr lang="en-US" sz="1600" dirty="0"/>
              <a:t>for a threshold electric field value between 18 and 30 GV/m, which covers the common gas species H2, CO, N2 and H20, makes the </a:t>
            </a:r>
            <a:r>
              <a:rPr lang="en-US" sz="1600" b="1" dirty="0"/>
              <a:t>beam unstable for partial pressures above 5 </a:t>
            </a:r>
            <a:r>
              <a:rPr lang="en-US" sz="1600" b="1" dirty="0" err="1" smtClean="0"/>
              <a:t>nTorr</a:t>
            </a:r>
            <a:r>
              <a:rPr lang="en-US" sz="1600" dirty="0" smtClean="0"/>
              <a:t>.</a:t>
            </a:r>
          </a:p>
          <a:p>
            <a:endParaRPr lang="en-US" sz="1600" dirty="0" smtClean="0"/>
          </a:p>
          <a:p>
            <a:r>
              <a:rPr lang="en-US" sz="1600" dirty="0" smtClean="0"/>
              <a:t>A </a:t>
            </a:r>
            <a:r>
              <a:rPr lang="en-US" sz="1600" dirty="0"/>
              <a:t>dynamic pressure of </a:t>
            </a:r>
            <a:r>
              <a:rPr lang="en-US" sz="1600" b="1" dirty="0"/>
              <a:t>1 </a:t>
            </a:r>
            <a:r>
              <a:rPr lang="en-US" sz="1600" b="1" dirty="0" err="1"/>
              <a:t>nTorr</a:t>
            </a:r>
            <a:r>
              <a:rPr lang="en-US" sz="1600" b="1" dirty="0"/>
              <a:t> </a:t>
            </a:r>
            <a:r>
              <a:rPr lang="en-US" sz="1600" dirty="0"/>
              <a:t>must be specified in order to ensure beam stability. In the future, we plan to simulate the fast ion instability for a more realistic composition of the residual gas</a:t>
            </a:r>
          </a:p>
        </p:txBody>
      </p:sp>
      <p:sp>
        <p:nvSpPr>
          <p:cNvPr id="9" name="Rectangle 8"/>
          <p:cNvSpPr/>
          <p:nvPr/>
        </p:nvSpPr>
        <p:spPr>
          <a:xfrm>
            <a:off x="347133" y="1367211"/>
            <a:ext cx="72120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Proceedings of IPAC10 , J.-B. </a:t>
            </a:r>
            <a:r>
              <a:rPr lang="en-US" sz="1600" dirty="0" err="1"/>
              <a:t>Jeanneret</a:t>
            </a:r>
            <a:r>
              <a:rPr lang="en-US" sz="1600" dirty="0"/>
              <a:t>, G. </a:t>
            </a:r>
            <a:r>
              <a:rPr lang="en-US" sz="1600" dirty="0" err="1"/>
              <a:t>Rumolo</a:t>
            </a:r>
            <a:r>
              <a:rPr lang="en-US" sz="1600" dirty="0"/>
              <a:t>, D. Schulte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46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Concluding…</a:t>
            </a:r>
            <a:endParaRPr lang="en-US" dirty="0"/>
          </a:p>
        </p:txBody>
      </p:sp>
      <p:sp>
        <p:nvSpPr>
          <p:cNvPr id="5" name="Content Placeholder 7"/>
          <p:cNvSpPr>
            <a:spLocks noGrp="1"/>
          </p:cNvSpPr>
          <p:nvPr>
            <p:ph idx="1"/>
          </p:nvPr>
        </p:nvSpPr>
        <p:spPr>
          <a:xfrm>
            <a:off x="347133" y="1948316"/>
            <a:ext cx="8280400" cy="4048591"/>
          </a:xfrm>
        </p:spPr>
        <p:txBody>
          <a:bodyPr>
            <a:normAutofit/>
          </a:bodyPr>
          <a:lstStyle/>
          <a:p>
            <a:r>
              <a:rPr lang="en-GB" sz="1800" dirty="0" smtClean="0"/>
              <a:t>The layout </a:t>
            </a:r>
            <a:r>
              <a:rPr lang="en-GB" sz="1800" dirty="0"/>
              <a:t>o</a:t>
            </a:r>
            <a:r>
              <a:rPr lang="en-GB" sz="1800" dirty="0" smtClean="0"/>
              <a:t>f the two-beam </a:t>
            </a:r>
            <a:r>
              <a:rPr lang="en-GB" sz="1800" dirty="0" smtClean="0"/>
              <a:t>acceleration </a:t>
            </a:r>
            <a:r>
              <a:rPr lang="en-GB" sz="1800" dirty="0" smtClean="0"/>
              <a:t>modules has been presented, and each subsystem has been introduced</a:t>
            </a:r>
          </a:p>
          <a:p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Answers </a:t>
            </a:r>
            <a:r>
              <a:rPr lang="en-GB" sz="1800" dirty="0" smtClean="0"/>
              <a:t>to how to cope with the </a:t>
            </a:r>
            <a:r>
              <a:rPr lang="en-GB" sz="1800" dirty="0" smtClean="0"/>
              <a:t>presented requirements </a:t>
            </a:r>
            <a:r>
              <a:rPr lang="en-GB" sz="1800" dirty="0" smtClean="0"/>
              <a:t>and technical issues </a:t>
            </a:r>
            <a:r>
              <a:rPr lang="en-GB" sz="1800" dirty="0" smtClean="0"/>
              <a:t>will </a:t>
            </a:r>
            <a:r>
              <a:rPr lang="en-GB" sz="1800" dirty="0" smtClean="0"/>
              <a:t>be given in the following talks…</a:t>
            </a:r>
          </a:p>
          <a:p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I wish to thank all the people that have helped me </a:t>
            </a:r>
            <a:r>
              <a:rPr lang="en-GB" sz="1800" dirty="0" smtClean="0"/>
              <a:t>during the </a:t>
            </a:r>
            <a:r>
              <a:rPr lang="en-GB" sz="1800" dirty="0" smtClean="0"/>
              <a:t>preparation of this talk.</a:t>
            </a:r>
          </a:p>
          <a:p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413669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73200"/>
            <a:ext cx="8229600" cy="5012267"/>
          </a:xfrm>
        </p:spPr>
        <p:txBody>
          <a:bodyPr>
            <a:noAutofit/>
          </a:bodyPr>
          <a:lstStyle/>
          <a:p>
            <a:r>
              <a:rPr lang="en-US" sz="1800" dirty="0" smtClean="0"/>
              <a:t>CLIC </a:t>
            </a:r>
            <a:r>
              <a:rPr lang="en-US" sz="1800" dirty="0"/>
              <a:t>is based </a:t>
            </a:r>
            <a:r>
              <a:rPr lang="en-US" sz="1800" dirty="0" smtClean="0"/>
              <a:t>on the </a:t>
            </a:r>
            <a:r>
              <a:rPr lang="en-US" sz="1800" dirty="0"/>
              <a:t>two</a:t>
            </a:r>
            <a:r>
              <a:rPr lang="en-US" sz="1800" dirty="0" smtClean="0"/>
              <a:t>-beam </a:t>
            </a:r>
            <a:r>
              <a:rPr lang="en-US" sz="1800" dirty="0" smtClean="0"/>
              <a:t>acceleration concept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To facilitate the </a:t>
            </a:r>
            <a:r>
              <a:rPr lang="en-US" sz="1800" dirty="0" smtClean="0"/>
              <a:t>matching of the two </a:t>
            </a:r>
            <a:r>
              <a:rPr lang="en-US" sz="1800" dirty="0"/>
              <a:t>beams, </a:t>
            </a:r>
            <a:r>
              <a:rPr lang="en-US" sz="1800" dirty="0" smtClean="0"/>
              <a:t>all components </a:t>
            </a:r>
            <a:r>
              <a:rPr lang="en-US" sz="1800" dirty="0"/>
              <a:t>are assembled in 2m long modules of few different </a:t>
            </a:r>
            <a:r>
              <a:rPr lang="en-US" sz="1800" dirty="0" smtClean="0"/>
              <a:t>types. The modules make use of </a:t>
            </a:r>
            <a:r>
              <a:rPr lang="en-US" sz="1800" dirty="0" smtClean="0"/>
              <a:t>girders to meet the pre-alignment requirements (smoothing of adjacent girders)</a:t>
            </a:r>
          </a:p>
          <a:p>
            <a:endParaRPr lang="en-US" sz="1800" dirty="0"/>
          </a:p>
          <a:p>
            <a:r>
              <a:rPr lang="en-US" sz="1800" dirty="0" smtClean="0"/>
              <a:t>Since </a:t>
            </a:r>
            <a:r>
              <a:rPr lang="en-US" sz="1800" dirty="0" smtClean="0"/>
              <a:t>each</a:t>
            </a:r>
            <a:r>
              <a:rPr lang="en-US" sz="1800" dirty="0" smtClean="0"/>
              <a:t> </a:t>
            </a:r>
            <a:r>
              <a:rPr lang="en-US" sz="1800" dirty="0"/>
              <a:t>linac length is about 21 km, more than 10,000 modules are </a:t>
            </a:r>
            <a:r>
              <a:rPr lang="en-US" sz="1800" dirty="0" smtClean="0"/>
              <a:t>needed </a:t>
            </a:r>
            <a:r>
              <a:rPr lang="en-US" sz="1800" smtClean="0"/>
              <a:t>pe</a:t>
            </a:r>
            <a:r>
              <a:rPr lang="en-US" sz="1800" smtClean="0"/>
              <a:t>r linac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The Module defines boundary conditions for technical solutions for important </a:t>
            </a:r>
            <a:r>
              <a:rPr lang="en-US" sz="1800" dirty="0" smtClean="0"/>
              <a:t>systems: AS</a:t>
            </a:r>
            <a:r>
              <a:rPr lang="en-US" sz="1800" dirty="0"/>
              <a:t>, </a:t>
            </a:r>
            <a:r>
              <a:rPr lang="en-US" sz="1800" dirty="0" smtClean="0"/>
              <a:t>PETS, </a:t>
            </a:r>
            <a:r>
              <a:rPr lang="en-US" sz="1800" dirty="0"/>
              <a:t>RF distribution network, stabilization, alignment, vacuum, </a:t>
            </a:r>
            <a:r>
              <a:rPr lang="en-US" sz="1800" dirty="0" smtClean="0"/>
              <a:t>… and has </a:t>
            </a:r>
            <a:r>
              <a:rPr lang="en-US" sz="1800" dirty="0"/>
              <a:t>to cope </a:t>
            </a:r>
            <a:r>
              <a:rPr lang="en-US" sz="1800" dirty="0" smtClean="0"/>
              <a:t>with the </a:t>
            </a:r>
            <a:r>
              <a:rPr lang="en-US" sz="1800" dirty="0"/>
              <a:t>challenging requirements from </a:t>
            </a:r>
            <a:r>
              <a:rPr lang="en-US" sz="1800" dirty="0" smtClean="0"/>
              <a:t>each of them</a:t>
            </a:r>
          </a:p>
          <a:p>
            <a:endParaRPr lang="en-US" sz="1800" dirty="0" smtClean="0"/>
          </a:p>
          <a:p>
            <a:r>
              <a:rPr lang="en-US" sz="1800" dirty="0" smtClean="0"/>
              <a:t>It’s a cost driver for CLIC, as well as a performance driver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197" y="5741704"/>
            <a:ext cx="4369607" cy="74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13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7515"/>
            <a:ext cx="8229600" cy="1143000"/>
          </a:xfrm>
        </p:spPr>
        <p:txBody>
          <a:bodyPr/>
          <a:lstStyle/>
          <a:p>
            <a:r>
              <a:rPr lang="en-US" dirty="0" smtClean="0"/>
              <a:t>Two-Beam Module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374" y="1734678"/>
            <a:ext cx="763345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Longitudinal Requirements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Physics -&gt; Beam Dynamics &lt;-&gt; Acc. Structures Design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PETS Design and Optimization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Module Layout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Transverse Requirements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Stabilization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Instrumentation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Cooling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800" dirty="0" smtClean="0"/>
              <a:t>Vacuum, …</a:t>
            </a:r>
          </a:p>
        </p:txBody>
      </p:sp>
    </p:spTree>
    <p:extLst>
      <p:ext uri="{BB962C8B-B14F-4D97-AF65-F5344CB8AC3E}">
        <p14:creationId xmlns:p14="http://schemas.microsoft.com/office/powerpoint/2010/main" val="3548067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2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Two-Beam Module Design Chart</a:t>
            </a:r>
            <a:endParaRPr lang="en-US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337664" y="1369878"/>
            <a:ext cx="4500042" cy="1384995"/>
          </a:xfrm>
          <a:prstGeom prst="rect">
            <a:avLst/>
          </a:prstGeom>
          <a:solidFill>
            <a:srgbClr val="FFFF99"/>
          </a:solidFill>
          <a:ln w="28575" cmpd="sng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t">
            <a:spAutoFit/>
          </a:bodyPr>
          <a:lstStyle/>
          <a:p>
            <a:r>
              <a:rPr lang="en-US" sz="1400" i="0" dirty="0">
                <a:latin typeface="Calibri"/>
                <a:cs typeface="Calibri"/>
              </a:rPr>
              <a:t>Beam dynamics (BD) constraints based on the simulation of the main linac,  BDS and beam-</a:t>
            </a:r>
            <a:r>
              <a:rPr lang="en-US" sz="1400" i="0" dirty="0" smtClean="0">
                <a:latin typeface="Calibri"/>
                <a:cs typeface="Calibri"/>
              </a:rPr>
              <a:t>beam collision </a:t>
            </a:r>
            <a:r>
              <a:rPr lang="en-US" sz="1400" i="0" dirty="0">
                <a:latin typeface="Calibri"/>
                <a:cs typeface="Calibri"/>
              </a:rPr>
              <a:t>at the IP</a:t>
            </a:r>
            <a:r>
              <a:rPr lang="en-US" sz="1400" i="0" dirty="0" smtClean="0">
                <a:latin typeface="Calibri"/>
                <a:cs typeface="Calibri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>
                <a:latin typeface="Calibri"/>
                <a:cs typeface="Calibri"/>
              </a:rPr>
              <a:t>N</a:t>
            </a:r>
            <a:r>
              <a:rPr lang="en-US" sz="1400" i="0" dirty="0" smtClean="0">
                <a:latin typeface="Calibri"/>
                <a:cs typeface="Calibri"/>
              </a:rPr>
              <a:t> </a:t>
            </a:r>
            <a:r>
              <a:rPr lang="en-US" sz="1400" i="0" dirty="0">
                <a:latin typeface="Calibri"/>
                <a:cs typeface="Calibri"/>
              </a:rPr>
              <a:t>– bunch population depends on </a:t>
            </a:r>
            <a:r>
              <a:rPr lang="en-US" sz="1400" i="1" dirty="0">
                <a:latin typeface="Calibri"/>
                <a:cs typeface="Calibri"/>
              </a:rPr>
              <a:t>&lt;a&gt;</a:t>
            </a:r>
            <a:r>
              <a:rPr lang="en-US" sz="1400" i="1" dirty="0" smtClean="0">
                <a:latin typeface="Calibri"/>
                <a:cs typeface="Calibri"/>
              </a:rPr>
              <a:t>/</a:t>
            </a:r>
            <a:r>
              <a:rPr lang="en-US" sz="1400" i="1" dirty="0" err="1" smtClean="0">
                <a:latin typeface="Calibri"/>
                <a:cs typeface="Calibri"/>
              </a:rPr>
              <a:t>λ</a:t>
            </a:r>
            <a:r>
              <a:rPr lang="en-US" sz="1400" i="0" dirty="0" smtClean="0">
                <a:latin typeface="Calibri"/>
                <a:cs typeface="Calibri"/>
              </a:rPr>
              <a:t>, </a:t>
            </a:r>
            <a:r>
              <a:rPr lang="el-GR" sz="1400" i="1" dirty="0">
                <a:latin typeface="Calibri"/>
                <a:cs typeface="Calibri"/>
              </a:rPr>
              <a:t>Δ</a:t>
            </a:r>
            <a:r>
              <a:rPr lang="en-US" sz="1400" i="1" dirty="0">
                <a:latin typeface="Calibri"/>
                <a:cs typeface="Calibri"/>
              </a:rPr>
              <a:t>a/&lt;a&gt;</a:t>
            </a:r>
            <a:r>
              <a:rPr lang="en-US" sz="1400" i="0" dirty="0">
                <a:latin typeface="Calibri"/>
                <a:cs typeface="Calibri"/>
              </a:rPr>
              <a:t>, </a:t>
            </a:r>
            <a:r>
              <a:rPr lang="en-US" sz="1400" i="1" dirty="0">
                <a:latin typeface="Calibri"/>
                <a:cs typeface="Calibri"/>
              </a:rPr>
              <a:t>f</a:t>
            </a:r>
            <a:r>
              <a:rPr lang="en-US" sz="1400" i="0" dirty="0">
                <a:latin typeface="Calibri"/>
                <a:cs typeface="Calibri"/>
              </a:rPr>
              <a:t> and </a:t>
            </a:r>
            <a:r>
              <a:rPr lang="en-US" sz="1400" i="1" dirty="0">
                <a:latin typeface="Calibri"/>
                <a:cs typeface="Calibri"/>
              </a:rPr>
              <a:t>&lt;</a:t>
            </a:r>
            <a:r>
              <a:rPr lang="en-US" sz="1400" i="1" dirty="0" err="1">
                <a:latin typeface="Calibri"/>
                <a:cs typeface="Calibri"/>
              </a:rPr>
              <a:t>E</a:t>
            </a:r>
            <a:r>
              <a:rPr lang="en-US" sz="1400" i="1" baseline="-25000" dirty="0" err="1">
                <a:latin typeface="Calibri"/>
                <a:cs typeface="Calibri"/>
              </a:rPr>
              <a:t>a</a:t>
            </a:r>
            <a:r>
              <a:rPr lang="en-US" sz="1400" i="1" dirty="0">
                <a:latin typeface="Calibri"/>
                <a:cs typeface="Calibri"/>
              </a:rPr>
              <a:t>&gt; </a:t>
            </a:r>
            <a:r>
              <a:rPr lang="en-US" sz="1400" i="0" dirty="0">
                <a:latin typeface="Calibri"/>
                <a:cs typeface="Calibri"/>
              </a:rPr>
              <a:t>because of short-range wakes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>
                <a:latin typeface="Calibri"/>
                <a:cs typeface="Calibri"/>
              </a:rPr>
              <a:t>N</a:t>
            </a:r>
            <a:r>
              <a:rPr lang="en-US" sz="1400" i="1" baseline="-25000" dirty="0">
                <a:latin typeface="Calibri"/>
                <a:cs typeface="Calibri"/>
              </a:rPr>
              <a:t>s</a:t>
            </a:r>
            <a:r>
              <a:rPr lang="en-US" sz="1400" i="0" dirty="0">
                <a:latin typeface="Calibri"/>
                <a:cs typeface="Calibri"/>
              </a:rPr>
              <a:t> – bunch </a:t>
            </a:r>
            <a:r>
              <a:rPr lang="en-US" sz="1400" i="0" dirty="0" smtClean="0">
                <a:latin typeface="Calibri"/>
                <a:cs typeface="Calibri"/>
              </a:rPr>
              <a:t>separation </a:t>
            </a:r>
            <a:r>
              <a:rPr lang="en-US" sz="1400" i="0" dirty="0">
                <a:latin typeface="Calibri"/>
                <a:cs typeface="Calibri"/>
              </a:rPr>
              <a:t>depends on the long-range dipole </a:t>
            </a:r>
            <a:r>
              <a:rPr lang="en-US" sz="1400" i="0" dirty="0" smtClean="0">
                <a:latin typeface="Calibri"/>
                <a:cs typeface="Calibri"/>
              </a:rPr>
              <a:t>wake</a:t>
            </a: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588330"/>
              </p:ext>
            </p:extLst>
          </p:nvPr>
        </p:nvGraphicFramePr>
        <p:xfrm>
          <a:off x="279970" y="1391257"/>
          <a:ext cx="2968625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67" name="Equation" r:id="rId4" imgW="1955800" imgH="635000" progId="Equation.3">
                  <p:embed/>
                </p:oleObj>
              </mc:Choice>
              <mc:Fallback>
                <p:oleObj name="Equation" r:id="rId4" imgW="1955800" imgH="635000" progId="Equation.3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970" y="1391257"/>
                        <a:ext cx="2968625" cy="9620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2857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9970" y="1056069"/>
            <a:ext cx="258275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Luminosity per linac input power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347006" y="1057728"/>
            <a:ext cx="1421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 &lt;-&gt; AC design</a:t>
            </a:r>
            <a:endParaRPr lang="en-US" sz="1400" dirty="0"/>
          </a:p>
        </p:txBody>
      </p:sp>
      <p:sp>
        <p:nvSpPr>
          <p:cNvPr id="8" name="Right Arrow 7"/>
          <p:cNvSpPr/>
          <p:nvPr/>
        </p:nvSpPr>
        <p:spPr>
          <a:xfrm>
            <a:off x="3441703" y="1714696"/>
            <a:ext cx="762884" cy="343532"/>
          </a:xfrm>
          <a:prstGeom prst="rightArrow">
            <a:avLst>
              <a:gd name="adj1" fmla="val 48766"/>
              <a:gd name="adj2" fmla="val 5858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4347005" y="2839553"/>
            <a:ext cx="2399991" cy="523220"/>
          </a:xfrm>
          <a:prstGeom prst="rect">
            <a:avLst/>
          </a:prstGeom>
          <a:solidFill>
            <a:srgbClr val="FFFF99"/>
          </a:solidFill>
          <a:ln w="28575" cmpd="sng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RF breakdown and pulsed surface heating constraints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18" name="Picture 18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47" y="4701722"/>
            <a:ext cx="1363555" cy="1278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229168" y="2733191"/>
            <a:ext cx="3563082" cy="1711380"/>
            <a:chOff x="457200" y="3610556"/>
            <a:chExt cx="4267706" cy="1484947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457200" y="3925952"/>
              <a:ext cx="4267706" cy="1169551"/>
            </a:xfrm>
            <a:prstGeom prst="rect">
              <a:avLst/>
            </a:prstGeom>
            <a:solidFill>
              <a:srgbClr val="FFFF99"/>
            </a:solidFill>
            <a:ln w="28575" cmpd="sng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400" dirty="0" smtClean="0"/>
                <a:t>Drive beam current and energy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i="0" dirty="0" smtClean="0"/>
                <a:t>RF power production needs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/>
                <a:t>Beam transport and stability</a:t>
              </a:r>
              <a:endParaRPr lang="en-US" sz="1400" dirty="0"/>
            </a:p>
            <a:p>
              <a:pPr marL="285750" indent="-285750">
                <a:buFont typeface="Arial"/>
                <a:buChar char="•"/>
              </a:pPr>
              <a:r>
                <a:rPr lang="en-US" sz="1400" i="0" dirty="0" smtClean="0"/>
                <a:t>Module layout and fabrication technology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400" dirty="0" smtClean="0"/>
                <a:t>Power extraction and transfer</a:t>
              </a:r>
              <a:endParaRPr lang="en-US" sz="1400" i="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7200" y="3610556"/>
              <a:ext cx="10495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PETS design</a:t>
              </a:r>
              <a:endParaRPr lang="en-US" sz="1400" dirty="0"/>
            </a:p>
          </p:txBody>
        </p:sp>
      </p:grpSp>
      <p:pic>
        <p:nvPicPr>
          <p:cNvPr id="22" name="Picture 4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8" t="15065" r="24718" b="6914"/>
          <a:stretch>
            <a:fillRect/>
          </a:stretch>
        </p:blipFill>
        <p:spPr bwMode="auto">
          <a:xfrm>
            <a:off x="1719890" y="4702914"/>
            <a:ext cx="1089264" cy="1302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" name="Picture 4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6" t="20888" r="20476" b="15065"/>
          <a:stretch>
            <a:fillRect/>
          </a:stretch>
        </p:blipFill>
        <p:spPr bwMode="auto">
          <a:xfrm>
            <a:off x="2868752" y="4714481"/>
            <a:ext cx="1223264" cy="115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4" name="Right Arrow 23"/>
          <p:cNvSpPr/>
          <p:nvPr/>
        </p:nvSpPr>
        <p:spPr>
          <a:xfrm>
            <a:off x="4401626" y="5056302"/>
            <a:ext cx="1098169" cy="463176"/>
          </a:xfrm>
          <a:prstGeom prst="rightArrow">
            <a:avLst>
              <a:gd name="adj1" fmla="val 34658"/>
              <a:gd name="adj2" fmla="val 495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29"/>
          <p:cNvGrpSpPr/>
          <p:nvPr/>
        </p:nvGrpSpPr>
        <p:grpSpPr>
          <a:xfrm>
            <a:off x="7673655" y="2839553"/>
            <a:ext cx="1229045" cy="602147"/>
            <a:chOff x="2383351" y="2691383"/>
            <a:chExt cx="1525748" cy="892178"/>
          </a:xfrm>
        </p:grpSpPr>
        <p:pic>
          <p:nvPicPr>
            <p:cNvPr id="37" name="Picture 47" descr="WDS_cell_geo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6243" y="2691383"/>
              <a:ext cx="742856" cy="892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7" descr="WDS_cell_geo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7179" y="2691383"/>
              <a:ext cx="742856" cy="892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47" descr="WDS_cell_geo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791" y="2691383"/>
              <a:ext cx="742856" cy="892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7" descr="WDS_cell_geo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3351" y="2691383"/>
              <a:ext cx="742856" cy="892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246102" y="6005098"/>
            <a:ext cx="1653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Pre-assembled PETS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155529" y="6003609"/>
            <a:ext cx="1654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RF power extractors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673655" y="3465569"/>
            <a:ext cx="7294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AS cells</a:t>
            </a:r>
            <a:endParaRPr lang="en-US" sz="1400" dirty="0"/>
          </a:p>
        </p:txBody>
      </p:sp>
      <p:sp>
        <p:nvSpPr>
          <p:cNvPr id="4" name="Bent Arrow 3"/>
          <p:cNvSpPr/>
          <p:nvPr/>
        </p:nvSpPr>
        <p:spPr>
          <a:xfrm rot="10800000">
            <a:off x="3939118" y="3526115"/>
            <a:ext cx="637351" cy="649941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99823" y="4467985"/>
            <a:ext cx="3042666" cy="1450551"/>
            <a:chOff x="5612505" y="4491799"/>
            <a:chExt cx="3042666" cy="1450551"/>
          </a:xfrm>
        </p:grpSpPr>
        <p:sp>
          <p:nvSpPr>
            <p:cNvPr id="27" name="TextBox 26"/>
            <p:cNvSpPr txBox="1"/>
            <p:nvPr/>
          </p:nvSpPr>
          <p:spPr>
            <a:xfrm>
              <a:off x="5612505" y="4491799"/>
              <a:ext cx="2106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Two-Beam Module Layout</a:t>
              </a:r>
              <a:endParaRPr lang="en-US" sz="1400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612505" y="4835926"/>
              <a:ext cx="3042666" cy="11064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35655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711" y="-85468"/>
            <a:ext cx="840457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(1) Accelerating Structure Optimization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06" y="3059679"/>
            <a:ext cx="4503585" cy="2845417"/>
          </a:xfrm>
          <a:prstGeom prst="rect">
            <a:avLst/>
          </a:prstGeom>
        </p:spPr>
      </p:pic>
      <p:graphicFrame>
        <p:nvGraphicFramePr>
          <p:cNvPr id="9" name="Group 3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759365"/>
              </p:ext>
            </p:extLst>
          </p:nvPr>
        </p:nvGraphicFramePr>
        <p:xfrm>
          <a:off x="4896603" y="2216638"/>
          <a:ext cx="4071391" cy="452628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030766"/>
                <a:gridCol w="10406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Structure </a:t>
                      </a:r>
                      <a:endParaRPr kumimoji="0" 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CLIC_G</a:t>
                      </a:r>
                      <a:endParaRPr kumimoji="0" lang="en-US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Frequency: f [GHz]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charset="0"/>
                          <a:cs typeface="Calibri"/>
                        </a:rPr>
                        <a:t>Gradient [MV/m]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ＭＳ Ｐゴシック" charset="0"/>
                          <a:cs typeface="Calibri"/>
                        </a:rPr>
                        <a:t>100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Average iris radius/wavelength: &lt;a&gt;/λ 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0.11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Input/Output iris radii: a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kumimoji="0" lang="en-US" sz="105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,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[mm]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3.15, 2.35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Input/Output iris thickness: d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kumimoji="0" lang="en-US" sz="105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,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[mm]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1.67, 1.00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Group velocity: v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g</a:t>
                      </a:r>
                      <a:r>
                        <a:rPr kumimoji="0" lang="en-US" sz="105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(1,2)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/c [%]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1.66, 0.83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N. of reg. cells, str. length: N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c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, l [mm]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24, 229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Bunch separation: N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  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[rf cycles]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Number of bunches in a train: N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312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Pulse length, rise time: τ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p 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, τ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r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[ns]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240.8, 22.4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Input power: P</a:t>
                      </a:r>
                      <a:r>
                        <a:rPr kumimoji="0" lang="en-US" sz="1050" u="none" strike="noStrike" cap="none" normalizeH="0" baseline="-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in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[MW]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63.8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Max. surface field: </a:t>
                      </a:r>
                      <a:r>
                        <a:rPr kumimoji="0" lang="en-US" sz="105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E</a:t>
                      </a:r>
                      <a:r>
                        <a:rPr kumimoji="0" lang="en-US" sz="105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surf</a:t>
                      </a:r>
                      <a:r>
                        <a:rPr kumimoji="0" lang="en-US" sz="1050" u="none" strike="noStrike" cap="none" normalizeH="0" baseline="30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max</a:t>
                      </a: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[MV/m]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245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Max. temperature rise: </a:t>
                      </a:r>
                      <a:r>
                        <a:rPr kumimoji="0" lang="el-GR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Δ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T</a:t>
                      </a:r>
                      <a:r>
                        <a:rPr kumimoji="0" lang="en-US" sz="105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max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[K]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Efficiency: η [%]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27.7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Luminosity per bunch X-ing: L</a:t>
                      </a:r>
                      <a:r>
                        <a:rPr kumimoji="0" lang="en-US" sz="105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b×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[m</a:t>
                      </a:r>
                      <a:r>
                        <a:rPr kumimoji="0" lang="en-US" sz="105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-2</a:t>
                      </a: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]</a:t>
                      </a:r>
                      <a:endParaRPr kumimoji="0" lang="en-US" sz="105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1.22×</a:t>
                      </a: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r>
                        <a:rPr kumimoji="0" lang="en-US" sz="105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34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Bunch population: N</a:t>
                      </a:r>
                      <a:endParaRPr kumimoji="0" lang="en-US" sz="105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3.72×</a:t>
                      </a: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r>
                        <a:rPr kumimoji="0" lang="en-US" sz="105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  <a:tr h="2139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Figure of merit: </a:t>
                      </a:r>
                      <a:r>
                        <a:rPr kumimoji="0" lang="en-US" sz="105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ηL</a:t>
                      </a:r>
                      <a:r>
                        <a:rPr kumimoji="0" lang="en-US" sz="105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kumimoji="0" lang="en-US" sz="105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× </a:t>
                      </a: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/N</a:t>
                      </a:r>
                      <a:r>
                        <a:rPr kumimoji="0" lang="en-US" sz="1050" u="none" strike="noStrike" cap="none" normalizeH="0" baseline="-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[</a:t>
                      </a:r>
                      <a:r>
                        <a:rPr kumimoji="0" lang="en-US" sz="105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a.u</a:t>
                      </a: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.]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9.1</a:t>
                      </a:r>
                      <a:endParaRPr kumimoji="0" lang="en-US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ＭＳ Ｐゴシック" charset="0"/>
                        <a:cs typeface="Calibri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5" name="Bent Arrow 4"/>
          <p:cNvSpPr/>
          <p:nvPr/>
        </p:nvSpPr>
        <p:spPr>
          <a:xfrm rot="10800000" flipH="1">
            <a:off x="3630705" y="5983940"/>
            <a:ext cx="896466" cy="551338"/>
          </a:xfrm>
          <a:prstGeom prst="bentArrow">
            <a:avLst>
              <a:gd name="adj1" fmla="val 28704"/>
              <a:gd name="adj2" fmla="val 28208"/>
              <a:gd name="adj3" fmla="val 28067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9858" y="1002751"/>
            <a:ext cx="19287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CLIC Main Linac Parameters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878130" y="1939639"/>
            <a:ext cx="23262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Accelerating Structure Parameters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6550223"/>
            <a:ext cx="185178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b="1" dirty="0" smtClean="0"/>
              <a:t>A. </a:t>
            </a:r>
            <a:r>
              <a:rPr lang="en-US" sz="1400" b="1" dirty="0" err="1" smtClean="0"/>
              <a:t>Grudiev</a:t>
            </a:r>
            <a:endParaRPr lang="en-US" sz="14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391213"/>
              </p:ext>
            </p:extLst>
          </p:nvPr>
        </p:nvGraphicFramePr>
        <p:xfrm>
          <a:off x="480014" y="1278637"/>
          <a:ext cx="3966272" cy="15087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351567"/>
                <a:gridCol w="911411"/>
                <a:gridCol w="911412"/>
                <a:gridCol w="791882"/>
              </a:tblGrid>
              <a:tr h="207315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Parameter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Symbol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Value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Units</a:t>
                      </a:r>
                      <a:endParaRPr lang="en-US" sz="1050" dirty="0"/>
                    </a:p>
                  </a:txBody>
                  <a:tcPr/>
                </a:tc>
              </a:tr>
              <a:tr h="158497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Energy</a:t>
                      </a:r>
                      <a:r>
                        <a:rPr lang="en-US" sz="1050" baseline="0" dirty="0" smtClean="0"/>
                        <a:t> CM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E</a:t>
                      </a:r>
                      <a:r>
                        <a:rPr lang="en-US" sz="1050" baseline="-25000" dirty="0" err="1" smtClean="0"/>
                        <a:t>cm</a:t>
                      </a:r>
                      <a:endParaRPr lang="en-US" sz="105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3000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GeV</a:t>
                      </a:r>
                      <a:endParaRPr lang="en-US" sz="1050" dirty="0"/>
                    </a:p>
                  </a:txBody>
                  <a:tcPr/>
                </a:tc>
              </a:tr>
              <a:tr h="158497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Luminosity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</a:t>
                      </a:r>
                      <a:r>
                        <a:rPr lang="en-US" sz="1050" baseline="-25000" dirty="0" smtClean="0"/>
                        <a:t>99%</a:t>
                      </a:r>
                      <a:endParaRPr lang="en-US" sz="105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10</a:t>
                      </a:r>
                      <a:r>
                        <a:rPr lang="en-US" sz="1050" baseline="30000" dirty="0" smtClean="0"/>
                        <a:t>34</a:t>
                      </a:r>
                      <a:r>
                        <a:rPr lang="en-US" sz="1050" dirty="0" smtClean="0"/>
                        <a:t>cm</a:t>
                      </a:r>
                      <a:r>
                        <a:rPr lang="en-US" sz="1050" baseline="30000" dirty="0" smtClean="0"/>
                        <a:t>-2</a:t>
                      </a:r>
                      <a:r>
                        <a:rPr lang="en-US" sz="1050" dirty="0" smtClean="0"/>
                        <a:t>s</a:t>
                      </a:r>
                      <a:r>
                        <a:rPr lang="en-US" sz="1050" baseline="30000" dirty="0" smtClean="0"/>
                        <a:t>-1</a:t>
                      </a:r>
                      <a:endParaRPr lang="en-US" sz="1050" baseline="30000" dirty="0"/>
                    </a:p>
                  </a:txBody>
                  <a:tcPr/>
                </a:tc>
              </a:tr>
              <a:tr h="158497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RF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baseline="0" dirty="0" err="1" smtClean="0"/>
                        <a:t>freq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f</a:t>
                      </a:r>
                      <a:r>
                        <a:rPr lang="en-US" sz="1050" baseline="-25000" dirty="0" err="1" smtClean="0"/>
                        <a:t>RF</a:t>
                      </a:r>
                      <a:endParaRPr lang="en-US" sz="105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11.994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GHz</a:t>
                      </a:r>
                      <a:endParaRPr lang="en-US" sz="1050" dirty="0"/>
                    </a:p>
                  </a:txBody>
                  <a:tcPr/>
                </a:tc>
              </a:tr>
              <a:tr h="158497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Repetition</a:t>
                      </a:r>
                      <a:r>
                        <a:rPr lang="en-US" sz="1050" baseline="0" dirty="0" smtClean="0"/>
                        <a:t> Rate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f</a:t>
                      </a:r>
                      <a:r>
                        <a:rPr lang="en-US" sz="1050" baseline="-25000" dirty="0" err="1" smtClean="0"/>
                        <a:t>rep</a:t>
                      </a:r>
                      <a:endParaRPr lang="en-US" sz="105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50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Hz</a:t>
                      </a:r>
                      <a:endParaRPr lang="en-US" sz="1050" dirty="0"/>
                    </a:p>
                  </a:txBody>
                  <a:tcPr/>
                </a:tc>
              </a:tr>
              <a:tr h="158497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Bunch</a:t>
                      </a:r>
                      <a:r>
                        <a:rPr lang="en-US" sz="1050" baseline="0" dirty="0" smtClean="0"/>
                        <a:t> population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aseline="0" dirty="0" err="1" smtClean="0"/>
                        <a:t>N</a:t>
                      </a:r>
                      <a:r>
                        <a:rPr lang="en-US" sz="1050" baseline="-25000" dirty="0" err="1" smtClean="0"/>
                        <a:t>b</a:t>
                      </a:r>
                      <a:endParaRPr lang="en-US" sz="105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3.72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10</a:t>
                      </a:r>
                      <a:r>
                        <a:rPr lang="en-US" sz="1050" baseline="30000" dirty="0" smtClean="0"/>
                        <a:t>9</a:t>
                      </a:r>
                      <a:endParaRPr lang="en-US" sz="1050" baseline="30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5655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04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(2) PETS Design Development Chart</a:t>
            </a:r>
            <a:endParaRPr lang="en-US" dirty="0"/>
          </a:p>
        </p:txBody>
      </p:sp>
      <p:pic>
        <p:nvPicPr>
          <p:cNvPr id="3" name="Picture 2" descr="PETS_Design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03" y="1085263"/>
            <a:ext cx="5302622" cy="360530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0" y="6550223"/>
            <a:ext cx="19078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b="1" dirty="0" smtClean="0"/>
              <a:t>I. </a:t>
            </a:r>
            <a:r>
              <a:rPr lang="en-US" sz="1400" b="1" dirty="0" err="1" smtClean="0"/>
              <a:t>Syratchev</a:t>
            </a:r>
            <a:endParaRPr lang="en-US" sz="14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3040" y="5065057"/>
            <a:ext cx="2875429" cy="1411383"/>
          </a:xfrm>
          <a:prstGeom prst="rect">
            <a:avLst/>
          </a:prstGeom>
        </p:spPr>
      </p:pic>
      <p:sp>
        <p:nvSpPr>
          <p:cNvPr id="34" name="Bent Arrow 33"/>
          <p:cNvSpPr/>
          <p:nvPr/>
        </p:nvSpPr>
        <p:spPr>
          <a:xfrm rot="10800000" flipH="1">
            <a:off x="4410477" y="4908341"/>
            <a:ext cx="896466" cy="769470"/>
          </a:xfrm>
          <a:prstGeom prst="bentArrow">
            <a:avLst>
              <a:gd name="adj1" fmla="val 22972"/>
              <a:gd name="adj2" fmla="val 19828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5" name="Picture 18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265" y="1236836"/>
            <a:ext cx="1044399" cy="979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6" name="Picture 4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8" t="15065" r="24718" b="6914"/>
          <a:stretch>
            <a:fillRect/>
          </a:stretch>
        </p:blipFill>
        <p:spPr bwMode="auto">
          <a:xfrm>
            <a:off x="6830606" y="1218567"/>
            <a:ext cx="834309" cy="99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7" name="Picture 4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6" t="20888" r="20476" b="15065"/>
          <a:stretch>
            <a:fillRect/>
          </a:stretch>
        </p:blipFill>
        <p:spPr bwMode="auto">
          <a:xfrm>
            <a:off x="7831088" y="1236836"/>
            <a:ext cx="936945" cy="888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096702"/>
              </p:ext>
            </p:extLst>
          </p:nvPr>
        </p:nvGraphicFramePr>
        <p:xfrm>
          <a:off x="4634317" y="2417312"/>
          <a:ext cx="5330738" cy="4476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4" name="Document" r:id="rId8" imgW="5626100" imgH="4724400" progId="Word.Document.12">
                  <p:link updateAutomatic="1"/>
                </p:oleObj>
              </mc:Choice>
              <mc:Fallback>
                <p:oleObj name="Document" r:id="rId8" imgW="5626100" imgH="4724400" progId="Word.Document.12">
                  <p:link updateAutomatic="1"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4317" y="2417312"/>
                        <a:ext cx="5330738" cy="44763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Left Arrow 38"/>
          <p:cNvSpPr/>
          <p:nvPr/>
        </p:nvSpPr>
        <p:spPr>
          <a:xfrm>
            <a:off x="4410476" y="6028789"/>
            <a:ext cx="818935" cy="366059"/>
          </a:xfrm>
          <a:prstGeom prst="leftArrow">
            <a:avLst>
              <a:gd name="adj1" fmla="val 54082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55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80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Module Parameters &amp; Layout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735603"/>
              </p:ext>
            </p:extLst>
          </p:nvPr>
        </p:nvGraphicFramePr>
        <p:xfrm>
          <a:off x="555368" y="2487121"/>
          <a:ext cx="4045251" cy="117963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62001"/>
                <a:gridCol w="973667"/>
                <a:gridCol w="887348"/>
                <a:gridCol w="790986"/>
                <a:gridCol w="631249"/>
              </a:tblGrid>
              <a:tr h="420571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Act.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Length [mm]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Aperture [mm]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Gradient [MV/m]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Power [MW]</a:t>
                      </a:r>
                      <a:endParaRPr lang="en-US" sz="1200" dirty="0"/>
                    </a:p>
                  </a:txBody>
                  <a:tcPr/>
                </a:tc>
              </a:tr>
              <a:tr h="36121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133.7</a:t>
                      </a:r>
                      <a:endParaRPr lang="en-US" sz="1200" dirty="0"/>
                    </a:p>
                  </a:txBody>
                  <a:tcPr/>
                </a:tc>
              </a:tr>
              <a:tr h="36121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63.8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786632"/>
              </p:ext>
            </p:extLst>
          </p:nvPr>
        </p:nvGraphicFramePr>
        <p:xfrm>
          <a:off x="555367" y="3951803"/>
          <a:ext cx="4045251" cy="219291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870343"/>
                <a:gridCol w="654379"/>
                <a:gridCol w="520529"/>
              </a:tblGrid>
              <a:tr h="5564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Parameter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 </a:t>
                      </a:r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Unit</a:t>
                      </a:r>
                      <a:endParaRPr lang="en-US" sz="1400" dirty="0"/>
                    </a:p>
                  </a:txBody>
                  <a:tcPr/>
                </a:tc>
              </a:tr>
              <a:tr h="32730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Module length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mm</a:t>
                      </a:r>
                      <a:endParaRPr lang="en-US" sz="1400" dirty="0"/>
                    </a:p>
                  </a:txBody>
                  <a:tcPr/>
                </a:tc>
              </a:tr>
              <a:tr h="32730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Length of PETS w/couplers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mm</a:t>
                      </a:r>
                      <a:endParaRPr lang="en-US" sz="1400" dirty="0"/>
                    </a:p>
                  </a:txBody>
                  <a:tcPr/>
                </a:tc>
              </a:tr>
              <a:tr h="32730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PETS tolerance (1σ)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μm</a:t>
                      </a:r>
                      <a:endParaRPr lang="en-US" sz="1400" dirty="0"/>
                    </a:p>
                  </a:txBody>
                  <a:tcPr/>
                </a:tc>
              </a:tr>
              <a:tr h="32730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Number of AS</a:t>
                      </a:r>
                      <a:r>
                        <a:rPr lang="en-US" sz="1400" baseline="0" dirty="0" smtClean="0"/>
                        <a:t> (in Module Type-I)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</a:tr>
              <a:tr h="32730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Length of AS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mm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1089" y="6399731"/>
            <a:ext cx="84418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There are </a:t>
            </a:r>
            <a:r>
              <a:rPr lang="en-US" sz="1600" dirty="0" smtClean="0"/>
              <a:t>five Types </a:t>
            </a:r>
            <a:r>
              <a:rPr lang="en-US" sz="1600" dirty="0" smtClean="0"/>
              <a:t>of </a:t>
            </a:r>
            <a:r>
              <a:rPr lang="en-US" sz="1600" dirty="0" smtClean="0"/>
              <a:t>Modules: ``</a:t>
            </a:r>
            <a:r>
              <a:rPr lang="en-US" sz="1600" dirty="0" smtClean="0"/>
              <a:t>Type-?’’ depending on the number of MB quadrupoles</a:t>
            </a:r>
            <a:endParaRPr lang="en-US" sz="16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979" y="2591638"/>
            <a:ext cx="4167413" cy="278832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9015" y="1171095"/>
            <a:ext cx="84859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Each module has a length multiple of two sets of PETS and 1 drive beam (DB) quad. Each PETS feeds 2 AS. As a result of this, the length of the CLIC Module is obtained as</a:t>
            </a:r>
          </a:p>
          <a:p>
            <a:endParaRPr lang="en-US" sz="1600" dirty="0"/>
          </a:p>
          <a:p>
            <a:pPr algn="ctr"/>
            <a:r>
              <a:rPr lang="en-US" sz="1600" dirty="0" err="1"/>
              <a:t>L</a:t>
            </a:r>
            <a:r>
              <a:rPr lang="en-US" sz="1600" baseline="-25000" dirty="0" err="1"/>
              <a:t>module</a:t>
            </a:r>
            <a:r>
              <a:rPr lang="en-US" sz="1600" dirty="0"/>
              <a:t>=</a:t>
            </a:r>
            <a:r>
              <a:rPr lang="en-US" sz="1600" dirty="0" err="1"/>
              <a:t>L</a:t>
            </a:r>
            <a:r>
              <a:rPr lang="en-US" sz="1600" baseline="-25000" dirty="0" err="1"/>
              <a:t>acc</a:t>
            </a:r>
            <a:r>
              <a:rPr lang="en-US" sz="1600" dirty="0"/>
              <a:t> x 8 + L</a:t>
            </a:r>
            <a:r>
              <a:rPr lang="en-US" sz="1600" baseline="-25000" dirty="0"/>
              <a:t>int</a:t>
            </a:r>
            <a:r>
              <a:rPr lang="en-US" sz="1600" dirty="0"/>
              <a:t>=(250 x 8 + 10) mm=2010 mm</a:t>
            </a:r>
          </a:p>
        </p:txBody>
      </p:sp>
    </p:spTree>
    <p:extLst>
      <p:ext uri="{BB962C8B-B14F-4D97-AF65-F5344CB8AC3E}">
        <p14:creationId xmlns:p14="http://schemas.microsoft.com/office/powerpoint/2010/main" val="2286463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67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Two-Beam Module </a:t>
            </a:r>
            <a:r>
              <a:rPr lang="en-US" dirty="0"/>
              <a:t>Type</a:t>
            </a:r>
            <a:r>
              <a:rPr lang="en-US" dirty="0" smtClean="0"/>
              <a:t>-</a:t>
            </a:r>
            <a:r>
              <a:rPr lang="en-US" dirty="0"/>
              <a:t>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" y="6550223"/>
            <a:ext cx="491913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 of </a:t>
            </a:r>
            <a:r>
              <a:rPr lang="en-US" sz="1400" b="1" dirty="0" smtClean="0"/>
              <a:t>A. </a:t>
            </a:r>
            <a:r>
              <a:rPr lang="en-US" sz="1400" b="1" dirty="0" err="1" smtClean="0"/>
              <a:t>Samoshkin</a:t>
            </a:r>
            <a:r>
              <a:rPr lang="en-US" sz="1400" dirty="0" smtClean="0"/>
              <a:t>, see </a:t>
            </a:r>
            <a:r>
              <a:rPr lang="en-US" sz="1400" b="1" dirty="0" smtClean="0"/>
              <a:t>G. </a:t>
            </a:r>
            <a:r>
              <a:rPr lang="en-US" sz="1400" b="1" dirty="0" err="1" smtClean="0"/>
              <a:t>Riddone’s</a:t>
            </a:r>
            <a:r>
              <a:rPr lang="en-US" sz="1400" dirty="0" smtClean="0"/>
              <a:t> talk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6" y="1026782"/>
            <a:ext cx="8312729" cy="560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901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3413</TotalTime>
  <Words>2829</Words>
  <Application>Microsoft Macintosh PowerPoint</Application>
  <PresentationFormat>On-screen Show (4:3)</PresentationFormat>
  <Paragraphs>443</Paragraphs>
  <Slides>29</Slides>
  <Notes>3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Office Theme</vt:lpstr>
      <vt:lpstr>\\localhost\Users\Andrea\Dropbox\ACE\Macintosh HD:Users:Andrea:Dropbox:ACE:Igor:The CLIC Power Extraction and Transfer Structure.doc!OLE_LINK2</vt:lpstr>
      <vt:lpstr>Equation</vt:lpstr>
      <vt:lpstr>The CLIC Two-Beam Accelerator Module &amp; Requirements</vt:lpstr>
      <vt:lpstr>Outline</vt:lpstr>
      <vt:lpstr>Introduction</vt:lpstr>
      <vt:lpstr>Two-Beam Module Design</vt:lpstr>
      <vt:lpstr>Two-Beam Module Design Chart</vt:lpstr>
      <vt:lpstr>(1) Accelerating Structure Optimization</vt:lpstr>
      <vt:lpstr>(2) PETS Design Development Chart</vt:lpstr>
      <vt:lpstr>Module Parameters &amp; Layout</vt:lpstr>
      <vt:lpstr>Two-Beam Module Type-I</vt:lpstr>
      <vt:lpstr>Module RF Network</vt:lpstr>
      <vt:lpstr>Module RF Network</vt:lpstr>
      <vt:lpstr>Main Beam RF Diagnostics</vt:lpstr>
      <vt:lpstr>WakeField Monitors</vt:lpstr>
      <vt:lpstr>Supporting Girders &amp; Active-Pre Alignment</vt:lpstr>
      <vt:lpstr>Supporting Girders</vt:lpstr>
      <vt:lpstr>Pre-Alignment &amp; Stabilization Requirements</vt:lpstr>
      <vt:lpstr>Active Pre-alignment</vt:lpstr>
      <vt:lpstr>Main Linac Mover Tolerances</vt:lpstr>
      <vt:lpstr>Main Beam Quadrupoles</vt:lpstr>
      <vt:lpstr>Drive Beam Quadrupoles</vt:lpstr>
      <vt:lpstr>Drive Beam Quadrupoles</vt:lpstr>
      <vt:lpstr>Drive Beam Beam Position Monitors</vt:lpstr>
      <vt:lpstr>Main Beam Beam Position Monitors</vt:lpstr>
      <vt:lpstr>Main Beam Transverse Tolerances</vt:lpstr>
      <vt:lpstr>Main to Drive Beam Phase Tolerance</vt:lpstr>
      <vt:lpstr>Cooling System</vt:lpstr>
      <vt:lpstr>Estimated Power Dissipation</vt:lpstr>
      <vt:lpstr>Vacuum: Requirements from Beam Dynamics</vt:lpstr>
      <vt:lpstr>Concluding…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CLIC Two-Beam Accelerator Module</dc:title>
  <dc:creator>Andrea Latina</dc:creator>
  <cp:lastModifiedBy>Andrea Latina</cp:lastModifiedBy>
  <cp:revision>169</cp:revision>
  <cp:lastPrinted>2011-02-01T16:03:28Z</cp:lastPrinted>
  <dcterms:created xsi:type="dcterms:W3CDTF">2011-02-02T10:12:51Z</dcterms:created>
  <dcterms:modified xsi:type="dcterms:W3CDTF">2011-02-02T14:04:18Z</dcterms:modified>
</cp:coreProperties>
</file>